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64" r:id="rId2"/>
    <p:sldMasterId id="2147483666" r:id="rId3"/>
  </p:sldMasterIdLst>
  <p:notesMasterIdLst>
    <p:notesMasterId r:id="rId35"/>
  </p:notesMasterIdLst>
  <p:handoutMasterIdLst>
    <p:handoutMasterId r:id="rId36"/>
  </p:handoutMasterIdLst>
  <p:sldIdLst>
    <p:sldId id="338" r:id="rId4"/>
    <p:sldId id="319" r:id="rId5"/>
    <p:sldId id="339" r:id="rId6"/>
    <p:sldId id="340" r:id="rId7"/>
    <p:sldId id="341" r:id="rId8"/>
    <p:sldId id="342" r:id="rId9"/>
    <p:sldId id="343" r:id="rId10"/>
    <p:sldId id="344" r:id="rId11"/>
    <p:sldId id="345" r:id="rId12"/>
    <p:sldId id="347" r:id="rId13"/>
    <p:sldId id="348" r:id="rId14"/>
    <p:sldId id="365" r:id="rId15"/>
    <p:sldId id="349" r:id="rId16"/>
    <p:sldId id="350" r:id="rId17"/>
    <p:sldId id="351" r:id="rId18"/>
    <p:sldId id="352" r:id="rId19"/>
    <p:sldId id="367" r:id="rId20"/>
    <p:sldId id="353" r:id="rId21"/>
    <p:sldId id="354" r:id="rId22"/>
    <p:sldId id="355" r:id="rId23"/>
    <p:sldId id="356" r:id="rId24"/>
    <p:sldId id="357" r:id="rId25"/>
    <p:sldId id="358" r:id="rId26"/>
    <p:sldId id="359" r:id="rId27"/>
    <p:sldId id="360" r:id="rId28"/>
    <p:sldId id="361" r:id="rId29"/>
    <p:sldId id="362" r:id="rId30"/>
    <p:sldId id="366" r:id="rId31"/>
    <p:sldId id="363" r:id="rId32"/>
    <p:sldId id="364" r:id="rId33"/>
    <p:sldId id="302" r:id="rId34"/>
  </p:sldIdLst>
  <p:sldSz cx="9144000" cy="6858000" type="screen4x3"/>
  <p:notesSz cx="7065963" cy="10198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789507DD-3524-40C9-9C93-A0A38A615BD2}">
          <p14:sldIdLst>
            <p14:sldId id="338"/>
          </p14:sldIdLst>
        </p14:section>
        <p14:section name="Sección sin título" id="{0502627E-A278-46AB-A9BA-FEB38A1A61D7}">
          <p14:sldIdLst>
            <p14:sldId id="319"/>
            <p14:sldId id="339"/>
            <p14:sldId id="340"/>
            <p14:sldId id="341"/>
            <p14:sldId id="342"/>
            <p14:sldId id="343"/>
            <p14:sldId id="344"/>
            <p14:sldId id="345"/>
            <p14:sldId id="347"/>
            <p14:sldId id="348"/>
            <p14:sldId id="365"/>
            <p14:sldId id="349"/>
            <p14:sldId id="350"/>
            <p14:sldId id="351"/>
            <p14:sldId id="352"/>
            <p14:sldId id="367"/>
            <p14:sldId id="353"/>
            <p14:sldId id="354"/>
            <p14:sldId id="355"/>
            <p14:sldId id="356"/>
            <p14:sldId id="357"/>
            <p14:sldId id="358"/>
            <p14:sldId id="359"/>
            <p14:sldId id="360"/>
            <p14:sldId id="361"/>
            <p14:sldId id="362"/>
            <p14:sldId id="366"/>
            <p14:sldId id="363"/>
            <p14:sldId id="364"/>
            <p14:sldId id="3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12">
          <p15:clr>
            <a:srgbClr val="A4A3A4"/>
          </p15:clr>
        </p15:guide>
        <p15:guide id="2" pos="22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FFCC00"/>
    <a:srgbClr val="B287D3"/>
    <a:srgbClr val="8AAFD3"/>
    <a:srgbClr val="5E9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279" autoAdjust="0"/>
    <p:restoredTop sz="94280" autoAdjust="0"/>
  </p:normalViewPr>
  <p:slideViewPr>
    <p:cSldViewPr snapToGrid="0">
      <p:cViewPr varScale="1">
        <p:scale>
          <a:sx n="68" d="100"/>
          <a:sy n="68" d="100"/>
        </p:scale>
        <p:origin x="7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929"/>
    </p:cViewPr>
  </p:sorterViewPr>
  <p:notesViewPr>
    <p:cSldViewPr snapToGrid="0">
      <p:cViewPr varScale="1">
        <p:scale>
          <a:sx n="50" d="100"/>
          <a:sy n="50" d="100"/>
        </p:scale>
        <p:origin x="2934" y="36"/>
      </p:cViewPr>
      <p:guideLst>
        <p:guide orient="horz" pos="3212"/>
        <p:guide pos="222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22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02088" y="0"/>
            <a:ext cx="3062287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27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86925"/>
            <a:ext cx="30622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27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02088" y="9686925"/>
            <a:ext cx="3062287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3163CFF0-CD85-4E37-B6B4-2A303997C3B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1657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22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45" tIns="49323" rIns="98645" bIns="49323" numCol="1" anchor="t" anchorCtr="0" compatLnSpc="1">
            <a:prstTxWarp prst="textNoShape">
              <a:avLst/>
            </a:prstTxWarp>
          </a:bodyPr>
          <a:lstStyle>
            <a:lvl1pPr defTabSz="985838">
              <a:defRPr sz="13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03675" y="0"/>
            <a:ext cx="30622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45" tIns="49323" rIns="98645" bIns="49323" numCol="1" anchor="t" anchorCtr="0" compatLnSpc="1">
            <a:prstTxWarp prst="textNoShape">
              <a:avLst/>
            </a:prstTxWarp>
          </a:bodyPr>
          <a:lstStyle>
            <a:lvl1pPr algn="r" defTabSz="985838">
              <a:defRPr sz="13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4250" y="765175"/>
            <a:ext cx="5099050" cy="38242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1388" y="4843463"/>
            <a:ext cx="5183187" cy="458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45" tIns="49323" rIns="98645" bIns="49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88513"/>
            <a:ext cx="3062288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45" tIns="49323" rIns="98645" bIns="49323" numCol="1" anchor="b" anchorCtr="0" compatLnSpc="1">
            <a:prstTxWarp prst="textNoShape">
              <a:avLst/>
            </a:prstTxWarp>
          </a:bodyPr>
          <a:lstStyle>
            <a:lvl1pPr defTabSz="985838">
              <a:defRPr sz="13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03675" y="9688513"/>
            <a:ext cx="3062288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45" tIns="49323" rIns="98645" bIns="49323" numCol="1" anchor="b" anchorCtr="0" compatLnSpc="1">
            <a:prstTxWarp prst="textNoShape">
              <a:avLst/>
            </a:prstTxWarp>
          </a:bodyPr>
          <a:lstStyle>
            <a:lvl1pPr algn="r" defTabSz="985838">
              <a:defRPr sz="13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3125DFFE-9BF5-4CF8-A752-9B6CA4487E3B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2658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2AA63F6-0471-400D-8980-55D6682D493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858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858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858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858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858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85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85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85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858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defRPr/>
            </a:pPr>
            <a:fld id="{8370FB2D-4C4D-4AD1-AAFB-F62682B3182D}" type="slidenum">
              <a:rPr lang="en-US" altLang="es-MX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  <a:defRPr/>
              </a:pPr>
              <a:t>1</a:t>
            </a:fld>
            <a:endParaRPr lang="en-US" altLang="es-MX" sz="1300" dirty="0">
              <a:latin typeface="Arial" panose="020B0604020202020204" pitchFamily="34" charset="0"/>
            </a:endParaRPr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95FDA347-1091-47CA-B7EC-377455869F7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DC5FCDDC-4C12-45D7-BC92-B32CB10E13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AR" altLang="es-MX" dirty="0"/>
          </a:p>
        </p:txBody>
      </p:sp>
    </p:spTree>
    <p:extLst>
      <p:ext uri="{BB962C8B-B14F-4D97-AF65-F5344CB8AC3E}">
        <p14:creationId xmlns:p14="http://schemas.microsoft.com/office/powerpoint/2010/main" val="19731407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448292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8739000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8176925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975348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6728128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9817205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8410227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1667895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7086234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919153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1189173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0344077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0051422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9716606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5861313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3022751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3909949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45777094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1678754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72616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56597081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47446511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368042-59FB-4C3E-B1B8-51538AC881AE}" type="slidenum">
              <a:rPr lang="en-US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4326879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6998825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5045537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537546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0505239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250DE-5F06-433B-953E-4D5A3EF10662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550663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7700" y="2233613"/>
            <a:ext cx="7772400" cy="750887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7700" y="4927600"/>
            <a:ext cx="7861300" cy="585788"/>
          </a:xfrm>
        </p:spPr>
        <p:txBody>
          <a:bodyPr anchor="ctr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77025" y="228600"/>
            <a:ext cx="2097088" cy="269875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6143625" cy="269875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93113" cy="75088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381000" y="1416050"/>
            <a:ext cx="8388350" cy="1511300"/>
          </a:xfrm>
        </p:spPr>
        <p:txBody>
          <a:bodyPr/>
          <a:lstStyle/>
          <a:p>
            <a:pPr lvl="0"/>
            <a:endParaRPr lang="es-MX" noProof="0" dirty="0"/>
          </a:p>
        </p:txBody>
      </p:sp>
    </p:spTree>
  </p:cSld>
  <p:clrMapOvr>
    <a:masterClrMapping/>
  </p:clrMapOvr>
  <p:transition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381000" y="228600"/>
            <a:ext cx="8393113" cy="269875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MVP2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8738" y="6462713"/>
            <a:ext cx="2551112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3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92175"/>
            <a:ext cx="8077200" cy="1409700"/>
          </a:xfrm>
          <a:ln algn="ctr"/>
          <a:effectLst>
            <a:outerShdw dist="17961" dir="2700000" algn="ctr" rotWithShape="0">
              <a:schemeClr val="bg2">
                <a:alpha val="74001"/>
              </a:schemeClr>
            </a:outerShdw>
          </a:effectLst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8077200" cy="530225"/>
          </a:xfrm>
        </p:spPr>
        <p:txBody>
          <a:bodyPr/>
          <a:lstStyle>
            <a:lvl1pPr marL="0" indent="0">
              <a:spcBef>
                <a:spcPct val="0"/>
              </a:spcBef>
              <a:buFont typeface="Wingdings 2" pitchFamily="18" charset="2"/>
              <a:buNone/>
              <a:defRPr>
                <a:latin typeface="Segoe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52425" y="1597025"/>
            <a:ext cx="4129088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33913" y="1597025"/>
            <a:ext cx="4129087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dirty="0"/>
              <a:t>Prueba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59563" y="228600"/>
            <a:ext cx="2103437" cy="358298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9250" y="228600"/>
            <a:ext cx="6157913" cy="358298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VP2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8738" y="6462713"/>
            <a:ext cx="2551112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6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92175"/>
            <a:ext cx="8077200" cy="1409700"/>
          </a:xfrm>
          <a:ln algn="ctr"/>
          <a:effectLst>
            <a:outerShdw dist="17961" dir="2700000" algn="ctr" rotWithShape="0">
              <a:schemeClr val="bg2">
                <a:alpha val="74001"/>
              </a:schemeClr>
            </a:outerShdw>
          </a:effectLst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6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8077200" cy="530225"/>
          </a:xfrm>
        </p:spPr>
        <p:txBody>
          <a:bodyPr/>
          <a:lstStyle>
            <a:lvl1pPr marL="0" indent="0">
              <a:spcBef>
                <a:spcPct val="0"/>
              </a:spcBef>
              <a:buFont typeface="Wingdings 2" pitchFamily="18" charset="2"/>
              <a:buNone/>
              <a:defRPr>
                <a:latin typeface="Segoe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52425" y="1597025"/>
            <a:ext cx="4129088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33913" y="1597025"/>
            <a:ext cx="4129087" cy="221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59563" y="228600"/>
            <a:ext cx="2103437" cy="358298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9250" y="228600"/>
            <a:ext cx="6157913" cy="358298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81000" y="1416050"/>
            <a:ext cx="4117975" cy="151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1375" y="1416050"/>
            <a:ext cx="4117975" cy="151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28600"/>
            <a:ext cx="8393113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Title Slide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416050"/>
            <a:ext cx="838835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5 CuadroTexto">
            <a:extLst>
              <a:ext uri="{FF2B5EF4-FFF2-40B4-BE49-F238E27FC236}">
                <a16:creationId xmlns:a16="http://schemas.microsoft.com/office/drawing/2014/main" id="{50C3695E-2D36-4135-9AC9-D69A10ED7FAD}"/>
              </a:ext>
            </a:extLst>
          </p:cNvPr>
          <p:cNvSpPr txBox="1">
            <a:spLocks noChangeArrowheads="1"/>
          </p:cNvSpPr>
          <p:nvPr userDrawn="1"/>
        </p:nvSpPr>
        <p:spPr bwMode="auto">
          <a:xfrm flipH="1">
            <a:off x="5494338" y="6470650"/>
            <a:ext cx="3476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Blip>
                <a:blip r:embed="rId16"/>
              </a:buBlip>
              <a:defRPr sz="3200">
                <a:solidFill>
                  <a:schemeClr val="tx1"/>
                </a:solidFill>
                <a:latin typeface="Franklin Gothic Medium" panose="020B06030201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Franklin Gothic Medium" panose="020B06030201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Franklin Gothic Medium" panose="020B06030201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s-MX" altLang="es-MX" sz="1400" dirty="0">
                <a:solidFill>
                  <a:srgbClr val="FFFF00"/>
                </a:solidFill>
                <a:latin typeface="Arial" panose="020B0604020202020204" pitchFamily="34" charset="0"/>
              </a:rPr>
              <a:t>Elaboró: Jorge Ignacio Pérez Morales</a:t>
            </a:r>
            <a:endParaRPr lang="es-MX" altLang="es-MX" sz="1000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5" name="6 CuadroTexto">
            <a:extLst>
              <a:ext uri="{FF2B5EF4-FFF2-40B4-BE49-F238E27FC236}">
                <a16:creationId xmlns:a16="http://schemas.microsoft.com/office/drawing/2014/main" id="{7E604417-4C5A-4BA4-A7AC-8CAC21FAE987}"/>
              </a:ext>
            </a:extLst>
          </p:cNvPr>
          <p:cNvSpPr txBox="1">
            <a:spLocks noChangeArrowheads="1"/>
          </p:cNvSpPr>
          <p:nvPr userDrawn="1"/>
        </p:nvSpPr>
        <p:spPr bwMode="auto">
          <a:xfrm flipH="1">
            <a:off x="57150" y="6508750"/>
            <a:ext cx="3476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Blip>
                <a:blip r:embed="rId16"/>
              </a:buBlip>
              <a:defRPr sz="3200">
                <a:solidFill>
                  <a:schemeClr val="tx1"/>
                </a:solidFill>
                <a:latin typeface="Franklin Gothic Medium" panose="020B06030201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Franklin Gothic Medium" panose="020B06030201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Franklin Gothic Medium" panose="020B06030201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s-MX" altLang="es-MX" sz="1400" dirty="0">
                <a:solidFill>
                  <a:srgbClr val="FFFF00"/>
                </a:solidFill>
                <a:latin typeface="Arial" panose="020B0604020202020204" pitchFamily="34" charset="0"/>
              </a:rPr>
              <a:t>Algoritmos computacionales</a:t>
            </a:r>
            <a:endParaRPr lang="es-MX" altLang="es-MX" sz="1000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5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</p:sldLayoutIdLst>
  <p:transition>
    <p:strips dir="rd"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Franklin Gothic Medium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Franklin Gothic Medium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Franklin Gothic Medium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Franklin Gothic Medium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Franklin Gothic Medium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Franklin Gothic Medium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Franklin Gothic Medium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Franklin Gothic Medium" pitchFamily="34" charset="0"/>
        </a:defRPr>
      </a:lvl9pPr>
    </p:titleStyle>
    <p:bodyStyle>
      <a:lvl1pPr marL="558800" indent="-558800" algn="l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Blip>
          <a:blip r:embed="rId16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7900" indent="-417513" algn="l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333500" indent="-354013" algn="l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65288" indent="-330200" algn="l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l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ranklin Gothic Book" pitchFamily="34" charset="0"/>
        </a:defRPr>
      </a:lvl4pPr>
      <a:lvl5pPr marL="1981200" indent="-314325" algn="l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l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ranklin Gothic Book" pitchFamily="34" charset="0"/>
        </a:defRPr>
      </a:lvl5pPr>
      <a:lvl6pPr marL="2438400" indent="-314325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l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ranklin Gothic Book" pitchFamily="34" charset="0"/>
        </a:defRPr>
      </a:lvl6pPr>
      <a:lvl7pPr marL="2895600" indent="-314325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l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ranklin Gothic Book" pitchFamily="34" charset="0"/>
        </a:defRPr>
      </a:lvl7pPr>
      <a:lvl8pPr marL="3352800" indent="-314325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l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ranklin Gothic Book" pitchFamily="34" charset="0"/>
        </a:defRPr>
      </a:lvl8pPr>
      <a:lvl9pPr marL="3810000" indent="-314325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l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Franklin Gothic Book" pitchFamily="34" charset="0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9250" y="228600"/>
            <a:ext cx="841375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s-MX" sz="3600" dirty="0"/>
              <a:t>UC 1.3. Tipos</a:t>
            </a:r>
          </a:p>
        </p:txBody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2425" y="1597025"/>
            <a:ext cx="841057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6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>
    <p:fade/>
  </p:transition>
  <p:txStyles>
    <p:titleStyle>
      <a:lvl1pPr marL="0" marR="0" indent="0" algn="l" defTabSz="914400" rtl="0" eaLnBrk="0" fontAlgn="base" latinLnBrk="0" hangingPunct="0">
        <a:lnSpc>
          <a:spcPct val="90000"/>
        </a:lnSpc>
        <a:spcBef>
          <a:spcPct val="0"/>
        </a:spcBef>
        <a:spcAft>
          <a:spcPct val="0"/>
        </a:spcAft>
        <a:buClr>
          <a:srgbClr val="FFCC29"/>
        </a:buClr>
        <a:buSzPct val="75000"/>
        <a:buFont typeface="Wingdings" pitchFamily="2" charset="2"/>
        <a:buNone/>
        <a:tabLst/>
        <a:defRPr sz="2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9pPr>
    </p:titleStyle>
    <p:bodyStyle>
      <a:lvl1pPr marL="447675" indent="-4476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 2" pitchFamily="18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33438" indent="-35401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08088" indent="-37306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544638" indent="-33496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851025" indent="-3048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308225" indent="-3048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765425" indent="-3048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222625" indent="-3048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679825" indent="-3048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9250" y="228600"/>
            <a:ext cx="8413750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Title Slide</a:t>
            </a:r>
          </a:p>
        </p:txBody>
      </p:sp>
      <p:sp>
        <p:nvSpPr>
          <p:cNvPr id="575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2425" y="1597025"/>
            <a:ext cx="841057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7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ransition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Segoe Semibold" charset="0"/>
        </a:defRPr>
      </a:lvl9pPr>
    </p:titleStyle>
    <p:bodyStyle>
      <a:lvl1pPr marL="447675" indent="-4476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 2" pitchFamily="18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33438" indent="-35401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08088" indent="-37306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544638" indent="-33496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851025" indent="-3048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308225" indent="-3048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765425" indent="-3048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222625" indent="-3048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679825" indent="-3048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 2" pitchFamily="18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jorge_ipm@hotmail.com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>
            <a:extLst>
              <a:ext uri="{FF2B5EF4-FFF2-40B4-BE49-F238E27FC236}">
                <a16:creationId xmlns:a16="http://schemas.microsoft.com/office/drawing/2014/main" id="{BCC8748B-CC02-4353-8000-441B19BA0F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8163" y="1730375"/>
            <a:ext cx="7772400" cy="592138"/>
          </a:xfrm>
        </p:spPr>
        <p:txBody>
          <a:bodyPr/>
          <a:lstStyle/>
          <a:p>
            <a:pPr algn="ctr">
              <a:defRPr/>
            </a:pPr>
            <a:r>
              <a:rPr lang="es-MX" sz="3600" dirty="0"/>
              <a:t>UA.- Estructura de Datos</a:t>
            </a:r>
          </a:p>
        </p:txBody>
      </p:sp>
      <p:sp>
        <p:nvSpPr>
          <p:cNvPr id="8" name="7 Subtítulo">
            <a:extLst>
              <a:ext uri="{FF2B5EF4-FFF2-40B4-BE49-F238E27FC236}">
                <a16:creationId xmlns:a16="http://schemas.microsoft.com/office/drawing/2014/main" id="{C81776E0-5D8F-4C8C-98B5-5C850B7D70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7075" y="2606301"/>
            <a:ext cx="7861300" cy="2086725"/>
          </a:xfrm>
        </p:spPr>
        <p:txBody>
          <a:bodyPr/>
          <a:lstStyle/>
          <a:p>
            <a:pPr algn="ctr">
              <a:defRPr/>
            </a:pPr>
            <a:r>
              <a:rPr lang="es-MX" dirty="0"/>
              <a:t>Unidad de Competencia I</a:t>
            </a:r>
          </a:p>
          <a:p>
            <a:pPr algn="ctr">
              <a:defRPr/>
            </a:pPr>
            <a:r>
              <a:rPr lang="es-MX" dirty="0"/>
              <a:t>Tema 1.3.</a:t>
            </a:r>
          </a:p>
          <a:p>
            <a:pPr algn="ctr">
              <a:defRPr/>
            </a:pPr>
            <a:r>
              <a:rPr lang="es-MX" dirty="0"/>
              <a:t>Datos definidos por el usuario: Estructuras (registros)</a:t>
            </a:r>
          </a:p>
        </p:txBody>
      </p:sp>
      <p:sp>
        <p:nvSpPr>
          <p:cNvPr id="8196" name="8 CuadroTexto">
            <a:extLst>
              <a:ext uri="{FF2B5EF4-FFF2-40B4-BE49-F238E27FC236}">
                <a16:creationId xmlns:a16="http://schemas.microsoft.com/office/drawing/2014/main" id="{E58EC487-612C-4F9B-A3EB-AC05D56597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6738" y="5522913"/>
            <a:ext cx="5175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Franklin Gothic Medium" panose="020B06030201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Franklin Gothic Medium" panose="020B06030201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Franklin Gothic Medium" panose="020B06030201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2400" dirty="0">
                <a:solidFill>
                  <a:schemeClr val="tx2"/>
                </a:solidFill>
                <a:latin typeface="Arial" panose="020B0604020202020204" pitchFamily="34" charset="0"/>
              </a:rPr>
              <a:t>M.T.I. Jorge Ignacio Pérez Morales</a:t>
            </a:r>
          </a:p>
        </p:txBody>
      </p:sp>
      <p:sp>
        <p:nvSpPr>
          <p:cNvPr id="6" name="6 Título">
            <a:extLst>
              <a:ext uri="{FF2B5EF4-FFF2-40B4-BE49-F238E27FC236}">
                <a16:creationId xmlns:a16="http://schemas.microsoft.com/office/drawing/2014/main" id="{4A418FF9-8AC3-404F-989F-04D0B6B4F67E}"/>
              </a:ext>
            </a:extLst>
          </p:cNvPr>
          <p:cNvSpPr txBox="1">
            <a:spLocks/>
          </p:cNvSpPr>
          <p:nvPr/>
        </p:nvSpPr>
        <p:spPr bwMode="auto">
          <a:xfrm>
            <a:off x="815975" y="166688"/>
            <a:ext cx="77724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 algn="ctr">
              <a:defRPr/>
            </a:pPr>
            <a:r>
              <a:rPr lang="es-MX" sz="2400" b="0" kern="0" dirty="0"/>
              <a:t>UNIVERSIDAD AUTÓNOMA DEL ESTADO DE MÉXICO</a:t>
            </a:r>
          </a:p>
          <a:p>
            <a:pPr algn="ctr">
              <a:defRPr/>
            </a:pPr>
            <a:r>
              <a:rPr lang="es-MX" sz="2400" b="0" kern="0" dirty="0"/>
              <a:t>Facultad de Contaduría y Administración</a:t>
            </a:r>
          </a:p>
          <a:p>
            <a:pPr algn="ctr">
              <a:defRPr/>
            </a:pPr>
            <a:r>
              <a:rPr lang="es-MX" sz="2400" b="0" i="1" kern="0" dirty="0"/>
              <a:t>Licenciatura en Informática Administrativa</a:t>
            </a:r>
          </a:p>
        </p:txBody>
      </p:sp>
      <p:sp>
        <p:nvSpPr>
          <p:cNvPr id="8198" name="11 CuadroTexto">
            <a:extLst>
              <a:ext uri="{FF2B5EF4-FFF2-40B4-BE49-F238E27FC236}">
                <a16:creationId xmlns:a16="http://schemas.microsoft.com/office/drawing/2014/main" id="{487B21C6-6DC5-4FB4-B2F0-4BD5E3A61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4821555"/>
            <a:ext cx="6019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Franklin Gothic Medium" panose="020B06030201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Franklin Gothic Medium" panose="020B06030201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Franklin Gothic Medium" panose="020B06030201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5000"/>
              </a:spcBef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anose="05000000000000000000" pitchFamily="2" charset="2"/>
              <a:buChar char="l"/>
              <a:defRPr sz="2800" b="1">
                <a:solidFill>
                  <a:schemeClr val="tx1"/>
                </a:solidFill>
                <a:latin typeface="Franklin Gothic Book" panose="020B05030201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MX" altLang="es-MX" sz="1800" dirty="0">
                <a:solidFill>
                  <a:schemeClr val="tx2"/>
                </a:solidFill>
                <a:latin typeface="Arial" panose="020B0604020202020204" pitchFamily="34" charset="0"/>
              </a:rPr>
              <a:t>Este material fue desarrollado para el periodo 2017-B</a:t>
            </a:r>
          </a:p>
        </p:txBody>
      </p:sp>
    </p:spTree>
    <p:extLst>
      <p:ext uri="{BB962C8B-B14F-4D97-AF65-F5344CB8AC3E}">
        <p14:creationId xmlns:p14="http://schemas.microsoft.com/office/powerpoint/2010/main" val="1975044646"/>
      </p:ext>
    </p:extLst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Ejemplo.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797" y="2518117"/>
            <a:ext cx="500040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0" indent="0" algn="just"/>
            <a:r>
              <a:rPr lang="es-MX" altLang="es-MX" sz="2400" b="0" dirty="0">
                <a:solidFill>
                  <a:srgbClr val="FFFF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struct alumno{</a:t>
            </a:r>
          </a:p>
          <a:p>
            <a:pPr marL="0" lvl="0" indent="0" algn="just"/>
            <a:r>
              <a:rPr lang="es-MX" altLang="es-MX" sz="2400" b="0" dirty="0">
                <a:solidFill>
                  <a:srgbClr val="FFFF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char nombre[60];</a:t>
            </a:r>
          </a:p>
          <a:p>
            <a:pPr marL="0" lvl="0" indent="0" algn="just"/>
            <a:r>
              <a:rPr lang="es-MX" altLang="es-MX" sz="2400" b="0" dirty="0">
                <a:solidFill>
                  <a:srgbClr val="FFFF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float calificacion; </a:t>
            </a:r>
          </a:p>
          <a:p>
            <a:pPr marL="0" lvl="0" indent="0" algn="just"/>
            <a:r>
              <a:rPr lang="es-MX" altLang="es-MX" sz="2400" b="0" dirty="0">
                <a:solidFill>
                  <a:srgbClr val="FFFF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int edad;</a:t>
            </a:r>
          </a:p>
          <a:p>
            <a:pPr marL="0" lvl="0" indent="0" algn="just"/>
            <a:r>
              <a:rPr lang="es-MX" altLang="es-MX" sz="2400" b="0" dirty="0">
                <a:solidFill>
                  <a:srgbClr val="FFFF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};</a:t>
            </a:r>
          </a:p>
        </p:txBody>
      </p:sp>
      <p:sp>
        <p:nvSpPr>
          <p:cNvPr id="2" name="Bocadillo: rectángulo 1">
            <a:extLst>
              <a:ext uri="{FF2B5EF4-FFF2-40B4-BE49-F238E27FC236}">
                <a16:creationId xmlns:a16="http://schemas.microsoft.com/office/drawing/2014/main" id="{64C5D072-F205-4691-9D3C-52C15B09F6D9}"/>
              </a:ext>
            </a:extLst>
          </p:cNvPr>
          <p:cNvSpPr/>
          <p:nvPr/>
        </p:nvSpPr>
        <p:spPr bwMode="auto">
          <a:xfrm>
            <a:off x="6358595" y="932230"/>
            <a:ext cx="1406771" cy="1016305"/>
          </a:xfrm>
          <a:prstGeom prst="wedgeRectCallout">
            <a:avLst>
              <a:gd name="adj1" fmla="val -179064"/>
              <a:gd name="adj2" fmla="val 99490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Nombre del registro</a:t>
            </a:r>
          </a:p>
        </p:txBody>
      </p:sp>
      <p:sp>
        <p:nvSpPr>
          <p:cNvPr id="10" name="Bocadillo: rectángulo 9">
            <a:extLst>
              <a:ext uri="{FF2B5EF4-FFF2-40B4-BE49-F238E27FC236}">
                <a16:creationId xmlns:a16="http://schemas.microsoft.com/office/drawing/2014/main" id="{294E82FA-0A37-42EE-8DFF-E09B0AD9B5A3}"/>
              </a:ext>
            </a:extLst>
          </p:cNvPr>
          <p:cNvSpPr/>
          <p:nvPr/>
        </p:nvSpPr>
        <p:spPr bwMode="auto">
          <a:xfrm>
            <a:off x="5549121" y="4457109"/>
            <a:ext cx="1766080" cy="1324081"/>
          </a:xfrm>
          <a:prstGeom prst="wedgeRectCallout">
            <a:avLst>
              <a:gd name="adj1" fmla="val -56864"/>
              <a:gd name="adj2" fmla="val -88916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Variables, campos o elementos del registro</a:t>
            </a:r>
            <a:endParaRPr kumimoji="0" lang="es-MX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682470"/>
      </p:ext>
    </p:extLst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Declaración de variables de tipo registro.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Al ser un tipo definido por el usuario, se pueden declarar variables del tipo de dato definido por el usuario en el formato general:</a:t>
            </a:r>
          </a:p>
          <a:p>
            <a:pPr marL="0" indent="0" algn="just"/>
            <a:endParaRPr lang="es-MX" altLang="es-MX" sz="2800" b="0" dirty="0"/>
          </a:p>
          <a:p>
            <a:pPr marL="0" indent="0" algn="just"/>
            <a:r>
              <a:rPr lang="es-MX" altLang="es-MX" sz="2800" b="0" dirty="0"/>
              <a:t>	tipo_dato identificador;</a:t>
            </a:r>
          </a:p>
          <a:p>
            <a:pPr marL="0" indent="0" algn="just"/>
            <a:endParaRPr lang="es-MX" altLang="es-MX" sz="2800" b="0" dirty="0"/>
          </a:p>
          <a:p>
            <a:pPr marL="0" indent="0" algn="just"/>
            <a:r>
              <a:rPr lang="es-MX" altLang="es-MX" sz="2800" b="0" dirty="0"/>
              <a:t>Ejemplo:</a:t>
            </a:r>
          </a:p>
          <a:p>
            <a:pPr marL="0" indent="0" algn="just"/>
            <a:r>
              <a:rPr lang="es-MX" altLang="es-MX" sz="2800" b="0" dirty="0"/>
              <a:t>	</a:t>
            </a:r>
          </a:p>
          <a:p>
            <a:pPr marL="0" indent="0" algn="just"/>
            <a:r>
              <a:rPr lang="es-MX" altLang="es-MX" sz="2800" b="0" dirty="0"/>
              <a:t>	alumno miAlumno;</a:t>
            </a:r>
          </a:p>
        </p:txBody>
      </p:sp>
    </p:spTree>
    <p:extLst>
      <p:ext uri="{BB962C8B-B14F-4D97-AF65-F5344CB8AC3E}">
        <p14:creationId xmlns:p14="http://schemas.microsoft.com/office/powerpoint/2010/main" val="4224721024"/>
      </p:ext>
    </p:extLst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Declaración de variables de tipo registro.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El compilador permite también declarar las variables a nivel de la declaración del registro, en la siguiente forma: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0CFB372-DF58-4328-BD5F-4685B27474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112" y="3334042"/>
            <a:ext cx="7862887" cy="273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struct identificador_estructura{</a:t>
            </a:r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	tipo_dato identificador1_campo1;</a:t>
            </a:r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	tipo_dato identificador1_campo2;</a:t>
            </a:r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	.</a:t>
            </a:r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	.</a:t>
            </a:r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	tipo_dato identificador1_campoN;</a:t>
            </a:r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r>
              <a:rPr lang="es-MX" altLang="es-MX" sz="2800" dirty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identificador</a:t>
            </a:r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494218136"/>
      </p:ext>
    </p:extLst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Acceso a la variable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Para manipular la variable se requiere la siguiente sintaxis:</a:t>
            </a:r>
          </a:p>
          <a:p>
            <a:pPr marL="0" indent="0" algn="just"/>
            <a:endParaRPr lang="es-MX" altLang="es-MX" sz="2800" b="0" dirty="0"/>
          </a:p>
          <a:p>
            <a:pPr marL="0" indent="0" algn="just"/>
            <a:r>
              <a:rPr lang="es-MX" altLang="es-MX" sz="2800" b="0" dirty="0"/>
              <a:t>	identificador.campo;</a:t>
            </a:r>
          </a:p>
          <a:p>
            <a:pPr marL="0" indent="0" algn="just"/>
            <a:endParaRPr lang="es-MX" altLang="es-MX" sz="2800" b="0" dirty="0"/>
          </a:p>
          <a:p>
            <a:pPr marL="0" indent="0" algn="just"/>
            <a:r>
              <a:rPr lang="es-MX" altLang="es-MX" sz="2800" b="0" dirty="0"/>
              <a:t>Ejemplo:</a:t>
            </a:r>
          </a:p>
          <a:p>
            <a:pPr marL="0" indent="0" algn="just"/>
            <a:r>
              <a:rPr lang="es-MX" altLang="es-MX" sz="2800" b="0" dirty="0"/>
              <a:t>	</a:t>
            </a:r>
          </a:p>
          <a:p>
            <a:pPr marL="0" indent="0" algn="just"/>
            <a:r>
              <a:rPr lang="es-MX" altLang="es-MX" sz="2800" b="0" dirty="0"/>
              <a:t>	miAlumno.nombre</a:t>
            </a:r>
          </a:p>
          <a:p>
            <a:pPr marL="0" indent="0" algn="just"/>
            <a:r>
              <a:rPr lang="es-MX" altLang="es-MX" sz="2800" b="0" dirty="0"/>
              <a:t>	miAlumno.edad</a:t>
            </a:r>
          </a:p>
          <a:p>
            <a:pPr marL="0" indent="0" algn="just"/>
            <a:r>
              <a:rPr lang="es-MX" altLang="es-MX" sz="2800" b="0" dirty="0"/>
              <a:t>	miAlumno.calificacion</a:t>
            </a:r>
          </a:p>
        </p:txBody>
      </p:sp>
    </p:spTree>
    <p:extLst>
      <p:ext uri="{BB962C8B-B14F-4D97-AF65-F5344CB8AC3E}">
        <p14:creationId xmlns:p14="http://schemas.microsoft.com/office/powerpoint/2010/main" val="2879783370"/>
      </p:ext>
    </p:extLst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Acceso a la variable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De esta manera se puede tratar al campo como cualquier variable:</a:t>
            </a:r>
          </a:p>
          <a:p>
            <a:pPr marL="0" indent="0" algn="just"/>
            <a:r>
              <a:rPr lang="es-MX" altLang="es-MX" sz="2800" b="0" dirty="0"/>
              <a:t>	</a:t>
            </a:r>
          </a:p>
          <a:p>
            <a:pPr marL="0" indent="0" algn="just"/>
            <a:r>
              <a:rPr lang="es-MX" altLang="es-MX" sz="2800" b="0" dirty="0"/>
              <a:t>	Entrada: </a:t>
            </a:r>
          </a:p>
          <a:p>
            <a:pPr marL="0" indent="0" algn="just"/>
            <a:r>
              <a:rPr lang="es-MX" altLang="es-MX" sz="2800" b="0" dirty="0"/>
              <a:t>		cout &lt;&lt; “Nombre : “;</a:t>
            </a:r>
          </a:p>
          <a:p>
            <a:pPr marL="0" indent="0" algn="just"/>
            <a:r>
              <a:rPr lang="es-MX" altLang="es-MX" sz="2800" b="0" dirty="0"/>
              <a:t>		cin &gt;&gt; miAlumno.nombre;</a:t>
            </a:r>
          </a:p>
          <a:p>
            <a:pPr marL="0" indent="0" algn="just"/>
            <a:r>
              <a:rPr lang="es-MX" altLang="es-MX" sz="2800" b="0" dirty="0"/>
              <a:t>	Expresión aritmética:</a:t>
            </a:r>
          </a:p>
          <a:p>
            <a:pPr marL="0" indent="0" algn="just"/>
            <a:r>
              <a:rPr lang="es-MX" altLang="es-MX" sz="2800" b="0" dirty="0"/>
              <a:t>miAlumno.calificacion = (parcial1 + parcial2) / 2</a:t>
            </a:r>
          </a:p>
          <a:p>
            <a:pPr marL="0" indent="0" algn="just"/>
            <a:r>
              <a:rPr lang="es-MX" altLang="es-MX" sz="2800" b="0" dirty="0"/>
              <a:t>	Expresión lógica:</a:t>
            </a:r>
          </a:p>
          <a:p>
            <a:pPr marL="0" indent="0" algn="just"/>
            <a:r>
              <a:rPr lang="es-MX" altLang="es-MX" sz="2800" b="0" dirty="0"/>
              <a:t>		if(miAlumno.edad &gt; 18)</a:t>
            </a:r>
          </a:p>
        </p:txBody>
      </p:sp>
    </p:spTree>
    <p:extLst>
      <p:ext uri="{BB962C8B-B14F-4D97-AF65-F5344CB8AC3E}">
        <p14:creationId xmlns:p14="http://schemas.microsoft.com/office/powerpoint/2010/main" val="4141797665"/>
      </p:ext>
    </p:extLst>
  </p:cSld>
  <p:clrMapOvr>
    <a:masterClrMapping/>
  </p:clrMapOvr>
  <p:transition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Ejemplo: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Elabora un programa en C que permita capturar el nombre, la calificación y la edad de un alumno.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Imprime los datos capturados y un mensaje que indique si el alumno esta aprobado o reprobado, considerando que la calificación mínima aprobatoria es 6 (escala de 0 a 10),</a:t>
            </a:r>
          </a:p>
        </p:txBody>
      </p:sp>
    </p:spTree>
    <p:extLst>
      <p:ext uri="{BB962C8B-B14F-4D97-AF65-F5344CB8AC3E}">
        <p14:creationId xmlns:p14="http://schemas.microsoft.com/office/powerpoint/2010/main" val="239514176"/>
      </p:ext>
    </p:extLst>
  </p:cSld>
  <p:clrMapOvr>
    <a:masterClrMapping/>
  </p:clrMapOvr>
  <p:transition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Ejemplo (solución): </a:t>
            </a:r>
            <a:endParaRPr lang="es-MX" sz="2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6BBE409-A5B9-42CB-8B81-88D77B04D1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537" t="19968" r="42308" b="7518"/>
          <a:stretch/>
        </p:blipFill>
        <p:spPr>
          <a:xfrm>
            <a:off x="1828799" y="1452563"/>
            <a:ext cx="4909626" cy="498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088657"/>
      </p:ext>
    </p:extLst>
  </p:cSld>
  <p:clrMapOvr>
    <a:masterClrMapping/>
  </p:clrMapOvr>
  <p:transition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Ejemplo (salida): </a:t>
            </a:r>
            <a:endParaRPr lang="es-MX" sz="24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027B578-50FA-4EC3-BDBB-BC00630F2B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61" t="11557" r="34923" b="6696"/>
          <a:stretch/>
        </p:blipFill>
        <p:spPr>
          <a:xfrm>
            <a:off x="1167617" y="1452563"/>
            <a:ext cx="6217921" cy="487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687300"/>
      </p:ext>
    </p:extLst>
  </p:cSld>
  <p:clrMapOvr>
    <a:masterClrMapping/>
  </p:clrMapOvr>
  <p:transition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Actividad: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589649"/>
            <a:ext cx="7862887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Elabora un programa en C que permita capturar los datos de un producto: clave de producto, descripción, existencia (unidad), precio de compra, precio de venta y categoría (Abarrotes, Lácteos, Bebidas).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El precio de venta se calcula automáticamente y corresponde al 20% mas al precio de compra.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Imprime los datos capturados y un mensaje que indique si se requiere realizar pedido si la existencia es menor a 10.</a:t>
            </a:r>
          </a:p>
        </p:txBody>
      </p:sp>
    </p:spTree>
    <p:extLst>
      <p:ext uri="{BB962C8B-B14F-4D97-AF65-F5344CB8AC3E}">
        <p14:creationId xmlns:p14="http://schemas.microsoft.com/office/powerpoint/2010/main" val="89689268"/>
      </p:ext>
    </p:extLst>
  </p:cSld>
  <p:clrMapOvr>
    <a:masterClrMapping/>
  </p:clrMapOvr>
  <p:transition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Declaración de arreglos de tipo registro.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Al ser un tipo de dato, también pueden declararse arreglos de tipo registro en la forma:</a:t>
            </a:r>
          </a:p>
          <a:p>
            <a:pPr marL="0" indent="0" algn="just"/>
            <a:r>
              <a:rPr lang="es-MX" altLang="es-MX" sz="2800" b="0" dirty="0"/>
              <a:t>	tipo_dato identificador_arreglo[Tamaño];</a:t>
            </a:r>
          </a:p>
          <a:p>
            <a:pPr marL="0" indent="0" algn="just"/>
            <a:endParaRPr lang="es-MX" altLang="es-MX" sz="2800" b="0" dirty="0"/>
          </a:p>
          <a:p>
            <a:pPr marL="0" indent="0" algn="just"/>
            <a:r>
              <a:rPr lang="es-MX" altLang="es-MX" sz="2800" b="0" dirty="0"/>
              <a:t>Ejemplo:</a:t>
            </a:r>
          </a:p>
          <a:p>
            <a:pPr marL="0" indent="0" algn="just"/>
            <a:r>
              <a:rPr lang="es-MX" altLang="es-MX" sz="2800" b="0" dirty="0"/>
              <a:t>	alumno misAlumnos[10];</a:t>
            </a:r>
          </a:p>
          <a:p>
            <a:pPr marL="0" indent="0" algn="just"/>
            <a:endParaRPr lang="es-MX" altLang="es-MX" sz="2800" b="0" dirty="0"/>
          </a:p>
          <a:p>
            <a:pPr marL="0" indent="0" algn="just"/>
            <a:r>
              <a:rPr lang="es-MX" altLang="es-MX" sz="2800" b="0" dirty="0"/>
              <a:t>En este arreglo podrán almacenarse los datos de 10 alumnos.</a:t>
            </a:r>
          </a:p>
        </p:txBody>
      </p:sp>
    </p:spTree>
    <p:extLst>
      <p:ext uri="{BB962C8B-B14F-4D97-AF65-F5344CB8AC3E}">
        <p14:creationId xmlns:p14="http://schemas.microsoft.com/office/powerpoint/2010/main" val="1241543642"/>
      </p:ext>
    </p:extLst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Contenido.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Objetivo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Definición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Declaración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Declaración de variables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Acceso a las variables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Declaración de arreglos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Acceso a los arreglos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Conclusión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Referencias bibliográficas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Instrucciones para su uso de este material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MX" altLang="es-MX" sz="2800" b="0" dirty="0"/>
          </a:p>
        </p:txBody>
      </p:sp>
    </p:spTree>
  </p:cSld>
  <p:clrMapOvr>
    <a:masterClrMapping/>
  </p:clrMapOvr>
  <p:transition>
    <p:zo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Acceso a arreglos de tipo registro.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El acceso se realiza entonces indicando la posición a manipular:</a:t>
            </a:r>
          </a:p>
          <a:p>
            <a:pPr marL="0" indent="0" algn="just"/>
            <a:r>
              <a:rPr lang="es-MX" altLang="es-MX" sz="2800" b="0" dirty="0"/>
              <a:t>	identificador_arreglo[posicion].campo</a:t>
            </a:r>
          </a:p>
          <a:p>
            <a:pPr marL="0" indent="0" algn="just"/>
            <a:endParaRPr lang="es-MX" altLang="es-MX" sz="2800" b="0" dirty="0"/>
          </a:p>
          <a:p>
            <a:pPr marL="0" indent="0" algn="just"/>
            <a:r>
              <a:rPr lang="es-MX" altLang="es-MX" sz="2800" b="0" dirty="0"/>
              <a:t>Ejemplo:</a:t>
            </a:r>
          </a:p>
          <a:p>
            <a:pPr marL="0" indent="0" algn="just"/>
            <a:r>
              <a:rPr lang="es-MX" altLang="es-MX" sz="2800" b="0" dirty="0"/>
              <a:t>	misAlumnos[0].nombre</a:t>
            </a:r>
          </a:p>
          <a:p>
            <a:pPr marL="0" indent="0" algn="just"/>
            <a:r>
              <a:rPr lang="es-MX" altLang="es-MX" sz="2800" b="0" dirty="0"/>
              <a:t>	misAlumnos[0].calificación</a:t>
            </a:r>
          </a:p>
          <a:p>
            <a:pPr marL="0" indent="0" algn="just"/>
            <a:r>
              <a:rPr lang="es-MX" altLang="es-MX" sz="2800" b="0" dirty="0"/>
              <a:t>	misAlumnos[0].edad</a:t>
            </a:r>
          </a:p>
        </p:txBody>
      </p:sp>
    </p:spTree>
    <p:extLst>
      <p:ext uri="{BB962C8B-B14F-4D97-AF65-F5344CB8AC3E}">
        <p14:creationId xmlns:p14="http://schemas.microsoft.com/office/powerpoint/2010/main" val="3074980590"/>
      </p:ext>
    </p:extLst>
  </p:cSld>
  <p:clrMapOvr>
    <a:masterClrMapping/>
  </p:clrMapOvr>
  <p:transition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Acceso a arreglos de tipo registro.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De esta manera se puede manipular los elementos del arreglo, siempre considerando también, el elemento del registro:</a:t>
            </a:r>
          </a:p>
          <a:p>
            <a:pPr marL="0" indent="0" algn="just"/>
            <a:r>
              <a:rPr lang="es-MX" altLang="es-MX" sz="2800" b="0" dirty="0"/>
              <a:t>	cout &lt;&lt; “Nombre alumno 1: “;</a:t>
            </a:r>
          </a:p>
          <a:p>
            <a:pPr marL="0" indent="0" algn="just"/>
            <a:r>
              <a:rPr lang="es-MX" altLang="es-MX" sz="2800" b="0" dirty="0"/>
              <a:t>	cin &gt;&gt; misAlumnos[0].nombre;</a:t>
            </a:r>
          </a:p>
          <a:p>
            <a:pPr marL="0" indent="0" algn="just"/>
            <a:endParaRPr lang="es-MX" altLang="es-MX" sz="2800" b="0" dirty="0"/>
          </a:p>
          <a:p>
            <a:pPr marL="0" indent="0" algn="just"/>
            <a:r>
              <a:rPr lang="es-MX" altLang="es-MX" sz="2800" b="0" dirty="0"/>
              <a:t>	if(misAlumnos[i].edad&gt;18)</a:t>
            </a:r>
          </a:p>
          <a:p>
            <a:pPr marL="0" indent="0" algn="just"/>
            <a:endParaRPr lang="es-MX" altLang="es-MX" sz="2800" b="0" dirty="0"/>
          </a:p>
          <a:p>
            <a:pPr marL="0" indent="0" algn="just"/>
            <a:r>
              <a:rPr lang="es-MX" altLang="es-MX" sz="2800" b="0" dirty="0"/>
              <a:t>	misAlumnos[i].calificacion = promedio;</a:t>
            </a:r>
          </a:p>
        </p:txBody>
      </p:sp>
    </p:spTree>
    <p:extLst>
      <p:ext uri="{BB962C8B-B14F-4D97-AF65-F5344CB8AC3E}">
        <p14:creationId xmlns:p14="http://schemas.microsoft.com/office/powerpoint/2010/main" val="1136319157"/>
      </p:ext>
    </p:extLst>
  </p:cSld>
  <p:clrMapOvr>
    <a:masterClrMapping/>
  </p:clrMapOvr>
  <p:transition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Ejemplo de arreglos de tipo registro.</a:t>
            </a:r>
            <a:endParaRPr lang="es-MX" sz="2400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B448D7DF-0DC1-4F34-820E-8586D62211DF}"/>
              </a:ext>
            </a:extLst>
          </p:cNvPr>
          <p:cNvSpPr/>
          <p:nvPr/>
        </p:nvSpPr>
        <p:spPr>
          <a:xfrm>
            <a:off x="610467" y="1838520"/>
            <a:ext cx="793417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 typeface="Wingdings" panose="05000000000000000000" pitchFamily="2" charset="2"/>
              <a:buChar char="Ø"/>
            </a:pPr>
            <a:r>
              <a:rPr lang="es-MX" altLang="es-MX" sz="2800" b="0" dirty="0">
                <a:solidFill>
                  <a:srgbClr val="FFFFFF"/>
                </a:solidFill>
              </a:rPr>
              <a:t>Elabora un programa en C que permita capturar el nombre, la calificación y la edad de diez alumnos de un grupo.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es-MX" altLang="es-MX" sz="2800" b="0" dirty="0">
                <a:solidFill>
                  <a:srgbClr val="FFFFFF"/>
                </a:solidFill>
              </a:rPr>
              <a:t>Imprime los datos capturados y un mensaje que indique para cada alumno si esta aprobado o reprobado, considerando que la calificación mínima aprobatoria es 6 (escala de 0 a 10).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es-MX" altLang="es-MX" sz="2800" b="0" dirty="0">
                <a:solidFill>
                  <a:srgbClr val="FFFFFF"/>
                </a:solidFill>
              </a:rPr>
              <a:t>Imprime además el numero de alumnos aprobados, el de reprobados y el promedio general del grupo.</a:t>
            </a:r>
          </a:p>
        </p:txBody>
      </p:sp>
    </p:spTree>
    <p:extLst>
      <p:ext uri="{BB962C8B-B14F-4D97-AF65-F5344CB8AC3E}">
        <p14:creationId xmlns:p14="http://schemas.microsoft.com/office/powerpoint/2010/main" val="1797216677"/>
      </p:ext>
    </p:extLst>
  </p:cSld>
  <p:clrMapOvr>
    <a:masterClrMapping/>
  </p:clrMapOvr>
  <p:transition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Ejemplo de arreglos de tipo registro (solución 1ª parte).</a:t>
            </a:r>
            <a:endParaRPr lang="es-MX" sz="24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55866AE2-7EF0-4470-9F61-AF35F56DEF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538" t="19968" r="35847" b="21199"/>
          <a:stretch/>
        </p:blipFill>
        <p:spPr>
          <a:xfrm>
            <a:off x="1209823" y="1494766"/>
            <a:ext cx="6597748" cy="468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225399"/>
      </p:ext>
    </p:extLst>
  </p:cSld>
  <p:clrMapOvr>
    <a:masterClrMapping/>
  </p:clrMapOvr>
  <p:transition>
    <p:zo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Ejemplo de arreglos de tipo registro (solución 2ª parte).</a:t>
            </a:r>
            <a:endParaRPr lang="es-MX" sz="24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F6F1142-8017-41A1-B763-18CED455E4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461" t="30366" r="33231" b="9161"/>
          <a:stretch/>
        </p:blipFill>
        <p:spPr>
          <a:xfrm>
            <a:off x="1392701" y="1575582"/>
            <a:ext cx="6513343" cy="458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124768"/>
      </p:ext>
    </p:extLst>
  </p:cSld>
  <p:clrMapOvr>
    <a:masterClrMapping/>
  </p:clrMapOvr>
  <p:transition>
    <p:zo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Actividad arreglo de tipo registro (1ª parte):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589649"/>
            <a:ext cx="7862887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Elabora un programa en C que proporcione el siguiente menú: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MX" altLang="es-MX" sz="2800" b="0" dirty="0"/>
              <a:t>Alta de productos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MX" altLang="es-MX" sz="2800" b="0" dirty="0"/>
              <a:t>Reportes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MX" altLang="es-MX" sz="2800" b="0" dirty="0"/>
              <a:t>Salir</a:t>
            </a:r>
          </a:p>
          <a:p>
            <a:pPr marL="457200" lvl="1" indent="0"/>
            <a:endParaRPr lang="es-MX" altLang="es-MX" sz="2800" b="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La opción 1 debe permitir dar de alta un máximo de 100 productos con los datos: clave de producto, descripción, existencia (unidad), precio de compra, precio de venta y categoría (Abarrotes, Lácteos, Bebidas).</a:t>
            </a:r>
          </a:p>
        </p:txBody>
      </p:sp>
    </p:spTree>
    <p:extLst>
      <p:ext uri="{BB962C8B-B14F-4D97-AF65-F5344CB8AC3E}">
        <p14:creationId xmlns:p14="http://schemas.microsoft.com/office/powerpoint/2010/main" val="2941202025"/>
      </p:ext>
    </p:extLst>
  </p:cSld>
  <p:clrMapOvr>
    <a:masterClrMapping/>
  </p:clrMapOvr>
  <p:transition>
    <p:zo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Actividad arreglo de tipo registro (2ª parte):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589649"/>
            <a:ext cx="7862887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400" b="0" dirty="0"/>
              <a:t>La opción 2 permitirá obtener los siguientes reportes: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MX" altLang="es-MX" sz="2400" b="0" dirty="0"/>
              <a:t>General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MX" altLang="es-MX" sz="2400" b="0" dirty="0"/>
              <a:t>Por categoría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MX" altLang="es-MX" sz="2400" b="0" dirty="0"/>
              <a:t>Pedidos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MX" altLang="es-MX" sz="2400" b="0" dirty="0"/>
              <a:t>Regresar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400" b="0" dirty="0"/>
              <a:t>La opción 1 proporciona un reporte de todos los productos en forma de lista.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400" b="0" dirty="0"/>
              <a:t>La opción 2 proporciona el reporte por cierta categoría.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400" b="0" dirty="0"/>
              <a:t>La opción 3 elabora un reporte de aquellos productos cuya existencia sea 10 o menor.</a:t>
            </a:r>
          </a:p>
        </p:txBody>
      </p:sp>
    </p:spTree>
    <p:extLst>
      <p:ext uri="{BB962C8B-B14F-4D97-AF65-F5344CB8AC3E}">
        <p14:creationId xmlns:p14="http://schemas.microsoft.com/office/powerpoint/2010/main" val="2204002094"/>
      </p:ext>
    </p:extLst>
  </p:cSld>
  <p:clrMapOvr>
    <a:masterClrMapping/>
  </p:clrMapOvr>
  <p:transition>
    <p:zo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Conclusiones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589649"/>
            <a:ext cx="7862887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400" b="0" dirty="0"/>
              <a:t>Los tipos de datos personalizados son llamados también estructuras o registros.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400" b="0" dirty="0"/>
              <a:t>Son estructuras estáticas que permiten agrupar variables del de diferentes tipos de datos lo que los hace diferentes a los arreglos.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400" b="0" dirty="0"/>
              <a:t>Al ser un tipo de dato personalizado, se debe de declarar una variable de este tipo para poder hacer uso de el.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400" b="0" dirty="0"/>
              <a:t>De igual manera se pueden declarar arreglos del tipo de dato personalizado.</a:t>
            </a:r>
          </a:p>
        </p:txBody>
      </p:sp>
    </p:spTree>
    <p:extLst>
      <p:ext uri="{BB962C8B-B14F-4D97-AF65-F5344CB8AC3E}">
        <p14:creationId xmlns:p14="http://schemas.microsoft.com/office/powerpoint/2010/main" val="2406740021"/>
      </p:ext>
    </p:extLst>
  </p:cSld>
  <p:clrMapOvr>
    <a:masterClrMapping/>
  </p:clrMapOvr>
  <p:transition>
    <p:zo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Conclusiones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589649"/>
            <a:ext cx="78628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400" b="0" dirty="0"/>
              <a:t>La sintaxis para declarar un tipo de dato personalizado es: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B325B8F-841C-4D9E-8647-D0F6835931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1226" y="2557732"/>
            <a:ext cx="7862887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 algn="just"/>
            <a:endParaRPr lang="es-MX" altLang="es-MX" sz="2800" b="0" dirty="0"/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struct identificador_estructura{</a:t>
            </a:r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	tipo_dato identificador1_campo1;</a:t>
            </a:r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	tipo_dato identificador2_campo2;</a:t>
            </a:r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	.</a:t>
            </a:r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	.</a:t>
            </a:r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	tipo_dato identificadorN_campoN;</a:t>
            </a:r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2001671433"/>
      </p:ext>
    </p:extLst>
  </p:cSld>
  <p:clrMapOvr>
    <a:masterClrMapping/>
  </p:clrMapOvr>
  <p:transition>
    <p:zo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Referencias bibliográficas.</a:t>
            </a:r>
            <a:endParaRPr lang="es-MX" sz="2400" dirty="0"/>
          </a:p>
        </p:txBody>
      </p:sp>
      <p:sp>
        <p:nvSpPr>
          <p:cNvPr id="5" name="29 CuadroTexto">
            <a:extLst>
              <a:ext uri="{FF2B5EF4-FFF2-40B4-BE49-F238E27FC236}">
                <a16:creationId xmlns:a16="http://schemas.microsoft.com/office/drawing/2014/main" id="{C23E6B43-B22F-4488-B192-EB4D647F6E71}"/>
              </a:ext>
            </a:extLst>
          </p:cNvPr>
          <p:cNvSpPr txBox="1"/>
          <p:nvPr/>
        </p:nvSpPr>
        <p:spPr>
          <a:xfrm>
            <a:off x="201613" y="1628775"/>
            <a:ext cx="8567737" cy="48320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algn="just" eaLnBrk="1" hangingPunct="1">
              <a:buFontTx/>
              <a:buBlip>
                <a:blip r:embed="rId3">
                  <a:extLst/>
                </a:blip>
              </a:buBlip>
              <a:defRPr/>
            </a:pPr>
            <a:r>
              <a:rPr lang="es-MX" sz="2800" b="0" dirty="0"/>
              <a:t>Márquez, T., Osorio, S. y Olvera, E. (2011). </a:t>
            </a:r>
            <a:r>
              <a:rPr lang="es-MX" sz="2800" b="0" i="1" dirty="0"/>
              <a:t>Introducción a la programación estructurada en C</a:t>
            </a:r>
            <a:r>
              <a:rPr lang="es-MX" sz="2800" b="0" dirty="0"/>
              <a:t>. México, D.F. Pearson Educación. </a:t>
            </a:r>
          </a:p>
          <a:p>
            <a:pPr marL="457200" indent="-457200" algn="just" eaLnBrk="1" hangingPunct="1">
              <a:buFontTx/>
              <a:buBlip>
                <a:blip r:embed="rId3">
                  <a:extLst/>
                </a:blip>
              </a:buBlip>
              <a:defRPr/>
            </a:pPr>
            <a:r>
              <a:rPr lang="es-MX" sz="2800" b="0" dirty="0"/>
              <a:t>Corona, M. (2011). </a:t>
            </a:r>
            <a:r>
              <a:rPr lang="es-MX" sz="2800" b="0" i="1" dirty="0"/>
              <a:t>Diseño de algoritmos y su codificación en Lenguaje C</a:t>
            </a:r>
            <a:r>
              <a:rPr lang="es-MX" sz="2800" b="0" dirty="0"/>
              <a:t>. México, D.F. McGraw-Hill Educación.</a:t>
            </a:r>
          </a:p>
          <a:p>
            <a:pPr marL="457200" indent="-457200" algn="just" eaLnBrk="1" hangingPunct="1">
              <a:buFontTx/>
              <a:buBlip>
                <a:blip r:embed="rId3">
                  <a:extLst/>
                </a:blip>
              </a:buBlip>
              <a:defRPr/>
            </a:pPr>
            <a:endParaRPr lang="es-MX" sz="2800" b="0" dirty="0"/>
          </a:p>
          <a:p>
            <a:pPr marL="457200" indent="-457200" algn="just" eaLnBrk="1" hangingPunct="1">
              <a:buFontTx/>
              <a:buBlip>
                <a:blip r:embed="rId3">
                  <a:extLst/>
                </a:blip>
              </a:buBlip>
              <a:defRPr/>
            </a:pPr>
            <a:r>
              <a:rPr lang="es-MX" sz="2800" b="0" dirty="0"/>
              <a:t>Ambas publicaciones se pueden consultar desde la biblioteca digital. http://bibliotecadigital.uaemex.mx/contador/basesdedatos1.php</a:t>
            </a:r>
            <a:endParaRPr lang="es-MX" sz="2900" b="0" dirty="0"/>
          </a:p>
        </p:txBody>
      </p:sp>
    </p:spTree>
    <p:extLst>
      <p:ext uri="{BB962C8B-B14F-4D97-AF65-F5344CB8AC3E}">
        <p14:creationId xmlns:p14="http://schemas.microsoft.com/office/powerpoint/2010/main" val="3929140072"/>
      </p:ext>
    </p:extLst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Objetivo.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Implementar tipos de datos personalizados como una estructura de datos estática, donde se reconozca su funcionalidad y sus diferentes formas de acceso a los datos.</a:t>
            </a:r>
            <a:endParaRPr lang="es-MX" altLang="es-MX" sz="36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9200A14-9E69-4F22-BDC0-A1F42DC25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740" y="4020919"/>
            <a:ext cx="3025946" cy="2013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476686"/>
      </p:ext>
    </p:extLst>
  </p:cSld>
  <p:clrMapOvr>
    <a:masterClrMapping/>
  </p:clrMapOvr>
  <p:transition>
    <p:zoom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Instrucciones para el uso de este material.</a:t>
            </a:r>
            <a:endParaRPr lang="es-MX" sz="2400" dirty="0"/>
          </a:p>
        </p:txBody>
      </p:sp>
      <p:sp>
        <p:nvSpPr>
          <p:cNvPr id="5" name="29 CuadroTexto">
            <a:extLst>
              <a:ext uri="{FF2B5EF4-FFF2-40B4-BE49-F238E27FC236}">
                <a16:creationId xmlns:a16="http://schemas.microsoft.com/office/drawing/2014/main" id="{C23E6B43-B22F-4488-B192-EB4D647F6E71}"/>
              </a:ext>
            </a:extLst>
          </p:cNvPr>
          <p:cNvSpPr txBox="1"/>
          <p:nvPr/>
        </p:nvSpPr>
        <p:spPr>
          <a:xfrm>
            <a:off x="201613" y="1628775"/>
            <a:ext cx="8567737" cy="4524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es-MX" altLang="es-MX" sz="2400" b="0" dirty="0"/>
              <a:t>Esta presentación ha sido diseñada para la exposición del tema correspondiente a la UC 1 “</a:t>
            </a:r>
            <a:r>
              <a:rPr lang="es-MX" altLang="es-MX" sz="2400" b="0" i="1" dirty="0"/>
              <a:t>Estructuras Estáticas</a:t>
            </a:r>
            <a:r>
              <a:rPr lang="es-MX" altLang="es-MX" sz="2400" b="0" dirty="0"/>
              <a:t>”, Tema 1.3 “</a:t>
            </a:r>
            <a:r>
              <a:rPr lang="es-MX" altLang="es-MX" sz="2400" b="0" i="1" dirty="0"/>
              <a:t>Datos definidos por el usuario”</a:t>
            </a:r>
            <a:r>
              <a:rPr lang="es-MX" altLang="es-MX" sz="2400" b="0" dirty="0"/>
              <a:t> de la Unidad de Aprendizaje de </a:t>
            </a:r>
            <a:r>
              <a:rPr lang="es-MX" altLang="es-MX" sz="2400" i="1" dirty="0">
                <a:solidFill>
                  <a:srgbClr val="FFFF00"/>
                </a:solidFill>
              </a:rPr>
              <a:t>Estructura de Datos</a:t>
            </a:r>
            <a:r>
              <a:rPr lang="es-MX" altLang="es-MX" sz="2400" b="0" dirty="0"/>
              <a:t>.</a:t>
            </a:r>
          </a:p>
          <a:p>
            <a:pPr algn="just">
              <a:buBlip>
                <a:blip r:embed="rId3"/>
              </a:buBlip>
            </a:pPr>
            <a:r>
              <a:rPr lang="es-MX" altLang="es-MX" sz="2400" b="0" dirty="0"/>
              <a:t>Para su mayor comprensión del tema se hace una introducción con ejercicios de reflexión a fin de que los alumnos y alumnas se involucren con el tema.</a:t>
            </a:r>
          </a:p>
          <a:p>
            <a:pPr algn="just">
              <a:buBlip>
                <a:blip r:embed="rId3"/>
              </a:buBlip>
            </a:pPr>
            <a:r>
              <a:rPr lang="es-MX" altLang="es-MX" sz="2400" b="0" dirty="0"/>
              <a:t>Para una mayor comprensión del tema, se recomienda ejecutar los ejemplos en algún compilador del lenguaje ANSI C.</a:t>
            </a:r>
          </a:p>
          <a:p>
            <a:pPr algn="just">
              <a:buBlip>
                <a:blip r:embed="rId3"/>
              </a:buBlip>
            </a:pPr>
            <a:r>
              <a:rPr lang="es-MX" altLang="es-MX" sz="2400" b="0" dirty="0"/>
              <a:t>La presentación fue elaborada en PowerPoint 2016, por lo que se recomienda utilizar este software o su visor.</a:t>
            </a:r>
          </a:p>
        </p:txBody>
      </p:sp>
    </p:spTree>
    <p:extLst>
      <p:ext uri="{BB962C8B-B14F-4D97-AF65-F5344CB8AC3E}">
        <p14:creationId xmlns:p14="http://schemas.microsoft.com/office/powerpoint/2010/main" val="235678884"/>
      </p:ext>
    </p:extLst>
  </p:cSld>
  <p:clrMapOvr>
    <a:masterClrMapping/>
  </p:clrMapOvr>
  <p:transition>
    <p:zo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93113" cy="695325"/>
          </a:xfrm>
        </p:spPr>
        <p:txBody>
          <a:bodyPr/>
          <a:lstStyle/>
          <a:p>
            <a:pPr algn="ctr" eaLnBrk="1" hangingPunct="1">
              <a:defRPr/>
            </a:pPr>
            <a:r>
              <a:rPr lang="es-AR" sz="4400" dirty="0"/>
              <a:t>Estructura de Datos.</a:t>
            </a:r>
          </a:p>
        </p:txBody>
      </p:sp>
      <p:sp>
        <p:nvSpPr>
          <p:cNvPr id="675844" name="Text Box 4"/>
          <p:cNvSpPr txBox="1">
            <a:spLocks noChangeArrowheads="1"/>
          </p:cNvSpPr>
          <p:nvPr/>
        </p:nvSpPr>
        <p:spPr bwMode="auto">
          <a:xfrm>
            <a:off x="457200" y="1490663"/>
            <a:ext cx="7912100" cy="2043112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MX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Jorge Ignacio Pérez Morales</a:t>
            </a:r>
          </a:p>
          <a:p>
            <a:pPr algn="ctr">
              <a:spcBef>
                <a:spcPct val="50000"/>
              </a:spcBef>
              <a:defRPr/>
            </a:pPr>
            <a:r>
              <a:rPr lang="es-MX" dirty="0">
                <a:effectLst>
                  <a:outerShdw blurRad="38100" dist="38100" dir="2700000" algn="tl">
                    <a:srgbClr val="000000"/>
                  </a:outerShdw>
                </a:effectLst>
                <a:hlinkClick r:id="rId3"/>
              </a:rPr>
              <a:t>jorge_ipm@hotmail.com</a:t>
            </a:r>
            <a:endParaRPr lang="es-MX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endParaRPr lang="es-E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Definición.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Es un tipo de datos estructurado que agrupa una o más variables, ya sea de un solo tipo o de diferentes tipos de datos, y además estos pueden ser datos simples o datos estructurados (Márquez &amp; Osorio, 2011). </a:t>
            </a:r>
            <a:endParaRPr lang="es-MX" altLang="es-MX" sz="3600" dirty="0"/>
          </a:p>
        </p:txBody>
      </p:sp>
    </p:spTree>
    <p:extLst>
      <p:ext uri="{BB962C8B-B14F-4D97-AF65-F5344CB8AC3E}">
        <p14:creationId xmlns:p14="http://schemas.microsoft.com/office/powerpoint/2010/main" val="1891411652"/>
      </p:ext>
    </p:extLst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Definición.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4955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Un registro o estructura es un tipo de dato estructurado y definido por el usuario que permite almacenar datos de diferente tipo en una sola variable; dichos datos pueden ser simples o compuestos.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A los datos del registro se les denomina campos o miembros.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Esta formada por variables que tienen relación entre sí.</a:t>
            </a:r>
          </a:p>
          <a:p>
            <a:pPr marL="0" indent="0" algn="r"/>
            <a:r>
              <a:rPr lang="es-MX" altLang="es-MX" sz="2800" b="0" dirty="0"/>
              <a:t>(Corona, 2011)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MX" altLang="es-MX" sz="3600" dirty="0"/>
          </a:p>
        </p:txBody>
      </p:sp>
    </p:spTree>
    <p:extLst>
      <p:ext uri="{BB962C8B-B14F-4D97-AF65-F5344CB8AC3E}">
        <p14:creationId xmlns:p14="http://schemas.microsoft.com/office/powerpoint/2010/main" val="541920633"/>
      </p:ext>
    </p:extLst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Definición.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Las estructuras o registros son muy útiles en la programación para agrupar tipos de datos que tienen relación entre sí, como los datos de un alumno, de un empleado, de un producto, etc.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Al permitir diferentes tipos de datos, superan la limitación que los arreglos tienen por almacenar variables del mismo tipo de datos.</a:t>
            </a:r>
            <a:endParaRPr lang="es-MX" altLang="es-MX" sz="3600" dirty="0"/>
          </a:p>
        </p:txBody>
      </p:sp>
    </p:spTree>
    <p:extLst>
      <p:ext uri="{BB962C8B-B14F-4D97-AF65-F5344CB8AC3E}">
        <p14:creationId xmlns:p14="http://schemas.microsoft.com/office/powerpoint/2010/main" val="1290497872"/>
      </p:ext>
    </p:extLst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Declaración.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En el lenguaje de programación C, una estructura se declara de la siguiente manera:</a:t>
            </a:r>
          </a:p>
          <a:p>
            <a:pPr marL="0" indent="0" algn="just"/>
            <a:endParaRPr lang="es-MX" altLang="es-MX" sz="2800" b="0" dirty="0"/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struct identificador_estructura{</a:t>
            </a:r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	tipo_dato identificador1_campo1;</a:t>
            </a:r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	tipo_dato identificador2_campo2;</a:t>
            </a:r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	.</a:t>
            </a:r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	.</a:t>
            </a:r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	tipo_dato identificadorN_campoN;</a:t>
            </a:r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3177334745"/>
      </p:ext>
    </p:extLst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Declaración.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En donde:</a:t>
            </a:r>
          </a:p>
          <a:p>
            <a:pPr marL="0" indent="0" algn="just"/>
            <a:endParaRPr lang="es-MX" altLang="es-MX" sz="2800" b="0" dirty="0"/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Struct:  </a:t>
            </a:r>
            <a:r>
              <a:rPr lang="es-MX" altLang="es-MX" sz="2400" b="0" dirty="0"/>
              <a:t>Palabra reservada</a:t>
            </a:r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identificador_estructura: </a:t>
            </a:r>
            <a:r>
              <a:rPr lang="es-MX" altLang="es-MX" sz="2400" b="0" dirty="0"/>
              <a:t>El nombre que representará a la estructura</a:t>
            </a:r>
          </a:p>
          <a:p>
            <a:pPr marL="0" indent="0" algn="just"/>
            <a:r>
              <a:rPr lang="es-MX" altLang="es-MX" sz="2400" b="0" dirty="0">
                <a:latin typeface="Courier New" panose="02070309020205020404" pitchFamily="49" charset="0"/>
                <a:cs typeface="Courier New" panose="02070309020205020404" pitchFamily="49" charset="0"/>
              </a:rPr>
              <a:t>tipo_dato identificadorN_campoN; </a:t>
            </a:r>
            <a:r>
              <a:rPr lang="es-MX" altLang="es-MX" sz="2400" b="0" dirty="0"/>
              <a:t>Las variables que conforman la estructura.</a:t>
            </a:r>
          </a:p>
          <a:p>
            <a:pPr marL="0" indent="0" algn="just"/>
            <a:endParaRPr lang="es-MX" altLang="es-MX" sz="24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363068"/>
      </p:ext>
    </p:extLst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F5D639AC-0C46-401F-B088-3821F350BFD3}"/>
              </a:ext>
            </a:extLst>
          </p:cNvPr>
          <p:cNvSpPr txBox="1">
            <a:spLocks/>
          </p:cNvSpPr>
          <p:nvPr/>
        </p:nvSpPr>
        <p:spPr bwMode="auto">
          <a:xfrm>
            <a:off x="381000" y="228600"/>
            <a:ext cx="839311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3200" b="0" kern="0" dirty="0"/>
              <a:t>UA I.3 Datos definidos por el usuario</a:t>
            </a:r>
            <a:endParaRPr lang="es-MX" sz="3200" dirty="0"/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6E36196D-2F46-4D0F-938F-FE4FC67F9411}"/>
              </a:ext>
            </a:extLst>
          </p:cNvPr>
          <p:cNvSpPr txBox="1">
            <a:spLocks/>
          </p:cNvSpPr>
          <p:nvPr/>
        </p:nvSpPr>
        <p:spPr bwMode="auto">
          <a:xfrm>
            <a:off x="381000" y="1027113"/>
            <a:ext cx="839311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es-MX" sz="2400" kern="0" dirty="0"/>
              <a:t>Ejemplo.</a:t>
            </a:r>
            <a:endParaRPr lang="es-MX" sz="24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1F249DE0-3B3E-44D2-8719-15C705405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828800"/>
            <a:ext cx="786288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MX" altLang="es-MX" sz="2800" b="0" dirty="0"/>
              <a:t>Crear una estructura de datos para almacenar el nombre, la calificación y la edad de un alumno.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1DCB585-2922-4244-B6DC-01D7E1A9DE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40526" t="39579" r="42500" b="47158"/>
          <a:stretch>
            <a:fillRect/>
          </a:stretch>
        </p:blipFill>
        <p:spPr bwMode="auto">
          <a:xfrm>
            <a:off x="2343882" y="3413760"/>
            <a:ext cx="4467347" cy="218172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3363882717"/>
      </p:ext>
    </p:extLst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1_VS_NET Launch Template">
  <a:themeElements>
    <a:clrScheme name="1_VS_NET Launch Template 1">
      <a:dk1>
        <a:srgbClr val="000000"/>
      </a:dk1>
      <a:lt1>
        <a:srgbClr val="FFFFFF"/>
      </a:lt1>
      <a:dk2>
        <a:srgbClr val="00478E"/>
      </a:dk2>
      <a:lt2>
        <a:srgbClr val="FFCC29"/>
      </a:lt2>
      <a:accent1>
        <a:srgbClr val="FCEB98"/>
      </a:accent1>
      <a:accent2>
        <a:srgbClr val="6699FF"/>
      </a:accent2>
      <a:accent3>
        <a:srgbClr val="AAB1C6"/>
      </a:accent3>
      <a:accent4>
        <a:srgbClr val="DADADA"/>
      </a:accent4>
      <a:accent5>
        <a:srgbClr val="FDF3CA"/>
      </a:accent5>
      <a:accent6>
        <a:srgbClr val="5C8AE7"/>
      </a:accent6>
      <a:hlink>
        <a:srgbClr val="66CC66"/>
      </a:hlink>
      <a:folHlink>
        <a:srgbClr val="FA7438"/>
      </a:folHlink>
    </a:clrScheme>
    <a:fontScheme name="1_VS_NET Launch Template">
      <a:majorFont>
        <a:latin typeface="Franklin Gothic Medium"/>
        <a:ea typeface=""/>
        <a:cs typeface=""/>
      </a:majorFont>
      <a:minorFont>
        <a:latin typeface="Franklin 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lnDef>
  </a:objectDefaults>
  <a:extraClrSchemeLst>
    <a:extraClrScheme>
      <a:clrScheme name="1_VS_NET Launch Template 1">
        <a:dk1>
          <a:srgbClr val="000000"/>
        </a:dk1>
        <a:lt1>
          <a:srgbClr val="FFFFFF"/>
        </a:lt1>
        <a:dk2>
          <a:srgbClr val="00478E"/>
        </a:dk2>
        <a:lt2>
          <a:srgbClr val="FFCC29"/>
        </a:lt2>
        <a:accent1>
          <a:srgbClr val="FCEB98"/>
        </a:accent1>
        <a:accent2>
          <a:srgbClr val="6699FF"/>
        </a:accent2>
        <a:accent3>
          <a:srgbClr val="AAB1C6"/>
        </a:accent3>
        <a:accent4>
          <a:srgbClr val="DADADA"/>
        </a:accent4>
        <a:accent5>
          <a:srgbClr val="FDF3CA"/>
        </a:accent5>
        <a:accent6>
          <a:srgbClr val="5C8AE7"/>
        </a:accent6>
        <a:hlink>
          <a:srgbClr val="66CC66"/>
        </a:hlink>
        <a:folHlink>
          <a:srgbClr val="FA7438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VP_GlobalSummit_Template">
  <a:themeElements>
    <a:clrScheme name="MVP_GlobalSummit_Template 1">
      <a:dk1>
        <a:srgbClr val="000000"/>
      </a:dk1>
      <a:lt1>
        <a:srgbClr val="FFFFFF"/>
      </a:lt1>
      <a:dk2>
        <a:srgbClr val="003399"/>
      </a:dk2>
      <a:lt2>
        <a:srgbClr val="FFB601"/>
      </a:lt2>
      <a:accent1>
        <a:srgbClr val="F7E993"/>
      </a:accent1>
      <a:accent2>
        <a:srgbClr val="66CC66"/>
      </a:accent2>
      <a:accent3>
        <a:srgbClr val="AAADCA"/>
      </a:accent3>
      <a:accent4>
        <a:srgbClr val="DADADA"/>
      </a:accent4>
      <a:accent5>
        <a:srgbClr val="FAF2C8"/>
      </a:accent5>
      <a:accent6>
        <a:srgbClr val="5CB95C"/>
      </a:accent6>
      <a:hlink>
        <a:srgbClr val="1D509B"/>
      </a:hlink>
      <a:folHlink>
        <a:srgbClr val="FF6633"/>
      </a:folHlink>
    </a:clrScheme>
    <a:fontScheme name="MVP_GlobalSummit_Template">
      <a:majorFont>
        <a:latin typeface="Segoe Semibold"/>
        <a:ea typeface=""/>
        <a:cs typeface=""/>
      </a:majorFont>
      <a:minorFont>
        <a:latin typeface="Segoe Semi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lnDef>
  </a:objectDefaults>
  <a:extraClrSchemeLst>
    <a:extraClrScheme>
      <a:clrScheme name="MVP_GlobalSummit_Template 1">
        <a:dk1>
          <a:srgbClr val="000000"/>
        </a:dk1>
        <a:lt1>
          <a:srgbClr val="FFFFFF"/>
        </a:lt1>
        <a:dk2>
          <a:srgbClr val="003399"/>
        </a:dk2>
        <a:lt2>
          <a:srgbClr val="FFB601"/>
        </a:lt2>
        <a:accent1>
          <a:srgbClr val="F7E993"/>
        </a:accent1>
        <a:accent2>
          <a:srgbClr val="66CC66"/>
        </a:accent2>
        <a:accent3>
          <a:srgbClr val="AAADCA"/>
        </a:accent3>
        <a:accent4>
          <a:srgbClr val="DADADA"/>
        </a:accent4>
        <a:accent5>
          <a:srgbClr val="FAF2C8"/>
        </a:accent5>
        <a:accent6>
          <a:srgbClr val="5CB95C"/>
        </a:accent6>
        <a:hlink>
          <a:srgbClr val="1D509B"/>
        </a:hlink>
        <a:folHlink>
          <a:srgbClr val="FF663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VP_GlobalSummit_Template">
  <a:themeElements>
    <a:clrScheme name="1_MVP_GlobalSummit_Template 1">
      <a:dk1>
        <a:srgbClr val="000000"/>
      </a:dk1>
      <a:lt1>
        <a:srgbClr val="FFFFFF"/>
      </a:lt1>
      <a:dk2>
        <a:srgbClr val="003399"/>
      </a:dk2>
      <a:lt2>
        <a:srgbClr val="FFB601"/>
      </a:lt2>
      <a:accent1>
        <a:srgbClr val="F7E993"/>
      </a:accent1>
      <a:accent2>
        <a:srgbClr val="66CC66"/>
      </a:accent2>
      <a:accent3>
        <a:srgbClr val="AAADCA"/>
      </a:accent3>
      <a:accent4>
        <a:srgbClr val="DADADA"/>
      </a:accent4>
      <a:accent5>
        <a:srgbClr val="FAF2C8"/>
      </a:accent5>
      <a:accent6>
        <a:srgbClr val="5CB95C"/>
      </a:accent6>
      <a:hlink>
        <a:srgbClr val="1D509B"/>
      </a:hlink>
      <a:folHlink>
        <a:srgbClr val="FF6633"/>
      </a:folHlink>
    </a:clrScheme>
    <a:fontScheme name="1_MVP_GlobalSummit_Template">
      <a:majorFont>
        <a:latin typeface="Segoe Semibold"/>
        <a:ea typeface=""/>
        <a:cs typeface=""/>
      </a:majorFont>
      <a:minorFont>
        <a:latin typeface="Segoe Semi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lnDef>
  </a:objectDefaults>
  <a:extraClrSchemeLst>
    <a:extraClrScheme>
      <a:clrScheme name="1_MVP_GlobalSummit_Template 1">
        <a:dk1>
          <a:srgbClr val="000000"/>
        </a:dk1>
        <a:lt1>
          <a:srgbClr val="FFFFFF"/>
        </a:lt1>
        <a:dk2>
          <a:srgbClr val="003399"/>
        </a:dk2>
        <a:lt2>
          <a:srgbClr val="FFB601"/>
        </a:lt2>
        <a:accent1>
          <a:srgbClr val="F7E993"/>
        </a:accent1>
        <a:accent2>
          <a:srgbClr val="66CC66"/>
        </a:accent2>
        <a:accent3>
          <a:srgbClr val="AAADCA"/>
        </a:accent3>
        <a:accent4>
          <a:srgbClr val="DADADA"/>
        </a:accent4>
        <a:accent5>
          <a:srgbClr val="FAF2C8"/>
        </a:accent5>
        <a:accent6>
          <a:srgbClr val="5CB95C"/>
        </a:accent6>
        <a:hlink>
          <a:srgbClr val="1D509B"/>
        </a:hlink>
        <a:folHlink>
          <a:srgbClr val="FF663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6510</TotalTime>
  <Words>1517</Words>
  <Application>Microsoft Office PowerPoint</Application>
  <PresentationFormat>Presentación en pantalla (4:3)</PresentationFormat>
  <Paragraphs>238</Paragraphs>
  <Slides>31</Slides>
  <Notes>31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31</vt:i4>
      </vt:variant>
    </vt:vector>
  </HeadingPairs>
  <TitlesOfParts>
    <vt:vector size="43" baseType="lpstr">
      <vt:lpstr>Arial</vt:lpstr>
      <vt:lpstr>Courier New</vt:lpstr>
      <vt:lpstr>Franklin Gothic Book</vt:lpstr>
      <vt:lpstr>Franklin Gothic Medium</vt:lpstr>
      <vt:lpstr>Segoe</vt:lpstr>
      <vt:lpstr>Segoe Semibold</vt:lpstr>
      <vt:lpstr>Times New Roman</vt:lpstr>
      <vt:lpstr>Wingdings</vt:lpstr>
      <vt:lpstr>Wingdings 2</vt:lpstr>
      <vt:lpstr>1_VS_NET Launch Template</vt:lpstr>
      <vt:lpstr>MVP_GlobalSummit_Template</vt:lpstr>
      <vt:lpstr>1_MVP_GlobalSummit_Template</vt:lpstr>
      <vt:lpstr>UA.- Estructura de Datos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Estructura de Datos.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DCE - Estrella 0</dc:title>
  <dc:subject>Fundamentos de la Programacion</dc:subject>
  <dc:creator>FCA</dc:creator>
  <cp:lastModifiedBy>PersonalJV</cp:lastModifiedBy>
  <cp:revision>441</cp:revision>
  <dcterms:created xsi:type="dcterms:W3CDTF">2001-08-07T20:53:21Z</dcterms:created>
  <dcterms:modified xsi:type="dcterms:W3CDTF">2017-10-21T04:17:18Z</dcterms:modified>
</cp:coreProperties>
</file>