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8994"/>
    <p:restoredTop sz="50000"/>
  </p:normalViewPr>
  <p:slideViewPr>
    <p:cSldViewPr snapToGrid="0" snapToObjects="1">
      <p:cViewPr varScale="1">
        <p:scale>
          <a:sx n="65" d="100"/>
          <a:sy n="65" d="100"/>
        </p:scale>
        <p:origin x="1584" y="200"/>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622060-CB8E-4146-8C64-48E060999596}" type="datetimeFigureOut">
              <a:rPr lang="es-ES" smtClean="0"/>
              <a:t>19/10/17</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584141-1527-5D4C-B9DC-581937E18193}" type="slidenum">
              <a:rPr lang="es-ES" smtClean="0"/>
              <a:t>‹Nr.›</a:t>
            </a:fld>
            <a:endParaRPr lang="es-ES"/>
          </a:p>
        </p:txBody>
      </p:sp>
    </p:spTree>
    <p:extLst>
      <p:ext uri="{BB962C8B-B14F-4D97-AF65-F5344CB8AC3E}">
        <p14:creationId xmlns:p14="http://schemas.microsoft.com/office/powerpoint/2010/main" val="213411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A9584141-1527-5D4C-B9DC-581937E18193}" type="slidenum">
              <a:rPr lang="es-ES" smtClean="0"/>
              <a:t>20</a:t>
            </a:fld>
            <a:endParaRPr lang="es-ES"/>
          </a:p>
        </p:txBody>
      </p:sp>
    </p:spTree>
    <p:extLst>
      <p:ext uri="{BB962C8B-B14F-4D97-AF65-F5344CB8AC3E}">
        <p14:creationId xmlns:p14="http://schemas.microsoft.com/office/powerpoint/2010/main" val="159037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_tradnl" smtClean="0"/>
              <a:t>Clic para editar título</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21636FC0-B7E1-D942-A0B8-E1D421C45C98}"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AF3D786-BAE3-BE40-87E5-740907C14039}" type="slidenum">
              <a:rPr lang="es-ES" smtClean="0"/>
              <a:t>‹Nr.›</a:t>
            </a:fld>
            <a:endParaRPr lang="es-ES"/>
          </a:p>
        </p:txBody>
      </p:sp>
    </p:spTree>
    <p:extLst>
      <p:ext uri="{BB962C8B-B14F-4D97-AF65-F5344CB8AC3E}">
        <p14:creationId xmlns:p14="http://schemas.microsoft.com/office/powerpoint/2010/main" val="2016408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21636FC0-B7E1-D942-A0B8-E1D421C45C98}"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AF3D786-BAE3-BE40-87E5-740907C14039}" type="slidenum">
              <a:rPr lang="es-ES" smtClean="0"/>
              <a:t>‹Nr.›</a:t>
            </a:fld>
            <a:endParaRPr lang="es-ES"/>
          </a:p>
        </p:txBody>
      </p:sp>
    </p:spTree>
    <p:extLst>
      <p:ext uri="{BB962C8B-B14F-4D97-AF65-F5344CB8AC3E}">
        <p14:creationId xmlns:p14="http://schemas.microsoft.com/office/powerpoint/2010/main" val="1702943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21636FC0-B7E1-D942-A0B8-E1D421C45C98}"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AF3D786-BAE3-BE40-87E5-740907C14039}" type="slidenum">
              <a:rPr lang="es-ES" smtClean="0"/>
              <a:t>‹Nr.›</a:t>
            </a:fld>
            <a:endParaRPr lang="es-ES"/>
          </a:p>
        </p:txBody>
      </p:sp>
    </p:spTree>
    <p:extLst>
      <p:ext uri="{BB962C8B-B14F-4D97-AF65-F5344CB8AC3E}">
        <p14:creationId xmlns:p14="http://schemas.microsoft.com/office/powerpoint/2010/main" val="959162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21636FC0-B7E1-D942-A0B8-E1D421C45C98}"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AF3D786-BAE3-BE40-87E5-740907C14039}" type="slidenum">
              <a:rPr lang="es-ES" smtClean="0"/>
              <a:t>‹Nr.›</a:t>
            </a:fld>
            <a:endParaRPr lang="es-ES"/>
          </a:p>
        </p:txBody>
      </p:sp>
    </p:spTree>
    <p:extLst>
      <p:ext uri="{BB962C8B-B14F-4D97-AF65-F5344CB8AC3E}">
        <p14:creationId xmlns:p14="http://schemas.microsoft.com/office/powerpoint/2010/main" val="185963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_tradnl" smtClean="0"/>
              <a:t>Clic para editar título</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21636FC0-B7E1-D942-A0B8-E1D421C45C98}" type="datetimeFigureOut">
              <a:rPr lang="es-ES" smtClean="0"/>
              <a:t>19/10/17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8AF3D786-BAE3-BE40-87E5-740907C14039}" type="slidenum">
              <a:rPr lang="es-ES" smtClean="0"/>
              <a:t>‹Nr.›</a:t>
            </a:fld>
            <a:endParaRPr lang="es-ES"/>
          </a:p>
        </p:txBody>
      </p:sp>
    </p:spTree>
    <p:extLst>
      <p:ext uri="{BB962C8B-B14F-4D97-AF65-F5344CB8AC3E}">
        <p14:creationId xmlns:p14="http://schemas.microsoft.com/office/powerpoint/2010/main" val="1268409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21636FC0-B7E1-D942-A0B8-E1D421C45C98}"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AF3D786-BAE3-BE40-87E5-740907C14039}" type="slidenum">
              <a:rPr lang="es-ES" smtClean="0"/>
              <a:t>‹Nr.›</a:t>
            </a:fld>
            <a:endParaRPr lang="es-ES"/>
          </a:p>
        </p:txBody>
      </p:sp>
    </p:spTree>
    <p:extLst>
      <p:ext uri="{BB962C8B-B14F-4D97-AF65-F5344CB8AC3E}">
        <p14:creationId xmlns:p14="http://schemas.microsoft.com/office/powerpoint/2010/main" val="673365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_tradnl" smtClean="0"/>
              <a:t>Clic para editar título</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21636FC0-B7E1-D942-A0B8-E1D421C45C98}" type="datetimeFigureOut">
              <a:rPr lang="es-ES" smtClean="0"/>
              <a:t>19/10/17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8AF3D786-BAE3-BE40-87E5-740907C14039}" type="slidenum">
              <a:rPr lang="es-ES" smtClean="0"/>
              <a:t>‹Nr.›</a:t>
            </a:fld>
            <a:endParaRPr lang="es-ES"/>
          </a:p>
        </p:txBody>
      </p:sp>
    </p:spTree>
    <p:extLst>
      <p:ext uri="{BB962C8B-B14F-4D97-AF65-F5344CB8AC3E}">
        <p14:creationId xmlns:p14="http://schemas.microsoft.com/office/powerpoint/2010/main" val="1175989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21636FC0-B7E1-D942-A0B8-E1D421C45C98}" type="datetimeFigureOut">
              <a:rPr lang="es-ES" smtClean="0"/>
              <a:t>19/10/17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8AF3D786-BAE3-BE40-87E5-740907C14039}" type="slidenum">
              <a:rPr lang="es-ES" smtClean="0"/>
              <a:t>‹Nr.›</a:t>
            </a:fld>
            <a:endParaRPr lang="es-ES"/>
          </a:p>
        </p:txBody>
      </p:sp>
    </p:spTree>
    <p:extLst>
      <p:ext uri="{BB962C8B-B14F-4D97-AF65-F5344CB8AC3E}">
        <p14:creationId xmlns:p14="http://schemas.microsoft.com/office/powerpoint/2010/main" val="203326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21636FC0-B7E1-D942-A0B8-E1D421C45C98}" type="datetimeFigureOut">
              <a:rPr lang="es-ES" smtClean="0"/>
              <a:t>19/10/17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8AF3D786-BAE3-BE40-87E5-740907C14039}" type="slidenum">
              <a:rPr lang="es-ES" smtClean="0"/>
              <a:t>‹Nr.›</a:t>
            </a:fld>
            <a:endParaRPr lang="es-ES"/>
          </a:p>
        </p:txBody>
      </p:sp>
    </p:spTree>
    <p:extLst>
      <p:ext uri="{BB962C8B-B14F-4D97-AF65-F5344CB8AC3E}">
        <p14:creationId xmlns:p14="http://schemas.microsoft.com/office/powerpoint/2010/main" val="1704572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smtClean="0"/>
              <a:t>Clic para editar título</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21636FC0-B7E1-D942-A0B8-E1D421C45C98}"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AF3D786-BAE3-BE40-87E5-740907C14039}" type="slidenum">
              <a:rPr lang="es-ES" smtClean="0"/>
              <a:t>‹Nr.›</a:t>
            </a:fld>
            <a:endParaRPr lang="es-ES"/>
          </a:p>
        </p:txBody>
      </p:sp>
    </p:spTree>
    <p:extLst>
      <p:ext uri="{BB962C8B-B14F-4D97-AF65-F5344CB8AC3E}">
        <p14:creationId xmlns:p14="http://schemas.microsoft.com/office/powerpoint/2010/main" val="1482841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_tradnl" smtClean="0"/>
              <a:t>Clic para editar título</a:t>
            </a:r>
            <a:endParaRPr lang="es-ES"/>
          </a:p>
        </p:txBody>
      </p:sp>
      <p:sp>
        <p:nvSpPr>
          <p:cNvPr id="3" name="Marcador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21636FC0-B7E1-D942-A0B8-E1D421C45C98}" type="datetimeFigureOut">
              <a:rPr lang="es-ES" smtClean="0"/>
              <a:t>19/10/17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8AF3D786-BAE3-BE40-87E5-740907C14039}" type="slidenum">
              <a:rPr lang="es-ES" smtClean="0"/>
              <a:t>‹Nr.›</a:t>
            </a:fld>
            <a:endParaRPr lang="es-ES"/>
          </a:p>
        </p:txBody>
      </p:sp>
    </p:spTree>
    <p:extLst>
      <p:ext uri="{BB962C8B-B14F-4D97-AF65-F5344CB8AC3E}">
        <p14:creationId xmlns:p14="http://schemas.microsoft.com/office/powerpoint/2010/main" val="5929629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40000"/>
                <a:satMod val="350000"/>
              </a:schemeClr>
            </a:gs>
            <a:gs pos="42000">
              <a:schemeClr val="bg1">
                <a:tint val="45000"/>
                <a:shade val="99000"/>
                <a:satMod val="350000"/>
              </a:schemeClr>
            </a:gs>
            <a:gs pos="100000">
              <a:schemeClr val="bg1">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636FC0-B7E1-D942-A0B8-E1D421C45C98}" type="datetimeFigureOut">
              <a:rPr lang="es-ES" smtClean="0"/>
              <a:t>19/10/17</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F3D786-BAE3-BE40-87E5-740907C14039}" type="slidenum">
              <a:rPr lang="es-ES" smtClean="0"/>
              <a:t>‹Nr.›</a:t>
            </a:fld>
            <a:endParaRPr lang="es-ES"/>
          </a:p>
        </p:txBody>
      </p:sp>
    </p:spTree>
    <p:extLst>
      <p:ext uri="{BB962C8B-B14F-4D97-AF65-F5344CB8AC3E}">
        <p14:creationId xmlns:p14="http://schemas.microsoft.com/office/powerpoint/2010/main" val="815774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21.jpeg"/><Relationship Id="rId6"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 Id="rId3" Type="http://schemas.openxmlformats.org/officeDocument/2006/relationships/image" Target="../media/image48.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jpeg"/><Relationship Id="rId3" Type="http://schemas.openxmlformats.org/officeDocument/2006/relationships/image" Target="../media/image50.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jpeg"/><Relationship Id="rId3" Type="http://schemas.openxmlformats.org/officeDocument/2006/relationships/image" Target="../media/image5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 Id="rId3" Type="http://schemas.openxmlformats.org/officeDocument/2006/relationships/image" Target="../media/image53.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 Id="rId3" Type="http://schemas.openxmlformats.org/officeDocument/2006/relationships/image" Target="../media/image54.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jpeg"/><Relationship Id="rId3" Type="http://schemas.openxmlformats.org/officeDocument/2006/relationships/image" Target="../media/image56.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jpeg"/><Relationship Id="rId3" Type="http://schemas.openxmlformats.org/officeDocument/2006/relationships/image" Target="../media/image57.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jpeg"/><Relationship Id="rId3" Type="http://schemas.openxmlformats.org/officeDocument/2006/relationships/image" Target="../media/image5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279576" y="2636913"/>
            <a:ext cx="7772400" cy="1470025"/>
          </a:xfrm>
        </p:spPr>
        <p:txBody>
          <a:bodyPr>
            <a:noAutofit/>
          </a:bodyPr>
          <a:lstStyle/>
          <a:p>
            <a:r>
              <a:rPr lang="es-ES_tradnl" sz="4800" b="1" dirty="0">
                <a:solidFill>
                  <a:srgbClr val="FF6600"/>
                </a:solidFill>
                <a:effectLst>
                  <a:outerShdw dist="38100" sx="1000" sy="1000" algn="br">
                    <a:schemeClr val="tx1"/>
                  </a:outerShdw>
                </a:effectLst>
              </a:rPr>
              <a:t>U.A. FOTOGRAFÍA BÁSICA</a:t>
            </a:r>
            <a:br>
              <a:rPr lang="es-ES_tradnl" sz="4800" b="1" dirty="0">
                <a:solidFill>
                  <a:srgbClr val="FF6600"/>
                </a:solidFill>
                <a:effectLst>
                  <a:outerShdw dist="38100" sx="1000" sy="1000" algn="br">
                    <a:schemeClr val="tx1"/>
                  </a:outerShdw>
                </a:effectLst>
              </a:rPr>
            </a:br>
            <a:r>
              <a:rPr lang="es-ES_tradnl" sz="2400" b="1" dirty="0">
                <a:solidFill>
                  <a:srgbClr val="FF6600"/>
                </a:solidFill>
                <a:effectLst>
                  <a:outerShdw dist="38100" sx="1000" sy="1000" algn="br">
                    <a:schemeClr val="tx1"/>
                  </a:outerShdw>
                </a:effectLst>
              </a:rPr>
              <a:t>(tercer periodo)</a:t>
            </a:r>
          </a:p>
        </p:txBody>
      </p:sp>
      <p:sp>
        <p:nvSpPr>
          <p:cNvPr id="3" name="Subtítulo 2"/>
          <p:cNvSpPr>
            <a:spLocks noGrp="1"/>
          </p:cNvSpPr>
          <p:nvPr>
            <p:ph type="subTitle" idx="1"/>
          </p:nvPr>
        </p:nvSpPr>
        <p:spPr>
          <a:xfrm>
            <a:off x="3663742" y="5229200"/>
            <a:ext cx="6400800" cy="1752600"/>
          </a:xfrm>
        </p:spPr>
        <p:txBody>
          <a:bodyPr>
            <a:normAutofit/>
          </a:bodyPr>
          <a:lstStyle/>
          <a:p>
            <a:r>
              <a:rPr lang="es-ES_tradnl" sz="2800" b="1" dirty="0">
                <a:solidFill>
                  <a:schemeClr val="bg1">
                    <a:lumMod val="50000"/>
                  </a:schemeClr>
                </a:solidFill>
              </a:rPr>
              <a:t>MTRA. AMPARO GÓMEZ CASTRO</a:t>
            </a:r>
          </a:p>
        </p:txBody>
      </p:sp>
      <p:sp>
        <p:nvSpPr>
          <p:cNvPr id="4" name="CuadroTexto 3"/>
          <p:cNvSpPr txBox="1"/>
          <p:nvPr/>
        </p:nvSpPr>
        <p:spPr>
          <a:xfrm>
            <a:off x="3536275" y="548763"/>
            <a:ext cx="5259005" cy="830997"/>
          </a:xfrm>
          <a:prstGeom prst="rect">
            <a:avLst/>
          </a:prstGeom>
          <a:noFill/>
        </p:spPr>
        <p:txBody>
          <a:bodyPr wrap="none" rtlCol="0">
            <a:spAutoFit/>
          </a:bodyPr>
          <a:lstStyle/>
          <a:p>
            <a:pPr algn="ctr"/>
            <a:r>
              <a:rPr lang="es-ES" sz="2400" b="1" dirty="0">
                <a:solidFill>
                  <a:srgbClr val="FF650B"/>
                </a:solidFill>
              </a:rPr>
              <a:t>FACULTAD DE ARQUITECTURA Y DISEÑO</a:t>
            </a:r>
          </a:p>
          <a:p>
            <a:pPr algn="ctr"/>
            <a:r>
              <a:rPr lang="es-ES" sz="2400" b="1" dirty="0">
                <a:solidFill>
                  <a:srgbClr val="FF650B"/>
                </a:solidFill>
              </a:rPr>
              <a:t>LICENCIATURA EN DISEÑO GR</a:t>
            </a:r>
            <a:r>
              <a:rPr lang="es-ES_tradnl" sz="2400" b="1" dirty="0">
                <a:solidFill>
                  <a:srgbClr val="FF650B"/>
                </a:solidFill>
              </a:rPr>
              <a:t>Á</a:t>
            </a:r>
            <a:r>
              <a:rPr lang="es-ES" sz="2400" b="1" dirty="0">
                <a:solidFill>
                  <a:srgbClr val="FF650B"/>
                </a:solidFill>
              </a:rPr>
              <a:t>FICO</a:t>
            </a:r>
          </a:p>
        </p:txBody>
      </p:sp>
      <p:pic>
        <p:nvPicPr>
          <p:cNvPr id="5" name="Imagen 4"/>
          <p:cNvPicPr>
            <a:picLocks noChangeAspect="1"/>
          </p:cNvPicPr>
          <p:nvPr/>
        </p:nvPicPr>
        <p:blipFill>
          <a:blip r:embed="rId2">
            <a:alphaModFix amt="50000"/>
            <a:extLst>
              <a:ext uri="{28A0092B-C50C-407E-A947-70E740481C1C}">
                <a14:useLocalDpi xmlns:a14="http://schemas.microsoft.com/office/drawing/2010/main" val="0"/>
              </a:ext>
            </a:extLst>
          </a:blip>
          <a:stretch>
            <a:fillRect/>
          </a:stretch>
        </p:blipFill>
        <p:spPr>
          <a:xfrm>
            <a:off x="1991545" y="433715"/>
            <a:ext cx="1035455" cy="876426"/>
          </a:xfrm>
          <a:prstGeom prst="rect">
            <a:avLst/>
          </a:prstGeom>
          <a:effectLst>
            <a:outerShdw dist="50800" sx="1000" sy="1000" algn="ctr" rotWithShape="0">
              <a:srgbClr val="000000"/>
            </a:outerShdw>
          </a:effectLst>
        </p:spPr>
      </p:pic>
      <p:pic>
        <p:nvPicPr>
          <p:cNvPr id="6" name="Imagen 5" descr="C:\Users\USUARIO\AppData\Local\Microsoft\Windows\INetCache\Content.Word\logo fad.jpg"/>
          <p:cNvPicPr/>
          <p:nvPr/>
        </p:nvPicPr>
        <p:blipFill>
          <a:blip r:embed="rId3" cstate="print">
            <a:alphaModFix amt="49000"/>
            <a:extLst>
              <a:ext uri="{28A0092B-C50C-407E-A947-70E740481C1C}">
                <a14:useLocalDpi xmlns:a14="http://schemas.microsoft.com/office/drawing/2010/main" val="0"/>
              </a:ext>
            </a:extLst>
          </a:blip>
          <a:srcRect/>
          <a:stretch>
            <a:fillRect/>
          </a:stretch>
        </p:blipFill>
        <p:spPr bwMode="auto">
          <a:xfrm>
            <a:off x="9192344" y="509729"/>
            <a:ext cx="936104" cy="800412"/>
          </a:xfrm>
          <a:prstGeom prst="rect">
            <a:avLst/>
          </a:prstGeom>
          <a:noFill/>
          <a:ln>
            <a:noFill/>
          </a:ln>
        </p:spPr>
      </p:pic>
    </p:spTree>
    <p:extLst>
      <p:ext uri="{BB962C8B-B14F-4D97-AF65-F5344CB8AC3E}">
        <p14:creationId xmlns:p14="http://schemas.microsoft.com/office/powerpoint/2010/main" val="20252519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63552" y="116632"/>
            <a:ext cx="8229600" cy="1143000"/>
          </a:xfrm>
        </p:spPr>
        <p:txBody>
          <a:bodyPr>
            <a:normAutofit/>
          </a:bodyPr>
          <a:lstStyle/>
          <a:p>
            <a:r>
              <a:rPr lang="es-ES_tradnl" sz="3600" b="1">
                <a:solidFill>
                  <a:srgbClr val="FF6600"/>
                </a:solidFill>
              </a:rPr>
              <a:t>La cámara digital</a:t>
            </a:r>
            <a:endParaRPr lang="es-ES_tradnl" sz="3600" dirty="0"/>
          </a:p>
        </p:txBody>
      </p:sp>
      <p:pic>
        <p:nvPicPr>
          <p:cNvPr id="4" name="Imagen 3" descr="Captura de pantalla 2014-06-06 a las 11.20.38.png"/>
          <p:cNvPicPr>
            <a:picLocks noChangeAspect="1"/>
          </p:cNvPicPr>
          <p:nvPr/>
        </p:nvPicPr>
        <p:blipFill>
          <a:blip r:embed="rId2"/>
          <a:stretch>
            <a:fillRect/>
          </a:stretch>
        </p:blipFill>
        <p:spPr>
          <a:xfrm>
            <a:off x="1752601" y="1066800"/>
            <a:ext cx="2897139" cy="2852738"/>
          </a:xfrm>
          <a:prstGeom prst="rect">
            <a:avLst/>
          </a:prstGeom>
        </p:spPr>
      </p:pic>
      <p:pic>
        <p:nvPicPr>
          <p:cNvPr id="5" name="Imagen 4" descr="Captura de pantalla 2014-06-06 a las 11.20.47.png"/>
          <p:cNvPicPr>
            <a:picLocks noChangeAspect="1"/>
          </p:cNvPicPr>
          <p:nvPr/>
        </p:nvPicPr>
        <p:blipFill>
          <a:blip r:embed="rId3"/>
          <a:stretch>
            <a:fillRect/>
          </a:stretch>
        </p:blipFill>
        <p:spPr>
          <a:xfrm>
            <a:off x="4800601" y="2667000"/>
            <a:ext cx="5706631" cy="4013200"/>
          </a:xfrm>
          <a:prstGeom prst="rect">
            <a:avLst/>
          </a:prstGeom>
        </p:spPr>
      </p:pic>
    </p:spTree>
    <p:extLst>
      <p:ext uri="{BB962C8B-B14F-4D97-AF65-F5344CB8AC3E}">
        <p14:creationId xmlns:p14="http://schemas.microsoft.com/office/powerpoint/2010/main" val="11701325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600" b="1" dirty="0">
                <a:solidFill>
                  <a:srgbClr val="FF6600"/>
                </a:solidFill>
              </a:rPr>
              <a:t>Anatomía de una cámara fotográfica</a:t>
            </a:r>
            <a:endParaRPr lang="es-ES_tradnl" sz="3600" dirty="0"/>
          </a:p>
        </p:txBody>
      </p:sp>
      <p:sp>
        <p:nvSpPr>
          <p:cNvPr id="5" name="Rectángulo 4"/>
          <p:cNvSpPr/>
          <p:nvPr/>
        </p:nvSpPr>
        <p:spPr>
          <a:xfrm>
            <a:off x="1981200" y="3048001"/>
            <a:ext cx="2819400" cy="1323439"/>
          </a:xfrm>
          <a:prstGeom prst="rect">
            <a:avLst/>
          </a:prstGeom>
        </p:spPr>
        <p:txBody>
          <a:bodyPr wrap="square">
            <a:spAutoFit/>
          </a:bodyPr>
          <a:lstStyle/>
          <a:p>
            <a:r>
              <a:rPr lang="es-ES_tradnl" sz="2000" dirty="0"/>
              <a:t>Entre mayor sea el número de </a:t>
            </a:r>
            <a:r>
              <a:rPr lang="es-ES_tradnl" sz="2000" dirty="0" err="1"/>
              <a:t>megapixeles</a:t>
            </a:r>
            <a:r>
              <a:rPr lang="es-ES_tradnl" sz="2000" dirty="0"/>
              <a:t> las fotografías tendrán mejor definición.</a:t>
            </a:r>
          </a:p>
        </p:txBody>
      </p:sp>
      <p:pic>
        <p:nvPicPr>
          <p:cNvPr id="7" name="Imagen 6" descr="Captura de pantalla 2014-06-06 a las 10.04.08.png"/>
          <p:cNvPicPr>
            <a:picLocks noChangeAspect="1"/>
          </p:cNvPicPr>
          <p:nvPr/>
        </p:nvPicPr>
        <p:blipFill>
          <a:blip r:embed="rId2"/>
          <a:stretch>
            <a:fillRect/>
          </a:stretch>
        </p:blipFill>
        <p:spPr>
          <a:xfrm>
            <a:off x="4953000" y="2514600"/>
            <a:ext cx="5388564" cy="2438400"/>
          </a:xfrm>
          <a:prstGeom prst="rect">
            <a:avLst/>
          </a:prstGeom>
        </p:spPr>
      </p:pic>
    </p:spTree>
    <p:extLst>
      <p:ext uri="{BB962C8B-B14F-4D97-AF65-F5344CB8AC3E}">
        <p14:creationId xmlns:p14="http://schemas.microsoft.com/office/powerpoint/2010/main" val="3754445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600" b="1" dirty="0">
                <a:solidFill>
                  <a:srgbClr val="FF6600"/>
                </a:solidFill>
              </a:rPr>
              <a:t>Anatomía de una cámara fotográfica</a:t>
            </a:r>
            <a:endParaRPr lang="es-ES_tradnl" sz="3600" dirty="0"/>
          </a:p>
        </p:txBody>
      </p:sp>
      <p:sp>
        <p:nvSpPr>
          <p:cNvPr id="4" name="Rectángulo 3"/>
          <p:cNvSpPr/>
          <p:nvPr/>
        </p:nvSpPr>
        <p:spPr>
          <a:xfrm>
            <a:off x="2438400" y="2133601"/>
            <a:ext cx="7239000" cy="954107"/>
          </a:xfrm>
          <a:prstGeom prst="rect">
            <a:avLst/>
          </a:prstGeom>
        </p:spPr>
        <p:txBody>
          <a:bodyPr wrap="square">
            <a:spAutoFit/>
          </a:bodyPr>
          <a:lstStyle/>
          <a:p>
            <a:r>
              <a:rPr lang="es-ES_tradnl" sz="2800" dirty="0"/>
              <a:t>Para controlar la calidad y tamaño de la imagen se manejan los </a:t>
            </a:r>
            <a:r>
              <a:rPr lang="es-ES_tradnl" sz="2800" dirty="0" err="1"/>
              <a:t>megapixeles</a:t>
            </a:r>
            <a:endParaRPr lang="es-ES_tradnl" sz="2800" dirty="0"/>
          </a:p>
        </p:txBody>
      </p:sp>
      <p:pic>
        <p:nvPicPr>
          <p:cNvPr id="5" name="Imagen 4" descr="Captura de pantalla 2014-06-06 a las 11.13.01.png"/>
          <p:cNvPicPr>
            <a:picLocks noChangeAspect="1"/>
          </p:cNvPicPr>
          <p:nvPr/>
        </p:nvPicPr>
        <p:blipFill>
          <a:blip r:embed="rId2"/>
          <a:stretch>
            <a:fillRect/>
          </a:stretch>
        </p:blipFill>
        <p:spPr>
          <a:xfrm>
            <a:off x="1981200" y="3614383"/>
            <a:ext cx="8458200" cy="2253017"/>
          </a:xfrm>
          <a:prstGeom prst="rect">
            <a:avLst/>
          </a:prstGeom>
        </p:spPr>
      </p:pic>
    </p:spTree>
    <p:extLst>
      <p:ext uri="{BB962C8B-B14F-4D97-AF65-F5344CB8AC3E}">
        <p14:creationId xmlns:p14="http://schemas.microsoft.com/office/powerpoint/2010/main" val="19892008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600" b="1" dirty="0">
                <a:solidFill>
                  <a:srgbClr val="FF6600"/>
                </a:solidFill>
              </a:rPr>
              <a:t>Anatomía de una cámara fotográfica</a:t>
            </a:r>
            <a:endParaRPr lang="es-ES_tradnl" sz="3600" dirty="0"/>
          </a:p>
        </p:txBody>
      </p:sp>
      <p:sp>
        <p:nvSpPr>
          <p:cNvPr id="6" name="Rectángulo 5"/>
          <p:cNvSpPr/>
          <p:nvPr/>
        </p:nvSpPr>
        <p:spPr>
          <a:xfrm>
            <a:off x="2819400" y="1417638"/>
            <a:ext cx="3884798" cy="523220"/>
          </a:xfrm>
          <a:prstGeom prst="rect">
            <a:avLst/>
          </a:prstGeom>
        </p:spPr>
        <p:txBody>
          <a:bodyPr wrap="none">
            <a:spAutoFit/>
          </a:bodyPr>
          <a:lstStyle/>
          <a:p>
            <a:r>
              <a:rPr lang="es-ES_tradnl" sz="2800" b="1" dirty="0"/>
              <a:t>DPI (Puntos Por Pulgada)</a:t>
            </a:r>
          </a:p>
        </p:txBody>
      </p:sp>
      <p:sp>
        <p:nvSpPr>
          <p:cNvPr id="7" name="Rectángulo 6"/>
          <p:cNvSpPr/>
          <p:nvPr/>
        </p:nvSpPr>
        <p:spPr>
          <a:xfrm>
            <a:off x="2514600" y="2209800"/>
            <a:ext cx="5867400" cy="1569660"/>
          </a:xfrm>
          <a:prstGeom prst="rect">
            <a:avLst/>
          </a:prstGeom>
        </p:spPr>
        <p:txBody>
          <a:bodyPr wrap="square">
            <a:spAutoFit/>
          </a:bodyPr>
          <a:lstStyle/>
          <a:p>
            <a:pPr>
              <a:buFont typeface="Arial"/>
              <a:buChar char="•"/>
            </a:pPr>
            <a:r>
              <a:rPr lang="es-ES_tradnl" sz="2400" dirty="0"/>
              <a:t>   Monitor 72 </a:t>
            </a:r>
            <a:r>
              <a:rPr lang="es-ES_tradnl" sz="2400" dirty="0" err="1"/>
              <a:t>dpi</a:t>
            </a:r>
            <a:r>
              <a:rPr lang="es-ES_tradnl" sz="2400" dirty="0"/>
              <a:t> </a:t>
            </a:r>
          </a:p>
          <a:p>
            <a:pPr>
              <a:buFont typeface="Arial"/>
              <a:buChar char="•"/>
            </a:pPr>
            <a:r>
              <a:rPr lang="es-ES_tradnl" sz="2400" dirty="0"/>
              <a:t>   Impresión baja calidad 150 </a:t>
            </a:r>
            <a:r>
              <a:rPr lang="es-ES_tradnl" sz="2400" dirty="0" err="1"/>
              <a:t>dpi</a:t>
            </a:r>
            <a:r>
              <a:rPr lang="es-ES_tradnl" sz="2400" dirty="0"/>
              <a:t> </a:t>
            </a:r>
          </a:p>
          <a:p>
            <a:pPr>
              <a:buFont typeface="Arial"/>
              <a:buChar char="•"/>
            </a:pPr>
            <a:r>
              <a:rPr lang="es-ES_tradnl" sz="2400" dirty="0"/>
              <a:t>   Impresión calidad </a:t>
            </a:r>
            <a:r>
              <a:rPr lang="es-ES_tradnl" sz="2400" dirty="0" err="1"/>
              <a:t>standart</a:t>
            </a:r>
            <a:r>
              <a:rPr lang="es-ES_tradnl" sz="2400" dirty="0"/>
              <a:t> 300 </a:t>
            </a:r>
            <a:r>
              <a:rPr lang="es-ES_tradnl" sz="2400" dirty="0" err="1"/>
              <a:t>dpi</a:t>
            </a:r>
            <a:r>
              <a:rPr lang="es-ES_tradnl" sz="2400" dirty="0"/>
              <a:t> </a:t>
            </a:r>
          </a:p>
          <a:p>
            <a:pPr>
              <a:buFont typeface="Arial"/>
              <a:buChar char="•"/>
            </a:pPr>
            <a:r>
              <a:rPr lang="es-ES_tradnl" sz="2400" dirty="0"/>
              <a:t>   Impresión alta calidad 600 </a:t>
            </a:r>
            <a:r>
              <a:rPr lang="es-ES_tradnl" sz="2400" dirty="0" err="1"/>
              <a:t>dpi</a:t>
            </a:r>
            <a:r>
              <a:rPr lang="es-ES_tradnl" sz="2400" dirty="0"/>
              <a:t>, 1200 </a:t>
            </a:r>
            <a:r>
              <a:rPr lang="es-ES_tradnl" sz="2400" dirty="0" err="1"/>
              <a:t>dpi</a:t>
            </a:r>
            <a:endParaRPr lang="es-ES_tradnl" sz="2400" dirty="0"/>
          </a:p>
        </p:txBody>
      </p:sp>
      <p:pic>
        <p:nvPicPr>
          <p:cNvPr id="8" name="Imagen 7" descr="Captura de pantalla 2014-06-06 a las 11.35.24.png"/>
          <p:cNvPicPr>
            <a:picLocks noChangeAspect="1"/>
          </p:cNvPicPr>
          <p:nvPr/>
        </p:nvPicPr>
        <p:blipFill>
          <a:blip r:embed="rId2"/>
          <a:stretch>
            <a:fillRect/>
          </a:stretch>
        </p:blipFill>
        <p:spPr>
          <a:xfrm>
            <a:off x="1905000" y="4322620"/>
            <a:ext cx="1828800" cy="1773381"/>
          </a:xfrm>
          <a:prstGeom prst="rect">
            <a:avLst/>
          </a:prstGeom>
        </p:spPr>
      </p:pic>
      <p:pic>
        <p:nvPicPr>
          <p:cNvPr id="9" name="Imagen 8" descr="Captura de pantalla 2014-06-06 a las 11.35.31.png"/>
          <p:cNvPicPr>
            <a:picLocks noChangeAspect="1"/>
          </p:cNvPicPr>
          <p:nvPr/>
        </p:nvPicPr>
        <p:blipFill>
          <a:blip r:embed="rId3"/>
          <a:stretch>
            <a:fillRect/>
          </a:stretch>
        </p:blipFill>
        <p:spPr>
          <a:xfrm>
            <a:off x="3886200" y="4370784"/>
            <a:ext cx="1747054" cy="1725216"/>
          </a:xfrm>
          <a:prstGeom prst="rect">
            <a:avLst/>
          </a:prstGeom>
        </p:spPr>
      </p:pic>
      <p:pic>
        <p:nvPicPr>
          <p:cNvPr id="10" name="Imagen 9" descr="Captura de pantalla 2014-06-06 a las 11.35.39.png"/>
          <p:cNvPicPr>
            <a:picLocks noChangeAspect="1"/>
          </p:cNvPicPr>
          <p:nvPr/>
        </p:nvPicPr>
        <p:blipFill>
          <a:blip r:embed="rId4"/>
          <a:stretch>
            <a:fillRect/>
          </a:stretch>
        </p:blipFill>
        <p:spPr>
          <a:xfrm>
            <a:off x="5791200" y="4381500"/>
            <a:ext cx="1725420" cy="1714500"/>
          </a:xfrm>
          <a:prstGeom prst="rect">
            <a:avLst/>
          </a:prstGeom>
        </p:spPr>
      </p:pic>
      <p:pic>
        <p:nvPicPr>
          <p:cNvPr id="11" name="Imagen 10" descr="Captura de pantalla 2014-06-06 a las 11.35.45.png"/>
          <p:cNvPicPr>
            <a:picLocks noChangeAspect="1"/>
          </p:cNvPicPr>
          <p:nvPr/>
        </p:nvPicPr>
        <p:blipFill>
          <a:blip r:embed="rId5"/>
          <a:stretch>
            <a:fillRect/>
          </a:stretch>
        </p:blipFill>
        <p:spPr>
          <a:xfrm>
            <a:off x="7620001" y="4381500"/>
            <a:ext cx="2889849" cy="1714500"/>
          </a:xfrm>
          <a:prstGeom prst="rect">
            <a:avLst/>
          </a:prstGeom>
        </p:spPr>
      </p:pic>
    </p:spTree>
    <p:extLst>
      <p:ext uri="{BB962C8B-B14F-4D97-AF65-F5344CB8AC3E}">
        <p14:creationId xmlns:p14="http://schemas.microsoft.com/office/powerpoint/2010/main" val="20927200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600" b="1" dirty="0">
                <a:solidFill>
                  <a:srgbClr val="FF6600"/>
                </a:solidFill>
              </a:rPr>
              <a:t>Anatomía de una cámara fotográfica</a:t>
            </a:r>
            <a:endParaRPr lang="es-ES_tradnl" sz="3600" dirty="0"/>
          </a:p>
        </p:txBody>
      </p:sp>
      <p:pic>
        <p:nvPicPr>
          <p:cNvPr id="12" name="Picture 16" descr="dial"/>
          <p:cNvPicPr>
            <a:picLocks noChangeAspect="1" noChangeArrowheads="1"/>
          </p:cNvPicPr>
          <p:nvPr/>
        </p:nvPicPr>
        <p:blipFill>
          <a:blip r:embed="rId2" cstate="screen"/>
          <a:srcRect/>
          <a:stretch>
            <a:fillRect/>
          </a:stretch>
        </p:blipFill>
        <p:spPr bwMode="auto">
          <a:xfrm>
            <a:off x="6934200" y="1828800"/>
            <a:ext cx="2000264" cy="20002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3" name="Picture 2" descr="C:\Documents and Settings\Framer\Mis documentos\El Tunel\ESTUDIOCURSOS\manejo camara\CAMARA FOTOGRAFICA\Imagen 2.png"/>
          <p:cNvPicPr>
            <a:picLocks noChangeAspect="1" noChangeArrowheads="1"/>
          </p:cNvPicPr>
          <p:nvPr/>
        </p:nvPicPr>
        <p:blipFill>
          <a:blip r:embed="rId3"/>
          <a:srcRect/>
          <a:stretch>
            <a:fillRect/>
          </a:stretch>
        </p:blipFill>
        <p:spPr bwMode="auto">
          <a:xfrm>
            <a:off x="2743200" y="1447801"/>
            <a:ext cx="2686050" cy="2867025"/>
          </a:xfrm>
          <a:prstGeom prst="rect">
            <a:avLst/>
          </a:prstGeom>
          <a:noFill/>
          <a:ln w="9525">
            <a:noFill/>
            <a:miter lim="800000"/>
            <a:headEnd/>
            <a:tailEnd/>
          </a:ln>
        </p:spPr>
      </p:pic>
      <p:sp>
        <p:nvSpPr>
          <p:cNvPr id="14" name="Text Box 7"/>
          <p:cNvSpPr txBox="1">
            <a:spLocks noChangeArrowheads="1"/>
          </p:cNvSpPr>
          <p:nvPr/>
        </p:nvSpPr>
        <p:spPr bwMode="auto">
          <a:xfrm>
            <a:off x="2208213" y="4535968"/>
            <a:ext cx="7775575" cy="1938992"/>
          </a:xfrm>
          <a:prstGeom prst="rect">
            <a:avLst/>
          </a:prstGeom>
          <a:noFill/>
          <a:ln w="9525">
            <a:noFill/>
            <a:miter lim="800000"/>
            <a:headEnd/>
            <a:tailEnd/>
          </a:ln>
        </p:spPr>
        <p:txBody>
          <a:bodyPr wrap="square">
            <a:prstTxWarp prst="textNoShape">
              <a:avLst/>
            </a:prstTxWarp>
            <a:spAutoFit/>
          </a:bodyPr>
          <a:lstStyle/>
          <a:p>
            <a:pPr algn="just"/>
            <a:r>
              <a:rPr lang="es-MX" sz="2000" dirty="0"/>
              <a:t>Las funciones de la cámara se controlan en diferentes modos.</a:t>
            </a:r>
          </a:p>
          <a:p>
            <a:r>
              <a:rPr lang="es-MX" sz="2000" dirty="0"/>
              <a:t>Se distinguen por medio de una iconografía que es similar, con la cual se pueden seleccionar modos automáticos, modos creativos diseñados para las situaciones más comunes, modos semiautomáticos donde el usuario puede intervenir el programa o alguna función y el modo manual donde se obtiene el control absoluto de la toma.</a:t>
            </a:r>
            <a:endParaRPr lang="es-ES" sz="2000" dirty="0"/>
          </a:p>
        </p:txBody>
      </p:sp>
      <p:cxnSp>
        <p:nvCxnSpPr>
          <p:cNvPr id="16" name="Conector recto de flecha 15"/>
          <p:cNvCxnSpPr/>
          <p:nvPr/>
        </p:nvCxnSpPr>
        <p:spPr>
          <a:xfrm flipV="1">
            <a:off x="4953000" y="3124200"/>
            <a:ext cx="1981200" cy="457200"/>
          </a:xfrm>
          <a:prstGeom prst="straightConnector1">
            <a:avLst/>
          </a:prstGeom>
          <a:ln w="3810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9914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ppt_x</p:attrName>
                                        </p:attrNameLst>
                                      </p:cBhvr>
                                      <p:tavLst>
                                        <p:tav tm="0">
                                          <p:val>
                                            <p:strVal val="#ppt_x-.2"/>
                                          </p:val>
                                        </p:tav>
                                        <p:tav tm="100000">
                                          <p:val>
                                            <p:strVal val="#ppt_x"/>
                                          </p:val>
                                        </p:tav>
                                      </p:tavLst>
                                    </p:anim>
                                    <p:anim calcmode="lin" valueType="num">
                                      <p:cBhvr>
                                        <p:cTn id="8"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6" descr="dial"/>
          <p:cNvPicPr>
            <a:picLocks noChangeAspect="1" noChangeArrowheads="1"/>
          </p:cNvPicPr>
          <p:nvPr/>
        </p:nvPicPr>
        <p:blipFill>
          <a:blip r:embed="rId2"/>
          <a:srcRect/>
          <a:stretch>
            <a:fillRect/>
          </a:stretch>
        </p:blipFill>
        <p:spPr bwMode="auto">
          <a:xfrm>
            <a:off x="452412" y="-762000"/>
            <a:ext cx="3643338" cy="36433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 name="Rectángulo 7"/>
          <p:cNvSpPr/>
          <p:nvPr/>
        </p:nvSpPr>
        <p:spPr>
          <a:xfrm>
            <a:off x="5105400" y="1676400"/>
            <a:ext cx="4572000" cy="1631216"/>
          </a:xfrm>
          <a:prstGeom prst="rect">
            <a:avLst/>
          </a:prstGeom>
        </p:spPr>
        <p:txBody>
          <a:bodyPr>
            <a:spAutoFit/>
          </a:bodyPr>
          <a:lstStyle/>
          <a:p>
            <a:r>
              <a:rPr lang="es-MX" sz="2000" dirty="0"/>
              <a:t>Si bien la tecnología nos permite que el programa de la cámara calcule la mayoría de la situaciones, no nos permite decidir un tipo de toma mas creativo o controlar algunos efectos</a:t>
            </a:r>
            <a:r>
              <a:rPr lang="es-MX" dirty="0"/>
              <a:t>.</a:t>
            </a:r>
            <a:endParaRPr lang="es-ES" dirty="0"/>
          </a:p>
        </p:txBody>
      </p:sp>
      <p:sp>
        <p:nvSpPr>
          <p:cNvPr id="9" name="Text Box 14"/>
          <p:cNvSpPr txBox="1">
            <a:spLocks noChangeArrowheads="1"/>
          </p:cNvSpPr>
          <p:nvPr/>
        </p:nvSpPr>
        <p:spPr bwMode="auto">
          <a:xfrm>
            <a:off x="4095750" y="3700463"/>
            <a:ext cx="2408032" cy="369332"/>
          </a:xfrm>
          <a:prstGeom prst="rect">
            <a:avLst/>
          </a:prstGeom>
          <a:noFill/>
          <a:ln w="9525">
            <a:noFill/>
            <a:miter lim="800000"/>
            <a:headEnd/>
            <a:tailEnd/>
          </a:ln>
        </p:spPr>
        <p:txBody>
          <a:bodyPr wrap="none">
            <a:prstTxWarp prst="textNoShape">
              <a:avLst/>
            </a:prstTxWarp>
            <a:spAutoFit/>
          </a:bodyPr>
          <a:lstStyle/>
          <a:p>
            <a:r>
              <a:rPr lang="es-MX" dirty="0"/>
              <a:t>Se usa en 2 situaciones:</a:t>
            </a:r>
            <a:endParaRPr lang="es-ES" dirty="0"/>
          </a:p>
        </p:txBody>
      </p:sp>
      <p:sp>
        <p:nvSpPr>
          <p:cNvPr id="10" name="Text Box 7"/>
          <p:cNvSpPr txBox="1">
            <a:spLocks noChangeArrowheads="1"/>
          </p:cNvSpPr>
          <p:nvPr/>
        </p:nvSpPr>
        <p:spPr bwMode="auto">
          <a:xfrm>
            <a:off x="4381501" y="4429125"/>
            <a:ext cx="4171309" cy="707886"/>
          </a:xfrm>
          <a:prstGeom prst="rect">
            <a:avLst/>
          </a:prstGeom>
          <a:noFill/>
          <a:ln w="9525">
            <a:noFill/>
            <a:miter lim="800000"/>
            <a:headEnd/>
            <a:tailEnd/>
          </a:ln>
        </p:spPr>
        <p:txBody>
          <a:bodyPr wrap="none">
            <a:prstTxWarp prst="textNoShape">
              <a:avLst/>
            </a:prstTxWarp>
            <a:spAutoFit/>
          </a:bodyPr>
          <a:lstStyle/>
          <a:p>
            <a:pPr marL="457200" indent="-457200">
              <a:buFontTx/>
              <a:buAutoNum type="arabicParenR"/>
            </a:pPr>
            <a:r>
              <a:rPr lang="es-MX" sz="2000" dirty="0"/>
              <a:t>Cuando le presto la cámara a </a:t>
            </a:r>
            <a:br>
              <a:rPr lang="es-MX" sz="2000" dirty="0"/>
            </a:br>
            <a:r>
              <a:rPr lang="es-MX" sz="2000" dirty="0"/>
              <a:t>alguien para que me tome la foto.</a:t>
            </a:r>
            <a:endParaRPr lang="es-ES" sz="2000" dirty="0"/>
          </a:p>
        </p:txBody>
      </p:sp>
      <p:sp>
        <p:nvSpPr>
          <p:cNvPr id="11" name="Text Box 15"/>
          <p:cNvSpPr txBox="1">
            <a:spLocks noChangeArrowheads="1"/>
          </p:cNvSpPr>
          <p:nvPr/>
        </p:nvSpPr>
        <p:spPr bwMode="auto">
          <a:xfrm>
            <a:off x="4452938" y="5214938"/>
            <a:ext cx="4051430" cy="707886"/>
          </a:xfrm>
          <a:prstGeom prst="rect">
            <a:avLst/>
          </a:prstGeom>
          <a:noFill/>
          <a:ln w="9525">
            <a:noFill/>
            <a:miter lim="800000"/>
            <a:headEnd/>
            <a:tailEnd/>
          </a:ln>
        </p:spPr>
        <p:txBody>
          <a:bodyPr wrap="none">
            <a:prstTxWarp prst="textNoShape">
              <a:avLst/>
            </a:prstTxWarp>
            <a:spAutoFit/>
          </a:bodyPr>
          <a:lstStyle/>
          <a:p>
            <a:r>
              <a:rPr lang="es-MX" dirty="0"/>
              <a:t>2)   </a:t>
            </a:r>
            <a:r>
              <a:rPr lang="es-MX" sz="2000" dirty="0"/>
              <a:t>Para fotos en las que no tenemos </a:t>
            </a:r>
            <a:br>
              <a:rPr lang="es-MX" sz="2000" dirty="0"/>
            </a:br>
            <a:r>
              <a:rPr lang="es-MX" sz="2000" dirty="0"/>
              <a:t>tiempo (o ganas) de planear</a:t>
            </a:r>
            <a:r>
              <a:rPr lang="es-MX" dirty="0"/>
              <a:t>.</a:t>
            </a:r>
            <a:endParaRPr lang="es-ES" dirty="0"/>
          </a:p>
        </p:txBody>
      </p:sp>
      <p:sp>
        <p:nvSpPr>
          <p:cNvPr id="17" name="CuadroTexto 16"/>
          <p:cNvSpPr txBox="1"/>
          <p:nvPr/>
        </p:nvSpPr>
        <p:spPr>
          <a:xfrm>
            <a:off x="4267200" y="914401"/>
            <a:ext cx="2972238" cy="461665"/>
          </a:xfrm>
          <a:prstGeom prst="rect">
            <a:avLst/>
          </a:prstGeom>
          <a:noFill/>
        </p:spPr>
        <p:txBody>
          <a:bodyPr wrap="none" rtlCol="0">
            <a:spAutoFit/>
          </a:bodyPr>
          <a:lstStyle/>
          <a:p>
            <a:r>
              <a:rPr lang="es-ES_tradnl" sz="2400" b="1" dirty="0">
                <a:solidFill>
                  <a:srgbClr val="FF6600"/>
                </a:solidFill>
              </a:rPr>
              <a:t>MODO  AUTOMÁTICO</a:t>
            </a:r>
          </a:p>
        </p:txBody>
      </p:sp>
    </p:spTree>
    <p:extLst>
      <p:ext uri="{BB962C8B-B14F-4D97-AF65-F5344CB8AC3E}">
        <p14:creationId xmlns:p14="http://schemas.microsoft.com/office/powerpoint/2010/main" val="730199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11"/>
          <p:cNvSpPr>
            <a:spLocks noChangeArrowheads="1"/>
          </p:cNvSpPr>
          <p:nvPr/>
        </p:nvSpPr>
        <p:spPr bwMode="auto">
          <a:xfrm>
            <a:off x="1524000" y="115888"/>
            <a:ext cx="3779838" cy="360362"/>
          </a:xfrm>
          <a:prstGeom prst="rect">
            <a:avLst/>
          </a:prstGeom>
          <a:solidFill>
            <a:schemeClr val="bg1">
              <a:lumMod val="95000"/>
            </a:schemeClr>
          </a:solidFill>
          <a:ln w="9525">
            <a:noFill/>
            <a:miter lim="800000"/>
            <a:headEnd/>
            <a:tailEnd/>
          </a:ln>
        </p:spPr>
        <p:txBody>
          <a:bodyPr wrap="none" anchor="ctr">
            <a:prstTxWarp prst="textNoShape">
              <a:avLst/>
            </a:prstTxWarp>
          </a:bodyPr>
          <a:lstStyle/>
          <a:p>
            <a:endParaRPr lang="es-MX"/>
          </a:p>
        </p:txBody>
      </p:sp>
      <p:sp>
        <p:nvSpPr>
          <p:cNvPr id="5124" name="Text Box 4"/>
          <p:cNvSpPr txBox="1">
            <a:spLocks noChangeArrowheads="1"/>
          </p:cNvSpPr>
          <p:nvPr/>
        </p:nvSpPr>
        <p:spPr bwMode="auto">
          <a:xfrm>
            <a:off x="1776414" y="79376"/>
            <a:ext cx="4103687" cy="461665"/>
          </a:xfrm>
          <a:prstGeom prst="rect">
            <a:avLst/>
          </a:prstGeom>
          <a:noFill/>
          <a:ln w="9525">
            <a:noFill/>
            <a:miter lim="800000"/>
            <a:headEnd/>
            <a:tailEnd/>
          </a:ln>
        </p:spPr>
        <p:txBody>
          <a:bodyPr>
            <a:prstTxWarp prst="textNoShape">
              <a:avLst/>
            </a:prstTxWarp>
            <a:spAutoFit/>
          </a:bodyPr>
          <a:lstStyle/>
          <a:p>
            <a:r>
              <a:rPr lang="es-MX" sz="2400" b="1" dirty="0">
                <a:solidFill>
                  <a:srgbClr val="FF6600"/>
                </a:solidFill>
              </a:rPr>
              <a:t>MODOS CREATIVOS</a:t>
            </a:r>
            <a:endParaRPr lang="es-ES" sz="2400" b="1" dirty="0">
              <a:solidFill>
                <a:srgbClr val="FF6600"/>
              </a:solidFill>
            </a:endParaRPr>
          </a:p>
        </p:txBody>
      </p:sp>
      <p:sp>
        <p:nvSpPr>
          <p:cNvPr id="5125" name="Text Box 5"/>
          <p:cNvSpPr txBox="1">
            <a:spLocks noChangeArrowheads="1"/>
          </p:cNvSpPr>
          <p:nvPr/>
        </p:nvSpPr>
        <p:spPr bwMode="auto">
          <a:xfrm>
            <a:off x="2881313" y="500063"/>
            <a:ext cx="3386664" cy="400110"/>
          </a:xfrm>
          <a:prstGeom prst="rect">
            <a:avLst/>
          </a:prstGeom>
          <a:noFill/>
          <a:ln w="9525">
            <a:noFill/>
            <a:miter lim="800000"/>
            <a:headEnd/>
            <a:tailEnd/>
          </a:ln>
        </p:spPr>
        <p:txBody>
          <a:bodyPr wrap="none">
            <a:prstTxWarp prst="textNoShape">
              <a:avLst/>
            </a:prstTxWarp>
            <a:spAutoFit/>
          </a:bodyPr>
          <a:lstStyle/>
          <a:p>
            <a:r>
              <a:rPr lang="es-MX" sz="2000" b="1" dirty="0"/>
              <a:t>Para fotos rápidas-específicas:</a:t>
            </a:r>
            <a:endParaRPr lang="es-ES" sz="2000" b="1" dirty="0"/>
          </a:p>
        </p:txBody>
      </p:sp>
      <p:sp>
        <p:nvSpPr>
          <p:cNvPr id="5126" name="Text Box 6"/>
          <p:cNvSpPr txBox="1">
            <a:spLocks noChangeArrowheads="1"/>
          </p:cNvSpPr>
          <p:nvPr/>
        </p:nvSpPr>
        <p:spPr bwMode="auto">
          <a:xfrm>
            <a:off x="2836864" y="1019176"/>
            <a:ext cx="7026833" cy="830997"/>
          </a:xfrm>
          <a:prstGeom prst="rect">
            <a:avLst/>
          </a:prstGeom>
          <a:noFill/>
          <a:ln w="9525">
            <a:noFill/>
            <a:miter lim="800000"/>
            <a:headEnd/>
            <a:tailEnd/>
          </a:ln>
        </p:spPr>
        <p:txBody>
          <a:bodyPr wrap="none">
            <a:prstTxWarp prst="textNoShape">
              <a:avLst/>
            </a:prstTxWarp>
            <a:spAutoFit/>
          </a:bodyPr>
          <a:lstStyle/>
          <a:p>
            <a:r>
              <a:rPr lang="es-MX" sz="2400" dirty="0"/>
              <a:t>- Retrato: Se enfoca en la persona y desenfoca el fondo</a:t>
            </a:r>
          </a:p>
          <a:p>
            <a:r>
              <a:rPr lang="es-MX" sz="2400" dirty="0"/>
              <a:t>        Tip: Nunca contra-luz!</a:t>
            </a:r>
            <a:endParaRPr lang="es-ES" sz="2400" dirty="0"/>
          </a:p>
        </p:txBody>
      </p:sp>
      <p:sp>
        <p:nvSpPr>
          <p:cNvPr id="5127" name="Text Box 7"/>
          <p:cNvSpPr txBox="1">
            <a:spLocks noChangeArrowheads="1"/>
          </p:cNvSpPr>
          <p:nvPr/>
        </p:nvSpPr>
        <p:spPr bwMode="auto">
          <a:xfrm>
            <a:off x="2836864" y="2243139"/>
            <a:ext cx="6530057" cy="830997"/>
          </a:xfrm>
          <a:prstGeom prst="rect">
            <a:avLst/>
          </a:prstGeom>
          <a:noFill/>
          <a:ln w="9525">
            <a:noFill/>
            <a:miter lim="800000"/>
            <a:headEnd/>
            <a:tailEnd/>
          </a:ln>
        </p:spPr>
        <p:txBody>
          <a:bodyPr wrap="none">
            <a:prstTxWarp prst="textNoShape">
              <a:avLst/>
            </a:prstTxWarp>
            <a:spAutoFit/>
          </a:bodyPr>
          <a:lstStyle/>
          <a:p>
            <a:r>
              <a:rPr lang="es-MX" sz="2400" dirty="0"/>
              <a:t>- Paisaje: Se especializa en dar foco a profundidad. </a:t>
            </a:r>
          </a:p>
          <a:p>
            <a:r>
              <a:rPr lang="es-MX" sz="2400" dirty="0"/>
              <a:t>        Tip: Todo aparece nítido.</a:t>
            </a:r>
            <a:endParaRPr lang="es-ES" sz="2400" dirty="0"/>
          </a:p>
        </p:txBody>
      </p:sp>
      <p:sp>
        <p:nvSpPr>
          <p:cNvPr id="5128" name="Text Box 8"/>
          <p:cNvSpPr txBox="1">
            <a:spLocks noChangeArrowheads="1"/>
          </p:cNvSpPr>
          <p:nvPr/>
        </p:nvSpPr>
        <p:spPr bwMode="auto">
          <a:xfrm>
            <a:off x="2836863" y="3402014"/>
            <a:ext cx="6524180" cy="830997"/>
          </a:xfrm>
          <a:prstGeom prst="rect">
            <a:avLst/>
          </a:prstGeom>
          <a:noFill/>
          <a:ln w="9525">
            <a:noFill/>
            <a:miter lim="800000"/>
            <a:headEnd/>
            <a:tailEnd/>
          </a:ln>
        </p:spPr>
        <p:txBody>
          <a:bodyPr wrap="none">
            <a:prstTxWarp prst="textNoShape">
              <a:avLst/>
            </a:prstTxWarp>
            <a:spAutoFit/>
          </a:bodyPr>
          <a:lstStyle/>
          <a:p>
            <a:r>
              <a:rPr lang="es-MX" dirty="0"/>
              <a:t>-</a:t>
            </a:r>
            <a:r>
              <a:rPr lang="es-MX" sz="2400" dirty="0"/>
              <a:t>Close-Up: Primeros planos y muy cercanas al lente</a:t>
            </a:r>
          </a:p>
          <a:p>
            <a:r>
              <a:rPr lang="es-MX" sz="2400" dirty="0"/>
              <a:t>           Tip: A más fija la cámara mejor</a:t>
            </a:r>
            <a:endParaRPr lang="es-ES" sz="2400" dirty="0"/>
          </a:p>
        </p:txBody>
      </p:sp>
      <p:sp>
        <p:nvSpPr>
          <p:cNvPr id="5129" name="Text Box 9"/>
          <p:cNvSpPr txBox="1">
            <a:spLocks noChangeArrowheads="1"/>
          </p:cNvSpPr>
          <p:nvPr/>
        </p:nvSpPr>
        <p:spPr bwMode="auto">
          <a:xfrm>
            <a:off x="2836863" y="4500564"/>
            <a:ext cx="6359884" cy="830997"/>
          </a:xfrm>
          <a:prstGeom prst="rect">
            <a:avLst/>
          </a:prstGeom>
          <a:noFill/>
          <a:ln w="9525">
            <a:noFill/>
            <a:miter lim="800000"/>
            <a:headEnd/>
            <a:tailEnd/>
          </a:ln>
        </p:spPr>
        <p:txBody>
          <a:bodyPr wrap="none">
            <a:prstTxWarp prst="textNoShape">
              <a:avLst/>
            </a:prstTxWarp>
            <a:spAutoFit/>
          </a:bodyPr>
          <a:lstStyle/>
          <a:p>
            <a:r>
              <a:rPr lang="es-MX" dirty="0"/>
              <a:t>-</a:t>
            </a:r>
            <a:r>
              <a:rPr lang="es-MX" sz="2400" dirty="0"/>
              <a:t>Deportes: Se especializa en congelar la acción </a:t>
            </a:r>
          </a:p>
          <a:p>
            <a:r>
              <a:rPr lang="es-MX" sz="2400" dirty="0"/>
              <a:t>           Tip: Velocidades rápidas, cuidar el enfoque.</a:t>
            </a:r>
            <a:endParaRPr lang="es-ES" sz="2400" dirty="0"/>
          </a:p>
        </p:txBody>
      </p:sp>
      <p:sp>
        <p:nvSpPr>
          <p:cNvPr id="5130" name="Text Box 10"/>
          <p:cNvSpPr txBox="1">
            <a:spLocks noChangeArrowheads="1"/>
          </p:cNvSpPr>
          <p:nvPr/>
        </p:nvSpPr>
        <p:spPr bwMode="auto">
          <a:xfrm>
            <a:off x="2836864" y="5572126"/>
            <a:ext cx="7122655" cy="1200329"/>
          </a:xfrm>
          <a:prstGeom prst="rect">
            <a:avLst/>
          </a:prstGeom>
          <a:noFill/>
          <a:ln w="9525">
            <a:noFill/>
            <a:miter lim="800000"/>
            <a:headEnd/>
            <a:tailEnd/>
          </a:ln>
        </p:spPr>
        <p:txBody>
          <a:bodyPr wrap="none">
            <a:prstTxWarp prst="textNoShape">
              <a:avLst/>
            </a:prstTxWarp>
            <a:spAutoFit/>
          </a:bodyPr>
          <a:lstStyle/>
          <a:p>
            <a:pPr>
              <a:buFontTx/>
              <a:buChar char="-"/>
            </a:pPr>
            <a:r>
              <a:rPr lang="es-MX" sz="2400" dirty="0"/>
              <a:t>Modo Nocturno con flash: Flash con exposición larga</a:t>
            </a:r>
            <a:br>
              <a:rPr lang="es-MX" sz="2400" dirty="0"/>
            </a:br>
            <a:r>
              <a:rPr lang="es-MX" sz="2400" dirty="0"/>
              <a:t>	Tip: Sirve para iluminación ambiental e iluminar </a:t>
            </a:r>
          </a:p>
          <a:p>
            <a:r>
              <a:rPr lang="es-MX" sz="2400" dirty="0"/>
              <a:t>       al sujeto con flash</a:t>
            </a:r>
            <a:endParaRPr lang="es-ES" sz="2400" dirty="0"/>
          </a:p>
        </p:txBody>
      </p:sp>
      <p:pic>
        <p:nvPicPr>
          <p:cNvPr id="5133" name="Picture 13" descr="retrato"/>
          <p:cNvPicPr>
            <a:picLocks noChangeAspect="1" noChangeArrowheads="1"/>
          </p:cNvPicPr>
          <p:nvPr/>
        </p:nvPicPr>
        <p:blipFill>
          <a:blip r:embed="rId2"/>
          <a:srcRect/>
          <a:stretch>
            <a:fillRect/>
          </a:stretch>
        </p:blipFill>
        <p:spPr bwMode="auto">
          <a:xfrm>
            <a:off x="1389063" y="1019175"/>
            <a:ext cx="1447801" cy="647700"/>
          </a:xfrm>
          <a:prstGeom prst="rect">
            <a:avLst/>
          </a:prstGeom>
          <a:noFill/>
          <a:ln w="9525">
            <a:noFill/>
            <a:miter lim="800000"/>
            <a:headEnd/>
            <a:tailEnd/>
          </a:ln>
        </p:spPr>
      </p:pic>
      <p:pic>
        <p:nvPicPr>
          <p:cNvPr id="5136" name="Picture 16" descr="paisaje"/>
          <p:cNvPicPr>
            <a:picLocks noChangeAspect="1" noChangeArrowheads="1"/>
          </p:cNvPicPr>
          <p:nvPr/>
        </p:nvPicPr>
        <p:blipFill>
          <a:blip r:embed="rId3"/>
          <a:srcRect/>
          <a:stretch>
            <a:fillRect/>
          </a:stretch>
        </p:blipFill>
        <p:spPr bwMode="auto">
          <a:xfrm>
            <a:off x="1389063" y="2243138"/>
            <a:ext cx="1447801" cy="647700"/>
          </a:xfrm>
          <a:prstGeom prst="rect">
            <a:avLst/>
          </a:prstGeom>
          <a:noFill/>
          <a:ln w="9525">
            <a:noFill/>
            <a:miter lim="800000"/>
            <a:headEnd/>
            <a:tailEnd/>
          </a:ln>
        </p:spPr>
      </p:pic>
      <p:pic>
        <p:nvPicPr>
          <p:cNvPr id="5137" name="Picture 17" descr="close"/>
          <p:cNvPicPr>
            <a:picLocks noChangeAspect="1" noChangeArrowheads="1"/>
          </p:cNvPicPr>
          <p:nvPr/>
        </p:nvPicPr>
        <p:blipFill>
          <a:blip r:embed="rId4"/>
          <a:srcRect/>
          <a:stretch>
            <a:fillRect/>
          </a:stretch>
        </p:blipFill>
        <p:spPr bwMode="auto">
          <a:xfrm>
            <a:off x="1389063" y="3395663"/>
            <a:ext cx="1447801" cy="647700"/>
          </a:xfrm>
          <a:prstGeom prst="rect">
            <a:avLst/>
          </a:prstGeom>
          <a:noFill/>
          <a:ln w="9525">
            <a:noFill/>
            <a:miter lim="800000"/>
            <a:headEnd/>
            <a:tailEnd/>
          </a:ln>
        </p:spPr>
      </p:pic>
      <p:pic>
        <p:nvPicPr>
          <p:cNvPr id="5138" name="Picture 18" descr="sports"/>
          <p:cNvPicPr>
            <a:picLocks noChangeAspect="1" noChangeArrowheads="1"/>
          </p:cNvPicPr>
          <p:nvPr/>
        </p:nvPicPr>
        <p:blipFill>
          <a:blip r:embed="rId5"/>
          <a:srcRect/>
          <a:stretch>
            <a:fillRect/>
          </a:stretch>
        </p:blipFill>
        <p:spPr bwMode="auto">
          <a:xfrm>
            <a:off x="1397000" y="4546600"/>
            <a:ext cx="1447800" cy="647700"/>
          </a:xfrm>
          <a:prstGeom prst="rect">
            <a:avLst/>
          </a:prstGeom>
          <a:noFill/>
          <a:ln w="9525">
            <a:noFill/>
            <a:miter lim="800000"/>
            <a:headEnd/>
            <a:tailEnd/>
          </a:ln>
        </p:spPr>
      </p:pic>
      <p:pic>
        <p:nvPicPr>
          <p:cNvPr id="5139" name="Picture 19" descr="nocturne"/>
          <p:cNvPicPr>
            <a:picLocks noChangeAspect="1" noChangeArrowheads="1"/>
          </p:cNvPicPr>
          <p:nvPr/>
        </p:nvPicPr>
        <p:blipFill>
          <a:blip r:embed="rId6"/>
          <a:srcRect/>
          <a:stretch>
            <a:fillRect/>
          </a:stretch>
        </p:blipFill>
        <p:spPr bwMode="auto">
          <a:xfrm>
            <a:off x="1397000" y="5699125"/>
            <a:ext cx="1447800" cy="647700"/>
          </a:xfrm>
          <a:prstGeom prst="rect">
            <a:avLst/>
          </a:prstGeom>
          <a:noFill/>
          <a:ln w="9525">
            <a:noFill/>
            <a:miter lim="800000"/>
            <a:headEnd/>
            <a:tailEnd/>
          </a:ln>
        </p:spPr>
      </p:pic>
    </p:spTree>
    <p:extLst>
      <p:ext uri="{BB962C8B-B14F-4D97-AF65-F5344CB8AC3E}">
        <p14:creationId xmlns:p14="http://schemas.microsoft.com/office/powerpoint/2010/main" val="11546156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1000" fill="hold"/>
                                        <p:tgtEl>
                                          <p:spTgt spid="5124"/>
                                        </p:tgtEl>
                                        <p:attrNameLst>
                                          <p:attrName>ppt_x</p:attrName>
                                        </p:attrNameLst>
                                      </p:cBhvr>
                                      <p:tavLst>
                                        <p:tav tm="0">
                                          <p:val>
                                            <p:strVal val="#ppt_x-.2"/>
                                          </p:val>
                                        </p:tav>
                                        <p:tav tm="100000">
                                          <p:val>
                                            <p:strVal val="#ppt_x"/>
                                          </p:val>
                                        </p:tav>
                                      </p:tavLst>
                                    </p:anim>
                                    <p:anim calcmode="lin" valueType="num">
                                      <p:cBhvr>
                                        <p:cTn id="8" dur="1000" fill="hold"/>
                                        <p:tgtEl>
                                          <p:spTgt spid="5124"/>
                                        </p:tgtEl>
                                        <p:attrNameLst>
                                          <p:attrName>ppt_y</p:attrName>
                                        </p:attrNameLst>
                                      </p:cBhvr>
                                      <p:tavLst>
                                        <p:tav tm="0">
                                          <p:val>
                                            <p:strVal val="#ppt_y"/>
                                          </p:val>
                                        </p:tav>
                                        <p:tav tm="100000">
                                          <p:val>
                                            <p:strVal val="#ppt_y"/>
                                          </p:val>
                                        </p:tav>
                                      </p:tavLst>
                                    </p:anim>
                                    <p:animEffect transition="in" filter="wipe(right)" prLst="gradientSize: 0.1">
                                      <p:cBhvr>
                                        <p:cTn id="9" dur="1000"/>
                                        <p:tgtEl>
                                          <p:spTgt spid="5124"/>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5131"/>
                                        </p:tgtEl>
                                        <p:attrNameLst>
                                          <p:attrName>style.visibility</p:attrName>
                                        </p:attrNameLst>
                                      </p:cBhvr>
                                      <p:to>
                                        <p:strVal val="visible"/>
                                      </p:to>
                                    </p:set>
                                    <p:anim calcmode="lin" valueType="num">
                                      <p:cBhvr>
                                        <p:cTn id="12" dur="1000" fill="hold"/>
                                        <p:tgtEl>
                                          <p:spTgt spid="5131"/>
                                        </p:tgtEl>
                                        <p:attrNameLst>
                                          <p:attrName>ppt_x</p:attrName>
                                        </p:attrNameLst>
                                      </p:cBhvr>
                                      <p:tavLst>
                                        <p:tav tm="0">
                                          <p:val>
                                            <p:strVal val="#ppt_x-.2"/>
                                          </p:val>
                                        </p:tav>
                                        <p:tav tm="100000">
                                          <p:val>
                                            <p:strVal val="#ppt_x"/>
                                          </p:val>
                                        </p:tav>
                                      </p:tavLst>
                                    </p:anim>
                                    <p:anim calcmode="lin" valueType="num">
                                      <p:cBhvr>
                                        <p:cTn id="13" dur="1000" fill="hold"/>
                                        <p:tgtEl>
                                          <p:spTgt spid="5131"/>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131"/>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5125"/>
                                        </p:tgtEl>
                                        <p:attrNameLst>
                                          <p:attrName>style.visibility</p:attrName>
                                        </p:attrNameLst>
                                      </p:cBhvr>
                                      <p:to>
                                        <p:strVal val="visible"/>
                                      </p:to>
                                    </p:set>
                                    <p:anim calcmode="lin" valueType="num">
                                      <p:cBhvr>
                                        <p:cTn id="19" dur="500" fill="hold"/>
                                        <p:tgtEl>
                                          <p:spTgt spid="5125"/>
                                        </p:tgtEl>
                                        <p:attrNameLst>
                                          <p:attrName>ppt_w</p:attrName>
                                        </p:attrNameLst>
                                      </p:cBhvr>
                                      <p:tavLst>
                                        <p:tav tm="0">
                                          <p:val>
                                            <p:fltVal val="0"/>
                                          </p:val>
                                        </p:tav>
                                        <p:tav tm="100000">
                                          <p:val>
                                            <p:strVal val="#ppt_w"/>
                                          </p:val>
                                        </p:tav>
                                      </p:tavLst>
                                    </p:anim>
                                    <p:anim calcmode="lin" valueType="num">
                                      <p:cBhvr>
                                        <p:cTn id="20" dur="500" fill="hold"/>
                                        <p:tgtEl>
                                          <p:spTgt spid="5125"/>
                                        </p:tgtEl>
                                        <p:attrNameLst>
                                          <p:attrName>ppt_h</p:attrName>
                                        </p:attrNameLst>
                                      </p:cBhvr>
                                      <p:tavLst>
                                        <p:tav tm="0">
                                          <p:val>
                                            <p:fltVal val="0"/>
                                          </p:val>
                                        </p:tav>
                                        <p:tav tm="100000">
                                          <p:val>
                                            <p:strVal val="#ppt_h"/>
                                          </p:val>
                                        </p:tav>
                                      </p:tavLst>
                                    </p:anim>
                                    <p:animEffect transition="in" filter="fade">
                                      <p:cBhvr>
                                        <p:cTn id="21" dur="500"/>
                                        <p:tgtEl>
                                          <p:spTgt spid="5125"/>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nodeType="clickEffect">
                                  <p:stCondLst>
                                    <p:cond delay="0"/>
                                  </p:stCondLst>
                                  <p:childTnLst>
                                    <p:set>
                                      <p:cBhvr>
                                        <p:cTn id="25" dur="1" fill="hold">
                                          <p:stCondLst>
                                            <p:cond delay="0"/>
                                          </p:stCondLst>
                                        </p:cTn>
                                        <p:tgtEl>
                                          <p:spTgt spid="5133"/>
                                        </p:tgtEl>
                                        <p:attrNameLst>
                                          <p:attrName>style.visibility</p:attrName>
                                        </p:attrNameLst>
                                      </p:cBhvr>
                                      <p:to>
                                        <p:strVal val="visible"/>
                                      </p:to>
                                    </p:set>
                                    <p:anim calcmode="lin" valueType="num">
                                      <p:cBhvr>
                                        <p:cTn id="26" dur="1000" fill="hold"/>
                                        <p:tgtEl>
                                          <p:spTgt spid="5133"/>
                                        </p:tgtEl>
                                        <p:attrNameLst>
                                          <p:attrName>ppt_x</p:attrName>
                                        </p:attrNameLst>
                                      </p:cBhvr>
                                      <p:tavLst>
                                        <p:tav tm="0">
                                          <p:val>
                                            <p:strVal val="#ppt_x-.2"/>
                                          </p:val>
                                        </p:tav>
                                        <p:tav tm="100000">
                                          <p:val>
                                            <p:strVal val="#ppt_x"/>
                                          </p:val>
                                        </p:tav>
                                      </p:tavLst>
                                    </p:anim>
                                    <p:anim calcmode="lin" valueType="num">
                                      <p:cBhvr>
                                        <p:cTn id="27" dur="1000" fill="hold"/>
                                        <p:tgtEl>
                                          <p:spTgt spid="5133"/>
                                        </p:tgtEl>
                                        <p:attrNameLst>
                                          <p:attrName>ppt_y</p:attrName>
                                        </p:attrNameLst>
                                      </p:cBhvr>
                                      <p:tavLst>
                                        <p:tav tm="0">
                                          <p:val>
                                            <p:strVal val="#ppt_y"/>
                                          </p:val>
                                        </p:tav>
                                        <p:tav tm="100000">
                                          <p:val>
                                            <p:strVal val="#ppt_y"/>
                                          </p:val>
                                        </p:tav>
                                      </p:tavLst>
                                    </p:anim>
                                    <p:animEffect transition="in" filter="wipe(right)" prLst="gradientSize: 0.1">
                                      <p:cBhvr>
                                        <p:cTn id="28" dur="1000"/>
                                        <p:tgtEl>
                                          <p:spTgt spid="5133"/>
                                        </p:tgtEl>
                                      </p:cBhvr>
                                    </p:animEffect>
                                  </p:childTnLst>
                                </p:cTn>
                              </p:par>
                              <p:par>
                                <p:cTn id="29" presetID="29" presetClass="entr" presetSubtype="0" fill="hold" grpId="0" nodeType="withEffect">
                                  <p:stCondLst>
                                    <p:cond delay="0"/>
                                  </p:stCondLst>
                                  <p:childTnLst>
                                    <p:set>
                                      <p:cBhvr>
                                        <p:cTn id="30" dur="1" fill="hold">
                                          <p:stCondLst>
                                            <p:cond delay="0"/>
                                          </p:stCondLst>
                                        </p:cTn>
                                        <p:tgtEl>
                                          <p:spTgt spid="5126"/>
                                        </p:tgtEl>
                                        <p:attrNameLst>
                                          <p:attrName>style.visibility</p:attrName>
                                        </p:attrNameLst>
                                      </p:cBhvr>
                                      <p:to>
                                        <p:strVal val="visible"/>
                                      </p:to>
                                    </p:set>
                                    <p:anim calcmode="lin" valueType="num">
                                      <p:cBhvr>
                                        <p:cTn id="31" dur="1000" fill="hold"/>
                                        <p:tgtEl>
                                          <p:spTgt spid="5126"/>
                                        </p:tgtEl>
                                        <p:attrNameLst>
                                          <p:attrName>ppt_x</p:attrName>
                                        </p:attrNameLst>
                                      </p:cBhvr>
                                      <p:tavLst>
                                        <p:tav tm="0">
                                          <p:val>
                                            <p:strVal val="#ppt_x-.2"/>
                                          </p:val>
                                        </p:tav>
                                        <p:tav tm="100000">
                                          <p:val>
                                            <p:strVal val="#ppt_x"/>
                                          </p:val>
                                        </p:tav>
                                      </p:tavLst>
                                    </p:anim>
                                    <p:anim calcmode="lin" valueType="num">
                                      <p:cBhvr>
                                        <p:cTn id="32" dur="1000" fill="hold"/>
                                        <p:tgtEl>
                                          <p:spTgt spid="5126"/>
                                        </p:tgtEl>
                                        <p:attrNameLst>
                                          <p:attrName>ppt_y</p:attrName>
                                        </p:attrNameLst>
                                      </p:cBhvr>
                                      <p:tavLst>
                                        <p:tav tm="0">
                                          <p:val>
                                            <p:strVal val="#ppt_y"/>
                                          </p:val>
                                        </p:tav>
                                        <p:tav tm="100000">
                                          <p:val>
                                            <p:strVal val="#ppt_y"/>
                                          </p:val>
                                        </p:tav>
                                      </p:tavLst>
                                    </p:anim>
                                    <p:animEffect transition="in" filter="wipe(right)" prLst="gradientSize: 0.1">
                                      <p:cBhvr>
                                        <p:cTn id="33" dur="1000"/>
                                        <p:tgtEl>
                                          <p:spTgt spid="5126"/>
                                        </p:tgtEl>
                                      </p:cBhvr>
                                    </p:animEffect>
                                  </p:childTnLst>
                                </p:cTn>
                              </p:par>
                            </p:childTnLst>
                          </p:cTn>
                        </p:par>
                      </p:childTnLst>
                    </p:cTn>
                  </p:par>
                  <p:par>
                    <p:cTn id="34" fill="hold">
                      <p:stCondLst>
                        <p:cond delay="indefinite"/>
                      </p:stCondLst>
                      <p:childTnLst>
                        <p:par>
                          <p:cTn id="35" fill="hold">
                            <p:stCondLst>
                              <p:cond delay="0"/>
                            </p:stCondLst>
                            <p:childTnLst>
                              <p:par>
                                <p:cTn id="36" presetID="29" presetClass="entr" presetSubtype="0" fill="hold" grpId="0" nodeType="clickEffect">
                                  <p:stCondLst>
                                    <p:cond delay="0"/>
                                  </p:stCondLst>
                                  <p:childTnLst>
                                    <p:set>
                                      <p:cBhvr>
                                        <p:cTn id="37" dur="1" fill="hold">
                                          <p:stCondLst>
                                            <p:cond delay="0"/>
                                          </p:stCondLst>
                                        </p:cTn>
                                        <p:tgtEl>
                                          <p:spTgt spid="5127"/>
                                        </p:tgtEl>
                                        <p:attrNameLst>
                                          <p:attrName>style.visibility</p:attrName>
                                        </p:attrNameLst>
                                      </p:cBhvr>
                                      <p:to>
                                        <p:strVal val="visible"/>
                                      </p:to>
                                    </p:set>
                                    <p:anim calcmode="lin" valueType="num">
                                      <p:cBhvr>
                                        <p:cTn id="38" dur="1000" fill="hold"/>
                                        <p:tgtEl>
                                          <p:spTgt spid="5127"/>
                                        </p:tgtEl>
                                        <p:attrNameLst>
                                          <p:attrName>ppt_x</p:attrName>
                                        </p:attrNameLst>
                                      </p:cBhvr>
                                      <p:tavLst>
                                        <p:tav tm="0">
                                          <p:val>
                                            <p:strVal val="#ppt_x-.2"/>
                                          </p:val>
                                        </p:tav>
                                        <p:tav tm="100000">
                                          <p:val>
                                            <p:strVal val="#ppt_x"/>
                                          </p:val>
                                        </p:tav>
                                      </p:tavLst>
                                    </p:anim>
                                    <p:anim calcmode="lin" valueType="num">
                                      <p:cBhvr>
                                        <p:cTn id="39" dur="1000" fill="hold"/>
                                        <p:tgtEl>
                                          <p:spTgt spid="5127"/>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127"/>
                                        </p:tgtEl>
                                      </p:cBhvr>
                                    </p:animEffect>
                                  </p:childTnLst>
                                </p:cTn>
                              </p:par>
                              <p:par>
                                <p:cTn id="41" presetID="29" presetClass="entr" presetSubtype="0" fill="hold" nodeType="withEffect">
                                  <p:stCondLst>
                                    <p:cond delay="0"/>
                                  </p:stCondLst>
                                  <p:childTnLst>
                                    <p:set>
                                      <p:cBhvr>
                                        <p:cTn id="42" dur="1" fill="hold">
                                          <p:stCondLst>
                                            <p:cond delay="0"/>
                                          </p:stCondLst>
                                        </p:cTn>
                                        <p:tgtEl>
                                          <p:spTgt spid="5136"/>
                                        </p:tgtEl>
                                        <p:attrNameLst>
                                          <p:attrName>style.visibility</p:attrName>
                                        </p:attrNameLst>
                                      </p:cBhvr>
                                      <p:to>
                                        <p:strVal val="visible"/>
                                      </p:to>
                                    </p:set>
                                    <p:anim calcmode="lin" valueType="num">
                                      <p:cBhvr>
                                        <p:cTn id="43" dur="1000" fill="hold"/>
                                        <p:tgtEl>
                                          <p:spTgt spid="5136"/>
                                        </p:tgtEl>
                                        <p:attrNameLst>
                                          <p:attrName>ppt_x</p:attrName>
                                        </p:attrNameLst>
                                      </p:cBhvr>
                                      <p:tavLst>
                                        <p:tav tm="0">
                                          <p:val>
                                            <p:strVal val="#ppt_x-.2"/>
                                          </p:val>
                                        </p:tav>
                                        <p:tav tm="100000">
                                          <p:val>
                                            <p:strVal val="#ppt_x"/>
                                          </p:val>
                                        </p:tav>
                                      </p:tavLst>
                                    </p:anim>
                                    <p:anim calcmode="lin" valueType="num">
                                      <p:cBhvr>
                                        <p:cTn id="44" dur="1000" fill="hold"/>
                                        <p:tgtEl>
                                          <p:spTgt spid="5136"/>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136"/>
                                        </p:tgtEl>
                                      </p:cBhvr>
                                    </p:animEffect>
                                  </p:childTnLst>
                                </p:cTn>
                              </p:par>
                            </p:childTnLst>
                          </p:cTn>
                        </p:par>
                      </p:childTnLst>
                    </p:cTn>
                  </p:par>
                  <p:par>
                    <p:cTn id="46" fill="hold">
                      <p:stCondLst>
                        <p:cond delay="indefinite"/>
                      </p:stCondLst>
                      <p:childTnLst>
                        <p:par>
                          <p:cTn id="47" fill="hold">
                            <p:stCondLst>
                              <p:cond delay="0"/>
                            </p:stCondLst>
                            <p:childTnLst>
                              <p:par>
                                <p:cTn id="48" presetID="29" presetClass="entr" presetSubtype="0" fill="hold" grpId="0" nodeType="clickEffect">
                                  <p:stCondLst>
                                    <p:cond delay="0"/>
                                  </p:stCondLst>
                                  <p:childTnLst>
                                    <p:set>
                                      <p:cBhvr>
                                        <p:cTn id="49" dur="1" fill="hold">
                                          <p:stCondLst>
                                            <p:cond delay="0"/>
                                          </p:stCondLst>
                                        </p:cTn>
                                        <p:tgtEl>
                                          <p:spTgt spid="5128"/>
                                        </p:tgtEl>
                                        <p:attrNameLst>
                                          <p:attrName>style.visibility</p:attrName>
                                        </p:attrNameLst>
                                      </p:cBhvr>
                                      <p:to>
                                        <p:strVal val="visible"/>
                                      </p:to>
                                    </p:set>
                                    <p:anim calcmode="lin" valueType="num">
                                      <p:cBhvr>
                                        <p:cTn id="50" dur="1000" fill="hold"/>
                                        <p:tgtEl>
                                          <p:spTgt spid="5128"/>
                                        </p:tgtEl>
                                        <p:attrNameLst>
                                          <p:attrName>ppt_x</p:attrName>
                                        </p:attrNameLst>
                                      </p:cBhvr>
                                      <p:tavLst>
                                        <p:tav tm="0">
                                          <p:val>
                                            <p:strVal val="#ppt_x-.2"/>
                                          </p:val>
                                        </p:tav>
                                        <p:tav tm="100000">
                                          <p:val>
                                            <p:strVal val="#ppt_x"/>
                                          </p:val>
                                        </p:tav>
                                      </p:tavLst>
                                    </p:anim>
                                    <p:anim calcmode="lin" valueType="num">
                                      <p:cBhvr>
                                        <p:cTn id="51" dur="1000" fill="hold"/>
                                        <p:tgtEl>
                                          <p:spTgt spid="5128"/>
                                        </p:tgtEl>
                                        <p:attrNameLst>
                                          <p:attrName>ppt_y</p:attrName>
                                        </p:attrNameLst>
                                      </p:cBhvr>
                                      <p:tavLst>
                                        <p:tav tm="0">
                                          <p:val>
                                            <p:strVal val="#ppt_y"/>
                                          </p:val>
                                        </p:tav>
                                        <p:tav tm="100000">
                                          <p:val>
                                            <p:strVal val="#ppt_y"/>
                                          </p:val>
                                        </p:tav>
                                      </p:tavLst>
                                    </p:anim>
                                    <p:animEffect transition="in" filter="wipe(right)" prLst="gradientSize: 0.1">
                                      <p:cBhvr>
                                        <p:cTn id="52" dur="1000"/>
                                        <p:tgtEl>
                                          <p:spTgt spid="5128"/>
                                        </p:tgtEl>
                                      </p:cBhvr>
                                    </p:animEffect>
                                  </p:childTnLst>
                                </p:cTn>
                              </p:par>
                              <p:par>
                                <p:cTn id="53" presetID="29" presetClass="entr" presetSubtype="0" fill="hold" nodeType="withEffect">
                                  <p:stCondLst>
                                    <p:cond delay="0"/>
                                  </p:stCondLst>
                                  <p:childTnLst>
                                    <p:set>
                                      <p:cBhvr>
                                        <p:cTn id="54" dur="1" fill="hold">
                                          <p:stCondLst>
                                            <p:cond delay="0"/>
                                          </p:stCondLst>
                                        </p:cTn>
                                        <p:tgtEl>
                                          <p:spTgt spid="5137"/>
                                        </p:tgtEl>
                                        <p:attrNameLst>
                                          <p:attrName>style.visibility</p:attrName>
                                        </p:attrNameLst>
                                      </p:cBhvr>
                                      <p:to>
                                        <p:strVal val="visible"/>
                                      </p:to>
                                    </p:set>
                                    <p:anim calcmode="lin" valueType="num">
                                      <p:cBhvr>
                                        <p:cTn id="55" dur="1000" fill="hold"/>
                                        <p:tgtEl>
                                          <p:spTgt spid="5137"/>
                                        </p:tgtEl>
                                        <p:attrNameLst>
                                          <p:attrName>ppt_x</p:attrName>
                                        </p:attrNameLst>
                                      </p:cBhvr>
                                      <p:tavLst>
                                        <p:tav tm="0">
                                          <p:val>
                                            <p:strVal val="#ppt_x-.2"/>
                                          </p:val>
                                        </p:tav>
                                        <p:tav tm="100000">
                                          <p:val>
                                            <p:strVal val="#ppt_x"/>
                                          </p:val>
                                        </p:tav>
                                      </p:tavLst>
                                    </p:anim>
                                    <p:anim calcmode="lin" valueType="num">
                                      <p:cBhvr>
                                        <p:cTn id="56" dur="1000" fill="hold"/>
                                        <p:tgtEl>
                                          <p:spTgt spid="5137"/>
                                        </p:tgtEl>
                                        <p:attrNameLst>
                                          <p:attrName>ppt_y</p:attrName>
                                        </p:attrNameLst>
                                      </p:cBhvr>
                                      <p:tavLst>
                                        <p:tav tm="0">
                                          <p:val>
                                            <p:strVal val="#ppt_y"/>
                                          </p:val>
                                        </p:tav>
                                        <p:tav tm="100000">
                                          <p:val>
                                            <p:strVal val="#ppt_y"/>
                                          </p:val>
                                        </p:tav>
                                      </p:tavLst>
                                    </p:anim>
                                    <p:animEffect transition="in" filter="wipe(right)" prLst="gradientSize: 0.1">
                                      <p:cBhvr>
                                        <p:cTn id="57" dur="1000"/>
                                        <p:tgtEl>
                                          <p:spTgt spid="5137"/>
                                        </p:tgtEl>
                                      </p:cBhvr>
                                    </p:animEffect>
                                  </p:childTnLst>
                                </p:cTn>
                              </p:par>
                            </p:childTnLst>
                          </p:cTn>
                        </p:par>
                      </p:childTnLst>
                    </p:cTn>
                  </p:par>
                  <p:par>
                    <p:cTn id="58" fill="hold">
                      <p:stCondLst>
                        <p:cond delay="indefinite"/>
                      </p:stCondLst>
                      <p:childTnLst>
                        <p:par>
                          <p:cTn id="59" fill="hold">
                            <p:stCondLst>
                              <p:cond delay="0"/>
                            </p:stCondLst>
                            <p:childTnLst>
                              <p:par>
                                <p:cTn id="60" presetID="29" presetClass="entr" presetSubtype="0" fill="hold" grpId="0" nodeType="clickEffect">
                                  <p:stCondLst>
                                    <p:cond delay="0"/>
                                  </p:stCondLst>
                                  <p:childTnLst>
                                    <p:set>
                                      <p:cBhvr>
                                        <p:cTn id="61" dur="1" fill="hold">
                                          <p:stCondLst>
                                            <p:cond delay="0"/>
                                          </p:stCondLst>
                                        </p:cTn>
                                        <p:tgtEl>
                                          <p:spTgt spid="5129"/>
                                        </p:tgtEl>
                                        <p:attrNameLst>
                                          <p:attrName>style.visibility</p:attrName>
                                        </p:attrNameLst>
                                      </p:cBhvr>
                                      <p:to>
                                        <p:strVal val="visible"/>
                                      </p:to>
                                    </p:set>
                                    <p:anim calcmode="lin" valueType="num">
                                      <p:cBhvr>
                                        <p:cTn id="62" dur="1000" fill="hold"/>
                                        <p:tgtEl>
                                          <p:spTgt spid="5129"/>
                                        </p:tgtEl>
                                        <p:attrNameLst>
                                          <p:attrName>ppt_x</p:attrName>
                                        </p:attrNameLst>
                                      </p:cBhvr>
                                      <p:tavLst>
                                        <p:tav tm="0">
                                          <p:val>
                                            <p:strVal val="#ppt_x-.2"/>
                                          </p:val>
                                        </p:tav>
                                        <p:tav tm="100000">
                                          <p:val>
                                            <p:strVal val="#ppt_x"/>
                                          </p:val>
                                        </p:tav>
                                      </p:tavLst>
                                    </p:anim>
                                    <p:anim calcmode="lin" valueType="num">
                                      <p:cBhvr>
                                        <p:cTn id="63" dur="1000" fill="hold"/>
                                        <p:tgtEl>
                                          <p:spTgt spid="5129"/>
                                        </p:tgtEl>
                                        <p:attrNameLst>
                                          <p:attrName>ppt_y</p:attrName>
                                        </p:attrNameLst>
                                      </p:cBhvr>
                                      <p:tavLst>
                                        <p:tav tm="0">
                                          <p:val>
                                            <p:strVal val="#ppt_y"/>
                                          </p:val>
                                        </p:tav>
                                        <p:tav tm="100000">
                                          <p:val>
                                            <p:strVal val="#ppt_y"/>
                                          </p:val>
                                        </p:tav>
                                      </p:tavLst>
                                    </p:anim>
                                    <p:animEffect transition="in" filter="wipe(right)" prLst="gradientSize: 0.1">
                                      <p:cBhvr>
                                        <p:cTn id="64" dur="1000"/>
                                        <p:tgtEl>
                                          <p:spTgt spid="5129"/>
                                        </p:tgtEl>
                                      </p:cBhvr>
                                    </p:animEffect>
                                  </p:childTnLst>
                                </p:cTn>
                              </p:par>
                              <p:par>
                                <p:cTn id="65" presetID="29" presetClass="entr" presetSubtype="0" fill="hold" nodeType="withEffect">
                                  <p:stCondLst>
                                    <p:cond delay="0"/>
                                  </p:stCondLst>
                                  <p:childTnLst>
                                    <p:set>
                                      <p:cBhvr>
                                        <p:cTn id="66" dur="1" fill="hold">
                                          <p:stCondLst>
                                            <p:cond delay="0"/>
                                          </p:stCondLst>
                                        </p:cTn>
                                        <p:tgtEl>
                                          <p:spTgt spid="5138"/>
                                        </p:tgtEl>
                                        <p:attrNameLst>
                                          <p:attrName>style.visibility</p:attrName>
                                        </p:attrNameLst>
                                      </p:cBhvr>
                                      <p:to>
                                        <p:strVal val="visible"/>
                                      </p:to>
                                    </p:set>
                                    <p:anim calcmode="lin" valueType="num">
                                      <p:cBhvr>
                                        <p:cTn id="67" dur="1000" fill="hold"/>
                                        <p:tgtEl>
                                          <p:spTgt spid="5138"/>
                                        </p:tgtEl>
                                        <p:attrNameLst>
                                          <p:attrName>ppt_x</p:attrName>
                                        </p:attrNameLst>
                                      </p:cBhvr>
                                      <p:tavLst>
                                        <p:tav tm="0">
                                          <p:val>
                                            <p:strVal val="#ppt_x-.2"/>
                                          </p:val>
                                        </p:tav>
                                        <p:tav tm="100000">
                                          <p:val>
                                            <p:strVal val="#ppt_x"/>
                                          </p:val>
                                        </p:tav>
                                      </p:tavLst>
                                    </p:anim>
                                    <p:anim calcmode="lin" valueType="num">
                                      <p:cBhvr>
                                        <p:cTn id="68" dur="1000" fill="hold"/>
                                        <p:tgtEl>
                                          <p:spTgt spid="5138"/>
                                        </p:tgtEl>
                                        <p:attrNameLst>
                                          <p:attrName>ppt_y</p:attrName>
                                        </p:attrNameLst>
                                      </p:cBhvr>
                                      <p:tavLst>
                                        <p:tav tm="0">
                                          <p:val>
                                            <p:strVal val="#ppt_y"/>
                                          </p:val>
                                        </p:tav>
                                        <p:tav tm="100000">
                                          <p:val>
                                            <p:strVal val="#ppt_y"/>
                                          </p:val>
                                        </p:tav>
                                      </p:tavLst>
                                    </p:anim>
                                    <p:animEffect transition="in" filter="wipe(right)" prLst="gradientSize: 0.1">
                                      <p:cBhvr>
                                        <p:cTn id="69" dur="1000"/>
                                        <p:tgtEl>
                                          <p:spTgt spid="5138"/>
                                        </p:tgtEl>
                                      </p:cBhvr>
                                    </p:animEffect>
                                  </p:childTnLst>
                                </p:cTn>
                              </p:par>
                            </p:childTnLst>
                          </p:cTn>
                        </p:par>
                      </p:childTnLst>
                    </p:cTn>
                  </p:par>
                  <p:par>
                    <p:cTn id="70" fill="hold">
                      <p:stCondLst>
                        <p:cond delay="indefinite"/>
                      </p:stCondLst>
                      <p:childTnLst>
                        <p:par>
                          <p:cTn id="71" fill="hold">
                            <p:stCondLst>
                              <p:cond delay="0"/>
                            </p:stCondLst>
                            <p:childTnLst>
                              <p:par>
                                <p:cTn id="72" presetID="29" presetClass="entr" presetSubtype="0" fill="hold" nodeType="clickEffect">
                                  <p:stCondLst>
                                    <p:cond delay="0"/>
                                  </p:stCondLst>
                                  <p:childTnLst>
                                    <p:set>
                                      <p:cBhvr>
                                        <p:cTn id="73" dur="1" fill="hold">
                                          <p:stCondLst>
                                            <p:cond delay="0"/>
                                          </p:stCondLst>
                                        </p:cTn>
                                        <p:tgtEl>
                                          <p:spTgt spid="5139"/>
                                        </p:tgtEl>
                                        <p:attrNameLst>
                                          <p:attrName>style.visibility</p:attrName>
                                        </p:attrNameLst>
                                      </p:cBhvr>
                                      <p:to>
                                        <p:strVal val="visible"/>
                                      </p:to>
                                    </p:set>
                                    <p:anim calcmode="lin" valueType="num">
                                      <p:cBhvr>
                                        <p:cTn id="74" dur="1000" fill="hold"/>
                                        <p:tgtEl>
                                          <p:spTgt spid="5139"/>
                                        </p:tgtEl>
                                        <p:attrNameLst>
                                          <p:attrName>ppt_x</p:attrName>
                                        </p:attrNameLst>
                                      </p:cBhvr>
                                      <p:tavLst>
                                        <p:tav tm="0">
                                          <p:val>
                                            <p:strVal val="#ppt_x-.2"/>
                                          </p:val>
                                        </p:tav>
                                        <p:tav tm="100000">
                                          <p:val>
                                            <p:strVal val="#ppt_x"/>
                                          </p:val>
                                        </p:tav>
                                      </p:tavLst>
                                    </p:anim>
                                    <p:anim calcmode="lin" valueType="num">
                                      <p:cBhvr>
                                        <p:cTn id="75" dur="1000" fill="hold"/>
                                        <p:tgtEl>
                                          <p:spTgt spid="5139"/>
                                        </p:tgtEl>
                                        <p:attrNameLst>
                                          <p:attrName>ppt_y</p:attrName>
                                        </p:attrNameLst>
                                      </p:cBhvr>
                                      <p:tavLst>
                                        <p:tav tm="0">
                                          <p:val>
                                            <p:strVal val="#ppt_y"/>
                                          </p:val>
                                        </p:tav>
                                        <p:tav tm="100000">
                                          <p:val>
                                            <p:strVal val="#ppt_y"/>
                                          </p:val>
                                        </p:tav>
                                      </p:tavLst>
                                    </p:anim>
                                    <p:animEffect transition="in" filter="wipe(right)" prLst="gradientSize: 0.1">
                                      <p:cBhvr>
                                        <p:cTn id="76" dur="1000"/>
                                        <p:tgtEl>
                                          <p:spTgt spid="5139"/>
                                        </p:tgtEl>
                                      </p:cBhvr>
                                    </p:animEffect>
                                  </p:childTnLst>
                                </p:cTn>
                              </p:par>
                              <p:par>
                                <p:cTn id="77" presetID="29" presetClass="entr" presetSubtype="0" fill="hold" grpId="0" nodeType="withEffect">
                                  <p:stCondLst>
                                    <p:cond delay="0"/>
                                  </p:stCondLst>
                                  <p:childTnLst>
                                    <p:set>
                                      <p:cBhvr>
                                        <p:cTn id="78" dur="1" fill="hold">
                                          <p:stCondLst>
                                            <p:cond delay="0"/>
                                          </p:stCondLst>
                                        </p:cTn>
                                        <p:tgtEl>
                                          <p:spTgt spid="5130"/>
                                        </p:tgtEl>
                                        <p:attrNameLst>
                                          <p:attrName>style.visibility</p:attrName>
                                        </p:attrNameLst>
                                      </p:cBhvr>
                                      <p:to>
                                        <p:strVal val="visible"/>
                                      </p:to>
                                    </p:set>
                                    <p:anim calcmode="lin" valueType="num">
                                      <p:cBhvr>
                                        <p:cTn id="79" dur="1000" fill="hold"/>
                                        <p:tgtEl>
                                          <p:spTgt spid="5130"/>
                                        </p:tgtEl>
                                        <p:attrNameLst>
                                          <p:attrName>ppt_x</p:attrName>
                                        </p:attrNameLst>
                                      </p:cBhvr>
                                      <p:tavLst>
                                        <p:tav tm="0">
                                          <p:val>
                                            <p:strVal val="#ppt_x-.2"/>
                                          </p:val>
                                        </p:tav>
                                        <p:tav tm="100000">
                                          <p:val>
                                            <p:strVal val="#ppt_x"/>
                                          </p:val>
                                        </p:tav>
                                      </p:tavLst>
                                    </p:anim>
                                    <p:anim calcmode="lin" valueType="num">
                                      <p:cBhvr>
                                        <p:cTn id="80" dur="1000" fill="hold"/>
                                        <p:tgtEl>
                                          <p:spTgt spid="5130"/>
                                        </p:tgtEl>
                                        <p:attrNameLst>
                                          <p:attrName>ppt_y</p:attrName>
                                        </p:attrNameLst>
                                      </p:cBhvr>
                                      <p:tavLst>
                                        <p:tav tm="0">
                                          <p:val>
                                            <p:strVal val="#ppt_y"/>
                                          </p:val>
                                        </p:tav>
                                        <p:tav tm="100000">
                                          <p:val>
                                            <p:strVal val="#ppt_y"/>
                                          </p:val>
                                        </p:tav>
                                      </p:tavLst>
                                    </p:anim>
                                    <p:animEffect transition="in" filter="wipe(right)" prLst="gradientSize: 0.1">
                                      <p:cBhvr>
                                        <p:cTn id="81" dur="1000"/>
                                        <p:tgtEl>
                                          <p:spTgt spid="5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1" grpId="0" animBg="1"/>
      <p:bldP spid="5124" grpId="0"/>
      <p:bldP spid="5125" grpId="0"/>
      <p:bldP spid="5126" grpId="0"/>
      <p:bldP spid="5127" grpId="0"/>
      <p:bldP spid="5128" grpId="0"/>
      <p:bldP spid="5129" grpId="0"/>
      <p:bldP spid="51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 Box 7"/>
          <p:cNvSpPr txBox="1">
            <a:spLocks noChangeArrowheads="1"/>
          </p:cNvSpPr>
          <p:nvPr/>
        </p:nvSpPr>
        <p:spPr bwMode="auto">
          <a:xfrm>
            <a:off x="6553200" y="2232026"/>
            <a:ext cx="2514600" cy="815975"/>
          </a:xfrm>
          <a:prstGeom prst="rect">
            <a:avLst/>
          </a:prstGeom>
          <a:noFill/>
          <a:ln w="9525">
            <a:noFill/>
            <a:miter lim="800000"/>
            <a:headEnd/>
            <a:tailEnd/>
          </a:ln>
        </p:spPr>
        <p:txBody>
          <a:bodyPr>
            <a:prstTxWarp prst="textNoShape">
              <a:avLst/>
            </a:prstTxWarp>
            <a:spAutoFit/>
          </a:bodyPr>
          <a:lstStyle/>
          <a:p>
            <a:pPr marL="342900" indent="-342900" algn="ctr"/>
            <a:r>
              <a:rPr lang="es-MX"/>
              <a:t>ABERTURA DE DIAFRAGMA </a:t>
            </a:r>
          </a:p>
          <a:p>
            <a:pPr marL="342900" indent="-342900" algn="ctr"/>
            <a:r>
              <a:rPr lang="es-MX" sz="1100"/>
              <a:t>(Aperture)</a:t>
            </a:r>
            <a:endParaRPr lang="es-ES" sz="1100"/>
          </a:p>
        </p:txBody>
      </p:sp>
      <p:sp>
        <p:nvSpPr>
          <p:cNvPr id="4104" name="Text Box 8"/>
          <p:cNvSpPr txBox="1">
            <a:spLocks noChangeArrowheads="1"/>
          </p:cNvSpPr>
          <p:nvPr/>
        </p:nvSpPr>
        <p:spPr bwMode="auto">
          <a:xfrm>
            <a:off x="9067800" y="2286001"/>
            <a:ext cx="939800" cy="523875"/>
          </a:xfrm>
          <a:prstGeom prst="rect">
            <a:avLst/>
          </a:prstGeom>
          <a:noFill/>
          <a:ln w="9525">
            <a:noFill/>
            <a:miter lim="800000"/>
            <a:headEnd/>
            <a:tailEnd/>
          </a:ln>
        </p:spPr>
        <p:txBody>
          <a:bodyPr wrap="none">
            <a:prstTxWarp prst="textNoShape">
              <a:avLst/>
            </a:prstTxWarp>
            <a:spAutoFit/>
          </a:bodyPr>
          <a:lstStyle/>
          <a:p>
            <a:pPr algn="ctr"/>
            <a:r>
              <a:rPr lang="es-MX"/>
              <a:t>ISO</a:t>
            </a:r>
          </a:p>
          <a:p>
            <a:pPr algn="ctr"/>
            <a:r>
              <a:rPr lang="es-MX" sz="1000"/>
              <a:t>(Sensibilidad) </a:t>
            </a:r>
            <a:endParaRPr lang="es-ES" sz="1000"/>
          </a:p>
        </p:txBody>
      </p:sp>
      <p:sp>
        <p:nvSpPr>
          <p:cNvPr id="4105" name="Text Box 9"/>
          <p:cNvSpPr txBox="1">
            <a:spLocks noChangeArrowheads="1"/>
          </p:cNvSpPr>
          <p:nvPr/>
        </p:nvSpPr>
        <p:spPr bwMode="auto">
          <a:xfrm>
            <a:off x="4648200" y="2209800"/>
            <a:ext cx="2209800" cy="815608"/>
          </a:xfrm>
          <a:prstGeom prst="rect">
            <a:avLst/>
          </a:prstGeom>
          <a:noFill/>
          <a:ln w="9525">
            <a:noFill/>
            <a:miter lim="800000"/>
            <a:headEnd/>
            <a:tailEnd/>
          </a:ln>
        </p:spPr>
        <p:txBody>
          <a:bodyPr>
            <a:prstTxWarp prst="textNoShape">
              <a:avLst/>
            </a:prstTxWarp>
            <a:spAutoFit/>
          </a:bodyPr>
          <a:lstStyle/>
          <a:p>
            <a:pPr algn="ctr"/>
            <a:r>
              <a:rPr lang="es-MX"/>
              <a:t>VELOCIDAD DE OBTURACIÓN </a:t>
            </a:r>
            <a:r>
              <a:rPr lang="es-MX" sz="1100"/>
              <a:t>(Shutter)</a:t>
            </a:r>
            <a:endParaRPr lang="es-ES" sz="1100"/>
          </a:p>
          <a:p>
            <a:pPr algn="ctr"/>
            <a:endParaRPr lang="es-ES" sz="1100"/>
          </a:p>
        </p:txBody>
      </p:sp>
      <p:sp>
        <p:nvSpPr>
          <p:cNvPr id="4107" name="Text Box 11"/>
          <p:cNvSpPr txBox="1">
            <a:spLocks noChangeArrowheads="1"/>
          </p:cNvSpPr>
          <p:nvPr/>
        </p:nvSpPr>
        <p:spPr bwMode="auto">
          <a:xfrm>
            <a:off x="7086600" y="1143001"/>
            <a:ext cx="3028950" cy="923925"/>
          </a:xfrm>
          <a:prstGeom prst="rect">
            <a:avLst/>
          </a:prstGeom>
          <a:noFill/>
          <a:ln w="9525">
            <a:noFill/>
            <a:miter lim="800000"/>
            <a:headEnd/>
            <a:tailEnd/>
          </a:ln>
        </p:spPr>
        <p:txBody>
          <a:bodyPr>
            <a:prstTxWarp prst="textNoShape">
              <a:avLst/>
            </a:prstTxWarp>
            <a:spAutoFit/>
          </a:bodyPr>
          <a:lstStyle/>
          <a:p>
            <a:r>
              <a:rPr lang="es-MX"/>
              <a:t>Permite la completa manipulación de las funciones de la cámara.</a:t>
            </a:r>
          </a:p>
        </p:txBody>
      </p:sp>
      <p:pic>
        <p:nvPicPr>
          <p:cNvPr id="4109" name="Picture 13" descr="manual"/>
          <p:cNvPicPr>
            <a:picLocks noChangeAspect="1" noChangeArrowheads="1"/>
          </p:cNvPicPr>
          <p:nvPr/>
        </p:nvPicPr>
        <p:blipFill>
          <a:blip r:embed="rId2"/>
          <a:srcRect/>
          <a:stretch>
            <a:fillRect/>
          </a:stretch>
        </p:blipFill>
        <p:spPr bwMode="auto">
          <a:xfrm>
            <a:off x="184150" y="0"/>
            <a:ext cx="3175000" cy="3175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2535" name="Rectangle 14"/>
          <p:cNvSpPr>
            <a:spLocks noChangeArrowheads="1"/>
          </p:cNvSpPr>
          <p:nvPr/>
        </p:nvSpPr>
        <p:spPr bwMode="auto">
          <a:xfrm>
            <a:off x="3505201" y="1355786"/>
            <a:ext cx="2449513" cy="360362"/>
          </a:xfrm>
          <a:prstGeom prst="rect">
            <a:avLst/>
          </a:prstGeom>
          <a:solidFill>
            <a:schemeClr val="bg1">
              <a:lumMod val="85000"/>
            </a:schemeClr>
          </a:solidFill>
          <a:ln w="9525">
            <a:noFill/>
            <a:miter lim="800000"/>
            <a:headEnd/>
            <a:tailEnd/>
          </a:ln>
        </p:spPr>
        <p:txBody>
          <a:bodyPr wrap="none" anchor="ctr">
            <a:prstTxWarp prst="textNoShape">
              <a:avLst/>
            </a:prstTxWarp>
          </a:bodyPr>
          <a:lstStyle/>
          <a:p>
            <a:endParaRPr lang="es-MX" dirty="0">
              <a:solidFill>
                <a:srgbClr val="FF6600"/>
              </a:solidFill>
            </a:endParaRPr>
          </a:p>
        </p:txBody>
      </p:sp>
      <p:sp>
        <p:nvSpPr>
          <p:cNvPr id="4100" name="Text Box 4"/>
          <p:cNvSpPr txBox="1">
            <a:spLocks noChangeArrowheads="1"/>
          </p:cNvSpPr>
          <p:nvPr/>
        </p:nvSpPr>
        <p:spPr bwMode="auto">
          <a:xfrm>
            <a:off x="3648628" y="1316039"/>
            <a:ext cx="2301081" cy="461665"/>
          </a:xfrm>
          <a:prstGeom prst="rect">
            <a:avLst/>
          </a:prstGeom>
          <a:noFill/>
          <a:ln w="9525">
            <a:noFill/>
            <a:miter lim="800000"/>
            <a:headEnd/>
            <a:tailEnd/>
          </a:ln>
        </p:spPr>
        <p:txBody>
          <a:bodyPr wrap="none">
            <a:prstTxWarp prst="textNoShape">
              <a:avLst/>
            </a:prstTxWarp>
            <a:spAutoFit/>
          </a:bodyPr>
          <a:lstStyle/>
          <a:p>
            <a:r>
              <a:rPr lang="es-MX" sz="2400" b="1" dirty="0">
                <a:solidFill>
                  <a:srgbClr val="FF6600"/>
                </a:solidFill>
              </a:rPr>
              <a:t>MODO MANUAL</a:t>
            </a:r>
            <a:endParaRPr lang="es-ES" sz="2400" b="1" dirty="0">
              <a:solidFill>
                <a:srgbClr val="FF6600"/>
              </a:solidFill>
            </a:endParaRPr>
          </a:p>
        </p:txBody>
      </p:sp>
      <p:pic>
        <p:nvPicPr>
          <p:cNvPr id="7177" name="Picture 2" descr="C:\Documents and Settings\Framer\Mis documentos\El Tunel\ESTUDIOCURSOS\manejo camara\CAMARA FOTOGRAFICA\Imagen 5.png"/>
          <p:cNvPicPr>
            <a:picLocks noChangeAspect="1" noChangeArrowheads="1"/>
          </p:cNvPicPr>
          <p:nvPr/>
        </p:nvPicPr>
        <p:blipFill>
          <a:blip r:embed="rId3"/>
          <a:srcRect/>
          <a:stretch>
            <a:fillRect/>
          </a:stretch>
        </p:blipFill>
        <p:spPr bwMode="auto">
          <a:xfrm>
            <a:off x="2895600" y="3429000"/>
            <a:ext cx="3276600" cy="2209800"/>
          </a:xfrm>
          <a:prstGeom prst="rect">
            <a:avLst/>
          </a:prstGeom>
          <a:noFill/>
          <a:ln w="9525">
            <a:noFill/>
            <a:miter lim="800000"/>
            <a:headEnd/>
            <a:tailEnd/>
          </a:ln>
        </p:spPr>
      </p:pic>
      <p:sp>
        <p:nvSpPr>
          <p:cNvPr id="7178" name="9 Rectángulo"/>
          <p:cNvSpPr>
            <a:spLocks noChangeArrowheads="1"/>
          </p:cNvSpPr>
          <p:nvPr/>
        </p:nvSpPr>
        <p:spPr bwMode="auto">
          <a:xfrm>
            <a:off x="2514600" y="6019800"/>
            <a:ext cx="7715250" cy="369332"/>
          </a:xfrm>
          <a:prstGeom prst="rect">
            <a:avLst/>
          </a:prstGeom>
          <a:noFill/>
          <a:ln w="9525">
            <a:noFill/>
            <a:miter lim="800000"/>
            <a:headEnd/>
            <a:tailEnd/>
          </a:ln>
        </p:spPr>
        <p:txBody>
          <a:bodyPr>
            <a:prstTxWarp prst="textNoShape">
              <a:avLst/>
            </a:prstTxWarp>
            <a:spAutoFit/>
          </a:bodyPr>
          <a:lstStyle/>
          <a:p>
            <a:r>
              <a:rPr lang="es-MX"/>
              <a:t>Habrá que observar el exposímetro para controlar la exposición.</a:t>
            </a:r>
            <a:endParaRPr lang="es-ES"/>
          </a:p>
        </p:txBody>
      </p:sp>
      <p:pic>
        <p:nvPicPr>
          <p:cNvPr id="7179" name="Picture 11" descr="C:\Documents and Settings\Framer\Mis documentos\El Tunel\wwwFoto\destajo\Imagenes\canonmenu.JPG"/>
          <p:cNvPicPr>
            <a:picLocks noChangeAspect="1" noChangeArrowheads="1"/>
          </p:cNvPicPr>
          <p:nvPr/>
        </p:nvPicPr>
        <p:blipFill>
          <a:blip r:embed="rId4"/>
          <a:srcRect/>
          <a:stretch>
            <a:fillRect/>
          </a:stretch>
        </p:blipFill>
        <p:spPr bwMode="auto">
          <a:xfrm>
            <a:off x="6629401" y="3505201"/>
            <a:ext cx="3294063" cy="2066925"/>
          </a:xfrm>
          <a:prstGeom prst="rect">
            <a:avLst/>
          </a:prstGeom>
          <a:noFill/>
          <a:ln w="9525">
            <a:noFill/>
            <a:miter lim="800000"/>
            <a:headEnd/>
            <a:tailEnd/>
          </a:ln>
        </p:spPr>
      </p:pic>
      <p:sp>
        <p:nvSpPr>
          <p:cNvPr id="12" name="Text Box 8"/>
          <p:cNvSpPr txBox="1">
            <a:spLocks noChangeArrowheads="1"/>
          </p:cNvSpPr>
          <p:nvPr/>
        </p:nvSpPr>
        <p:spPr bwMode="auto">
          <a:xfrm>
            <a:off x="3308339" y="2209800"/>
            <a:ext cx="1282722" cy="523220"/>
          </a:xfrm>
          <a:prstGeom prst="rect">
            <a:avLst/>
          </a:prstGeom>
          <a:noFill/>
          <a:ln w="9525">
            <a:noFill/>
            <a:miter lim="800000"/>
            <a:headEnd/>
            <a:tailEnd/>
          </a:ln>
        </p:spPr>
        <p:txBody>
          <a:bodyPr wrap="none">
            <a:prstTxWarp prst="textNoShape">
              <a:avLst/>
            </a:prstTxWarp>
            <a:spAutoFit/>
          </a:bodyPr>
          <a:lstStyle/>
          <a:p>
            <a:pPr algn="ctr"/>
            <a:r>
              <a:rPr lang="es-MX"/>
              <a:t>WB</a:t>
            </a:r>
          </a:p>
          <a:p>
            <a:pPr algn="ctr"/>
            <a:r>
              <a:rPr lang="es-MX" sz="1000"/>
              <a:t>(Balance de blancos) </a:t>
            </a:r>
            <a:endParaRPr lang="es-ES" sz="1000"/>
          </a:p>
        </p:txBody>
      </p:sp>
    </p:spTree>
    <p:extLst>
      <p:ext uri="{BB962C8B-B14F-4D97-AF65-F5344CB8AC3E}">
        <p14:creationId xmlns:p14="http://schemas.microsoft.com/office/powerpoint/2010/main" val="3097664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109"/>
                                        </p:tgtEl>
                                        <p:attrNameLst>
                                          <p:attrName>style.visibility</p:attrName>
                                        </p:attrNameLst>
                                      </p:cBhvr>
                                      <p:to>
                                        <p:strVal val="visible"/>
                                      </p:to>
                                    </p:set>
                                    <p:anim calcmode="lin" valueType="num">
                                      <p:cBhvr>
                                        <p:cTn id="7" dur="1000" fill="hold"/>
                                        <p:tgtEl>
                                          <p:spTgt spid="4109"/>
                                        </p:tgtEl>
                                        <p:attrNameLst>
                                          <p:attrName>ppt_x</p:attrName>
                                        </p:attrNameLst>
                                      </p:cBhvr>
                                      <p:tavLst>
                                        <p:tav tm="0">
                                          <p:val>
                                            <p:strVal val="#ppt_x-.2"/>
                                          </p:val>
                                        </p:tav>
                                        <p:tav tm="100000">
                                          <p:val>
                                            <p:strVal val="#ppt_x"/>
                                          </p:val>
                                        </p:tav>
                                      </p:tavLst>
                                    </p:anim>
                                    <p:anim calcmode="lin" valueType="num">
                                      <p:cBhvr>
                                        <p:cTn id="8" dur="1000" fill="hold"/>
                                        <p:tgtEl>
                                          <p:spTgt spid="4109"/>
                                        </p:tgtEl>
                                        <p:attrNameLst>
                                          <p:attrName>ppt_y</p:attrName>
                                        </p:attrNameLst>
                                      </p:cBhvr>
                                      <p:tavLst>
                                        <p:tav tm="0">
                                          <p:val>
                                            <p:strVal val="#ppt_y"/>
                                          </p:val>
                                        </p:tav>
                                        <p:tav tm="100000">
                                          <p:val>
                                            <p:strVal val="#ppt_y"/>
                                          </p:val>
                                        </p:tav>
                                      </p:tavLst>
                                    </p:anim>
                                    <p:animEffect transition="in" filter="wipe(right)" prLst="gradientSize: 0.1">
                                      <p:cBhvr>
                                        <p:cTn id="9" dur="1000"/>
                                        <p:tgtEl>
                                          <p:spTgt spid="4109"/>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4100"/>
                                        </p:tgtEl>
                                        <p:attrNameLst>
                                          <p:attrName>style.visibility</p:attrName>
                                        </p:attrNameLst>
                                      </p:cBhvr>
                                      <p:to>
                                        <p:strVal val="visible"/>
                                      </p:to>
                                    </p:set>
                                    <p:anim calcmode="lin" valueType="num">
                                      <p:cBhvr>
                                        <p:cTn id="12" dur="1000" fill="hold"/>
                                        <p:tgtEl>
                                          <p:spTgt spid="4100"/>
                                        </p:tgtEl>
                                        <p:attrNameLst>
                                          <p:attrName>ppt_x</p:attrName>
                                        </p:attrNameLst>
                                      </p:cBhvr>
                                      <p:tavLst>
                                        <p:tav tm="0">
                                          <p:val>
                                            <p:strVal val="#ppt_x-.2"/>
                                          </p:val>
                                        </p:tav>
                                        <p:tav tm="100000">
                                          <p:val>
                                            <p:strVal val="#ppt_x"/>
                                          </p:val>
                                        </p:tav>
                                      </p:tavLst>
                                    </p:anim>
                                    <p:anim calcmode="lin" valueType="num">
                                      <p:cBhvr>
                                        <p:cTn id="13" dur="1000" fill="hold"/>
                                        <p:tgtEl>
                                          <p:spTgt spid="4100"/>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100"/>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0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10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10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10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7177"/>
                                        </p:tgtEl>
                                        <p:attrNameLst>
                                          <p:attrName>style.visibility</p:attrName>
                                        </p:attrNameLst>
                                      </p:cBhvr>
                                      <p:to>
                                        <p:strVal val="visible"/>
                                      </p:to>
                                    </p:set>
                                    <p:animEffect transition="in" filter="fade">
                                      <p:cBhvr>
                                        <p:cTn id="39" dur="1000"/>
                                        <p:tgtEl>
                                          <p:spTgt spid="7177"/>
                                        </p:tgtEl>
                                      </p:cBhvr>
                                    </p:animEffect>
                                    <p:anim calcmode="lin" valueType="num">
                                      <p:cBhvr>
                                        <p:cTn id="40" dur="1000" fill="hold"/>
                                        <p:tgtEl>
                                          <p:spTgt spid="7177"/>
                                        </p:tgtEl>
                                        <p:attrNameLst>
                                          <p:attrName>ppt_x</p:attrName>
                                        </p:attrNameLst>
                                      </p:cBhvr>
                                      <p:tavLst>
                                        <p:tav tm="0">
                                          <p:val>
                                            <p:strVal val="#ppt_x"/>
                                          </p:val>
                                        </p:tav>
                                        <p:tav tm="100000">
                                          <p:val>
                                            <p:strVal val="#ppt_x"/>
                                          </p:val>
                                        </p:tav>
                                      </p:tavLst>
                                    </p:anim>
                                    <p:anim calcmode="lin" valueType="num">
                                      <p:cBhvr>
                                        <p:cTn id="41" dur="900" decel="100000" fill="hold"/>
                                        <p:tgtEl>
                                          <p:spTgt spid="7177"/>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7177"/>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7179"/>
                                        </p:tgtEl>
                                        <p:attrNameLst>
                                          <p:attrName>style.visibility</p:attrName>
                                        </p:attrNameLst>
                                      </p:cBhvr>
                                      <p:to>
                                        <p:strVal val="visible"/>
                                      </p:to>
                                    </p:set>
                                    <p:animEffect transition="in" filter="fade">
                                      <p:cBhvr>
                                        <p:cTn id="47" dur="1000"/>
                                        <p:tgtEl>
                                          <p:spTgt spid="7179"/>
                                        </p:tgtEl>
                                      </p:cBhvr>
                                    </p:animEffect>
                                    <p:anim calcmode="lin" valueType="num">
                                      <p:cBhvr>
                                        <p:cTn id="48" dur="1000" fill="hold"/>
                                        <p:tgtEl>
                                          <p:spTgt spid="7179"/>
                                        </p:tgtEl>
                                        <p:attrNameLst>
                                          <p:attrName>ppt_x</p:attrName>
                                        </p:attrNameLst>
                                      </p:cBhvr>
                                      <p:tavLst>
                                        <p:tav tm="0">
                                          <p:val>
                                            <p:strVal val="#ppt_x"/>
                                          </p:val>
                                        </p:tav>
                                        <p:tav tm="100000">
                                          <p:val>
                                            <p:strVal val="#ppt_x"/>
                                          </p:val>
                                        </p:tav>
                                      </p:tavLst>
                                    </p:anim>
                                    <p:anim calcmode="lin" valueType="num">
                                      <p:cBhvr>
                                        <p:cTn id="49" dur="900" decel="100000" fill="hold"/>
                                        <p:tgtEl>
                                          <p:spTgt spid="7179"/>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7179"/>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1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 grpId="0"/>
      <p:bldP spid="4104" grpId="0"/>
      <p:bldP spid="4105" grpId="0"/>
      <p:bldP spid="4107" grpId="0"/>
      <p:bldP spid="4100" grpId="0"/>
      <p:bldP spid="7178"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8" name="Rectangle 28"/>
          <p:cNvSpPr>
            <a:spLocks noChangeArrowheads="1"/>
          </p:cNvSpPr>
          <p:nvPr/>
        </p:nvSpPr>
        <p:spPr bwMode="auto">
          <a:xfrm>
            <a:off x="1847850" y="260351"/>
            <a:ext cx="8320088" cy="360363"/>
          </a:xfrm>
          <a:prstGeom prst="rect">
            <a:avLst/>
          </a:prstGeom>
          <a:solidFill>
            <a:srgbClr val="D9D9D9"/>
          </a:solidFill>
          <a:ln w="9525">
            <a:noFill/>
            <a:miter lim="800000"/>
            <a:headEnd/>
            <a:tailEnd/>
          </a:ln>
        </p:spPr>
        <p:txBody>
          <a:bodyPr wrap="none" anchor="ctr">
            <a:prstTxWarp prst="textNoShape">
              <a:avLst/>
            </a:prstTxWarp>
          </a:bodyPr>
          <a:lstStyle/>
          <a:p>
            <a:endParaRPr lang="es-MX"/>
          </a:p>
        </p:txBody>
      </p:sp>
      <p:sp>
        <p:nvSpPr>
          <p:cNvPr id="10244" name="Text Box 4"/>
          <p:cNvSpPr txBox="1">
            <a:spLocks noChangeArrowheads="1"/>
          </p:cNvSpPr>
          <p:nvPr/>
        </p:nvSpPr>
        <p:spPr bwMode="auto">
          <a:xfrm>
            <a:off x="2452689" y="214314"/>
            <a:ext cx="7654925" cy="1015663"/>
          </a:xfrm>
          <a:prstGeom prst="rect">
            <a:avLst/>
          </a:prstGeom>
          <a:noFill/>
          <a:ln w="9525">
            <a:noFill/>
            <a:miter lim="800000"/>
            <a:headEnd/>
            <a:tailEnd/>
          </a:ln>
        </p:spPr>
        <p:txBody>
          <a:bodyPr>
            <a:prstTxWarp prst="textNoShape">
              <a:avLst/>
            </a:prstTxWarp>
            <a:spAutoFit/>
          </a:bodyPr>
          <a:lstStyle/>
          <a:p>
            <a:r>
              <a:rPr lang="es-MX" sz="2400" b="1" dirty="0">
                <a:solidFill>
                  <a:srgbClr val="FF6600"/>
                </a:solidFill>
              </a:rPr>
              <a:t>SEMIAUTOMATICO: VELOCIDAD DEL OBTURADOR (Shutter)</a:t>
            </a:r>
          </a:p>
          <a:p>
            <a:r>
              <a:rPr lang="es-MX" dirty="0"/>
              <a:t/>
            </a:r>
            <a:br>
              <a:rPr lang="es-MX" dirty="0"/>
            </a:br>
            <a:r>
              <a:rPr lang="es-MX" dirty="0"/>
              <a:t>S (SPEED) ó Tv (Time value)</a:t>
            </a:r>
            <a:endParaRPr lang="es-ES" dirty="0"/>
          </a:p>
        </p:txBody>
      </p:sp>
      <p:sp>
        <p:nvSpPr>
          <p:cNvPr id="10245" name="Text Box 5"/>
          <p:cNvSpPr txBox="1">
            <a:spLocks noChangeArrowheads="1"/>
          </p:cNvSpPr>
          <p:nvPr/>
        </p:nvSpPr>
        <p:spPr bwMode="auto">
          <a:xfrm>
            <a:off x="2095500" y="2636768"/>
            <a:ext cx="7580408" cy="707886"/>
          </a:xfrm>
          <a:prstGeom prst="rect">
            <a:avLst/>
          </a:prstGeom>
          <a:noFill/>
          <a:ln w="9525">
            <a:noFill/>
            <a:miter lim="800000"/>
            <a:headEnd/>
            <a:tailEnd/>
          </a:ln>
        </p:spPr>
        <p:txBody>
          <a:bodyPr wrap="none">
            <a:prstTxWarp prst="textNoShape">
              <a:avLst/>
            </a:prstTxWarp>
            <a:spAutoFit/>
          </a:bodyPr>
          <a:lstStyle/>
          <a:p>
            <a:r>
              <a:rPr lang="es-MX" dirty="0"/>
              <a:t>- </a:t>
            </a:r>
            <a:r>
              <a:rPr lang="es-MX" sz="2000" dirty="0"/>
              <a:t>El tiempo se mide en fracciones de segundo y cuando el </a:t>
            </a:r>
            <a:r>
              <a:rPr lang="es-MX" sz="2000" b="1" dirty="0"/>
              <a:t>número esta </a:t>
            </a:r>
            <a:br>
              <a:rPr lang="es-MX" sz="2000" b="1" dirty="0"/>
            </a:br>
            <a:r>
              <a:rPr lang="es-MX" sz="2000" b="1" dirty="0"/>
              <a:t>acompañado de comillas son segundos completos.</a:t>
            </a:r>
            <a:endParaRPr lang="es-ES" sz="2000" b="1" dirty="0"/>
          </a:p>
        </p:txBody>
      </p:sp>
      <p:sp>
        <p:nvSpPr>
          <p:cNvPr id="10246" name="Text Box 6"/>
          <p:cNvSpPr txBox="1">
            <a:spLocks noChangeArrowheads="1"/>
          </p:cNvSpPr>
          <p:nvPr/>
        </p:nvSpPr>
        <p:spPr bwMode="auto">
          <a:xfrm>
            <a:off x="2166939" y="1677194"/>
            <a:ext cx="8143875" cy="707886"/>
          </a:xfrm>
          <a:prstGeom prst="rect">
            <a:avLst/>
          </a:prstGeom>
          <a:noFill/>
          <a:ln w="9525">
            <a:noFill/>
            <a:miter lim="800000"/>
            <a:headEnd/>
            <a:tailEnd/>
          </a:ln>
        </p:spPr>
        <p:txBody>
          <a:bodyPr>
            <a:prstTxWarp prst="textNoShape">
              <a:avLst/>
            </a:prstTxWarp>
            <a:spAutoFit/>
          </a:bodyPr>
          <a:lstStyle/>
          <a:p>
            <a:r>
              <a:rPr lang="es-MX" sz="2000" dirty="0"/>
              <a:t>Es la velocidad o tiempo de exposición que el obturador permanece abierto cuando tomo una fotografía.</a:t>
            </a:r>
            <a:endParaRPr lang="es-ES" sz="2000" dirty="0"/>
          </a:p>
        </p:txBody>
      </p:sp>
      <p:sp>
        <p:nvSpPr>
          <p:cNvPr id="10247" name="Text Box 7"/>
          <p:cNvSpPr txBox="1">
            <a:spLocks noChangeArrowheads="1"/>
          </p:cNvSpPr>
          <p:nvPr/>
        </p:nvSpPr>
        <p:spPr bwMode="auto">
          <a:xfrm>
            <a:off x="2138363" y="3429001"/>
            <a:ext cx="7969250" cy="2462213"/>
          </a:xfrm>
          <a:prstGeom prst="rect">
            <a:avLst/>
          </a:prstGeom>
          <a:noFill/>
          <a:ln w="9525">
            <a:noFill/>
            <a:miter lim="800000"/>
            <a:headEnd/>
            <a:tailEnd/>
          </a:ln>
        </p:spPr>
        <p:txBody>
          <a:bodyPr>
            <a:prstTxWarp prst="textNoShape">
              <a:avLst/>
            </a:prstTxWarp>
            <a:spAutoFit/>
          </a:bodyPr>
          <a:lstStyle/>
          <a:p>
            <a:pPr>
              <a:buFontTx/>
              <a:buChar char="-"/>
            </a:pPr>
            <a:r>
              <a:rPr lang="es-MX" sz="2000" dirty="0"/>
              <a:t>Una vez seleccionado el tiempo de exposición automáticamente la cámara</a:t>
            </a:r>
            <a:br>
              <a:rPr lang="es-MX" sz="2000" dirty="0"/>
            </a:br>
            <a:r>
              <a:rPr lang="es-MX" sz="2000" dirty="0"/>
              <a:t>calcula el diafragma correspondiente. </a:t>
            </a:r>
            <a:br>
              <a:rPr lang="es-MX" sz="2000" dirty="0"/>
            </a:br>
            <a:r>
              <a:rPr lang="es-MX" sz="2000" dirty="0"/>
              <a:t>Entre mas rápida sea la toma, el obturador debe compensar la pérdida de luz. </a:t>
            </a:r>
            <a:br>
              <a:rPr lang="es-MX" sz="2000" dirty="0"/>
            </a:br>
            <a:r>
              <a:rPr lang="es-MX" sz="2000" dirty="0"/>
              <a:t>Si no hay luz suficiente, tendremos entonces que subir el ISO.</a:t>
            </a:r>
            <a:r>
              <a:rPr lang="es-MX" dirty="0"/>
              <a:t/>
            </a:r>
            <a:br>
              <a:rPr lang="es-MX" dirty="0"/>
            </a:br>
            <a:endParaRPr lang="es-ES" dirty="0"/>
          </a:p>
          <a:p>
            <a:pPr>
              <a:buFontTx/>
              <a:buChar char="-"/>
            </a:pPr>
            <a:endParaRPr lang="es-MX" dirty="0"/>
          </a:p>
          <a:p>
            <a:endParaRPr lang="es-ES" dirty="0"/>
          </a:p>
        </p:txBody>
      </p:sp>
      <p:sp>
        <p:nvSpPr>
          <p:cNvPr id="10266" name="Text Box 26"/>
          <p:cNvSpPr txBox="1">
            <a:spLocks noChangeArrowheads="1"/>
          </p:cNvSpPr>
          <p:nvPr/>
        </p:nvSpPr>
        <p:spPr bwMode="auto">
          <a:xfrm>
            <a:off x="4939224" y="5943600"/>
            <a:ext cx="5228715" cy="338554"/>
          </a:xfrm>
          <a:prstGeom prst="rect">
            <a:avLst/>
          </a:prstGeom>
          <a:noFill/>
          <a:ln w="9525">
            <a:noFill/>
            <a:miter lim="800000"/>
            <a:headEnd/>
            <a:tailEnd/>
          </a:ln>
        </p:spPr>
        <p:txBody>
          <a:bodyPr wrap="none">
            <a:prstTxWarp prst="textNoShape">
              <a:avLst/>
            </a:prstTxWarp>
            <a:spAutoFit/>
          </a:bodyPr>
          <a:lstStyle/>
          <a:p>
            <a:r>
              <a:rPr lang="es-MX" sz="1600" b="1" dirty="0"/>
              <a:t>Tip: Cualquier toma a menos de 1/60 puede requerir tripié!</a:t>
            </a:r>
            <a:endParaRPr lang="es-ES" sz="1600" b="1" dirty="0"/>
          </a:p>
        </p:txBody>
      </p:sp>
      <p:pic>
        <p:nvPicPr>
          <p:cNvPr id="10271" name="Picture 31" descr="Sh"/>
          <p:cNvPicPr>
            <a:picLocks noChangeAspect="1" noChangeArrowheads="1"/>
          </p:cNvPicPr>
          <p:nvPr/>
        </p:nvPicPr>
        <p:blipFill>
          <a:blip r:embed="rId2"/>
          <a:srcRect/>
          <a:stretch>
            <a:fillRect/>
          </a:stretch>
        </p:blipFill>
        <p:spPr bwMode="auto">
          <a:xfrm>
            <a:off x="334963" y="0"/>
            <a:ext cx="1993901" cy="850900"/>
          </a:xfrm>
          <a:prstGeom prst="rect">
            <a:avLst/>
          </a:prstGeom>
          <a:noFill/>
          <a:ln w="9525">
            <a:noFill/>
            <a:miter lim="800000"/>
            <a:headEnd/>
            <a:tailEnd/>
          </a:ln>
        </p:spPr>
      </p:pic>
    </p:spTree>
    <p:extLst>
      <p:ext uri="{BB962C8B-B14F-4D97-AF65-F5344CB8AC3E}">
        <p14:creationId xmlns:p14="http://schemas.microsoft.com/office/powerpoint/2010/main" val="4576764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0271"/>
                                        </p:tgtEl>
                                        <p:attrNameLst>
                                          <p:attrName>style.visibility</p:attrName>
                                        </p:attrNameLst>
                                      </p:cBhvr>
                                      <p:to>
                                        <p:strVal val="visible"/>
                                      </p:to>
                                    </p:set>
                                    <p:anim calcmode="lin" valueType="num">
                                      <p:cBhvr>
                                        <p:cTn id="7" dur="1000" fill="hold"/>
                                        <p:tgtEl>
                                          <p:spTgt spid="10271"/>
                                        </p:tgtEl>
                                        <p:attrNameLst>
                                          <p:attrName>ppt_x</p:attrName>
                                        </p:attrNameLst>
                                      </p:cBhvr>
                                      <p:tavLst>
                                        <p:tav tm="0">
                                          <p:val>
                                            <p:strVal val="#ppt_x-.2"/>
                                          </p:val>
                                        </p:tav>
                                        <p:tav tm="100000">
                                          <p:val>
                                            <p:strVal val="#ppt_x"/>
                                          </p:val>
                                        </p:tav>
                                      </p:tavLst>
                                    </p:anim>
                                    <p:anim calcmode="lin" valueType="num">
                                      <p:cBhvr>
                                        <p:cTn id="8" dur="1000" fill="hold"/>
                                        <p:tgtEl>
                                          <p:spTgt spid="10271"/>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71"/>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p:cTn id="12" dur="1000" fill="hold"/>
                                        <p:tgtEl>
                                          <p:spTgt spid="10244"/>
                                        </p:tgtEl>
                                        <p:attrNameLst>
                                          <p:attrName>ppt_x</p:attrName>
                                        </p:attrNameLst>
                                      </p:cBhvr>
                                      <p:tavLst>
                                        <p:tav tm="0">
                                          <p:val>
                                            <p:strVal val="#ppt_x-.2"/>
                                          </p:val>
                                        </p:tav>
                                        <p:tav tm="100000">
                                          <p:val>
                                            <p:strVal val="#ppt_x"/>
                                          </p:val>
                                        </p:tav>
                                      </p:tavLst>
                                    </p:anim>
                                    <p:anim calcmode="lin" valueType="num">
                                      <p:cBhvr>
                                        <p:cTn id="13" dur="1000" fill="hold"/>
                                        <p:tgtEl>
                                          <p:spTgt spid="1024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0244"/>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10268"/>
                                        </p:tgtEl>
                                        <p:attrNameLst>
                                          <p:attrName>style.visibility</p:attrName>
                                        </p:attrNameLst>
                                      </p:cBhvr>
                                      <p:to>
                                        <p:strVal val="visible"/>
                                      </p:to>
                                    </p:set>
                                    <p:anim calcmode="lin" valueType="num">
                                      <p:cBhvr>
                                        <p:cTn id="17" dur="1000" fill="hold"/>
                                        <p:tgtEl>
                                          <p:spTgt spid="10268"/>
                                        </p:tgtEl>
                                        <p:attrNameLst>
                                          <p:attrName>ppt_x</p:attrName>
                                        </p:attrNameLst>
                                      </p:cBhvr>
                                      <p:tavLst>
                                        <p:tav tm="0">
                                          <p:val>
                                            <p:strVal val="#ppt_x-.2"/>
                                          </p:val>
                                        </p:tav>
                                        <p:tav tm="100000">
                                          <p:val>
                                            <p:strVal val="#ppt_x"/>
                                          </p:val>
                                        </p:tav>
                                      </p:tavLst>
                                    </p:anim>
                                    <p:anim calcmode="lin" valueType="num">
                                      <p:cBhvr>
                                        <p:cTn id="18" dur="1000" fill="hold"/>
                                        <p:tgtEl>
                                          <p:spTgt spid="10268"/>
                                        </p:tgtEl>
                                        <p:attrNameLst>
                                          <p:attrName>ppt_y</p:attrName>
                                        </p:attrNameLst>
                                      </p:cBhvr>
                                      <p:tavLst>
                                        <p:tav tm="0">
                                          <p:val>
                                            <p:strVal val="#ppt_y"/>
                                          </p:val>
                                        </p:tav>
                                        <p:tav tm="100000">
                                          <p:val>
                                            <p:strVal val="#ppt_y"/>
                                          </p:val>
                                        </p:tav>
                                      </p:tavLst>
                                    </p:anim>
                                    <p:animEffect transition="in" filter="wipe(right)" prLst="gradientSize: 0.1">
                                      <p:cBhvr>
                                        <p:cTn id="19" dur="1000"/>
                                        <p:tgtEl>
                                          <p:spTgt spid="10268"/>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grpId="0" nodeType="clickEffect">
                                  <p:stCondLst>
                                    <p:cond delay="0"/>
                                  </p:stCondLst>
                                  <p:childTnLst>
                                    <p:set>
                                      <p:cBhvr>
                                        <p:cTn id="23" dur="1" fill="hold">
                                          <p:stCondLst>
                                            <p:cond delay="0"/>
                                          </p:stCondLst>
                                        </p:cTn>
                                        <p:tgtEl>
                                          <p:spTgt spid="10246"/>
                                        </p:tgtEl>
                                        <p:attrNameLst>
                                          <p:attrName>style.visibility</p:attrName>
                                        </p:attrNameLst>
                                      </p:cBhvr>
                                      <p:to>
                                        <p:strVal val="visible"/>
                                      </p:to>
                                    </p:set>
                                    <p:anim calcmode="lin" valueType="num">
                                      <p:cBhvr>
                                        <p:cTn id="24" dur="500" fill="hold"/>
                                        <p:tgtEl>
                                          <p:spTgt spid="10246"/>
                                        </p:tgtEl>
                                        <p:attrNameLst>
                                          <p:attrName>ppt_w</p:attrName>
                                        </p:attrNameLst>
                                      </p:cBhvr>
                                      <p:tavLst>
                                        <p:tav tm="0">
                                          <p:val>
                                            <p:fltVal val="0"/>
                                          </p:val>
                                        </p:tav>
                                        <p:tav tm="100000">
                                          <p:val>
                                            <p:strVal val="#ppt_w"/>
                                          </p:val>
                                        </p:tav>
                                      </p:tavLst>
                                    </p:anim>
                                    <p:anim calcmode="lin" valueType="num">
                                      <p:cBhvr>
                                        <p:cTn id="25" dur="500" fill="hold"/>
                                        <p:tgtEl>
                                          <p:spTgt spid="10246"/>
                                        </p:tgtEl>
                                        <p:attrNameLst>
                                          <p:attrName>ppt_h</p:attrName>
                                        </p:attrNameLst>
                                      </p:cBhvr>
                                      <p:tavLst>
                                        <p:tav tm="0">
                                          <p:val>
                                            <p:fltVal val="0"/>
                                          </p:val>
                                        </p:tav>
                                        <p:tav tm="100000">
                                          <p:val>
                                            <p:strVal val="#ppt_h"/>
                                          </p:val>
                                        </p:tav>
                                      </p:tavLst>
                                    </p:anim>
                                    <p:animEffect transition="in" filter="fade">
                                      <p:cBhvr>
                                        <p:cTn id="26" dur="500"/>
                                        <p:tgtEl>
                                          <p:spTgt spid="10246"/>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245"/>
                                        </p:tgtEl>
                                        <p:attrNameLst>
                                          <p:attrName>style.visibility</p:attrName>
                                        </p:attrNameLst>
                                      </p:cBhvr>
                                      <p:to>
                                        <p:strVal val="visible"/>
                                      </p:to>
                                    </p:set>
                                    <p:anim calcmode="lin" valueType="num">
                                      <p:cBhvr additive="base">
                                        <p:cTn id="31" dur="500" fill="hold"/>
                                        <p:tgtEl>
                                          <p:spTgt spid="10245"/>
                                        </p:tgtEl>
                                        <p:attrNameLst>
                                          <p:attrName>ppt_x</p:attrName>
                                        </p:attrNameLst>
                                      </p:cBhvr>
                                      <p:tavLst>
                                        <p:tav tm="0">
                                          <p:val>
                                            <p:strVal val="#ppt_x"/>
                                          </p:val>
                                        </p:tav>
                                        <p:tav tm="100000">
                                          <p:val>
                                            <p:strVal val="#ppt_x"/>
                                          </p:val>
                                        </p:tav>
                                      </p:tavLst>
                                    </p:anim>
                                    <p:anim calcmode="lin" valueType="num">
                                      <p:cBhvr additive="base">
                                        <p:cTn id="32" dur="500" fill="hold"/>
                                        <p:tgtEl>
                                          <p:spTgt spid="1024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247"/>
                                        </p:tgtEl>
                                        <p:attrNameLst>
                                          <p:attrName>style.visibility</p:attrName>
                                        </p:attrNameLst>
                                      </p:cBhvr>
                                      <p:to>
                                        <p:strVal val="visible"/>
                                      </p:to>
                                    </p:set>
                                    <p:anim calcmode="lin" valueType="num">
                                      <p:cBhvr additive="base">
                                        <p:cTn id="35" dur="500" fill="hold"/>
                                        <p:tgtEl>
                                          <p:spTgt spid="10247"/>
                                        </p:tgtEl>
                                        <p:attrNameLst>
                                          <p:attrName>ppt_x</p:attrName>
                                        </p:attrNameLst>
                                      </p:cBhvr>
                                      <p:tavLst>
                                        <p:tav tm="0">
                                          <p:val>
                                            <p:strVal val="#ppt_x"/>
                                          </p:val>
                                        </p:tav>
                                        <p:tav tm="100000">
                                          <p:val>
                                            <p:strVal val="#ppt_x"/>
                                          </p:val>
                                        </p:tav>
                                      </p:tavLst>
                                    </p:anim>
                                    <p:anim calcmode="lin" valueType="num">
                                      <p:cBhvr additive="base">
                                        <p:cTn id="36" dur="500" fill="hold"/>
                                        <p:tgtEl>
                                          <p:spTgt spid="1024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grpId="0" nodeType="clickEffect">
                                  <p:stCondLst>
                                    <p:cond delay="0"/>
                                  </p:stCondLst>
                                  <p:childTnLst>
                                    <p:set>
                                      <p:cBhvr>
                                        <p:cTn id="40" dur="1" fill="hold">
                                          <p:stCondLst>
                                            <p:cond delay="0"/>
                                          </p:stCondLst>
                                        </p:cTn>
                                        <p:tgtEl>
                                          <p:spTgt spid="10266"/>
                                        </p:tgtEl>
                                        <p:attrNameLst>
                                          <p:attrName>style.visibility</p:attrName>
                                        </p:attrNameLst>
                                      </p:cBhvr>
                                      <p:to>
                                        <p:strVal val="visible"/>
                                      </p:to>
                                    </p:set>
                                    <p:anim calcmode="lin" valueType="num">
                                      <p:cBhvr>
                                        <p:cTn id="41" dur="500" fill="hold"/>
                                        <p:tgtEl>
                                          <p:spTgt spid="10266"/>
                                        </p:tgtEl>
                                        <p:attrNameLst>
                                          <p:attrName>ppt_w</p:attrName>
                                        </p:attrNameLst>
                                      </p:cBhvr>
                                      <p:tavLst>
                                        <p:tav tm="0">
                                          <p:val>
                                            <p:fltVal val="0"/>
                                          </p:val>
                                        </p:tav>
                                        <p:tav tm="100000">
                                          <p:val>
                                            <p:strVal val="#ppt_w"/>
                                          </p:val>
                                        </p:tav>
                                      </p:tavLst>
                                    </p:anim>
                                    <p:anim calcmode="lin" valueType="num">
                                      <p:cBhvr>
                                        <p:cTn id="42" dur="500" fill="hold"/>
                                        <p:tgtEl>
                                          <p:spTgt spid="10266"/>
                                        </p:tgtEl>
                                        <p:attrNameLst>
                                          <p:attrName>ppt_h</p:attrName>
                                        </p:attrNameLst>
                                      </p:cBhvr>
                                      <p:tavLst>
                                        <p:tav tm="0">
                                          <p:val>
                                            <p:fltVal val="0"/>
                                          </p:val>
                                        </p:tav>
                                        <p:tav tm="100000">
                                          <p:val>
                                            <p:strVal val="#ppt_h"/>
                                          </p:val>
                                        </p:tav>
                                      </p:tavLst>
                                    </p:anim>
                                    <p:animEffect transition="in" filter="fade">
                                      <p:cBhvr>
                                        <p:cTn id="43" dur="500"/>
                                        <p:tgtEl>
                                          <p:spTgt spid="10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8" grpId="0" animBg="1"/>
      <p:bldP spid="10244" grpId="0"/>
      <p:bldP spid="10245" grpId="0"/>
      <p:bldP spid="10246" grpId="0"/>
      <p:bldP spid="10247" grpId="0"/>
      <p:bldP spid="1026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7569" y="404664"/>
            <a:ext cx="7968885" cy="5976664"/>
          </a:xfrm>
        </p:spPr>
      </p:pic>
      <p:sp>
        <p:nvSpPr>
          <p:cNvPr id="5" name="CuadroTexto 4"/>
          <p:cNvSpPr txBox="1"/>
          <p:nvPr/>
        </p:nvSpPr>
        <p:spPr>
          <a:xfrm>
            <a:off x="8688288" y="5877272"/>
            <a:ext cx="1296144" cy="369332"/>
          </a:xfrm>
          <a:prstGeom prst="rect">
            <a:avLst/>
          </a:prstGeom>
          <a:solidFill>
            <a:schemeClr val="bg1"/>
          </a:solidFill>
        </p:spPr>
        <p:txBody>
          <a:bodyPr wrap="square" rtlCol="0">
            <a:spAutoFit/>
          </a:bodyPr>
          <a:lstStyle/>
          <a:p>
            <a:endParaRPr lang="es-ES" dirty="0"/>
          </a:p>
        </p:txBody>
      </p:sp>
    </p:spTree>
    <p:extLst>
      <p:ext uri="{BB962C8B-B14F-4D97-AF65-F5344CB8AC3E}">
        <p14:creationId xmlns:p14="http://schemas.microsoft.com/office/powerpoint/2010/main" val="17020229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847528" y="91727"/>
            <a:ext cx="107267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528" y="454898"/>
            <a:ext cx="8531158" cy="6038388"/>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recto de flecha 5"/>
          <p:cNvCxnSpPr/>
          <p:nvPr/>
        </p:nvCxnSpPr>
        <p:spPr>
          <a:xfrm>
            <a:off x="4079776" y="2060848"/>
            <a:ext cx="288032" cy="50405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Conector recto 8"/>
          <p:cNvCxnSpPr/>
          <p:nvPr/>
        </p:nvCxnSpPr>
        <p:spPr>
          <a:xfrm>
            <a:off x="4014654" y="2564904"/>
            <a:ext cx="71319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Conector recto 10"/>
          <p:cNvCxnSpPr/>
          <p:nvPr/>
        </p:nvCxnSpPr>
        <p:spPr>
          <a:xfrm>
            <a:off x="4007768" y="2852936"/>
            <a:ext cx="79208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Conector recto 12"/>
          <p:cNvCxnSpPr/>
          <p:nvPr/>
        </p:nvCxnSpPr>
        <p:spPr>
          <a:xfrm>
            <a:off x="4014654" y="2564904"/>
            <a:ext cx="0" cy="2880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Conector recto 15"/>
          <p:cNvCxnSpPr/>
          <p:nvPr/>
        </p:nvCxnSpPr>
        <p:spPr>
          <a:xfrm>
            <a:off x="4742726" y="2564904"/>
            <a:ext cx="0" cy="2880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275106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12170386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13206344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13044385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20428302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39342"/>
            <a:ext cx="7048433" cy="4525963"/>
          </a:xfrm>
        </p:spPr>
      </p:pic>
    </p:spTree>
    <p:extLst>
      <p:ext uri="{BB962C8B-B14F-4D97-AF65-F5344CB8AC3E}">
        <p14:creationId xmlns:p14="http://schemas.microsoft.com/office/powerpoint/2010/main" val="9557989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7912515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8593108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16548440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9950970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8553205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1919536" y="1124744"/>
            <a:ext cx="8424936" cy="5400600"/>
          </a:xfrm>
        </p:spPr>
        <p:txBody>
          <a:bodyPr>
            <a:normAutofit lnSpcReduction="10000"/>
          </a:bodyPr>
          <a:lstStyle/>
          <a:p>
            <a:pPr marL="0" indent="0">
              <a:buNone/>
            </a:pPr>
            <a:r>
              <a:rPr lang="es-MX" sz="1800" b="1" dirty="0"/>
              <a:t>Unidad 2. </a:t>
            </a:r>
            <a:r>
              <a:rPr lang="es-MX" sz="1800" dirty="0"/>
              <a:t>Principios técnicos de la cámara fotográfica digital (DSLR) </a:t>
            </a:r>
          </a:p>
          <a:p>
            <a:pPr marL="0" indent="0">
              <a:buNone/>
            </a:pPr>
            <a:r>
              <a:rPr lang="es-MX" sz="1800" b="1" dirty="0"/>
              <a:t>Objetivo:</a:t>
            </a:r>
            <a:r>
              <a:rPr lang="es-MX" sz="1800" dirty="0"/>
              <a:t> Adquirir los fundamentos operativos de la cámara fotográfica digital, a través de su manipulación para distinguir la interacción entre las partes </a:t>
            </a:r>
          </a:p>
          <a:p>
            <a:pPr marL="0" indent="0">
              <a:buNone/>
            </a:pPr>
            <a:endParaRPr lang="es-MX" sz="1800" dirty="0"/>
          </a:p>
          <a:p>
            <a:pPr marL="0" indent="0">
              <a:buNone/>
            </a:pPr>
            <a:r>
              <a:rPr lang="es-ES" sz="1600" dirty="0"/>
              <a:t>Contenidos:</a:t>
            </a:r>
            <a:endParaRPr lang="es-MX" sz="1600" dirty="0"/>
          </a:p>
          <a:p>
            <a:pPr marL="0" indent="0">
              <a:buNone/>
            </a:pPr>
            <a:r>
              <a:rPr lang="es-ES" sz="1600" b="1" dirty="0"/>
              <a:t>2.1 Cámara oscura</a:t>
            </a:r>
            <a:endParaRPr lang="es-MX" sz="1600" dirty="0"/>
          </a:p>
          <a:p>
            <a:pPr marL="457200" lvl="1" indent="0">
              <a:buNone/>
            </a:pPr>
            <a:r>
              <a:rPr lang="es-ES" sz="1600" dirty="0"/>
              <a:t>2.1.1principios fundamentales</a:t>
            </a:r>
            <a:endParaRPr lang="es-MX" sz="1600" dirty="0"/>
          </a:p>
          <a:p>
            <a:pPr marL="457200" lvl="1" indent="0">
              <a:buNone/>
            </a:pPr>
            <a:endParaRPr lang="es-MX" sz="1600" b="1" dirty="0"/>
          </a:p>
          <a:p>
            <a:pPr marL="22225" lvl="1" indent="0">
              <a:buNone/>
            </a:pPr>
            <a:r>
              <a:rPr lang="es-ES" sz="1600" b="1" dirty="0"/>
              <a:t>2. La cámara digital</a:t>
            </a:r>
            <a:endParaRPr lang="es-MX" sz="1600" dirty="0"/>
          </a:p>
          <a:p>
            <a:pPr marL="0" indent="0">
              <a:buNone/>
            </a:pPr>
            <a:r>
              <a:rPr lang="es-ES" sz="1600" dirty="0"/>
              <a:t> 	2.1. El obturador</a:t>
            </a:r>
            <a:endParaRPr lang="es-MX" sz="1600" dirty="0"/>
          </a:p>
          <a:p>
            <a:pPr marL="0" indent="0">
              <a:buNone/>
            </a:pPr>
            <a:r>
              <a:rPr lang="es-MX" sz="1600" dirty="0"/>
              <a:t>	</a:t>
            </a:r>
            <a:r>
              <a:rPr lang="es-ES" sz="1600" dirty="0"/>
              <a:t>2.2. El diafragma</a:t>
            </a:r>
            <a:r>
              <a:rPr lang="es-MX" sz="1600" dirty="0"/>
              <a:t>	</a:t>
            </a:r>
          </a:p>
          <a:p>
            <a:pPr marL="0" indent="0">
              <a:buNone/>
            </a:pPr>
            <a:r>
              <a:rPr lang="es-MX" sz="1600" dirty="0"/>
              <a:t>	</a:t>
            </a:r>
            <a:r>
              <a:rPr lang="es-ES" sz="1600" dirty="0"/>
              <a:t>2.3. El exposímetro</a:t>
            </a:r>
            <a:endParaRPr lang="es-MX" sz="1600" dirty="0"/>
          </a:p>
          <a:p>
            <a:pPr marL="0" indent="0">
              <a:buNone/>
            </a:pPr>
            <a:r>
              <a:rPr lang="es-ES" sz="1600" dirty="0"/>
              <a:t>	2.4. Sistemas de visión de la cámara.</a:t>
            </a:r>
            <a:endParaRPr lang="es-MX" sz="1600" dirty="0"/>
          </a:p>
          <a:p>
            <a:pPr marL="0" indent="0">
              <a:buNone/>
            </a:pPr>
            <a:r>
              <a:rPr lang="es-ES" sz="1600" dirty="0"/>
              <a:t>	2.5. Los lentes y sus características</a:t>
            </a:r>
            <a:endParaRPr lang="es-MX" sz="1600" dirty="0"/>
          </a:p>
          <a:p>
            <a:pPr marL="0" indent="0">
              <a:buNone/>
            </a:pPr>
            <a:r>
              <a:rPr lang="es-ES" sz="1600" dirty="0"/>
              <a:t>	2.6. Sistemas de enfoque</a:t>
            </a:r>
            <a:endParaRPr lang="es-MX" sz="1600" dirty="0"/>
          </a:p>
          <a:p>
            <a:pPr marL="0" indent="0">
              <a:buNone/>
            </a:pPr>
            <a:r>
              <a:rPr lang="es-ES" sz="1600" dirty="0"/>
              <a:t>	2.7. Balance del blanco</a:t>
            </a:r>
            <a:endParaRPr lang="es-MX" sz="1600" dirty="0"/>
          </a:p>
          <a:p>
            <a:pPr marL="0" indent="0">
              <a:buNone/>
            </a:pPr>
            <a:r>
              <a:rPr lang="es-ES" sz="1600" dirty="0"/>
              <a:t>	2.8. Características y formatos del archivo digital</a:t>
            </a:r>
            <a:r>
              <a:rPr lang="es-MX" sz="1600" dirty="0"/>
              <a:t> </a:t>
            </a:r>
            <a:endParaRPr lang="es-ES" sz="1600" dirty="0"/>
          </a:p>
        </p:txBody>
      </p:sp>
      <p:sp>
        <p:nvSpPr>
          <p:cNvPr id="7" name="CuadroTexto 6"/>
          <p:cNvSpPr txBox="1"/>
          <p:nvPr/>
        </p:nvSpPr>
        <p:spPr>
          <a:xfrm>
            <a:off x="4223792" y="404665"/>
            <a:ext cx="4333494" cy="584775"/>
          </a:xfrm>
          <a:prstGeom prst="rect">
            <a:avLst/>
          </a:prstGeom>
          <a:noFill/>
        </p:spPr>
        <p:txBody>
          <a:bodyPr wrap="none" rtlCol="0">
            <a:spAutoFit/>
          </a:bodyPr>
          <a:lstStyle/>
          <a:p>
            <a:r>
              <a:rPr lang="es-ES" sz="3200" b="1" dirty="0">
                <a:solidFill>
                  <a:srgbClr val="FF650B"/>
                </a:solidFill>
              </a:rPr>
              <a:t>Unidad a la corresponde</a:t>
            </a:r>
          </a:p>
        </p:txBody>
      </p:sp>
    </p:spTree>
    <p:extLst>
      <p:ext uri="{BB962C8B-B14F-4D97-AF65-F5344CB8AC3E}">
        <p14:creationId xmlns:p14="http://schemas.microsoft.com/office/powerpoint/2010/main" val="16089592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203369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13350775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20707076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3848684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1021948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20085324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9167684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12686325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1453760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71784" y="1600201"/>
            <a:ext cx="7048433" cy="4525963"/>
          </a:xfrm>
        </p:spPr>
      </p:pic>
    </p:spTree>
    <p:extLst>
      <p:ext uri="{BB962C8B-B14F-4D97-AF65-F5344CB8AC3E}">
        <p14:creationId xmlns:p14="http://schemas.microsoft.com/office/powerpoint/2010/main" val="957426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514350" indent="-514350">
              <a:buAutoNum type="arabicPeriod"/>
            </a:pPr>
            <a:r>
              <a:rPr lang="es-ES" sz="2000" dirty="0"/>
              <a:t>Inicialmente se solicita al alumno una c</a:t>
            </a:r>
            <a:r>
              <a:rPr lang="es-ES_tradnl" sz="2000" dirty="0"/>
              <a:t>á</a:t>
            </a:r>
            <a:r>
              <a:rPr lang="es-ES" sz="2000" dirty="0"/>
              <a:t>mara fotográfica </a:t>
            </a:r>
            <a:r>
              <a:rPr lang="es-ES" sz="2000" dirty="0" err="1"/>
              <a:t>reflex</a:t>
            </a:r>
            <a:r>
              <a:rPr lang="es-ES" sz="2000" dirty="0"/>
              <a:t> digital para que pueda aprender a manejarla</a:t>
            </a:r>
          </a:p>
          <a:p>
            <a:pPr marL="514350" indent="-514350">
              <a:buAutoNum type="arabicPeriod"/>
            </a:pPr>
            <a:r>
              <a:rPr lang="es-ES" sz="2000" dirty="0"/>
              <a:t>Se realiza la explicación</a:t>
            </a:r>
            <a:r>
              <a:rPr lang="es-ES_tradnl" sz="2000" dirty="0"/>
              <a:t> de los componentes y funciones básicas de la cámara (triángulo de la toma)</a:t>
            </a:r>
          </a:p>
          <a:p>
            <a:pPr marL="514350" indent="-514350">
              <a:buAutoNum type="arabicPeriod"/>
            </a:pPr>
            <a:r>
              <a:rPr lang="es-ES_tradnl" sz="2000" dirty="0"/>
              <a:t>Se solicita al alumno identifique los controles en su cámara fotográfica</a:t>
            </a:r>
          </a:p>
          <a:p>
            <a:pPr marL="514350" indent="-514350">
              <a:buAutoNum type="arabicPeriod"/>
            </a:pPr>
            <a:r>
              <a:rPr lang="es-ES_tradnl" sz="2000" dirty="0"/>
              <a:t> Se realizan diferentes ejercicios fotográficos poniendo en práctica lo aprendido</a:t>
            </a:r>
          </a:p>
          <a:p>
            <a:pPr marL="514350" indent="-514350">
              <a:buAutoNum type="arabicPeriod"/>
            </a:pPr>
            <a:r>
              <a:rPr lang="es-ES_tradnl" sz="2000" dirty="0"/>
              <a:t>Se revisan grupalmente los resultados para recibir la retroalimentación  y poder realizar las correcciones de ser necesario</a:t>
            </a:r>
          </a:p>
          <a:p>
            <a:pPr marL="514350" indent="-514350">
              <a:buAutoNum type="arabicPeriod"/>
            </a:pPr>
            <a:r>
              <a:rPr lang="es-ES_tradnl" sz="2000" dirty="0"/>
              <a:t>Una vez conociendo el uso correcto de las funciones básicas, llevar a cabo práctica en casa.</a:t>
            </a:r>
          </a:p>
          <a:p>
            <a:pPr marL="514350" indent="-514350">
              <a:buAutoNum type="arabicPeriod"/>
            </a:pPr>
            <a:r>
              <a:rPr lang="es-ES_tradnl" sz="2000" dirty="0"/>
              <a:t>El material didáctico esta programado para cuatro sesiones de 2 horas (depende de la habilidad que los alumnos vayan desarrollando)</a:t>
            </a:r>
            <a:endParaRPr lang="es-ES" dirty="0"/>
          </a:p>
        </p:txBody>
      </p:sp>
      <p:sp>
        <p:nvSpPr>
          <p:cNvPr id="4" name="Título 1"/>
          <p:cNvSpPr>
            <a:spLocks noGrp="1"/>
          </p:cNvSpPr>
          <p:nvPr>
            <p:ph type="title"/>
          </p:nvPr>
        </p:nvSpPr>
        <p:spPr/>
        <p:txBody>
          <a:bodyPr/>
          <a:lstStyle/>
          <a:p>
            <a:r>
              <a:rPr lang="es-ES" b="1" dirty="0" err="1" smtClean="0">
                <a:solidFill>
                  <a:srgbClr val="FF650B"/>
                </a:solidFill>
              </a:rPr>
              <a:t>Gui</a:t>
            </a:r>
            <a:r>
              <a:rPr lang="es-ES_tradnl" b="1" dirty="0" err="1" smtClean="0">
                <a:solidFill>
                  <a:srgbClr val="FF650B"/>
                </a:solidFill>
              </a:rPr>
              <a:t>ón</a:t>
            </a:r>
            <a:r>
              <a:rPr lang="es-ES_tradnl" b="1" dirty="0" smtClean="0">
                <a:solidFill>
                  <a:srgbClr val="FF650B"/>
                </a:solidFill>
              </a:rPr>
              <a:t> de uso del material</a:t>
            </a:r>
            <a:endParaRPr lang="es-ES" b="1" dirty="0">
              <a:solidFill>
                <a:srgbClr val="FF650B"/>
              </a:solidFill>
            </a:endParaRPr>
          </a:p>
        </p:txBody>
      </p:sp>
    </p:spTree>
    <p:extLst>
      <p:ext uri="{BB962C8B-B14F-4D97-AF65-F5344CB8AC3E}">
        <p14:creationId xmlns:p14="http://schemas.microsoft.com/office/powerpoint/2010/main" val="10180415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8" name="Rectangle 28"/>
          <p:cNvSpPr>
            <a:spLocks noChangeArrowheads="1"/>
          </p:cNvSpPr>
          <p:nvPr/>
        </p:nvSpPr>
        <p:spPr bwMode="auto">
          <a:xfrm>
            <a:off x="1847851" y="260351"/>
            <a:ext cx="8177213" cy="360363"/>
          </a:xfrm>
          <a:prstGeom prst="rect">
            <a:avLst/>
          </a:prstGeom>
          <a:solidFill>
            <a:srgbClr val="D9D9D9"/>
          </a:solidFill>
          <a:ln w="9525">
            <a:noFill/>
            <a:miter lim="800000"/>
            <a:headEnd/>
            <a:tailEnd/>
          </a:ln>
        </p:spPr>
        <p:txBody>
          <a:bodyPr wrap="none" anchor="ctr">
            <a:prstTxWarp prst="textNoShape">
              <a:avLst/>
            </a:prstTxWarp>
          </a:bodyPr>
          <a:lstStyle/>
          <a:p>
            <a:endParaRPr lang="es-MX"/>
          </a:p>
        </p:txBody>
      </p:sp>
      <p:sp>
        <p:nvSpPr>
          <p:cNvPr id="10244" name="Text Box 4"/>
          <p:cNvSpPr txBox="1">
            <a:spLocks noChangeArrowheads="1"/>
          </p:cNvSpPr>
          <p:nvPr/>
        </p:nvSpPr>
        <p:spPr bwMode="auto">
          <a:xfrm>
            <a:off x="2452689" y="214314"/>
            <a:ext cx="7654925" cy="1015663"/>
          </a:xfrm>
          <a:prstGeom prst="rect">
            <a:avLst/>
          </a:prstGeom>
          <a:noFill/>
          <a:ln w="9525">
            <a:noFill/>
            <a:miter lim="800000"/>
            <a:headEnd/>
            <a:tailEnd/>
          </a:ln>
        </p:spPr>
        <p:txBody>
          <a:bodyPr>
            <a:prstTxWarp prst="textNoShape">
              <a:avLst/>
            </a:prstTxWarp>
            <a:spAutoFit/>
          </a:bodyPr>
          <a:lstStyle/>
          <a:p>
            <a:r>
              <a:rPr lang="es-MX" sz="2400" b="1" dirty="0">
                <a:solidFill>
                  <a:srgbClr val="FF6600"/>
                </a:solidFill>
              </a:rPr>
              <a:t>SEMIAUTOMATICO: VELOCIDAD DEL OBTURADOR (Shutter</a:t>
            </a:r>
            <a:r>
              <a:rPr lang="es-MX" b="1" dirty="0">
                <a:solidFill>
                  <a:srgbClr val="FF6600"/>
                </a:solidFill>
              </a:rPr>
              <a:t>)</a:t>
            </a:r>
          </a:p>
          <a:p>
            <a:r>
              <a:rPr lang="es-MX" dirty="0"/>
              <a:t/>
            </a:r>
            <a:br>
              <a:rPr lang="es-MX" dirty="0"/>
            </a:br>
            <a:r>
              <a:rPr lang="es-MX" dirty="0"/>
              <a:t>S (SPEED) ó Tv (Time value)</a:t>
            </a:r>
            <a:endParaRPr lang="es-ES" dirty="0"/>
          </a:p>
        </p:txBody>
      </p:sp>
      <p:sp>
        <p:nvSpPr>
          <p:cNvPr id="10245" name="Text Box 5"/>
          <p:cNvSpPr txBox="1">
            <a:spLocks noChangeArrowheads="1"/>
          </p:cNvSpPr>
          <p:nvPr/>
        </p:nvSpPr>
        <p:spPr bwMode="auto">
          <a:xfrm>
            <a:off x="2024063" y="1428750"/>
            <a:ext cx="6727676" cy="369332"/>
          </a:xfrm>
          <a:prstGeom prst="rect">
            <a:avLst/>
          </a:prstGeom>
          <a:noFill/>
          <a:ln w="9525">
            <a:noFill/>
            <a:miter lim="800000"/>
            <a:headEnd/>
            <a:tailEnd/>
          </a:ln>
        </p:spPr>
        <p:txBody>
          <a:bodyPr wrap="none">
            <a:prstTxWarp prst="textNoShape">
              <a:avLst/>
            </a:prstTxWarp>
            <a:spAutoFit/>
          </a:bodyPr>
          <a:lstStyle/>
          <a:p>
            <a:r>
              <a:rPr lang="es-MX"/>
              <a:t>Con ello podremos tener efectos de fotografías congeladas y barridas.</a:t>
            </a:r>
            <a:endParaRPr lang="es-ES"/>
          </a:p>
        </p:txBody>
      </p:sp>
      <p:pic>
        <p:nvPicPr>
          <p:cNvPr id="10271" name="Picture 31" descr="Sh"/>
          <p:cNvPicPr>
            <a:picLocks noChangeAspect="1" noChangeArrowheads="1"/>
          </p:cNvPicPr>
          <p:nvPr/>
        </p:nvPicPr>
        <p:blipFill>
          <a:blip r:embed="rId2"/>
          <a:srcRect/>
          <a:stretch>
            <a:fillRect/>
          </a:stretch>
        </p:blipFill>
        <p:spPr bwMode="auto">
          <a:xfrm>
            <a:off x="334963" y="0"/>
            <a:ext cx="1993901" cy="850900"/>
          </a:xfrm>
          <a:prstGeom prst="rect">
            <a:avLst/>
          </a:prstGeom>
          <a:noFill/>
          <a:ln w="9525">
            <a:noFill/>
            <a:miter lim="800000"/>
            <a:headEnd/>
            <a:tailEnd/>
          </a:ln>
        </p:spPr>
      </p:pic>
      <p:sp>
        <p:nvSpPr>
          <p:cNvPr id="29" name="Text Box 7"/>
          <p:cNvSpPr txBox="1">
            <a:spLocks noChangeArrowheads="1"/>
          </p:cNvSpPr>
          <p:nvPr/>
        </p:nvSpPr>
        <p:spPr bwMode="auto">
          <a:xfrm>
            <a:off x="1847851" y="2133601"/>
            <a:ext cx="2643187" cy="3693319"/>
          </a:xfrm>
          <a:prstGeom prst="rect">
            <a:avLst/>
          </a:prstGeom>
          <a:noFill/>
          <a:ln w="9525">
            <a:noFill/>
            <a:miter lim="800000"/>
            <a:headEnd/>
            <a:tailEnd/>
          </a:ln>
        </p:spPr>
        <p:txBody>
          <a:bodyPr>
            <a:prstTxWarp prst="textNoShape">
              <a:avLst/>
            </a:prstTxWarp>
            <a:spAutoFit/>
          </a:bodyPr>
          <a:lstStyle/>
          <a:p>
            <a:endParaRPr lang="es-ES" dirty="0"/>
          </a:p>
          <a:p>
            <a:r>
              <a:rPr lang="es-ES" dirty="0"/>
              <a:t>CONGELADOS</a:t>
            </a:r>
            <a:br>
              <a:rPr lang="es-ES" dirty="0"/>
            </a:br>
            <a:r>
              <a:rPr lang="es-ES" dirty="0"/>
              <a:t>Exposiciones rápidas:</a:t>
            </a:r>
            <a:br>
              <a:rPr lang="es-ES" dirty="0"/>
            </a:br>
            <a:r>
              <a:rPr lang="es-ES" dirty="0"/>
              <a:t>1/60 seg.</a:t>
            </a:r>
          </a:p>
          <a:p>
            <a:r>
              <a:rPr lang="es-ES" dirty="0"/>
              <a:t>1/125 seg.</a:t>
            </a:r>
          </a:p>
          <a:p>
            <a:r>
              <a:rPr lang="es-ES" dirty="0"/>
              <a:t>1/250 seg.</a:t>
            </a:r>
          </a:p>
          <a:p>
            <a:endParaRPr lang="es-ES" dirty="0"/>
          </a:p>
          <a:p>
            <a:r>
              <a:rPr lang="es-ES" dirty="0"/>
              <a:t>Exposiciones ultrarápidas:</a:t>
            </a:r>
          </a:p>
          <a:p>
            <a:r>
              <a:rPr lang="es-ES" dirty="0"/>
              <a:t>1/500 seg.</a:t>
            </a:r>
          </a:p>
          <a:p>
            <a:r>
              <a:rPr lang="es-ES" dirty="0"/>
              <a:t>1/1000 seg.</a:t>
            </a:r>
          </a:p>
          <a:p>
            <a:r>
              <a:rPr lang="es-ES" dirty="0"/>
              <a:t>1/2000 seg.</a:t>
            </a:r>
          </a:p>
          <a:p>
            <a:r>
              <a:rPr lang="es-ES" dirty="0"/>
              <a:t>1/4000 seg.</a:t>
            </a:r>
          </a:p>
          <a:p>
            <a:endParaRPr lang="es-ES" dirty="0"/>
          </a:p>
        </p:txBody>
      </p:sp>
      <p:pic>
        <p:nvPicPr>
          <p:cNvPr id="246787" name="Picture 3" descr="C:\Documents and Settings\Framer\Mis documentos\El Tunel\ESTUDIOCURSOS\manejo camara\CAMARA FOTOGRAFICA\Nueva carpeta\JPEG\Ej.Vel.Obt.0001.jpg"/>
          <p:cNvPicPr>
            <a:picLocks noChangeAspect="1" noChangeArrowheads="1"/>
          </p:cNvPicPr>
          <p:nvPr/>
        </p:nvPicPr>
        <p:blipFill>
          <a:blip r:embed="rId3"/>
          <a:srcRect/>
          <a:stretch>
            <a:fillRect/>
          </a:stretch>
        </p:blipFill>
        <p:spPr bwMode="auto">
          <a:xfrm>
            <a:off x="4738688" y="2595563"/>
            <a:ext cx="5429250" cy="36195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77859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0271"/>
                                        </p:tgtEl>
                                        <p:attrNameLst>
                                          <p:attrName>style.visibility</p:attrName>
                                        </p:attrNameLst>
                                      </p:cBhvr>
                                      <p:to>
                                        <p:strVal val="visible"/>
                                      </p:to>
                                    </p:set>
                                    <p:anim calcmode="lin" valueType="num">
                                      <p:cBhvr>
                                        <p:cTn id="7" dur="1000" fill="hold"/>
                                        <p:tgtEl>
                                          <p:spTgt spid="10271"/>
                                        </p:tgtEl>
                                        <p:attrNameLst>
                                          <p:attrName>ppt_x</p:attrName>
                                        </p:attrNameLst>
                                      </p:cBhvr>
                                      <p:tavLst>
                                        <p:tav tm="0">
                                          <p:val>
                                            <p:strVal val="#ppt_x-.2"/>
                                          </p:val>
                                        </p:tav>
                                        <p:tav tm="100000">
                                          <p:val>
                                            <p:strVal val="#ppt_x"/>
                                          </p:val>
                                        </p:tav>
                                      </p:tavLst>
                                    </p:anim>
                                    <p:anim calcmode="lin" valueType="num">
                                      <p:cBhvr>
                                        <p:cTn id="8" dur="1000" fill="hold"/>
                                        <p:tgtEl>
                                          <p:spTgt spid="10271"/>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71"/>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p:cTn id="12" dur="1000" fill="hold"/>
                                        <p:tgtEl>
                                          <p:spTgt spid="10244"/>
                                        </p:tgtEl>
                                        <p:attrNameLst>
                                          <p:attrName>ppt_x</p:attrName>
                                        </p:attrNameLst>
                                      </p:cBhvr>
                                      <p:tavLst>
                                        <p:tav tm="0">
                                          <p:val>
                                            <p:strVal val="#ppt_x-.2"/>
                                          </p:val>
                                        </p:tav>
                                        <p:tav tm="100000">
                                          <p:val>
                                            <p:strVal val="#ppt_x"/>
                                          </p:val>
                                        </p:tav>
                                      </p:tavLst>
                                    </p:anim>
                                    <p:anim calcmode="lin" valueType="num">
                                      <p:cBhvr>
                                        <p:cTn id="13" dur="1000" fill="hold"/>
                                        <p:tgtEl>
                                          <p:spTgt spid="1024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0244"/>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10268"/>
                                        </p:tgtEl>
                                        <p:attrNameLst>
                                          <p:attrName>style.visibility</p:attrName>
                                        </p:attrNameLst>
                                      </p:cBhvr>
                                      <p:to>
                                        <p:strVal val="visible"/>
                                      </p:to>
                                    </p:set>
                                    <p:anim calcmode="lin" valueType="num">
                                      <p:cBhvr>
                                        <p:cTn id="17" dur="1000" fill="hold"/>
                                        <p:tgtEl>
                                          <p:spTgt spid="10268"/>
                                        </p:tgtEl>
                                        <p:attrNameLst>
                                          <p:attrName>ppt_x</p:attrName>
                                        </p:attrNameLst>
                                      </p:cBhvr>
                                      <p:tavLst>
                                        <p:tav tm="0">
                                          <p:val>
                                            <p:strVal val="#ppt_x-.2"/>
                                          </p:val>
                                        </p:tav>
                                        <p:tav tm="100000">
                                          <p:val>
                                            <p:strVal val="#ppt_x"/>
                                          </p:val>
                                        </p:tav>
                                      </p:tavLst>
                                    </p:anim>
                                    <p:anim calcmode="lin" valueType="num">
                                      <p:cBhvr>
                                        <p:cTn id="18" dur="1000" fill="hold"/>
                                        <p:tgtEl>
                                          <p:spTgt spid="10268"/>
                                        </p:tgtEl>
                                        <p:attrNameLst>
                                          <p:attrName>ppt_y</p:attrName>
                                        </p:attrNameLst>
                                      </p:cBhvr>
                                      <p:tavLst>
                                        <p:tav tm="0">
                                          <p:val>
                                            <p:strVal val="#ppt_y"/>
                                          </p:val>
                                        </p:tav>
                                        <p:tav tm="100000">
                                          <p:val>
                                            <p:strVal val="#ppt_y"/>
                                          </p:val>
                                        </p:tav>
                                      </p:tavLst>
                                    </p:anim>
                                    <p:animEffect transition="in" filter="wipe(right)" prLst="gradientSize: 0.1">
                                      <p:cBhvr>
                                        <p:cTn id="19" dur="1000"/>
                                        <p:tgtEl>
                                          <p:spTgt spid="1026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245"/>
                                        </p:tgtEl>
                                        <p:attrNameLst>
                                          <p:attrName>style.visibility</p:attrName>
                                        </p:attrNameLst>
                                      </p:cBhvr>
                                      <p:to>
                                        <p:strVal val="visible"/>
                                      </p:to>
                                    </p:set>
                                    <p:anim calcmode="lin" valueType="num">
                                      <p:cBhvr additive="base">
                                        <p:cTn id="24" dur="500" fill="hold"/>
                                        <p:tgtEl>
                                          <p:spTgt spid="10245"/>
                                        </p:tgtEl>
                                        <p:attrNameLst>
                                          <p:attrName>ppt_x</p:attrName>
                                        </p:attrNameLst>
                                      </p:cBhvr>
                                      <p:tavLst>
                                        <p:tav tm="0">
                                          <p:val>
                                            <p:strVal val="#ppt_x"/>
                                          </p:val>
                                        </p:tav>
                                        <p:tav tm="100000">
                                          <p:val>
                                            <p:strVal val="#ppt_x"/>
                                          </p:val>
                                        </p:tav>
                                      </p:tavLst>
                                    </p:anim>
                                    <p:anim calcmode="lin" valueType="num">
                                      <p:cBhvr additive="base">
                                        <p:cTn id="25" dur="500" fill="hold"/>
                                        <p:tgtEl>
                                          <p:spTgt spid="1024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8" grpId="0" animBg="1"/>
      <p:bldP spid="10244" grpId="0"/>
      <p:bldP spid="10245" grpId="0"/>
      <p:bldP spid="2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Marcador de contenido 5" descr="Surf-1024x768-689443.jpeg"/>
          <p:cNvPicPr>
            <a:picLocks noGrp="1" noChangeAspect="1"/>
          </p:cNvPicPr>
          <p:nvPr>
            <p:ph idx="1"/>
          </p:nvPr>
        </p:nvPicPr>
        <p:blipFill>
          <a:blip r:embed="rId2"/>
          <a:srcRect l="-20833" r="-20833"/>
          <a:stretch>
            <a:fillRect/>
          </a:stretch>
        </p:blipFill>
        <p:spPr>
          <a:xfrm>
            <a:off x="1066800" y="3352800"/>
            <a:ext cx="5842056" cy="3092450"/>
          </a:xfrm>
        </p:spPr>
      </p:pic>
      <p:pic>
        <p:nvPicPr>
          <p:cNvPr id="25604" name="Imagen 9" descr="skate3.jpg"/>
          <p:cNvPicPr>
            <a:picLocks noChangeAspect="1"/>
          </p:cNvPicPr>
          <p:nvPr/>
        </p:nvPicPr>
        <p:blipFill>
          <a:blip r:embed="rId3"/>
          <a:srcRect/>
          <a:stretch>
            <a:fillRect/>
          </a:stretch>
        </p:blipFill>
        <p:spPr bwMode="auto">
          <a:xfrm>
            <a:off x="6629400" y="381001"/>
            <a:ext cx="3661577" cy="4518025"/>
          </a:xfrm>
          <a:prstGeom prst="rect">
            <a:avLst/>
          </a:prstGeom>
          <a:noFill/>
          <a:ln w="9525">
            <a:noFill/>
            <a:miter lim="800000"/>
            <a:headEnd/>
            <a:tailEnd/>
          </a:ln>
        </p:spPr>
      </p:pic>
    </p:spTree>
    <p:extLst>
      <p:ext uri="{BB962C8B-B14F-4D97-AF65-F5344CB8AC3E}">
        <p14:creationId xmlns:p14="http://schemas.microsoft.com/office/powerpoint/2010/main" val="1611336688"/>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Imagen 6" descr="danza.jpg"/>
          <p:cNvPicPr>
            <a:picLocks noChangeAspect="1"/>
          </p:cNvPicPr>
          <p:nvPr/>
        </p:nvPicPr>
        <p:blipFill>
          <a:blip r:embed="rId2"/>
          <a:srcRect/>
          <a:stretch>
            <a:fillRect/>
          </a:stretch>
        </p:blipFill>
        <p:spPr bwMode="auto">
          <a:xfrm>
            <a:off x="6553200" y="720726"/>
            <a:ext cx="3645674" cy="5451475"/>
          </a:xfrm>
          <a:prstGeom prst="rect">
            <a:avLst/>
          </a:prstGeom>
          <a:noFill/>
          <a:ln w="9525">
            <a:noFill/>
            <a:miter lim="800000"/>
            <a:headEnd/>
            <a:tailEnd/>
          </a:ln>
        </p:spPr>
      </p:pic>
      <p:pic>
        <p:nvPicPr>
          <p:cNvPr id="26628" name="Picture 3"/>
          <p:cNvPicPr>
            <a:picLocks noChangeAspect="1" noChangeArrowheads="1"/>
          </p:cNvPicPr>
          <p:nvPr/>
        </p:nvPicPr>
        <p:blipFill>
          <a:blip r:embed="rId3"/>
          <a:srcRect/>
          <a:stretch>
            <a:fillRect/>
          </a:stretch>
        </p:blipFill>
        <p:spPr bwMode="auto">
          <a:xfrm>
            <a:off x="2057400" y="720726"/>
            <a:ext cx="3632200" cy="5451475"/>
          </a:xfrm>
          <a:prstGeom prst="rect">
            <a:avLst/>
          </a:prstGeom>
          <a:noFill/>
          <a:ln w="9525">
            <a:noFill/>
            <a:miter lim="800000"/>
            <a:headEnd/>
            <a:tailEnd/>
          </a:ln>
        </p:spPr>
      </p:pic>
    </p:spTree>
    <p:extLst>
      <p:ext uri="{BB962C8B-B14F-4D97-AF65-F5344CB8AC3E}">
        <p14:creationId xmlns:p14="http://schemas.microsoft.com/office/powerpoint/2010/main" val="1396028861"/>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8" name="Rectangle 28"/>
          <p:cNvSpPr>
            <a:spLocks noChangeArrowheads="1"/>
          </p:cNvSpPr>
          <p:nvPr/>
        </p:nvSpPr>
        <p:spPr bwMode="auto">
          <a:xfrm>
            <a:off x="2909889" y="1052514"/>
            <a:ext cx="6132910" cy="270272"/>
          </a:xfrm>
          <a:prstGeom prst="rect">
            <a:avLst/>
          </a:prstGeom>
          <a:solidFill>
            <a:srgbClr val="D9D9D9"/>
          </a:solidFill>
          <a:ln w="9525">
            <a:noFill/>
            <a:miter lim="800000"/>
            <a:headEnd/>
            <a:tailEnd/>
          </a:ln>
        </p:spPr>
        <p:txBody>
          <a:bodyPr wrap="none" anchor="ctr">
            <a:prstTxWarp prst="textNoShape">
              <a:avLst/>
            </a:prstTxWarp>
          </a:bodyPr>
          <a:lstStyle/>
          <a:p>
            <a:endParaRPr lang="es-MX" sz="1350"/>
          </a:p>
        </p:txBody>
      </p:sp>
      <p:sp>
        <p:nvSpPr>
          <p:cNvPr id="10244" name="Text Box 4"/>
          <p:cNvSpPr txBox="1">
            <a:spLocks noChangeArrowheads="1"/>
          </p:cNvSpPr>
          <p:nvPr/>
        </p:nvSpPr>
        <p:spPr bwMode="auto">
          <a:xfrm>
            <a:off x="3363517" y="1017986"/>
            <a:ext cx="5741194" cy="1061829"/>
          </a:xfrm>
          <a:prstGeom prst="rect">
            <a:avLst/>
          </a:prstGeom>
          <a:noFill/>
          <a:ln w="9525">
            <a:noFill/>
            <a:miter lim="800000"/>
            <a:headEnd/>
            <a:tailEnd/>
          </a:ln>
        </p:spPr>
        <p:txBody>
          <a:bodyPr>
            <a:prstTxWarp prst="textNoShape">
              <a:avLst/>
            </a:prstTxWarp>
            <a:spAutoFit/>
          </a:bodyPr>
          <a:lstStyle/>
          <a:p>
            <a:r>
              <a:rPr lang="es-MX" b="1" dirty="0">
                <a:solidFill>
                  <a:srgbClr val="FF6600"/>
                </a:solidFill>
              </a:rPr>
              <a:t>SEMIAUTOMATICO: VELOCIDAD DEL OBTURADOR (Shutter)</a:t>
            </a:r>
          </a:p>
          <a:p>
            <a:r>
              <a:rPr lang="es-MX" sz="1350" dirty="0"/>
              <a:t/>
            </a:r>
            <a:br>
              <a:rPr lang="es-MX" sz="1350" dirty="0"/>
            </a:br>
            <a:r>
              <a:rPr lang="es-MX" sz="1350" dirty="0"/>
              <a:t>S (SPEED) ó Tv (Time value)</a:t>
            </a:r>
            <a:endParaRPr lang="es-ES" sz="1350" dirty="0"/>
          </a:p>
        </p:txBody>
      </p:sp>
      <p:pic>
        <p:nvPicPr>
          <p:cNvPr id="10271" name="Picture 31" descr="Sh"/>
          <p:cNvPicPr>
            <a:picLocks noChangeAspect="1" noChangeArrowheads="1"/>
          </p:cNvPicPr>
          <p:nvPr/>
        </p:nvPicPr>
        <p:blipFill>
          <a:blip r:embed="rId2"/>
          <a:srcRect/>
          <a:stretch>
            <a:fillRect/>
          </a:stretch>
        </p:blipFill>
        <p:spPr bwMode="auto">
          <a:xfrm>
            <a:off x="1775223" y="857251"/>
            <a:ext cx="1495426" cy="638175"/>
          </a:xfrm>
          <a:prstGeom prst="rect">
            <a:avLst/>
          </a:prstGeom>
          <a:noFill/>
          <a:ln w="9525">
            <a:noFill/>
            <a:miter lim="800000"/>
            <a:headEnd/>
            <a:tailEnd/>
          </a:ln>
        </p:spPr>
      </p:pic>
      <p:sp>
        <p:nvSpPr>
          <p:cNvPr id="27" name="Text Box 7"/>
          <p:cNvSpPr txBox="1">
            <a:spLocks noChangeArrowheads="1"/>
          </p:cNvSpPr>
          <p:nvPr/>
        </p:nvSpPr>
        <p:spPr bwMode="auto">
          <a:xfrm>
            <a:off x="2909887" y="2553892"/>
            <a:ext cx="2014538" cy="1754326"/>
          </a:xfrm>
          <a:prstGeom prst="rect">
            <a:avLst/>
          </a:prstGeom>
          <a:noFill/>
          <a:ln w="9525">
            <a:noFill/>
            <a:miter lim="800000"/>
            <a:headEnd/>
            <a:tailEnd/>
          </a:ln>
        </p:spPr>
        <p:txBody>
          <a:bodyPr wrap="square">
            <a:prstTxWarp prst="textNoShape">
              <a:avLst/>
            </a:prstTxWarp>
            <a:spAutoFit/>
          </a:bodyPr>
          <a:lstStyle/>
          <a:p>
            <a:r>
              <a:rPr lang="es-ES" sz="1350"/>
              <a:t>BARRIDOS</a:t>
            </a:r>
          </a:p>
          <a:p>
            <a:r>
              <a:rPr lang="es-ES" sz="1350" dirty="0"/>
              <a:t>Exposiciones lentas:</a:t>
            </a:r>
            <a:br>
              <a:rPr lang="es-ES" sz="1350" dirty="0"/>
            </a:br>
            <a:r>
              <a:rPr lang="es-ES" sz="1350" dirty="0"/>
              <a:t>1/2 seg.</a:t>
            </a:r>
          </a:p>
          <a:p>
            <a:r>
              <a:rPr lang="es-ES" sz="1350" dirty="0"/>
              <a:t>1/4 seg.</a:t>
            </a:r>
          </a:p>
          <a:p>
            <a:r>
              <a:rPr lang="es-ES" sz="1350" dirty="0"/>
              <a:t>1/8 seg.</a:t>
            </a:r>
          </a:p>
          <a:p>
            <a:r>
              <a:rPr lang="es-ES" sz="1350" dirty="0"/>
              <a:t>1/11 seg.</a:t>
            </a:r>
            <a:br>
              <a:rPr lang="es-ES" sz="1350" dirty="0"/>
            </a:br>
            <a:r>
              <a:rPr lang="es-ES" sz="1350" dirty="0"/>
              <a:t>1/15 seg.</a:t>
            </a:r>
          </a:p>
          <a:p>
            <a:r>
              <a:rPr lang="es-ES" sz="1350" dirty="0"/>
              <a:t>1/30 seg.</a:t>
            </a:r>
          </a:p>
        </p:txBody>
      </p:sp>
      <p:pic>
        <p:nvPicPr>
          <p:cNvPr id="27654" name="Picture 2" descr="C:\Documents and Settings\Framer\Mis documentos\El Tunel\ESTUDIOCURSOS\manejo camara\Ej.Vel.Obt.0016.JPG"/>
          <p:cNvPicPr>
            <a:picLocks noChangeAspect="1" noChangeArrowheads="1"/>
          </p:cNvPicPr>
          <p:nvPr/>
        </p:nvPicPr>
        <p:blipFill>
          <a:blip r:embed="rId3"/>
          <a:srcRect/>
          <a:stretch>
            <a:fillRect/>
          </a:stretch>
        </p:blipFill>
        <p:spPr bwMode="auto">
          <a:xfrm>
            <a:off x="4542237" y="2553892"/>
            <a:ext cx="4607719" cy="3071813"/>
          </a:xfrm>
          <a:prstGeom prst="rect">
            <a:avLst/>
          </a:prstGeom>
          <a:noFill/>
          <a:ln w="9525">
            <a:noFill/>
            <a:miter lim="800000"/>
            <a:headEnd/>
            <a:tailEnd/>
          </a:ln>
        </p:spPr>
      </p:pic>
    </p:spTree>
    <p:extLst>
      <p:ext uri="{BB962C8B-B14F-4D97-AF65-F5344CB8AC3E}">
        <p14:creationId xmlns:p14="http://schemas.microsoft.com/office/powerpoint/2010/main" val="10548735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0271"/>
                                        </p:tgtEl>
                                        <p:attrNameLst>
                                          <p:attrName>style.visibility</p:attrName>
                                        </p:attrNameLst>
                                      </p:cBhvr>
                                      <p:to>
                                        <p:strVal val="visible"/>
                                      </p:to>
                                    </p:set>
                                    <p:anim calcmode="lin" valueType="num">
                                      <p:cBhvr>
                                        <p:cTn id="7" dur="1000" fill="hold"/>
                                        <p:tgtEl>
                                          <p:spTgt spid="10271"/>
                                        </p:tgtEl>
                                        <p:attrNameLst>
                                          <p:attrName>ppt_x</p:attrName>
                                        </p:attrNameLst>
                                      </p:cBhvr>
                                      <p:tavLst>
                                        <p:tav tm="0">
                                          <p:val>
                                            <p:strVal val="#ppt_x-.2"/>
                                          </p:val>
                                        </p:tav>
                                        <p:tav tm="100000">
                                          <p:val>
                                            <p:strVal val="#ppt_x"/>
                                          </p:val>
                                        </p:tav>
                                      </p:tavLst>
                                    </p:anim>
                                    <p:anim calcmode="lin" valueType="num">
                                      <p:cBhvr>
                                        <p:cTn id="8" dur="1000" fill="hold"/>
                                        <p:tgtEl>
                                          <p:spTgt spid="10271"/>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71"/>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p:cTn id="12" dur="1000" fill="hold"/>
                                        <p:tgtEl>
                                          <p:spTgt spid="10244"/>
                                        </p:tgtEl>
                                        <p:attrNameLst>
                                          <p:attrName>ppt_x</p:attrName>
                                        </p:attrNameLst>
                                      </p:cBhvr>
                                      <p:tavLst>
                                        <p:tav tm="0">
                                          <p:val>
                                            <p:strVal val="#ppt_x-.2"/>
                                          </p:val>
                                        </p:tav>
                                        <p:tav tm="100000">
                                          <p:val>
                                            <p:strVal val="#ppt_x"/>
                                          </p:val>
                                        </p:tav>
                                      </p:tavLst>
                                    </p:anim>
                                    <p:anim calcmode="lin" valueType="num">
                                      <p:cBhvr>
                                        <p:cTn id="13" dur="1000" fill="hold"/>
                                        <p:tgtEl>
                                          <p:spTgt spid="1024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0244"/>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10268"/>
                                        </p:tgtEl>
                                        <p:attrNameLst>
                                          <p:attrName>style.visibility</p:attrName>
                                        </p:attrNameLst>
                                      </p:cBhvr>
                                      <p:to>
                                        <p:strVal val="visible"/>
                                      </p:to>
                                    </p:set>
                                    <p:anim calcmode="lin" valueType="num">
                                      <p:cBhvr>
                                        <p:cTn id="17" dur="1000" fill="hold"/>
                                        <p:tgtEl>
                                          <p:spTgt spid="10268"/>
                                        </p:tgtEl>
                                        <p:attrNameLst>
                                          <p:attrName>ppt_x</p:attrName>
                                        </p:attrNameLst>
                                      </p:cBhvr>
                                      <p:tavLst>
                                        <p:tav tm="0">
                                          <p:val>
                                            <p:strVal val="#ppt_x-.2"/>
                                          </p:val>
                                        </p:tav>
                                        <p:tav tm="100000">
                                          <p:val>
                                            <p:strVal val="#ppt_x"/>
                                          </p:val>
                                        </p:tav>
                                      </p:tavLst>
                                    </p:anim>
                                    <p:anim calcmode="lin" valueType="num">
                                      <p:cBhvr>
                                        <p:cTn id="18" dur="1000" fill="hold"/>
                                        <p:tgtEl>
                                          <p:spTgt spid="10268"/>
                                        </p:tgtEl>
                                        <p:attrNameLst>
                                          <p:attrName>ppt_y</p:attrName>
                                        </p:attrNameLst>
                                      </p:cBhvr>
                                      <p:tavLst>
                                        <p:tav tm="0">
                                          <p:val>
                                            <p:strVal val="#ppt_y"/>
                                          </p:val>
                                        </p:tav>
                                        <p:tav tm="100000">
                                          <p:val>
                                            <p:strVal val="#ppt_y"/>
                                          </p:val>
                                        </p:tav>
                                      </p:tavLst>
                                    </p:anim>
                                    <p:animEffect transition="in" filter="wipe(right)" prLst="gradientSize: 0.1">
                                      <p:cBhvr>
                                        <p:cTn id="19" dur="1000"/>
                                        <p:tgtEl>
                                          <p:spTgt spid="10268"/>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ppt_x"/>
                                          </p:val>
                                        </p:tav>
                                        <p:tav tm="100000">
                                          <p:val>
                                            <p:strVal val="#ppt_x"/>
                                          </p:val>
                                        </p:tav>
                                      </p:tavLst>
                                    </p:anim>
                                    <p:anim calcmode="lin" valueType="num">
                                      <p:cBhvr additive="base">
                                        <p:cTn id="2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8" grpId="0" animBg="1"/>
      <p:bldP spid="10244" grpId="0"/>
      <p:bldP spid="2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8" name="Rectangle 28"/>
          <p:cNvSpPr>
            <a:spLocks noChangeArrowheads="1"/>
          </p:cNvSpPr>
          <p:nvPr/>
        </p:nvSpPr>
        <p:spPr bwMode="auto">
          <a:xfrm>
            <a:off x="2909889" y="1052514"/>
            <a:ext cx="6132910" cy="270272"/>
          </a:xfrm>
          <a:prstGeom prst="rect">
            <a:avLst/>
          </a:prstGeom>
          <a:solidFill>
            <a:schemeClr val="bg1">
              <a:lumMod val="85000"/>
            </a:schemeClr>
          </a:solidFill>
          <a:ln w="9525">
            <a:noFill/>
            <a:miter lim="800000"/>
            <a:headEnd/>
            <a:tailEnd/>
          </a:ln>
        </p:spPr>
        <p:txBody>
          <a:bodyPr wrap="none" anchor="ctr">
            <a:prstTxWarp prst="textNoShape">
              <a:avLst/>
            </a:prstTxWarp>
          </a:bodyPr>
          <a:lstStyle/>
          <a:p>
            <a:endParaRPr lang="es-MX" sz="1350"/>
          </a:p>
        </p:txBody>
      </p:sp>
      <p:sp>
        <p:nvSpPr>
          <p:cNvPr id="10244" name="Text Box 4"/>
          <p:cNvSpPr txBox="1">
            <a:spLocks noChangeArrowheads="1"/>
          </p:cNvSpPr>
          <p:nvPr/>
        </p:nvSpPr>
        <p:spPr bwMode="auto">
          <a:xfrm>
            <a:off x="3363517" y="1017986"/>
            <a:ext cx="5741194" cy="1061829"/>
          </a:xfrm>
          <a:prstGeom prst="rect">
            <a:avLst/>
          </a:prstGeom>
          <a:noFill/>
          <a:ln w="9525">
            <a:noFill/>
            <a:miter lim="800000"/>
            <a:headEnd/>
            <a:tailEnd/>
          </a:ln>
        </p:spPr>
        <p:txBody>
          <a:bodyPr>
            <a:prstTxWarp prst="textNoShape">
              <a:avLst/>
            </a:prstTxWarp>
            <a:spAutoFit/>
          </a:bodyPr>
          <a:lstStyle/>
          <a:p>
            <a:r>
              <a:rPr lang="es-MX" b="1" dirty="0">
                <a:solidFill>
                  <a:srgbClr val="FF6600"/>
                </a:solidFill>
              </a:rPr>
              <a:t>SEMIAUTOMÁTICO: VELOCIDAD DEL OBTURADOR (Shutter)</a:t>
            </a:r>
          </a:p>
          <a:p>
            <a:r>
              <a:rPr lang="es-MX" sz="1350" dirty="0"/>
              <a:t/>
            </a:r>
            <a:br>
              <a:rPr lang="es-MX" sz="1350" dirty="0"/>
            </a:br>
            <a:r>
              <a:rPr lang="es-MX" sz="1350" dirty="0"/>
              <a:t>S (SPEED) ó Tv (Time value)</a:t>
            </a:r>
            <a:endParaRPr lang="es-ES" sz="1350" dirty="0"/>
          </a:p>
        </p:txBody>
      </p:sp>
      <p:pic>
        <p:nvPicPr>
          <p:cNvPr id="10271" name="Picture 31" descr="Sh"/>
          <p:cNvPicPr>
            <a:picLocks noChangeAspect="1" noChangeArrowheads="1"/>
          </p:cNvPicPr>
          <p:nvPr/>
        </p:nvPicPr>
        <p:blipFill>
          <a:blip r:embed="rId2"/>
          <a:srcRect/>
          <a:stretch>
            <a:fillRect/>
          </a:stretch>
        </p:blipFill>
        <p:spPr bwMode="auto">
          <a:xfrm>
            <a:off x="1775223" y="857251"/>
            <a:ext cx="1495426" cy="638175"/>
          </a:xfrm>
          <a:prstGeom prst="rect">
            <a:avLst/>
          </a:prstGeom>
          <a:noFill/>
          <a:ln w="9525">
            <a:noFill/>
            <a:miter lim="800000"/>
            <a:headEnd/>
            <a:tailEnd/>
          </a:ln>
        </p:spPr>
      </p:pic>
      <p:pic>
        <p:nvPicPr>
          <p:cNvPr id="28677" name="Picture 2" descr="C:\Documents and Settings\Framer\Mis documentos\El Tunel\ESTUDIOCURSOS\manejo camara\Ej.Vel.Obt.0024.JPG"/>
          <p:cNvPicPr>
            <a:picLocks noChangeAspect="1" noChangeArrowheads="1"/>
          </p:cNvPicPr>
          <p:nvPr/>
        </p:nvPicPr>
        <p:blipFill>
          <a:blip r:embed="rId3"/>
          <a:srcRect/>
          <a:stretch>
            <a:fillRect/>
          </a:stretch>
        </p:blipFill>
        <p:spPr bwMode="auto">
          <a:xfrm>
            <a:off x="4810126" y="2839641"/>
            <a:ext cx="4260056" cy="2518172"/>
          </a:xfrm>
          <a:prstGeom prst="rect">
            <a:avLst/>
          </a:prstGeom>
          <a:noFill/>
          <a:ln w="9525">
            <a:noFill/>
            <a:miter lim="800000"/>
            <a:headEnd/>
            <a:tailEnd/>
          </a:ln>
        </p:spPr>
      </p:pic>
      <p:sp>
        <p:nvSpPr>
          <p:cNvPr id="12" name="Text Box 7"/>
          <p:cNvSpPr txBox="1">
            <a:spLocks noChangeArrowheads="1"/>
          </p:cNvSpPr>
          <p:nvPr/>
        </p:nvSpPr>
        <p:spPr bwMode="auto">
          <a:xfrm>
            <a:off x="2909890" y="2839643"/>
            <a:ext cx="2732485" cy="2169825"/>
          </a:xfrm>
          <a:prstGeom prst="rect">
            <a:avLst/>
          </a:prstGeom>
          <a:noFill/>
          <a:ln w="9525">
            <a:noFill/>
            <a:miter lim="800000"/>
            <a:headEnd/>
            <a:tailEnd/>
          </a:ln>
        </p:spPr>
        <p:txBody>
          <a:bodyPr>
            <a:prstTxWarp prst="textNoShape">
              <a:avLst/>
            </a:prstTxWarp>
            <a:spAutoFit/>
          </a:bodyPr>
          <a:lstStyle/>
          <a:p>
            <a:r>
              <a:rPr lang="es-ES" sz="1350" dirty="0"/>
              <a:t>FONDOS BARRIDOS</a:t>
            </a:r>
          </a:p>
          <a:p>
            <a:r>
              <a:rPr lang="es-ES" sz="1350" dirty="0"/>
              <a:t>Exposiciones lentas </a:t>
            </a:r>
            <a:br>
              <a:rPr lang="es-ES" sz="1350" dirty="0"/>
            </a:br>
            <a:r>
              <a:rPr lang="es-ES" sz="1350" dirty="0"/>
              <a:t>siguiendo al objeto:</a:t>
            </a:r>
          </a:p>
          <a:p>
            <a:r>
              <a:rPr lang="es-ES" sz="1350" dirty="0"/>
              <a:t/>
            </a:r>
            <a:br>
              <a:rPr lang="es-ES" sz="1350" dirty="0"/>
            </a:br>
            <a:r>
              <a:rPr lang="es-ES" sz="1350" dirty="0"/>
              <a:t>1/2 seg.</a:t>
            </a:r>
          </a:p>
          <a:p>
            <a:r>
              <a:rPr lang="es-ES" sz="1350" dirty="0"/>
              <a:t>1/4 seg.</a:t>
            </a:r>
          </a:p>
          <a:p>
            <a:r>
              <a:rPr lang="es-ES" sz="1350" dirty="0"/>
              <a:t>1/8 seg.</a:t>
            </a:r>
          </a:p>
          <a:p>
            <a:r>
              <a:rPr lang="es-ES" sz="1350" dirty="0"/>
              <a:t>1/11 seg.</a:t>
            </a:r>
            <a:br>
              <a:rPr lang="es-ES" sz="1350" dirty="0"/>
            </a:br>
            <a:r>
              <a:rPr lang="es-ES" sz="1350" dirty="0"/>
              <a:t>1/15 seg.</a:t>
            </a:r>
          </a:p>
          <a:p>
            <a:r>
              <a:rPr lang="es-ES" sz="1350" dirty="0"/>
              <a:t>1/30 seg.</a:t>
            </a:r>
          </a:p>
        </p:txBody>
      </p:sp>
    </p:spTree>
    <p:extLst>
      <p:ext uri="{BB962C8B-B14F-4D97-AF65-F5344CB8AC3E}">
        <p14:creationId xmlns:p14="http://schemas.microsoft.com/office/powerpoint/2010/main" val="4298573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0271"/>
                                        </p:tgtEl>
                                        <p:attrNameLst>
                                          <p:attrName>style.visibility</p:attrName>
                                        </p:attrNameLst>
                                      </p:cBhvr>
                                      <p:to>
                                        <p:strVal val="visible"/>
                                      </p:to>
                                    </p:set>
                                    <p:anim calcmode="lin" valueType="num">
                                      <p:cBhvr>
                                        <p:cTn id="7" dur="1000" fill="hold"/>
                                        <p:tgtEl>
                                          <p:spTgt spid="10271"/>
                                        </p:tgtEl>
                                        <p:attrNameLst>
                                          <p:attrName>ppt_x</p:attrName>
                                        </p:attrNameLst>
                                      </p:cBhvr>
                                      <p:tavLst>
                                        <p:tav tm="0">
                                          <p:val>
                                            <p:strVal val="#ppt_x-.2"/>
                                          </p:val>
                                        </p:tav>
                                        <p:tav tm="100000">
                                          <p:val>
                                            <p:strVal val="#ppt_x"/>
                                          </p:val>
                                        </p:tav>
                                      </p:tavLst>
                                    </p:anim>
                                    <p:anim calcmode="lin" valueType="num">
                                      <p:cBhvr>
                                        <p:cTn id="8" dur="1000" fill="hold"/>
                                        <p:tgtEl>
                                          <p:spTgt spid="10271"/>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71"/>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p:cTn id="12" dur="1000" fill="hold"/>
                                        <p:tgtEl>
                                          <p:spTgt spid="10244"/>
                                        </p:tgtEl>
                                        <p:attrNameLst>
                                          <p:attrName>ppt_x</p:attrName>
                                        </p:attrNameLst>
                                      </p:cBhvr>
                                      <p:tavLst>
                                        <p:tav tm="0">
                                          <p:val>
                                            <p:strVal val="#ppt_x-.2"/>
                                          </p:val>
                                        </p:tav>
                                        <p:tav tm="100000">
                                          <p:val>
                                            <p:strVal val="#ppt_x"/>
                                          </p:val>
                                        </p:tav>
                                      </p:tavLst>
                                    </p:anim>
                                    <p:anim calcmode="lin" valueType="num">
                                      <p:cBhvr>
                                        <p:cTn id="13" dur="1000" fill="hold"/>
                                        <p:tgtEl>
                                          <p:spTgt spid="1024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0244"/>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10268"/>
                                        </p:tgtEl>
                                        <p:attrNameLst>
                                          <p:attrName>style.visibility</p:attrName>
                                        </p:attrNameLst>
                                      </p:cBhvr>
                                      <p:to>
                                        <p:strVal val="visible"/>
                                      </p:to>
                                    </p:set>
                                    <p:anim calcmode="lin" valueType="num">
                                      <p:cBhvr>
                                        <p:cTn id="17" dur="1000" fill="hold"/>
                                        <p:tgtEl>
                                          <p:spTgt spid="10268"/>
                                        </p:tgtEl>
                                        <p:attrNameLst>
                                          <p:attrName>ppt_x</p:attrName>
                                        </p:attrNameLst>
                                      </p:cBhvr>
                                      <p:tavLst>
                                        <p:tav tm="0">
                                          <p:val>
                                            <p:strVal val="#ppt_x-.2"/>
                                          </p:val>
                                        </p:tav>
                                        <p:tav tm="100000">
                                          <p:val>
                                            <p:strVal val="#ppt_x"/>
                                          </p:val>
                                        </p:tav>
                                      </p:tavLst>
                                    </p:anim>
                                    <p:anim calcmode="lin" valueType="num">
                                      <p:cBhvr>
                                        <p:cTn id="18" dur="1000" fill="hold"/>
                                        <p:tgtEl>
                                          <p:spTgt spid="10268"/>
                                        </p:tgtEl>
                                        <p:attrNameLst>
                                          <p:attrName>ppt_y</p:attrName>
                                        </p:attrNameLst>
                                      </p:cBhvr>
                                      <p:tavLst>
                                        <p:tav tm="0">
                                          <p:val>
                                            <p:strVal val="#ppt_y"/>
                                          </p:val>
                                        </p:tav>
                                        <p:tav tm="100000">
                                          <p:val>
                                            <p:strVal val="#ppt_y"/>
                                          </p:val>
                                        </p:tav>
                                      </p:tavLst>
                                    </p:anim>
                                    <p:animEffect transition="in" filter="wipe(right)" prLst="gradientSize: 0.1">
                                      <p:cBhvr>
                                        <p:cTn id="19" dur="1000"/>
                                        <p:tgtEl>
                                          <p:spTgt spid="10268"/>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8" grpId="0" animBg="1"/>
      <p:bldP spid="10244" grpId="0"/>
      <p:bldP spid="1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3" name="Rectangle 15"/>
          <p:cNvSpPr>
            <a:spLocks noChangeArrowheads="1"/>
          </p:cNvSpPr>
          <p:nvPr/>
        </p:nvSpPr>
        <p:spPr bwMode="auto">
          <a:xfrm>
            <a:off x="3414714" y="1132285"/>
            <a:ext cx="4575572" cy="270272"/>
          </a:xfrm>
          <a:prstGeom prst="rect">
            <a:avLst/>
          </a:prstGeom>
          <a:solidFill>
            <a:srgbClr val="D9D9D9"/>
          </a:solidFill>
          <a:ln w="9525">
            <a:noFill/>
            <a:miter lim="800000"/>
            <a:headEnd/>
            <a:tailEnd/>
          </a:ln>
        </p:spPr>
        <p:txBody>
          <a:bodyPr wrap="none" anchor="ctr">
            <a:prstTxWarp prst="textNoShape">
              <a:avLst/>
            </a:prstTxWarp>
          </a:bodyPr>
          <a:lstStyle/>
          <a:p>
            <a:endParaRPr lang="es-MX" sz="1350"/>
          </a:p>
        </p:txBody>
      </p:sp>
      <p:sp>
        <p:nvSpPr>
          <p:cNvPr id="7172" name="Text Box 4"/>
          <p:cNvSpPr txBox="1">
            <a:spLocks noChangeArrowheads="1"/>
          </p:cNvSpPr>
          <p:nvPr/>
        </p:nvSpPr>
        <p:spPr bwMode="auto">
          <a:xfrm>
            <a:off x="3396853" y="1125142"/>
            <a:ext cx="5538788" cy="369332"/>
          </a:xfrm>
          <a:prstGeom prst="rect">
            <a:avLst/>
          </a:prstGeom>
          <a:noFill/>
          <a:ln w="9525">
            <a:noFill/>
            <a:miter lim="800000"/>
            <a:headEnd/>
            <a:tailEnd/>
          </a:ln>
        </p:spPr>
        <p:txBody>
          <a:bodyPr>
            <a:prstTxWarp prst="textNoShape">
              <a:avLst/>
            </a:prstTxWarp>
            <a:spAutoFit/>
          </a:bodyPr>
          <a:lstStyle/>
          <a:p>
            <a:r>
              <a:rPr lang="es-MX" b="1" dirty="0">
                <a:solidFill>
                  <a:srgbClr val="FF6600"/>
                </a:solidFill>
              </a:rPr>
              <a:t>SEMIAUTOMÁTICO:ABERTURA DE DIAGFRAGMA</a:t>
            </a:r>
            <a:endParaRPr lang="es-ES" b="1" dirty="0">
              <a:solidFill>
                <a:srgbClr val="FF6600"/>
              </a:solidFill>
            </a:endParaRPr>
          </a:p>
        </p:txBody>
      </p:sp>
      <p:sp>
        <p:nvSpPr>
          <p:cNvPr id="7173" name="Text Box 5"/>
          <p:cNvSpPr txBox="1">
            <a:spLocks noChangeArrowheads="1"/>
          </p:cNvSpPr>
          <p:nvPr/>
        </p:nvSpPr>
        <p:spPr bwMode="auto">
          <a:xfrm>
            <a:off x="3087292" y="1768080"/>
            <a:ext cx="5901928" cy="1500411"/>
          </a:xfrm>
          <a:prstGeom prst="rect">
            <a:avLst/>
          </a:prstGeom>
          <a:noFill/>
          <a:ln w="9525">
            <a:noFill/>
            <a:miter lim="800000"/>
            <a:headEnd/>
            <a:tailEnd/>
          </a:ln>
        </p:spPr>
        <p:txBody>
          <a:bodyPr>
            <a:prstTxWarp prst="textNoShape">
              <a:avLst/>
            </a:prstTxWarp>
            <a:spAutoFit/>
          </a:bodyPr>
          <a:lstStyle/>
          <a:p>
            <a:r>
              <a:rPr lang="es-MX" sz="1350" dirty="0"/>
              <a:t>El diafragma regula la entrada de luz. </a:t>
            </a:r>
            <a:br>
              <a:rPr lang="es-MX" sz="1350" dirty="0"/>
            </a:br>
            <a:r>
              <a:rPr lang="es-MX" sz="1350" dirty="0"/>
              <a:t>La abertura del diafragma se regula con un número denominado </a:t>
            </a:r>
          </a:p>
          <a:p>
            <a:r>
              <a:rPr lang="es-MX" sz="1350" i="1" dirty="0"/>
              <a:t>f    (f-stop). </a:t>
            </a:r>
          </a:p>
          <a:p>
            <a:endParaRPr lang="es-MX" sz="1350" i="1" dirty="0"/>
          </a:p>
          <a:p>
            <a:r>
              <a:rPr lang="es-MX" sz="1350" dirty="0"/>
              <a:t>A mayor número  </a:t>
            </a:r>
            <a:r>
              <a:rPr lang="es-MX" sz="1350" i="1" dirty="0"/>
              <a:t>f  </a:t>
            </a:r>
            <a:r>
              <a:rPr lang="es-MX" sz="1350" dirty="0"/>
              <a:t>corresponde a un diafragma más cerrado y entrará menos luz.</a:t>
            </a:r>
          </a:p>
          <a:p>
            <a:endParaRPr lang="es-MX" sz="1350" i="1" dirty="0"/>
          </a:p>
          <a:p>
            <a:pPr algn="r"/>
            <a:endParaRPr lang="es-ES" sz="1050" dirty="0"/>
          </a:p>
        </p:txBody>
      </p:sp>
      <p:pic>
        <p:nvPicPr>
          <p:cNvPr id="7184" name="Picture 16" descr="Ap"/>
          <p:cNvPicPr>
            <a:picLocks noChangeAspect="1" noChangeArrowheads="1"/>
          </p:cNvPicPr>
          <p:nvPr/>
        </p:nvPicPr>
        <p:blipFill>
          <a:blip r:embed="rId2"/>
          <a:srcRect/>
          <a:stretch>
            <a:fillRect/>
          </a:stretch>
        </p:blipFill>
        <p:spPr bwMode="auto">
          <a:xfrm>
            <a:off x="1919289" y="944167"/>
            <a:ext cx="1495425" cy="638175"/>
          </a:xfrm>
          <a:prstGeom prst="rect">
            <a:avLst/>
          </a:prstGeom>
          <a:noFill/>
          <a:ln w="9525">
            <a:noFill/>
            <a:miter lim="800000"/>
            <a:headEnd/>
            <a:tailEnd/>
          </a:ln>
        </p:spPr>
      </p:pic>
      <p:pic>
        <p:nvPicPr>
          <p:cNvPr id="8" name="Imagen 7" descr="Escala.jpg"/>
          <p:cNvPicPr>
            <a:picLocks noChangeAspect="1"/>
          </p:cNvPicPr>
          <p:nvPr/>
        </p:nvPicPr>
        <p:blipFill>
          <a:blip r:embed="rId3"/>
          <a:stretch>
            <a:fillRect/>
          </a:stretch>
        </p:blipFill>
        <p:spPr>
          <a:xfrm>
            <a:off x="3395663" y="3257551"/>
            <a:ext cx="5334000" cy="2295525"/>
          </a:xfrm>
          <a:prstGeom prst="rect">
            <a:avLst/>
          </a:prstGeom>
        </p:spPr>
      </p:pic>
    </p:spTree>
    <p:extLst>
      <p:ext uri="{BB962C8B-B14F-4D97-AF65-F5344CB8AC3E}">
        <p14:creationId xmlns:p14="http://schemas.microsoft.com/office/powerpoint/2010/main" val="16429497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7184"/>
                                        </p:tgtEl>
                                        <p:attrNameLst>
                                          <p:attrName>style.visibility</p:attrName>
                                        </p:attrNameLst>
                                      </p:cBhvr>
                                      <p:to>
                                        <p:strVal val="visible"/>
                                      </p:to>
                                    </p:set>
                                    <p:anim calcmode="lin" valueType="num">
                                      <p:cBhvr>
                                        <p:cTn id="7" dur="1000" fill="hold"/>
                                        <p:tgtEl>
                                          <p:spTgt spid="7184"/>
                                        </p:tgtEl>
                                        <p:attrNameLst>
                                          <p:attrName>ppt_x</p:attrName>
                                        </p:attrNameLst>
                                      </p:cBhvr>
                                      <p:tavLst>
                                        <p:tav tm="0">
                                          <p:val>
                                            <p:strVal val="#ppt_x-.2"/>
                                          </p:val>
                                        </p:tav>
                                        <p:tav tm="100000">
                                          <p:val>
                                            <p:strVal val="#ppt_x"/>
                                          </p:val>
                                        </p:tav>
                                      </p:tavLst>
                                    </p:anim>
                                    <p:anim calcmode="lin" valueType="num">
                                      <p:cBhvr>
                                        <p:cTn id="8" dur="1000" fill="hold"/>
                                        <p:tgtEl>
                                          <p:spTgt spid="7184"/>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8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172">
                                            <p:txEl>
                                              <p:pRg st="0" end="0"/>
                                            </p:txEl>
                                          </p:spTgt>
                                        </p:tgtEl>
                                        <p:attrNameLst>
                                          <p:attrName>style.visibility</p:attrName>
                                        </p:attrNameLst>
                                      </p:cBhvr>
                                      <p:to>
                                        <p:strVal val="visible"/>
                                      </p:to>
                                    </p:set>
                                    <p:animEffect transition="in" filter="fade">
                                      <p:cBhvr>
                                        <p:cTn id="14" dur="2000"/>
                                        <p:tgtEl>
                                          <p:spTgt spid="7172">
                                            <p:txEl>
                                              <p:pRg st="0" end="0"/>
                                            </p:txEl>
                                          </p:spTgt>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7183"/>
                                        </p:tgtEl>
                                        <p:attrNameLst>
                                          <p:attrName>style.visibility</p:attrName>
                                        </p:attrNameLst>
                                      </p:cBhvr>
                                      <p:to>
                                        <p:strVal val="visible"/>
                                      </p:to>
                                    </p:set>
                                    <p:anim calcmode="lin" valueType="num">
                                      <p:cBhvr>
                                        <p:cTn id="17" dur="1000" fill="hold"/>
                                        <p:tgtEl>
                                          <p:spTgt spid="7183"/>
                                        </p:tgtEl>
                                        <p:attrNameLst>
                                          <p:attrName>ppt_x</p:attrName>
                                        </p:attrNameLst>
                                      </p:cBhvr>
                                      <p:tavLst>
                                        <p:tav tm="0">
                                          <p:val>
                                            <p:strVal val="#ppt_x-.2"/>
                                          </p:val>
                                        </p:tav>
                                        <p:tav tm="100000">
                                          <p:val>
                                            <p:strVal val="#ppt_x"/>
                                          </p:val>
                                        </p:tav>
                                      </p:tavLst>
                                    </p:anim>
                                    <p:anim calcmode="lin" valueType="num">
                                      <p:cBhvr>
                                        <p:cTn id="18" dur="1000" fill="hold"/>
                                        <p:tgtEl>
                                          <p:spTgt spid="7183"/>
                                        </p:tgtEl>
                                        <p:attrNameLst>
                                          <p:attrName>ppt_y</p:attrName>
                                        </p:attrNameLst>
                                      </p:cBhvr>
                                      <p:tavLst>
                                        <p:tav tm="0">
                                          <p:val>
                                            <p:strVal val="#ppt_y"/>
                                          </p:val>
                                        </p:tav>
                                        <p:tav tm="100000">
                                          <p:val>
                                            <p:strVal val="#ppt_y"/>
                                          </p:val>
                                        </p:tav>
                                      </p:tavLst>
                                    </p:anim>
                                    <p:animEffect transition="in" filter="wipe(right)" prLst="gradientSize: 0.1">
                                      <p:cBhvr>
                                        <p:cTn id="19" dur="1000"/>
                                        <p:tgtEl>
                                          <p:spTgt spid="7183"/>
                                        </p:tgtEl>
                                      </p:cBhvr>
                                    </p:animEffect>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grpId="0" nodeType="clickEffect">
                                  <p:stCondLst>
                                    <p:cond delay="0"/>
                                  </p:stCondLst>
                                  <p:childTnLst>
                                    <p:set>
                                      <p:cBhvr>
                                        <p:cTn id="23" dur="1" fill="hold">
                                          <p:stCondLst>
                                            <p:cond delay="0"/>
                                          </p:stCondLst>
                                        </p:cTn>
                                        <p:tgtEl>
                                          <p:spTgt spid="7173"/>
                                        </p:tgtEl>
                                        <p:attrNameLst>
                                          <p:attrName>style.visibility</p:attrName>
                                        </p:attrNameLst>
                                      </p:cBhvr>
                                      <p:to>
                                        <p:strVal val="visible"/>
                                      </p:to>
                                    </p:set>
                                    <p:anim calcmode="lin" valueType="num">
                                      <p:cBhvr>
                                        <p:cTn id="24" dur="1000" fill="hold"/>
                                        <p:tgtEl>
                                          <p:spTgt spid="7173"/>
                                        </p:tgtEl>
                                        <p:attrNameLst>
                                          <p:attrName>ppt_x</p:attrName>
                                        </p:attrNameLst>
                                      </p:cBhvr>
                                      <p:tavLst>
                                        <p:tav tm="0">
                                          <p:val>
                                            <p:strVal val="#ppt_x-.2"/>
                                          </p:val>
                                        </p:tav>
                                        <p:tav tm="100000">
                                          <p:val>
                                            <p:strVal val="#ppt_x"/>
                                          </p:val>
                                        </p:tav>
                                      </p:tavLst>
                                    </p:anim>
                                    <p:anim calcmode="lin" valueType="num">
                                      <p:cBhvr>
                                        <p:cTn id="25" dur="1000" fill="hold"/>
                                        <p:tgtEl>
                                          <p:spTgt spid="7173"/>
                                        </p:tgtEl>
                                        <p:attrNameLst>
                                          <p:attrName>ppt_y</p:attrName>
                                        </p:attrNameLst>
                                      </p:cBhvr>
                                      <p:tavLst>
                                        <p:tav tm="0">
                                          <p:val>
                                            <p:strVal val="#ppt_y"/>
                                          </p:val>
                                        </p:tav>
                                        <p:tav tm="100000">
                                          <p:val>
                                            <p:strVal val="#ppt_y"/>
                                          </p:val>
                                        </p:tav>
                                      </p:tavLst>
                                    </p:anim>
                                    <p:animEffect transition="in" filter="wipe(right)" prLst="gradientSize: 0.1">
                                      <p:cBhvr>
                                        <p:cTn id="26" dur="10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3" grpId="0" animBg="1"/>
      <p:bldP spid="7172" grpId="0" build="allAtOnce"/>
      <p:bldP spid="717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3" name="Rectangle 15"/>
          <p:cNvSpPr>
            <a:spLocks noChangeArrowheads="1"/>
          </p:cNvSpPr>
          <p:nvPr/>
        </p:nvSpPr>
        <p:spPr bwMode="auto">
          <a:xfrm>
            <a:off x="3395663" y="1106091"/>
            <a:ext cx="3128963" cy="270272"/>
          </a:xfrm>
          <a:prstGeom prst="rect">
            <a:avLst/>
          </a:prstGeom>
          <a:solidFill>
            <a:srgbClr val="D9D9D9"/>
          </a:solidFill>
          <a:ln w="9525">
            <a:noFill/>
            <a:miter lim="800000"/>
            <a:headEnd/>
            <a:tailEnd/>
          </a:ln>
        </p:spPr>
        <p:txBody>
          <a:bodyPr wrap="none" anchor="ctr">
            <a:prstTxWarp prst="textNoShape">
              <a:avLst/>
            </a:prstTxWarp>
          </a:bodyPr>
          <a:lstStyle/>
          <a:p>
            <a:endParaRPr lang="es-MX" sz="1350"/>
          </a:p>
        </p:txBody>
      </p:sp>
      <p:sp>
        <p:nvSpPr>
          <p:cNvPr id="7172" name="Text Box 4"/>
          <p:cNvSpPr txBox="1">
            <a:spLocks noChangeArrowheads="1"/>
          </p:cNvSpPr>
          <p:nvPr/>
        </p:nvSpPr>
        <p:spPr bwMode="auto">
          <a:xfrm>
            <a:off x="3396855" y="1088232"/>
            <a:ext cx="3074194" cy="369332"/>
          </a:xfrm>
          <a:prstGeom prst="rect">
            <a:avLst/>
          </a:prstGeom>
          <a:noFill/>
          <a:ln w="9525">
            <a:noFill/>
            <a:miter lim="800000"/>
            <a:headEnd/>
            <a:tailEnd/>
          </a:ln>
        </p:spPr>
        <p:txBody>
          <a:bodyPr>
            <a:prstTxWarp prst="textNoShape">
              <a:avLst/>
            </a:prstTxWarp>
            <a:spAutoFit/>
          </a:bodyPr>
          <a:lstStyle/>
          <a:p>
            <a:r>
              <a:rPr lang="es-MX" b="1" dirty="0">
                <a:solidFill>
                  <a:srgbClr val="FF6600"/>
                </a:solidFill>
              </a:rPr>
              <a:t>ABERTURA DE DIAGFRAGMA</a:t>
            </a:r>
            <a:endParaRPr lang="es-ES" b="1" dirty="0">
              <a:solidFill>
                <a:srgbClr val="FF6600"/>
              </a:solidFill>
            </a:endParaRPr>
          </a:p>
        </p:txBody>
      </p:sp>
      <p:sp>
        <p:nvSpPr>
          <p:cNvPr id="7173" name="Text Box 5"/>
          <p:cNvSpPr txBox="1">
            <a:spLocks noChangeArrowheads="1"/>
          </p:cNvSpPr>
          <p:nvPr/>
        </p:nvSpPr>
        <p:spPr bwMode="auto">
          <a:xfrm>
            <a:off x="3202782" y="4916092"/>
            <a:ext cx="5901929" cy="1084912"/>
          </a:xfrm>
          <a:prstGeom prst="rect">
            <a:avLst/>
          </a:prstGeom>
          <a:noFill/>
          <a:ln w="9525">
            <a:noFill/>
            <a:miter lim="800000"/>
            <a:headEnd/>
            <a:tailEnd/>
          </a:ln>
        </p:spPr>
        <p:txBody>
          <a:bodyPr>
            <a:prstTxWarp prst="textNoShape">
              <a:avLst/>
            </a:prstTxWarp>
            <a:spAutoFit/>
          </a:bodyPr>
          <a:lstStyle/>
          <a:p>
            <a:r>
              <a:rPr lang="es-ES" sz="1350"/>
              <a:t>Debemos tomar en cuenta que a cada paso que se cierre el diafragma entrará la mitad de cantidad de luz, por lo que será necesario compensar la disminución de luz aumentando el tiempo de exposición.</a:t>
            </a:r>
          </a:p>
          <a:p>
            <a:endParaRPr lang="es-MX" sz="1350" i="1"/>
          </a:p>
          <a:p>
            <a:pPr algn="r"/>
            <a:endParaRPr lang="es-ES" sz="1050"/>
          </a:p>
        </p:txBody>
      </p:sp>
      <p:pic>
        <p:nvPicPr>
          <p:cNvPr id="7184" name="Picture 16" descr="Ap"/>
          <p:cNvPicPr>
            <a:picLocks noChangeAspect="1" noChangeArrowheads="1"/>
          </p:cNvPicPr>
          <p:nvPr/>
        </p:nvPicPr>
        <p:blipFill>
          <a:blip r:embed="rId2"/>
          <a:srcRect/>
          <a:stretch>
            <a:fillRect/>
          </a:stretch>
        </p:blipFill>
        <p:spPr bwMode="auto">
          <a:xfrm>
            <a:off x="1919289" y="944167"/>
            <a:ext cx="1495425" cy="638175"/>
          </a:xfrm>
          <a:prstGeom prst="rect">
            <a:avLst/>
          </a:prstGeom>
          <a:noFill/>
          <a:ln w="9525">
            <a:noFill/>
            <a:miter lim="800000"/>
            <a:headEnd/>
            <a:tailEnd/>
          </a:ln>
        </p:spPr>
      </p:pic>
      <p:sp>
        <p:nvSpPr>
          <p:cNvPr id="8" name="Text Box 5"/>
          <p:cNvSpPr txBox="1">
            <a:spLocks noChangeArrowheads="1"/>
          </p:cNvSpPr>
          <p:nvPr/>
        </p:nvSpPr>
        <p:spPr bwMode="auto">
          <a:xfrm>
            <a:off x="3095626" y="1660922"/>
            <a:ext cx="5901929" cy="1708160"/>
          </a:xfrm>
          <a:prstGeom prst="rect">
            <a:avLst/>
          </a:prstGeom>
          <a:noFill/>
          <a:ln w="9525">
            <a:noFill/>
            <a:miter lim="800000"/>
            <a:headEnd/>
            <a:tailEnd/>
          </a:ln>
        </p:spPr>
        <p:txBody>
          <a:bodyPr>
            <a:prstTxWarp prst="textNoShape">
              <a:avLst/>
            </a:prstTxWarp>
            <a:spAutoFit/>
          </a:bodyPr>
          <a:lstStyle/>
          <a:p>
            <a:r>
              <a:rPr lang="es-ES" sz="1350" dirty="0"/>
              <a:t>El diafragma afecta también el grado de nitidez de los objetos a diferentes planos.</a:t>
            </a:r>
          </a:p>
          <a:p>
            <a:r>
              <a:rPr lang="es-ES" sz="1350" dirty="0"/>
              <a:t>Si un objeto cercano esta enfocado y el diafragma se encuentra abierto, los objetos del fondo aparecerán borrosos.</a:t>
            </a:r>
          </a:p>
          <a:p>
            <a:r>
              <a:rPr lang="es-ES" sz="1350" dirty="0"/>
              <a:t>Si cerramos el diafragma, la profundidad de campo se amplía y tanto el primer plano y los objetos del fondo aparecerán nítidos.</a:t>
            </a:r>
          </a:p>
          <a:p>
            <a:endParaRPr lang="es-ES" sz="1350" dirty="0"/>
          </a:p>
          <a:p>
            <a:endParaRPr lang="es-MX" sz="1350" i="1" dirty="0"/>
          </a:p>
          <a:p>
            <a:pPr algn="r"/>
            <a:endParaRPr lang="es-ES" sz="1050" dirty="0"/>
          </a:p>
        </p:txBody>
      </p:sp>
      <p:pic>
        <p:nvPicPr>
          <p:cNvPr id="9" name="Marcador de contenido 3"/>
          <p:cNvPicPr>
            <a:picLocks noGrp="1" noChangeAspect="1"/>
          </p:cNvPicPr>
          <p:nvPr>
            <p:ph idx="1"/>
          </p:nvPr>
        </p:nvPicPr>
        <p:blipFill rotWithShape="1">
          <a:blip r:embed="rId3">
            <a:extLst>
              <a:ext uri="{28A0092B-C50C-407E-A947-70E740481C1C}">
                <a14:useLocalDpi xmlns:a14="http://schemas.microsoft.com/office/drawing/2010/main" val="0"/>
              </a:ext>
            </a:extLst>
          </a:blip>
          <a:srcRect b="7502"/>
          <a:stretch/>
        </p:blipFill>
        <p:spPr>
          <a:xfrm>
            <a:off x="4259796" y="2784148"/>
            <a:ext cx="3024336" cy="2098100"/>
          </a:xfrm>
        </p:spPr>
      </p:pic>
    </p:spTree>
    <p:extLst>
      <p:ext uri="{BB962C8B-B14F-4D97-AF65-F5344CB8AC3E}">
        <p14:creationId xmlns:p14="http://schemas.microsoft.com/office/powerpoint/2010/main" val="20979513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7184"/>
                                        </p:tgtEl>
                                        <p:attrNameLst>
                                          <p:attrName>style.visibility</p:attrName>
                                        </p:attrNameLst>
                                      </p:cBhvr>
                                      <p:to>
                                        <p:strVal val="visible"/>
                                      </p:to>
                                    </p:set>
                                    <p:anim calcmode="lin" valueType="num">
                                      <p:cBhvr>
                                        <p:cTn id="7" dur="1000" fill="hold"/>
                                        <p:tgtEl>
                                          <p:spTgt spid="7184"/>
                                        </p:tgtEl>
                                        <p:attrNameLst>
                                          <p:attrName>ppt_x</p:attrName>
                                        </p:attrNameLst>
                                      </p:cBhvr>
                                      <p:tavLst>
                                        <p:tav tm="0">
                                          <p:val>
                                            <p:strVal val="#ppt_x-.2"/>
                                          </p:val>
                                        </p:tav>
                                        <p:tav tm="100000">
                                          <p:val>
                                            <p:strVal val="#ppt_x"/>
                                          </p:val>
                                        </p:tav>
                                      </p:tavLst>
                                    </p:anim>
                                    <p:anim calcmode="lin" valueType="num">
                                      <p:cBhvr>
                                        <p:cTn id="8" dur="1000" fill="hold"/>
                                        <p:tgtEl>
                                          <p:spTgt spid="7184"/>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84"/>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7172"/>
                                        </p:tgtEl>
                                        <p:attrNameLst>
                                          <p:attrName>style.visibility</p:attrName>
                                        </p:attrNameLst>
                                      </p:cBhvr>
                                      <p:to>
                                        <p:strVal val="visible"/>
                                      </p:to>
                                    </p:set>
                                    <p:anim calcmode="lin" valueType="num">
                                      <p:cBhvr>
                                        <p:cTn id="12" dur="1000" fill="hold"/>
                                        <p:tgtEl>
                                          <p:spTgt spid="7172"/>
                                        </p:tgtEl>
                                        <p:attrNameLst>
                                          <p:attrName>ppt_x</p:attrName>
                                        </p:attrNameLst>
                                      </p:cBhvr>
                                      <p:tavLst>
                                        <p:tav tm="0">
                                          <p:val>
                                            <p:strVal val="#ppt_x-.2"/>
                                          </p:val>
                                        </p:tav>
                                        <p:tav tm="100000">
                                          <p:val>
                                            <p:strVal val="#ppt_x"/>
                                          </p:val>
                                        </p:tav>
                                      </p:tavLst>
                                    </p:anim>
                                    <p:anim calcmode="lin" valueType="num">
                                      <p:cBhvr>
                                        <p:cTn id="13" dur="1000" fill="hold"/>
                                        <p:tgtEl>
                                          <p:spTgt spid="7172"/>
                                        </p:tgtEl>
                                        <p:attrNameLst>
                                          <p:attrName>ppt_y</p:attrName>
                                        </p:attrNameLst>
                                      </p:cBhvr>
                                      <p:tavLst>
                                        <p:tav tm="0">
                                          <p:val>
                                            <p:strVal val="#ppt_y"/>
                                          </p:val>
                                        </p:tav>
                                        <p:tav tm="100000">
                                          <p:val>
                                            <p:strVal val="#ppt_y"/>
                                          </p:val>
                                        </p:tav>
                                      </p:tavLst>
                                    </p:anim>
                                    <p:animEffect transition="in" filter="wipe(right)" prLst="gradientSize: 0.1">
                                      <p:cBhvr>
                                        <p:cTn id="14" dur="1000"/>
                                        <p:tgtEl>
                                          <p:spTgt spid="7172"/>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7183"/>
                                        </p:tgtEl>
                                        <p:attrNameLst>
                                          <p:attrName>style.visibility</p:attrName>
                                        </p:attrNameLst>
                                      </p:cBhvr>
                                      <p:to>
                                        <p:strVal val="visible"/>
                                      </p:to>
                                    </p:set>
                                    <p:anim calcmode="lin" valueType="num">
                                      <p:cBhvr>
                                        <p:cTn id="17" dur="1000" fill="hold"/>
                                        <p:tgtEl>
                                          <p:spTgt spid="7183"/>
                                        </p:tgtEl>
                                        <p:attrNameLst>
                                          <p:attrName>ppt_x</p:attrName>
                                        </p:attrNameLst>
                                      </p:cBhvr>
                                      <p:tavLst>
                                        <p:tav tm="0">
                                          <p:val>
                                            <p:strVal val="#ppt_x-.2"/>
                                          </p:val>
                                        </p:tav>
                                        <p:tav tm="100000">
                                          <p:val>
                                            <p:strVal val="#ppt_x"/>
                                          </p:val>
                                        </p:tav>
                                      </p:tavLst>
                                    </p:anim>
                                    <p:anim calcmode="lin" valueType="num">
                                      <p:cBhvr>
                                        <p:cTn id="18" dur="1000" fill="hold"/>
                                        <p:tgtEl>
                                          <p:spTgt spid="7183"/>
                                        </p:tgtEl>
                                        <p:attrNameLst>
                                          <p:attrName>ppt_y</p:attrName>
                                        </p:attrNameLst>
                                      </p:cBhvr>
                                      <p:tavLst>
                                        <p:tav tm="0">
                                          <p:val>
                                            <p:strVal val="#ppt_y"/>
                                          </p:val>
                                        </p:tav>
                                        <p:tav tm="100000">
                                          <p:val>
                                            <p:strVal val="#ppt_y"/>
                                          </p:val>
                                        </p:tav>
                                      </p:tavLst>
                                    </p:anim>
                                    <p:animEffect transition="in" filter="wipe(right)" prLst="gradientSize: 0.1">
                                      <p:cBhvr>
                                        <p:cTn id="19" dur="1000"/>
                                        <p:tgtEl>
                                          <p:spTgt spid="7183"/>
                                        </p:tgtEl>
                                      </p:cBhvr>
                                    </p:animEffect>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ppt_x</p:attrName>
                                        </p:attrNameLst>
                                      </p:cBhvr>
                                      <p:tavLst>
                                        <p:tav tm="0">
                                          <p:val>
                                            <p:strVal val="#ppt_x-.2"/>
                                          </p:val>
                                        </p:tav>
                                        <p:tav tm="100000">
                                          <p:val>
                                            <p:strVal val="#ppt_x"/>
                                          </p:val>
                                        </p:tav>
                                      </p:tavLst>
                                    </p:anim>
                                    <p:anim calcmode="lin" valueType="num">
                                      <p:cBhvr>
                                        <p:cTn id="25"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6" dur="10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grpId="0" nodeType="clickEffect">
                                  <p:stCondLst>
                                    <p:cond delay="0"/>
                                  </p:stCondLst>
                                  <p:childTnLst>
                                    <p:set>
                                      <p:cBhvr>
                                        <p:cTn id="30" dur="1" fill="hold">
                                          <p:stCondLst>
                                            <p:cond delay="0"/>
                                          </p:stCondLst>
                                        </p:cTn>
                                        <p:tgtEl>
                                          <p:spTgt spid="7173"/>
                                        </p:tgtEl>
                                        <p:attrNameLst>
                                          <p:attrName>style.visibility</p:attrName>
                                        </p:attrNameLst>
                                      </p:cBhvr>
                                      <p:to>
                                        <p:strVal val="visible"/>
                                      </p:to>
                                    </p:set>
                                    <p:anim calcmode="lin" valueType="num">
                                      <p:cBhvr>
                                        <p:cTn id="31" dur="1000" fill="hold"/>
                                        <p:tgtEl>
                                          <p:spTgt spid="7173"/>
                                        </p:tgtEl>
                                        <p:attrNameLst>
                                          <p:attrName>ppt_x</p:attrName>
                                        </p:attrNameLst>
                                      </p:cBhvr>
                                      <p:tavLst>
                                        <p:tav tm="0">
                                          <p:val>
                                            <p:strVal val="#ppt_x-.2"/>
                                          </p:val>
                                        </p:tav>
                                        <p:tav tm="100000">
                                          <p:val>
                                            <p:strVal val="#ppt_x"/>
                                          </p:val>
                                        </p:tav>
                                      </p:tavLst>
                                    </p:anim>
                                    <p:anim calcmode="lin" valueType="num">
                                      <p:cBhvr>
                                        <p:cTn id="32" dur="1000" fill="hold"/>
                                        <p:tgtEl>
                                          <p:spTgt spid="7173"/>
                                        </p:tgtEl>
                                        <p:attrNameLst>
                                          <p:attrName>ppt_y</p:attrName>
                                        </p:attrNameLst>
                                      </p:cBhvr>
                                      <p:tavLst>
                                        <p:tav tm="0">
                                          <p:val>
                                            <p:strVal val="#ppt_y"/>
                                          </p:val>
                                        </p:tav>
                                        <p:tav tm="100000">
                                          <p:val>
                                            <p:strVal val="#ppt_y"/>
                                          </p:val>
                                        </p:tav>
                                      </p:tavLst>
                                    </p:anim>
                                    <p:animEffect transition="in" filter="wipe(right)" prLst="gradientSize: 0.1">
                                      <p:cBhvr>
                                        <p:cTn id="33" dur="10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3" grpId="0" animBg="1"/>
      <p:bldP spid="7172" grpId="0"/>
      <p:bldP spid="7173" grpId="0"/>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3" name="Rectangle 15"/>
          <p:cNvSpPr>
            <a:spLocks noChangeArrowheads="1"/>
          </p:cNvSpPr>
          <p:nvPr/>
        </p:nvSpPr>
        <p:spPr bwMode="auto">
          <a:xfrm>
            <a:off x="3395663" y="1106091"/>
            <a:ext cx="3128963" cy="270272"/>
          </a:xfrm>
          <a:prstGeom prst="rect">
            <a:avLst/>
          </a:prstGeom>
          <a:solidFill>
            <a:srgbClr val="D9D9D9"/>
          </a:solidFill>
          <a:ln w="9525">
            <a:noFill/>
            <a:miter lim="800000"/>
            <a:headEnd/>
            <a:tailEnd/>
          </a:ln>
        </p:spPr>
        <p:txBody>
          <a:bodyPr wrap="none" anchor="ctr">
            <a:prstTxWarp prst="textNoShape">
              <a:avLst/>
            </a:prstTxWarp>
          </a:bodyPr>
          <a:lstStyle/>
          <a:p>
            <a:endParaRPr lang="es-MX" sz="1350"/>
          </a:p>
        </p:txBody>
      </p:sp>
      <p:sp>
        <p:nvSpPr>
          <p:cNvPr id="31747" name="Text Box 4"/>
          <p:cNvSpPr txBox="1">
            <a:spLocks noChangeArrowheads="1"/>
          </p:cNvSpPr>
          <p:nvPr/>
        </p:nvSpPr>
        <p:spPr bwMode="auto">
          <a:xfrm>
            <a:off x="3396855" y="1088231"/>
            <a:ext cx="3074194" cy="300082"/>
          </a:xfrm>
          <a:prstGeom prst="rect">
            <a:avLst/>
          </a:prstGeom>
          <a:noFill/>
          <a:ln w="9525">
            <a:noFill/>
            <a:miter lim="800000"/>
            <a:headEnd/>
            <a:tailEnd/>
          </a:ln>
        </p:spPr>
        <p:txBody>
          <a:bodyPr>
            <a:prstTxWarp prst="textNoShape">
              <a:avLst/>
            </a:prstTxWarp>
            <a:spAutoFit/>
          </a:bodyPr>
          <a:lstStyle/>
          <a:p>
            <a:r>
              <a:rPr lang="es-MX" sz="1350" b="1" dirty="0">
                <a:solidFill>
                  <a:srgbClr val="FF6600"/>
                </a:solidFill>
              </a:rPr>
              <a:t>ABERTURA DE DIAGFRAGMA</a:t>
            </a:r>
            <a:endParaRPr lang="es-ES" sz="1350" b="1" dirty="0">
              <a:solidFill>
                <a:srgbClr val="FF6600"/>
              </a:solidFill>
            </a:endParaRPr>
          </a:p>
        </p:txBody>
      </p:sp>
      <p:pic>
        <p:nvPicPr>
          <p:cNvPr id="31748" name="Picture 16" descr="Ap"/>
          <p:cNvPicPr>
            <a:picLocks noChangeAspect="1" noChangeArrowheads="1"/>
          </p:cNvPicPr>
          <p:nvPr/>
        </p:nvPicPr>
        <p:blipFill>
          <a:blip r:embed="rId2"/>
          <a:srcRect/>
          <a:stretch>
            <a:fillRect/>
          </a:stretch>
        </p:blipFill>
        <p:spPr bwMode="auto">
          <a:xfrm>
            <a:off x="1919289" y="944167"/>
            <a:ext cx="1495425" cy="638175"/>
          </a:xfrm>
          <a:prstGeom prst="rect">
            <a:avLst/>
          </a:prstGeom>
          <a:noFill/>
          <a:ln w="9525">
            <a:noFill/>
            <a:miter lim="800000"/>
            <a:headEnd/>
            <a:tailEnd/>
          </a:ln>
        </p:spPr>
      </p:pic>
      <p:sp>
        <p:nvSpPr>
          <p:cNvPr id="11" name="Text Box 7"/>
          <p:cNvSpPr txBox="1">
            <a:spLocks noChangeArrowheads="1"/>
          </p:cNvSpPr>
          <p:nvPr/>
        </p:nvSpPr>
        <p:spPr bwMode="auto">
          <a:xfrm>
            <a:off x="3524251" y="1582343"/>
            <a:ext cx="2306081" cy="507831"/>
          </a:xfrm>
          <a:prstGeom prst="rect">
            <a:avLst/>
          </a:prstGeom>
          <a:noFill/>
          <a:ln w="9525">
            <a:noFill/>
            <a:miter lim="800000"/>
            <a:headEnd/>
            <a:tailEnd/>
          </a:ln>
        </p:spPr>
        <p:txBody>
          <a:bodyPr wrap="none">
            <a:prstTxWarp prst="textNoShape">
              <a:avLst/>
            </a:prstTxWarp>
            <a:spAutoFit/>
          </a:bodyPr>
          <a:lstStyle/>
          <a:p>
            <a:r>
              <a:rPr lang="es-MX" sz="1350"/>
              <a:t>Diafragma abierto</a:t>
            </a:r>
          </a:p>
          <a:p>
            <a:r>
              <a:rPr lang="es-MX" sz="1350" dirty="0"/>
              <a:t>Menor profundidad de campo</a:t>
            </a:r>
            <a:endParaRPr lang="es-ES" sz="75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5760" y="2265191"/>
            <a:ext cx="4671138" cy="3503354"/>
          </a:xfrm>
          <a:prstGeom prst="rect">
            <a:avLst/>
          </a:prstGeom>
        </p:spPr>
      </p:pic>
    </p:spTree>
    <p:extLst>
      <p:ext uri="{BB962C8B-B14F-4D97-AF65-F5344CB8AC3E}">
        <p14:creationId xmlns:p14="http://schemas.microsoft.com/office/powerpoint/2010/main" val="19434103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7183"/>
                                        </p:tgtEl>
                                        <p:attrNameLst>
                                          <p:attrName>style.visibility</p:attrName>
                                        </p:attrNameLst>
                                      </p:cBhvr>
                                      <p:to>
                                        <p:strVal val="visible"/>
                                      </p:to>
                                    </p:set>
                                    <p:anim calcmode="lin" valueType="num">
                                      <p:cBhvr>
                                        <p:cTn id="7" dur="1000" fill="hold"/>
                                        <p:tgtEl>
                                          <p:spTgt spid="7183"/>
                                        </p:tgtEl>
                                        <p:attrNameLst>
                                          <p:attrName>ppt_x</p:attrName>
                                        </p:attrNameLst>
                                      </p:cBhvr>
                                      <p:tavLst>
                                        <p:tav tm="0">
                                          <p:val>
                                            <p:strVal val="#ppt_x-.2"/>
                                          </p:val>
                                        </p:tav>
                                        <p:tav tm="100000">
                                          <p:val>
                                            <p:strVal val="#ppt_x"/>
                                          </p:val>
                                        </p:tav>
                                      </p:tavLst>
                                    </p:anim>
                                    <p:anim calcmode="lin" valueType="num">
                                      <p:cBhvr>
                                        <p:cTn id="8" dur="1000" fill="hold"/>
                                        <p:tgtEl>
                                          <p:spTgt spid="7183"/>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8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3"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600" b="1" dirty="0">
                <a:solidFill>
                  <a:srgbClr val="FF6600"/>
                </a:solidFill>
              </a:rPr>
              <a:t>Anatomía de una cámara digital</a:t>
            </a:r>
            <a:endParaRPr lang="es-ES_tradnl" sz="3600" dirty="0"/>
          </a:p>
        </p:txBody>
      </p:sp>
      <p:sp>
        <p:nvSpPr>
          <p:cNvPr id="4" name="Marcador de contenido 3"/>
          <p:cNvSpPr>
            <a:spLocks noGrp="1"/>
          </p:cNvSpPr>
          <p:nvPr>
            <p:ph idx="1"/>
          </p:nvPr>
        </p:nvSpPr>
        <p:spPr/>
        <p:txBody>
          <a:bodyPr/>
          <a:lstStyle/>
          <a:p>
            <a:pPr>
              <a:buNone/>
            </a:pPr>
            <a:r>
              <a:rPr lang="es-ES_tradnl" dirty="0" smtClean="0"/>
              <a:t>   Clasificaremos dos partes importantes a cámara fotográfica:</a:t>
            </a:r>
          </a:p>
          <a:p>
            <a:pPr>
              <a:buNone/>
            </a:pPr>
            <a:endParaRPr lang="es-ES_tradnl" dirty="0" smtClean="0"/>
          </a:p>
          <a:p>
            <a:pPr>
              <a:buNone/>
            </a:pPr>
            <a:r>
              <a:rPr lang="es-ES_tradnl" b="1" dirty="0" smtClean="0"/>
              <a:t>	     1. El cuerpo de la cámara</a:t>
            </a:r>
          </a:p>
          <a:p>
            <a:pPr>
              <a:buNone/>
            </a:pPr>
            <a:r>
              <a:rPr lang="es-ES_tradnl" b="1" dirty="0" smtClean="0"/>
              <a:t>         2. La óptica </a:t>
            </a:r>
          </a:p>
        </p:txBody>
      </p:sp>
    </p:spTree>
    <p:extLst>
      <p:ext uri="{BB962C8B-B14F-4D97-AF65-F5344CB8AC3E}">
        <p14:creationId xmlns:p14="http://schemas.microsoft.com/office/powerpoint/2010/main" val="18480961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600" b="1" dirty="0">
                <a:solidFill>
                  <a:srgbClr val="FF6600"/>
                </a:solidFill>
              </a:rPr>
              <a:t>La cámara digital</a:t>
            </a:r>
            <a:endParaRPr lang="es-ES_tradnl" sz="3600" dirty="0"/>
          </a:p>
        </p:txBody>
      </p:sp>
      <p:sp>
        <p:nvSpPr>
          <p:cNvPr id="5" name="Marcador de contenido 4"/>
          <p:cNvSpPr>
            <a:spLocks noGrp="1"/>
          </p:cNvSpPr>
          <p:nvPr>
            <p:ph idx="1"/>
          </p:nvPr>
        </p:nvSpPr>
        <p:spPr>
          <a:xfrm>
            <a:off x="1981200" y="1417638"/>
            <a:ext cx="8229600" cy="4800600"/>
          </a:xfrm>
        </p:spPr>
        <p:txBody>
          <a:bodyPr>
            <a:normAutofit/>
          </a:bodyPr>
          <a:lstStyle/>
          <a:p>
            <a:pPr>
              <a:buNone/>
            </a:pPr>
            <a:r>
              <a:rPr lang="es-ES_tradnl" dirty="0" smtClean="0"/>
              <a:t> </a:t>
            </a:r>
            <a:r>
              <a:rPr lang="es-ES_tradnl" sz="3600" b="1" dirty="0"/>
              <a:t>1. El cuerpo de la cámara</a:t>
            </a:r>
          </a:p>
          <a:p>
            <a:pPr>
              <a:buNone/>
            </a:pPr>
            <a:r>
              <a:rPr lang="es-ES_tradnl" sz="3600" b="1" dirty="0"/>
              <a:t>  </a:t>
            </a:r>
          </a:p>
          <a:p>
            <a:pPr algn="just">
              <a:buNone/>
            </a:pPr>
            <a:r>
              <a:rPr lang="es-ES_tradnl" dirty="0" smtClean="0"/>
              <a:t>	La función principal es mantener el elemento fotosensible en completa oscuridad y controlar la entrada de luz mediante un botón de disparo. </a:t>
            </a:r>
          </a:p>
          <a:p>
            <a:pPr algn="just">
              <a:buNone/>
            </a:pPr>
            <a:r>
              <a:rPr lang="es-ES_tradnl" dirty="0" smtClean="0"/>
              <a:t>    En esta parte se encuentran los controles para la captura de la imagen como son:       </a:t>
            </a:r>
          </a:p>
          <a:p>
            <a:pPr algn="ctr">
              <a:buNone/>
            </a:pPr>
            <a:r>
              <a:rPr lang="es-ES_tradnl" dirty="0" smtClean="0"/>
              <a:t>     </a:t>
            </a:r>
            <a:r>
              <a:rPr lang="es-ES_tradnl" i="1" dirty="0" smtClean="0"/>
              <a:t>La apertura del diafragma y el tiempo de exposición del obturador</a:t>
            </a:r>
            <a:r>
              <a:rPr lang="es-ES_tradnl" dirty="0" smtClean="0"/>
              <a:t>.</a:t>
            </a:r>
            <a:endParaRPr lang="es-ES_tradnl" dirty="0"/>
          </a:p>
        </p:txBody>
      </p:sp>
    </p:spTree>
    <p:extLst>
      <p:ext uri="{BB962C8B-B14F-4D97-AF65-F5344CB8AC3E}">
        <p14:creationId xmlns:p14="http://schemas.microsoft.com/office/powerpoint/2010/main" val="17279527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600" b="1" dirty="0">
                <a:solidFill>
                  <a:srgbClr val="FF6600"/>
                </a:solidFill>
              </a:rPr>
              <a:t>La cámara digital</a:t>
            </a:r>
            <a:endParaRPr lang="es-ES_tradnl" sz="3600" dirty="0"/>
          </a:p>
        </p:txBody>
      </p:sp>
      <p:pic>
        <p:nvPicPr>
          <p:cNvPr id="5" name="Marcador de contenido 4" descr="Captura de pantalla 2014-06-06 a las 09.48.56.png"/>
          <p:cNvPicPr>
            <a:picLocks noGrp="1" noChangeAspect="1"/>
          </p:cNvPicPr>
          <p:nvPr>
            <p:ph idx="1"/>
          </p:nvPr>
        </p:nvPicPr>
        <p:blipFill>
          <a:blip r:embed="rId2"/>
          <a:stretch>
            <a:fillRect/>
          </a:stretch>
        </p:blipFill>
        <p:spPr>
          <a:xfrm>
            <a:off x="3352800" y="1417639"/>
            <a:ext cx="5397282" cy="5199015"/>
          </a:xfrm>
        </p:spPr>
      </p:pic>
    </p:spTree>
    <p:extLst>
      <p:ext uri="{BB962C8B-B14F-4D97-AF65-F5344CB8AC3E}">
        <p14:creationId xmlns:p14="http://schemas.microsoft.com/office/powerpoint/2010/main" val="10917149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67925" y="28620"/>
            <a:ext cx="8229600" cy="1143000"/>
          </a:xfrm>
        </p:spPr>
        <p:txBody>
          <a:bodyPr>
            <a:normAutofit/>
          </a:bodyPr>
          <a:lstStyle/>
          <a:p>
            <a:r>
              <a:rPr lang="es-ES_tradnl" sz="3600" b="1" dirty="0">
                <a:solidFill>
                  <a:srgbClr val="FF6600"/>
                </a:solidFill>
              </a:rPr>
              <a:t>La </a:t>
            </a:r>
            <a:r>
              <a:rPr lang="es-ES_tradnl" sz="3600" b="1">
                <a:solidFill>
                  <a:srgbClr val="FF6600"/>
                </a:solidFill>
              </a:rPr>
              <a:t>cámara digital</a:t>
            </a:r>
            <a:endParaRPr lang="es-ES_tradnl" sz="3600" dirty="0"/>
          </a:p>
        </p:txBody>
      </p:sp>
      <p:pic>
        <p:nvPicPr>
          <p:cNvPr id="5" name="Marcador de contenido 4" descr="Captura de pantalla 2014-06-06 a las 09.50.53.png"/>
          <p:cNvPicPr>
            <a:picLocks noGrp="1" noChangeAspect="1"/>
          </p:cNvPicPr>
          <p:nvPr>
            <p:ph idx="1"/>
          </p:nvPr>
        </p:nvPicPr>
        <p:blipFill>
          <a:blip r:embed="rId2"/>
          <a:stretch>
            <a:fillRect/>
          </a:stretch>
        </p:blipFill>
        <p:spPr>
          <a:xfrm>
            <a:off x="3657600" y="1295400"/>
            <a:ext cx="5050250" cy="5230874"/>
          </a:xfrm>
        </p:spPr>
      </p:pic>
    </p:spTree>
    <p:extLst>
      <p:ext uri="{BB962C8B-B14F-4D97-AF65-F5344CB8AC3E}">
        <p14:creationId xmlns:p14="http://schemas.microsoft.com/office/powerpoint/2010/main" val="13641805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_tradnl" sz="3600" b="1" dirty="0">
                <a:solidFill>
                  <a:srgbClr val="FF6600"/>
                </a:solidFill>
              </a:rPr>
              <a:t>La cámara digital</a:t>
            </a:r>
            <a:endParaRPr lang="es-ES_tradnl" sz="3600" dirty="0"/>
          </a:p>
        </p:txBody>
      </p:sp>
      <p:pic>
        <p:nvPicPr>
          <p:cNvPr id="6" name="Imagen 5" descr="Captura de pantalla 2014-06-06 a las 10.05.37.png"/>
          <p:cNvPicPr>
            <a:picLocks noChangeAspect="1"/>
          </p:cNvPicPr>
          <p:nvPr/>
        </p:nvPicPr>
        <p:blipFill>
          <a:blip r:embed="rId2"/>
          <a:stretch>
            <a:fillRect/>
          </a:stretch>
        </p:blipFill>
        <p:spPr>
          <a:xfrm>
            <a:off x="2076450" y="1790839"/>
            <a:ext cx="8210550" cy="4762360"/>
          </a:xfrm>
          <a:prstGeom prst="rect">
            <a:avLst/>
          </a:prstGeom>
        </p:spPr>
      </p:pic>
    </p:spTree>
    <p:extLst>
      <p:ext uri="{BB962C8B-B14F-4D97-AF65-F5344CB8AC3E}">
        <p14:creationId xmlns:p14="http://schemas.microsoft.com/office/powerpoint/2010/main" val="1281944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793</Words>
  <Application>Microsoft Macintosh PowerPoint</Application>
  <PresentationFormat>Panorámica</PresentationFormat>
  <Paragraphs>135</Paragraphs>
  <Slides>47</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47</vt:i4>
      </vt:variant>
    </vt:vector>
  </HeadingPairs>
  <TitlesOfParts>
    <vt:vector size="51" baseType="lpstr">
      <vt:lpstr>Arial</vt:lpstr>
      <vt:lpstr>Calibri</vt:lpstr>
      <vt:lpstr>Calibri Light</vt:lpstr>
      <vt:lpstr>Tema de Office</vt:lpstr>
      <vt:lpstr>U.A. FOTOGRAFÍA BÁSICA (tercer periodo)</vt:lpstr>
      <vt:lpstr>Presentación de PowerPoint</vt:lpstr>
      <vt:lpstr>Presentación de PowerPoint</vt:lpstr>
      <vt:lpstr>Guión de uso del material</vt:lpstr>
      <vt:lpstr>Anatomía de una cámara digital</vt:lpstr>
      <vt:lpstr>La cámara digital</vt:lpstr>
      <vt:lpstr>La cámara digital</vt:lpstr>
      <vt:lpstr>La cámara digital</vt:lpstr>
      <vt:lpstr>La cámara digital</vt:lpstr>
      <vt:lpstr>La cámara digital</vt:lpstr>
      <vt:lpstr>Anatomía de una cámara fotográfica</vt:lpstr>
      <vt:lpstr>Anatomía de una cámara fotográfica</vt:lpstr>
      <vt:lpstr>Anatomía de una cámara fotográfica</vt:lpstr>
      <vt:lpstr>Anatomía de una cámara fotográfica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Microsoft Office</dc:creator>
  <cp:lastModifiedBy>Usuario de Microsoft Office</cp:lastModifiedBy>
  <cp:revision>8</cp:revision>
  <dcterms:created xsi:type="dcterms:W3CDTF">2017-10-19T17:51:12Z</dcterms:created>
  <dcterms:modified xsi:type="dcterms:W3CDTF">2017-10-19T18:10:42Z</dcterms:modified>
</cp:coreProperties>
</file>