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3" r:id="rId2"/>
    <p:sldId id="257" r:id="rId3"/>
    <p:sldId id="258" r:id="rId4"/>
    <p:sldId id="259" r:id="rId5"/>
    <p:sldId id="274" r:id="rId6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33333"/>
    <p:restoredTop sz="50000"/>
  </p:normalViewPr>
  <p:slideViewPr>
    <p:cSldViewPr snapToGrid="0" snapToObjects="1">
      <p:cViewPr varScale="1">
        <p:scale>
          <a:sx n="62" d="100"/>
          <a:sy n="62" d="100"/>
        </p:scale>
        <p:origin x="45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88D5A-2776-4B4A-BD7D-C89F4B438205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46D92-2456-0341-9126-79293AB6C08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879266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88D5A-2776-4B4A-BD7D-C89F4B438205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46D92-2456-0341-9126-79293AB6C08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463407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88D5A-2776-4B4A-BD7D-C89F4B438205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46D92-2456-0341-9126-79293AB6C08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97352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88D5A-2776-4B4A-BD7D-C89F4B438205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46D92-2456-0341-9126-79293AB6C08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88219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88D5A-2776-4B4A-BD7D-C89F4B438205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46D92-2456-0341-9126-79293AB6C08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566691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88D5A-2776-4B4A-BD7D-C89F4B438205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46D92-2456-0341-9126-79293AB6C08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57418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88D5A-2776-4B4A-BD7D-C89F4B438205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46D92-2456-0341-9126-79293AB6C08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95706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88D5A-2776-4B4A-BD7D-C89F4B438205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46D92-2456-0341-9126-79293AB6C08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230894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88D5A-2776-4B4A-BD7D-C89F4B438205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46D92-2456-0341-9126-79293AB6C08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651033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88D5A-2776-4B4A-BD7D-C89F4B438205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46D92-2456-0341-9126-79293AB6C08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43606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88D5A-2776-4B4A-BD7D-C89F4B438205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46D92-2456-0341-9126-79293AB6C08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11783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B88D5A-2776-4B4A-BD7D-C89F4B438205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B46D92-2456-0341-9126-79293AB6C08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03570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eg"/><Relationship Id="rId3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2"/>
          <p:cNvSpPr txBox="1">
            <a:spLocks noChangeArrowheads="1"/>
          </p:cNvSpPr>
          <p:nvPr/>
        </p:nvSpPr>
        <p:spPr bwMode="auto">
          <a:xfrm>
            <a:off x="6600825" y="836614"/>
            <a:ext cx="3563938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tabLst>
                <a:tab pos="1878013" algn="l"/>
              </a:tabLst>
            </a:pPr>
            <a:r>
              <a:rPr lang="es-ES_tradnl" sz="3200" dirty="0">
                <a:solidFill>
                  <a:srgbClr val="000000"/>
                </a:solidFill>
                <a:ea typeface="Arial" charset="0"/>
                <a:cs typeface="Arial" charset="0"/>
              </a:rPr>
              <a:t>El sistema de </a:t>
            </a:r>
            <a:r>
              <a:rPr lang="es-ES_tradnl" sz="3200" b="1" i="1" dirty="0">
                <a:solidFill>
                  <a:srgbClr val="000000"/>
                </a:solidFill>
                <a:ea typeface="Arial" charset="0"/>
                <a:cs typeface="Arial" charset="0"/>
              </a:rPr>
              <a:t>autoenfoque </a:t>
            </a:r>
            <a:r>
              <a:rPr lang="es-ES_tradnl" sz="3200" dirty="0">
                <a:solidFill>
                  <a:srgbClr val="000000"/>
                </a:solidFill>
                <a:ea typeface="Arial" charset="0"/>
                <a:cs typeface="Arial" charset="0"/>
              </a:rPr>
              <a:t>de las cámaras actuales suele ser muy rápido y preciso, lo que permite al fotógrafo concentrarse mejor en el encuadre.</a:t>
            </a:r>
            <a:endParaRPr lang="es-ES" sz="3200" dirty="0">
              <a:solidFill>
                <a:srgbClr val="000000"/>
              </a:solidFill>
              <a:ea typeface="Arial" charset="0"/>
              <a:cs typeface="Arial" charset="0"/>
            </a:endParaRPr>
          </a:p>
        </p:txBody>
      </p:sp>
      <p:pic>
        <p:nvPicPr>
          <p:cNvPr id="37891" name="Picture 3" descr="Volador 1_5965 100dp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1" y="0"/>
            <a:ext cx="46783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39273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1919289" y="762000"/>
            <a:ext cx="4105275" cy="446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r>
              <a:rPr lang="es-ES_tradnl" sz="2400" dirty="0">
                <a:solidFill>
                  <a:srgbClr val="000000"/>
                </a:solidFill>
                <a:ea typeface="Arial" charset="0"/>
                <a:cs typeface="Arial" charset="0"/>
              </a:rPr>
              <a:t>Aunque las modernas cámaras fotográficas disponen de sistemas de enfoque automático que ahorran tiempo y esfuerzo al fotógrafo, en muchas ocasiones es preferible tener un </a:t>
            </a:r>
            <a:r>
              <a:rPr lang="es-ES_tradnl" sz="2400" b="1" i="1" dirty="0">
                <a:solidFill>
                  <a:srgbClr val="000000"/>
                </a:solidFill>
                <a:ea typeface="Arial" charset="0"/>
                <a:cs typeface="Arial" charset="0"/>
              </a:rPr>
              <a:t>control manual del enfoque </a:t>
            </a:r>
            <a:r>
              <a:rPr lang="es-ES_tradnl" sz="2400" dirty="0">
                <a:solidFill>
                  <a:srgbClr val="000000"/>
                </a:solidFill>
                <a:ea typeface="Arial" charset="0"/>
                <a:cs typeface="Arial" charset="0"/>
              </a:rPr>
              <a:t>para garantizar la mayor definición de las áreas de</a:t>
            </a:r>
            <a:r>
              <a:rPr lang="es-ES_tradnl" sz="2800" dirty="0">
                <a:solidFill>
                  <a:srgbClr val="000000"/>
                </a:solidFill>
                <a:ea typeface="Arial" charset="0"/>
                <a:cs typeface="Arial" charset="0"/>
              </a:rPr>
              <a:t> </a:t>
            </a:r>
          </a:p>
          <a:p>
            <a:pPr algn="r"/>
            <a:r>
              <a:rPr lang="es-ES_tradnl" sz="3200" b="1" i="1" dirty="0">
                <a:solidFill>
                  <a:srgbClr val="000000"/>
                </a:solidFill>
                <a:ea typeface="Arial" charset="0"/>
                <a:cs typeface="Arial" charset="0"/>
              </a:rPr>
              <a:t>interés preferencial</a:t>
            </a:r>
            <a:r>
              <a:rPr lang="es-ES_tradnl" sz="4000" b="1" dirty="0">
                <a:solidFill>
                  <a:srgbClr val="000000"/>
                </a:solidFill>
                <a:ea typeface="Arial" charset="0"/>
                <a:cs typeface="Arial" charset="0"/>
              </a:rPr>
              <a:t>.</a:t>
            </a:r>
            <a:endParaRPr lang="es-ES" sz="4000" b="1" dirty="0">
              <a:solidFill>
                <a:srgbClr val="000000"/>
              </a:solidFill>
              <a:ea typeface="Arial" charset="0"/>
              <a:cs typeface="Arial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3742"/>
            <a:ext cx="457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5032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368300"/>
            <a:ext cx="9144000" cy="6118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451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1952626" y="1428751"/>
            <a:ext cx="3097213" cy="4555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r>
              <a:rPr lang="es-ES_tradnl" sz="2200" dirty="0">
                <a:solidFill>
                  <a:srgbClr val="000000"/>
                </a:solidFill>
                <a:ea typeface="Arial" charset="0"/>
                <a:cs typeface="Arial" charset="0"/>
              </a:rPr>
              <a:t>Una importante ventaja del enfoque manual consiste, aparte de incrementar la nitidez de la imagen, en la posibilidad de conferir </a:t>
            </a:r>
            <a:r>
              <a:rPr lang="es-ES_tradnl" sz="2400" b="1" i="1" dirty="0">
                <a:solidFill>
                  <a:srgbClr val="000000"/>
                </a:solidFill>
                <a:ea typeface="Arial" charset="0"/>
                <a:cs typeface="Arial" charset="0"/>
              </a:rPr>
              <a:t>interés preferencial</a:t>
            </a:r>
            <a:r>
              <a:rPr lang="es-ES_tradnl" sz="2000" b="1" i="1" dirty="0">
                <a:solidFill>
                  <a:srgbClr val="000000"/>
                </a:solidFill>
                <a:ea typeface="Arial" charset="0"/>
                <a:cs typeface="Arial" charset="0"/>
              </a:rPr>
              <a:t> </a:t>
            </a:r>
            <a:r>
              <a:rPr lang="es-ES_tradnl" sz="2000" dirty="0">
                <a:solidFill>
                  <a:srgbClr val="000000"/>
                </a:solidFill>
                <a:ea typeface="Arial" charset="0"/>
                <a:cs typeface="Arial" charset="0"/>
              </a:rPr>
              <a:t>o</a:t>
            </a:r>
            <a:r>
              <a:rPr lang="es-ES_tradnl" sz="2000" b="1" i="1" dirty="0">
                <a:solidFill>
                  <a:srgbClr val="000000"/>
                </a:solidFill>
                <a:ea typeface="Arial" charset="0"/>
                <a:cs typeface="Arial" charset="0"/>
              </a:rPr>
              <a:t> </a:t>
            </a:r>
            <a:r>
              <a:rPr lang="es-ES_tradnl" sz="2400" b="1" i="1" dirty="0">
                <a:solidFill>
                  <a:srgbClr val="000000"/>
                </a:solidFill>
                <a:ea typeface="Arial" charset="0"/>
                <a:cs typeface="Arial" charset="0"/>
              </a:rPr>
              <a:t>protagonismo</a:t>
            </a:r>
            <a:r>
              <a:rPr lang="es-ES_tradnl" sz="2000" b="1" i="1" dirty="0">
                <a:solidFill>
                  <a:srgbClr val="000000"/>
                </a:solidFill>
                <a:ea typeface="Arial" charset="0"/>
                <a:cs typeface="Arial" charset="0"/>
              </a:rPr>
              <a:t> </a:t>
            </a:r>
            <a:r>
              <a:rPr lang="es-ES_tradnl" sz="2200" dirty="0">
                <a:solidFill>
                  <a:srgbClr val="000000"/>
                </a:solidFill>
                <a:ea typeface="Arial" charset="0"/>
                <a:cs typeface="Arial" charset="0"/>
              </a:rPr>
              <a:t>por una zona o elemento concreto de la composición, para que dicha área aparezca nítida y el resto borroso</a:t>
            </a:r>
            <a:r>
              <a:rPr lang="es-ES_tradnl" sz="2200" dirty="0">
                <a:solidFill>
                  <a:schemeClr val="bg1"/>
                </a:solidFill>
                <a:ea typeface="Arial" charset="0"/>
                <a:cs typeface="Arial" charset="0"/>
              </a:rPr>
              <a:t>. </a:t>
            </a:r>
            <a:endParaRPr lang="es-ES" sz="2200" dirty="0">
              <a:solidFill>
                <a:schemeClr val="bg1"/>
              </a:solidFill>
              <a:ea typeface="Arial" charset="0"/>
              <a:cs typeface="Arial" charset="0"/>
            </a:endParaRPr>
          </a:p>
        </p:txBody>
      </p:sp>
      <p:pic>
        <p:nvPicPr>
          <p:cNvPr id="40963" name="Picture 3" descr="Orozco 1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27638" y="0"/>
            <a:ext cx="544036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692620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1 CuadroTexto"/>
          <p:cNvSpPr txBox="1">
            <a:spLocks noChangeArrowheads="1"/>
          </p:cNvSpPr>
          <p:nvPr/>
        </p:nvSpPr>
        <p:spPr bwMode="auto">
          <a:xfrm>
            <a:off x="2166938" y="958514"/>
            <a:ext cx="7715250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s-ES_tradnl" sz="1000" dirty="0"/>
          </a:p>
          <a:p>
            <a:pPr>
              <a:buFont typeface="Arial" charset="0"/>
              <a:buChar char="•"/>
            </a:pPr>
            <a:r>
              <a:rPr lang="es-ES_tradnl" sz="2000" dirty="0"/>
              <a:t> sujetos de bajo contraste (cielo azul, paredes de un solo color)</a:t>
            </a:r>
          </a:p>
          <a:p>
            <a:pPr>
              <a:buFont typeface="Arial" charset="0"/>
              <a:buChar char="•"/>
            </a:pPr>
            <a:r>
              <a:rPr lang="es-ES_tradnl" sz="2000" dirty="0"/>
              <a:t> sujetos débilmente iluminados</a:t>
            </a:r>
          </a:p>
          <a:p>
            <a:pPr>
              <a:buFont typeface="Arial" charset="0"/>
              <a:buChar char="•"/>
            </a:pPr>
            <a:r>
              <a:rPr lang="es-ES_tradnl" sz="2000" dirty="0"/>
              <a:t> sujetos muy reflectantes o en un contraluz muy fuerte</a:t>
            </a:r>
          </a:p>
          <a:p>
            <a:pPr>
              <a:buFont typeface="Arial" charset="0"/>
              <a:buChar char="•"/>
            </a:pPr>
            <a:r>
              <a:rPr lang="es-ES_tradnl" sz="2000" dirty="0"/>
              <a:t> sujetos muy brillantes y reflejantes.</a:t>
            </a:r>
          </a:p>
          <a:p>
            <a:pPr>
              <a:buFont typeface="Arial" charset="0"/>
              <a:buChar char="•"/>
            </a:pPr>
            <a:r>
              <a:rPr lang="es-ES_tradnl" sz="2000" dirty="0"/>
              <a:t> solapamiento de objetos, rejas, peceras, jaulas</a:t>
            </a:r>
          </a:p>
          <a:p>
            <a:endParaRPr lang="es-ES_tradnl" sz="1000" dirty="0"/>
          </a:p>
          <a:p>
            <a:r>
              <a:rPr lang="es-ES_tradnl" sz="2000" dirty="0"/>
              <a:t>Ajuste del enfoque en manual o enfocar un punto y bloquear el enfoque para volver a encuadrar.</a:t>
            </a:r>
          </a:p>
        </p:txBody>
      </p:sp>
      <p:pic>
        <p:nvPicPr>
          <p:cNvPr id="39940" name="Picture 2" descr="recuerdos perdido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95938" y="4000501"/>
            <a:ext cx="3486150" cy="2614613"/>
          </a:xfrm>
          <a:prstGeom prst="rect">
            <a:avLst/>
          </a:prstGeom>
          <a:noFill/>
          <a:ln w="57150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7" name="6 Rectángulo"/>
          <p:cNvSpPr>
            <a:spLocks noChangeArrowheads="1"/>
          </p:cNvSpPr>
          <p:nvPr/>
        </p:nvSpPr>
        <p:spPr bwMode="auto">
          <a:xfrm>
            <a:off x="2667000" y="326114"/>
            <a:ext cx="807243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8100" sx="1000" sy="1000" algn="t" rotWithShape="0">
              <a:srgbClr val="000000"/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s-ES_tradnl" sz="3200" dirty="0">
                <a:solidFill>
                  <a:srgbClr val="FF6600"/>
                </a:solidFill>
                <a:effectLst>
                  <a:outerShdw dist="50800" sx="1000" sy="1000" algn="ctr" rotWithShape="0">
                    <a:srgbClr val="000000"/>
                  </a:outerShdw>
                </a:effectLst>
              </a:rPr>
              <a:t>¿Cuándo falla el enfoque automático?  </a:t>
            </a:r>
            <a:endParaRPr lang="es-ES_tradnl" sz="3200" b="1" dirty="0">
              <a:solidFill>
                <a:srgbClr val="FF6600"/>
              </a:solidFill>
              <a:effectLst>
                <a:outerShdw dist="50800" sx="1000" sy="1000" algn="ctr" rotWithShape="0">
                  <a:srgbClr val="000000"/>
                </a:outerShdw>
              </a:effectLst>
              <a:ea typeface="Arial" charset="0"/>
              <a:cs typeface="Arial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405761" y="4082314"/>
            <a:ext cx="3131332" cy="2087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0359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186</Words>
  <Application>Microsoft Macintosh PowerPoint</Application>
  <PresentationFormat>Panorámica</PresentationFormat>
  <Paragraphs>13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 de Microsoft Office</dc:creator>
  <cp:lastModifiedBy>Usuario de Microsoft Office</cp:lastModifiedBy>
  <cp:revision>8</cp:revision>
  <dcterms:created xsi:type="dcterms:W3CDTF">2017-10-19T18:11:54Z</dcterms:created>
  <dcterms:modified xsi:type="dcterms:W3CDTF">2017-10-19T18:25:56Z</dcterms:modified>
</cp:coreProperties>
</file>