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4" r:id="rId3"/>
    <p:sldId id="265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9" r:id="rId1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333"/>
    <p:restoredTop sz="50000"/>
  </p:normalViewPr>
  <p:slideViewPr>
    <p:cSldViewPr snapToGrid="0" snapToObjects="1">
      <p:cViewPr varScale="1">
        <p:scale>
          <a:sx n="58" d="100"/>
          <a:sy n="58" d="100"/>
        </p:scale>
        <p:origin x="5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838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1730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63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513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09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806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900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861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21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50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7041-8DED-9340-ABDA-61EB7764E01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8E4B4-25EA-774E-B615-B81919A9A0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06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facebook.com/canonmexican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CuadroTexto"/>
          <p:cNvSpPr txBox="1">
            <a:spLocks noChangeArrowheads="1"/>
          </p:cNvSpPr>
          <p:nvPr/>
        </p:nvSpPr>
        <p:spPr bwMode="auto">
          <a:xfrm>
            <a:off x="2166939" y="874714"/>
            <a:ext cx="807243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000" dirty="0">
                <a:ea typeface="Arial" charset="0"/>
                <a:cs typeface="Arial" charset="0"/>
              </a:rPr>
              <a:t>Es el gráfico que indica la luminosidad de la imagen. Sirve para ver el  </a:t>
            </a:r>
            <a:r>
              <a:rPr lang="es-ES_tradnl" sz="2000" b="1" i="1" dirty="0">
                <a:solidFill>
                  <a:srgbClr val="FF0000"/>
                </a:solidFill>
                <a:ea typeface="Arial" charset="0"/>
                <a:cs typeface="Arial" charset="0"/>
              </a:rPr>
              <a:t>nivel de exposición de la fotografía </a:t>
            </a:r>
            <a:r>
              <a:rPr lang="es-ES_tradnl" sz="2000" dirty="0">
                <a:ea typeface="Arial" charset="0"/>
                <a:cs typeface="Arial" charset="0"/>
              </a:rPr>
              <a:t>y sus condiciones generales de reproducción del tono. El eje horizontal indica la luminosidad; más oscuro a la izquierda y más claro a la derecha, en tanto el eje vertical indica el número de pixeles de cada nivel de luminosidad. Cuantos más píxeles haya a la izquierda, más oscura será la imagen y perderá detalle en las sombras. Cuantos más píxeles haya a la derecha, más luminosa será la imagen y las luces se difuminarán.</a:t>
            </a:r>
            <a:endParaRPr lang="es-ES_tradnl" sz="4400" dirty="0">
              <a:latin typeface="Brush Script MT" pitchFamily="66" charset="0"/>
            </a:endParaRPr>
          </a:p>
        </p:txBody>
      </p:sp>
      <p:grpSp>
        <p:nvGrpSpPr>
          <p:cNvPr id="2" name="10 Grupo"/>
          <p:cNvGrpSpPr>
            <a:grpSpLocks/>
          </p:cNvGrpSpPr>
          <p:nvPr/>
        </p:nvGrpSpPr>
        <p:grpSpPr bwMode="auto">
          <a:xfrm>
            <a:off x="2054225" y="3429001"/>
            <a:ext cx="8185150" cy="3146425"/>
            <a:chOff x="387607" y="3568712"/>
            <a:chExt cx="8184922" cy="3146436"/>
          </a:xfrm>
        </p:grpSpPr>
        <p:pic>
          <p:nvPicPr>
            <p:cNvPr id="40965" name="2 Imagen" descr="histograma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7607" y="3640241"/>
              <a:ext cx="4687972" cy="3074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6" name="Picture 2" descr="Fot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472" y="4024317"/>
              <a:ext cx="2428892" cy="1619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7" name="4 Imagen" descr="histo lumino 72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43702" y="4634403"/>
              <a:ext cx="1928826" cy="100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8" name="5 Imagen" descr="histo norm 72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43703" y="5726422"/>
              <a:ext cx="1928826" cy="988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6 Imagen" descr="Histo oscu 72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55224" y="3568712"/>
              <a:ext cx="1901408" cy="1003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70" name="7 CuadroTexto"/>
            <p:cNvSpPr txBox="1">
              <a:spLocks noChangeArrowheads="1"/>
            </p:cNvSpPr>
            <p:nvPr/>
          </p:nvSpPr>
          <p:spPr bwMode="auto">
            <a:xfrm>
              <a:off x="5072066" y="4335669"/>
              <a:ext cx="15716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s-ES_tradnl" sz="1400">
                  <a:ea typeface="Arial" charset="0"/>
                  <a:cs typeface="Arial" charset="0"/>
                </a:rPr>
                <a:t>Imagen oscura</a:t>
              </a:r>
            </a:p>
          </p:txBody>
        </p:sp>
        <p:sp>
          <p:nvSpPr>
            <p:cNvPr id="40971" name="8 CuadroTexto"/>
            <p:cNvSpPr txBox="1">
              <a:spLocks noChangeArrowheads="1"/>
            </p:cNvSpPr>
            <p:nvPr/>
          </p:nvSpPr>
          <p:spPr bwMode="auto">
            <a:xfrm>
              <a:off x="5072066" y="6407371"/>
              <a:ext cx="15716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s-ES_tradnl" sz="1400">
                  <a:ea typeface="Arial" charset="0"/>
                  <a:cs typeface="Arial" charset="0"/>
                </a:rPr>
                <a:t>Imagen normal</a:t>
              </a:r>
            </a:p>
          </p:txBody>
        </p:sp>
        <p:sp>
          <p:nvSpPr>
            <p:cNvPr id="40972" name="9 CuadroTexto"/>
            <p:cNvSpPr txBox="1">
              <a:spLocks noChangeArrowheads="1"/>
            </p:cNvSpPr>
            <p:nvPr/>
          </p:nvSpPr>
          <p:spPr bwMode="auto">
            <a:xfrm>
              <a:off x="5072066" y="5357826"/>
              <a:ext cx="15716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s-ES_tradnl" sz="1400">
                  <a:ea typeface="Arial" charset="0"/>
                  <a:cs typeface="Arial" charset="0"/>
                </a:rPr>
                <a:t>Imagen clara</a:t>
              </a:r>
            </a:p>
          </p:txBody>
        </p:sp>
      </p:grp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988344" y="160336"/>
            <a:ext cx="8429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sx="1000" sy="1000" algn="t" rotWithShape="0">
              <a:srgbClr val="000000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s-ES_tradnl" sz="3600" b="1" dirty="0">
                <a:solidFill>
                  <a:srgbClr val="FF6600"/>
                </a:solidFill>
              </a:rPr>
              <a:t>Control de la exposición e histograma </a:t>
            </a:r>
          </a:p>
        </p:txBody>
      </p:sp>
    </p:spTree>
    <p:extLst>
      <p:ext uri="{BB962C8B-B14F-4D97-AF65-F5344CB8AC3E}">
        <p14:creationId xmlns:p14="http://schemas.microsoft.com/office/powerpoint/2010/main" val="88707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4"/>
          <p:cNvSpPr txBox="1">
            <a:spLocks noChangeArrowheads="1"/>
          </p:cNvSpPr>
          <p:nvPr/>
        </p:nvSpPr>
        <p:spPr bwMode="auto">
          <a:xfrm>
            <a:off x="1809750" y="357188"/>
            <a:ext cx="36004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000" dirty="0">
                <a:ea typeface="Arial" charset="0"/>
                <a:cs typeface="Arial" charset="0"/>
              </a:rPr>
              <a:t>El aumento de la señal eléctrica no es una ganancia sin pérdidas, igual que se amplifica la señal se amplían y distorsionan los factores que regulan la calidad de la imagen electrónica, significativamente se produce un aumento importante en los niveles de ruido.</a:t>
            </a:r>
            <a:endParaRPr lang="es-MX" sz="2000" dirty="0">
              <a:ea typeface="Arial" charset="0"/>
              <a:cs typeface="Arial" charset="0"/>
            </a:endParaRPr>
          </a:p>
        </p:txBody>
      </p:sp>
      <p:sp>
        <p:nvSpPr>
          <p:cNvPr id="63491" name="Text Box 5"/>
          <p:cNvSpPr txBox="1">
            <a:spLocks noChangeArrowheads="1"/>
          </p:cNvSpPr>
          <p:nvPr/>
        </p:nvSpPr>
        <p:spPr bwMode="auto">
          <a:xfrm>
            <a:off x="1809750" y="4214813"/>
            <a:ext cx="35496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000" dirty="0">
                <a:ea typeface="Arial" charset="0"/>
                <a:cs typeface="Arial" charset="0"/>
              </a:rPr>
              <a:t>Subir el ISO de una cámara digital significa trabajar con una señal más sucia y ruidosa y por ello de menor calidad de imagen.</a:t>
            </a:r>
            <a:endParaRPr lang="es-MX" sz="2000" dirty="0">
              <a:ea typeface="Arial" charset="0"/>
              <a:cs typeface="Arial" charset="0"/>
            </a:endParaRPr>
          </a:p>
        </p:txBody>
      </p:sp>
      <p:pic>
        <p:nvPicPr>
          <p:cNvPr id="63492" name="3 Imagen" descr="Ruido en censor copi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1" y="76200"/>
            <a:ext cx="4267200" cy="667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810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64216"/>
            <a:ext cx="9144000" cy="54864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769112" y="162580"/>
            <a:ext cx="6898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0000"/>
                </a:solidFill>
              </a:rPr>
              <a:t>RESUMEN DE LO REVISADO</a:t>
            </a:r>
            <a:endParaRPr lang="es-E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71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51584" y="692696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650B"/>
                </a:solidFill>
              </a:rPr>
              <a:t>Referencias </a:t>
            </a:r>
            <a:r>
              <a:rPr lang="es-ES" b="1" dirty="0" err="1">
                <a:solidFill>
                  <a:srgbClr val="FF650B"/>
                </a:solidFill>
              </a:rPr>
              <a:t>bibliogr</a:t>
            </a:r>
            <a:r>
              <a:rPr lang="es-ES_tradnl" b="1" dirty="0">
                <a:solidFill>
                  <a:srgbClr val="FF650B"/>
                </a:solidFill>
              </a:rPr>
              <a:t>á</a:t>
            </a:r>
            <a:r>
              <a:rPr lang="es-ES" b="1" dirty="0" err="1">
                <a:solidFill>
                  <a:srgbClr val="FF650B"/>
                </a:solidFill>
              </a:rPr>
              <a:t>ficas</a:t>
            </a:r>
            <a:endParaRPr lang="es-ES" b="1" dirty="0">
              <a:solidFill>
                <a:srgbClr val="FF650B"/>
              </a:solidFill>
            </a:endParaRPr>
          </a:p>
          <a:p>
            <a:endParaRPr lang="es-ES" dirty="0"/>
          </a:p>
          <a:p>
            <a:r>
              <a:rPr lang="es-ES" dirty="0"/>
              <a:t>Freeman, M. (2006.) </a:t>
            </a:r>
            <a:r>
              <a:rPr lang="es-ES" b="1" dirty="0"/>
              <a:t>Guía completa de fotografía digital</a:t>
            </a:r>
            <a:r>
              <a:rPr lang="es-ES" dirty="0"/>
              <a:t>. Herman Blume </a:t>
            </a:r>
            <a:endParaRPr lang="es-MX" dirty="0"/>
          </a:p>
          <a:p>
            <a:pPr lvl="0"/>
            <a:endParaRPr lang="es-ES" dirty="0"/>
          </a:p>
          <a:p>
            <a:pPr lvl="0"/>
            <a:r>
              <a:rPr lang="es-ES" dirty="0" err="1"/>
              <a:t>Hekgecoe</a:t>
            </a:r>
            <a:r>
              <a:rPr lang="es-ES" dirty="0"/>
              <a:t>, J. (</a:t>
            </a:r>
            <a:r>
              <a:rPr lang="en-US" dirty="0"/>
              <a:t>1999 ) </a:t>
            </a:r>
            <a:r>
              <a:rPr lang="es-ES" b="1" dirty="0"/>
              <a:t>El nuevo libro de la fotografía</a:t>
            </a:r>
            <a:r>
              <a:rPr lang="es-ES" dirty="0"/>
              <a:t>. </a:t>
            </a:r>
            <a:r>
              <a:rPr lang="en-US" dirty="0"/>
              <a:t>Herman </a:t>
            </a:r>
            <a:r>
              <a:rPr lang="en-US" dirty="0" err="1"/>
              <a:t>Blume</a:t>
            </a:r>
            <a:r>
              <a:rPr lang="en-US" dirty="0"/>
              <a:t>. </a:t>
            </a:r>
            <a:r>
              <a:rPr lang="en-US" dirty="0" err="1"/>
              <a:t>España</a:t>
            </a:r>
            <a:r>
              <a:rPr lang="en-US" dirty="0"/>
              <a:t> </a:t>
            </a:r>
          </a:p>
          <a:p>
            <a:pPr lvl="0"/>
            <a:endParaRPr lang="en-US" dirty="0"/>
          </a:p>
          <a:p>
            <a:pPr lvl="0"/>
            <a:endParaRPr lang="es-MX" dirty="0"/>
          </a:p>
          <a:p>
            <a:endParaRPr lang="es-ES" b="1" dirty="0">
              <a:solidFill>
                <a:srgbClr val="FF650B"/>
              </a:solidFill>
            </a:endParaRPr>
          </a:p>
          <a:p>
            <a:endParaRPr lang="es-ES" b="1" dirty="0">
              <a:solidFill>
                <a:srgbClr val="FF650B"/>
              </a:solidFill>
            </a:endParaRPr>
          </a:p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2567608" y="3212976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650B"/>
                </a:solidFill>
              </a:rPr>
              <a:t>Referencias  mesogr</a:t>
            </a:r>
            <a:r>
              <a:rPr lang="es-ES_tradnl" b="1" dirty="0">
                <a:solidFill>
                  <a:srgbClr val="FF650B"/>
                </a:solidFill>
              </a:rPr>
              <a:t>á</a:t>
            </a:r>
            <a:r>
              <a:rPr lang="es-ES" b="1" dirty="0" err="1">
                <a:solidFill>
                  <a:srgbClr val="FF650B"/>
                </a:solidFill>
              </a:rPr>
              <a:t>ficas</a:t>
            </a:r>
            <a:endParaRPr lang="es-ES" b="1" dirty="0">
              <a:solidFill>
                <a:srgbClr val="FF650B"/>
              </a:solidFill>
            </a:endParaRPr>
          </a:p>
          <a:p>
            <a:endParaRPr lang="es-ES" b="1" dirty="0">
              <a:solidFill>
                <a:srgbClr val="FF650B"/>
              </a:solidFill>
            </a:endParaRPr>
          </a:p>
          <a:p>
            <a:r>
              <a:rPr lang="es-ES" b="1" dirty="0"/>
              <a:t>Canon mexicana. P</a:t>
            </a:r>
            <a:r>
              <a:rPr lang="es-ES_tradnl" b="1" dirty="0" err="1"/>
              <a:t>ágina</a:t>
            </a:r>
            <a:r>
              <a:rPr lang="es-ES_tradnl" b="1" dirty="0"/>
              <a:t> de </a:t>
            </a:r>
            <a:r>
              <a:rPr lang="es-ES_tradnl" b="1" dirty="0" err="1"/>
              <a:t>facebook</a:t>
            </a:r>
            <a:r>
              <a:rPr lang="es-ES_tradnl" b="1" dirty="0"/>
              <a:t>. </a:t>
            </a:r>
            <a:r>
              <a:rPr lang="es-ES_tradnl" b="1" dirty="0">
                <a:hlinkClick r:id="rId2"/>
              </a:rPr>
              <a:t>https://www.facebook.com/canonmexicana/</a:t>
            </a:r>
            <a:r>
              <a:rPr lang="es-ES_tradnl" b="1" dirty="0"/>
              <a:t> ( Consultado el 24 de septiembre de 2017)</a:t>
            </a:r>
            <a:endParaRPr lang="es-ES" b="1" dirty="0"/>
          </a:p>
          <a:p>
            <a:endParaRPr lang="es-ES" b="1" dirty="0">
              <a:solidFill>
                <a:srgbClr val="FF65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9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55"/>
          <p:cNvGraphicFramePr>
            <a:graphicFrameLocks noGrp="1"/>
          </p:cNvGraphicFramePr>
          <p:nvPr/>
        </p:nvGraphicFramePr>
        <p:xfrm>
          <a:off x="1992314" y="765175"/>
          <a:ext cx="7920037" cy="5190110"/>
        </p:xfrm>
        <a:graphic>
          <a:graphicData uri="http://schemas.openxmlformats.org/drawingml/2006/table">
            <a:tbl>
              <a:tblPr/>
              <a:tblGrid>
                <a:gridCol w="2808287"/>
                <a:gridCol w="1230313"/>
                <a:gridCol w="1289050"/>
                <a:gridCol w="1273175"/>
                <a:gridCol w="1319212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Tipo de luz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º K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Azul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Verde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Rojo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Vela </a:t>
                      </a:r>
                      <a:endParaRPr kumimoji="0" lang="es-MX" sz="24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2 000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5.8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16.7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77.6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Lámpara casera</a:t>
                      </a:r>
                      <a:endParaRPr kumimoji="0" lang="es-MX" sz="2400" b="1" i="1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2 800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7.0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32.0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61.0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Fotolámpara</a:t>
                      </a: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s-MX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3 200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20.0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30.0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50.0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Arial" charset="0"/>
                        </a:rPr>
                        <a:t>Lámpara neón</a:t>
                      </a: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s-MX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4 300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32.0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50.0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18.0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charset="0"/>
                        </a:rPr>
                        <a:t>Mediodía</a:t>
                      </a: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s-MX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5 000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29.8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32.5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37.7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Arial" charset="0"/>
                        </a:rPr>
                        <a:t>Flash electrónico</a:t>
                      </a:r>
                      <a:endParaRPr kumimoji="0" lang="es-MX" sz="2400" b="1" i="1" u="none" strike="noStrike" cap="none" normalizeH="0" baseline="0">
                        <a:ln>
                          <a:noFill/>
                        </a:ln>
                        <a:solidFill>
                          <a:srgbClr val="0099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5 500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33.3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33.3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33.3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Cielo azul</a:t>
                      </a:r>
                      <a:endParaRPr kumimoji="0" lang="es-MX" sz="24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8 000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39.1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</a:rPr>
                        <a:t>33.7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27.2</a:t>
                      </a:r>
                      <a:endParaRPr kumimoji="0" lang="es-MX" sz="2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CuadroTexto"/>
          <p:cNvSpPr txBox="1">
            <a:spLocks noChangeArrowheads="1"/>
          </p:cNvSpPr>
          <p:nvPr/>
        </p:nvSpPr>
        <p:spPr bwMode="auto">
          <a:xfrm>
            <a:off x="2743201" y="428625"/>
            <a:ext cx="650081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s-ES_tradnl" sz="3200" b="1" dirty="0">
                <a:solidFill>
                  <a:srgbClr val="FF6600"/>
                </a:solidFill>
              </a:rPr>
              <a:t>Balance a blancos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85900"/>
            <a:ext cx="91440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7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06400"/>
            <a:ext cx="91440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172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2 Imagen" descr="Temperatura luz 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43125"/>
            <a:ext cx="91440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4 Imagen" descr="Luz-artif-sombr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4488" y="4071939"/>
            <a:ext cx="2703512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5 Imagen" descr="Luz-verde-sombra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50" y="357188"/>
            <a:ext cx="22113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7 Imagen" descr="Gabo-azul-sombra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1438" y="285750"/>
            <a:ext cx="13001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7 Imagen" descr="Luz-día-sombra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38314" y="657226"/>
            <a:ext cx="19716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8 Imagen" descr="luz-cubiet-samb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67000" y="3571875"/>
            <a:ext cx="142875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9 Imagen" descr="Nublado-somb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67200" y="3575680"/>
            <a:ext cx="2000250" cy="290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4" descr="DSC_128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024938" y="285750"/>
            <a:ext cx="13890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990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4"/>
          <p:cNvSpPr txBox="1">
            <a:spLocks noChangeArrowheads="1"/>
          </p:cNvSpPr>
          <p:nvPr/>
        </p:nvSpPr>
        <p:spPr bwMode="auto">
          <a:xfrm>
            <a:off x="2238376" y="428625"/>
            <a:ext cx="77247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/>
            <a:r>
              <a:rPr lang="es-ES_tradnl" sz="2000" dirty="0">
                <a:ea typeface="Arial" charset="0"/>
                <a:cs typeface="Arial" charset="0"/>
              </a:rPr>
              <a:t>La sensibilidad de una película se indicaba mediante una escala numérica que relacionaba la respuesta a la luz tras un revelado químico.</a:t>
            </a:r>
            <a:endParaRPr lang="es-MX" sz="2000" dirty="0">
              <a:ea typeface="Arial" charset="0"/>
              <a:cs typeface="Arial" charset="0"/>
            </a:endParaRPr>
          </a:p>
        </p:txBody>
      </p:sp>
      <p:sp>
        <p:nvSpPr>
          <p:cNvPr id="59395" name="Text Box 5"/>
          <p:cNvSpPr txBox="1">
            <a:spLocks noChangeArrowheads="1"/>
          </p:cNvSpPr>
          <p:nvPr/>
        </p:nvSpPr>
        <p:spPr bwMode="auto">
          <a:xfrm>
            <a:off x="4439817" y="1895059"/>
            <a:ext cx="29951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latin typeface="Calibri" charset="0"/>
              </a:rPr>
              <a:t>Se expresaba </a:t>
            </a:r>
            <a:r>
              <a:rPr lang="es-ES_tradnl" sz="2400">
                <a:latin typeface="Calibri" charset="0"/>
              </a:rPr>
              <a:t>en  ASA </a:t>
            </a:r>
            <a:endParaRPr lang="es-MX" sz="2400" dirty="0">
              <a:latin typeface="Calibri" charset="0"/>
            </a:endParaRPr>
          </a:p>
        </p:txBody>
      </p:sp>
      <p:sp>
        <p:nvSpPr>
          <p:cNvPr id="59396" name="Text Box 7"/>
          <p:cNvSpPr txBox="1">
            <a:spLocks noChangeArrowheads="1"/>
          </p:cNvSpPr>
          <p:nvPr/>
        </p:nvSpPr>
        <p:spPr bwMode="auto">
          <a:xfrm>
            <a:off x="2238375" y="4038600"/>
            <a:ext cx="7977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000" dirty="0">
                <a:ea typeface="Arial" charset="0"/>
                <a:cs typeface="Arial" charset="0"/>
              </a:rPr>
              <a:t>Se asociaba el valor ASA a la sensibilidad de la película y por consiguiente a la capacidad mayor o menor, para registrar una escena con una intensidad lumínica concreta.</a:t>
            </a:r>
            <a:endParaRPr lang="es-MX" sz="2000" dirty="0">
              <a:ea typeface="Arial" charset="0"/>
              <a:cs typeface="Arial" charset="0"/>
            </a:endParaRPr>
          </a:p>
        </p:txBody>
      </p:sp>
      <p:sp>
        <p:nvSpPr>
          <p:cNvPr id="59398" name="5 CuadroTexto"/>
          <p:cNvSpPr txBox="1">
            <a:spLocks noChangeArrowheads="1"/>
          </p:cNvSpPr>
          <p:nvPr/>
        </p:nvSpPr>
        <p:spPr bwMode="auto">
          <a:xfrm>
            <a:off x="2643189" y="2667000"/>
            <a:ext cx="66495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dirty="0"/>
              <a:t>6 </a:t>
            </a:r>
            <a:r>
              <a:rPr lang="es-ES_tradnl" b="1" dirty="0"/>
              <a:t>· · </a:t>
            </a:r>
            <a:r>
              <a:rPr lang="es-ES_tradnl" dirty="0"/>
              <a:t>12 </a:t>
            </a:r>
            <a:r>
              <a:rPr lang="es-ES_tradnl" b="1" dirty="0"/>
              <a:t>· · </a:t>
            </a:r>
            <a:r>
              <a:rPr lang="es-ES_tradnl" dirty="0"/>
              <a:t>25 </a:t>
            </a:r>
            <a:r>
              <a:rPr lang="es-ES_tradnl" b="1" dirty="0"/>
              <a:t>· · </a:t>
            </a:r>
            <a:r>
              <a:rPr lang="es-ES_tradnl" dirty="0"/>
              <a:t>50 </a:t>
            </a:r>
            <a:r>
              <a:rPr lang="es-ES_tradnl" b="1" dirty="0"/>
              <a:t>· · </a:t>
            </a:r>
            <a:r>
              <a:rPr lang="es-ES_tradnl" dirty="0"/>
              <a:t>100</a:t>
            </a:r>
            <a:r>
              <a:rPr lang="es-ES_tradnl" b="1" dirty="0"/>
              <a:t> · · </a:t>
            </a:r>
            <a:r>
              <a:rPr lang="es-ES_tradnl" dirty="0"/>
              <a:t>200</a:t>
            </a:r>
            <a:r>
              <a:rPr lang="es-ES_tradnl" b="1" dirty="0"/>
              <a:t> · · </a:t>
            </a:r>
            <a:r>
              <a:rPr lang="es-ES_tradnl" dirty="0"/>
              <a:t>400 </a:t>
            </a:r>
            <a:r>
              <a:rPr lang="es-ES_tradnl" b="1" dirty="0"/>
              <a:t>· · </a:t>
            </a:r>
            <a:r>
              <a:rPr lang="es-ES_tradnl" dirty="0"/>
              <a:t>800 </a:t>
            </a:r>
            <a:r>
              <a:rPr lang="es-ES_tradnl" b="1" dirty="0"/>
              <a:t>· · </a:t>
            </a:r>
            <a:r>
              <a:rPr lang="es-ES_tradnl" dirty="0"/>
              <a:t>1600 </a:t>
            </a:r>
            <a:r>
              <a:rPr lang="es-ES_tradnl" b="1" dirty="0"/>
              <a:t>· · </a:t>
            </a:r>
            <a:r>
              <a:rPr lang="es-ES_tradnl" dirty="0"/>
              <a:t>3200 </a:t>
            </a:r>
            <a:r>
              <a:rPr lang="es-ES_tradnl" b="1" dirty="0"/>
              <a:t>· · </a:t>
            </a:r>
            <a:r>
              <a:rPr lang="es-ES_tradnl" dirty="0"/>
              <a:t>6400</a:t>
            </a:r>
          </a:p>
        </p:txBody>
      </p:sp>
    </p:spTree>
    <p:extLst>
      <p:ext uri="{BB962C8B-B14F-4D97-AF65-F5344CB8AC3E}">
        <p14:creationId xmlns:p14="http://schemas.microsoft.com/office/powerpoint/2010/main" val="138703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s-ES_tradnl">
              <a:solidFill>
                <a:srgbClr val="FFFFFF"/>
              </a:solidFill>
            </a:endParaRPr>
          </a:p>
        </p:txBody>
      </p:sp>
      <p:pic>
        <p:nvPicPr>
          <p:cNvPr id="21508" name="Picture 4" descr="Grano convencional 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26" y="642939"/>
            <a:ext cx="3000375" cy="2428875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1509" name="Picture 5" descr="Grano normal 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2939" y="598489"/>
            <a:ext cx="4897437" cy="2473325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4" name="Picture 6" descr="Grano fino 1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1188" y="3571876"/>
            <a:ext cx="4926012" cy="2500313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5" name="Picture 4" descr="Grano tableta 1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7563" y="3571876"/>
            <a:ext cx="3028950" cy="2500313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128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4"/>
          <p:cNvSpPr txBox="1">
            <a:spLocks noChangeArrowheads="1"/>
          </p:cNvSpPr>
          <p:nvPr/>
        </p:nvSpPr>
        <p:spPr bwMode="auto">
          <a:xfrm>
            <a:off x="2197101" y="1752600"/>
            <a:ext cx="77962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3200" dirty="0">
                <a:ea typeface="Arial" charset="0"/>
                <a:cs typeface="Arial" charset="0"/>
              </a:rPr>
              <a:t>A mayor índice, películas </a:t>
            </a:r>
            <a:r>
              <a:rPr lang="es-ES_tradnl" sz="3200" b="1" i="1" dirty="0">
                <a:solidFill>
                  <a:srgbClr val="FF0000"/>
                </a:solidFill>
                <a:ea typeface="Arial" charset="0"/>
                <a:cs typeface="Arial" charset="0"/>
              </a:rPr>
              <a:t>más sensibles o rápidas a la luz</a:t>
            </a:r>
            <a:r>
              <a:rPr lang="es-ES_tradnl" sz="3200" dirty="0">
                <a:ea typeface="Arial" charset="0"/>
                <a:cs typeface="Arial" charset="0"/>
              </a:rPr>
              <a:t>; por el contrario, a un índice inferior significaba que </a:t>
            </a:r>
            <a:r>
              <a:rPr lang="es-ES_tradnl" sz="3200" dirty="0" err="1">
                <a:ea typeface="Arial" charset="0"/>
                <a:cs typeface="Arial" charset="0"/>
              </a:rPr>
              <a:t>tenian</a:t>
            </a:r>
            <a:r>
              <a:rPr lang="es-ES_tradnl" sz="3200" dirty="0">
                <a:ea typeface="Arial" charset="0"/>
                <a:cs typeface="Arial" charset="0"/>
              </a:rPr>
              <a:t> </a:t>
            </a:r>
            <a:r>
              <a:rPr lang="es-ES_tradnl" sz="3200" b="1" i="1" dirty="0">
                <a:solidFill>
                  <a:srgbClr val="FF0000"/>
                </a:solidFill>
                <a:ea typeface="Arial" charset="0"/>
                <a:cs typeface="Arial" charset="0"/>
              </a:rPr>
              <a:t>menos sensibilidad y su respuesta a la luz</a:t>
            </a:r>
            <a:r>
              <a:rPr lang="es-ES_tradnl" sz="3200" dirty="0">
                <a:ea typeface="Arial" charset="0"/>
                <a:cs typeface="Arial" charset="0"/>
              </a:rPr>
              <a:t> es menor, requieren de una exposición más prolongada o niveles de luminosidad más altos</a:t>
            </a:r>
            <a:r>
              <a:rPr lang="es-ES_tradnl" sz="2400" dirty="0">
                <a:ea typeface="Arial" charset="0"/>
                <a:cs typeface="Arial" charset="0"/>
              </a:rPr>
              <a:t>.</a:t>
            </a:r>
            <a:endParaRPr lang="es-MX" sz="24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52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4"/>
          <p:cNvSpPr txBox="1">
            <a:spLocks noChangeArrowheads="1"/>
          </p:cNvSpPr>
          <p:nvPr/>
        </p:nvSpPr>
        <p:spPr bwMode="auto">
          <a:xfrm>
            <a:off x="2162175" y="3929063"/>
            <a:ext cx="78676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800" dirty="0">
                <a:ea typeface="Arial" charset="0"/>
                <a:cs typeface="Arial" charset="0"/>
              </a:rPr>
              <a:t>Los ajustes ISO equivalentes más rápidos de las cámaras digitales se deben no a una auténtica ganancia de sensibilidad en el sensor, sino a una amplificación de la señal eléctrica.</a:t>
            </a:r>
            <a:endParaRPr lang="es-MX" sz="2800" dirty="0">
              <a:ea typeface="Arial" charset="0"/>
              <a:cs typeface="Arial" charset="0"/>
            </a:endParaRPr>
          </a:p>
        </p:txBody>
      </p:sp>
      <p:sp>
        <p:nvSpPr>
          <p:cNvPr id="62467" name="Text Box 5"/>
          <p:cNvSpPr txBox="1">
            <a:spLocks noChangeArrowheads="1"/>
          </p:cNvSpPr>
          <p:nvPr/>
        </p:nvSpPr>
        <p:spPr bwMode="auto">
          <a:xfrm>
            <a:off x="2095501" y="714375"/>
            <a:ext cx="77247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3600" dirty="0">
                <a:ea typeface="Arial" charset="0"/>
                <a:cs typeface="Arial" charset="0"/>
              </a:rPr>
              <a:t>El ISO digital no es un estándar sino una equivalencia, cada fabricante tiene sus propios criterios para establecer su ISO, por tanto </a:t>
            </a:r>
            <a:r>
              <a:rPr lang="es-ES_tradnl" sz="3600" b="1" i="1" dirty="0">
                <a:solidFill>
                  <a:srgbClr val="FF0000"/>
                </a:solidFill>
                <a:ea typeface="Arial" charset="0"/>
                <a:cs typeface="Arial" charset="0"/>
              </a:rPr>
              <a:t>cada uno tiene una respuesta a la luz propia</a:t>
            </a:r>
            <a:r>
              <a:rPr lang="es-ES_tradnl" sz="3600" dirty="0">
                <a:ea typeface="Arial" charset="0"/>
                <a:cs typeface="Arial" charset="0"/>
              </a:rPr>
              <a:t>.</a:t>
            </a:r>
            <a:endParaRPr lang="es-MX" sz="36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28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516</Words>
  <Application>Microsoft Macintosh PowerPoint</Application>
  <PresentationFormat>Panorámica</PresentationFormat>
  <Paragraphs>70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Brush Script MT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4</cp:revision>
  <dcterms:created xsi:type="dcterms:W3CDTF">2017-10-19T18:19:07Z</dcterms:created>
  <dcterms:modified xsi:type="dcterms:W3CDTF">2017-10-19T18:28:02Z</dcterms:modified>
</cp:coreProperties>
</file>