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88" r:id="rId2"/>
    <p:sldId id="289" r:id="rId3"/>
    <p:sldId id="290" r:id="rId4"/>
    <p:sldId id="291" r:id="rId5"/>
    <p:sldId id="283" r:id="rId6"/>
    <p:sldId id="284" r:id="rId7"/>
    <p:sldId id="285" r:id="rId8"/>
    <p:sldId id="286" r:id="rId9"/>
    <p:sldId id="287" r:id="rId10"/>
    <p:sldId id="259" r:id="rId11"/>
    <p:sldId id="260" r:id="rId12"/>
    <p:sldId id="261" r:id="rId13"/>
    <p:sldId id="263" r:id="rId14"/>
    <p:sldId id="264" r:id="rId15"/>
    <p:sldId id="265" r:id="rId16"/>
    <p:sldId id="266" r:id="rId17"/>
    <p:sldId id="267" r:id="rId18"/>
    <p:sldId id="268" r:id="rId1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12"/>
    <p:restoredTop sz="88540"/>
  </p:normalViewPr>
  <p:slideViewPr>
    <p:cSldViewPr snapToGrid="0" snapToObjects="1">
      <p:cViewPr varScale="1">
        <p:scale>
          <a:sx n="92" d="100"/>
          <a:sy n="92" d="100"/>
        </p:scale>
        <p:origin x="3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93281-89C9-F742-9FDA-142B8F58535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6A7B-10E8-9049-9D43-E53534BA6B3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9360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93281-89C9-F742-9FDA-142B8F58535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6A7B-10E8-9049-9D43-E53534BA6B3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319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93281-89C9-F742-9FDA-142B8F58535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6A7B-10E8-9049-9D43-E53534BA6B3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9893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93281-89C9-F742-9FDA-142B8F58535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6A7B-10E8-9049-9D43-E53534BA6B3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8107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93281-89C9-F742-9FDA-142B8F58535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6A7B-10E8-9049-9D43-E53534BA6B3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576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93281-89C9-F742-9FDA-142B8F58535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6A7B-10E8-9049-9D43-E53534BA6B3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6355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93281-89C9-F742-9FDA-142B8F58535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6A7B-10E8-9049-9D43-E53534BA6B3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146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93281-89C9-F742-9FDA-142B8F58535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6A7B-10E8-9049-9D43-E53534BA6B3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3578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93281-89C9-F742-9FDA-142B8F58535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6A7B-10E8-9049-9D43-E53534BA6B3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2563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93281-89C9-F742-9FDA-142B8F58535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6A7B-10E8-9049-9D43-E53534BA6B3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9725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93281-89C9-F742-9FDA-142B8F58535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6A7B-10E8-9049-9D43-E53534BA6B3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8587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93281-89C9-F742-9FDA-142B8F58535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76A7B-10E8-9049-9D43-E53534BA6B3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28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79576" y="2636913"/>
            <a:ext cx="7772400" cy="1470025"/>
          </a:xfrm>
        </p:spPr>
        <p:txBody>
          <a:bodyPr>
            <a:noAutofit/>
          </a:bodyPr>
          <a:lstStyle/>
          <a:p>
            <a:r>
              <a:rPr lang="es-ES_tradnl" sz="4800" b="1" dirty="0">
                <a:solidFill>
                  <a:srgbClr val="FF6600"/>
                </a:solidFill>
                <a:effectLst>
                  <a:outerShdw dist="38100" sx="1000" sy="1000" algn="br">
                    <a:schemeClr val="tx1"/>
                  </a:outerShdw>
                </a:effectLst>
              </a:rPr>
              <a:t>U.A. FOTOGRAFÍA BÁSICA</a:t>
            </a:r>
            <a:br>
              <a:rPr lang="es-ES_tradnl" sz="4800" b="1" dirty="0">
                <a:solidFill>
                  <a:srgbClr val="FF6600"/>
                </a:solidFill>
                <a:effectLst>
                  <a:outerShdw dist="38100" sx="1000" sy="1000" algn="br">
                    <a:schemeClr val="tx1"/>
                  </a:outerShdw>
                </a:effectLst>
              </a:rPr>
            </a:br>
            <a:r>
              <a:rPr lang="es-ES_tradnl" sz="2400" b="1" dirty="0">
                <a:solidFill>
                  <a:srgbClr val="FF6600"/>
                </a:solidFill>
                <a:effectLst>
                  <a:outerShdw dist="38100" sx="1000" sy="1000" algn="br">
                    <a:schemeClr val="tx1"/>
                  </a:outerShdw>
                </a:effectLst>
              </a:rPr>
              <a:t>(tercer periodo)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663742" y="5229200"/>
            <a:ext cx="6400800" cy="1752600"/>
          </a:xfrm>
        </p:spPr>
        <p:txBody>
          <a:bodyPr>
            <a:normAutofit/>
          </a:bodyPr>
          <a:lstStyle/>
          <a:p>
            <a:r>
              <a:rPr lang="es-ES_tradnl" sz="2800" b="1" dirty="0">
                <a:solidFill>
                  <a:schemeClr val="bg1">
                    <a:lumMod val="50000"/>
                  </a:schemeClr>
                </a:solidFill>
              </a:rPr>
              <a:t>MTRA. AMPARO GÓMEZ CASTRO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536275" y="548763"/>
            <a:ext cx="52590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650B"/>
                </a:solidFill>
              </a:rPr>
              <a:t>FACULTAD DE ARQUITECTURA Y DISEÑO</a:t>
            </a:r>
          </a:p>
          <a:p>
            <a:pPr algn="ctr"/>
            <a:r>
              <a:rPr lang="es-ES" sz="2400" b="1" dirty="0">
                <a:solidFill>
                  <a:srgbClr val="FF650B"/>
                </a:solidFill>
              </a:rPr>
              <a:t>LICENCIATURA EN DISEÑO GR</a:t>
            </a:r>
            <a:r>
              <a:rPr lang="es-ES_tradnl" sz="2400" b="1" dirty="0">
                <a:solidFill>
                  <a:srgbClr val="FF650B"/>
                </a:solidFill>
              </a:rPr>
              <a:t>Á</a:t>
            </a:r>
            <a:r>
              <a:rPr lang="es-ES" sz="2400" b="1" dirty="0">
                <a:solidFill>
                  <a:srgbClr val="FF650B"/>
                </a:solidFill>
              </a:rPr>
              <a:t>FICO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5" y="433715"/>
            <a:ext cx="1035455" cy="876426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</a:effectLst>
        </p:spPr>
      </p:pic>
      <p:pic>
        <p:nvPicPr>
          <p:cNvPr id="6" name="Imagen 5" descr="C:\Users\USUARIO\AppData\Local\Microsoft\Windows\INetCache\Content.Word\logo fad.jpg"/>
          <p:cNvPicPr/>
          <p:nvPr/>
        </p:nvPicPr>
        <p:blipFill>
          <a:blip r:embed="rId3" cstate="print">
            <a:alphaModFix am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344" y="509729"/>
            <a:ext cx="936104" cy="8004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958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063751" y="1085166"/>
            <a:ext cx="78644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tabLst>
                <a:tab pos="2782888" algn="l"/>
              </a:tabLst>
            </a:pPr>
            <a:r>
              <a:rPr lang="es-ES_tradnl" sz="2000" dirty="0">
                <a:ea typeface="Arial" charset="0"/>
                <a:cs typeface="Arial" charset="0"/>
              </a:rPr>
              <a:t>La función principal de un objetivo angular </a:t>
            </a:r>
            <a:r>
              <a:rPr lang="es-ES_tradnl" sz="2000" b="1" i="1" dirty="0">
                <a:ea typeface="Arial" charset="0"/>
                <a:cs typeface="Arial" charset="0"/>
              </a:rPr>
              <a:t>es captar la mayor cantidad de espacio</a:t>
            </a:r>
            <a:r>
              <a:rPr lang="es-ES_tradnl" sz="2000" dirty="0">
                <a:ea typeface="Arial" charset="0"/>
                <a:cs typeface="Arial" charset="0"/>
              </a:rPr>
              <a:t> posible de un entorno determinado dentro del fotograma, con un grado de distorsión mínimo para no alterar demasiado el resultado final con respecto a la realidad.</a:t>
            </a:r>
            <a:endParaRPr lang="es-ES" sz="2000" dirty="0">
              <a:ea typeface="Arial" charset="0"/>
              <a:cs typeface="Arial" charset="0"/>
            </a:endParaRPr>
          </a:p>
        </p:txBody>
      </p:sp>
      <p:pic>
        <p:nvPicPr>
          <p:cNvPr id="28675" name="Picture 4" descr="Playa angul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95552" y="2633033"/>
            <a:ext cx="6572249" cy="3920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4343400" y="438835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>
                <a:solidFill>
                  <a:srgbClr val="FF6600"/>
                </a:solidFill>
              </a:rPr>
              <a:t>Objetivo Angular</a:t>
            </a:r>
          </a:p>
        </p:txBody>
      </p:sp>
    </p:spTree>
    <p:extLst>
      <p:ext uri="{BB962C8B-B14F-4D97-AF65-F5344CB8AC3E}">
        <p14:creationId xmlns:p14="http://schemas.microsoft.com/office/powerpoint/2010/main" val="1862875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992314" y="260351"/>
            <a:ext cx="844708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_tradnl" sz="2000" dirty="0">
                <a:solidFill>
                  <a:srgbClr val="000000"/>
                </a:solidFill>
                <a:ea typeface="Arial" charset="0"/>
                <a:cs typeface="Arial" charset="0"/>
              </a:rPr>
              <a:t>La </a:t>
            </a:r>
            <a:r>
              <a:rPr lang="es-ES_tradnl" sz="2000" b="1" i="1" dirty="0">
                <a:solidFill>
                  <a:srgbClr val="000000"/>
                </a:solidFill>
                <a:ea typeface="Arial" charset="0"/>
                <a:cs typeface="Arial" charset="0"/>
              </a:rPr>
              <a:t>perspectiva</a:t>
            </a:r>
            <a:r>
              <a:rPr lang="es-ES_tradnl" sz="2000" dirty="0">
                <a:solidFill>
                  <a:srgbClr val="000000"/>
                </a:solidFill>
                <a:ea typeface="Arial" charset="0"/>
                <a:cs typeface="Arial" charset="0"/>
              </a:rPr>
              <a:t> del gran angular abarca </a:t>
            </a:r>
            <a:r>
              <a:rPr lang="es-ES_tradnl" sz="2000" b="1" i="1" dirty="0">
                <a:solidFill>
                  <a:srgbClr val="000000"/>
                </a:solidFill>
                <a:ea typeface="Arial" charset="0"/>
                <a:cs typeface="Arial" charset="0"/>
              </a:rPr>
              <a:t>grandes espacios con un grado de distorsión </a:t>
            </a:r>
            <a:r>
              <a:rPr lang="es-ES_tradnl" sz="2000" dirty="0">
                <a:solidFill>
                  <a:srgbClr val="000000"/>
                </a:solidFill>
                <a:ea typeface="Arial" charset="0"/>
                <a:cs typeface="Arial" charset="0"/>
              </a:rPr>
              <a:t>moderado, además, la fuga de líneas se acentúa y con ellas la perspectiva lineal.</a:t>
            </a:r>
            <a:endParaRPr lang="es-ES" sz="2000" dirty="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pic>
        <p:nvPicPr>
          <p:cNvPr id="30723" name="Picture 3" descr="Vitrina foco  A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446542"/>
            <a:ext cx="7848600" cy="5189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68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ojo pe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9650" y="404814"/>
            <a:ext cx="7200900" cy="483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2019300" y="5300664"/>
            <a:ext cx="8153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s-ES_tradnl" sz="2000" dirty="0">
                <a:solidFill>
                  <a:srgbClr val="000000"/>
                </a:solidFill>
                <a:ea typeface="Arial" charset="0"/>
                <a:cs typeface="Arial" charset="0"/>
              </a:rPr>
              <a:t>Cuanto menor distancia focal utilizada, mayor será la distorsión de la realidad. Con el angular las </a:t>
            </a:r>
            <a:r>
              <a:rPr lang="es-ES_tradnl" sz="2000" b="1" i="1" dirty="0">
                <a:solidFill>
                  <a:srgbClr val="000000"/>
                </a:solidFill>
                <a:ea typeface="Arial" charset="0"/>
                <a:cs typeface="Arial" charset="0"/>
              </a:rPr>
              <a:t>líneas se curvean y los primeros planos se alejan exageradamente del fondo</a:t>
            </a:r>
            <a:r>
              <a:rPr lang="es-ES_tradnl" sz="2000" dirty="0">
                <a:solidFill>
                  <a:srgbClr val="000000"/>
                </a:solidFill>
                <a:ea typeface="Arial" charset="0"/>
                <a:cs typeface="Arial" charset="0"/>
              </a:rPr>
              <a:t>, lo que procura una mayor sensación de profundidad</a:t>
            </a:r>
            <a:r>
              <a:rPr lang="es-ES_tradnl" sz="2000" dirty="0">
                <a:solidFill>
                  <a:schemeClr val="bg1"/>
                </a:solidFill>
                <a:ea typeface="Arial" charset="0"/>
                <a:cs typeface="Arial" charset="0"/>
              </a:rPr>
              <a:t>.</a:t>
            </a:r>
            <a:endParaRPr lang="es-ES" sz="20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089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escalera1 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8839" y="620713"/>
            <a:ext cx="7934325" cy="522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967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608" y="-34290"/>
            <a:ext cx="6858000" cy="68580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559657" y="0"/>
            <a:ext cx="138050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4000" dirty="0">
                <a:solidFill>
                  <a:schemeClr val="bg1"/>
                </a:solidFill>
              </a:rPr>
              <a:t>8 mm</a:t>
            </a:r>
          </a:p>
        </p:txBody>
      </p:sp>
    </p:spTree>
    <p:extLst>
      <p:ext uri="{BB962C8B-B14F-4D97-AF65-F5344CB8AC3E}">
        <p14:creationId xmlns:p14="http://schemas.microsoft.com/office/powerpoint/2010/main" val="14989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00"/>
          <a:stretch/>
        </p:blipFill>
        <p:spPr>
          <a:xfrm>
            <a:off x="2783632" y="332656"/>
            <a:ext cx="6858000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561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48" b="9129"/>
          <a:stretch/>
        </p:blipFill>
        <p:spPr>
          <a:xfrm>
            <a:off x="2639616" y="116632"/>
            <a:ext cx="7002016" cy="65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3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9667"/>
          <a:stretch/>
        </p:blipFill>
        <p:spPr>
          <a:xfrm>
            <a:off x="2639616" y="188640"/>
            <a:ext cx="6858000" cy="64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14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2011364" y="115889"/>
            <a:ext cx="8169275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2400" dirty="0">
                <a:solidFill>
                  <a:srgbClr val="000000"/>
                </a:solidFill>
                <a:latin typeface="Arial Unicode MS" charset="0"/>
              </a:rPr>
              <a:t>La </a:t>
            </a:r>
            <a:r>
              <a:rPr lang="es-ES_tradnl" sz="2400" b="1" i="1" dirty="0">
                <a:solidFill>
                  <a:srgbClr val="000000"/>
                </a:solidFill>
                <a:latin typeface="Arial Unicode MS" charset="0"/>
              </a:rPr>
              <a:t>distorsión óptica </a:t>
            </a:r>
            <a:r>
              <a:rPr lang="es-ES_tradnl" sz="2400" dirty="0">
                <a:solidFill>
                  <a:srgbClr val="000000"/>
                </a:solidFill>
                <a:latin typeface="Arial Unicode MS" charset="0"/>
              </a:rPr>
              <a:t>de los angulares puede ayudarnos a crear un cierto dramatismo en la imagen. Hay que ser prudentes con su utilización y procurar no abusar de ella.</a:t>
            </a:r>
            <a:endParaRPr lang="es-ES" sz="2400" dirty="0">
              <a:solidFill>
                <a:srgbClr val="000000"/>
              </a:solidFill>
              <a:latin typeface="Arial Unicode MS" charset="0"/>
            </a:endParaRPr>
          </a:p>
        </p:txBody>
      </p:sp>
      <p:pic>
        <p:nvPicPr>
          <p:cNvPr id="33795" name="Picture 3" descr="foto 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97138" y="1557339"/>
            <a:ext cx="7523162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120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847528" y="91727"/>
            <a:ext cx="107267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454898"/>
            <a:ext cx="8531158" cy="603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ctor recto de flecha 5"/>
          <p:cNvCxnSpPr/>
          <p:nvPr/>
        </p:nvCxnSpPr>
        <p:spPr>
          <a:xfrm>
            <a:off x="4079776" y="2060848"/>
            <a:ext cx="288032" cy="5040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4014654" y="2564904"/>
            <a:ext cx="7131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4007768" y="2852936"/>
            <a:ext cx="7920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4014654" y="2564904"/>
            <a:ext cx="0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742726" y="2564904"/>
            <a:ext cx="0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77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919536" y="1124744"/>
            <a:ext cx="8424936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1800" b="1" dirty="0"/>
              <a:t>Unidad 2. </a:t>
            </a:r>
            <a:r>
              <a:rPr lang="es-MX" sz="1800" dirty="0"/>
              <a:t>Principios técnicos de la cámara fotográfica digital (DSLR) </a:t>
            </a:r>
          </a:p>
          <a:p>
            <a:pPr marL="0" indent="0">
              <a:buNone/>
            </a:pPr>
            <a:r>
              <a:rPr lang="es-MX" sz="1800" b="1" dirty="0"/>
              <a:t>Objetivo:</a:t>
            </a:r>
            <a:r>
              <a:rPr lang="es-MX" sz="1800" dirty="0"/>
              <a:t> Adquirir los fundamentos operativos de la cámara fotográfica digital, a través de su manipulación para distinguir la interacción entre las partes </a:t>
            </a:r>
          </a:p>
          <a:p>
            <a:pPr marL="0" indent="0">
              <a:buNone/>
            </a:pPr>
            <a:endParaRPr lang="es-MX" sz="1800" dirty="0"/>
          </a:p>
          <a:p>
            <a:pPr marL="0" indent="0">
              <a:buNone/>
            </a:pPr>
            <a:r>
              <a:rPr lang="es-ES" sz="1600" dirty="0"/>
              <a:t>Contenidos:</a:t>
            </a:r>
            <a:endParaRPr lang="es-MX" sz="1600" dirty="0"/>
          </a:p>
          <a:p>
            <a:pPr marL="0" indent="0">
              <a:buNone/>
            </a:pPr>
            <a:r>
              <a:rPr lang="es-ES" sz="1600" b="1" dirty="0"/>
              <a:t>2.1 Cámara oscura</a:t>
            </a:r>
            <a:endParaRPr lang="es-MX" sz="1600" dirty="0"/>
          </a:p>
          <a:p>
            <a:pPr marL="457200" lvl="1" indent="0">
              <a:buNone/>
            </a:pPr>
            <a:r>
              <a:rPr lang="es-ES" sz="1600" dirty="0"/>
              <a:t>2.1.1principios fundamentales</a:t>
            </a:r>
            <a:endParaRPr lang="es-MX" sz="1600" dirty="0"/>
          </a:p>
          <a:p>
            <a:pPr marL="457200" lvl="1" indent="0">
              <a:buNone/>
            </a:pPr>
            <a:endParaRPr lang="es-MX" sz="1600" b="1" dirty="0"/>
          </a:p>
          <a:p>
            <a:pPr marL="22225" lvl="1" indent="0">
              <a:buNone/>
            </a:pPr>
            <a:r>
              <a:rPr lang="es-ES" sz="1600" b="1" dirty="0"/>
              <a:t>2. La cámara digital</a:t>
            </a:r>
            <a:endParaRPr lang="es-MX" sz="1600" dirty="0"/>
          </a:p>
          <a:p>
            <a:pPr marL="0" indent="0">
              <a:buNone/>
            </a:pPr>
            <a:r>
              <a:rPr lang="es-ES" sz="1600" dirty="0"/>
              <a:t> 	2.1. El obturador</a:t>
            </a:r>
            <a:endParaRPr lang="es-MX" sz="1600" dirty="0"/>
          </a:p>
          <a:p>
            <a:pPr marL="0" indent="0">
              <a:buNone/>
            </a:pPr>
            <a:r>
              <a:rPr lang="es-MX" sz="1600" dirty="0"/>
              <a:t>	</a:t>
            </a:r>
            <a:r>
              <a:rPr lang="es-ES" sz="1600" dirty="0"/>
              <a:t>2.2. El diafragma</a:t>
            </a:r>
            <a:r>
              <a:rPr lang="es-MX" sz="1600" dirty="0"/>
              <a:t>	</a:t>
            </a:r>
          </a:p>
          <a:p>
            <a:pPr marL="0" indent="0">
              <a:buNone/>
            </a:pPr>
            <a:r>
              <a:rPr lang="es-MX" sz="1600" dirty="0"/>
              <a:t>	</a:t>
            </a:r>
            <a:r>
              <a:rPr lang="es-ES" sz="1600" dirty="0"/>
              <a:t>2.3. El exposímetro</a:t>
            </a:r>
            <a:endParaRPr lang="es-MX" sz="1600" dirty="0"/>
          </a:p>
          <a:p>
            <a:pPr marL="0" indent="0">
              <a:buNone/>
            </a:pPr>
            <a:r>
              <a:rPr lang="es-ES" sz="1600" dirty="0"/>
              <a:t>	2.4. Sistemas de visión de la cámara.</a:t>
            </a:r>
            <a:endParaRPr lang="es-MX" sz="1600" dirty="0"/>
          </a:p>
          <a:p>
            <a:pPr marL="0" indent="0">
              <a:buNone/>
            </a:pPr>
            <a:r>
              <a:rPr lang="es-ES" sz="1600" dirty="0"/>
              <a:t>	2.5. Los lentes y sus características</a:t>
            </a:r>
            <a:endParaRPr lang="es-MX" sz="1600" dirty="0"/>
          </a:p>
          <a:p>
            <a:pPr marL="0" indent="0">
              <a:buNone/>
            </a:pPr>
            <a:r>
              <a:rPr lang="es-ES" sz="1600" dirty="0"/>
              <a:t>	2.6. Sistemas de enfoque</a:t>
            </a:r>
            <a:endParaRPr lang="es-MX" sz="1600" dirty="0"/>
          </a:p>
          <a:p>
            <a:pPr marL="0" indent="0">
              <a:buNone/>
            </a:pPr>
            <a:r>
              <a:rPr lang="es-ES" sz="1600" dirty="0"/>
              <a:t>	2.7. Balance del blanco</a:t>
            </a:r>
            <a:endParaRPr lang="es-MX" sz="1600" dirty="0"/>
          </a:p>
          <a:p>
            <a:pPr marL="0" indent="0">
              <a:buNone/>
            </a:pPr>
            <a:r>
              <a:rPr lang="es-ES" sz="1600" dirty="0"/>
              <a:t>	2.8. Características y formatos del archivo digital</a:t>
            </a:r>
            <a:r>
              <a:rPr lang="es-MX" sz="1600" dirty="0"/>
              <a:t> </a:t>
            </a:r>
            <a:endParaRPr lang="es-ES" sz="16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223792" y="404665"/>
            <a:ext cx="4333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>
                <a:solidFill>
                  <a:srgbClr val="FF650B"/>
                </a:solidFill>
              </a:rPr>
              <a:t>Unidad a la corresponde</a:t>
            </a:r>
          </a:p>
        </p:txBody>
      </p:sp>
    </p:spTree>
    <p:extLst>
      <p:ext uri="{BB962C8B-B14F-4D97-AF65-F5344CB8AC3E}">
        <p14:creationId xmlns:p14="http://schemas.microsoft.com/office/powerpoint/2010/main" val="6072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 smtClean="0">
                <a:solidFill>
                  <a:srgbClr val="FF650B"/>
                </a:solidFill>
              </a:rPr>
              <a:t>Gui</a:t>
            </a:r>
            <a:r>
              <a:rPr lang="es-ES_tradnl" b="1" dirty="0" err="1" smtClean="0">
                <a:solidFill>
                  <a:srgbClr val="FF650B"/>
                </a:solidFill>
              </a:rPr>
              <a:t>ón</a:t>
            </a:r>
            <a:r>
              <a:rPr lang="es-ES_tradnl" b="1" dirty="0" smtClean="0">
                <a:solidFill>
                  <a:srgbClr val="FF650B"/>
                </a:solidFill>
              </a:rPr>
              <a:t> de uso del material</a:t>
            </a:r>
            <a:endParaRPr lang="es-ES" b="1" dirty="0">
              <a:solidFill>
                <a:srgbClr val="FF650B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s-ES" sz="2000" dirty="0"/>
              <a:t>Inicialmente se solicita al alumno una c</a:t>
            </a:r>
            <a:r>
              <a:rPr lang="es-ES_tradnl" sz="2000" dirty="0"/>
              <a:t>á</a:t>
            </a:r>
            <a:r>
              <a:rPr lang="es-ES" sz="2000" dirty="0"/>
              <a:t>mara fotográfica </a:t>
            </a:r>
            <a:r>
              <a:rPr lang="es-ES" sz="2000" dirty="0" err="1"/>
              <a:t>reflex</a:t>
            </a:r>
            <a:r>
              <a:rPr lang="es-ES" sz="2000" dirty="0"/>
              <a:t> digital </a:t>
            </a:r>
            <a:r>
              <a:rPr lang="es-ES" sz="2000" dirty="0" smtClean="0"/>
              <a:t>con objetivo foto</a:t>
            </a:r>
            <a:r>
              <a:rPr lang="es-ES_tradnl" sz="2000" dirty="0" smtClean="0"/>
              <a:t>gráfico</a:t>
            </a:r>
          </a:p>
          <a:p>
            <a:pPr marL="514350" indent="-514350">
              <a:buAutoNum type="arabicPeriod"/>
            </a:pPr>
            <a:r>
              <a:rPr lang="es-ES" sz="2000" dirty="0" smtClean="0"/>
              <a:t>Se </a:t>
            </a:r>
            <a:r>
              <a:rPr lang="es-ES" sz="2000" dirty="0"/>
              <a:t>realiza la explicación</a:t>
            </a:r>
            <a:r>
              <a:rPr lang="es-ES_tradnl" sz="2000" dirty="0"/>
              <a:t> de los </a:t>
            </a:r>
            <a:r>
              <a:rPr lang="es-ES_tradnl" sz="2000" dirty="0" smtClean="0"/>
              <a:t>diferentes objetivos fotográficos </a:t>
            </a:r>
          </a:p>
          <a:p>
            <a:pPr marL="514350" indent="-514350">
              <a:buAutoNum type="arabicPeriod"/>
            </a:pPr>
            <a:r>
              <a:rPr lang="es-ES_tradnl" sz="2000" dirty="0" smtClean="0"/>
              <a:t>Se muestra la  clasificación, usos , ventajas  y desventajas de cada uno.</a:t>
            </a:r>
          </a:p>
          <a:p>
            <a:pPr marL="514350" indent="-514350">
              <a:buAutoNum type="arabicPeriod"/>
            </a:pPr>
            <a:r>
              <a:rPr lang="es-ES_tradnl" sz="2000" dirty="0" smtClean="0"/>
              <a:t> Se </a:t>
            </a:r>
            <a:r>
              <a:rPr lang="es-ES_tradnl" sz="2000" dirty="0"/>
              <a:t>realizan diferentes ejercicios fotográficos poniendo en práctica lo aprendido</a:t>
            </a:r>
          </a:p>
          <a:p>
            <a:pPr marL="514350" indent="-514350">
              <a:buAutoNum type="arabicPeriod"/>
            </a:pPr>
            <a:r>
              <a:rPr lang="es-ES_tradnl" sz="2000" dirty="0"/>
              <a:t>Se revisan grupalmente los resultados para recibir la retroalimentación  y poder realizar las correcciones de ser necesario</a:t>
            </a:r>
          </a:p>
          <a:p>
            <a:pPr marL="514350" indent="-514350">
              <a:buAutoNum type="arabicPeriod"/>
            </a:pPr>
            <a:r>
              <a:rPr lang="es-ES_tradnl" sz="2000" dirty="0"/>
              <a:t>Una vez conociendo el uso correcto </a:t>
            </a:r>
            <a:r>
              <a:rPr lang="es-ES_tradnl" sz="2000" dirty="0" smtClean="0"/>
              <a:t>de los objetivos </a:t>
            </a:r>
            <a:r>
              <a:rPr lang="es-ES_tradnl" sz="2000" dirty="0" err="1" smtClean="0"/>
              <a:t>fotograficos</a:t>
            </a:r>
            <a:r>
              <a:rPr lang="es-ES_tradnl" sz="2000" dirty="0" smtClean="0"/>
              <a:t> se pide llevar </a:t>
            </a:r>
            <a:r>
              <a:rPr lang="es-ES_tradnl" sz="2000" dirty="0"/>
              <a:t>a cabo práctica en casa.</a:t>
            </a:r>
          </a:p>
          <a:p>
            <a:pPr marL="514350" indent="-514350">
              <a:buAutoNum type="arabicPeriod"/>
            </a:pPr>
            <a:r>
              <a:rPr lang="es-ES_tradnl" sz="2000" dirty="0"/>
              <a:t>El material didáctico esta programado </a:t>
            </a:r>
            <a:r>
              <a:rPr lang="es-ES_tradnl" sz="2000"/>
              <a:t>para </a:t>
            </a:r>
            <a:r>
              <a:rPr lang="es-ES_tradnl" sz="2000" smtClean="0"/>
              <a:t>tres </a:t>
            </a:r>
            <a:r>
              <a:rPr lang="es-ES_tradnl" sz="2000" smtClean="0"/>
              <a:t> </a:t>
            </a:r>
            <a:r>
              <a:rPr lang="es-ES_tradnl" sz="2000" dirty="0"/>
              <a:t>sesiones de </a:t>
            </a:r>
            <a:r>
              <a:rPr lang="es-ES_tradnl" sz="2000"/>
              <a:t>2 </a:t>
            </a:r>
            <a:r>
              <a:rPr lang="es-ES_tradnl" sz="2000" smtClean="0"/>
              <a:t>horas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34392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457200">
              <a:spcBef>
                <a:spcPct val="0"/>
              </a:spcBef>
              <a:defRPr/>
            </a:pPr>
            <a:r>
              <a:rPr lang="es-ES_tradnl" sz="3600" b="1" dirty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Anatomía de una cámara fotográfica</a:t>
            </a:r>
            <a:endParaRPr lang="es-ES_tradnl" sz="360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Marcador de contenido 4"/>
          <p:cNvSpPr txBox="1">
            <a:spLocks/>
          </p:cNvSpPr>
          <p:nvPr/>
        </p:nvSpPr>
        <p:spPr>
          <a:xfrm>
            <a:off x="1981200" y="1295400"/>
            <a:ext cx="82296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457200">
              <a:spcBef>
                <a:spcPct val="20000"/>
              </a:spcBef>
              <a:defRPr/>
            </a:pPr>
            <a:r>
              <a:rPr lang="es-ES_tradnl" sz="3200" dirty="0"/>
              <a:t> </a:t>
            </a:r>
            <a:r>
              <a:rPr lang="es-ES_tradnl" sz="3600" b="1" dirty="0"/>
              <a:t>2. La óptica</a:t>
            </a:r>
          </a:p>
          <a:p>
            <a:pPr marL="342900" indent="-342900" defTabSz="457200">
              <a:spcBef>
                <a:spcPct val="20000"/>
              </a:spcBef>
              <a:defRPr/>
            </a:pPr>
            <a:r>
              <a:rPr lang="es-ES_tradnl" sz="3600" b="1" dirty="0"/>
              <a:t>  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981201" y="2133601"/>
            <a:ext cx="80930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2400" dirty="0">
                <a:ea typeface="Arial" charset="0"/>
                <a:cs typeface="Arial" charset="0"/>
              </a:rPr>
              <a:t>Uno de los primeros pasos para conseguir buenas imágenes consiste en </a:t>
            </a:r>
            <a:r>
              <a:rPr lang="es-ES_tradnl" sz="2400" b="1" i="1" dirty="0">
                <a:solidFill>
                  <a:srgbClr val="FF0000"/>
                </a:solidFill>
                <a:ea typeface="Arial" charset="0"/>
                <a:cs typeface="Arial" charset="0"/>
              </a:rPr>
              <a:t>saber ver</a:t>
            </a:r>
            <a:r>
              <a:rPr lang="es-ES_tradnl" sz="2400" dirty="0">
                <a:ea typeface="Arial" charset="0"/>
                <a:cs typeface="Arial" charset="0"/>
              </a:rPr>
              <a:t>. La visión fotográfica es consciente y por regla general no es fruto de la casualidad, antes de hacer una fotografía puede saberse el objetivo necesario y si se tiene o, de no ser así, cómo conseguir los mejores resultados con la óptica disponible.</a:t>
            </a:r>
            <a:endParaRPr lang="es-ES" sz="2400" dirty="0">
              <a:ea typeface="Arial" charset="0"/>
              <a:cs typeface="Arial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981201" y="4876801"/>
            <a:ext cx="84978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2400" dirty="0">
                <a:ea typeface="Arial" charset="0"/>
                <a:cs typeface="Arial" charset="0"/>
              </a:rPr>
              <a:t>A cada objetivo le corresponde una </a:t>
            </a:r>
            <a:r>
              <a:rPr lang="es-ES_tradnl" sz="2400" b="1" i="1" dirty="0">
                <a:ea typeface="Arial" charset="0"/>
                <a:cs typeface="Arial" charset="0"/>
              </a:rPr>
              <a:t>distancia focal</a:t>
            </a:r>
            <a:r>
              <a:rPr lang="es-ES_tradnl" sz="2400" i="1" dirty="0">
                <a:ea typeface="Arial" charset="0"/>
                <a:cs typeface="Arial" charset="0"/>
              </a:rPr>
              <a:t> </a:t>
            </a:r>
            <a:r>
              <a:rPr lang="es-ES_tradnl" sz="2400" dirty="0">
                <a:ea typeface="Arial" charset="0"/>
                <a:cs typeface="Arial" charset="0"/>
              </a:rPr>
              <a:t>y un </a:t>
            </a:r>
            <a:r>
              <a:rPr lang="es-ES_tradnl" sz="2400" b="1" i="1" dirty="0">
                <a:ea typeface="Arial" charset="0"/>
                <a:cs typeface="Arial" charset="0"/>
              </a:rPr>
              <a:t>campo de visión</a:t>
            </a:r>
            <a:r>
              <a:rPr lang="es-ES_tradnl" sz="2400" dirty="0">
                <a:ea typeface="Arial" charset="0"/>
                <a:cs typeface="Arial" charset="0"/>
              </a:rPr>
              <a:t>: a medida que aumenta la distancia focal se reduce el campo de visión, por el contrario si se reduce la distancia focal, aumenta el campo de visión.</a:t>
            </a:r>
          </a:p>
        </p:txBody>
      </p:sp>
    </p:spTree>
    <p:extLst>
      <p:ext uri="{BB962C8B-B14F-4D97-AF65-F5344CB8AC3E}">
        <p14:creationId xmlns:p14="http://schemas.microsoft.com/office/powerpoint/2010/main" val="931489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989139" y="500064"/>
            <a:ext cx="82137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sx="1000" sy="1000" algn="ctr" rotWithShape="0">
              <a:srgbClr val="969696"/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s-ES_tradnl" sz="4400" b="1" dirty="0">
                <a:solidFill>
                  <a:srgbClr val="FF6600"/>
                </a:solidFill>
                <a:latin typeface="+mj-lt"/>
              </a:rPr>
              <a:t>Objetivos adecuados</a:t>
            </a:r>
            <a:endParaRPr lang="es-ES" sz="4400" b="1" dirty="0">
              <a:solidFill>
                <a:srgbClr val="FF6600"/>
              </a:solidFill>
              <a:latin typeface="+mj-lt"/>
            </a:endParaRP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2566989" y="1916832"/>
            <a:ext cx="763587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2400" dirty="0">
                <a:latin typeface="Arial Unicode MS" charset="0"/>
              </a:rPr>
              <a:t>Un objetivo es capaz de proporcionar un área de suficiente </a:t>
            </a:r>
            <a:r>
              <a:rPr lang="es-ES_tradnl" sz="3200" b="1" i="1" dirty="0">
                <a:latin typeface="Arial Unicode MS" charset="0"/>
              </a:rPr>
              <a:t>definición</a:t>
            </a:r>
            <a:r>
              <a:rPr lang="es-ES_tradnl" sz="2400" dirty="0">
                <a:latin typeface="Arial Unicode MS" charset="0"/>
              </a:rPr>
              <a:t> delante y detrás del plano exactamente enfocado, y esta área depende:</a:t>
            </a:r>
          </a:p>
          <a:p>
            <a:r>
              <a:rPr lang="es-ES_tradnl" sz="2400" dirty="0">
                <a:latin typeface="Arial Unicode MS" charset="0"/>
              </a:rPr>
              <a:t> </a:t>
            </a:r>
          </a:p>
          <a:p>
            <a:endParaRPr lang="es-ES_tradnl" sz="800" dirty="0">
              <a:latin typeface="Arial Unicode MS" charset="0"/>
            </a:endParaRPr>
          </a:p>
          <a:p>
            <a:pPr>
              <a:buFont typeface="Arial" charset="0"/>
              <a:buChar char="•"/>
            </a:pPr>
            <a:r>
              <a:rPr lang="es-ES_tradnl" sz="2400" dirty="0">
                <a:latin typeface="Arial Unicode MS" charset="0"/>
              </a:rPr>
              <a:t>  </a:t>
            </a:r>
            <a:r>
              <a:rPr lang="es-ES_tradnl" sz="2800" b="1" i="1" dirty="0">
                <a:solidFill>
                  <a:srgbClr val="FF6600"/>
                </a:solidFill>
                <a:latin typeface="Arial Unicode MS" charset="0"/>
              </a:rPr>
              <a:t>distancia focal  </a:t>
            </a:r>
            <a:r>
              <a:rPr lang="es-ES_tradnl" sz="2400" dirty="0">
                <a:latin typeface="Arial Unicode MS" charset="0"/>
              </a:rPr>
              <a:t>en uso   </a:t>
            </a:r>
          </a:p>
          <a:p>
            <a:pPr>
              <a:buFont typeface="Arial" charset="0"/>
              <a:buChar char="•"/>
            </a:pPr>
            <a:r>
              <a:rPr lang="es-ES_tradnl" sz="2400" dirty="0">
                <a:latin typeface="Arial Unicode MS" charset="0"/>
              </a:rPr>
              <a:t>  </a:t>
            </a:r>
            <a:r>
              <a:rPr lang="es-ES_tradnl" sz="2800" b="1" i="1" dirty="0">
                <a:solidFill>
                  <a:srgbClr val="FF6600"/>
                </a:solidFill>
                <a:latin typeface="Arial Unicode MS" charset="0"/>
              </a:rPr>
              <a:t>diafragma empleado</a:t>
            </a:r>
            <a:r>
              <a:rPr lang="es-ES_tradnl" sz="2400" dirty="0">
                <a:latin typeface="Arial Unicode MS" charset="0"/>
              </a:rPr>
              <a:t>, </a:t>
            </a:r>
          </a:p>
          <a:p>
            <a:pPr>
              <a:buFont typeface="Arial" charset="0"/>
              <a:buChar char="•"/>
            </a:pPr>
            <a:r>
              <a:rPr lang="es-ES_tradnl" sz="2400" dirty="0">
                <a:latin typeface="Arial Unicode MS" charset="0"/>
              </a:rPr>
              <a:t>  </a:t>
            </a:r>
            <a:r>
              <a:rPr lang="es-ES_tradnl" sz="2800" b="1" i="1" dirty="0">
                <a:solidFill>
                  <a:srgbClr val="FF6600"/>
                </a:solidFill>
                <a:latin typeface="Arial Unicode MS" charset="0"/>
              </a:rPr>
              <a:t>distancia de enfoque </a:t>
            </a:r>
            <a:r>
              <a:rPr lang="es-ES_tradnl" sz="2400" dirty="0">
                <a:latin typeface="Arial Unicode MS" charset="0"/>
              </a:rPr>
              <a:t>a la que se encuentre el objeto.</a:t>
            </a:r>
            <a:endParaRPr lang="es-ES" sz="2400" dirty="0">
              <a:latin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52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405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133600" y="1066801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_tradnl" dirty="0"/>
          </a:p>
          <a:p>
            <a:r>
              <a:rPr lang="es-ES_tradnl" dirty="0"/>
              <a:t>De a cuerdo a su función y ángulo de toma se clasifican en:</a:t>
            </a:r>
          </a:p>
        </p:txBody>
      </p:sp>
      <p:pic>
        <p:nvPicPr>
          <p:cNvPr id="5" name="Imagen 4" descr="Captura de pantalla 2014-06-06 a las 14.15.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4536" y="3124201"/>
            <a:ext cx="2706265" cy="2730321"/>
          </a:xfrm>
          <a:prstGeom prst="rect">
            <a:avLst/>
          </a:prstGeom>
        </p:spPr>
      </p:pic>
      <p:pic>
        <p:nvPicPr>
          <p:cNvPr id="6" name="Imagen 5" descr="Captura de pantalla 2014-06-06 a las 14.15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3124201"/>
            <a:ext cx="2755900" cy="2731831"/>
          </a:xfrm>
          <a:prstGeom prst="rect">
            <a:avLst/>
          </a:prstGeom>
        </p:spPr>
      </p:pic>
      <p:pic>
        <p:nvPicPr>
          <p:cNvPr id="7" name="Imagen 6" descr="Captura de pantalla 2014-06-06 a las 14.15.4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3124200"/>
            <a:ext cx="2730500" cy="271841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981200" y="6027003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Pueden ser objetivos fijos o con mecanismo de zoom para hacer un objetivo variable</a:t>
            </a:r>
          </a:p>
        </p:txBody>
      </p:sp>
      <p:sp>
        <p:nvSpPr>
          <p:cNvPr id="9" name="Rectángulo 8"/>
          <p:cNvSpPr/>
          <p:nvPr/>
        </p:nvSpPr>
        <p:spPr>
          <a:xfrm>
            <a:off x="4323707" y="2101334"/>
            <a:ext cx="39663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000" b="1" dirty="0">
                <a:solidFill>
                  <a:srgbClr val="FF6600"/>
                </a:solidFill>
              </a:rPr>
              <a:t>Angular ,Normal , Telefoto y Macro</a:t>
            </a:r>
            <a:endParaRPr lang="es-ES_tradnl" sz="20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5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6 Grupo"/>
          <p:cNvGrpSpPr>
            <a:grpSpLocks/>
          </p:cNvGrpSpPr>
          <p:nvPr/>
        </p:nvGrpSpPr>
        <p:grpSpPr bwMode="auto">
          <a:xfrm>
            <a:off x="5005389" y="0"/>
            <a:ext cx="5483225" cy="6858000"/>
            <a:chOff x="3286125" y="0"/>
            <a:chExt cx="5483225" cy="6858000"/>
          </a:xfrm>
        </p:grpSpPr>
        <p:pic>
          <p:nvPicPr>
            <p:cNvPr id="15364" name="1 Imagen" descr="Long-focal-somb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286125" y="0"/>
              <a:ext cx="5483225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25 Grupo"/>
            <p:cNvGrpSpPr>
              <a:grpSpLocks/>
            </p:cNvGrpSpPr>
            <p:nvPr/>
          </p:nvGrpSpPr>
          <p:grpSpPr bwMode="auto">
            <a:xfrm>
              <a:off x="3779912" y="620688"/>
              <a:ext cx="2736304" cy="5690220"/>
              <a:chOff x="3779912" y="620688"/>
              <a:chExt cx="2736304" cy="5690220"/>
            </a:xfrm>
          </p:grpSpPr>
          <p:cxnSp>
            <p:nvCxnSpPr>
              <p:cNvPr id="5" name="4 Conector recto de flecha"/>
              <p:cNvCxnSpPr/>
              <p:nvPr/>
            </p:nvCxnSpPr>
            <p:spPr>
              <a:xfrm>
                <a:off x="3779837" y="6308725"/>
                <a:ext cx="273685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5 Conector recto de flecha"/>
              <p:cNvCxnSpPr/>
              <p:nvPr/>
            </p:nvCxnSpPr>
            <p:spPr>
              <a:xfrm>
                <a:off x="3851275" y="5514975"/>
                <a:ext cx="2017712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 de flecha"/>
              <p:cNvCxnSpPr/>
              <p:nvPr/>
            </p:nvCxnSpPr>
            <p:spPr>
              <a:xfrm>
                <a:off x="3924300" y="4652963"/>
                <a:ext cx="1728787" cy="1587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13 Conector recto de flecha"/>
              <p:cNvCxnSpPr/>
              <p:nvPr/>
            </p:nvCxnSpPr>
            <p:spPr>
              <a:xfrm>
                <a:off x="3995737" y="3932238"/>
                <a:ext cx="1657350" cy="1587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15 Conector recto de flecha"/>
              <p:cNvCxnSpPr/>
              <p:nvPr/>
            </p:nvCxnSpPr>
            <p:spPr>
              <a:xfrm>
                <a:off x="3924300" y="3068638"/>
                <a:ext cx="2305050" cy="1587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16 Conector recto de flecha"/>
              <p:cNvCxnSpPr/>
              <p:nvPr/>
            </p:nvCxnSpPr>
            <p:spPr>
              <a:xfrm>
                <a:off x="3995737" y="2276475"/>
                <a:ext cx="2233613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20 Conector recto de flecha"/>
              <p:cNvCxnSpPr/>
              <p:nvPr/>
            </p:nvCxnSpPr>
            <p:spPr>
              <a:xfrm>
                <a:off x="4427537" y="1557338"/>
                <a:ext cx="1873250" cy="1587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22 Conector recto de flecha"/>
              <p:cNvCxnSpPr/>
              <p:nvPr/>
            </p:nvCxnSpPr>
            <p:spPr>
              <a:xfrm>
                <a:off x="5364162" y="620713"/>
                <a:ext cx="1152525" cy="1587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2 Rectángulo"/>
          <p:cNvSpPr>
            <a:spLocks noChangeArrowheads="1"/>
          </p:cNvSpPr>
          <p:nvPr/>
        </p:nvSpPr>
        <p:spPr bwMode="auto">
          <a:xfrm>
            <a:off x="2038351" y="2776250"/>
            <a:ext cx="3286125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3200" b="1" dirty="0">
                <a:solidFill>
                  <a:srgbClr val="FF6600"/>
                </a:solidFill>
              </a:rPr>
              <a:t>Distancia focal</a:t>
            </a:r>
          </a:p>
        </p:txBody>
      </p:sp>
    </p:spTree>
    <p:extLst>
      <p:ext uri="{BB962C8B-B14F-4D97-AF65-F5344CB8AC3E}">
        <p14:creationId xmlns:p14="http://schemas.microsoft.com/office/powerpoint/2010/main" val="99202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525</Words>
  <Application>Microsoft Macintosh PowerPoint</Application>
  <PresentationFormat>Panorámica</PresentationFormat>
  <Paragraphs>52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Arial Unicode MS</vt:lpstr>
      <vt:lpstr>Calibri</vt:lpstr>
      <vt:lpstr>Calibri Light</vt:lpstr>
      <vt:lpstr>Arial</vt:lpstr>
      <vt:lpstr>Office Theme</vt:lpstr>
      <vt:lpstr>U.A. FOTOGRAFÍA BÁSICA (tercer periodo)</vt:lpstr>
      <vt:lpstr>Presentación de PowerPoint</vt:lpstr>
      <vt:lpstr>Presentación de PowerPoint</vt:lpstr>
      <vt:lpstr>Guión de uso del material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Usuario de Microsoft Office</cp:lastModifiedBy>
  <cp:revision>7</cp:revision>
  <dcterms:created xsi:type="dcterms:W3CDTF">2017-10-19T17:21:07Z</dcterms:created>
  <dcterms:modified xsi:type="dcterms:W3CDTF">2017-10-19T18:42:59Z</dcterms:modified>
</cp:coreProperties>
</file>