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33333"/>
    <p:restoredTop sz="50000"/>
  </p:normalViewPr>
  <p:slideViewPr>
    <p:cSldViewPr snapToGrid="0" snapToObjects="1">
      <p:cViewPr varScale="1">
        <p:scale>
          <a:sx n="68" d="100"/>
          <a:sy n="68" d="100"/>
        </p:scale>
        <p:origin x="240" y="1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D74A5-1B4C-9447-9B46-DC25D74CC5F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A8FA-61AF-EC4F-9358-A08791C330D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564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D74A5-1B4C-9447-9B46-DC25D74CC5F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A8FA-61AF-EC4F-9358-A08791C330D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8720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D74A5-1B4C-9447-9B46-DC25D74CC5F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A8FA-61AF-EC4F-9358-A08791C330D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043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D74A5-1B4C-9447-9B46-DC25D74CC5F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A8FA-61AF-EC4F-9358-A08791C330D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3386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D74A5-1B4C-9447-9B46-DC25D74CC5F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A8FA-61AF-EC4F-9358-A08791C330D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0764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D74A5-1B4C-9447-9B46-DC25D74CC5F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A8FA-61AF-EC4F-9358-A08791C330D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4416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D74A5-1B4C-9447-9B46-DC25D74CC5F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A8FA-61AF-EC4F-9358-A08791C330D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8224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D74A5-1B4C-9447-9B46-DC25D74CC5F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A8FA-61AF-EC4F-9358-A08791C330D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8122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D74A5-1B4C-9447-9B46-DC25D74CC5F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A8FA-61AF-EC4F-9358-A08791C330D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0840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D74A5-1B4C-9447-9B46-DC25D74CC5F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A8FA-61AF-EC4F-9358-A08791C330D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1851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D74A5-1B4C-9447-9B46-DC25D74CC5F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A8FA-61AF-EC4F-9358-A08791C330D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5185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D74A5-1B4C-9447-9B46-DC25D74CC5F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CA8FA-61AF-EC4F-9358-A08791C330D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05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facebook.com/canonmexicana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122016" y="332656"/>
            <a:ext cx="3719609" cy="70788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000" b="1" dirty="0">
                <a:solidFill>
                  <a:srgbClr val="FF650B"/>
                </a:solidFill>
              </a:rPr>
              <a:t>Objetivo Normal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592" y="1274842"/>
            <a:ext cx="7116456" cy="473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581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290" y="0"/>
            <a:ext cx="88834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162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955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207568" y="1052736"/>
            <a:ext cx="7467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_tradnl" sz="2800" dirty="0">
                <a:latin typeface="Arial Unicode MS" charset="0"/>
              </a:rPr>
              <a:t>Los objetivos </a:t>
            </a:r>
            <a:r>
              <a:rPr lang="es-ES_tradnl" sz="2800" b="1" i="1" dirty="0">
                <a:solidFill>
                  <a:srgbClr val="FF6600"/>
                </a:solidFill>
                <a:latin typeface="Arial Unicode MS" charset="0"/>
              </a:rPr>
              <a:t>zoom</a:t>
            </a:r>
            <a:r>
              <a:rPr lang="es-ES_tradnl" sz="2800" dirty="0">
                <a:latin typeface="Arial Unicode MS" charset="0"/>
              </a:rPr>
              <a:t> actuales ofrecen una gama amplia de rangos focales, lo que nos obliga a tener que discernir cuáles son las necesidades de cada situación fotográfica para escoger la focal adecuada para captar realmente lo que deseamos</a:t>
            </a:r>
            <a:r>
              <a:rPr lang="es-ES_tradnl" sz="2400" dirty="0">
                <a:latin typeface="Arial Unicode MS" charset="0"/>
              </a:rPr>
              <a:t>.</a:t>
            </a:r>
            <a:endParaRPr lang="es-ES" sz="2400" dirty="0">
              <a:latin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51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46"/>
          <a:stretch/>
        </p:blipFill>
        <p:spPr>
          <a:xfrm>
            <a:off x="1775520" y="116632"/>
            <a:ext cx="8604448" cy="65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04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351584" y="692696"/>
            <a:ext cx="64087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F650B"/>
                </a:solidFill>
              </a:rPr>
              <a:t>Referencias </a:t>
            </a:r>
            <a:r>
              <a:rPr lang="es-ES" b="1" dirty="0" err="1">
                <a:solidFill>
                  <a:srgbClr val="FF650B"/>
                </a:solidFill>
              </a:rPr>
              <a:t>bibliogr</a:t>
            </a:r>
            <a:r>
              <a:rPr lang="es-ES_tradnl" b="1" dirty="0">
                <a:solidFill>
                  <a:srgbClr val="FF650B"/>
                </a:solidFill>
              </a:rPr>
              <a:t>á</a:t>
            </a:r>
            <a:r>
              <a:rPr lang="es-ES" b="1" dirty="0" err="1">
                <a:solidFill>
                  <a:srgbClr val="FF650B"/>
                </a:solidFill>
              </a:rPr>
              <a:t>ficas</a:t>
            </a:r>
            <a:endParaRPr lang="es-ES" b="1" dirty="0">
              <a:solidFill>
                <a:srgbClr val="FF650B"/>
              </a:solidFill>
            </a:endParaRPr>
          </a:p>
          <a:p>
            <a:endParaRPr lang="es-ES" dirty="0"/>
          </a:p>
          <a:p>
            <a:r>
              <a:rPr lang="es-ES" dirty="0"/>
              <a:t>Freeman, M. (2006.) </a:t>
            </a:r>
            <a:r>
              <a:rPr lang="es-ES" b="1" dirty="0"/>
              <a:t>Guía completa de fotografía digital</a:t>
            </a:r>
            <a:r>
              <a:rPr lang="es-ES" dirty="0"/>
              <a:t>. Herman Blume </a:t>
            </a:r>
            <a:endParaRPr lang="es-MX" dirty="0"/>
          </a:p>
          <a:p>
            <a:pPr lvl="0"/>
            <a:endParaRPr lang="es-ES" dirty="0"/>
          </a:p>
          <a:p>
            <a:pPr lvl="0"/>
            <a:r>
              <a:rPr lang="es-ES" dirty="0" err="1"/>
              <a:t>Hekgecoe</a:t>
            </a:r>
            <a:r>
              <a:rPr lang="es-ES" dirty="0"/>
              <a:t>, J. (</a:t>
            </a:r>
            <a:r>
              <a:rPr lang="en-US" dirty="0"/>
              <a:t>1999 ) </a:t>
            </a:r>
            <a:r>
              <a:rPr lang="es-ES" b="1" dirty="0"/>
              <a:t>El nuevo libro de la fotografía</a:t>
            </a:r>
            <a:r>
              <a:rPr lang="es-ES" dirty="0"/>
              <a:t>. </a:t>
            </a:r>
            <a:r>
              <a:rPr lang="en-US" dirty="0"/>
              <a:t>Herman </a:t>
            </a:r>
            <a:r>
              <a:rPr lang="en-US" dirty="0" err="1"/>
              <a:t>Blume</a:t>
            </a:r>
            <a:r>
              <a:rPr lang="en-US" dirty="0"/>
              <a:t>. </a:t>
            </a:r>
            <a:r>
              <a:rPr lang="en-US" dirty="0" err="1"/>
              <a:t>España</a:t>
            </a:r>
            <a:r>
              <a:rPr lang="en-US" dirty="0"/>
              <a:t> </a:t>
            </a:r>
          </a:p>
          <a:p>
            <a:pPr lvl="0"/>
            <a:endParaRPr lang="en-US" dirty="0"/>
          </a:p>
          <a:p>
            <a:pPr lvl="0"/>
            <a:endParaRPr lang="es-MX" dirty="0"/>
          </a:p>
          <a:p>
            <a:endParaRPr lang="es-ES" b="1" dirty="0">
              <a:solidFill>
                <a:srgbClr val="FF650B"/>
              </a:solidFill>
            </a:endParaRPr>
          </a:p>
          <a:p>
            <a:endParaRPr lang="es-ES" b="1" dirty="0">
              <a:solidFill>
                <a:srgbClr val="FF650B"/>
              </a:solidFill>
            </a:endParaRPr>
          </a:p>
          <a:p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2567608" y="3212976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F650B"/>
                </a:solidFill>
              </a:rPr>
              <a:t>Referencias  mesogr</a:t>
            </a:r>
            <a:r>
              <a:rPr lang="es-ES_tradnl" b="1" dirty="0">
                <a:solidFill>
                  <a:srgbClr val="FF650B"/>
                </a:solidFill>
              </a:rPr>
              <a:t>á</a:t>
            </a:r>
            <a:r>
              <a:rPr lang="es-ES" b="1" dirty="0" err="1">
                <a:solidFill>
                  <a:srgbClr val="FF650B"/>
                </a:solidFill>
              </a:rPr>
              <a:t>ficas</a:t>
            </a:r>
            <a:endParaRPr lang="es-ES" b="1" dirty="0">
              <a:solidFill>
                <a:srgbClr val="FF650B"/>
              </a:solidFill>
            </a:endParaRPr>
          </a:p>
          <a:p>
            <a:endParaRPr lang="es-ES" b="1" dirty="0">
              <a:solidFill>
                <a:srgbClr val="FF650B"/>
              </a:solidFill>
            </a:endParaRPr>
          </a:p>
          <a:p>
            <a:r>
              <a:rPr lang="es-ES" b="1" dirty="0"/>
              <a:t>Canon mexicana. P</a:t>
            </a:r>
            <a:r>
              <a:rPr lang="es-ES_tradnl" b="1" dirty="0" err="1"/>
              <a:t>ágina</a:t>
            </a:r>
            <a:r>
              <a:rPr lang="es-ES_tradnl" b="1" dirty="0"/>
              <a:t> de </a:t>
            </a:r>
            <a:r>
              <a:rPr lang="es-ES_tradnl" b="1" dirty="0" err="1"/>
              <a:t>facebook</a:t>
            </a:r>
            <a:r>
              <a:rPr lang="es-ES_tradnl" b="1" dirty="0"/>
              <a:t>. </a:t>
            </a:r>
            <a:r>
              <a:rPr lang="es-ES_tradnl" b="1" dirty="0">
                <a:hlinkClick r:id="rId2"/>
              </a:rPr>
              <a:t>https://www.facebook.com/canonmexicana/</a:t>
            </a:r>
            <a:r>
              <a:rPr lang="es-ES_tradnl" b="1" dirty="0"/>
              <a:t> ( Consultado el 24 de septiembre de 2017)</a:t>
            </a:r>
            <a:endParaRPr lang="es-ES" b="1" dirty="0"/>
          </a:p>
          <a:p>
            <a:endParaRPr lang="es-ES" b="1" dirty="0">
              <a:solidFill>
                <a:srgbClr val="FF650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710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foto 0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9289" y="692150"/>
            <a:ext cx="3889375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508" name="Picture 3" descr="foto 0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3429000"/>
            <a:ext cx="4375150" cy="290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CuadroTexto 4"/>
          <p:cNvSpPr txBox="1"/>
          <p:nvPr/>
        </p:nvSpPr>
        <p:spPr>
          <a:xfrm>
            <a:off x="6887456" y="836712"/>
            <a:ext cx="27922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 dirty="0">
                <a:solidFill>
                  <a:srgbClr val="FF650B"/>
                </a:solidFill>
              </a:rPr>
              <a:t>Teleobjetivo</a:t>
            </a:r>
          </a:p>
        </p:txBody>
      </p:sp>
    </p:spTree>
    <p:extLst>
      <p:ext uri="{BB962C8B-B14F-4D97-AF65-F5344CB8AC3E}">
        <p14:creationId xmlns:p14="http://schemas.microsoft.com/office/powerpoint/2010/main" val="1268409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063751" y="533400"/>
            <a:ext cx="76358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2400" b="1" dirty="0">
                <a:ea typeface="Arial" charset="0"/>
                <a:cs typeface="Arial" charset="0"/>
              </a:rPr>
              <a:t>Los teleobjetivos permiten con facilidad </a:t>
            </a:r>
            <a:r>
              <a:rPr lang="es-ES_tradnl" sz="2400" b="1" i="1" dirty="0">
                <a:ea typeface="Arial" charset="0"/>
                <a:cs typeface="Arial" charset="0"/>
              </a:rPr>
              <a:t>tomar </a:t>
            </a:r>
            <a:r>
              <a:rPr lang="es-ES_tradnl" sz="2400" b="1" i="1" dirty="0">
                <a:solidFill>
                  <a:srgbClr val="FF6600"/>
                </a:solidFill>
                <a:ea typeface="Arial" charset="0"/>
                <a:cs typeface="Arial" charset="0"/>
              </a:rPr>
              <a:t>detalles y aislar </a:t>
            </a:r>
            <a:r>
              <a:rPr lang="es-ES_tradnl" sz="2400" b="1" dirty="0">
                <a:ea typeface="Arial" charset="0"/>
                <a:cs typeface="Arial" charset="0"/>
              </a:rPr>
              <a:t>los sujetos y objetos del resto de su entorno, reduciendo la cantidad de elementos compositivos y simplificando el encuadre.</a:t>
            </a:r>
            <a:endParaRPr lang="es-ES" sz="2400" b="1" dirty="0">
              <a:ea typeface="Arial" charset="0"/>
              <a:cs typeface="Arial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7535864" y="2185493"/>
            <a:ext cx="2727325" cy="415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2000" dirty="0">
                <a:latin typeface="Arial Unicode MS" charset="0"/>
              </a:rPr>
              <a:t>En la fotografía con telefoto </a:t>
            </a:r>
            <a:r>
              <a:rPr lang="es-ES_tradnl" sz="2400" b="1" i="1" dirty="0">
                <a:solidFill>
                  <a:srgbClr val="FF6600"/>
                </a:solidFill>
                <a:latin typeface="Arial Unicode MS" charset="0"/>
              </a:rPr>
              <a:t>los planos de la escena aparecen fuertemente comprimidos</a:t>
            </a:r>
            <a:r>
              <a:rPr lang="es-ES_tradnl" sz="2000" dirty="0">
                <a:latin typeface="Arial Unicode MS" charset="0"/>
              </a:rPr>
              <a:t>, como si no hubiera espacio entre ellos, según la distancia focal se incrementa, puesto que visualmente apenas existe</a:t>
            </a:r>
            <a:r>
              <a:rPr lang="es-ES_tradnl" sz="2400" dirty="0">
                <a:latin typeface="Arial Unicode MS" charset="0"/>
              </a:rPr>
              <a:t>.</a:t>
            </a:r>
            <a:endParaRPr lang="es-ES" sz="2400" dirty="0">
              <a:latin typeface="Arial Unicode MS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23246" y="2997300"/>
            <a:ext cx="4322566" cy="288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365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919289" y="304800"/>
            <a:ext cx="79406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2400" dirty="0">
                <a:ea typeface="Arial" charset="0"/>
                <a:cs typeface="Arial" charset="0"/>
              </a:rPr>
              <a:t>Con los teleobjetivos es más fácil que las fotografías resulten movidas y borrosas, debe ponerse mucho cuidado en seleccionar la velocidad de obturación adecuada o ayudarse de un soporte sólido como monopié o tripié</a:t>
            </a:r>
            <a:endParaRPr lang="es-ES" sz="2400" dirty="0">
              <a:ea typeface="Arial" charset="0"/>
              <a:cs typeface="Arial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7688" y="2204864"/>
            <a:ext cx="5715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989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095501" y="571500"/>
            <a:ext cx="7040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2400" dirty="0">
                <a:ea typeface="Arial" charset="0"/>
                <a:cs typeface="Arial" charset="0"/>
              </a:rPr>
              <a:t>La profundidad de campo de los telefotos es </a:t>
            </a:r>
            <a:r>
              <a:rPr lang="es-ES_tradnl" sz="2400" b="1" i="1" dirty="0">
                <a:ea typeface="Arial" charset="0"/>
                <a:cs typeface="Arial" charset="0"/>
              </a:rPr>
              <a:t>muy limitada</a:t>
            </a:r>
            <a:r>
              <a:rPr lang="es-ES_tradnl" i="1" dirty="0">
                <a:ea typeface="Arial" charset="0"/>
                <a:cs typeface="Arial" charset="0"/>
              </a:rPr>
              <a:t> </a:t>
            </a:r>
            <a:r>
              <a:rPr lang="es-ES_tradnl" sz="2400" dirty="0">
                <a:ea typeface="Arial" charset="0"/>
                <a:cs typeface="Arial" charset="0"/>
              </a:rPr>
              <a:t>y menor a medida que la distancia focal aumenta.</a:t>
            </a:r>
            <a:endParaRPr lang="es-ES" sz="2400" dirty="0">
              <a:ea typeface="Arial" charset="0"/>
              <a:cs typeface="Arial" charset="0"/>
            </a:endParaRPr>
          </a:p>
        </p:txBody>
      </p:sp>
      <p:pic>
        <p:nvPicPr>
          <p:cNvPr id="25603" name="Picture 4" descr="Angel Independenc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981141"/>
            <a:ext cx="6500472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algn="tl" rotWithShape="0">
              <a:srgbClr val="000000">
                <a:alpha val="70000"/>
              </a:srgbClr>
            </a:outerShdw>
          </a:effectLst>
        </p:spPr>
      </p:pic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8524875" y="2133600"/>
            <a:ext cx="214312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_tradnl" sz="2400" dirty="0">
                <a:solidFill>
                  <a:srgbClr val="000000"/>
                </a:solidFill>
                <a:ea typeface="Arial" charset="0"/>
                <a:cs typeface="Arial" charset="0"/>
              </a:rPr>
              <a:t>A medida que se incrementa la distancia focal se exageran sus características de profundidad de campo, composición y perspectiva.</a:t>
            </a:r>
            <a:endParaRPr lang="es-ES" sz="2400" dirty="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261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919288" y="404813"/>
            <a:ext cx="83677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_tradnl" sz="2400" dirty="0">
                <a:ea typeface="Arial" charset="0"/>
                <a:cs typeface="Arial" charset="0"/>
              </a:rPr>
              <a:t>Los diafragmas abiertos y las distancias focales largas reducen la zona de nitidez, los cerrados y los angulares aumentan la profundidad de campo.</a:t>
            </a:r>
            <a:endParaRPr lang="es-ES" sz="2400" dirty="0">
              <a:ea typeface="Arial" charset="0"/>
              <a:cs typeface="Arial" charset="0"/>
            </a:endParaRPr>
          </a:p>
        </p:txBody>
      </p:sp>
      <p:pic>
        <p:nvPicPr>
          <p:cNvPr id="26628" name="Picture 3" descr="foto 0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39616" y="1784350"/>
            <a:ext cx="6697662" cy="445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4572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871865" y="404664"/>
            <a:ext cx="15538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 dirty="0">
                <a:solidFill>
                  <a:srgbClr val="FF650B"/>
                </a:solidFill>
              </a:rPr>
              <a:t>Macro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919536" y="1340769"/>
            <a:ext cx="84969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Open Sans" charset="0"/>
              </a:rPr>
              <a:t>Los objetivos macro de distancias focales “cortas”  permiten tomar fotografías de aproximación con una mayor profundidad de campo que los “largos” ya que, a menor distancia focal,  mayor ser</a:t>
            </a:r>
            <a:r>
              <a:rPr lang="es-ES_tradnl" sz="2400" dirty="0">
                <a:latin typeface="Open Sans" charset="0"/>
              </a:rPr>
              <a:t>á</a:t>
            </a:r>
            <a:r>
              <a:rPr lang="es-ES" sz="2400" dirty="0">
                <a:latin typeface="Open Sans" charset="0"/>
              </a:rPr>
              <a:t> la profundidad de campo conseguida Esto puede ser realmente útil si quieres que tus motivos estén completamente en foco.</a:t>
            </a:r>
          </a:p>
          <a:p>
            <a:pPr algn="just"/>
            <a:endParaRPr lang="es-ES" sz="2400" dirty="0">
              <a:latin typeface="Open Sans" charset="0"/>
            </a:endParaRPr>
          </a:p>
          <a:p>
            <a:pPr algn="just"/>
            <a:r>
              <a:rPr lang="es-ES" sz="2400" dirty="0">
                <a:latin typeface="Open Sans" charset="0"/>
              </a:rPr>
              <a:t>Desventaja hay que acercarse mucho para poder obtener una imagen de tamaño real (1:1) se debe aproximar mucho la lente frontal del objetivo al motivo, pudiendo ahuyentarlo.</a:t>
            </a:r>
          </a:p>
          <a:p>
            <a:pPr algn="just"/>
            <a:r>
              <a:rPr lang="es-ES" sz="2400" dirty="0">
                <a:latin typeface="Open Sans" charset="0"/>
              </a:rPr>
              <a:t>Además de que se obstaculiza la fuente de luz que se esta  utilizando, ya sea natural o artificial, producto de la corta distancia que debe existir entre el motivo y la cámara</a:t>
            </a:r>
            <a:r>
              <a:rPr lang="es-ES" sz="2400" dirty="0">
                <a:solidFill>
                  <a:srgbClr val="424242"/>
                </a:solidFill>
                <a:latin typeface="Open Sans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2841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92906"/>
            <a:ext cx="9144000" cy="607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962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351584" y="836713"/>
            <a:ext cx="763284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>
                <a:solidFill>
                  <a:srgbClr val="424242"/>
                </a:solidFill>
                <a:latin typeface="Open Sans" charset="0"/>
              </a:rPr>
              <a:t>Los objetivos macro de distancia focal “larga” son los más comunes permiten tomar fotografías casi en cualquier situación se puede trabajar de un modo más cómodo, a mayor distancia y sin perder magnificación.</a:t>
            </a:r>
          </a:p>
          <a:p>
            <a:pPr algn="just"/>
            <a:endParaRPr lang="es-ES" sz="2800" dirty="0">
              <a:solidFill>
                <a:srgbClr val="424242"/>
              </a:solidFill>
              <a:latin typeface="Open Sans" charset="0"/>
            </a:endParaRPr>
          </a:p>
          <a:p>
            <a:pPr algn="just"/>
            <a:r>
              <a:rPr lang="es-ES" sz="2800" dirty="0">
                <a:solidFill>
                  <a:srgbClr val="424242"/>
                </a:solidFill>
                <a:latin typeface="Open Sans" charset="0"/>
              </a:rPr>
              <a:t>Al no tener que acerarse tanto, se puede tomar  fotografías macro sin correr el riesgo de ahuyentar a tus motivos ni de obstaculizar la luz, pero, a diferencia de los objetivos marco “cortos”, éstos suelen costar más del doble de los otros.</a:t>
            </a:r>
          </a:p>
          <a:p>
            <a:r>
              <a:rPr lang="es-ES" sz="2400" dirty="0"/>
              <a:t/>
            </a:r>
            <a:br>
              <a:rPr lang="es-ES" sz="2400" dirty="0"/>
            </a:b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7029430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390</Words>
  <Application>Microsoft Macintosh PowerPoint</Application>
  <PresentationFormat>Panorámica</PresentationFormat>
  <Paragraphs>29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Arial</vt:lpstr>
      <vt:lpstr>Arial Unicode MS</vt:lpstr>
      <vt:lpstr>Calibri</vt:lpstr>
      <vt:lpstr>Calibri Light</vt:lpstr>
      <vt:lpstr>Open Sans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Usuario de Microsoft Office</cp:lastModifiedBy>
  <cp:revision>1</cp:revision>
  <dcterms:created xsi:type="dcterms:W3CDTF">2017-10-19T18:34:27Z</dcterms:created>
  <dcterms:modified xsi:type="dcterms:W3CDTF">2017-10-19T18:36:13Z</dcterms:modified>
</cp:coreProperties>
</file>