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87" r:id="rId2"/>
    <p:sldId id="288" r:id="rId3"/>
    <p:sldId id="258" r:id="rId4"/>
    <p:sldId id="286" r:id="rId5"/>
    <p:sldId id="256" r:id="rId6"/>
    <p:sldId id="257" r:id="rId7"/>
    <p:sldId id="259" r:id="rId8"/>
    <p:sldId id="260" r:id="rId9"/>
    <p:sldId id="261" r:id="rId10"/>
    <p:sldId id="280" r:id="rId11"/>
    <p:sldId id="262" r:id="rId12"/>
    <p:sldId id="263" r:id="rId13"/>
    <p:sldId id="281" r:id="rId14"/>
    <p:sldId id="264" r:id="rId15"/>
    <p:sldId id="265" r:id="rId16"/>
    <p:sldId id="282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83" r:id="rId26"/>
    <p:sldId id="274" r:id="rId27"/>
    <p:sldId id="285" r:id="rId28"/>
    <p:sldId id="275" r:id="rId29"/>
    <p:sldId id="276" r:id="rId30"/>
    <p:sldId id="277" r:id="rId31"/>
    <p:sldId id="278" r:id="rId32"/>
    <p:sldId id="279" r:id="rId33"/>
    <p:sldId id="284" r:id="rId34"/>
  </p:sldIdLst>
  <p:sldSz cx="12192000" cy="6858000"/>
  <p:notesSz cx="6954838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612114"/>
      </p:ext>
    </p:extLst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891375"/>
      </p:ext>
    </p:extLst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0324199"/>
      </p:ext>
    </p:extLst>
  </p:cSld>
  <p:clrMapOvr>
    <a:masterClrMapping/>
  </p:clrMapOvr>
  <p:transition spd="slow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6964077"/>
      </p:ext>
    </p:extLst>
  </p:cSld>
  <p:clrMapOvr>
    <a:masterClrMapping/>
  </p:clrMapOvr>
  <p:transition spd="slow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6038266"/>
      </p:ext>
    </p:extLst>
  </p:cSld>
  <p:clrMapOvr>
    <a:masterClrMapping/>
  </p:clrMapOvr>
  <p:transition spd="slow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0030730"/>
      </p:ext>
    </p:extLst>
  </p:cSld>
  <p:clrMapOvr>
    <a:masterClrMapping/>
  </p:clrMapOvr>
  <p:transition spd="slow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254641"/>
      </p:ext>
    </p:extLst>
  </p:cSld>
  <p:clrMapOvr>
    <a:masterClrMapping/>
  </p:clrMapOvr>
  <p:transition spd="slow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686147"/>
      </p:ext>
    </p:extLst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9211024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5645144"/>
      </p:ext>
    </p:extLst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2228750"/>
      </p:ext>
    </p:extLst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329506"/>
      </p:ext>
    </p:extLst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3052639"/>
      </p:ext>
    </p:extLst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8600128"/>
      </p:ext>
    </p:extLst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1929227"/>
      </p:ext>
    </p:extLst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7678307"/>
      </p:ext>
    </p:extLst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CB3B-B7CD-4E1B-803F-038B15A115AC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604A3F9-5126-4F49-99D5-7A59B760575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823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comb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68441" y="2420889"/>
            <a:ext cx="5953617" cy="5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MX" sz="32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LECTURA LITERAL</a:t>
            </a:r>
            <a:endParaRPr lang="es-MX" sz="32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328296" y="519604"/>
            <a:ext cx="676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dirty="0">
                <a:latin typeface="Arial Black" panose="020B0A04020102020204" pitchFamily="34" charset="0"/>
              </a:rPr>
              <a:t>UNIVERSIDAD AUTÓNOMA DEL ESTADO DE MÉXICO</a:t>
            </a:r>
            <a:endParaRPr lang="es-MX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513826" y="4698619"/>
            <a:ext cx="6061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Unidad de Aprendizaje: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Comunicación profesional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40980" y="5117460"/>
            <a:ext cx="8868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Programa de educación: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Licenciatura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Ingeniero Agrónomo Industrial   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/>
              <a:t>    </a:t>
            </a:r>
          </a:p>
          <a:p>
            <a:r>
              <a:rPr lang="es-MX" b="1" dirty="0"/>
              <a:t> </a:t>
            </a:r>
            <a:r>
              <a:rPr lang="es-MX" b="1" dirty="0"/>
              <a:t>                                                 Créditos institucionales: </a:t>
            </a:r>
            <a:r>
              <a:rPr lang="es-MX" dirty="0" smtClean="0"/>
              <a:t>6 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4362430" y="4009974"/>
            <a:ext cx="384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/>
              <a:t>Por: M.A.O. </a:t>
            </a:r>
            <a:r>
              <a:rPr lang="es-MX" b="1" i="1" dirty="0" smtClean="0"/>
              <a:t>SERGIO HILARIO DÍAZ</a:t>
            </a:r>
            <a:endParaRPr lang="es-MX" b="1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1754981" y="7941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568597" y="-1442547"/>
            <a:ext cx="1376804" cy="307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1640682" y="262969"/>
            <a:ext cx="1557337" cy="13160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8264364" y="6226643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Octubre 2017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398" y="3095505"/>
            <a:ext cx="1680707" cy="143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081519" y="873191"/>
            <a:ext cx="4861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FACULTAD DE CIENCIAS AGRICOLAS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3383" y="2534129"/>
            <a:ext cx="2019516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5167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4400" b="1" dirty="0">
                <a:solidFill>
                  <a:schemeClr val="tx1"/>
                </a:solidFill>
              </a:rPr>
              <a:t>Toma en cuenta todas las semejanzas y diferencias que identifiques.</a:t>
            </a: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912" y="4251180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648" y="426027"/>
            <a:ext cx="2847975" cy="134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212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1757" y="185057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/>
              <a:t>Características de las casas</a:t>
            </a:r>
            <a:r>
              <a:rPr lang="es-MX" sz="4000" b="1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8" y="2699657"/>
            <a:ext cx="8915399" cy="32330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000" b="1" dirty="0">
                <a:solidFill>
                  <a:schemeClr val="tx1"/>
                </a:solidFill>
              </a:rPr>
              <a:t>	</a:t>
            </a:r>
            <a:endParaRPr lang="es-MX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008828"/>
              </p:ext>
            </p:extLst>
          </p:nvPr>
        </p:nvGraphicFramePr>
        <p:xfrm>
          <a:off x="2293257" y="4377265"/>
          <a:ext cx="8744856" cy="2225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914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14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149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800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Características de las ventanas de hierro</a:t>
                      </a:r>
                    </a:p>
                    <a:p>
                      <a:endParaRPr lang="es-MX" sz="2800" baseline="0" dirty="0"/>
                    </a:p>
                    <a:p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Características de las ventanas de aluminio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2219100" y="3407226"/>
            <a:ext cx="8915399" cy="925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400" b="1" dirty="0"/>
              <a:t>Características de las ventanas</a:t>
            </a:r>
            <a:r>
              <a:rPr lang="es-MX" sz="4000" b="1" dirty="0"/>
              <a:t>	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250523"/>
              </p:ext>
            </p:extLst>
          </p:nvPr>
        </p:nvGraphicFramePr>
        <p:xfrm>
          <a:off x="2380343" y="1176864"/>
          <a:ext cx="8744856" cy="2225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914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14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149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800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Características de la casa y</a:t>
                      </a:r>
                      <a:r>
                        <a:rPr lang="es-MX" sz="2800" baseline="0" dirty="0"/>
                        <a:t> de  las ideas de Bertha</a:t>
                      </a:r>
                    </a:p>
                    <a:p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/>
                        <a:t>Características de la casa y de las ideas de Ana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684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044923" y="1174172"/>
            <a:ext cx="8915399" cy="3546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000" b="1" dirty="0">
                <a:solidFill>
                  <a:schemeClr val="tx1"/>
                </a:solidFill>
              </a:rPr>
              <a:t>	1. ¿Por qué se requieren dos diagramas en lugar de uno?</a:t>
            </a:r>
          </a:p>
          <a:p>
            <a:pPr algn="just"/>
            <a:endParaRPr lang="es-MX" sz="4000" b="1" dirty="0">
              <a:solidFill>
                <a:schemeClr val="tx1"/>
              </a:solidFill>
            </a:endParaRPr>
          </a:p>
          <a:p>
            <a:pPr algn="just"/>
            <a:r>
              <a:rPr lang="es-MX" sz="4000" b="1" dirty="0">
                <a:solidFill>
                  <a:schemeClr val="tx1"/>
                </a:solidFill>
              </a:rPr>
              <a:t>	</a:t>
            </a:r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964" y="4148941"/>
            <a:ext cx="3559319" cy="19240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14" y="477982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9721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sz="4000" b="1" dirty="0">
                <a:solidFill>
                  <a:schemeClr val="tx1"/>
                </a:solidFill>
              </a:rPr>
              <a:t>2. ¿Qué observas en el cuadro que llenaste, en relación con las características de las ventanas?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931" y="4422288"/>
            <a:ext cx="3560373" cy="19204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808" y="311295"/>
            <a:ext cx="1448769" cy="139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898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2643" y="446315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/>
              <a:t>En ambos cuadros:</a:t>
            </a:r>
            <a:r>
              <a:rPr lang="es-MX" sz="4000" b="1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8" y="1480457"/>
            <a:ext cx="8915399" cy="4452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000" b="1" dirty="0">
                <a:solidFill>
                  <a:schemeClr val="tx1"/>
                </a:solidFill>
              </a:rPr>
              <a:t>	- Se observan pares de características iguales o semejantes y diferentes entre sí.</a:t>
            </a:r>
          </a:p>
          <a:p>
            <a:pPr algn="just"/>
            <a:endParaRPr lang="es-MX" sz="4000" b="1" dirty="0">
              <a:solidFill>
                <a:schemeClr val="tx1"/>
              </a:solidFill>
            </a:endParaRPr>
          </a:p>
          <a:p>
            <a:pPr algn="just"/>
            <a:r>
              <a:rPr lang="es-MX" sz="4000" b="1" dirty="0">
                <a:solidFill>
                  <a:schemeClr val="tx1"/>
                </a:solidFill>
              </a:rPr>
              <a:t>	- 		Cada par de características corresponde a una variable.</a:t>
            </a:r>
          </a:p>
          <a:p>
            <a:pPr algn="just"/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548" y="306965"/>
            <a:ext cx="2847975" cy="127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533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096880" y="831273"/>
            <a:ext cx="8915399" cy="40435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000" b="1" dirty="0">
                <a:solidFill>
                  <a:schemeClr val="tx1"/>
                </a:solidFill>
              </a:rPr>
              <a:t>	El proceso que acabamos de realizar se denomina </a:t>
            </a:r>
            <a:r>
              <a:rPr lang="es-MX" sz="4000" b="1" i="1" dirty="0">
                <a:solidFill>
                  <a:srgbClr val="0070C0"/>
                </a:solidFill>
              </a:rPr>
              <a:t>comparación</a:t>
            </a:r>
            <a:r>
              <a:rPr lang="es-MX" sz="4000" b="1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s-MX" sz="4000" b="1" dirty="0">
              <a:solidFill>
                <a:schemeClr val="tx1"/>
              </a:solidFill>
            </a:endParaRPr>
          </a:p>
          <a:p>
            <a:pPr algn="just"/>
            <a:r>
              <a:rPr lang="es-MX" sz="4000" b="1" dirty="0">
                <a:solidFill>
                  <a:schemeClr val="tx1"/>
                </a:solidFill>
              </a:rPr>
              <a:t>	</a:t>
            </a:r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356" y="4277157"/>
            <a:ext cx="4322618" cy="18573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745" y="253928"/>
            <a:ext cx="29718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5494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s-MX" sz="6400" b="1" dirty="0">
                <a:solidFill>
                  <a:schemeClr val="tx1"/>
                </a:solidFill>
              </a:rPr>
              <a:t>La </a:t>
            </a:r>
            <a:r>
              <a:rPr lang="es-MX" sz="6400" b="1" i="1" dirty="0">
                <a:solidFill>
                  <a:srgbClr val="0070C0"/>
                </a:solidFill>
              </a:rPr>
              <a:t>comparación</a:t>
            </a:r>
            <a:r>
              <a:rPr lang="es-MX" sz="6400" b="1" dirty="0">
                <a:solidFill>
                  <a:schemeClr val="tx1"/>
                </a:solidFill>
              </a:rPr>
              <a:t>: es un proceso que consiste en identificar pares de características </a:t>
            </a:r>
            <a:r>
              <a:rPr lang="es-MX" sz="6400" b="1" dirty="0">
                <a:solidFill>
                  <a:srgbClr val="0070C0"/>
                </a:solidFill>
              </a:rPr>
              <a:t>semejantes</a:t>
            </a:r>
            <a:r>
              <a:rPr lang="es-MX" sz="6400" b="1" dirty="0">
                <a:solidFill>
                  <a:schemeClr val="tx1"/>
                </a:solidFill>
              </a:rPr>
              <a:t> y </a:t>
            </a:r>
            <a:r>
              <a:rPr lang="es-MX" sz="6400" b="1" dirty="0">
                <a:solidFill>
                  <a:srgbClr val="0070C0"/>
                </a:solidFill>
              </a:rPr>
              <a:t>diferentes</a:t>
            </a:r>
            <a:r>
              <a:rPr lang="es-MX" sz="6400" b="1" dirty="0">
                <a:solidFill>
                  <a:schemeClr val="tx1"/>
                </a:solidFill>
              </a:rPr>
              <a:t>; cada par de características corresponde a una variable.</a:t>
            </a:r>
          </a:p>
          <a:p>
            <a:pPr algn="just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343" y="295275"/>
            <a:ext cx="2495550" cy="18383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7254" y="4839566"/>
            <a:ext cx="259080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662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62643" y="446315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/>
              <a:t>Estrategia para comparar:</a:t>
            </a:r>
            <a:r>
              <a:rPr lang="es-MX" sz="4000" b="1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787237" y="1665514"/>
            <a:ext cx="8157318" cy="50292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indent="-742950" algn="just">
              <a:buAutoNum type="arabicPeriod"/>
            </a:pPr>
            <a:r>
              <a:rPr lang="es-MX" sz="3200" b="1" dirty="0" smtClean="0">
                <a:solidFill>
                  <a:schemeClr val="tx1"/>
                </a:solidFill>
              </a:rPr>
              <a:t>Definir </a:t>
            </a:r>
            <a:r>
              <a:rPr lang="es-MX" sz="3200" b="1" dirty="0">
                <a:solidFill>
                  <a:schemeClr val="tx1"/>
                </a:solidFill>
              </a:rPr>
              <a:t>el propósito.</a:t>
            </a:r>
          </a:p>
          <a:p>
            <a:pPr marL="742950" indent="-742950" algn="just">
              <a:buAutoNum type="arabicPeriod"/>
            </a:pPr>
            <a:r>
              <a:rPr lang="es-MX" sz="3200" b="1" dirty="0" smtClean="0">
                <a:solidFill>
                  <a:schemeClr val="tx1"/>
                </a:solidFill>
              </a:rPr>
              <a:t>Identificar </a:t>
            </a:r>
            <a:r>
              <a:rPr lang="es-MX" sz="3200" b="1" dirty="0">
                <a:solidFill>
                  <a:schemeClr val="tx1"/>
                </a:solidFill>
              </a:rPr>
              <a:t>las variables que definen la comparación.</a:t>
            </a:r>
          </a:p>
          <a:p>
            <a:pPr marL="742950" indent="-742950" algn="just">
              <a:buAutoNum type="arabicPeriod"/>
            </a:pPr>
            <a:r>
              <a:rPr lang="es-MX" sz="3200" b="1" dirty="0" smtClean="0">
                <a:solidFill>
                  <a:schemeClr val="tx1"/>
                </a:solidFill>
              </a:rPr>
              <a:t>Especificar </a:t>
            </a:r>
            <a:r>
              <a:rPr lang="es-MX" sz="3200" b="1" dirty="0">
                <a:solidFill>
                  <a:schemeClr val="tx1"/>
                </a:solidFill>
              </a:rPr>
              <a:t>pares de características semejantes y diferentes, correspondientes a cada variable.</a:t>
            </a:r>
          </a:p>
          <a:p>
            <a:pPr marL="742950" indent="-742950" algn="just">
              <a:buAutoNum type="arabicPeriod"/>
            </a:pPr>
            <a:r>
              <a:rPr lang="es-MX" sz="3200" b="1" dirty="0" smtClean="0">
                <a:solidFill>
                  <a:schemeClr val="tx1"/>
                </a:solidFill>
              </a:rPr>
              <a:t>Verificar </a:t>
            </a:r>
            <a:r>
              <a:rPr lang="es-MX" sz="3200" b="1" dirty="0">
                <a:solidFill>
                  <a:schemeClr val="tx1"/>
                </a:solidFill>
              </a:rPr>
              <a:t>la información que </a:t>
            </a:r>
            <a:r>
              <a:rPr lang="es-MX" sz="3200" b="1" dirty="0" smtClean="0">
                <a:solidFill>
                  <a:schemeClr val="tx1"/>
                </a:solidFill>
              </a:rPr>
              <a:t>se genero.</a:t>
            </a:r>
            <a:endParaRPr lang="es-MX" sz="3200" b="1" dirty="0">
              <a:solidFill>
                <a:schemeClr val="tx1"/>
              </a:solidFill>
            </a:endParaRPr>
          </a:p>
          <a:p>
            <a:pPr algn="just"/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7291" y="741589"/>
            <a:ext cx="1776391" cy="1847850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477577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05001" y="533403"/>
            <a:ext cx="9622970" cy="925286"/>
          </a:xfrm>
        </p:spPr>
        <p:txBody>
          <a:bodyPr>
            <a:noAutofit/>
          </a:bodyPr>
          <a:lstStyle/>
          <a:p>
            <a:pPr algn="just"/>
            <a:r>
              <a:rPr lang="es-MX" sz="2800" b="1" dirty="0">
                <a:solidFill>
                  <a:schemeClr val="tx1"/>
                </a:solidFill>
              </a:rPr>
              <a:t>Para visualizar la estructura del </a:t>
            </a:r>
            <a:r>
              <a:rPr lang="es-MX" sz="2800" b="1" dirty="0" smtClean="0">
                <a:solidFill>
                  <a:schemeClr val="tx1"/>
                </a:solidFill>
              </a:rPr>
              <a:t>escrito se pueden </a:t>
            </a:r>
            <a:r>
              <a:rPr lang="es-MX" sz="2800" b="1" dirty="0">
                <a:solidFill>
                  <a:schemeClr val="tx1"/>
                </a:solidFill>
              </a:rPr>
              <a:t>elaborar </a:t>
            </a:r>
            <a:r>
              <a:rPr lang="es-MX" sz="2800" b="1" dirty="0" smtClean="0">
                <a:solidFill>
                  <a:schemeClr val="tx1"/>
                </a:solidFill>
              </a:rPr>
              <a:t>los </a:t>
            </a:r>
            <a:r>
              <a:rPr lang="es-MX" sz="2800" b="1" dirty="0">
                <a:solidFill>
                  <a:schemeClr val="tx1"/>
                </a:solidFill>
              </a:rPr>
              <a:t>diagramas de </a:t>
            </a:r>
            <a:r>
              <a:rPr lang="es-MX" sz="2800" b="1" dirty="0" smtClean="0">
                <a:solidFill>
                  <a:srgbClr val="0070C0"/>
                </a:solidFill>
              </a:rPr>
              <a:t>semejanzas </a:t>
            </a:r>
            <a:r>
              <a:rPr lang="es-MX" sz="2800" b="1" dirty="0">
                <a:solidFill>
                  <a:srgbClr val="0070C0"/>
                </a:solidFill>
              </a:rPr>
              <a:t>y diferencias</a:t>
            </a:r>
            <a:r>
              <a:rPr lang="es-MX" sz="2800" b="1" dirty="0">
                <a:solidFill>
                  <a:schemeClr val="tx1"/>
                </a:solidFill>
              </a:rPr>
              <a:t>, esto es, los esquemas de comparación</a:t>
            </a:r>
            <a:r>
              <a:rPr lang="es-MX" sz="3200" b="1" dirty="0">
                <a:solidFill>
                  <a:schemeClr val="tx1"/>
                </a:solidFill>
              </a:rPr>
              <a:t>.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240868" y="1632858"/>
            <a:ext cx="8915399" cy="50292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endParaRPr lang="es-MX" sz="3200" b="1" dirty="0">
              <a:solidFill>
                <a:schemeClr val="tx1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2584863" y="1605148"/>
            <a:ext cx="8001991" cy="4286993"/>
            <a:chOff x="2802577" y="1888177"/>
            <a:chExt cx="8001991" cy="4286993"/>
          </a:xfrm>
        </p:grpSpPr>
        <p:grpSp>
          <p:nvGrpSpPr>
            <p:cNvPr id="8" name="Grupo 7"/>
            <p:cNvGrpSpPr/>
            <p:nvPr/>
          </p:nvGrpSpPr>
          <p:grpSpPr>
            <a:xfrm>
              <a:off x="4276105" y="2341419"/>
              <a:ext cx="4903521" cy="3501243"/>
              <a:chOff x="4276105" y="2697675"/>
              <a:chExt cx="4903521" cy="3501243"/>
            </a:xfrm>
          </p:grpSpPr>
          <p:sp>
            <p:nvSpPr>
              <p:cNvPr id="4" name="Elipse 3"/>
              <p:cNvSpPr/>
              <p:nvPr/>
            </p:nvSpPr>
            <p:spPr>
              <a:xfrm>
                <a:off x="4278085" y="2699656"/>
                <a:ext cx="1554679" cy="142306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Ventanas de hierro</a:t>
                </a:r>
              </a:p>
            </p:txBody>
          </p:sp>
          <p:sp>
            <p:nvSpPr>
              <p:cNvPr id="5" name="Elipse 4"/>
              <p:cNvSpPr/>
              <p:nvPr/>
            </p:nvSpPr>
            <p:spPr>
              <a:xfrm>
                <a:off x="7506190" y="2697675"/>
                <a:ext cx="1554679" cy="142306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Ventanas aluminio</a:t>
                </a:r>
              </a:p>
            </p:txBody>
          </p:sp>
          <p:sp>
            <p:nvSpPr>
              <p:cNvPr id="6" name="Elipse 5"/>
              <p:cNvSpPr/>
              <p:nvPr/>
            </p:nvSpPr>
            <p:spPr>
              <a:xfrm>
                <a:off x="4276105" y="4775857"/>
                <a:ext cx="1554679" cy="142306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Casa de Bertha</a:t>
                </a:r>
              </a:p>
            </p:txBody>
          </p:sp>
          <p:sp>
            <p:nvSpPr>
              <p:cNvPr id="7" name="Elipse 6"/>
              <p:cNvSpPr/>
              <p:nvPr/>
            </p:nvSpPr>
            <p:spPr>
              <a:xfrm>
                <a:off x="7624947" y="4763983"/>
                <a:ext cx="1554679" cy="142306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500" b="1" dirty="0">
                    <a:solidFill>
                      <a:schemeClr val="tx1"/>
                    </a:solidFill>
                  </a:rPr>
                  <a:t>Casa de Ana</a:t>
                </a:r>
              </a:p>
            </p:txBody>
          </p:sp>
        </p:grpSp>
        <p:cxnSp>
          <p:nvCxnSpPr>
            <p:cNvPr id="14" name="Conector recto de flecha 13"/>
            <p:cNvCxnSpPr/>
            <p:nvPr/>
          </p:nvCxnSpPr>
          <p:spPr>
            <a:xfrm flipV="1">
              <a:off x="9001496" y="1888177"/>
              <a:ext cx="1638795" cy="8906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>
              <a:off x="9048997" y="3218213"/>
              <a:ext cx="1674421" cy="5581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 flipV="1">
              <a:off x="9189522" y="4239491"/>
              <a:ext cx="1581397" cy="793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/>
            <p:cNvCxnSpPr/>
            <p:nvPr/>
          </p:nvCxnSpPr>
          <p:spPr>
            <a:xfrm>
              <a:off x="9130147" y="5401297"/>
              <a:ext cx="1674421" cy="5581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 flipH="1" flipV="1">
              <a:off x="2968831" y="1995055"/>
              <a:ext cx="1353787" cy="8075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/>
            <p:cNvCxnSpPr/>
            <p:nvPr/>
          </p:nvCxnSpPr>
          <p:spPr>
            <a:xfrm flipH="1">
              <a:off x="2980706" y="3301340"/>
              <a:ext cx="1330038" cy="5106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/>
            <p:cNvCxnSpPr/>
            <p:nvPr/>
          </p:nvCxnSpPr>
          <p:spPr>
            <a:xfrm flipH="1" flipV="1">
              <a:off x="2802577" y="4726379"/>
              <a:ext cx="1472540" cy="2731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/>
            <p:nvPr/>
          </p:nvCxnSpPr>
          <p:spPr>
            <a:xfrm flipH="1">
              <a:off x="2992582" y="5332022"/>
              <a:ext cx="1294410" cy="843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ítulo 1"/>
          <p:cNvSpPr txBox="1">
            <a:spLocks/>
          </p:cNvSpPr>
          <p:nvPr/>
        </p:nvSpPr>
        <p:spPr>
          <a:xfrm>
            <a:off x="1925783" y="5932714"/>
            <a:ext cx="9622970" cy="925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800" b="1" dirty="0">
                <a:solidFill>
                  <a:schemeClr val="tx1"/>
                </a:solidFill>
              </a:rPr>
              <a:t>Diagramas para construir esquemas de organización de la comparación en el análisis de la información.</a:t>
            </a:r>
            <a:endParaRPr lang="es-MX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998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0768" y="1277588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/>
              <a:t>Relación: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8" y="2850077"/>
            <a:ext cx="8915399" cy="17783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Consideremos el proceso de relación ¿Qué diferencia </a:t>
            </a:r>
            <a:r>
              <a:rPr lang="es-MX" sz="3200" b="1" dirty="0" smtClean="0">
                <a:solidFill>
                  <a:schemeClr val="tx1"/>
                </a:solidFill>
              </a:rPr>
              <a:t>hay </a:t>
            </a:r>
            <a:r>
              <a:rPr lang="es-MX" sz="3200" b="1" dirty="0">
                <a:solidFill>
                  <a:schemeClr val="tx1"/>
                </a:solidFill>
              </a:rPr>
              <a:t>entre una </a:t>
            </a:r>
            <a:r>
              <a:rPr lang="es-MX" sz="3200" b="1" dirty="0">
                <a:solidFill>
                  <a:srgbClr val="0070C0"/>
                </a:solidFill>
              </a:rPr>
              <a:t>comparación y una relación</a:t>
            </a:r>
            <a:r>
              <a:rPr lang="es-MX" sz="32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565" y="593580"/>
            <a:ext cx="2619375" cy="17430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442" y="4924858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620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27648" y="1700809"/>
            <a:ext cx="6984776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647729" y="321093"/>
            <a:ext cx="5000625" cy="88267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Resultado de imagen para profesor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Resultado de imagen para profesor"/>
          <p:cNvSpPr>
            <a:spLocks noChangeAspect="1" noChangeArrowheads="1"/>
          </p:cNvSpPr>
          <p:nvPr/>
        </p:nvSpPr>
        <p:spPr bwMode="auto">
          <a:xfrm>
            <a:off x="1831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2750" y="594118"/>
            <a:ext cx="1380932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218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317068" y="1591293"/>
            <a:ext cx="8915399" cy="42513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La </a:t>
            </a:r>
            <a:r>
              <a:rPr lang="es-MX" sz="3200" b="1" dirty="0">
                <a:solidFill>
                  <a:srgbClr val="0070C0"/>
                </a:solidFill>
              </a:rPr>
              <a:t>relación</a:t>
            </a:r>
            <a:r>
              <a:rPr lang="es-MX" sz="3200" b="1" dirty="0">
                <a:solidFill>
                  <a:schemeClr val="tx1"/>
                </a:solidFill>
              </a:rPr>
              <a:t> es </a:t>
            </a:r>
            <a:r>
              <a:rPr lang="es-MX" sz="3200" b="1" dirty="0" smtClean="0">
                <a:solidFill>
                  <a:schemeClr val="tx1"/>
                </a:solidFill>
              </a:rPr>
              <a:t>un </a:t>
            </a:r>
            <a:r>
              <a:rPr lang="es-MX" sz="3200" b="1" dirty="0">
                <a:solidFill>
                  <a:srgbClr val="0070C0"/>
                </a:solidFill>
              </a:rPr>
              <a:t>nexo</a:t>
            </a:r>
            <a:r>
              <a:rPr lang="es-MX" sz="3200" b="1" dirty="0">
                <a:solidFill>
                  <a:schemeClr val="tx1"/>
                </a:solidFill>
              </a:rPr>
              <a:t> entre dos características de dos objetos o situaciones correspondientes a la misma variable. Esta se expresa en términos de la variable. Ejemplo Manuel mide 1.80 m y José mide 1.60 m. ¿Qué relación puede establecerse entre las estatura de Manuel y de José?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927" y="418234"/>
            <a:ext cx="3231572" cy="14287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3" y="951634"/>
            <a:ext cx="195035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4605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376445" y="914399"/>
            <a:ext cx="8915399" cy="42513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Manuel es mas alto que José.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La estatura de Manuel es mayor que la de José.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143" y="4821382"/>
            <a:ext cx="2538141" cy="151230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751" y="481878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0800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0768" y="831274"/>
            <a:ext cx="8915399" cy="2119747"/>
          </a:xfrm>
        </p:spPr>
        <p:txBody>
          <a:bodyPr>
            <a:noAutofit/>
          </a:bodyPr>
          <a:lstStyle/>
          <a:p>
            <a:pPr algn="just"/>
            <a:r>
              <a:rPr lang="es-MX" sz="4400" b="1" dirty="0"/>
              <a:t>Consideremos la lectura las ventanas de las casa de Bertha y de Ana: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8" y="3289465"/>
            <a:ext cx="8915399" cy="27521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¿Qué relación existe entre la casa ubicada en la playa y la de la montaña?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¿Qué relación hay entre las ventanas de hierro y las de aluminio?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79" y="550722"/>
            <a:ext cx="1950889" cy="179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2117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327458" y="1215736"/>
            <a:ext cx="8915399" cy="3040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En la figura siguiente se muestra una manera de elaborar un diagrama de relaciones del escrito que leyó.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295" y="4588019"/>
            <a:ext cx="3314700" cy="174004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b="9300"/>
          <a:stretch/>
        </p:blipFill>
        <p:spPr>
          <a:xfrm>
            <a:off x="1873828" y="724333"/>
            <a:ext cx="2438400" cy="152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7160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233940" y="152400"/>
            <a:ext cx="9201998" cy="41919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2400" b="1" dirty="0">
                <a:solidFill>
                  <a:schemeClr val="tx1"/>
                </a:solidFill>
              </a:rPr>
              <a:t>	</a:t>
            </a:r>
            <a:r>
              <a:rPr lang="es-MX" sz="2000" b="1" dirty="0">
                <a:solidFill>
                  <a:schemeClr val="tx1"/>
                </a:solidFill>
              </a:rPr>
              <a:t>Casa de								Casa de </a:t>
            </a: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	Bertha									Ana</a:t>
            </a: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	tiene									tiene</a:t>
            </a: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Se oxidan		Ventanas			Ventanas</a:t>
            </a: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				de hierro			de aluminio		No se oxidan</a:t>
            </a: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endParaRPr lang="es-MX" sz="2000" b="1" dirty="0">
              <a:solidFill>
                <a:schemeClr val="tx1"/>
              </a:solidFill>
            </a:endParaRP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menos costosas									más costosas</a:t>
            </a:r>
          </a:p>
          <a:p>
            <a:pPr algn="just"/>
            <a:r>
              <a:rPr lang="es-MX" sz="2000" b="1" dirty="0">
                <a:solidFill>
                  <a:schemeClr val="tx1"/>
                </a:solidFill>
              </a:rPr>
              <a:t>que las de aluminio								que las de hierro</a:t>
            </a:r>
            <a:endParaRPr lang="es-MX" sz="2400" b="1" dirty="0">
              <a:solidFill>
                <a:schemeClr val="tx1"/>
              </a:solidFill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4025735" y="653143"/>
            <a:ext cx="3206338" cy="118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 flipH="1">
            <a:off x="4892634" y="914400"/>
            <a:ext cx="2588821" cy="1591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3099460" y="926275"/>
            <a:ext cx="1650670" cy="156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3230088" y="914400"/>
            <a:ext cx="3123211" cy="1876301"/>
          </a:xfrm>
          <a:prstGeom prst="straightConnector1">
            <a:avLst/>
          </a:prstGeom>
          <a:ln w="2222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>
            <a:off x="3562597" y="2600696"/>
            <a:ext cx="581891" cy="11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7873340" y="2885704"/>
            <a:ext cx="831273" cy="11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4334494" y="3004457"/>
            <a:ext cx="368135" cy="961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7362701" y="2992581"/>
            <a:ext cx="878774" cy="843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340" y="4593773"/>
            <a:ext cx="2667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46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Esquema de organización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91784" y="17907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ctr"/>
            <a:endParaRPr lang="es-MX" sz="3200" b="1" dirty="0"/>
          </a:p>
          <a:p>
            <a:endParaRPr lang="es-MX" sz="3200" b="1" dirty="0"/>
          </a:p>
          <a:p>
            <a:r>
              <a:rPr lang="es-MX" sz="3200" b="1" dirty="0"/>
              <a:t>En este caso se visualizan los </a:t>
            </a:r>
            <a:r>
              <a:rPr lang="es-MX" sz="3200" b="1" dirty="0">
                <a:solidFill>
                  <a:srgbClr val="0070C0"/>
                </a:solidFill>
              </a:rPr>
              <a:t>nexos</a:t>
            </a:r>
            <a:r>
              <a:rPr lang="es-MX" sz="3200" b="1" dirty="0"/>
              <a:t> entre los conceptos.</a:t>
            </a:r>
          </a:p>
          <a:p>
            <a:endParaRPr lang="es-MX" sz="3200" b="1" dirty="0"/>
          </a:p>
          <a:p>
            <a:r>
              <a:rPr lang="es-MX" sz="3200" b="1" dirty="0"/>
              <a:t>La </a:t>
            </a:r>
            <a:r>
              <a:rPr lang="es-MX" sz="3200" b="1" dirty="0">
                <a:solidFill>
                  <a:srgbClr val="0070C0"/>
                </a:solidFill>
              </a:rPr>
              <a:t>relación</a:t>
            </a:r>
            <a:r>
              <a:rPr lang="es-MX" sz="3200" b="1" dirty="0"/>
              <a:t> se expresa en términos de la variable, su contenido es ´más abstracto que el de una comparación.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5517" y="70788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205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0768" y="356263"/>
            <a:ext cx="8915399" cy="1027218"/>
          </a:xfrm>
        </p:spPr>
        <p:txBody>
          <a:bodyPr>
            <a:noAutofit/>
          </a:bodyPr>
          <a:lstStyle/>
          <a:p>
            <a:r>
              <a:rPr lang="es-MX" sz="4400" b="1" dirty="0"/>
              <a:t>Estrategia para relacionar: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9" y="2066311"/>
            <a:ext cx="8354396" cy="43671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14350" indent="-514350" algn="just"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</a:rPr>
              <a:t>Definir </a:t>
            </a:r>
            <a:r>
              <a:rPr lang="es-MX" sz="3600" b="1" dirty="0">
                <a:solidFill>
                  <a:schemeClr val="tx1"/>
                </a:solidFill>
              </a:rPr>
              <a:t>el propósito.</a:t>
            </a:r>
          </a:p>
          <a:p>
            <a:pPr marL="514350" indent="-514350" algn="just">
              <a:buAutoNum type="arabicPeriod"/>
            </a:pPr>
            <a:r>
              <a:rPr lang="es-MX" sz="3600" b="1" dirty="0" smtClean="0">
                <a:solidFill>
                  <a:schemeClr val="tx1"/>
                </a:solidFill>
              </a:rPr>
              <a:t>Identificar </a:t>
            </a:r>
            <a:r>
              <a:rPr lang="es-MX" sz="3600" b="1" dirty="0">
                <a:solidFill>
                  <a:schemeClr val="tx1"/>
                </a:solidFill>
              </a:rPr>
              <a:t>las variables que definen la relación.</a:t>
            </a:r>
          </a:p>
          <a:p>
            <a:pPr marL="514350" indent="-514350" algn="just">
              <a:buAutoNum type="arabicPeriod"/>
            </a:pPr>
            <a:r>
              <a:rPr lang="es-MX" sz="3600" b="1" dirty="0" err="1" smtClean="0">
                <a:solidFill>
                  <a:schemeClr val="tx1"/>
                </a:solidFill>
              </a:rPr>
              <a:t>Específicar</a:t>
            </a:r>
            <a:r>
              <a:rPr lang="es-MX" sz="3600" b="1" dirty="0" smtClean="0">
                <a:solidFill>
                  <a:schemeClr val="tx1"/>
                </a:solidFill>
              </a:rPr>
              <a:t> </a:t>
            </a:r>
            <a:r>
              <a:rPr lang="es-MX" sz="3600" b="1" dirty="0">
                <a:solidFill>
                  <a:schemeClr val="tx1"/>
                </a:solidFill>
              </a:rPr>
              <a:t>las características semejantes y diferentes, correspondientes de cada variable.</a:t>
            </a:r>
          </a:p>
          <a:p>
            <a:pPr algn="just"/>
            <a:endParaRPr lang="es-MX" sz="28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366" y="934321"/>
            <a:ext cx="2127269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416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sz="3900" b="1" dirty="0">
                <a:solidFill>
                  <a:schemeClr val="tx1"/>
                </a:solidFill>
              </a:rPr>
              <a:t>4. </a:t>
            </a:r>
            <a:r>
              <a:rPr lang="es-MX" sz="3900" b="1" dirty="0" smtClean="0">
                <a:solidFill>
                  <a:schemeClr val="tx1"/>
                </a:solidFill>
              </a:rPr>
              <a:t>Establecer </a:t>
            </a:r>
            <a:r>
              <a:rPr lang="es-MX" sz="3900" b="1" dirty="0">
                <a:solidFill>
                  <a:schemeClr val="tx1"/>
                </a:solidFill>
              </a:rPr>
              <a:t>nexos entre los pares de características correspondientes a cada variable.</a:t>
            </a:r>
          </a:p>
          <a:p>
            <a:pPr marL="0" indent="0" algn="just">
              <a:buNone/>
            </a:pPr>
            <a:r>
              <a:rPr lang="es-MX" sz="3900" b="1" dirty="0">
                <a:solidFill>
                  <a:schemeClr val="tx1"/>
                </a:solidFill>
              </a:rPr>
              <a:t>5. </a:t>
            </a:r>
            <a:r>
              <a:rPr lang="es-MX" sz="3900" b="1" dirty="0" smtClean="0">
                <a:solidFill>
                  <a:schemeClr val="tx1"/>
                </a:solidFill>
              </a:rPr>
              <a:t>Formular </a:t>
            </a:r>
            <a:r>
              <a:rPr lang="es-MX" sz="3900" b="1" dirty="0">
                <a:solidFill>
                  <a:schemeClr val="tx1"/>
                </a:solidFill>
              </a:rPr>
              <a:t>las relaciones.</a:t>
            </a:r>
          </a:p>
          <a:p>
            <a:pPr marL="0" indent="0" algn="just">
              <a:buNone/>
            </a:pPr>
            <a:r>
              <a:rPr lang="es-MX" sz="3900" b="1" dirty="0">
                <a:solidFill>
                  <a:schemeClr val="tx1"/>
                </a:solidFill>
              </a:rPr>
              <a:t>6. </a:t>
            </a:r>
            <a:r>
              <a:rPr lang="es-MX" sz="3900" b="1" dirty="0" smtClean="0">
                <a:solidFill>
                  <a:schemeClr val="tx1"/>
                </a:solidFill>
              </a:rPr>
              <a:t>Verificar </a:t>
            </a:r>
            <a:r>
              <a:rPr lang="es-MX" sz="3900" b="1" dirty="0">
                <a:solidFill>
                  <a:schemeClr val="tx1"/>
                </a:solidFill>
              </a:rPr>
              <a:t>la información que </a:t>
            </a:r>
            <a:r>
              <a:rPr lang="es-MX" sz="3900" b="1" dirty="0" smtClean="0">
                <a:solidFill>
                  <a:schemeClr val="tx1"/>
                </a:solidFill>
              </a:rPr>
              <a:t>se genero.</a:t>
            </a:r>
            <a:endParaRPr lang="es-MX" sz="3900" b="1" dirty="0">
              <a:solidFill>
                <a:schemeClr val="tx1"/>
              </a:solidFill>
            </a:endParaRPr>
          </a:p>
          <a:p>
            <a:pPr algn="just"/>
            <a:endParaRPr lang="es-MX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261159" y="647209"/>
            <a:ext cx="8915399" cy="10272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4400" b="1" dirty="0" smtClean="0"/>
              <a:t>Estrategia para relacionar:</a:t>
            </a:r>
            <a:endParaRPr lang="es-MX" sz="4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7838" y="368269"/>
            <a:ext cx="1732326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291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233940" y="1246909"/>
            <a:ext cx="8915399" cy="3040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Existen relaciones de primer orden, segundo y tercer orden y, en general, de orden superior.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864" y="4887192"/>
            <a:ext cx="2143125" cy="143048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671146" y="1016076"/>
            <a:ext cx="372249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TIPOS DE RELACIONES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69" y="801129"/>
            <a:ext cx="2033532" cy="135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1063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0768" y="665020"/>
            <a:ext cx="8915399" cy="2119747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/>
              <a:t>Considere las siguientes comparaciones: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17068" y="3515098"/>
            <a:ext cx="8915399" cy="21108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El perro tiene cuatro patas y el colibrí tiene dos.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Luis tiene 10 cuadernos y Antonio 5.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67" y="749633"/>
            <a:ext cx="2847975" cy="1600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2057" y="381129"/>
            <a:ext cx="173788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7391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51756" y="576943"/>
            <a:ext cx="8915399" cy="6094554"/>
          </a:xfrm>
        </p:spPr>
        <p:txBody>
          <a:bodyPr>
            <a:noAutofit/>
          </a:bodyPr>
          <a:lstStyle/>
          <a:p>
            <a:pPr algn="ctr"/>
            <a:r>
              <a:rPr lang="es-MX" sz="4800" b="1" dirty="0" smtClean="0">
                <a:solidFill>
                  <a:srgbClr val="0070C0"/>
                </a:solidFill>
              </a:rPr>
              <a:t>Lectura </a:t>
            </a:r>
            <a:r>
              <a:rPr lang="es-MX" sz="4800" b="1" dirty="0">
                <a:solidFill>
                  <a:srgbClr val="0070C0"/>
                </a:solidFill>
              </a:rPr>
              <a:t>Literal</a:t>
            </a:r>
            <a:br>
              <a:rPr lang="es-MX" sz="4800" b="1" dirty="0">
                <a:solidFill>
                  <a:srgbClr val="0070C0"/>
                </a:solidFill>
              </a:rPr>
            </a:br>
            <a:r>
              <a:rPr lang="es-MX" sz="4800" b="1" dirty="0">
                <a:solidFill>
                  <a:srgbClr val="0070C0"/>
                </a:solidFill>
              </a:rPr>
              <a:t/>
            </a:r>
            <a:br>
              <a:rPr lang="es-MX" sz="4800" b="1" dirty="0">
                <a:solidFill>
                  <a:srgbClr val="0070C0"/>
                </a:solidFill>
              </a:rPr>
            </a:br>
            <a:r>
              <a:rPr lang="es-MX" sz="4800" b="1" dirty="0">
                <a:solidFill>
                  <a:srgbClr val="0070C0"/>
                </a:solidFill>
              </a:rPr>
              <a:t>Estrategias cognitivas comparación y relación </a:t>
            </a:r>
            <a:r>
              <a:rPr lang="es-MX" sz="4000" b="1" dirty="0"/>
              <a:t/>
            </a:r>
            <a:br>
              <a:rPr lang="es-MX" sz="4000" b="1" dirty="0"/>
            </a:br>
            <a:r>
              <a:rPr lang="es-MX" sz="4000" b="1" dirty="0"/>
              <a:t/>
            </a:r>
            <a:br>
              <a:rPr lang="es-MX" sz="4000" b="1" dirty="0"/>
            </a:br>
            <a:endParaRPr lang="es-MX" sz="4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49" y="1173044"/>
            <a:ext cx="2732920" cy="277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82982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86393" y="546266"/>
            <a:ext cx="8915399" cy="1514107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/>
              <a:t>Construyamos algunas relaciones: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281443" y="4251368"/>
            <a:ext cx="8915399" cy="21108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El perro tiene doble número de patas que el colibrí.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Luis tiene doble número de cuadernos que Antonio.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Estas relaciones se denominan </a:t>
            </a:r>
            <a:r>
              <a:rPr lang="es-MX" sz="3200" b="1" dirty="0">
                <a:solidFill>
                  <a:srgbClr val="0070C0"/>
                </a:solidFill>
              </a:rPr>
              <a:t>de primer orden</a:t>
            </a:r>
            <a:r>
              <a:rPr lang="es-MX" sz="32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32" y="408214"/>
            <a:ext cx="1737511" cy="16521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61071"/>
          <a:stretch/>
        </p:blipFill>
        <p:spPr>
          <a:xfrm>
            <a:off x="10266218" y="603417"/>
            <a:ext cx="1600200" cy="139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2588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86393" y="546266"/>
            <a:ext cx="8915399" cy="1514107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/>
              <a:t>Construyamos una relación entre dos relaciones:</a:t>
            </a:r>
            <a:endParaRPr lang="es-MX" sz="4000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281443" y="2517573"/>
            <a:ext cx="8915399" cy="33340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	El perro tiene doble número de patas que el colibrí, así como Luis tiene doble número de cuadernos que Antonio.</a:t>
            </a:r>
          </a:p>
          <a:p>
            <a:pPr algn="just"/>
            <a:endParaRPr lang="es-MX" sz="3200" b="1" dirty="0">
              <a:solidFill>
                <a:schemeClr val="tx1"/>
              </a:solidFill>
            </a:endParaRPr>
          </a:p>
          <a:p>
            <a:pPr algn="just"/>
            <a:endParaRPr lang="es-MX" sz="2800" b="1" dirty="0">
              <a:solidFill>
                <a:schemeClr val="tx1"/>
              </a:solidFill>
            </a:endParaRPr>
          </a:p>
          <a:p>
            <a:pPr algn="just"/>
            <a:r>
              <a:rPr lang="es-MX" sz="3200" b="1" dirty="0">
                <a:solidFill>
                  <a:schemeClr val="tx1"/>
                </a:solidFill>
              </a:rPr>
              <a:t>		Estas relaciones son más complejas y se denominan </a:t>
            </a:r>
            <a:r>
              <a:rPr lang="es-MX" sz="3200" b="1" dirty="0">
                <a:solidFill>
                  <a:srgbClr val="0070C0"/>
                </a:solidFill>
              </a:rPr>
              <a:t>de segundo orden</a:t>
            </a:r>
            <a:r>
              <a:rPr lang="es-MX" sz="32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191" y="1165236"/>
            <a:ext cx="1724892" cy="159729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6671" y="5441133"/>
            <a:ext cx="1737511" cy="128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087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2293318" y="2018809"/>
            <a:ext cx="8915399" cy="33340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3200" b="1" dirty="0">
                <a:solidFill>
                  <a:schemeClr val="tx1"/>
                </a:solidFill>
              </a:rPr>
              <a:t>		Los procesos estudiados facilitan el procesamiento de información, es decir, constituyen estrategias cognitivas; ayudan a profundizar el conocimiento acerca de hechos y fenómenos, y facilitan la comprensión de la lectura y el análisis de la información.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27" y="256684"/>
            <a:ext cx="2306782" cy="17621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333" y="4900180"/>
            <a:ext cx="263842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8626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4114801" y="789709"/>
            <a:ext cx="3969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784764" y="2226796"/>
            <a:ext cx="742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Argudín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María Luna Yolanda (2009).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Aprender a Pensar Leyendo Bien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México: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Paidos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Espindola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Castro, José Luis (2005) (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reimp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2012).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Comprensión y Razonamiento Verbales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México.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Edere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Espinosa Tavera, Epifanio (2015).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Enseñar a Leer y Escribir. Los Proyectos Didácticos en Primer Grado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Universidad Pedagógica Nacional, México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Delia, Lerner (et. al) (2012).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Formación Docente en Lectura y Escritura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i="1" dirty="0">
                <a:latin typeface="Arial" panose="020B0604020202020204" pitchFamily="34" charset="0"/>
                <a:cs typeface="Arial" panose="020B0604020202020204" pitchFamily="34" charset="0"/>
              </a:rPr>
              <a:t>Recorridos didácticos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La ed. 1ª.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Reimp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 Buenos Aires.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Pidós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0058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732809" y="789709"/>
            <a:ext cx="225895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endParaRPr lang="es-MX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805545" y="2379518"/>
            <a:ext cx="7003473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Mostrar algunas estrategias cognitivas de comparación y relación.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227" y="4006128"/>
            <a:ext cx="3626428" cy="202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127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95100" y="349332"/>
            <a:ext cx="8915399" cy="5267240"/>
          </a:xfrm>
        </p:spPr>
        <p:txBody>
          <a:bodyPr>
            <a:noAutofit/>
          </a:bodyPr>
          <a:lstStyle/>
          <a:p>
            <a:pPr algn="just"/>
            <a:r>
              <a:rPr lang="es-MX" sz="4400" b="1" dirty="0"/>
              <a:t>Comparación: </a:t>
            </a:r>
            <a:r>
              <a:rPr lang="es-MX" sz="4000" b="1" dirty="0"/>
              <a:t/>
            </a:r>
            <a:br>
              <a:rPr lang="es-MX" sz="4000" b="1" dirty="0"/>
            </a:br>
            <a:r>
              <a:rPr lang="es-MX" sz="4000" b="1" dirty="0"/>
              <a:t/>
            </a:r>
            <a:br>
              <a:rPr lang="es-MX" sz="4000" b="1" dirty="0"/>
            </a:br>
            <a:r>
              <a:rPr lang="es-MX" sz="3600" b="1" dirty="0"/>
              <a:t>	</a:t>
            </a:r>
            <a:r>
              <a:rPr lang="es-MX" sz="3600" b="1" dirty="0">
                <a:solidFill>
                  <a:schemeClr val="tx1"/>
                </a:solidFill>
              </a:rPr>
              <a:t>La </a:t>
            </a:r>
            <a:r>
              <a:rPr lang="es-MX" sz="3600" b="1" dirty="0" smtClean="0">
                <a:solidFill>
                  <a:schemeClr val="tx1"/>
                </a:solidFill>
              </a:rPr>
              <a:t>comparación establece </a:t>
            </a:r>
            <a:r>
              <a:rPr lang="es-MX" sz="3600" b="1" dirty="0">
                <a:solidFill>
                  <a:schemeClr val="tx1"/>
                </a:solidFill>
              </a:rPr>
              <a:t>semejanzas y diferencias entre las características de dos objetos o situaciones, considerando dichas características </a:t>
            </a:r>
            <a:r>
              <a:rPr lang="es-MX" sz="3600" b="1" dirty="0" smtClean="0">
                <a:solidFill>
                  <a:schemeClr val="tx1"/>
                </a:solidFill>
              </a:rPr>
              <a:t>independientes.</a:t>
            </a:r>
            <a:endParaRPr lang="es-MX" sz="3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6351">
            <a:off x="9522823" y="864315"/>
            <a:ext cx="2293847" cy="165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4206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58089" y="1352303"/>
            <a:ext cx="8915399" cy="3830324"/>
          </a:xfrm>
        </p:spPr>
        <p:txBody>
          <a:bodyPr>
            <a:noAutofit/>
          </a:bodyPr>
          <a:lstStyle/>
          <a:p>
            <a:pPr algn="just"/>
            <a:r>
              <a:rPr lang="es-MX" sz="4000" b="1" dirty="0">
                <a:solidFill>
                  <a:schemeClr val="tx1"/>
                </a:solidFill>
              </a:rPr>
              <a:t>	Es decir, se trata de identificar y especificar, variable por variable. Las características que hacen que los pares de objetos o situaciones que se comparan sean semejantes o diferentes entre si.</a:t>
            </a:r>
            <a:endParaRPr lang="es-MX" sz="40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806" y="4845194"/>
            <a:ext cx="2562225" cy="178117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786" y="268227"/>
            <a:ext cx="1957594" cy="155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130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17070" y="827315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/>
              <a:t>Lectura de: </a:t>
            </a:r>
            <a:r>
              <a:rPr lang="es-MX" sz="4000" b="1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27954" y="2503713"/>
            <a:ext cx="8915399" cy="13716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000" b="1" dirty="0">
                <a:solidFill>
                  <a:schemeClr val="tx1"/>
                </a:solidFill>
              </a:rPr>
              <a:t>	Las ventanas de las cosas de Bertha y de Ana</a:t>
            </a:r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118" y="4187536"/>
            <a:ext cx="2651414" cy="18184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13774" b="26946"/>
          <a:stretch/>
        </p:blipFill>
        <p:spPr>
          <a:xfrm>
            <a:off x="6105526" y="695199"/>
            <a:ext cx="1809750" cy="149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751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06185" y="1208315"/>
            <a:ext cx="8915399" cy="925286"/>
          </a:xfrm>
        </p:spPr>
        <p:txBody>
          <a:bodyPr>
            <a:noAutofit/>
          </a:bodyPr>
          <a:lstStyle/>
          <a:p>
            <a:r>
              <a:rPr lang="es-MX" sz="4400" b="1" dirty="0" smtClean="0"/>
              <a:t>Ejercicio: </a:t>
            </a:r>
            <a:r>
              <a:rPr lang="es-MX" sz="4400" b="1" dirty="0"/>
              <a:t>Completa los cuadros </a:t>
            </a:r>
            <a:r>
              <a:rPr lang="es-MX" sz="4000" b="1" dirty="0"/>
              <a:t>	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2306185" y="2429493"/>
            <a:ext cx="8915399" cy="32330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000" b="1" dirty="0">
                <a:solidFill>
                  <a:schemeClr val="tx1"/>
                </a:solidFill>
              </a:rPr>
              <a:t>	Observa el escrito con respecto a las ventanas de hierro y de aluminio para seleccionar las variables e identificar las características de cada cosa.</a:t>
            </a:r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76" y="1670958"/>
            <a:ext cx="1722818" cy="129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1476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548141" y="1245919"/>
            <a:ext cx="8915399" cy="39406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es-MX" sz="4400" b="1" dirty="0">
                <a:solidFill>
                  <a:schemeClr val="tx1"/>
                </a:solidFill>
              </a:rPr>
              <a:t>	Elabora los diagramas de comparación, para visualizar la organización de las ideas.</a:t>
            </a:r>
          </a:p>
          <a:p>
            <a:pPr algn="just"/>
            <a:r>
              <a:rPr lang="es-MX" sz="4000" b="1" dirty="0">
                <a:solidFill>
                  <a:schemeClr val="tx1"/>
                </a:solidFill>
              </a:rPr>
              <a:t>	</a:t>
            </a:r>
            <a:endParaRPr lang="es-MX" sz="36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106" y="703984"/>
            <a:ext cx="2952750" cy="15430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636" y="4861707"/>
            <a:ext cx="2504209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5136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Azul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195</TotalTime>
  <Words>495</Words>
  <Application>Microsoft Office PowerPoint</Application>
  <PresentationFormat>Panorámica</PresentationFormat>
  <Paragraphs>117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1" baseType="lpstr">
      <vt:lpstr>Arial</vt:lpstr>
      <vt:lpstr>Arial Black</vt:lpstr>
      <vt:lpstr>Calibri</vt:lpstr>
      <vt:lpstr>Century Gothic</vt:lpstr>
      <vt:lpstr>Times New Roman</vt:lpstr>
      <vt:lpstr>Wingdings</vt:lpstr>
      <vt:lpstr>Wingdings 3</vt:lpstr>
      <vt:lpstr>Espiral</vt:lpstr>
      <vt:lpstr>Presentación de PowerPoint</vt:lpstr>
      <vt:lpstr>Presentación de PowerPoint</vt:lpstr>
      <vt:lpstr>Lectura Literal  Estrategias cognitivas comparación y relación   </vt:lpstr>
      <vt:lpstr>Presentación de PowerPoint</vt:lpstr>
      <vt:lpstr>Comparación:    La comparación establece semejanzas y diferencias entre las características de dos objetos o situaciones, considerando dichas características independientes.</vt:lpstr>
      <vt:lpstr> Es decir, se trata de identificar y especificar, variable por variable. Las características que hacen que los pares de objetos o situaciones que se comparan sean semejantes o diferentes entre si.</vt:lpstr>
      <vt:lpstr>Lectura de:  </vt:lpstr>
      <vt:lpstr>Ejercicio: Completa los cuadros  </vt:lpstr>
      <vt:lpstr>Presentación de PowerPoint</vt:lpstr>
      <vt:lpstr>Presentación de PowerPoint</vt:lpstr>
      <vt:lpstr>Características de las casas </vt:lpstr>
      <vt:lpstr>Presentación de PowerPoint</vt:lpstr>
      <vt:lpstr>Presentación de PowerPoint</vt:lpstr>
      <vt:lpstr>En ambos cuadros: </vt:lpstr>
      <vt:lpstr>Presentación de PowerPoint</vt:lpstr>
      <vt:lpstr>Presentación de PowerPoint</vt:lpstr>
      <vt:lpstr>Estrategia para comparar: </vt:lpstr>
      <vt:lpstr>Para visualizar la estructura del escrito se pueden elaborar los diagramas de semejanzas y diferencias, esto es, los esquemas de comparación.</vt:lpstr>
      <vt:lpstr>Relación:</vt:lpstr>
      <vt:lpstr>Presentación de PowerPoint</vt:lpstr>
      <vt:lpstr>Presentación de PowerPoint</vt:lpstr>
      <vt:lpstr>Consideremos la lectura las ventanas de las casa de Bertha y de Ana:</vt:lpstr>
      <vt:lpstr>Presentación de PowerPoint</vt:lpstr>
      <vt:lpstr>Presentación de PowerPoint</vt:lpstr>
      <vt:lpstr>Esquema de organización</vt:lpstr>
      <vt:lpstr>Estrategia para relacionar:</vt:lpstr>
      <vt:lpstr>Presentación de PowerPoint</vt:lpstr>
      <vt:lpstr>Presentación de PowerPoint</vt:lpstr>
      <vt:lpstr>Considere las siguientes comparaciones:</vt:lpstr>
      <vt:lpstr>Construyamos algunas relaciones:</vt:lpstr>
      <vt:lpstr>Construyamos una relación entre dos relaciones: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Lección 3:  Lectura Literal  Estrategias cognitivas comparación y relación</dc:title>
  <dc:creator>USUARIO</dc:creator>
  <cp:lastModifiedBy>Redes Melchor</cp:lastModifiedBy>
  <cp:revision>40</cp:revision>
  <cp:lastPrinted>2016-08-24T16:31:54Z</cp:lastPrinted>
  <dcterms:created xsi:type="dcterms:W3CDTF">2016-08-24T14:54:44Z</dcterms:created>
  <dcterms:modified xsi:type="dcterms:W3CDTF">2017-10-20T23:35:11Z</dcterms:modified>
</cp:coreProperties>
</file>