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media/image2.jpeg" ContentType="image/jpeg"/>
  <Override PartName="/ppt/media/image3.jpeg" ContentType="image/jpeg"/>
  <Override PartName="/ppt/theme/theme2.xml" ContentType="application/vnd.openxmlformats-officedocument.theme+xml"/>
  <Override PartName="/ppt/media/image4.jpeg" ContentType="image/jpeg"/>
  <Override PartName="/ppt/media/image5.jpeg" ContentType="image/jpeg"/>
  <Override PartName="/ppt/media/image6.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b="0" baseline="0" cap="none" i="0" spc="0" strike="noStrike" sz="3800" u="none" kumimoji="0" normalizeH="0">
        <a:ln>
          <a:noFill/>
        </a:ln>
        <a:solidFill>
          <a:srgbClr val="EEEEEE"/>
        </a:solidFill>
        <a:effectLst/>
        <a:uFillTx/>
        <a:latin typeface="Helvetica Neue Bold Condensed"/>
        <a:ea typeface="Helvetica Neue Bold Condensed"/>
        <a:cs typeface="Helvetica Neue Bold Condensed"/>
        <a:sym typeface="Helvetica Neue Bold Condensed"/>
      </a:defRPr>
    </a:lvl1pPr>
    <a:lvl2pPr marL="0" marR="0" indent="228600" algn="ctr" defTabSz="584200" rtl="0" fontAlgn="auto" latinLnBrk="0" hangingPunct="0">
      <a:lnSpc>
        <a:spcPct val="100000"/>
      </a:lnSpc>
      <a:spcBef>
        <a:spcPts val="0"/>
      </a:spcBef>
      <a:spcAft>
        <a:spcPts val="0"/>
      </a:spcAft>
      <a:buClrTx/>
      <a:buSzTx/>
      <a:buFontTx/>
      <a:buNone/>
      <a:tabLst/>
      <a:defRPr b="0" baseline="0" cap="none" i="0" spc="0" strike="noStrike" sz="3800" u="none" kumimoji="0" normalizeH="0">
        <a:ln>
          <a:noFill/>
        </a:ln>
        <a:solidFill>
          <a:srgbClr val="EEEEEE"/>
        </a:solidFill>
        <a:effectLst/>
        <a:uFillTx/>
        <a:latin typeface="Helvetica Neue Bold Condensed"/>
        <a:ea typeface="Helvetica Neue Bold Condensed"/>
        <a:cs typeface="Helvetica Neue Bold Condensed"/>
        <a:sym typeface="Helvetica Neue Bold Condensed"/>
      </a:defRPr>
    </a:lvl2pPr>
    <a:lvl3pPr marL="0" marR="0" indent="457200" algn="ctr" defTabSz="584200" rtl="0" fontAlgn="auto" latinLnBrk="0" hangingPunct="0">
      <a:lnSpc>
        <a:spcPct val="100000"/>
      </a:lnSpc>
      <a:spcBef>
        <a:spcPts val="0"/>
      </a:spcBef>
      <a:spcAft>
        <a:spcPts val="0"/>
      </a:spcAft>
      <a:buClrTx/>
      <a:buSzTx/>
      <a:buFontTx/>
      <a:buNone/>
      <a:tabLst/>
      <a:defRPr b="0" baseline="0" cap="none" i="0" spc="0" strike="noStrike" sz="3800" u="none" kumimoji="0" normalizeH="0">
        <a:ln>
          <a:noFill/>
        </a:ln>
        <a:solidFill>
          <a:srgbClr val="EEEEEE"/>
        </a:solidFill>
        <a:effectLst/>
        <a:uFillTx/>
        <a:latin typeface="Helvetica Neue Bold Condensed"/>
        <a:ea typeface="Helvetica Neue Bold Condensed"/>
        <a:cs typeface="Helvetica Neue Bold Condensed"/>
        <a:sym typeface="Helvetica Neue Bold Condensed"/>
      </a:defRPr>
    </a:lvl3pPr>
    <a:lvl4pPr marL="0" marR="0" indent="685800" algn="ctr" defTabSz="584200" rtl="0" fontAlgn="auto" latinLnBrk="0" hangingPunct="0">
      <a:lnSpc>
        <a:spcPct val="100000"/>
      </a:lnSpc>
      <a:spcBef>
        <a:spcPts val="0"/>
      </a:spcBef>
      <a:spcAft>
        <a:spcPts val="0"/>
      </a:spcAft>
      <a:buClrTx/>
      <a:buSzTx/>
      <a:buFontTx/>
      <a:buNone/>
      <a:tabLst/>
      <a:defRPr b="0" baseline="0" cap="none" i="0" spc="0" strike="noStrike" sz="3800" u="none" kumimoji="0" normalizeH="0">
        <a:ln>
          <a:noFill/>
        </a:ln>
        <a:solidFill>
          <a:srgbClr val="EEEEEE"/>
        </a:solidFill>
        <a:effectLst/>
        <a:uFillTx/>
        <a:latin typeface="Helvetica Neue Bold Condensed"/>
        <a:ea typeface="Helvetica Neue Bold Condensed"/>
        <a:cs typeface="Helvetica Neue Bold Condensed"/>
        <a:sym typeface="Helvetica Neue Bold Condensed"/>
      </a:defRPr>
    </a:lvl4pPr>
    <a:lvl5pPr marL="0" marR="0" indent="914400" algn="ctr" defTabSz="584200" rtl="0" fontAlgn="auto" latinLnBrk="0" hangingPunct="0">
      <a:lnSpc>
        <a:spcPct val="100000"/>
      </a:lnSpc>
      <a:spcBef>
        <a:spcPts val="0"/>
      </a:spcBef>
      <a:spcAft>
        <a:spcPts val="0"/>
      </a:spcAft>
      <a:buClrTx/>
      <a:buSzTx/>
      <a:buFontTx/>
      <a:buNone/>
      <a:tabLst/>
      <a:defRPr b="0" baseline="0" cap="none" i="0" spc="0" strike="noStrike" sz="3800" u="none" kumimoji="0" normalizeH="0">
        <a:ln>
          <a:noFill/>
        </a:ln>
        <a:solidFill>
          <a:srgbClr val="EEEEEE"/>
        </a:solidFill>
        <a:effectLst/>
        <a:uFillTx/>
        <a:latin typeface="Helvetica Neue Bold Condensed"/>
        <a:ea typeface="Helvetica Neue Bold Condensed"/>
        <a:cs typeface="Helvetica Neue Bold Condensed"/>
        <a:sym typeface="Helvetica Neue Bold Condensed"/>
      </a:defRPr>
    </a:lvl5pPr>
    <a:lvl6pPr marL="0" marR="0" indent="1143000" algn="ctr" defTabSz="584200" rtl="0" fontAlgn="auto" latinLnBrk="0" hangingPunct="0">
      <a:lnSpc>
        <a:spcPct val="100000"/>
      </a:lnSpc>
      <a:spcBef>
        <a:spcPts val="0"/>
      </a:spcBef>
      <a:spcAft>
        <a:spcPts val="0"/>
      </a:spcAft>
      <a:buClrTx/>
      <a:buSzTx/>
      <a:buFontTx/>
      <a:buNone/>
      <a:tabLst/>
      <a:defRPr b="0" baseline="0" cap="none" i="0" spc="0" strike="noStrike" sz="3800" u="none" kumimoji="0" normalizeH="0">
        <a:ln>
          <a:noFill/>
        </a:ln>
        <a:solidFill>
          <a:srgbClr val="EEEEEE"/>
        </a:solidFill>
        <a:effectLst/>
        <a:uFillTx/>
        <a:latin typeface="Helvetica Neue Bold Condensed"/>
        <a:ea typeface="Helvetica Neue Bold Condensed"/>
        <a:cs typeface="Helvetica Neue Bold Condensed"/>
        <a:sym typeface="Helvetica Neue Bold Condensed"/>
      </a:defRPr>
    </a:lvl6pPr>
    <a:lvl7pPr marL="0" marR="0" indent="1371600" algn="ctr" defTabSz="584200" rtl="0" fontAlgn="auto" latinLnBrk="0" hangingPunct="0">
      <a:lnSpc>
        <a:spcPct val="100000"/>
      </a:lnSpc>
      <a:spcBef>
        <a:spcPts val="0"/>
      </a:spcBef>
      <a:spcAft>
        <a:spcPts val="0"/>
      </a:spcAft>
      <a:buClrTx/>
      <a:buSzTx/>
      <a:buFontTx/>
      <a:buNone/>
      <a:tabLst/>
      <a:defRPr b="0" baseline="0" cap="none" i="0" spc="0" strike="noStrike" sz="3800" u="none" kumimoji="0" normalizeH="0">
        <a:ln>
          <a:noFill/>
        </a:ln>
        <a:solidFill>
          <a:srgbClr val="EEEEEE"/>
        </a:solidFill>
        <a:effectLst/>
        <a:uFillTx/>
        <a:latin typeface="Helvetica Neue Bold Condensed"/>
        <a:ea typeface="Helvetica Neue Bold Condensed"/>
        <a:cs typeface="Helvetica Neue Bold Condensed"/>
        <a:sym typeface="Helvetica Neue Bold Condensed"/>
      </a:defRPr>
    </a:lvl7pPr>
    <a:lvl8pPr marL="0" marR="0" indent="1600200" algn="ctr" defTabSz="584200" rtl="0" fontAlgn="auto" latinLnBrk="0" hangingPunct="0">
      <a:lnSpc>
        <a:spcPct val="100000"/>
      </a:lnSpc>
      <a:spcBef>
        <a:spcPts val="0"/>
      </a:spcBef>
      <a:spcAft>
        <a:spcPts val="0"/>
      </a:spcAft>
      <a:buClrTx/>
      <a:buSzTx/>
      <a:buFontTx/>
      <a:buNone/>
      <a:tabLst/>
      <a:defRPr b="0" baseline="0" cap="none" i="0" spc="0" strike="noStrike" sz="3800" u="none" kumimoji="0" normalizeH="0">
        <a:ln>
          <a:noFill/>
        </a:ln>
        <a:solidFill>
          <a:srgbClr val="EEEEEE"/>
        </a:solidFill>
        <a:effectLst/>
        <a:uFillTx/>
        <a:latin typeface="Helvetica Neue Bold Condensed"/>
        <a:ea typeface="Helvetica Neue Bold Condensed"/>
        <a:cs typeface="Helvetica Neue Bold Condensed"/>
        <a:sym typeface="Helvetica Neue Bold Condensed"/>
      </a:defRPr>
    </a:lvl8pPr>
    <a:lvl9pPr marL="0" marR="0" indent="1828800" algn="ctr" defTabSz="584200" rtl="0" fontAlgn="auto" latinLnBrk="0" hangingPunct="0">
      <a:lnSpc>
        <a:spcPct val="100000"/>
      </a:lnSpc>
      <a:spcBef>
        <a:spcPts val="0"/>
      </a:spcBef>
      <a:spcAft>
        <a:spcPts val="0"/>
      </a:spcAft>
      <a:buClrTx/>
      <a:buSzTx/>
      <a:buFontTx/>
      <a:buNone/>
      <a:tabLst/>
      <a:defRPr b="0" baseline="0" cap="none" i="0" spc="0" strike="noStrike" sz="3800" u="none" kumimoji="0" normalizeH="0">
        <a:ln>
          <a:noFill/>
        </a:ln>
        <a:solidFill>
          <a:srgbClr val="EEEEEE"/>
        </a:solidFill>
        <a:effectLst/>
        <a:uFillTx/>
        <a:latin typeface="Helvetica Neue Bold Condensed"/>
        <a:ea typeface="Helvetica Neue Bold Condensed"/>
        <a:cs typeface="Helvetica Neue Bold Condensed"/>
        <a:sym typeface="Helvetica Neue Bold Condensed"/>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ff">
        <a:font>
          <a:latin typeface="Helvetica Neue Bold Condensed"/>
          <a:ea typeface="Helvetica Neue Bold Condensed"/>
          <a:cs typeface="Helvetica Neue Bold Condensed"/>
        </a:font>
        <a:srgbClr val="2D2D2D"/>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4D7"/>
          </a:solidFill>
        </a:fill>
      </a:tcStyle>
    </a:wholeTbl>
    <a:band2H>
      <a:tcTxStyle b="def" i="def"/>
      <a:tcStyle>
        <a:tcBdr/>
        <a:fill>
          <a:solidFill>
            <a:srgbClr val="DDDBCF"/>
          </a:solidFill>
        </a:fill>
      </a:tcStyle>
    </a:band2H>
    <a:firstCol>
      <a:tcTxStyle b="on" i="off">
        <a:font>
          <a:latin typeface="Helvetica Neue Bold Condensed"/>
          <a:ea typeface="Helvetica Neue Bold Condensed"/>
          <a:cs typeface="Helvetica Neue Bold Condensed"/>
        </a:font>
        <a:srgbClr val="2D2D2D"/>
      </a:tcTxStyle>
      <a:tcStyle>
        <a:tcBdr>
          <a:left>
            <a:ln w="12700" cap="flat">
              <a:noFill/>
              <a:miter lim="400000"/>
            </a:ln>
          </a:left>
          <a:right>
            <a:ln w="25400" cap="flat">
              <a:solidFill>
                <a:srgbClr val="AC9C88"/>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D6D4C8"/>
          </a:solidFill>
        </a:fill>
      </a:tcStyle>
    </a:firstCol>
    <a:lastRow>
      <a:tcTxStyle b="on" i="off">
        <a:font>
          <a:latin typeface="Helvetica Neue Bold Condensed"/>
          <a:ea typeface="Helvetica Neue Bold Condensed"/>
          <a:cs typeface="Helvetica Neue Bold Condensed"/>
        </a:font>
        <a:srgbClr val="2D2D2D"/>
      </a:tcTxStyle>
      <a:tcStyle>
        <a:tcBdr>
          <a:left>
            <a:ln w="12700" cap="flat">
              <a:noFill/>
              <a:miter lim="400000"/>
            </a:ln>
          </a:left>
          <a:right>
            <a:ln w="12700" cap="flat">
              <a:noFill/>
              <a:miter lim="400000"/>
            </a:ln>
          </a:right>
          <a:top>
            <a:ln w="25400" cap="flat">
              <a:solidFill>
                <a:srgbClr val="878889"/>
              </a:solidFill>
              <a:prstDash val="solid"/>
              <a:miter lim="400000"/>
            </a:ln>
          </a:top>
          <a:bottom>
            <a:ln w="12700" cap="flat">
              <a:noFill/>
              <a:miter lim="400000"/>
            </a:ln>
          </a:bottom>
          <a:insideH>
            <a:ln w="12700" cap="flat">
              <a:solidFill>
                <a:srgbClr val="878889"/>
              </a:solidFill>
              <a:prstDash val="solid"/>
              <a:miter lim="400000"/>
            </a:ln>
          </a:insideH>
          <a:insideV>
            <a:ln w="12700" cap="flat">
              <a:noFill/>
              <a:miter lim="400000"/>
            </a:ln>
          </a:insideV>
        </a:tcBdr>
        <a:fill>
          <a:solidFill>
            <a:srgbClr val="BDBDBD"/>
          </a:solidFill>
        </a:fill>
      </a:tcStyle>
    </a:lastRow>
    <a:firstRow>
      <a:tcTxStyle b="on" i="off">
        <a:font>
          <a:latin typeface="Helvetica Neue Bold Condensed"/>
          <a:ea typeface="Helvetica Neue Bold Condensed"/>
          <a:cs typeface="Helvetica Neue Bold Condensed"/>
        </a:font>
        <a:srgbClr val="FFFFFF"/>
      </a:tcTxStyle>
      <a:tcStyle>
        <a:tcBdr>
          <a:left>
            <a:ln w="12700" cap="flat">
              <a:noFill/>
              <a:miter lim="400000"/>
            </a:ln>
          </a:left>
          <a:right>
            <a:ln w="12700" cap="flat">
              <a:noFill/>
              <a:miter lim="400000"/>
            </a:ln>
          </a:right>
          <a:top>
            <a:ln w="12700" cap="flat">
              <a:noFill/>
              <a:miter lim="400000"/>
            </a:ln>
          </a:top>
          <a:bottom>
            <a:ln w="25400" cap="flat">
              <a:solidFill>
                <a:srgbClr val="8F2817"/>
              </a:solidFill>
              <a:prstDash val="solid"/>
              <a:miter lim="400000"/>
            </a:ln>
          </a:bottom>
          <a:insideH>
            <a:ln w="12700" cap="flat">
              <a:solidFill>
                <a:srgbClr val="8F2817"/>
              </a:solidFill>
              <a:prstDash val="solid"/>
              <a:miter lim="400000"/>
            </a:ln>
          </a:insideH>
          <a:insideV>
            <a:ln w="12700" cap="flat">
              <a:noFill/>
              <a:miter lim="400000"/>
            </a:ln>
          </a:insideV>
        </a:tcBdr>
        <a:fill>
          <a:solidFill>
            <a:srgbClr val="B8341D"/>
          </a:solidFill>
        </a:fill>
      </a:tcStyle>
    </a:firstRow>
  </a:tblStyle>
  <a:tblStyle styleId="{C7B018BB-80A7-4F77-B60F-C8B233D01FF8}" styleName="">
    <a:tblBg/>
    <a:wholeTbl>
      <a:tcTxStyle b="on" i="off">
        <a:font>
          <a:latin typeface="Helvetica Neue Bold Condensed"/>
          <a:ea typeface="Helvetica Neue Bold Condensed"/>
          <a:cs typeface="Helvetica Neue Bold Condensed"/>
        </a:font>
        <a:srgbClr val="2D2D2D"/>
      </a:tcTxStyle>
      <a:tcStyle>
        <a:tcBdr>
          <a:left>
            <a:ln w="12700" cap="flat">
              <a:noFill/>
              <a:miter lim="400000"/>
            </a:ln>
          </a:left>
          <a:right>
            <a:ln w="12700" cap="flat">
              <a:noFill/>
              <a:miter lim="400000"/>
            </a:ln>
          </a:right>
          <a:top>
            <a:ln w="12700" cap="flat">
              <a:solidFill>
                <a:srgbClr val="AC9C88"/>
              </a:solidFill>
              <a:prstDash val="solid"/>
              <a:miter lim="400000"/>
            </a:ln>
          </a:top>
          <a:bottom>
            <a:ln w="12700" cap="flat">
              <a:solidFill>
                <a:srgbClr val="AC9C88"/>
              </a:solidFill>
              <a:prstDash val="solid"/>
              <a:miter lim="400000"/>
            </a:ln>
          </a:bottom>
          <a:insideH>
            <a:ln w="12700" cap="flat">
              <a:solidFill>
                <a:srgbClr val="AC9C88"/>
              </a:solidFill>
              <a:prstDash val="solid"/>
              <a:miter lim="400000"/>
            </a:ln>
          </a:insideH>
          <a:insideV>
            <a:ln w="12700" cap="flat">
              <a:noFill/>
              <a:miter lim="400000"/>
            </a:ln>
          </a:insideV>
        </a:tcBdr>
        <a:fill>
          <a:solidFill>
            <a:srgbClr val="F0EEE0"/>
          </a:solidFill>
        </a:fill>
      </a:tcStyle>
    </a:wholeTbl>
    <a:band2H>
      <a:tcTxStyle b="def" i="def"/>
      <a:tcStyle>
        <a:tcBdr/>
        <a:fill>
          <a:solidFill>
            <a:srgbClr val="F0EEE0">
              <a:alpha val="93000"/>
            </a:srgbClr>
          </a:solidFill>
        </a:fill>
      </a:tcStyle>
    </a:band2H>
    <a:firstCol>
      <a:tcTxStyle b="on" i="off">
        <a:font>
          <a:latin typeface="Helvetica Neue Bold Condensed"/>
          <a:ea typeface="Helvetica Neue Bold Condensed"/>
          <a:cs typeface="Helvetica Neue Bold Condensed"/>
        </a:font>
        <a:srgbClr val="2D2D2D"/>
      </a:tcTxStyle>
      <a:tcStyle>
        <a:tcBdr>
          <a:left>
            <a:ln w="12700" cap="flat">
              <a:solidFill>
                <a:srgbClr val="5F5857"/>
              </a:solidFill>
              <a:prstDash val="solid"/>
              <a:miter lim="400000"/>
            </a:ln>
          </a:left>
          <a:right>
            <a:ln w="25400" cap="flat">
              <a:solidFill>
                <a:srgbClr val="AC9C88"/>
              </a:solidFill>
              <a:prstDash val="solid"/>
              <a:miter lim="400000"/>
            </a:ln>
          </a:right>
          <a:top>
            <a:ln w="12700" cap="flat">
              <a:solidFill>
                <a:srgbClr val="AC9C88"/>
              </a:solidFill>
              <a:prstDash val="solid"/>
              <a:miter lim="400000"/>
            </a:ln>
          </a:top>
          <a:bottom>
            <a:ln w="12700" cap="flat">
              <a:solidFill>
                <a:srgbClr val="AC9C88"/>
              </a:solidFill>
              <a:prstDash val="solid"/>
              <a:miter lim="400000"/>
            </a:ln>
          </a:bottom>
          <a:insideH>
            <a:ln w="12700" cap="flat">
              <a:solidFill>
                <a:srgbClr val="AC9C88"/>
              </a:solidFill>
              <a:prstDash val="solid"/>
              <a:miter lim="400000"/>
            </a:ln>
          </a:insideH>
          <a:insideV>
            <a:ln w="12700" cap="flat">
              <a:noFill/>
              <a:miter lim="400000"/>
            </a:ln>
          </a:insideV>
        </a:tcBdr>
        <a:fill>
          <a:noFill/>
        </a:fill>
      </a:tcStyle>
    </a:firstCol>
    <a:lastRow>
      <a:tcTxStyle b="on" i="off">
        <a:font>
          <a:latin typeface="Helvetica Neue Bold Condensed"/>
          <a:ea typeface="Helvetica Neue Bold Condensed"/>
          <a:cs typeface="Helvetica Neue Bold Condensed"/>
        </a:font>
        <a:srgbClr val="FFFFFF"/>
      </a:tcTxStyle>
      <a:tcStyle>
        <a:tcBdr>
          <a:left>
            <a:ln w="12700" cap="flat">
              <a:noFill/>
              <a:miter lim="400000"/>
            </a:ln>
          </a:left>
          <a:right>
            <a:ln w="12700" cap="flat">
              <a:noFill/>
              <a:miter lim="400000"/>
            </a:ln>
          </a:right>
          <a:top>
            <a:ln w="12700" cap="flat">
              <a:noFill/>
              <a:miter lim="400000"/>
            </a:ln>
          </a:top>
          <a:bottom>
            <a:ln w="12700" cap="flat">
              <a:solidFill>
                <a:srgbClr val="5F5857"/>
              </a:solidFill>
              <a:prstDash val="solid"/>
              <a:miter lim="400000"/>
            </a:ln>
          </a:bottom>
          <a:insideH>
            <a:ln w="12700" cap="flat">
              <a:solidFill>
                <a:srgbClr val="972318"/>
              </a:solidFill>
              <a:prstDash val="solid"/>
              <a:miter lim="400000"/>
            </a:ln>
          </a:insideH>
          <a:insideV>
            <a:ln w="12700" cap="flat">
              <a:noFill/>
              <a:miter lim="400000"/>
            </a:ln>
          </a:insideV>
        </a:tcBdr>
        <a:fill>
          <a:noFill/>
        </a:fill>
      </a:tcStyle>
    </a:lastRow>
    <a:firstRow>
      <a:tcTxStyle b="on" i="off">
        <a:font>
          <a:latin typeface="Helvetica Neue Bold Condensed"/>
          <a:ea typeface="Helvetica Neue Bold Condensed"/>
          <a:cs typeface="Helvetica Neue Bold Condensed"/>
        </a:font>
        <a:srgbClr val="FFFFFF"/>
      </a:tcTxStyle>
      <a:tcStyle>
        <a:tcBdr>
          <a:left>
            <a:ln w="12700" cap="flat">
              <a:noFill/>
              <a:miter lim="400000"/>
            </a:ln>
          </a:left>
          <a:right>
            <a:ln w="12700" cap="flat">
              <a:noFill/>
              <a:miter lim="400000"/>
            </a:ln>
          </a:right>
          <a:top>
            <a:ln w="12700" cap="flat">
              <a:solidFill>
                <a:srgbClr val="5F5857"/>
              </a:solidFill>
              <a:prstDash val="solid"/>
              <a:miter lim="400000"/>
            </a:ln>
          </a:top>
          <a:bottom>
            <a:ln w="12700" cap="flat">
              <a:noFill/>
              <a:miter lim="400000"/>
            </a:ln>
          </a:bottom>
          <a:insideH>
            <a:ln w="12700" cap="flat">
              <a:solidFill>
                <a:srgbClr val="B14019"/>
              </a:solidFill>
              <a:prstDash val="solid"/>
              <a:miter lim="400000"/>
            </a:ln>
          </a:insideH>
          <a:insideV>
            <a:ln w="12700" cap="flat">
              <a:noFill/>
              <a:miter lim="400000"/>
            </a:ln>
          </a:insideV>
        </a:tcBdr>
        <a:fill>
          <a:noFill/>
        </a:fill>
      </a:tcStyle>
    </a:firstRow>
  </a:tblStyle>
  <a:tblStyle styleId="{EEE7283C-3CF3-47DC-8721-378D4A62B228}" styleName="">
    <a:tblBg/>
    <a:wholeTbl>
      <a:tcTxStyle b="on" i="off">
        <a:font>
          <a:latin typeface="Helvetica Neue Bold Condensed"/>
          <a:ea typeface="Helvetica Neue Bold Condensed"/>
          <a:cs typeface="Helvetica Neue Bold Condensed"/>
        </a:font>
        <a:srgbClr val="2D2D2D"/>
      </a:tcTxStyle>
      <a:tcStyle>
        <a:tcBdr>
          <a:left>
            <a:ln w="12700" cap="flat">
              <a:noFill/>
              <a:miter lim="400000"/>
            </a:ln>
          </a:left>
          <a:right>
            <a:ln w="12700" cap="flat">
              <a:noFill/>
              <a:miter lim="400000"/>
            </a:ln>
          </a:right>
          <a:top>
            <a:ln w="12700" cap="flat">
              <a:solidFill>
                <a:srgbClr val="AC9C88"/>
              </a:solidFill>
              <a:prstDash val="solid"/>
              <a:miter lim="400000"/>
            </a:ln>
          </a:top>
          <a:bottom>
            <a:ln w="12700" cap="flat">
              <a:solidFill>
                <a:srgbClr val="AC9C88"/>
              </a:solidFill>
              <a:prstDash val="solid"/>
              <a:miter lim="400000"/>
            </a:ln>
          </a:bottom>
          <a:insideH>
            <a:ln w="12700" cap="flat">
              <a:solidFill>
                <a:srgbClr val="AC9C88"/>
              </a:solidFill>
              <a:prstDash val="solid"/>
              <a:miter lim="400000"/>
            </a:ln>
          </a:insideH>
          <a:insideV>
            <a:ln w="12700" cap="flat">
              <a:noFill/>
              <a:miter lim="400000"/>
            </a:ln>
          </a:insideV>
        </a:tcBdr>
        <a:fill>
          <a:solidFill>
            <a:srgbClr val="F0EEE0"/>
          </a:solidFill>
        </a:fill>
      </a:tcStyle>
    </a:wholeTbl>
    <a:band2H>
      <a:tcTxStyle b="def" i="def"/>
      <a:tcStyle>
        <a:tcBdr/>
        <a:fill>
          <a:solidFill>
            <a:srgbClr val="F0EEE0">
              <a:alpha val="93000"/>
            </a:srgbClr>
          </a:solidFill>
        </a:fill>
      </a:tcStyle>
    </a:band2H>
    <a:firstCol>
      <a:tcTxStyle b="on" i="off">
        <a:font>
          <a:latin typeface="Helvetica Neue Bold Condensed"/>
          <a:ea typeface="Helvetica Neue Bold Condensed"/>
          <a:cs typeface="Helvetica Neue Bold Condensed"/>
        </a:font>
        <a:srgbClr val="2D2D2D"/>
      </a:tcTxStyle>
      <a:tcStyle>
        <a:tcBdr>
          <a:left>
            <a:ln w="12700" cap="flat">
              <a:noFill/>
              <a:miter lim="400000"/>
            </a:ln>
          </a:left>
          <a:right>
            <a:ln w="12700" cap="flat">
              <a:noFill/>
              <a:miter lim="400000"/>
            </a:ln>
          </a:right>
          <a:top>
            <a:ln w="12700" cap="flat">
              <a:solidFill>
                <a:srgbClr val="AC9C88"/>
              </a:solidFill>
              <a:prstDash val="solid"/>
              <a:miter lim="400000"/>
            </a:ln>
          </a:top>
          <a:bottom>
            <a:ln w="12700" cap="flat">
              <a:solidFill>
                <a:srgbClr val="AC9C88"/>
              </a:solidFill>
              <a:prstDash val="solid"/>
              <a:miter lim="400000"/>
            </a:ln>
          </a:bottom>
          <a:insideH>
            <a:ln w="12700" cap="flat">
              <a:solidFill>
                <a:srgbClr val="AC9C88"/>
              </a:solidFill>
              <a:prstDash val="solid"/>
              <a:miter lim="400000"/>
            </a:ln>
          </a:insideH>
          <a:insideV>
            <a:ln w="12700" cap="flat">
              <a:noFill/>
              <a:miter lim="400000"/>
            </a:ln>
          </a:insideV>
        </a:tcBdr>
        <a:fill>
          <a:solidFill>
            <a:srgbClr val="D6D4C8"/>
          </a:solidFill>
        </a:fill>
      </a:tcStyle>
    </a:firstCol>
    <a:lastRow>
      <a:tcTxStyle b="on" i="off">
        <a:font>
          <a:latin typeface="Helvetica Neue Bold Condensed"/>
          <a:ea typeface="Helvetica Neue Bold Condensed"/>
          <a:cs typeface="Helvetica Neue Bold Condensed"/>
        </a:font>
        <a:srgbClr val="2D2D2D"/>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29124"/>
              </a:solidFill>
              <a:prstDash val="solid"/>
              <a:miter lim="400000"/>
            </a:ln>
          </a:insideH>
          <a:insideV>
            <a:ln w="12700" cap="flat">
              <a:noFill/>
              <a:miter lim="400000"/>
            </a:ln>
          </a:insideV>
        </a:tcBdr>
        <a:fill>
          <a:solidFill>
            <a:srgbClr val="E4AA2A"/>
          </a:solidFill>
        </a:fill>
      </a:tcStyle>
    </a:lastRow>
    <a:firstRow>
      <a:tcTxStyle b="on" i="off">
        <a:font>
          <a:latin typeface="Helvetica Neue Bold Condensed"/>
          <a:ea typeface="Helvetica Neue Bold Condensed"/>
          <a:cs typeface="Helvetica Neue Bold Condense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AAAAAA"/>
              </a:solidFill>
              <a:prstDash val="solid"/>
              <a:miter lim="400000"/>
            </a:ln>
          </a:insideH>
          <a:insideV>
            <a:ln w="12700" cap="flat">
              <a:noFill/>
              <a:miter lim="400000"/>
            </a:ln>
          </a:insideV>
        </a:tcBdr>
        <a:fill>
          <a:solidFill>
            <a:srgbClr val="858585"/>
          </a:solidFill>
        </a:fill>
      </a:tcStyle>
    </a:firstRow>
  </a:tblStyle>
  <a:tblStyle styleId="{CF821DB8-F4EB-4A41-A1BA-3FCAFE7338EE}" styleName="">
    <a:tblBg/>
    <a:wholeTbl>
      <a:tcTxStyle b="on" i="off">
        <a:font>
          <a:latin typeface="Helvetica Neue Bold Condensed"/>
          <a:ea typeface="Helvetica Neue Bold Condensed"/>
          <a:cs typeface="Helvetica Neue Bold Condensed"/>
        </a:font>
        <a:srgbClr val="FFFFFF"/>
      </a:tcTxStyle>
      <a:tcStyle>
        <a:tcBdr>
          <a:left>
            <a:ln w="12700" cap="flat">
              <a:noFill/>
              <a:miter lim="400000"/>
            </a:ln>
          </a:left>
          <a:right>
            <a:ln w="12700" cap="flat">
              <a:noFill/>
              <a:miter lim="400000"/>
            </a:ln>
          </a:right>
          <a:top>
            <a:ln w="12700" cap="flat">
              <a:solidFill>
                <a:srgbClr val="797979">
                  <a:alpha val="38000"/>
                </a:srgbClr>
              </a:solidFill>
              <a:prstDash val="solid"/>
              <a:miter lim="400000"/>
            </a:ln>
          </a:top>
          <a:bottom>
            <a:ln w="12700" cap="flat">
              <a:solidFill>
                <a:srgbClr val="797979">
                  <a:alpha val="38000"/>
                </a:srgbClr>
              </a:solidFill>
              <a:prstDash val="solid"/>
              <a:miter lim="400000"/>
            </a:ln>
          </a:bottom>
          <a:insideH>
            <a:ln w="12700" cap="flat">
              <a:solidFill>
                <a:srgbClr val="797979">
                  <a:alpha val="38000"/>
                </a:srgbClr>
              </a:solidFill>
              <a:prstDash val="solid"/>
              <a:miter lim="400000"/>
            </a:ln>
          </a:insideH>
          <a:insideV>
            <a:ln w="12700" cap="flat">
              <a:noFill/>
              <a:miter lim="400000"/>
            </a:ln>
          </a:insideV>
        </a:tcBdr>
        <a:fill>
          <a:noFill/>
        </a:fill>
      </a:tcStyle>
    </a:wholeTbl>
    <a:band2H>
      <a:tcTxStyle b="def" i="def"/>
      <a:tcStyle>
        <a:tcBdr/>
        <a:fill>
          <a:solidFill>
            <a:srgbClr val="86B5C3">
              <a:alpha val="14000"/>
            </a:srgbClr>
          </a:solidFill>
        </a:fill>
      </a:tcStyle>
    </a:band2H>
    <a:firstCol>
      <a:tcTxStyle b="on" i="off">
        <a:font>
          <a:latin typeface="Helvetica Neue Bold Condensed"/>
          <a:ea typeface="Helvetica Neue Bold Condensed"/>
          <a:cs typeface="Helvetica Neue Bold Condensed"/>
        </a:font>
        <a:srgbClr val="2D2D2D"/>
      </a:tcTxStyle>
      <a:tcStyle>
        <a:tcBdr>
          <a:left>
            <a:ln w="12700" cap="flat">
              <a:noFill/>
              <a:miter lim="400000"/>
            </a:ln>
          </a:left>
          <a:right>
            <a:ln w="12700" cap="flat">
              <a:noFill/>
              <a:miter lim="400000"/>
            </a:ln>
          </a:right>
          <a:top>
            <a:ln w="12700" cap="flat">
              <a:solidFill>
                <a:srgbClr val="86B5C3">
                  <a:alpha val="75000"/>
                </a:srgbClr>
              </a:solidFill>
              <a:prstDash val="solid"/>
              <a:miter lim="400000"/>
            </a:ln>
          </a:top>
          <a:bottom>
            <a:ln w="12700" cap="flat">
              <a:solidFill>
                <a:srgbClr val="86B5C3">
                  <a:alpha val="75000"/>
                </a:srgbClr>
              </a:solidFill>
              <a:prstDash val="solid"/>
              <a:miter lim="400000"/>
            </a:ln>
          </a:bottom>
          <a:insideH>
            <a:ln w="12700" cap="flat">
              <a:solidFill>
                <a:srgbClr val="86B5C3">
                  <a:alpha val="75000"/>
                </a:srgbClr>
              </a:solidFill>
              <a:prstDash val="solid"/>
              <a:miter lim="400000"/>
            </a:ln>
          </a:insideH>
          <a:insideV>
            <a:ln w="12700" cap="flat">
              <a:noFill/>
              <a:miter lim="400000"/>
            </a:ln>
          </a:insideV>
        </a:tcBdr>
        <a:fill>
          <a:noFill/>
        </a:fill>
      </a:tcStyle>
    </a:firstCol>
    <a:lastRow>
      <a:tcTxStyle b="on" i="off">
        <a:font>
          <a:latin typeface="Helvetica Neue Bold Condensed"/>
          <a:ea typeface="Helvetica Neue Bold Condensed"/>
          <a:cs typeface="Helvetica Neue Bold Condense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86B5C3">
                  <a:alpha val="75000"/>
                </a:srgbClr>
              </a:solidFill>
              <a:prstDash val="solid"/>
              <a:miter lim="400000"/>
            </a:ln>
          </a:insideH>
          <a:insideV>
            <a:ln w="12700" cap="flat">
              <a:noFill/>
              <a:miter lim="400000"/>
            </a:ln>
          </a:insideV>
        </a:tcBdr>
        <a:fill>
          <a:noFill/>
        </a:fill>
      </a:tcStyle>
    </a:lastRow>
    <a:firstRow>
      <a:tcTxStyle b="on" i="off">
        <a:font>
          <a:latin typeface="Helvetica Neue Bold Condensed"/>
          <a:ea typeface="Helvetica Neue Bold Condensed"/>
          <a:cs typeface="Helvetica Neue Bold Condense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86B5C3">
                  <a:alpha val="75000"/>
                </a:srgbClr>
              </a:solidFill>
              <a:prstDash val="solid"/>
              <a:miter lim="400000"/>
            </a:ln>
          </a:insideH>
          <a:insideV>
            <a:ln w="12700" cap="flat">
              <a:noFill/>
              <a:miter lim="400000"/>
            </a:ln>
          </a:insideV>
        </a:tcBdr>
        <a:fill>
          <a:noFill/>
        </a:fill>
      </a:tcStyle>
    </a:firstRow>
  </a:tblStyle>
  <a:tblStyle styleId="{33BA23B1-9221-436E-865A-0063620EA4FD}" styleName="">
    <a:tblBg/>
    <a:wholeTbl>
      <a:tcTxStyle b="on" i="off">
        <a:font>
          <a:latin typeface="Helvetica Neue Bold Condensed"/>
          <a:ea typeface="Helvetica Neue Bold Condensed"/>
          <a:cs typeface="Helvetica Neue Bold Condensed"/>
        </a:font>
        <a:srgbClr val="FFFFFF"/>
      </a:tcTxStyle>
      <a:tcStyle>
        <a:tcBdr>
          <a:left>
            <a:ln w="12700" cap="flat">
              <a:solidFill>
                <a:srgbClr val="9F9F9F"/>
              </a:solidFill>
              <a:prstDash val="solid"/>
              <a:miter lim="400000"/>
            </a:ln>
          </a:left>
          <a:right>
            <a:ln w="12700" cap="flat">
              <a:solidFill>
                <a:srgbClr val="9F9F9F"/>
              </a:solidFill>
              <a:prstDash val="solid"/>
              <a:miter lim="400000"/>
            </a:ln>
          </a:right>
          <a:top>
            <a:ln w="12700" cap="flat">
              <a:solidFill>
                <a:srgbClr val="9F9F9F"/>
              </a:solidFill>
              <a:prstDash val="solid"/>
              <a:miter lim="400000"/>
            </a:ln>
          </a:top>
          <a:bottom>
            <a:ln w="12700" cap="flat">
              <a:solidFill>
                <a:srgbClr val="9F9F9F"/>
              </a:solidFill>
              <a:prstDash val="solid"/>
              <a:miter lim="400000"/>
            </a:ln>
          </a:bottom>
          <a:insideH>
            <a:ln w="12700" cap="flat">
              <a:solidFill>
                <a:srgbClr val="9F9F9F"/>
              </a:solidFill>
              <a:prstDash val="solid"/>
              <a:miter lim="400000"/>
            </a:ln>
          </a:insideH>
          <a:insideV>
            <a:ln w="12700" cap="flat">
              <a:solidFill>
                <a:srgbClr val="9F9F9F"/>
              </a:solidFill>
              <a:prstDash val="solid"/>
              <a:miter lim="400000"/>
            </a:ln>
          </a:insideV>
        </a:tcBdr>
        <a:fill>
          <a:noFill/>
        </a:fill>
      </a:tcStyle>
    </a:wholeTbl>
    <a:band2H>
      <a:tcTxStyle b="def" i="def"/>
      <a:tcStyle>
        <a:tcBdr/>
        <a:fill>
          <a:solidFill>
            <a:srgbClr val="797979">
              <a:alpha val="38000"/>
            </a:srgbClr>
          </a:solidFill>
        </a:fill>
      </a:tcStyle>
    </a:band2H>
    <a:firstCol>
      <a:tcTxStyle b="on" i="off">
        <a:font>
          <a:latin typeface="Helvetica Neue Bold Condensed"/>
          <a:ea typeface="Helvetica Neue Bold Condensed"/>
          <a:cs typeface="Helvetica Neue Bold Condensed"/>
        </a:font>
        <a:srgbClr val="2D2D2D"/>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BABABA"/>
          </a:solidFill>
        </a:fill>
      </a:tcStyle>
    </a:firstCol>
    <a:lastRow>
      <a:tcTxStyle b="on" i="off">
        <a:font>
          <a:latin typeface="Helvetica Neue Bold Condensed"/>
          <a:ea typeface="Helvetica Neue Bold Condensed"/>
          <a:cs typeface="Helvetica Neue Bold Condense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525A5D"/>
              </a:solidFill>
              <a:prstDash val="solid"/>
              <a:miter lim="400000"/>
            </a:ln>
          </a:insideH>
          <a:insideV>
            <a:ln w="12700" cap="flat">
              <a:noFill/>
              <a:miter lim="400000"/>
            </a:ln>
          </a:insideV>
        </a:tcBdr>
        <a:fill>
          <a:solidFill>
            <a:srgbClr val="8B8B8B"/>
          </a:solidFill>
        </a:fill>
      </a:tcStyle>
    </a:lastRow>
    <a:firstRow>
      <a:tcTxStyle b="on" i="off">
        <a:font>
          <a:latin typeface="Helvetica Neue Bold Condensed"/>
          <a:ea typeface="Helvetica Neue Bold Condensed"/>
          <a:cs typeface="Helvetica Neue Bold Condense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525A5D"/>
              </a:solidFill>
              <a:prstDash val="solid"/>
              <a:miter lim="400000"/>
            </a:ln>
          </a:insideH>
          <a:insideV>
            <a:ln w="12700" cap="flat">
              <a:noFill/>
              <a:miter lim="400000"/>
            </a:ln>
          </a:insideV>
        </a:tcBdr>
        <a:fill>
          <a:solidFill>
            <a:srgbClr val="8B8B8B"/>
          </a:solidFill>
        </a:fill>
      </a:tcStyle>
    </a:firstRow>
  </a:tblStyle>
  <a:tblStyle styleId="{2708684C-4D16-4618-839F-0558EEFCDFE6}" styleName="">
    <a:tblBg/>
    <a:wholeTbl>
      <a:tcTxStyle b="on" i="off">
        <a:font>
          <a:latin typeface="Helvetica Neue Bold Condensed"/>
          <a:ea typeface="Helvetica Neue Bold Condensed"/>
          <a:cs typeface="Helvetica Neue Bold Condensed"/>
        </a:font>
        <a:srgbClr val="FFFFFF"/>
      </a:tcTxStyle>
      <a:tcStyle>
        <a:tcBdr>
          <a:left>
            <a:ln w="12700" cap="flat">
              <a:solidFill>
                <a:srgbClr val="FFFFFF">
                  <a:alpha val="45000"/>
                </a:srgbClr>
              </a:solidFill>
              <a:custDash>
                <a:ds d="200000" sp="200000"/>
              </a:custDash>
              <a:miter lim="400000"/>
            </a:ln>
          </a:left>
          <a:right>
            <a:ln w="12700" cap="flat">
              <a:solidFill>
                <a:srgbClr val="FFFFFF">
                  <a:alpha val="45000"/>
                </a:srgbClr>
              </a:solidFill>
              <a:custDash>
                <a:ds d="200000" sp="200000"/>
              </a:custDash>
              <a:miter lim="400000"/>
            </a:ln>
          </a:right>
          <a:top>
            <a:ln w="12700" cap="flat">
              <a:solidFill>
                <a:srgbClr val="FFFFFF">
                  <a:alpha val="45000"/>
                </a:srgbClr>
              </a:solidFill>
              <a:custDash>
                <a:ds d="200000" sp="200000"/>
              </a:custDash>
              <a:miter lim="400000"/>
            </a:ln>
          </a:top>
          <a:bottom>
            <a:ln w="12700" cap="flat">
              <a:solidFill>
                <a:srgbClr val="FFFFFF">
                  <a:alpha val="45000"/>
                </a:srgbClr>
              </a:solidFill>
              <a:custDash>
                <a:ds d="200000" sp="200000"/>
              </a:custDash>
              <a:miter lim="400000"/>
            </a:ln>
          </a:bottom>
          <a:insideH>
            <a:ln w="12700" cap="flat">
              <a:solidFill>
                <a:srgbClr val="FFFFFF">
                  <a:alpha val="45000"/>
                </a:srgbClr>
              </a:solidFill>
              <a:custDash>
                <a:ds d="200000" sp="200000"/>
              </a:custDash>
              <a:miter lim="400000"/>
            </a:ln>
          </a:insideH>
          <a:insideV>
            <a:ln w="12700" cap="flat">
              <a:solidFill>
                <a:srgbClr val="FFFFFF">
                  <a:alpha val="45000"/>
                </a:srgbClr>
              </a:solidFill>
              <a:custDash>
                <a:ds d="200000" sp="200000"/>
              </a:custDash>
              <a:miter lim="400000"/>
            </a:ln>
          </a:insideV>
        </a:tcBdr>
        <a:fill>
          <a:noFill/>
        </a:fill>
      </a:tcStyle>
    </a:wholeTbl>
    <a:band2H>
      <a:tcTxStyle b="def" i="def"/>
      <a:tcStyle>
        <a:tcBdr/>
        <a:fill>
          <a:solidFill>
            <a:srgbClr val="797979">
              <a:alpha val="25000"/>
            </a:srgbClr>
          </a:solidFill>
        </a:fill>
      </a:tcStyle>
    </a:band2H>
    <a:firstCol>
      <a:tcTxStyle b="on" i="off">
        <a:font>
          <a:latin typeface="Helvetica Neue Bold Condensed"/>
          <a:ea typeface="Helvetica Neue Bold Condensed"/>
          <a:cs typeface="Helvetica Neue Bold Condensed"/>
        </a:font>
        <a:srgbClr val="FFFFFF"/>
      </a:tcTxStyle>
      <a:tcStyle>
        <a:tcBdr>
          <a:left>
            <a:ln w="12700" cap="flat">
              <a:noFill/>
              <a:miter lim="400000"/>
            </a:ln>
          </a:left>
          <a:right>
            <a:ln w="25400" cap="flat">
              <a:solidFill>
                <a:srgbClr val="FFFFFF"/>
              </a:solidFill>
              <a:prstDash val="solid"/>
              <a:miter lim="400000"/>
            </a:ln>
          </a:right>
          <a:top>
            <a:ln w="12700" cap="flat">
              <a:solidFill>
                <a:srgbClr val="FFFFFF">
                  <a:alpha val="45000"/>
                </a:srgbClr>
              </a:solidFill>
              <a:custDash>
                <a:ds d="200000" sp="200000"/>
              </a:custDash>
              <a:miter lim="400000"/>
            </a:ln>
          </a:top>
          <a:bottom>
            <a:ln w="12700" cap="flat">
              <a:solidFill>
                <a:srgbClr val="FFFFFF">
                  <a:alpha val="45000"/>
                </a:srgbClr>
              </a:solidFill>
              <a:custDash>
                <a:ds d="200000" sp="200000"/>
              </a:custDash>
              <a:miter lim="400000"/>
            </a:ln>
          </a:bottom>
          <a:insideH>
            <a:ln w="12700" cap="flat">
              <a:solidFill>
                <a:srgbClr val="FFFFFF">
                  <a:alpha val="45000"/>
                </a:srgbClr>
              </a:solidFill>
              <a:custDash>
                <a:ds d="200000" sp="200000"/>
              </a:custDash>
              <a:miter lim="400000"/>
            </a:ln>
          </a:insideH>
          <a:insideV>
            <a:ln w="12700" cap="flat">
              <a:solidFill>
                <a:srgbClr val="FFFFFF">
                  <a:alpha val="45000"/>
                </a:srgbClr>
              </a:solidFill>
              <a:custDash>
                <a:ds d="200000" sp="200000"/>
              </a:custDash>
              <a:miter lim="400000"/>
            </a:ln>
          </a:insideV>
        </a:tcBdr>
        <a:fill>
          <a:noFill/>
        </a:fill>
      </a:tcStyle>
    </a:firstCol>
    <a:lastRow>
      <a:tcTxStyle b="on" i="off">
        <a:font>
          <a:latin typeface="Helvetica Neue Bold Condensed"/>
          <a:ea typeface="Helvetica Neue Bold Condensed"/>
          <a:cs typeface="Helvetica Neue Bold Condensed"/>
        </a:font>
        <a:srgbClr val="FFFFFF"/>
      </a:tcTxStyle>
      <a:tcStyle>
        <a:tcBdr>
          <a:left>
            <a:ln w="12700" cap="flat">
              <a:solidFill>
                <a:srgbClr val="FFFFFF">
                  <a:alpha val="45000"/>
                </a:srgbClr>
              </a:solidFill>
              <a:custDash>
                <a:ds d="200000" sp="200000"/>
              </a:custDash>
              <a:miter lim="400000"/>
            </a:ln>
          </a:left>
          <a:right>
            <a:ln w="12700" cap="flat">
              <a:solidFill>
                <a:srgbClr val="FFFFFF">
                  <a:alpha val="45000"/>
                </a:srgbClr>
              </a:solidFill>
              <a:custDash>
                <a:ds d="200000" sp="200000"/>
              </a:custDash>
              <a:miter lim="400000"/>
            </a:ln>
          </a:right>
          <a:top>
            <a:ln w="25400" cap="flat">
              <a:solidFill>
                <a:srgbClr val="FFFFFF"/>
              </a:solidFill>
              <a:prstDash val="solid"/>
              <a:miter lim="400000"/>
            </a:ln>
          </a:top>
          <a:bottom>
            <a:ln w="12700" cap="flat">
              <a:noFill/>
              <a:miter lim="400000"/>
            </a:ln>
          </a:bottom>
          <a:insideH>
            <a:ln w="12700" cap="flat">
              <a:solidFill>
                <a:srgbClr val="FFFFFF">
                  <a:alpha val="45000"/>
                </a:srgbClr>
              </a:solidFill>
              <a:custDash>
                <a:ds d="200000" sp="200000"/>
              </a:custDash>
              <a:miter lim="400000"/>
            </a:ln>
          </a:insideH>
          <a:insideV>
            <a:ln w="12700" cap="flat">
              <a:solidFill>
                <a:srgbClr val="FFFFFF">
                  <a:alpha val="45000"/>
                </a:srgbClr>
              </a:solidFill>
              <a:custDash>
                <a:ds d="200000" sp="200000"/>
              </a:custDash>
              <a:miter lim="400000"/>
            </a:ln>
          </a:insideV>
        </a:tcBdr>
        <a:fill>
          <a:noFill/>
        </a:fill>
      </a:tcStyle>
    </a:lastRow>
    <a:firstRow>
      <a:tcTxStyle b="on" i="off">
        <a:font>
          <a:latin typeface="Helvetica Neue Bold Condensed"/>
          <a:ea typeface="Helvetica Neue Bold Condensed"/>
          <a:cs typeface="Helvetica Neue Bold Condensed"/>
        </a:font>
        <a:srgbClr val="FFFFFF"/>
      </a:tcTxStyle>
      <a:tcStyle>
        <a:tcBdr>
          <a:left>
            <a:ln w="12700" cap="flat">
              <a:solidFill>
                <a:srgbClr val="FFFFFF">
                  <a:alpha val="45000"/>
                </a:srgbClr>
              </a:solidFill>
              <a:custDash>
                <a:ds d="200000" sp="200000"/>
              </a:custDash>
              <a:miter lim="400000"/>
            </a:ln>
          </a:left>
          <a:right>
            <a:ln w="12700" cap="flat">
              <a:solidFill>
                <a:srgbClr val="FFFFFF">
                  <a:alpha val="45000"/>
                </a:srgbClr>
              </a:solidFill>
              <a:custDash>
                <a:ds d="200000" sp="200000"/>
              </a:custDash>
              <a:miter lim="400000"/>
            </a:ln>
          </a:right>
          <a:top>
            <a:ln w="12700" cap="flat">
              <a:noFill/>
              <a:miter lim="400000"/>
            </a:ln>
          </a:top>
          <a:bottom>
            <a:ln w="25400" cap="flat">
              <a:solidFill>
                <a:srgbClr val="FFFFFF"/>
              </a:solidFill>
              <a:prstDash val="solid"/>
              <a:miter lim="400000"/>
            </a:ln>
          </a:bottom>
          <a:insideH>
            <a:ln w="12700" cap="flat">
              <a:solidFill>
                <a:srgbClr val="FFFFFF">
                  <a:alpha val="45000"/>
                </a:srgbClr>
              </a:solidFill>
              <a:custDash>
                <a:ds d="200000" sp="200000"/>
              </a:custDash>
              <a:miter lim="400000"/>
            </a:ln>
          </a:insideH>
          <a:insideV>
            <a:ln w="12700" cap="flat">
              <a:solidFill>
                <a:srgbClr val="FFFFFF">
                  <a:alpha val="45000"/>
                </a:srgbClr>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Shape 140"/>
          <p:cNvSpPr/>
          <p:nvPr>
            <p:ph type="sldImg"/>
          </p:nvPr>
        </p:nvSpPr>
        <p:spPr>
          <a:xfrm>
            <a:off x="1143000" y="685800"/>
            <a:ext cx="4572000" cy="3429000"/>
          </a:xfrm>
          <a:prstGeom prst="rect">
            <a:avLst/>
          </a:prstGeom>
        </p:spPr>
        <p:txBody>
          <a:bodyPr/>
          <a:lstStyle/>
          <a:p>
            <a:pPr/>
          </a:p>
        </p:txBody>
      </p:sp>
      <p:sp>
        <p:nvSpPr>
          <p:cNvPr id="141" name="Shape 141"/>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2.png"/></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1.tif"/></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1.tif"/></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tif"/></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Título y subtítulo">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1" name="Texto del título"/>
          <p:cNvSpPr txBox="1"/>
          <p:nvPr>
            <p:ph type="title"/>
          </p:nvPr>
        </p:nvSpPr>
        <p:spPr>
          <a:xfrm>
            <a:off x="1270000" y="1943100"/>
            <a:ext cx="10464800" cy="2997200"/>
          </a:xfrm>
          <a:prstGeom prst="rect">
            <a:avLst/>
          </a:prstGeom>
        </p:spPr>
        <p:txBody>
          <a:bodyPr anchor="b"/>
          <a:lstStyle>
            <a:lvl1pPr>
              <a:defRPr spc="-128" sz="6400"/>
            </a:lvl1pPr>
          </a:lstStyle>
          <a:p>
            <a:pPr/>
            <a:r>
              <a:t>Texto del título</a:t>
            </a:r>
          </a:p>
        </p:txBody>
      </p:sp>
      <p:sp>
        <p:nvSpPr>
          <p:cNvPr id="12" name="Nivel de texto 1…"/>
          <p:cNvSpPr txBox="1"/>
          <p:nvPr>
            <p:ph type="body" sz="quarter" idx="1"/>
          </p:nvPr>
        </p:nvSpPr>
        <p:spPr>
          <a:xfrm>
            <a:off x="1270000" y="5029200"/>
            <a:ext cx="10464800" cy="2184400"/>
          </a:xfrm>
          <a:prstGeom prst="rect">
            <a:avLst/>
          </a:prstGeom>
        </p:spPr>
        <p:txBody>
          <a:bodyPr anchor="t"/>
          <a:lstStyle>
            <a:lvl1pPr marL="0" indent="0" algn="ctr">
              <a:spcBef>
                <a:spcPts val="0"/>
              </a:spcBef>
              <a:buSzTx/>
              <a:buNone/>
              <a:defRPr sz="2400"/>
            </a:lvl1pPr>
            <a:lvl2pPr marL="0" indent="228600" algn="ctr">
              <a:spcBef>
                <a:spcPts val="0"/>
              </a:spcBef>
              <a:buSzTx/>
              <a:buNone/>
              <a:defRPr sz="2400"/>
            </a:lvl2pPr>
            <a:lvl3pPr marL="0" indent="457200" algn="ctr">
              <a:spcBef>
                <a:spcPts val="0"/>
              </a:spcBef>
              <a:buSzTx/>
              <a:buNone/>
              <a:defRPr sz="2400"/>
            </a:lvl3pPr>
            <a:lvl4pPr marL="0" indent="685800" algn="ctr">
              <a:spcBef>
                <a:spcPts val="0"/>
              </a:spcBef>
              <a:buSzTx/>
              <a:buNone/>
              <a:defRPr sz="2400"/>
            </a:lvl4pPr>
            <a:lvl5pPr marL="0" indent="914400" algn="ctr">
              <a:spcBef>
                <a:spcPts val="0"/>
              </a:spcBef>
              <a:buSzTx/>
              <a:buNone/>
              <a:defRPr sz="2400"/>
            </a:lvl5pPr>
          </a:lstStyle>
          <a:p>
            <a:pPr/>
            <a:r>
              <a:t>Nivel de texto 1</a:t>
            </a:r>
          </a:p>
          <a:p>
            <a:pPr lvl="1"/>
            <a:r>
              <a:t>Nivel de texto 2</a:t>
            </a:r>
          </a:p>
          <a:p>
            <a:pPr lvl="2"/>
            <a:r>
              <a:t>Nivel de texto 3</a:t>
            </a:r>
          </a:p>
          <a:p>
            <a:pPr lvl="3"/>
            <a:r>
              <a:t>Nivel de texto 4</a:t>
            </a:r>
          </a:p>
          <a:p>
            <a:pPr lvl="4"/>
            <a:r>
              <a:t>Nivel de texto 5</a:t>
            </a:r>
          </a:p>
        </p:txBody>
      </p:sp>
      <p:sp>
        <p:nvSpPr>
          <p:cNvPr id="13" name="Número de diapositiva"/>
          <p:cNvSpPr txBox="1"/>
          <p:nvPr>
            <p:ph type="sldNum" sz="quarter" idx="2"/>
          </p:nvPr>
        </p:nvSpPr>
        <p:spPr>
          <a:xfrm>
            <a:off x="6305296" y="9017000"/>
            <a:ext cx="406909" cy="380899"/>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Cita">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03" name="– Juan López"/>
          <p:cNvSpPr txBox="1"/>
          <p:nvPr>
            <p:ph type="body" sz="quarter" idx="13"/>
          </p:nvPr>
        </p:nvSpPr>
        <p:spPr>
          <a:xfrm>
            <a:off x="1270000" y="6362700"/>
            <a:ext cx="10464800" cy="647700"/>
          </a:xfrm>
          <a:prstGeom prst="rect">
            <a:avLst/>
          </a:prstGeom>
        </p:spPr>
        <p:txBody>
          <a:bodyPr anchor="t">
            <a:spAutoFit/>
          </a:bodyPr>
          <a:lstStyle>
            <a:lvl1pPr marL="0" indent="0" algn="ctr">
              <a:spcBef>
                <a:spcPts val="1200"/>
              </a:spcBef>
              <a:buSzTx/>
              <a:buNone/>
              <a:defRPr sz="3600">
                <a:solidFill>
                  <a:srgbClr val="222222"/>
                </a:solidFill>
              </a:defRPr>
            </a:lvl1pPr>
          </a:lstStyle>
          <a:p>
            <a:pPr/>
            <a:r>
              <a:t>– Juan López</a:t>
            </a:r>
          </a:p>
        </p:txBody>
      </p:sp>
      <p:sp>
        <p:nvSpPr>
          <p:cNvPr id="104" name="“Escribir una cita aquí”"/>
          <p:cNvSpPr txBox="1"/>
          <p:nvPr>
            <p:ph type="body" sz="quarter" idx="14"/>
          </p:nvPr>
        </p:nvSpPr>
        <p:spPr>
          <a:xfrm>
            <a:off x="1270000" y="4241799"/>
            <a:ext cx="10464800" cy="736601"/>
          </a:xfrm>
          <a:prstGeom prst="rect">
            <a:avLst/>
          </a:prstGeom>
        </p:spPr>
        <p:txBody>
          <a:bodyPr>
            <a:spAutoFit/>
          </a:bodyPr>
          <a:lstStyle>
            <a:lvl1pPr marL="0" indent="0" algn="ctr">
              <a:lnSpc>
                <a:spcPct val="120000"/>
              </a:lnSpc>
              <a:buSzTx/>
              <a:buNone/>
              <a:defRPr b="1" spc="-126" sz="4200">
                <a:latin typeface="+mn-lt"/>
                <a:ea typeface="+mn-ea"/>
                <a:cs typeface="+mn-cs"/>
                <a:sym typeface="Superclarendon"/>
              </a:defRPr>
            </a:lvl1pPr>
          </a:lstStyle>
          <a:p>
            <a:pPr/>
            <a:r>
              <a:t>“Escribir una cita aquí” </a:t>
            </a:r>
          </a:p>
        </p:txBody>
      </p:sp>
      <p:sp>
        <p:nvSpPr>
          <p:cNvPr id="105"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Foto">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12" name="Imagen"/>
          <p:cNvSpPr/>
          <p:nvPr>
            <p:ph type="pic" idx="13"/>
          </p:nvPr>
        </p:nvSpPr>
        <p:spPr>
          <a:xfrm>
            <a:off x="0" y="0"/>
            <a:ext cx="13004800" cy="9753600"/>
          </a:xfrm>
          <a:prstGeom prst="rect">
            <a:avLst/>
          </a:prstGeom>
        </p:spPr>
        <p:txBody>
          <a:bodyPr lIns="91439" tIns="45719" rIns="91439" bIns="45719" anchor="t">
            <a:noAutofit/>
          </a:bodyPr>
          <a:lstStyle/>
          <a:p>
            <a:pPr/>
          </a:p>
        </p:txBody>
      </p:sp>
      <p:sp>
        <p:nvSpPr>
          <p:cNvPr id="113"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En blanco">
    <p:spTree>
      <p:nvGrpSpPr>
        <p:cNvPr id="1" name=""/>
        <p:cNvGrpSpPr/>
        <p:nvPr/>
      </p:nvGrpSpPr>
      <p:grpSpPr>
        <a:xfrm>
          <a:off x="0" y="0"/>
          <a:ext cx="0" cy="0"/>
          <a:chOff x="0" y="0"/>
          <a:chExt cx="0" cy="0"/>
        </a:xfrm>
      </p:grpSpPr>
      <p:sp>
        <p:nvSpPr>
          <p:cNvPr id="120"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type="tx" showMasterSp="1" showMasterPhAnim="1">
  <p:cSld name="En blanco - Alt.">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27"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type="tx" showMasterSp="1" showMasterPhAnim="1">
  <p:cSld name="En blanco - Alt. 2">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34"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Foto (horizontal)">
    <p:bg>
      <p:bgPr>
        <a:blipFill rotWithShape="1">
          <a:blip r:embed="rId2"/>
          <a:srcRect l="0" t="0" r="0" b="0"/>
          <a:stretch>
            <a:fillRect/>
          </a:stretch>
        </a:blipFill>
      </p:bgPr>
    </p:bg>
    <p:spTree>
      <p:nvGrpSpPr>
        <p:cNvPr id="1" name=""/>
        <p:cNvGrpSpPr/>
        <p:nvPr/>
      </p:nvGrpSpPr>
      <p:grpSpPr>
        <a:xfrm>
          <a:off x="0" y="0"/>
          <a:ext cx="0" cy="0"/>
          <a:chOff x="0" y="0"/>
          <a:chExt cx="0" cy="0"/>
        </a:xfrm>
      </p:grpSpPr>
      <p:pic>
        <p:nvPicPr>
          <p:cNvPr id="20" name="Línea" descr="Línea"/>
          <p:cNvPicPr>
            <a:picLocks noChangeAspect="0"/>
          </p:cNvPicPr>
          <p:nvPr/>
        </p:nvPicPr>
        <p:blipFill>
          <a:blip r:embed="rId3">
            <a:extLst/>
          </a:blip>
          <a:stretch>
            <a:fillRect/>
          </a:stretch>
        </p:blipFill>
        <p:spPr>
          <a:xfrm>
            <a:off x="4734473" y="8193634"/>
            <a:ext cx="3457771" cy="71843"/>
          </a:xfrm>
          <a:prstGeom prst="rect">
            <a:avLst/>
          </a:prstGeom>
        </p:spPr>
      </p:pic>
      <p:sp>
        <p:nvSpPr>
          <p:cNvPr id="22" name="Imagen"/>
          <p:cNvSpPr/>
          <p:nvPr>
            <p:ph type="pic" idx="13"/>
          </p:nvPr>
        </p:nvSpPr>
        <p:spPr>
          <a:xfrm>
            <a:off x="387350" y="400050"/>
            <a:ext cx="12217400" cy="6267286"/>
          </a:xfrm>
          <a:prstGeom prst="rect">
            <a:avLst/>
          </a:prstGeom>
          <a:ln w="9525">
            <a:round/>
          </a:ln>
        </p:spPr>
        <p:txBody>
          <a:bodyPr lIns="91439" tIns="45719" rIns="91439" bIns="45719" anchor="t">
            <a:noAutofit/>
          </a:bodyPr>
          <a:lstStyle/>
          <a:p>
            <a:pPr/>
          </a:p>
        </p:txBody>
      </p:sp>
      <p:sp>
        <p:nvSpPr>
          <p:cNvPr id="23" name="Texto del título"/>
          <p:cNvSpPr txBox="1"/>
          <p:nvPr>
            <p:ph type="title"/>
          </p:nvPr>
        </p:nvSpPr>
        <p:spPr>
          <a:xfrm>
            <a:off x="635000" y="6845300"/>
            <a:ext cx="11734800" cy="1219200"/>
          </a:xfrm>
          <a:prstGeom prst="rect">
            <a:avLst/>
          </a:prstGeom>
        </p:spPr>
        <p:txBody>
          <a:bodyPr anchor="b"/>
          <a:lstStyle>
            <a:lvl1pPr>
              <a:defRPr spc="-128" sz="6400"/>
            </a:lvl1pPr>
          </a:lstStyle>
          <a:p>
            <a:pPr/>
            <a:r>
              <a:t>Texto del título</a:t>
            </a:r>
          </a:p>
        </p:txBody>
      </p:sp>
      <p:sp>
        <p:nvSpPr>
          <p:cNvPr id="24" name="Nivel de texto 1…"/>
          <p:cNvSpPr txBox="1"/>
          <p:nvPr>
            <p:ph type="body" sz="quarter" idx="1"/>
          </p:nvPr>
        </p:nvSpPr>
        <p:spPr>
          <a:xfrm>
            <a:off x="635000" y="8318500"/>
            <a:ext cx="11734800" cy="876300"/>
          </a:xfrm>
          <a:prstGeom prst="rect">
            <a:avLst/>
          </a:prstGeom>
        </p:spPr>
        <p:txBody>
          <a:bodyPr anchor="t"/>
          <a:lstStyle>
            <a:lvl1pPr marL="0" indent="0" algn="ctr">
              <a:spcBef>
                <a:spcPts val="0"/>
              </a:spcBef>
              <a:buSzTx/>
              <a:buNone/>
              <a:defRPr sz="2400"/>
            </a:lvl1pPr>
            <a:lvl2pPr marL="0" indent="228600" algn="ctr">
              <a:spcBef>
                <a:spcPts val="0"/>
              </a:spcBef>
              <a:buSzTx/>
              <a:buNone/>
              <a:defRPr sz="2400"/>
            </a:lvl2pPr>
            <a:lvl3pPr marL="0" indent="457200" algn="ctr">
              <a:spcBef>
                <a:spcPts val="0"/>
              </a:spcBef>
              <a:buSzTx/>
              <a:buNone/>
              <a:defRPr sz="2400"/>
            </a:lvl3pPr>
            <a:lvl4pPr marL="0" indent="685800" algn="ctr">
              <a:spcBef>
                <a:spcPts val="0"/>
              </a:spcBef>
              <a:buSzTx/>
              <a:buNone/>
              <a:defRPr sz="2400"/>
            </a:lvl4pPr>
            <a:lvl5pPr marL="0" indent="914400" algn="ctr">
              <a:spcBef>
                <a:spcPts val="0"/>
              </a:spcBef>
              <a:buSzTx/>
              <a:buNone/>
              <a:defRPr sz="2400"/>
            </a:lvl5pPr>
          </a:lstStyle>
          <a:p>
            <a:pPr/>
            <a:r>
              <a:t>Nivel de texto 1</a:t>
            </a:r>
          </a:p>
          <a:p>
            <a:pPr lvl="1"/>
            <a:r>
              <a:t>Nivel de texto 2</a:t>
            </a:r>
          </a:p>
          <a:p>
            <a:pPr lvl="2"/>
            <a:r>
              <a:t>Nivel de texto 3</a:t>
            </a:r>
          </a:p>
          <a:p>
            <a:pPr lvl="3"/>
            <a:r>
              <a:t>Nivel de texto 4</a:t>
            </a:r>
          </a:p>
          <a:p>
            <a:pPr lvl="4"/>
            <a:r>
              <a:t>Nivel de texto 5</a:t>
            </a:r>
          </a:p>
        </p:txBody>
      </p:sp>
      <p:sp>
        <p:nvSpPr>
          <p:cNvPr id="25"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Título (centro)">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32" name="Texto del título"/>
          <p:cNvSpPr txBox="1"/>
          <p:nvPr>
            <p:ph type="title"/>
          </p:nvPr>
        </p:nvSpPr>
        <p:spPr>
          <a:xfrm>
            <a:off x="1270000" y="3505200"/>
            <a:ext cx="10464800" cy="2730500"/>
          </a:xfrm>
          <a:prstGeom prst="rect">
            <a:avLst/>
          </a:prstGeom>
        </p:spPr>
        <p:txBody>
          <a:bodyPr/>
          <a:lstStyle>
            <a:lvl1pPr>
              <a:defRPr spc="-128" sz="6400"/>
            </a:lvl1pPr>
          </a:lstStyle>
          <a:p>
            <a:pPr/>
            <a:r>
              <a:t>Texto del título</a:t>
            </a:r>
          </a:p>
        </p:txBody>
      </p:sp>
      <p:sp>
        <p:nvSpPr>
          <p:cNvPr id="33"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Foto (vertical)">
    <p:bg>
      <p:bgPr>
        <a:blipFill rotWithShape="1">
          <a:blip r:embed="rId2"/>
          <a:srcRect l="0" t="0" r="0" b="0"/>
          <a:stretch>
            <a:fillRect/>
          </a:stretch>
        </a:blipFill>
      </p:bgPr>
    </p:bg>
    <p:spTree>
      <p:nvGrpSpPr>
        <p:cNvPr id="1" name=""/>
        <p:cNvGrpSpPr/>
        <p:nvPr/>
      </p:nvGrpSpPr>
      <p:grpSpPr>
        <a:xfrm>
          <a:off x="0" y="0"/>
          <a:ext cx="0" cy="0"/>
          <a:chOff x="0" y="0"/>
          <a:chExt cx="0" cy="0"/>
        </a:xfrm>
      </p:grpSpPr>
      <p:pic>
        <p:nvPicPr>
          <p:cNvPr id="40" name="Línea" descr="Línea"/>
          <p:cNvPicPr>
            <a:picLocks noChangeAspect="0"/>
          </p:cNvPicPr>
          <p:nvPr/>
        </p:nvPicPr>
        <p:blipFill>
          <a:blip r:embed="rId3">
            <a:extLst/>
          </a:blip>
          <a:stretch>
            <a:fillRect/>
          </a:stretch>
        </p:blipFill>
        <p:spPr>
          <a:xfrm>
            <a:off x="1286047" y="5082129"/>
            <a:ext cx="4512624" cy="71848"/>
          </a:xfrm>
          <a:prstGeom prst="rect">
            <a:avLst/>
          </a:prstGeom>
        </p:spPr>
      </p:pic>
      <p:sp>
        <p:nvSpPr>
          <p:cNvPr id="42" name="Imagen"/>
          <p:cNvSpPr/>
          <p:nvPr>
            <p:ph type="pic" sz="half" idx="13"/>
          </p:nvPr>
        </p:nvSpPr>
        <p:spPr>
          <a:xfrm>
            <a:off x="6807200" y="762000"/>
            <a:ext cx="5334000" cy="8229600"/>
          </a:xfrm>
          <a:prstGeom prst="rect">
            <a:avLst/>
          </a:prstGeom>
          <a:ln w="9525">
            <a:round/>
          </a:ln>
        </p:spPr>
        <p:txBody>
          <a:bodyPr lIns="91439" tIns="45719" rIns="91439" bIns="45719" anchor="t">
            <a:noAutofit/>
          </a:bodyPr>
          <a:lstStyle/>
          <a:p>
            <a:pPr/>
          </a:p>
        </p:txBody>
      </p:sp>
      <p:sp>
        <p:nvSpPr>
          <p:cNvPr id="43" name="Texto del título"/>
          <p:cNvSpPr txBox="1"/>
          <p:nvPr>
            <p:ph type="title"/>
          </p:nvPr>
        </p:nvSpPr>
        <p:spPr>
          <a:xfrm>
            <a:off x="762000" y="774700"/>
            <a:ext cx="5588000" cy="4102100"/>
          </a:xfrm>
          <a:prstGeom prst="rect">
            <a:avLst/>
          </a:prstGeom>
        </p:spPr>
        <p:txBody>
          <a:bodyPr anchor="b"/>
          <a:lstStyle/>
          <a:p>
            <a:pPr/>
            <a:r>
              <a:t>Texto del título</a:t>
            </a:r>
          </a:p>
        </p:txBody>
      </p:sp>
      <p:sp>
        <p:nvSpPr>
          <p:cNvPr id="44" name="Nivel de texto 1…"/>
          <p:cNvSpPr txBox="1"/>
          <p:nvPr>
            <p:ph type="body" sz="quarter" idx="1"/>
          </p:nvPr>
        </p:nvSpPr>
        <p:spPr>
          <a:xfrm>
            <a:off x="762000" y="5372100"/>
            <a:ext cx="5588000" cy="3619500"/>
          </a:xfrm>
          <a:prstGeom prst="rect">
            <a:avLst/>
          </a:prstGeom>
        </p:spPr>
        <p:txBody>
          <a:bodyPr anchor="t"/>
          <a:lstStyle>
            <a:lvl1pPr marL="0" indent="0" algn="ctr">
              <a:spcBef>
                <a:spcPts val="0"/>
              </a:spcBef>
              <a:buSzTx/>
              <a:buNone/>
              <a:defRPr sz="2400"/>
            </a:lvl1pPr>
            <a:lvl2pPr marL="0" indent="228600" algn="ctr">
              <a:spcBef>
                <a:spcPts val="0"/>
              </a:spcBef>
              <a:buSzTx/>
              <a:buNone/>
              <a:defRPr sz="2400"/>
            </a:lvl2pPr>
            <a:lvl3pPr marL="0" indent="457200" algn="ctr">
              <a:spcBef>
                <a:spcPts val="0"/>
              </a:spcBef>
              <a:buSzTx/>
              <a:buNone/>
              <a:defRPr sz="2400"/>
            </a:lvl3pPr>
            <a:lvl4pPr marL="0" indent="685800" algn="ctr">
              <a:spcBef>
                <a:spcPts val="0"/>
              </a:spcBef>
              <a:buSzTx/>
              <a:buNone/>
              <a:defRPr sz="2400"/>
            </a:lvl4pPr>
            <a:lvl5pPr marL="0" indent="914400" algn="ctr">
              <a:spcBef>
                <a:spcPts val="0"/>
              </a:spcBef>
              <a:buSzTx/>
              <a:buNone/>
              <a:defRPr sz="2400"/>
            </a:lvl5pPr>
          </a:lstStyle>
          <a:p>
            <a:pPr/>
            <a:r>
              <a:t>Nivel de texto 1</a:t>
            </a:r>
          </a:p>
          <a:p>
            <a:pPr lvl="1"/>
            <a:r>
              <a:t>Nivel de texto 2</a:t>
            </a:r>
          </a:p>
          <a:p>
            <a:pPr lvl="2"/>
            <a:r>
              <a:t>Nivel de texto 3</a:t>
            </a:r>
          </a:p>
          <a:p>
            <a:pPr lvl="3"/>
            <a:r>
              <a:t>Nivel de texto 4</a:t>
            </a:r>
          </a:p>
          <a:p>
            <a:pPr lvl="4"/>
            <a:r>
              <a:t>Nivel de texto 5</a:t>
            </a:r>
          </a:p>
        </p:txBody>
      </p:sp>
      <p:sp>
        <p:nvSpPr>
          <p:cNvPr id="45"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Título (arriba)">
    <p:spTree>
      <p:nvGrpSpPr>
        <p:cNvPr id="1" name=""/>
        <p:cNvGrpSpPr/>
        <p:nvPr/>
      </p:nvGrpSpPr>
      <p:grpSpPr>
        <a:xfrm>
          <a:off x="0" y="0"/>
          <a:ext cx="0" cy="0"/>
          <a:chOff x="0" y="0"/>
          <a:chExt cx="0" cy="0"/>
        </a:xfrm>
      </p:grpSpPr>
      <p:pic>
        <p:nvPicPr>
          <p:cNvPr id="52" name="Línea" descr="Línea"/>
          <p:cNvPicPr>
            <a:picLocks noChangeAspect="0"/>
          </p:cNvPicPr>
          <p:nvPr/>
        </p:nvPicPr>
        <p:blipFill>
          <a:blip r:embed="rId2">
            <a:extLst/>
          </a:blip>
          <a:stretch>
            <a:fillRect/>
          </a:stretch>
        </p:blipFill>
        <p:spPr>
          <a:xfrm>
            <a:off x="1060083" y="2732634"/>
            <a:ext cx="10908152" cy="71905"/>
          </a:xfrm>
          <a:prstGeom prst="rect">
            <a:avLst/>
          </a:prstGeom>
        </p:spPr>
      </p:pic>
      <p:sp>
        <p:nvSpPr>
          <p:cNvPr id="54" name="Texto del título"/>
          <p:cNvSpPr txBox="1"/>
          <p:nvPr>
            <p:ph type="title"/>
          </p:nvPr>
        </p:nvSpPr>
        <p:spPr>
          <a:prstGeom prst="rect">
            <a:avLst/>
          </a:prstGeom>
        </p:spPr>
        <p:txBody>
          <a:bodyPr/>
          <a:lstStyle/>
          <a:p>
            <a:pPr/>
            <a:r>
              <a:t>Texto del título</a:t>
            </a:r>
          </a:p>
        </p:txBody>
      </p:sp>
      <p:sp>
        <p:nvSpPr>
          <p:cNvPr id="55"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ítulo y viñetas">
    <p:spTree>
      <p:nvGrpSpPr>
        <p:cNvPr id="1" name=""/>
        <p:cNvGrpSpPr/>
        <p:nvPr/>
      </p:nvGrpSpPr>
      <p:grpSpPr>
        <a:xfrm>
          <a:off x="0" y="0"/>
          <a:ext cx="0" cy="0"/>
          <a:chOff x="0" y="0"/>
          <a:chExt cx="0" cy="0"/>
        </a:xfrm>
      </p:grpSpPr>
      <p:pic>
        <p:nvPicPr>
          <p:cNvPr id="62" name="Línea" descr="Línea"/>
          <p:cNvPicPr>
            <a:picLocks noChangeAspect="0"/>
          </p:cNvPicPr>
          <p:nvPr/>
        </p:nvPicPr>
        <p:blipFill>
          <a:blip r:embed="rId2">
            <a:extLst/>
          </a:blip>
          <a:stretch>
            <a:fillRect/>
          </a:stretch>
        </p:blipFill>
        <p:spPr>
          <a:xfrm>
            <a:off x="1060083" y="2732634"/>
            <a:ext cx="10908152" cy="71905"/>
          </a:xfrm>
          <a:prstGeom prst="rect">
            <a:avLst/>
          </a:prstGeom>
        </p:spPr>
      </p:pic>
      <p:sp>
        <p:nvSpPr>
          <p:cNvPr id="64" name="Texto del título"/>
          <p:cNvSpPr txBox="1"/>
          <p:nvPr>
            <p:ph type="title"/>
          </p:nvPr>
        </p:nvSpPr>
        <p:spPr>
          <a:prstGeom prst="rect">
            <a:avLst/>
          </a:prstGeom>
        </p:spPr>
        <p:txBody>
          <a:bodyPr/>
          <a:lstStyle/>
          <a:p>
            <a:pPr/>
            <a:r>
              <a:t>Texto del título</a:t>
            </a:r>
          </a:p>
        </p:txBody>
      </p:sp>
      <p:sp>
        <p:nvSpPr>
          <p:cNvPr id="65" name="Nivel de texto 1…"/>
          <p:cNvSpPr txBox="1"/>
          <p:nvPr>
            <p:ph type="body" idx="1"/>
          </p:nvPr>
        </p:nvSpPr>
        <p:spPr>
          <a:xfrm>
            <a:off x="1270000" y="3263900"/>
            <a:ext cx="10464800" cy="5715000"/>
          </a:xfrm>
          <a:prstGeom prst="rect">
            <a:avLst/>
          </a:prstGeom>
        </p:spPr>
        <p:txBody>
          <a:bodyPr/>
          <a:lstStyle>
            <a:lvl1pPr>
              <a:buBlip>
                <a:blip r:embed="rId3"/>
              </a:buBlip>
            </a:lvl1pPr>
            <a:lvl2pPr>
              <a:buBlip>
                <a:blip r:embed="rId3"/>
              </a:buBlip>
            </a:lvl2pPr>
            <a:lvl3pPr>
              <a:buBlip>
                <a:blip r:embed="rId3"/>
              </a:buBlip>
            </a:lvl3pPr>
            <a:lvl4pPr>
              <a:buBlip>
                <a:blip r:embed="rId3"/>
              </a:buBlip>
            </a:lvl4pPr>
            <a:lvl5pPr>
              <a:buBlip>
                <a:blip r:embed="rId3"/>
              </a:buBlip>
            </a:lvl5pPr>
          </a:lstStyle>
          <a:p>
            <a:pPr/>
            <a:r>
              <a:t>Nivel de texto 1</a:t>
            </a:r>
          </a:p>
          <a:p>
            <a:pPr lvl="1"/>
            <a:r>
              <a:t>Nivel de texto 2</a:t>
            </a:r>
          </a:p>
          <a:p>
            <a:pPr lvl="2"/>
            <a:r>
              <a:t>Nivel de texto 3</a:t>
            </a:r>
          </a:p>
          <a:p>
            <a:pPr lvl="3"/>
            <a:r>
              <a:t>Nivel de texto 4</a:t>
            </a:r>
          </a:p>
          <a:p>
            <a:pPr lvl="4"/>
            <a:r>
              <a:t>Nivel de texto 5</a:t>
            </a:r>
          </a:p>
        </p:txBody>
      </p:sp>
      <p:sp>
        <p:nvSpPr>
          <p:cNvPr id="66"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Título, viñetas y foto">
    <p:spTree>
      <p:nvGrpSpPr>
        <p:cNvPr id="1" name=""/>
        <p:cNvGrpSpPr/>
        <p:nvPr/>
      </p:nvGrpSpPr>
      <p:grpSpPr>
        <a:xfrm>
          <a:off x="0" y="0"/>
          <a:ext cx="0" cy="0"/>
          <a:chOff x="0" y="0"/>
          <a:chExt cx="0" cy="0"/>
        </a:xfrm>
      </p:grpSpPr>
      <p:pic>
        <p:nvPicPr>
          <p:cNvPr id="73" name="Línea" descr="Línea"/>
          <p:cNvPicPr>
            <a:picLocks noChangeAspect="0"/>
          </p:cNvPicPr>
          <p:nvPr/>
        </p:nvPicPr>
        <p:blipFill>
          <a:blip r:embed="rId2">
            <a:extLst/>
          </a:blip>
          <a:stretch>
            <a:fillRect/>
          </a:stretch>
        </p:blipFill>
        <p:spPr>
          <a:xfrm>
            <a:off x="1060083" y="2732634"/>
            <a:ext cx="10908152" cy="71905"/>
          </a:xfrm>
          <a:prstGeom prst="rect">
            <a:avLst/>
          </a:prstGeom>
        </p:spPr>
      </p:pic>
      <p:sp>
        <p:nvSpPr>
          <p:cNvPr id="75" name="Imagen"/>
          <p:cNvSpPr/>
          <p:nvPr>
            <p:ph type="pic" sz="half" idx="13"/>
          </p:nvPr>
        </p:nvSpPr>
        <p:spPr>
          <a:xfrm>
            <a:off x="1181100" y="3380452"/>
            <a:ext cx="5461000" cy="5308601"/>
          </a:xfrm>
          <a:prstGeom prst="rect">
            <a:avLst/>
          </a:prstGeom>
          <a:ln w="9525">
            <a:round/>
          </a:ln>
        </p:spPr>
        <p:txBody>
          <a:bodyPr lIns="91439" tIns="45719" rIns="91439" bIns="45719" anchor="t">
            <a:noAutofit/>
          </a:bodyPr>
          <a:lstStyle/>
          <a:p>
            <a:pPr/>
          </a:p>
        </p:txBody>
      </p:sp>
      <p:sp>
        <p:nvSpPr>
          <p:cNvPr id="76" name="Texto del título"/>
          <p:cNvSpPr txBox="1"/>
          <p:nvPr>
            <p:ph type="title"/>
          </p:nvPr>
        </p:nvSpPr>
        <p:spPr>
          <a:prstGeom prst="rect">
            <a:avLst/>
          </a:prstGeom>
        </p:spPr>
        <p:txBody>
          <a:bodyPr/>
          <a:lstStyle/>
          <a:p>
            <a:pPr/>
            <a:r>
              <a:t>Texto del título</a:t>
            </a:r>
          </a:p>
        </p:txBody>
      </p:sp>
      <p:sp>
        <p:nvSpPr>
          <p:cNvPr id="77" name="Nivel de texto 1…"/>
          <p:cNvSpPr txBox="1"/>
          <p:nvPr>
            <p:ph type="body" sz="half" idx="1"/>
          </p:nvPr>
        </p:nvSpPr>
        <p:spPr>
          <a:xfrm>
            <a:off x="7200900" y="3340100"/>
            <a:ext cx="4826000" cy="5384800"/>
          </a:xfrm>
          <a:prstGeom prst="rect">
            <a:avLst/>
          </a:prstGeom>
        </p:spPr>
        <p:txBody>
          <a:bodyPr/>
          <a:lstStyle>
            <a:lvl1pPr marL="457200" indent="-457200">
              <a:spcBef>
                <a:spcPts val="3000"/>
              </a:spcBef>
              <a:buBlip>
                <a:blip r:embed="rId3"/>
              </a:buBlip>
              <a:defRPr sz="2600"/>
            </a:lvl1pPr>
            <a:lvl2pPr marL="914400" indent="-457200">
              <a:spcBef>
                <a:spcPts val="3000"/>
              </a:spcBef>
              <a:buBlip>
                <a:blip r:embed="rId3"/>
              </a:buBlip>
              <a:defRPr sz="2600"/>
            </a:lvl2pPr>
            <a:lvl3pPr marL="1371600" indent="-457200">
              <a:spcBef>
                <a:spcPts val="3000"/>
              </a:spcBef>
              <a:buBlip>
                <a:blip r:embed="rId3"/>
              </a:buBlip>
              <a:defRPr sz="2600"/>
            </a:lvl3pPr>
            <a:lvl4pPr marL="1828800" indent="-457200">
              <a:spcBef>
                <a:spcPts val="3000"/>
              </a:spcBef>
              <a:buBlip>
                <a:blip r:embed="rId3"/>
              </a:buBlip>
              <a:defRPr sz="2600"/>
            </a:lvl4pPr>
            <a:lvl5pPr marL="2286000" indent="-457200">
              <a:spcBef>
                <a:spcPts val="3000"/>
              </a:spcBef>
              <a:buBlip>
                <a:blip r:embed="rId3"/>
              </a:buBlip>
              <a:defRPr sz="2600"/>
            </a:lvl5pPr>
          </a:lstStyle>
          <a:p>
            <a:pPr/>
            <a:r>
              <a:t>Nivel de texto 1</a:t>
            </a:r>
          </a:p>
          <a:p>
            <a:pPr lvl="1"/>
            <a:r>
              <a:t>Nivel de texto 2</a:t>
            </a:r>
          </a:p>
          <a:p>
            <a:pPr lvl="2"/>
            <a:r>
              <a:t>Nivel de texto 3</a:t>
            </a:r>
          </a:p>
          <a:p>
            <a:pPr lvl="3"/>
            <a:r>
              <a:t>Nivel de texto 4</a:t>
            </a:r>
          </a:p>
          <a:p>
            <a:pPr lvl="4"/>
            <a:r>
              <a:t>Nivel de texto 5</a:t>
            </a:r>
          </a:p>
        </p:txBody>
      </p:sp>
      <p:sp>
        <p:nvSpPr>
          <p:cNvPr id="78"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Viñetas">
    <p:spTree>
      <p:nvGrpSpPr>
        <p:cNvPr id="1" name=""/>
        <p:cNvGrpSpPr/>
        <p:nvPr/>
      </p:nvGrpSpPr>
      <p:grpSpPr>
        <a:xfrm>
          <a:off x="0" y="0"/>
          <a:ext cx="0" cy="0"/>
          <a:chOff x="0" y="0"/>
          <a:chExt cx="0" cy="0"/>
        </a:xfrm>
      </p:grpSpPr>
      <p:sp>
        <p:nvSpPr>
          <p:cNvPr id="85" name="Nivel de texto 1…"/>
          <p:cNvSpPr txBox="1"/>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a:r>
              <a:t>Nivel de texto 1</a:t>
            </a:r>
          </a:p>
          <a:p>
            <a:pPr lvl="1"/>
            <a:r>
              <a:t>Nivel de texto 2</a:t>
            </a:r>
          </a:p>
          <a:p>
            <a:pPr lvl="2"/>
            <a:r>
              <a:t>Nivel de texto 3</a:t>
            </a:r>
          </a:p>
          <a:p>
            <a:pPr lvl="3"/>
            <a:r>
              <a:t>Nivel de texto 4</a:t>
            </a:r>
          </a:p>
          <a:p>
            <a:pPr lvl="4"/>
            <a:r>
              <a:t>Nivel de texto 5</a:t>
            </a:r>
          </a:p>
        </p:txBody>
      </p:sp>
      <p:sp>
        <p:nvSpPr>
          <p:cNvPr id="86"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Foto (3)">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93" name="Imagen"/>
          <p:cNvSpPr/>
          <p:nvPr>
            <p:ph type="pic" sz="quarter" idx="13"/>
          </p:nvPr>
        </p:nvSpPr>
        <p:spPr>
          <a:xfrm>
            <a:off x="6692900" y="5082252"/>
            <a:ext cx="5334000" cy="3898901"/>
          </a:xfrm>
          <a:prstGeom prst="rect">
            <a:avLst/>
          </a:prstGeom>
          <a:ln w="9525">
            <a:round/>
          </a:ln>
        </p:spPr>
        <p:txBody>
          <a:bodyPr lIns="91439" tIns="45719" rIns="91439" bIns="45719" anchor="t">
            <a:noAutofit/>
          </a:bodyPr>
          <a:lstStyle/>
          <a:p>
            <a:pPr/>
          </a:p>
        </p:txBody>
      </p:sp>
      <p:sp>
        <p:nvSpPr>
          <p:cNvPr id="94" name="Imagen"/>
          <p:cNvSpPr/>
          <p:nvPr>
            <p:ph type="pic" sz="quarter" idx="14"/>
          </p:nvPr>
        </p:nvSpPr>
        <p:spPr>
          <a:xfrm>
            <a:off x="6699118" y="751552"/>
            <a:ext cx="5334001" cy="3898901"/>
          </a:xfrm>
          <a:prstGeom prst="rect">
            <a:avLst/>
          </a:prstGeom>
          <a:ln w="9525">
            <a:round/>
          </a:ln>
        </p:spPr>
        <p:txBody>
          <a:bodyPr lIns="91439" tIns="45719" rIns="91439" bIns="45719" anchor="t">
            <a:noAutofit/>
          </a:bodyPr>
          <a:lstStyle/>
          <a:p>
            <a:pPr/>
          </a:p>
        </p:txBody>
      </p:sp>
      <p:sp>
        <p:nvSpPr>
          <p:cNvPr id="95" name="Imagen"/>
          <p:cNvSpPr/>
          <p:nvPr>
            <p:ph type="pic" sz="half" idx="15"/>
          </p:nvPr>
        </p:nvSpPr>
        <p:spPr>
          <a:xfrm>
            <a:off x="965200" y="762000"/>
            <a:ext cx="5334000" cy="8229600"/>
          </a:xfrm>
          <a:prstGeom prst="rect">
            <a:avLst/>
          </a:prstGeom>
          <a:ln w="9525">
            <a:round/>
          </a:ln>
        </p:spPr>
        <p:txBody>
          <a:bodyPr lIns="91439" tIns="45719" rIns="91439" bIns="45719" anchor="t">
            <a:noAutofit/>
          </a:bodyPr>
          <a:lstStyle/>
          <a:p>
            <a:pPr/>
          </a:p>
        </p:txBody>
      </p:sp>
      <p:sp>
        <p:nvSpPr>
          <p:cNvPr id="96"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image" Target="../media/image1.tif"/><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 Id="rId9" Type="http://schemas.openxmlformats.org/officeDocument/2006/relationships/slideLayout" Target="../slideLayouts/slideLayout6.xml"/><Relationship Id="rId10" Type="http://schemas.openxmlformats.org/officeDocument/2006/relationships/slideLayout" Target="../slideLayouts/slideLayout7.xml"/><Relationship Id="rId11" Type="http://schemas.openxmlformats.org/officeDocument/2006/relationships/slideLayout" Target="../slideLayouts/slideLayout8.xml"/><Relationship Id="rId12" Type="http://schemas.openxmlformats.org/officeDocument/2006/relationships/slideLayout" Target="../slideLayouts/slideLayout9.xml"/><Relationship Id="rId13" Type="http://schemas.openxmlformats.org/officeDocument/2006/relationships/slideLayout" Target="../slideLayouts/slideLayout10.xml"/><Relationship Id="rId14" Type="http://schemas.openxmlformats.org/officeDocument/2006/relationships/slideLayout" Target="../slideLayouts/slideLayout11.xml"/><Relationship Id="rId15" Type="http://schemas.openxmlformats.org/officeDocument/2006/relationships/slideLayout" Target="../slideLayouts/slideLayout12.xml"/><Relationship Id="rId16" Type="http://schemas.openxmlformats.org/officeDocument/2006/relationships/slideLayout" Target="../slideLayouts/slideLayout13.xml"/><Relationship Id="rId17"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 name="Nivel de texto 1…"/>
          <p:cNvSpPr txBox="1"/>
          <p:nvPr>
            <p:ph type="body" idx="1"/>
          </p:nvPr>
        </p:nvSpPr>
        <p:spPr>
          <a:xfrm>
            <a:off x="1270000" y="1270000"/>
            <a:ext cx="10464800" cy="721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lvl1pPr>
              <a:buBlip>
                <a:blip r:embed="rId3"/>
              </a:buBlip>
            </a:lvl1pPr>
            <a:lvl2pPr>
              <a:buBlip>
                <a:blip r:embed="rId3"/>
              </a:buBlip>
            </a:lvl2pPr>
            <a:lvl3pPr>
              <a:buBlip>
                <a:blip r:embed="rId3"/>
              </a:buBlip>
            </a:lvl3pPr>
            <a:lvl4pPr>
              <a:buBlip>
                <a:blip r:embed="rId3"/>
              </a:buBlip>
            </a:lvl4pPr>
            <a:lvl5pPr>
              <a:buBlip>
                <a:blip r:embed="rId3"/>
              </a:buBlip>
            </a:lvl5pPr>
          </a:lstStyle>
          <a:p>
            <a:pPr/>
            <a:r>
              <a:t>Nivel de texto 1</a:t>
            </a:r>
          </a:p>
          <a:p>
            <a:pPr lvl="1"/>
            <a:r>
              <a:t>Nivel de texto 2</a:t>
            </a:r>
          </a:p>
          <a:p>
            <a:pPr lvl="2"/>
            <a:r>
              <a:t>Nivel de texto 3</a:t>
            </a:r>
          </a:p>
          <a:p>
            <a:pPr lvl="3"/>
            <a:r>
              <a:t>Nivel de texto 4</a:t>
            </a:r>
          </a:p>
          <a:p>
            <a:pPr lvl="4"/>
            <a:r>
              <a:t>Nivel de texto 5</a:t>
            </a:r>
          </a:p>
        </p:txBody>
      </p:sp>
      <p:sp>
        <p:nvSpPr>
          <p:cNvPr id="3" name="Texto del título"/>
          <p:cNvSpPr txBox="1"/>
          <p:nvPr>
            <p:ph type="title"/>
          </p:nvPr>
        </p:nvSpPr>
        <p:spPr>
          <a:xfrm>
            <a:off x="1270000" y="698500"/>
            <a:ext cx="10464800" cy="1905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Texto del título</a:t>
            </a:r>
          </a:p>
        </p:txBody>
      </p:sp>
      <p:sp>
        <p:nvSpPr>
          <p:cNvPr id="4" name="Número de diapositiva"/>
          <p:cNvSpPr txBox="1"/>
          <p:nvPr>
            <p:ph type="sldNum" sz="quarter" idx="2"/>
          </p:nvPr>
        </p:nvSpPr>
        <p:spPr>
          <a:xfrm>
            <a:off x="6292596" y="9017000"/>
            <a:ext cx="406909" cy="380899"/>
          </a:xfrm>
          <a:prstGeom prst="rect">
            <a:avLst/>
          </a:prstGeom>
          <a:ln w="12700">
            <a:miter lim="400000"/>
          </a:ln>
        </p:spPr>
        <p:txBody>
          <a:bodyPr wrap="none" lIns="50800" tIns="50800" rIns="50800" bIns="50800">
            <a:spAutoFit/>
          </a:bodyPr>
          <a:lstStyle>
            <a:lvl1pPr>
              <a:defRPr b="1" sz="1800">
                <a:solidFill>
                  <a:srgbClr val="F1F1F1"/>
                </a:solidFill>
                <a:latin typeface="+mn-lt"/>
                <a:ea typeface="+mn-ea"/>
                <a:cs typeface="+mn-cs"/>
                <a:sym typeface="Superclarendon"/>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Lst>
  <p:transition xmlns:p14="http://schemas.microsoft.com/office/powerpoint/2010/main" spd="med" advClick="1"/>
  <p:txStyles>
    <p:titleStyle>
      <a:lvl1pPr marL="0" marR="0" indent="0" algn="ctr" defTabSz="584200" rtl="0" latinLnBrk="0">
        <a:lnSpc>
          <a:spcPct val="100000"/>
        </a:lnSpc>
        <a:spcBef>
          <a:spcPts val="0"/>
        </a:spcBef>
        <a:spcAft>
          <a:spcPts val="0"/>
        </a:spcAft>
        <a:buClrTx/>
        <a:buSzTx/>
        <a:buFontTx/>
        <a:buNone/>
        <a:tabLst/>
        <a:defRPr b="1" baseline="0" cap="none" i="0" spc="-144" strike="noStrike" sz="4800" u="none">
          <a:ln>
            <a:noFill/>
          </a:ln>
          <a:solidFill>
            <a:srgbClr val="EEEEEE"/>
          </a:solidFill>
          <a:uFillTx/>
          <a:latin typeface="+mn-lt"/>
          <a:ea typeface="+mn-ea"/>
          <a:cs typeface="+mn-cs"/>
          <a:sym typeface="Superclarendon"/>
        </a:defRPr>
      </a:lvl1pPr>
      <a:lvl2pPr marL="0" marR="0" indent="228600" algn="ctr" defTabSz="584200" rtl="0" latinLnBrk="0">
        <a:lnSpc>
          <a:spcPct val="100000"/>
        </a:lnSpc>
        <a:spcBef>
          <a:spcPts val="0"/>
        </a:spcBef>
        <a:spcAft>
          <a:spcPts val="0"/>
        </a:spcAft>
        <a:buClrTx/>
        <a:buSzTx/>
        <a:buFontTx/>
        <a:buNone/>
        <a:tabLst/>
        <a:defRPr b="1" baseline="0" cap="none" i="0" spc="-144" strike="noStrike" sz="4800" u="none">
          <a:ln>
            <a:noFill/>
          </a:ln>
          <a:solidFill>
            <a:srgbClr val="EEEEEE"/>
          </a:solidFill>
          <a:uFillTx/>
          <a:latin typeface="+mn-lt"/>
          <a:ea typeface="+mn-ea"/>
          <a:cs typeface="+mn-cs"/>
          <a:sym typeface="Superclarendon"/>
        </a:defRPr>
      </a:lvl2pPr>
      <a:lvl3pPr marL="0" marR="0" indent="457200" algn="ctr" defTabSz="584200" rtl="0" latinLnBrk="0">
        <a:lnSpc>
          <a:spcPct val="100000"/>
        </a:lnSpc>
        <a:spcBef>
          <a:spcPts val="0"/>
        </a:spcBef>
        <a:spcAft>
          <a:spcPts val="0"/>
        </a:spcAft>
        <a:buClrTx/>
        <a:buSzTx/>
        <a:buFontTx/>
        <a:buNone/>
        <a:tabLst/>
        <a:defRPr b="1" baseline="0" cap="none" i="0" spc="-144" strike="noStrike" sz="4800" u="none">
          <a:ln>
            <a:noFill/>
          </a:ln>
          <a:solidFill>
            <a:srgbClr val="EEEEEE"/>
          </a:solidFill>
          <a:uFillTx/>
          <a:latin typeface="+mn-lt"/>
          <a:ea typeface="+mn-ea"/>
          <a:cs typeface="+mn-cs"/>
          <a:sym typeface="Superclarendon"/>
        </a:defRPr>
      </a:lvl3pPr>
      <a:lvl4pPr marL="0" marR="0" indent="685800" algn="ctr" defTabSz="584200" rtl="0" latinLnBrk="0">
        <a:lnSpc>
          <a:spcPct val="100000"/>
        </a:lnSpc>
        <a:spcBef>
          <a:spcPts val="0"/>
        </a:spcBef>
        <a:spcAft>
          <a:spcPts val="0"/>
        </a:spcAft>
        <a:buClrTx/>
        <a:buSzTx/>
        <a:buFontTx/>
        <a:buNone/>
        <a:tabLst/>
        <a:defRPr b="1" baseline="0" cap="none" i="0" spc="-144" strike="noStrike" sz="4800" u="none">
          <a:ln>
            <a:noFill/>
          </a:ln>
          <a:solidFill>
            <a:srgbClr val="EEEEEE"/>
          </a:solidFill>
          <a:uFillTx/>
          <a:latin typeface="+mn-lt"/>
          <a:ea typeface="+mn-ea"/>
          <a:cs typeface="+mn-cs"/>
          <a:sym typeface="Superclarendon"/>
        </a:defRPr>
      </a:lvl4pPr>
      <a:lvl5pPr marL="0" marR="0" indent="914400" algn="ctr" defTabSz="584200" rtl="0" latinLnBrk="0">
        <a:lnSpc>
          <a:spcPct val="100000"/>
        </a:lnSpc>
        <a:spcBef>
          <a:spcPts val="0"/>
        </a:spcBef>
        <a:spcAft>
          <a:spcPts val="0"/>
        </a:spcAft>
        <a:buClrTx/>
        <a:buSzTx/>
        <a:buFontTx/>
        <a:buNone/>
        <a:tabLst/>
        <a:defRPr b="1" baseline="0" cap="none" i="0" spc="-144" strike="noStrike" sz="4800" u="none">
          <a:ln>
            <a:noFill/>
          </a:ln>
          <a:solidFill>
            <a:srgbClr val="EEEEEE"/>
          </a:solidFill>
          <a:uFillTx/>
          <a:latin typeface="+mn-lt"/>
          <a:ea typeface="+mn-ea"/>
          <a:cs typeface="+mn-cs"/>
          <a:sym typeface="Superclarendon"/>
        </a:defRPr>
      </a:lvl5pPr>
      <a:lvl6pPr marL="0" marR="0" indent="1143000" algn="ctr" defTabSz="584200" rtl="0" latinLnBrk="0">
        <a:lnSpc>
          <a:spcPct val="100000"/>
        </a:lnSpc>
        <a:spcBef>
          <a:spcPts val="0"/>
        </a:spcBef>
        <a:spcAft>
          <a:spcPts val="0"/>
        </a:spcAft>
        <a:buClrTx/>
        <a:buSzTx/>
        <a:buFontTx/>
        <a:buNone/>
        <a:tabLst/>
        <a:defRPr b="1" baseline="0" cap="none" i="0" spc="-144" strike="noStrike" sz="4800" u="none">
          <a:ln>
            <a:noFill/>
          </a:ln>
          <a:solidFill>
            <a:srgbClr val="EEEEEE"/>
          </a:solidFill>
          <a:uFillTx/>
          <a:latin typeface="+mn-lt"/>
          <a:ea typeface="+mn-ea"/>
          <a:cs typeface="+mn-cs"/>
          <a:sym typeface="Superclarendon"/>
        </a:defRPr>
      </a:lvl6pPr>
      <a:lvl7pPr marL="0" marR="0" indent="1371600" algn="ctr" defTabSz="584200" rtl="0" latinLnBrk="0">
        <a:lnSpc>
          <a:spcPct val="100000"/>
        </a:lnSpc>
        <a:spcBef>
          <a:spcPts val="0"/>
        </a:spcBef>
        <a:spcAft>
          <a:spcPts val="0"/>
        </a:spcAft>
        <a:buClrTx/>
        <a:buSzTx/>
        <a:buFontTx/>
        <a:buNone/>
        <a:tabLst/>
        <a:defRPr b="1" baseline="0" cap="none" i="0" spc="-144" strike="noStrike" sz="4800" u="none">
          <a:ln>
            <a:noFill/>
          </a:ln>
          <a:solidFill>
            <a:srgbClr val="EEEEEE"/>
          </a:solidFill>
          <a:uFillTx/>
          <a:latin typeface="+mn-lt"/>
          <a:ea typeface="+mn-ea"/>
          <a:cs typeface="+mn-cs"/>
          <a:sym typeface="Superclarendon"/>
        </a:defRPr>
      </a:lvl7pPr>
      <a:lvl8pPr marL="0" marR="0" indent="1600200" algn="ctr" defTabSz="584200" rtl="0" latinLnBrk="0">
        <a:lnSpc>
          <a:spcPct val="100000"/>
        </a:lnSpc>
        <a:spcBef>
          <a:spcPts val="0"/>
        </a:spcBef>
        <a:spcAft>
          <a:spcPts val="0"/>
        </a:spcAft>
        <a:buClrTx/>
        <a:buSzTx/>
        <a:buFontTx/>
        <a:buNone/>
        <a:tabLst/>
        <a:defRPr b="1" baseline="0" cap="none" i="0" spc="-144" strike="noStrike" sz="4800" u="none">
          <a:ln>
            <a:noFill/>
          </a:ln>
          <a:solidFill>
            <a:srgbClr val="EEEEEE"/>
          </a:solidFill>
          <a:uFillTx/>
          <a:latin typeface="+mn-lt"/>
          <a:ea typeface="+mn-ea"/>
          <a:cs typeface="+mn-cs"/>
          <a:sym typeface="Superclarendon"/>
        </a:defRPr>
      </a:lvl8pPr>
      <a:lvl9pPr marL="0" marR="0" indent="1828800" algn="ctr" defTabSz="584200" rtl="0" latinLnBrk="0">
        <a:lnSpc>
          <a:spcPct val="100000"/>
        </a:lnSpc>
        <a:spcBef>
          <a:spcPts val="0"/>
        </a:spcBef>
        <a:spcAft>
          <a:spcPts val="0"/>
        </a:spcAft>
        <a:buClrTx/>
        <a:buSzTx/>
        <a:buFontTx/>
        <a:buNone/>
        <a:tabLst/>
        <a:defRPr b="1" baseline="0" cap="none" i="0" spc="-144" strike="noStrike" sz="4800" u="none">
          <a:ln>
            <a:noFill/>
          </a:ln>
          <a:solidFill>
            <a:srgbClr val="EEEEEE"/>
          </a:solidFill>
          <a:uFillTx/>
          <a:latin typeface="+mn-lt"/>
          <a:ea typeface="+mn-ea"/>
          <a:cs typeface="+mn-cs"/>
          <a:sym typeface="Superclarendon"/>
        </a:defRPr>
      </a:lvl9pPr>
    </p:titleStyle>
    <p:bodyStyle>
      <a:lvl1pPr marL="622300" marR="0" indent="-622300" algn="l" defTabSz="584200" rtl="0" latinLnBrk="0">
        <a:lnSpc>
          <a:spcPct val="100000"/>
        </a:lnSpc>
        <a:spcBef>
          <a:spcPts val="4200"/>
        </a:spcBef>
        <a:spcAft>
          <a:spcPts val="0"/>
        </a:spcAft>
        <a:buClrTx/>
        <a:buSzPct val="65000"/>
        <a:buFontTx/>
        <a:buBlip>
          <a:blip r:embed="rId3"/>
        </a:buBlip>
        <a:tabLst/>
        <a:defRPr b="0" baseline="0" cap="none" i="0" spc="0" strike="noStrike" sz="3400" u="none">
          <a:ln>
            <a:noFill/>
          </a:ln>
          <a:solidFill>
            <a:srgbClr val="EEEEEE"/>
          </a:solidFill>
          <a:uFillTx/>
          <a:latin typeface="Helvetica Neue Bold Condensed"/>
          <a:ea typeface="Helvetica Neue Bold Condensed"/>
          <a:cs typeface="Helvetica Neue Bold Condensed"/>
          <a:sym typeface="Helvetica Neue Bold Condensed"/>
        </a:defRPr>
      </a:lvl1pPr>
      <a:lvl2pPr marL="1244600" marR="0" indent="-622300" algn="l" defTabSz="584200" rtl="0" latinLnBrk="0">
        <a:lnSpc>
          <a:spcPct val="100000"/>
        </a:lnSpc>
        <a:spcBef>
          <a:spcPts val="4200"/>
        </a:spcBef>
        <a:spcAft>
          <a:spcPts val="0"/>
        </a:spcAft>
        <a:buClrTx/>
        <a:buSzPct val="65000"/>
        <a:buFontTx/>
        <a:buBlip>
          <a:blip r:embed="rId3"/>
        </a:buBlip>
        <a:tabLst/>
        <a:defRPr b="0" baseline="0" cap="none" i="0" spc="0" strike="noStrike" sz="3400" u="none">
          <a:ln>
            <a:noFill/>
          </a:ln>
          <a:solidFill>
            <a:srgbClr val="EEEEEE"/>
          </a:solidFill>
          <a:uFillTx/>
          <a:latin typeface="Helvetica Neue Bold Condensed"/>
          <a:ea typeface="Helvetica Neue Bold Condensed"/>
          <a:cs typeface="Helvetica Neue Bold Condensed"/>
          <a:sym typeface="Helvetica Neue Bold Condensed"/>
        </a:defRPr>
      </a:lvl2pPr>
      <a:lvl3pPr marL="1866900" marR="0" indent="-622300" algn="l" defTabSz="584200" rtl="0" latinLnBrk="0">
        <a:lnSpc>
          <a:spcPct val="100000"/>
        </a:lnSpc>
        <a:spcBef>
          <a:spcPts val="4200"/>
        </a:spcBef>
        <a:spcAft>
          <a:spcPts val="0"/>
        </a:spcAft>
        <a:buClrTx/>
        <a:buSzPct val="65000"/>
        <a:buFontTx/>
        <a:buBlip>
          <a:blip r:embed="rId3"/>
        </a:buBlip>
        <a:tabLst/>
        <a:defRPr b="0" baseline="0" cap="none" i="0" spc="0" strike="noStrike" sz="3400" u="none">
          <a:ln>
            <a:noFill/>
          </a:ln>
          <a:solidFill>
            <a:srgbClr val="EEEEEE"/>
          </a:solidFill>
          <a:uFillTx/>
          <a:latin typeface="Helvetica Neue Bold Condensed"/>
          <a:ea typeface="Helvetica Neue Bold Condensed"/>
          <a:cs typeface="Helvetica Neue Bold Condensed"/>
          <a:sym typeface="Helvetica Neue Bold Condensed"/>
        </a:defRPr>
      </a:lvl3pPr>
      <a:lvl4pPr marL="2489200" marR="0" indent="-622300" algn="l" defTabSz="584200" rtl="0" latinLnBrk="0">
        <a:lnSpc>
          <a:spcPct val="100000"/>
        </a:lnSpc>
        <a:spcBef>
          <a:spcPts val="4200"/>
        </a:spcBef>
        <a:spcAft>
          <a:spcPts val="0"/>
        </a:spcAft>
        <a:buClrTx/>
        <a:buSzPct val="65000"/>
        <a:buFontTx/>
        <a:buBlip>
          <a:blip r:embed="rId3"/>
        </a:buBlip>
        <a:tabLst/>
        <a:defRPr b="0" baseline="0" cap="none" i="0" spc="0" strike="noStrike" sz="3400" u="none">
          <a:ln>
            <a:noFill/>
          </a:ln>
          <a:solidFill>
            <a:srgbClr val="EEEEEE"/>
          </a:solidFill>
          <a:uFillTx/>
          <a:latin typeface="Helvetica Neue Bold Condensed"/>
          <a:ea typeface="Helvetica Neue Bold Condensed"/>
          <a:cs typeface="Helvetica Neue Bold Condensed"/>
          <a:sym typeface="Helvetica Neue Bold Condensed"/>
        </a:defRPr>
      </a:lvl4pPr>
      <a:lvl5pPr marL="3111500" marR="0" indent="-622300" algn="l" defTabSz="584200" rtl="0" latinLnBrk="0">
        <a:lnSpc>
          <a:spcPct val="100000"/>
        </a:lnSpc>
        <a:spcBef>
          <a:spcPts val="4200"/>
        </a:spcBef>
        <a:spcAft>
          <a:spcPts val="0"/>
        </a:spcAft>
        <a:buClrTx/>
        <a:buSzPct val="65000"/>
        <a:buFontTx/>
        <a:buBlip>
          <a:blip r:embed="rId3"/>
        </a:buBlip>
        <a:tabLst/>
        <a:defRPr b="0" baseline="0" cap="none" i="0" spc="0" strike="noStrike" sz="3400" u="none">
          <a:ln>
            <a:noFill/>
          </a:ln>
          <a:solidFill>
            <a:srgbClr val="EEEEEE"/>
          </a:solidFill>
          <a:uFillTx/>
          <a:latin typeface="Helvetica Neue Bold Condensed"/>
          <a:ea typeface="Helvetica Neue Bold Condensed"/>
          <a:cs typeface="Helvetica Neue Bold Condensed"/>
          <a:sym typeface="Helvetica Neue Bold Condensed"/>
        </a:defRPr>
      </a:lvl5pPr>
      <a:lvl6pPr marL="3733800" marR="0" indent="-622300" algn="l" defTabSz="584200" rtl="0" latinLnBrk="0">
        <a:lnSpc>
          <a:spcPct val="100000"/>
        </a:lnSpc>
        <a:spcBef>
          <a:spcPts val="4200"/>
        </a:spcBef>
        <a:spcAft>
          <a:spcPts val="0"/>
        </a:spcAft>
        <a:buClrTx/>
        <a:buSzPct val="65000"/>
        <a:buFontTx/>
        <a:buBlip>
          <a:blip r:embed="rId3"/>
        </a:buBlip>
        <a:tabLst/>
        <a:defRPr b="0" baseline="0" cap="none" i="0" spc="0" strike="noStrike" sz="3400" u="none">
          <a:ln>
            <a:noFill/>
          </a:ln>
          <a:solidFill>
            <a:srgbClr val="EEEEEE"/>
          </a:solidFill>
          <a:uFillTx/>
          <a:latin typeface="Helvetica Neue Bold Condensed"/>
          <a:ea typeface="Helvetica Neue Bold Condensed"/>
          <a:cs typeface="Helvetica Neue Bold Condensed"/>
          <a:sym typeface="Helvetica Neue Bold Condensed"/>
        </a:defRPr>
      </a:lvl6pPr>
      <a:lvl7pPr marL="4356100" marR="0" indent="-622300" algn="l" defTabSz="584200" rtl="0" latinLnBrk="0">
        <a:lnSpc>
          <a:spcPct val="100000"/>
        </a:lnSpc>
        <a:spcBef>
          <a:spcPts val="4200"/>
        </a:spcBef>
        <a:spcAft>
          <a:spcPts val="0"/>
        </a:spcAft>
        <a:buClrTx/>
        <a:buSzPct val="65000"/>
        <a:buFontTx/>
        <a:buBlip>
          <a:blip r:embed="rId3"/>
        </a:buBlip>
        <a:tabLst/>
        <a:defRPr b="0" baseline="0" cap="none" i="0" spc="0" strike="noStrike" sz="3400" u="none">
          <a:ln>
            <a:noFill/>
          </a:ln>
          <a:solidFill>
            <a:srgbClr val="EEEEEE"/>
          </a:solidFill>
          <a:uFillTx/>
          <a:latin typeface="Helvetica Neue Bold Condensed"/>
          <a:ea typeface="Helvetica Neue Bold Condensed"/>
          <a:cs typeface="Helvetica Neue Bold Condensed"/>
          <a:sym typeface="Helvetica Neue Bold Condensed"/>
        </a:defRPr>
      </a:lvl7pPr>
      <a:lvl8pPr marL="4978400" marR="0" indent="-622300" algn="l" defTabSz="584200" rtl="0" latinLnBrk="0">
        <a:lnSpc>
          <a:spcPct val="100000"/>
        </a:lnSpc>
        <a:spcBef>
          <a:spcPts val="4200"/>
        </a:spcBef>
        <a:spcAft>
          <a:spcPts val="0"/>
        </a:spcAft>
        <a:buClrTx/>
        <a:buSzPct val="65000"/>
        <a:buFontTx/>
        <a:buBlip>
          <a:blip r:embed="rId3"/>
        </a:buBlip>
        <a:tabLst/>
        <a:defRPr b="0" baseline="0" cap="none" i="0" spc="0" strike="noStrike" sz="3400" u="none">
          <a:ln>
            <a:noFill/>
          </a:ln>
          <a:solidFill>
            <a:srgbClr val="EEEEEE"/>
          </a:solidFill>
          <a:uFillTx/>
          <a:latin typeface="Helvetica Neue Bold Condensed"/>
          <a:ea typeface="Helvetica Neue Bold Condensed"/>
          <a:cs typeface="Helvetica Neue Bold Condensed"/>
          <a:sym typeface="Helvetica Neue Bold Condensed"/>
        </a:defRPr>
      </a:lvl8pPr>
      <a:lvl9pPr marL="5600700" marR="0" indent="-622300" algn="l" defTabSz="584200" rtl="0" latinLnBrk="0">
        <a:lnSpc>
          <a:spcPct val="100000"/>
        </a:lnSpc>
        <a:spcBef>
          <a:spcPts val="4200"/>
        </a:spcBef>
        <a:spcAft>
          <a:spcPts val="0"/>
        </a:spcAft>
        <a:buClrTx/>
        <a:buSzPct val="65000"/>
        <a:buFontTx/>
        <a:buBlip>
          <a:blip r:embed="rId3"/>
        </a:buBlip>
        <a:tabLst/>
        <a:defRPr b="0" baseline="0" cap="none" i="0" spc="0" strike="noStrike" sz="3400" u="none">
          <a:ln>
            <a:noFill/>
          </a:ln>
          <a:solidFill>
            <a:srgbClr val="EEEEEE"/>
          </a:solidFill>
          <a:uFillTx/>
          <a:latin typeface="Helvetica Neue Bold Condensed"/>
          <a:ea typeface="Helvetica Neue Bold Condensed"/>
          <a:cs typeface="Helvetica Neue Bold Condensed"/>
          <a:sym typeface="Helvetica Neue Bold Condensed"/>
        </a:defRPr>
      </a:lvl9pPr>
    </p:bodyStyle>
    <p:otherStyle>
      <a:lvl1pPr marL="0" marR="0" indent="0" algn="ctr" defTabSz="584200" rtl="0" latinLnBrk="0">
        <a:lnSpc>
          <a:spcPct val="100000"/>
        </a:lnSpc>
        <a:spcBef>
          <a:spcPts val="0"/>
        </a:spcBef>
        <a:spcAft>
          <a:spcPts val="0"/>
        </a:spcAft>
        <a:buClrTx/>
        <a:buSzTx/>
        <a:buFontTx/>
        <a:buNone/>
        <a:tabLst/>
        <a:defRPr b="1" baseline="0" cap="none" i="0" spc="0" strike="noStrike" sz="1800" u="none">
          <a:ln>
            <a:noFill/>
          </a:ln>
          <a:solidFill>
            <a:schemeClr val="tx1"/>
          </a:solidFill>
          <a:uFillTx/>
          <a:latin typeface="+mn-lt"/>
          <a:ea typeface="+mn-ea"/>
          <a:cs typeface="+mn-cs"/>
          <a:sym typeface="Superclarendon"/>
        </a:defRPr>
      </a:lvl1pPr>
      <a:lvl2pPr marL="0" marR="0" indent="228600" algn="ctr" defTabSz="584200" rtl="0" latinLnBrk="0">
        <a:lnSpc>
          <a:spcPct val="100000"/>
        </a:lnSpc>
        <a:spcBef>
          <a:spcPts val="0"/>
        </a:spcBef>
        <a:spcAft>
          <a:spcPts val="0"/>
        </a:spcAft>
        <a:buClrTx/>
        <a:buSzTx/>
        <a:buFontTx/>
        <a:buNone/>
        <a:tabLst/>
        <a:defRPr b="1" baseline="0" cap="none" i="0" spc="0" strike="noStrike" sz="1800" u="none">
          <a:ln>
            <a:noFill/>
          </a:ln>
          <a:solidFill>
            <a:schemeClr val="tx1"/>
          </a:solidFill>
          <a:uFillTx/>
          <a:latin typeface="+mn-lt"/>
          <a:ea typeface="+mn-ea"/>
          <a:cs typeface="+mn-cs"/>
          <a:sym typeface="Superclarendon"/>
        </a:defRPr>
      </a:lvl2pPr>
      <a:lvl3pPr marL="0" marR="0" indent="457200" algn="ctr" defTabSz="584200" rtl="0" latinLnBrk="0">
        <a:lnSpc>
          <a:spcPct val="100000"/>
        </a:lnSpc>
        <a:spcBef>
          <a:spcPts val="0"/>
        </a:spcBef>
        <a:spcAft>
          <a:spcPts val="0"/>
        </a:spcAft>
        <a:buClrTx/>
        <a:buSzTx/>
        <a:buFontTx/>
        <a:buNone/>
        <a:tabLst/>
        <a:defRPr b="1" baseline="0" cap="none" i="0" spc="0" strike="noStrike" sz="1800" u="none">
          <a:ln>
            <a:noFill/>
          </a:ln>
          <a:solidFill>
            <a:schemeClr val="tx1"/>
          </a:solidFill>
          <a:uFillTx/>
          <a:latin typeface="+mn-lt"/>
          <a:ea typeface="+mn-ea"/>
          <a:cs typeface="+mn-cs"/>
          <a:sym typeface="Superclarendon"/>
        </a:defRPr>
      </a:lvl3pPr>
      <a:lvl4pPr marL="0" marR="0" indent="685800" algn="ctr" defTabSz="584200" rtl="0" latinLnBrk="0">
        <a:lnSpc>
          <a:spcPct val="100000"/>
        </a:lnSpc>
        <a:spcBef>
          <a:spcPts val="0"/>
        </a:spcBef>
        <a:spcAft>
          <a:spcPts val="0"/>
        </a:spcAft>
        <a:buClrTx/>
        <a:buSzTx/>
        <a:buFontTx/>
        <a:buNone/>
        <a:tabLst/>
        <a:defRPr b="1" baseline="0" cap="none" i="0" spc="0" strike="noStrike" sz="1800" u="none">
          <a:ln>
            <a:noFill/>
          </a:ln>
          <a:solidFill>
            <a:schemeClr val="tx1"/>
          </a:solidFill>
          <a:uFillTx/>
          <a:latin typeface="+mn-lt"/>
          <a:ea typeface="+mn-ea"/>
          <a:cs typeface="+mn-cs"/>
          <a:sym typeface="Superclarendon"/>
        </a:defRPr>
      </a:lvl4pPr>
      <a:lvl5pPr marL="0" marR="0" indent="914400" algn="ctr" defTabSz="584200" rtl="0" latinLnBrk="0">
        <a:lnSpc>
          <a:spcPct val="100000"/>
        </a:lnSpc>
        <a:spcBef>
          <a:spcPts val="0"/>
        </a:spcBef>
        <a:spcAft>
          <a:spcPts val="0"/>
        </a:spcAft>
        <a:buClrTx/>
        <a:buSzTx/>
        <a:buFontTx/>
        <a:buNone/>
        <a:tabLst/>
        <a:defRPr b="1" baseline="0" cap="none" i="0" spc="0" strike="noStrike" sz="1800" u="none">
          <a:ln>
            <a:noFill/>
          </a:ln>
          <a:solidFill>
            <a:schemeClr val="tx1"/>
          </a:solidFill>
          <a:uFillTx/>
          <a:latin typeface="+mn-lt"/>
          <a:ea typeface="+mn-ea"/>
          <a:cs typeface="+mn-cs"/>
          <a:sym typeface="Superclarendon"/>
        </a:defRPr>
      </a:lvl5pPr>
      <a:lvl6pPr marL="0" marR="0" indent="1143000" algn="ctr" defTabSz="584200" rtl="0" latinLnBrk="0">
        <a:lnSpc>
          <a:spcPct val="100000"/>
        </a:lnSpc>
        <a:spcBef>
          <a:spcPts val="0"/>
        </a:spcBef>
        <a:spcAft>
          <a:spcPts val="0"/>
        </a:spcAft>
        <a:buClrTx/>
        <a:buSzTx/>
        <a:buFontTx/>
        <a:buNone/>
        <a:tabLst/>
        <a:defRPr b="1" baseline="0" cap="none" i="0" spc="0" strike="noStrike" sz="1800" u="none">
          <a:ln>
            <a:noFill/>
          </a:ln>
          <a:solidFill>
            <a:schemeClr val="tx1"/>
          </a:solidFill>
          <a:uFillTx/>
          <a:latin typeface="+mn-lt"/>
          <a:ea typeface="+mn-ea"/>
          <a:cs typeface="+mn-cs"/>
          <a:sym typeface="Superclarendon"/>
        </a:defRPr>
      </a:lvl6pPr>
      <a:lvl7pPr marL="0" marR="0" indent="1371600" algn="ctr" defTabSz="584200" rtl="0" latinLnBrk="0">
        <a:lnSpc>
          <a:spcPct val="100000"/>
        </a:lnSpc>
        <a:spcBef>
          <a:spcPts val="0"/>
        </a:spcBef>
        <a:spcAft>
          <a:spcPts val="0"/>
        </a:spcAft>
        <a:buClrTx/>
        <a:buSzTx/>
        <a:buFontTx/>
        <a:buNone/>
        <a:tabLst/>
        <a:defRPr b="1" baseline="0" cap="none" i="0" spc="0" strike="noStrike" sz="1800" u="none">
          <a:ln>
            <a:noFill/>
          </a:ln>
          <a:solidFill>
            <a:schemeClr val="tx1"/>
          </a:solidFill>
          <a:uFillTx/>
          <a:latin typeface="+mn-lt"/>
          <a:ea typeface="+mn-ea"/>
          <a:cs typeface="+mn-cs"/>
          <a:sym typeface="Superclarendon"/>
        </a:defRPr>
      </a:lvl7pPr>
      <a:lvl8pPr marL="0" marR="0" indent="1600200" algn="ctr" defTabSz="584200" rtl="0" latinLnBrk="0">
        <a:lnSpc>
          <a:spcPct val="100000"/>
        </a:lnSpc>
        <a:spcBef>
          <a:spcPts val="0"/>
        </a:spcBef>
        <a:spcAft>
          <a:spcPts val="0"/>
        </a:spcAft>
        <a:buClrTx/>
        <a:buSzTx/>
        <a:buFontTx/>
        <a:buNone/>
        <a:tabLst/>
        <a:defRPr b="1" baseline="0" cap="none" i="0" spc="0" strike="noStrike" sz="1800" u="none">
          <a:ln>
            <a:noFill/>
          </a:ln>
          <a:solidFill>
            <a:schemeClr val="tx1"/>
          </a:solidFill>
          <a:uFillTx/>
          <a:latin typeface="+mn-lt"/>
          <a:ea typeface="+mn-ea"/>
          <a:cs typeface="+mn-cs"/>
          <a:sym typeface="Superclarendon"/>
        </a:defRPr>
      </a:lvl8pPr>
      <a:lvl9pPr marL="0" marR="0" indent="1828800" algn="ctr" defTabSz="584200" rtl="0" latinLnBrk="0">
        <a:lnSpc>
          <a:spcPct val="100000"/>
        </a:lnSpc>
        <a:spcBef>
          <a:spcPts val="0"/>
        </a:spcBef>
        <a:spcAft>
          <a:spcPts val="0"/>
        </a:spcAft>
        <a:buClrTx/>
        <a:buSzTx/>
        <a:buFontTx/>
        <a:buNone/>
        <a:tabLst/>
        <a:defRPr b="1" baseline="0" cap="none" i="0" spc="0" strike="noStrike" sz="1800" u="none">
          <a:ln>
            <a:noFill/>
          </a:ln>
          <a:solidFill>
            <a:schemeClr val="tx1"/>
          </a:solidFill>
          <a:uFillTx/>
          <a:latin typeface="+mn-lt"/>
          <a:ea typeface="+mn-ea"/>
          <a:cs typeface="+mn-cs"/>
          <a:sym typeface="Superclarendon"/>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 Id="rId3" Type="http://schemas.openxmlformats.org/officeDocument/2006/relationships/image" Target="../media/image6.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jpe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5.pn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pn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jpe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png"/></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8.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9.png"/></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0.png"/></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1.png"/></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2.png"/></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png"/></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5.png"/></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tif"/></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tif"/></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tif"/></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tif"/></Relationships>

</file>

<file path=ppt/slides/_rels/slide37.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6.jpeg"/></Relationships>

</file>

<file path=ppt/slides/_rels/slide4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cielo.isciii.es/scielo.php?pid=s113212962011000200011&amp;script=sci_arttex" TargetMode="External"/><Relationship Id="rId3" Type="http://schemas.openxmlformats.org/officeDocument/2006/relationships/hyperlink" Target="http://www.slideshare.net/guest975e56/metodos-y-tecnicas-en-la-investigacion-cualitativa?from_search=9" TargetMode="External"/><Relationship Id="rId4" Type="http://schemas.openxmlformats.org/officeDocument/2006/relationships/hyperlink" Target="http://www.rae.es/rae.html" TargetMode="External"/></Relationships>

</file>

<file path=ppt/slides/_rels/slide42.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tif"/></Relationships>

</file>

<file path=ppt/slides/_rels/slide44.xml.rels><?xml version="1.0" encoding="UTF-8" standalone="yes"?><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tif"/></Relationships>

</file>

<file path=ppt/slides/_rels/slide45.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tif"/></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3" name="INVESTIGACIÓN CUALITATIVA"/>
          <p:cNvSpPr txBox="1"/>
          <p:nvPr>
            <p:ph type="ctrTitle"/>
          </p:nvPr>
        </p:nvSpPr>
        <p:spPr>
          <a:prstGeom prst="rect">
            <a:avLst/>
          </a:prstGeom>
        </p:spPr>
        <p:txBody>
          <a:bodyPr/>
          <a:lstStyle/>
          <a:p>
            <a:pPr/>
            <a:r>
              <a:t>INVESTIGACIÓN CUALITATIVA</a:t>
            </a:r>
          </a:p>
        </p:txBody>
      </p:sp>
      <p:sp>
        <p:nvSpPr>
          <p:cNvPr id="144" name="UNIDAD DE APRENDIZAJE…"/>
          <p:cNvSpPr txBox="1"/>
          <p:nvPr>
            <p:ph type="subTitle" sz="quarter" idx="1"/>
          </p:nvPr>
        </p:nvSpPr>
        <p:spPr>
          <a:xfrm>
            <a:off x="1270000" y="5474065"/>
            <a:ext cx="10464800" cy="2291782"/>
          </a:xfrm>
          <a:prstGeom prst="rect">
            <a:avLst/>
          </a:prstGeom>
        </p:spPr>
        <p:txBody>
          <a:bodyPr/>
          <a:lstStyle/>
          <a:p>
            <a:pPr defTabSz="490727">
              <a:defRPr sz="2016"/>
            </a:pPr>
            <a:r>
              <a:t>UNIDAD DE APRENDIZAJE </a:t>
            </a:r>
          </a:p>
          <a:p>
            <a:pPr defTabSz="490727">
              <a:defRPr sz="2016"/>
            </a:pPr>
            <a:r>
              <a:t>PROCESOS DE INVESTIGACIÓN PARA EL DISEÑO</a:t>
            </a:r>
          </a:p>
          <a:p>
            <a:pPr defTabSz="490727">
              <a:defRPr sz="2016"/>
            </a:pPr>
          </a:p>
          <a:p>
            <a:pPr defTabSz="490727">
              <a:defRPr sz="2016"/>
            </a:pPr>
            <a:r>
              <a:t>QUE PRESENTA:</a:t>
            </a:r>
          </a:p>
          <a:p>
            <a:pPr defTabSz="490727">
              <a:defRPr sz="2016"/>
            </a:pPr>
          </a:p>
          <a:p>
            <a:pPr defTabSz="490727">
              <a:defRPr sz="2016"/>
            </a:pPr>
            <a:r>
              <a:t>M.en Dis. LAURA MA DE LOS ÁNGELES GONZÁLEZ GARCÍA</a:t>
            </a:r>
          </a:p>
          <a:p>
            <a:pPr defTabSz="490727">
              <a:defRPr sz="2016"/>
            </a:pPr>
            <a:r>
              <a:t>M.  Dis. JAIME GUADARRAMA GONZÁLEZ </a:t>
            </a:r>
          </a:p>
        </p:txBody>
      </p:sp>
      <p:pic>
        <p:nvPicPr>
          <p:cNvPr id="145" name="image1.png" descr="image1.png"/>
          <p:cNvPicPr>
            <a:picLocks noChangeAspect="1"/>
          </p:cNvPicPr>
          <p:nvPr/>
        </p:nvPicPr>
        <p:blipFill>
          <a:blip r:embed="rId2">
            <a:extLst/>
          </a:blip>
          <a:stretch>
            <a:fillRect/>
          </a:stretch>
        </p:blipFill>
        <p:spPr>
          <a:xfrm>
            <a:off x="1202226" y="768824"/>
            <a:ext cx="6597358" cy="1303021"/>
          </a:xfrm>
          <a:prstGeom prst="rect">
            <a:avLst/>
          </a:prstGeom>
          <a:ln w="12700">
            <a:miter lim="400000"/>
          </a:ln>
        </p:spPr>
      </p:pic>
      <p:pic>
        <p:nvPicPr>
          <p:cNvPr id="146" name="image2.png" descr="image2.png"/>
          <p:cNvPicPr>
            <a:picLocks noChangeAspect="1"/>
          </p:cNvPicPr>
          <p:nvPr/>
        </p:nvPicPr>
        <p:blipFill>
          <a:blip r:embed="rId3">
            <a:extLst/>
          </a:blip>
          <a:srcRect l="78385" t="0" r="0" b="0"/>
          <a:stretch>
            <a:fillRect/>
          </a:stretch>
        </p:blipFill>
        <p:spPr>
          <a:xfrm>
            <a:off x="9267993" y="455476"/>
            <a:ext cx="2549732" cy="1581774"/>
          </a:xfrm>
          <a:prstGeom prst="rect">
            <a:avLst/>
          </a:prstGeom>
          <a:ln w="12700">
            <a:miter lim="400000"/>
          </a:ln>
        </p:spPr>
      </p:pic>
      <p:sp>
        <p:nvSpPr>
          <p:cNvPr id="147" name="Línea"/>
          <p:cNvSpPr/>
          <p:nvPr/>
        </p:nvSpPr>
        <p:spPr>
          <a:xfrm>
            <a:off x="2362648" y="5207182"/>
            <a:ext cx="8279503" cy="1"/>
          </a:xfrm>
          <a:prstGeom prst="line">
            <a:avLst/>
          </a:prstGeom>
          <a:ln w="101600">
            <a:solidFill>
              <a:srgbClr val="FFFFFF"/>
            </a:solidFill>
            <a:bevel/>
          </a:ln>
        </p:spPr>
        <p:txBody>
          <a:bodyPr lIns="45718" tIns="45718" rIns="45718" bIns="45718"/>
          <a:lstStyle/>
          <a:p>
            <a:pPr algn="l" defTabSz="914400">
              <a:defRPr sz="1800">
                <a:solidFill>
                  <a:srgbClr val="000000"/>
                </a:solidFill>
                <a:latin typeface="Avenir Roman"/>
                <a:ea typeface="Avenir Roman"/>
                <a:cs typeface="Avenir Roman"/>
                <a:sym typeface="Avenir Roman"/>
              </a:defRPr>
            </a:pP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80" name="6C423896-EA46-4AE5-BFF8-95F69A922B3F-L0-001.jpeg" descr="6C423896-EA46-4AE5-BFF8-95F69A922B3F-L0-001.jpeg"/>
          <p:cNvPicPr>
            <a:picLocks noChangeAspect="0"/>
          </p:cNvPicPr>
          <p:nvPr>
            <p:ph type="pic" idx="13"/>
          </p:nvPr>
        </p:nvPicPr>
        <p:blipFill>
          <a:blip r:embed="rId2">
            <a:extLst/>
          </a:blip>
          <a:stretch>
            <a:fillRect/>
          </a:stretch>
        </p:blipFill>
        <p:spPr>
          <a:xfrm>
            <a:off x="6775450" y="1930003"/>
            <a:ext cx="5397501" cy="5893594"/>
          </a:xfrm>
          <a:prstGeom prst="rect">
            <a:avLst/>
          </a:prstGeom>
        </p:spPr>
      </p:pic>
      <p:sp>
        <p:nvSpPr>
          <p:cNvPr id="181" name="CUÁNDO ELEGIR ÉSTE ENFOQUE DE INVESTIGACIÓN?"/>
          <p:cNvSpPr txBox="1"/>
          <p:nvPr>
            <p:ph type="title"/>
          </p:nvPr>
        </p:nvSpPr>
        <p:spPr>
          <a:prstGeom prst="rect">
            <a:avLst/>
          </a:prstGeom>
        </p:spPr>
        <p:txBody>
          <a:bodyPr/>
          <a:lstStyle>
            <a:lvl1pPr>
              <a:defRPr spc="-129" sz="4300"/>
            </a:lvl1pPr>
          </a:lstStyle>
          <a:p>
            <a:pPr/>
            <a:r>
              <a:t>CUÁNDO ELEGIR ÉSTE ENFOQUE DE INVESTIGACIÓN?</a:t>
            </a:r>
          </a:p>
        </p:txBody>
      </p:sp>
      <p:sp>
        <p:nvSpPr>
          <p:cNvPr id="182" name="Cuando el propósito es examinar la forma en que los individuos perciben y experimentan los fenómenos de la realidad."/>
          <p:cNvSpPr txBox="1"/>
          <p:nvPr/>
        </p:nvSpPr>
        <p:spPr>
          <a:xfrm>
            <a:off x="635460" y="5359306"/>
            <a:ext cx="5813797" cy="300908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r>
              <a:t>Cuando el propósito es examinar la forma en que los individuos perciben y experimentan los fenómenos de la realidad.</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4" name="SIEMPRE…"/>
          <p:cNvSpPr txBox="1"/>
          <p:nvPr>
            <p:ph type="title"/>
          </p:nvPr>
        </p:nvSpPr>
        <p:spPr>
          <a:prstGeom prst="rect">
            <a:avLst/>
          </a:prstGeom>
        </p:spPr>
        <p:txBody>
          <a:bodyPr/>
          <a:lstStyle/>
          <a:p>
            <a:pPr defTabSz="449833">
              <a:defRPr spc="-129" sz="4312"/>
            </a:pPr>
            <a:r>
              <a:t>SIEMPRE</a:t>
            </a:r>
          </a:p>
          <a:p>
            <a:pPr defTabSz="449833">
              <a:defRPr spc="-110" sz="3696"/>
            </a:pPr>
            <a:r>
              <a:t>Hay un punto de partida, </a:t>
            </a:r>
          </a:p>
          <a:p>
            <a:pPr defTabSz="449833">
              <a:defRPr spc="-110" sz="3696"/>
            </a:pPr>
            <a:r>
              <a:t>la </a:t>
            </a:r>
            <a:r>
              <a:rPr spc="-140" sz="4696"/>
              <a:t>realidad</a:t>
            </a:r>
            <a:r>
              <a:t> por </a:t>
            </a:r>
          </a:p>
          <a:p>
            <a:pPr defTabSz="449833">
              <a:defRPr spc="-110" sz="3696"/>
            </a:pPr>
            <a:r>
              <a:t>descubrir, construir e interpretar </a:t>
            </a:r>
          </a:p>
        </p:txBody>
      </p:sp>
      <p:sp>
        <p:nvSpPr>
          <p:cNvPr id="185" name="Texto"/>
          <p:cNvSpPr txBox="1"/>
          <p:nvPr/>
        </p:nvSpPr>
        <p:spPr>
          <a:xfrm>
            <a:off x="6387338" y="5438848"/>
            <a:ext cx="230125" cy="67228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 </a:t>
            </a:r>
          </a:p>
        </p:txBody>
      </p:sp>
      <p:sp>
        <p:nvSpPr>
          <p:cNvPr id="186" name="REPRESENTAR"/>
          <p:cNvSpPr txBox="1"/>
          <p:nvPr/>
        </p:nvSpPr>
        <p:spPr>
          <a:xfrm>
            <a:off x="4235805" y="7130143"/>
            <a:ext cx="4533190" cy="101970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6100">
                <a:solidFill>
                  <a:srgbClr val="000000"/>
                </a:solidFill>
              </a:defRPr>
            </a:lvl1pPr>
          </a:lstStyle>
          <a:p>
            <a:pPr/>
            <a:r>
              <a:t>REPRESENTAR</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88" name="DC2A6A3B-4C21-491F-AD0B-BA2D7DAFC372-L0-001.jpeg" descr="DC2A6A3B-4C21-491F-AD0B-BA2D7DAFC372-L0-001.jpeg"/>
          <p:cNvPicPr>
            <a:picLocks noChangeAspect="0"/>
          </p:cNvPicPr>
          <p:nvPr>
            <p:ph type="pic" idx="13"/>
          </p:nvPr>
        </p:nvPicPr>
        <p:blipFill>
          <a:blip r:embed="rId2">
            <a:extLst/>
          </a:blip>
          <a:stretch>
            <a:fillRect/>
          </a:stretch>
        </p:blipFill>
        <p:spPr>
          <a:xfrm>
            <a:off x="6775450" y="730250"/>
            <a:ext cx="5397500" cy="8293100"/>
          </a:xfrm>
          <a:prstGeom prst="rect">
            <a:avLst/>
          </a:prstGeom>
        </p:spPr>
      </p:pic>
      <p:sp>
        <p:nvSpPr>
          <p:cNvPr id="189" name="SE UTILIZA PARA REFINAR PREGUNTAS DE INVESTIGACIÓN"/>
          <p:cNvSpPr txBox="1"/>
          <p:nvPr>
            <p:ph type="title"/>
          </p:nvPr>
        </p:nvSpPr>
        <p:spPr>
          <a:prstGeom prst="rect">
            <a:avLst/>
          </a:prstGeom>
        </p:spPr>
        <p:txBody>
          <a:bodyPr/>
          <a:lstStyle>
            <a:lvl1pPr>
              <a:defRPr spc="-135" sz="4500"/>
            </a:lvl1pPr>
          </a:lstStyle>
          <a:p>
            <a:pPr/>
            <a:r>
              <a:t>SE UTILIZA PARA REFINAR PREGUNTAS DE INVESTIGACIÓN</a:t>
            </a:r>
          </a:p>
        </p:txBody>
      </p:sp>
      <p:sp>
        <p:nvSpPr>
          <p:cNvPr id="190" name="EN ÉSTE ENFOQUE  SE FORMULAN  PREGUNTAS DE INVESTIGACIÓN E HIPÓTESIS"/>
          <p:cNvSpPr txBox="1"/>
          <p:nvPr>
            <p:ph type="body" sz="quarter" idx="1"/>
          </p:nvPr>
        </p:nvSpPr>
        <p:spPr>
          <a:xfrm rot="565525">
            <a:off x="762000" y="5372100"/>
            <a:ext cx="5588000" cy="3287917"/>
          </a:xfrm>
          <a:prstGeom prst="rect">
            <a:avLst/>
          </a:prstGeom>
        </p:spPr>
        <p:txBody>
          <a:bodyPr/>
          <a:lstStyle/>
          <a:p>
            <a:pPr/>
            <a:r>
              <a:t>EN ÉSTE ENFOQUE  SE FORMULAN  PREGUNTAS DE INVESTIGACIÓN E HIPÓTESIS </a:t>
            </a:r>
          </a:p>
          <a:p>
            <a:pPr/>
          </a:p>
          <a:p>
            <a:pPr/>
          </a:p>
          <a:p>
            <a:pP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2" name="CARACTERÍSTICAS DEL ENFOQUE CUALITATIVO"/>
          <p:cNvSpPr txBox="1"/>
          <p:nvPr>
            <p:ph type="ctrTitle"/>
          </p:nvPr>
        </p:nvSpPr>
        <p:spPr>
          <a:prstGeom prst="rect">
            <a:avLst/>
          </a:prstGeom>
        </p:spPr>
        <p:txBody>
          <a:bodyPr/>
          <a:lstStyle>
            <a:lvl1pPr defTabSz="560831">
              <a:defRPr spc="-122" sz="6144"/>
            </a:lvl1pPr>
          </a:lstStyle>
          <a:p>
            <a:pPr/>
            <a:r>
              <a:t>CARACTERÍSTICAS DEL ENFOQUE CUALITATIVO</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94" name="5C8D816E-07C2-4109-9D98-D1A958CE70A4-L0-001.jpeg" descr="5C8D816E-07C2-4109-9D98-D1A958CE70A4-L0-001.jpeg"/>
          <p:cNvPicPr>
            <a:picLocks noChangeAspect="0"/>
          </p:cNvPicPr>
          <p:nvPr>
            <p:ph type="pic" idx="13"/>
          </p:nvPr>
        </p:nvPicPr>
        <p:blipFill>
          <a:blip r:embed="rId2">
            <a:extLst/>
          </a:blip>
          <a:stretch>
            <a:fillRect/>
          </a:stretch>
        </p:blipFill>
        <p:spPr>
          <a:xfrm>
            <a:off x="6775450" y="2623343"/>
            <a:ext cx="5397500" cy="4506914"/>
          </a:xfrm>
          <a:prstGeom prst="rect">
            <a:avLst/>
          </a:prstGeom>
        </p:spPr>
      </p:pic>
      <p:sp>
        <p:nvSpPr>
          <p:cNvPr id="195" name="interpretación subjetiva"/>
          <p:cNvSpPr txBox="1"/>
          <p:nvPr>
            <p:ph type="title"/>
          </p:nvPr>
        </p:nvSpPr>
        <p:spPr>
          <a:prstGeom prst="rect">
            <a:avLst/>
          </a:prstGeom>
        </p:spPr>
        <p:txBody>
          <a:bodyPr/>
          <a:lstStyle/>
          <a:p>
            <a:pPr/>
            <a:r>
              <a:t>interpretación subjetiva</a:t>
            </a:r>
          </a:p>
        </p:txBody>
      </p:sp>
      <p:sp>
        <p:nvSpPr>
          <p:cNvPr id="196" name="Subjetivo no quiere decir que el investigador pueda afirmar lo que quiera sin fundamentos, la formulación del discurso debe partir de la lógica y la coherencia."/>
          <p:cNvSpPr txBox="1"/>
          <p:nvPr>
            <p:ph type="body" sz="quarter" idx="1"/>
          </p:nvPr>
        </p:nvSpPr>
        <p:spPr>
          <a:xfrm>
            <a:off x="284294" y="18854005"/>
            <a:ext cx="5588001" cy="3619501"/>
          </a:xfrm>
          <a:prstGeom prst="rect">
            <a:avLst/>
          </a:prstGeom>
        </p:spPr>
        <p:txBody>
          <a:bodyPr/>
          <a:lstStyle/>
          <a:p>
            <a:pPr/>
            <a:r>
              <a:t>Subjetivo no quiere decir que el investigador pueda afirmar lo que quiera sin fundamentos, la formulación del discurso debe partir de la lógica y la coherencia.</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98" name="19053D0B-11E1-41AD-8EAF-B372FA9ADFD0-L0-001.jpeg" descr="19053D0B-11E1-41AD-8EAF-B372FA9ADFD0-L0-001.jpeg"/>
          <p:cNvPicPr>
            <a:picLocks noChangeAspect="0"/>
          </p:cNvPicPr>
          <p:nvPr>
            <p:ph type="pic" idx="13"/>
          </p:nvPr>
        </p:nvPicPr>
        <p:blipFill>
          <a:blip r:embed="rId2">
            <a:extLst/>
          </a:blip>
          <a:stretch>
            <a:fillRect/>
          </a:stretch>
        </p:blipFill>
        <p:spPr>
          <a:xfrm>
            <a:off x="6775450" y="730249"/>
            <a:ext cx="5397501" cy="8293101"/>
          </a:xfrm>
          <a:prstGeom prst="rect">
            <a:avLst/>
          </a:prstGeom>
        </p:spPr>
      </p:pic>
      <p:sp>
        <p:nvSpPr>
          <p:cNvPr id="199" name="Expansión y generalización del conocimiento"/>
          <p:cNvSpPr txBox="1"/>
          <p:nvPr>
            <p:ph type="title"/>
          </p:nvPr>
        </p:nvSpPr>
        <p:spPr>
          <a:prstGeom prst="rect">
            <a:avLst/>
          </a:prstGeom>
        </p:spPr>
        <p:txBody>
          <a:bodyPr/>
          <a:lstStyle/>
          <a:p>
            <a:pPr/>
            <a:r>
              <a:t> Expansión y generalización del conocimiento</a:t>
            </a:r>
          </a:p>
        </p:txBody>
      </p:sp>
      <p:sp>
        <p:nvSpPr>
          <p:cNvPr id="200" name="SU OBJETIVO ES GENERAR Y CONSTRUIR TEORÍAS"/>
          <p:cNvSpPr txBox="1"/>
          <p:nvPr>
            <p:ph type="body" sz="quarter" idx="1"/>
          </p:nvPr>
        </p:nvSpPr>
        <p:spPr>
          <a:prstGeom prst="rect">
            <a:avLst/>
          </a:prstGeom>
        </p:spPr>
        <p:txBody>
          <a:bodyPr/>
          <a:lstStyle/>
          <a:p>
            <a:pPr/>
            <a:r>
              <a:t>SU OBJETIVO ES GENERAR Y CONSTRUIR TEORÍAS</a:t>
            </a: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2" name="Identifica la naturaleza profunda de las realidades.…"/>
          <p:cNvSpPr txBox="1"/>
          <p:nvPr>
            <p:ph type="ctrTitle"/>
          </p:nvPr>
        </p:nvSpPr>
        <p:spPr>
          <a:xfrm>
            <a:off x="1203639" y="1528609"/>
            <a:ext cx="10597523" cy="5301849"/>
          </a:xfrm>
          <a:prstGeom prst="rect">
            <a:avLst/>
          </a:prstGeom>
        </p:spPr>
        <p:txBody>
          <a:bodyPr/>
          <a:lstStyle/>
          <a:p>
            <a:pPr defTabSz="403097">
              <a:defRPr spc="-99" sz="3312"/>
            </a:pPr>
            <a:r>
              <a:t>Identifica la naturaleza</a:t>
            </a:r>
            <a:r>
              <a:rPr>
                <a:latin typeface="Arial"/>
                <a:ea typeface="Arial"/>
                <a:cs typeface="Arial"/>
                <a:sym typeface="Arial"/>
              </a:rPr>
              <a:t> profunda de las </a:t>
            </a:r>
            <a:r>
              <a:t>realidades</a:t>
            </a:r>
            <a:r>
              <a:rPr>
                <a:latin typeface="Arial"/>
                <a:ea typeface="Arial"/>
                <a:cs typeface="Arial"/>
                <a:sym typeface="Arial"/>
              </a:rPr>
              <a:t>.</a:t>
            </a:r>
            <a:endParaRPr>
              <a:latin typeface="Arial"/>
              <a:ea typeface="Arial"/>
              <a:cs typeface="Arial"/>
              <a:sym typeface="Arial"/>
            </a:endParaRPr>
          </a:p>
          <a:p>
            <a:pPr defTabSz="403097">
              <a:defRPr spc="-99" sz="3312"/>
            </a:pPr>
          </a:p>
          <a:p>
            <a:pPr defTabSz="403097">
              <a:defRPr spc="-99" sz="3312"/>
            </a:pPr>
            <a:r>
              <a:t> Sugiere la parte subjetiva de los problemas.</a:t>
            </a:r>
          </a:p>
          <a:p>
            <a:pPr defTabSz="403097">
              <a:defRPr spc="-99" sz="3312"/>
            </a:pPr>
          </a:p>
          <a:p>
            <a:pPr defTabSz="403097">
              <a:defRPr spc="-99" sz="3312"/>
            </a:pPr>
            <a:r>
              <a:t> Describe las cualidades de un fenómeno.</a:t>
            </a:r>
          </a:p>
          <a:p>
            <a:pPr defTabSz="403097">
              <a:defRPr spc="-99" sz="3312"/>
            </a:pPr>
          </a:p>
          <a:p>
            <a:pPr defTabSz="403097">
              <a:defRPr spc="-99" sz="3312"/>
            </a:pPr>
            <a:r>
              <a:t> Permite hacer variadas</a:t>
            </a:r>
            <a:r>
              <a:rPr>
                <a:latin typeface="Arial"/>
                <a:ea typeface="Arial"/>
                <a:cs typeface="Arial"/>
                <a:sym typeface="Arial"/>
              </a:rPr>
              <a:t> </a:t>
            </a:r>
            <a:r>
              <a:t>interpretaciones de la realidad y de los datos. (Quintana, 2007).</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4" name="ES DINÁMICO Y FLEXIBLE"/>
          <p:cNvSpPr txBox="1"/>
          <p:nvPr>
            <p:ph type="title"/>
          </p:nvPr>
        </p:nvSpPr>
        <p:spPr>
          <a:prstGeom prst="rect">
            <a:avLst/>
          </a:prstGeom>
        </p:spPr>
        <p:txBody>
          <a:bodyPr/>
          <a:lstStyle/>
          <a:p>
            <a:pPr/>
            <a:r>
              <a:t>ES DINÁMICO Y FLEXIBLE</a:t>
            </a:r>
          </a:p>
        </p:txBody>
      </p:sp>
      <p:sp>
        <p:nvSpPr>
          <p:cNvPr id="205" name="Al tratarse de exploraciones interpretativas el investigador debe partir de una intuición que necesita ser comprobada"/>
          <p:cNvSpPr txBox="1"/>
          <p:nvPr>
            <p:ph type="body" sz="quarter" idx="1"/>
          </p:nvPr>
        </p:nvSpPr>
        <p:spPr>
          <a:prstGeom prst="rect">
            <a:avLst/>
          </a:prstGeom>
        </p:spPr>
        <p:txBody>
          <a:bodyPr/>
          <a:lstStyle/>
          <a:p>
            <a:pPr/>
            <a:r>
              <a:t>Al tratarse de exploraciones interpretativas el investigador debe partir de una intuición que necesita ser comprobada</a:t>
            </a:r>
          </a:p>
        </p:txBody>
      </p:sp>
      <p:pic>
        <p:nvPicPr>
          <p:cNvPr id="206" name="4FED275D-7002-460F-B1FF-8083CBEC8881-L0-001.jpeg" descr="4FED275D-7002-460F-B1FF-8083CBEC8881-L0-001.jpeg"/>
          <p:cNvPicPr>
            <a:picLocks noChangeAspect="1"/>
          </p:cNvPicPr>
          <p:nvPr/>
        </p:nvPicPr>
        <p:blipFill>
          <a:blip r:embed="rId2">
            <a:extLst/>
          </a:blip>
          <a:stretch>
            <a:fillRect/>
          </a:stretch>
        </p:blipFill>
        <p:spPr>
          <a:xfrm>
            <a:off x="6715983" y="2808137"/>
            <a:ext cx="5516433" cy="4137326"/>
          </a:xfrm>
          <a:prstGeom prst="rect">
            <a:avLst/>
          </a:prstGeom>
          <a:ln w="12700">
            <a:miter lim="400000"/>
          </a:ln>
        </p:spPr>
      </p:pic>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08" name="B99061AF-2206-44E0-B142-2B68B94F405C-L0-001.jpeg" descr="B99061AF-2206-44E0-B142-2B68B94F405C-L0-001.jpeg"/>
          <p:cNvPicPr>
            <a:picLocks noChangeAspect="0"/>
          </p:cNvPicPr>
          <p:nvPr>
            <p:ph type="pic" idx="13"/>
          </p:nvPr>
        </p:nvPicPr>
        <p:blipFill>
          <a:blip r:embed="rId2">
            <a:extLst/>
          </a:blip>
          <a:stretch>
            <a:fillRect/>
          </a:stretch>
        </p:blipFill>
        <p:spPr>
          <a:xfrm>
            <a:off x="6775450" y="2822178"/>
            <a:ext cx="5397500" cy="4109244"/>
          </a:xfrm>
          <a:prstGeom prst="rect">
            <a:avLst/>
          </a:prstGeom>
        </p:spPr>
      </p:pic>
      <p:sp>
        <p:nvSpPr>
          <p:cNvPr id="209" name="NO SE CREAN  HIPÓTESIS"/>
          <p:cNvSpPr txBox="1"/>
          <p:nvPr>
            <p:ph type="title"/>
          </p:nvPr>
        </p:nvSpPr>
        <p:spPr>
          <a:prstGeom prst="rect">
            <a:avLst/>
          </a:prstGeom>
        </p:spPr>
        <p:txBody>
          <a:bodyPr/>
          <a:lstStyle/>
          <a:p>
            <a:pPr/>
            <a:r>
              <a:t>NO SE CREAN  HIPÓTESIS </a:t>
            </a:r>
          </a:p>
        </p:txBody>
      </p:sp>
      <p:sp>
        <p:nvSpPr>
          <p:cNvPr id="210" name="SE GENERAN EN EL TRANSCURSO DE LA INVESTIGACIÓN"/>
          <p:cNvSpPr txBox="1"/>
          <p:nvPr>
            <p:ph type="body" sz="quarter" idx="1"/>
          </p:nvPr>
        </p:nvSpPr>
        <p:spPr>
          <a:prstGeom prst="rect">
            <a:avLst/>
          </a:prstGeom>
        </p:spPr>
        <p:txBody>
          <a:bodyPr/>
          <a:lstStyle/>
          <a:p>
            <a:pPr/>
            <a:r>
              <a:t>SE GENERAN EN EL TRANSCURSO DE LA INVESTIGACIÓN</a:t>
            </a:r>
          </a:p>
        </p:txBody>
      </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12" name="0ECF754B-946B-46C0-9F85-BCD7B72AF5BF-L0-001.jpeg" descr="0ECF754B-946B-46C0-9F85-BCD7B72AF5BF-L0-001.jpeg"/>
          <p:cNvPicPr>
            <a:picLocks noChangeAspect="0"/>
          </p:cNvPicPr>
          <p:nvPr>
            <p:ph type="pic" idx="13"/>
          </p:nvPr>
        </p:nvPicPr>
        <p:blipFill>
          <a:blip r:embed="rId2">
            <a:extLst/>
          </a:blip>
          <a:stretch>
            <a:fillRect/>
          </a:stretch>
        </p:blipFill>
        <p:spPr>
          <a:xfrm>
            <a:off x="7201098" y="1144860"/>
            <a:ext cx="4546204" cy="6979445"/>
          </a:xfrm>
          <a:prstGeom prst="rect">
            <a:avLst/>
          </a:prstGeom>
        </p:spPr>
      </p:pic>
      <p:sp>
        <p:nvSpPr>
          <p:cNvPr id="213" name="LO IMPORTANTE ES EL PROCESO…"/>
          <p:cNvSpPr txBox="1"/>
          <p:nvPr>
            <p:ph type="title"/>
          </p:nvPr>
        </p:nvSpPr>
        <p:spPr>
          <a:prstGeom prst="rect">
            <a:avLst/>
          </a:prstGeom>
        </p:spPr>
        <p:txBody>
          <a:bodyPr/>
          <a:lstStyle/>
          <a:p>
            <a:pPr defTabSz="578358">
              <a:defRPr spc="-142" sz="4752"/>
            </a:pPr>
            <a:r>
              <a:t>LO IMPORTANTE ES EL PROCESO</a:t>
            </a:r>
          </a:p>
          <a:p>
            <a:pPr defTabSz="578358">
              <a:defRPr spc="-142" sz="4752"/>
            </a:pPr>
            <a:r>
              <a:t>NO EL RESULTADO</a:t>
            </a:r>
          </a:p>
        </p:txBody>
      </p:sp>
      <p:sp>
        <p:nvSpPr>
          <p:cNvPr id="214" name="EJEMPLO:"/>
          <p:cNvSpPr txBox="1"/>
          <p:nvPr/>
        </p:nvSpPr>
        <p:spPr>
          <a:xfrm>
            <a:off x="513138" y="7399285"/>
            <a:ext cx="2115161" cy="67228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EJEMPLO: </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9" name="PRESENTACIÓN"/>
          <p:cNvSpPr txBox="1"/>
          <p:nvPr>
            <p:ph type="title"/>
          </p:nvPr>
        </p:nvSpPr>
        <p:spPr>
          <a:prstGeom prst="rect">
            <a:avLst/>
          </a:prstGeom>
        </p:spPr>
        <p:txBody>
          <a:bodyPr/>
          <a:lstStyle/>
          <a:p>
            <a:pPr/>
            <a:r>
              <a:t>PRESENTACIÓN </a:t>
            </a:r>
          </a:p>
        </p:txBody>
      </p:sp>
      <p:sp>
        <p:nvSpPr>
          <p:cNvPr id="150" name="El presente material es  un apoyo para el tema investigación cualitativa en la primera unidad uno del curso de la unidad de aprendizaje Procesos de investigación  para el Diseño  como introducción  a los tipos y procesos de investigación.…"/>
          <p:cNvSpPr txBox="1"/>
          <p:nvPr>
            <p:ph type="body" idx="1"/>
          </p:nvPr>
        </p:nvSpPr>
        <p:spPr>
          <a:xfrm>
            <a:off x="1281758" y="2481550"/>
            <a:ext cx="10464801" cy="6313268"/>
          </a:xfrm>
          <a:prstGeom prst="rect">
            <a:avLst/>
          </a:prstGeom>
        </p:spPr>
        <p:txBody>
          <a:bodyPr/>
          <a:lstStyle/>
          <a:p>
            <a:pPr marL="0" indent="0" algn="just" defTabSz="457200">
              <a:lnSpc>
                <a:spcPct val="150000"/>
              </a:lnSpc>
              <a:spcBef>
                <a:spcPts val="0"/>
              </a:spcBef>
              <a:buSzTx/>
              <a:buNone/>
              <a:tabLst>
                <a:tab pos="177800" algn="l"/>
              </a:tabLst>
              <a:defRPr b="1" sz="2000">
                <a:solidFill>
                  <a:srgbClr val="FFFFFF"/>
                </a:solidFill>
                <a:uFill>
                  <a:solidFill>
                    <a:srgbClr val="000000"/>
                  </a:solidFill>
                </a:uFill>
                <a:latin typeface="Helvetica"/>
                <a:ea typeface="Helvetica"/>
                <a:cs typeface="Helvetica"/>
                <a:sym typeface="Helvetica"/>
              </a:defRPr>
            </a:pPr>
            <a:r>
              <a:rPr>
                <a:uFill>
                  <a:solidFill>
                    <a:srgbClr val="1A1A1A"/>
                  </a:solidFill>
                </a:uFill>
                <a:latin typeface="Arial"/>
                <a:ea typeface="Arial"/>
                <a:cs typeface="Arial"/>
                <a:sym typeface="Arial"/>
              </a:rPr>
              <a:t>El presente material es  un apoyo para el tema investigación cualitativa en la primera unidad uno del curso de la unidad de </a:t>
            </a:r>
            <a:r>
              <a:rPr>
                <a:latin typeface="Arial"/>
                <a:ea typeface="Arial"/>
                <a:cs typeface="Arial"/>
                <a:sym typeface="Arial"/>
              </a:rPr>
              <a:t>aprendizaje</a:t>
            </a:r>
            <a:r>
              <a:rPr>
                <a:uFill>
                  <a:solidFill>
                    <a:srgbClr val="1A1A1A"/>
                  </a:solidFill>
                </a:uFill>
                <a:latin typeface="Arial"/>
                <a:ea typeface="Arial"/>
                <a:cs typeface="Arial"/>
                <a:sym typeface="Arial"/>
              </a:rPr>
              <a:t> Procesos de investigación  para el Diseño  como introducción  a los tipos y procesos de investigación.</a:t>
            </a:r>
            <a:endParaRPr>
              <a:uFill>
                <a:solidFill>
                  <a:srgbClr val="1A1A1A"/>
                </a:solidFill>
              </a:uFill>
              <a:latin typeface="Arial"/>
              <a:ea typeface="Arial"/>
              <a:cs typeface="Arial"/>
              <a:sym typeface="Arial"/>
            </a:endParaRPr>
          </a:p>
          <a:p>
            <a:pPr marL="0" indent="0" algn="just" defTabSz="457200">
              <a:lnSpc>
                <a:spcPct val="150000"/>
              </a:lnSpc>
              <a:spcBef>
                <a:spcPts val="0"/>
              </a:spcBef>
              <a:buSzTx/>
              <a:buNone/>
              <a:tabLst>
                <a:tab pos="177800" algn="l"/>
              </a:tabLst>
              <a:defRPr b="1" sz="2000">
                <a:solidFill>
                  <a:srgbClr val="FFFFFF"/>
                </a:solidFill>
                <a:uFill>
                  <a:solidFill>
                    <a:srgbClr val="000000"/>
                  </a:solidFill>
                </a:uFill>
                <a:latin typeface="Helvetica"/>
                <a:ea typeface="Helvetica"/>
                <a:cs typeface="Helvetica"/>
                <a:sym typeface="Helvetica"/>
              </a:defRPr>
            </a:pPr>
            <a:r>
              <a:rPr>
                <a:uFill>
                  <a:solidFill>
                    <a:srgbClr val="1A1A1A"/>
                  </a:solidFill>
                </a:uFill>
                <a:latin typeface="Arial"/>
                <a:ea typeface="Arial"/>
                <a:cs typeface="Arial"/>
                <a:sym typeface="Arial"/>
              </a:rPr>
              <a:t>La</a:t>
            </a:r>
            <a:r>
              <a:t> Unidad de Aprendizaje PROCESO DE INVESTIGACIÓN PARA EL DISEÑO, se ubica dentro del plan de estudios de la Licenciatura en Diseño Gráfico, del plan 2015 que se imparte en la Facultad de Arquitectura y Diseño, de la Universidad Autónoma del Estado de México (UAEM). Es una UA de tipo teórica, obligatoria, ubicada en el núcleo integral, cuyo objetivo es continuar con  el proceso de investigación que se integró en la unidad de aprendizaje antecedente TÉCNICAS DE INVESTIGACION.</a:t>
            </a:r>
          </a:p>
          <a:p>
            <a:pPr marL="0" indent="0" algn="just" defTabSz="457200">
              <a:lnSpc>
                <a:spcPct val="150000"/>
              </a:lnSpc>
              <a:spcBef>
                <a:spcPts val="0"/>
              </a:spcBef>
              <a:buSzTx/>
              <a:buNone/>
              <a:tabLst>
                <a:tab pos="177800" algn="l"/>
              </a:tabLst>
              <a:defRPr b="1" sz="2000">
                <a:solidFill>
                  <a:srgbClr val="FFFFFF"/>
                </a:solidFill>
                <a:uFill>
                  <a:solidFill>
                    <a:srgbClr val="000000"/>
                  </a:solidFill>
                </a:uFill>
                <a:latin typeface="Helvetica"/>
                <a:ea typeface="Helvetica"/>
                <a:cs typeface="Helvetica"/>
                <a:sym typeface="Helvetica"/>
              </a:defRPr>
            </a:pPr>
            <a:r>
              <a:rPr>
                <a:uFill>
                  <a:solidFill>
                    <a:srgbClr val="1A1A1A"/>
                  </a:solidFill>
                </a:uFill>
                <a:latin typeface="Arial"/>
                <a:ea typeface="Arial"/>
                <a:cs typeface="Arial"/>
                <a:sym typeface="Arial"/>
              </a:rPr>
              <a:t>El contenido crítico del material tiene como finalidad exponer el tema de una forma más visual para su mejor compresión.</a:t>
            </a:r>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6" name="Tiene un enfoque humanista.…"/>
          <p:cNvSpPr txBox="1"/>
          <p:nvPr>
            <p:ph type="title"/>
          </p:nvPr>
        </p:nvSpPr>
        <p:spPr>
          <a:xfrm>
            <a:off x="1270000" y="353306"/>
            <a:ext cx="10464800" cy="6075809"/>
          </a:xfrm>
          <a:prstGeom prst="rect">
            <a:avLst/>
          </a:prstGeom>
        </p:spPr>
        <p:txBody>
          <a:bodyPr/>
          <a:lstStyle/>
          <a:p>
            <a:pPr defTabSz="496570">
              <a:defRPr spc="-127" sz="4250"/>
            </a:pPr>
            <a:r>
              <a:t>Tiene un enfoque humanista.</a:t>
            </a:r>
            <a:endParaRPr>
              <a:solidFill>
                <a:srgbClr val="FFFFFF"/>
              </a:solidFill>
            </a:endParaRPr>
          </a:p>
          <a:p>
            <a:pPr defTabSz="496570">
              <a:defRPr spc="-127" sz="4250"/>
            </a:pPr>
            <a:r>
              <a:t>Parte del mundo conocido </a:t>
            </a:r>
            <a:r>
              <a:rPr b="0">
                <a:latin typeface="Superclarendon Light"/>
                <a:ea typeface="Superclarendon Light"/>
                <a:cs typeface="Superclarendon Light"/>
                <a:sym typeface="Superclarendon Light"/>
              </a:rPr>
              <a:t>(no de teorías</a:t>
            </a:r>
            <a:r>
              <a:t>).</a:t>
            </a:r>
            <a:endParaRPr>
              <a:solidFill>
                <a:srgbClr val="FFFFFF"/>
              </a:solidFill>
            </a:endParaRPr>
          </a:p>
          <a:p>
            <a:pPr defTabSz="496570">
              <a:defRPr spc="-127" sz="4250"/>
            </a:pPr>
            <a:r>
              <a:t>Intenta  especificar no generalizar.</a:t>
            </a:r>
            <a:endParaRPr>
              <a:solidFill>
                <a:srgbClr val="FFFFFF"/>
              </a:solidFill>
            </a:endParaRPr>
          </a:p>
          <a:p>
            <a:pPr defTabSz="496570">
              <a:defRPr spc="-127" sz="4250"/>
            </a:pPr>
            <a:r>
              <a:t>Se pretende conocer un fenómeno o situación problemática.</a:t>
            </a:r>
            <a:endParaRPr>
              <a:solidFill>
                <a:srgbClr val="FFFFFF"/>
              </a:solidFill>
            </a:endParaRPr>
          </a:p>
        </p:txBody>
      </p:sp>
      <p:pic>
        <p:nvPicPr>
          <p:cNvPr id="217" name="7BB8AAC6-B778-49E8-8C8C-D1E0F7BBCB8A-L0-001.png" descr="7BB8AAC6-B778-49E8-8C8C-D1E0F7BBCB8A-L0-001.png"/>
          <p:cNvPicPr>
            <a:picLocks noChangeAspect="1"/>
          </p:cNvPicPr>
          <p:nvPr/>
        </p:nvPicPr>
        <p:blipFill>
          <a:blip r:embed="rId2">
            <a:extLst/>
          </a:blip>
          <a:stretch>
            <a:fillRect/>
          </a:stretch>
        </p:blipFill>
        <p:spPr>
          <a:xfrm>
            <a:off x="4559431" y="5602900"/>
            <a:ext cx="4182487" cy="3744785"/>
          </a:xfrm>
          <a:prstGeom prst="rect">
            <a:avLst/>
          </a:prstGeom>
          <a:ln w="12700">
            <a:miter lim="400000"/>
          </a:ln>
        </p:spPr>
      </p:pic>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19" name="53693366-3008-4B7E-868F-3704901C4F05-L0-001.jpeg" descr="53693366-3008-4B7E-868F-3704901C4F05-L0-001.jpeg"/>
          <p:cNvPicPr>
            <a:picLocks noChangeAspect="0"/>
          </p:cNvPicPr>
          <p:nvPr>
            <p:ph type="pic" idx="13"/>
          </p:nvPr>
        </p:nvPicPr>
        <p:blipFill>
          <a:blip r:embed="rId2">
            <a:extLst/>
          </a:blip>
          <a:stretch>
            <a:fillRect/>
          </a:stretch>
        </p:blipFill>
        <p:spPr>
          <a:xfrm>
            <a:off x="6775449" y="2066528"/>
            <a:ext cx="5397501" cy="5620544"/>
          </a:xfrm>
          <a:prstGeom prst="rect">
            <a:avLst/>
          </a:prstGeom>
        </p:spPr>
      </p:pic>
      <p:sp>
        <p:nvSpPr>
          <p:cNvPr id="220" name="Tiene una perspectiva…"/>
          <p:cNvSpPr txBox="1"/>
          <p:nvPr>
            <p:ph type="title"/>
          </p:nvPr>
        </p:nvSpPr>
        <p:spPr>
          <a:prstGeom prst="rect">
            <a:avLst/>
          </a:prstGeom>
        </p:spPr>
        <p:txBody>
          <a:bodyPr/>
          <a:lstStyle/>
          <a:p>
            <a:pPr/>
            <a:r>
              <a:t>Tiene una perspectiva</a:t>
            </a:r>
          </a:p>
          <a:p>
            <a:pPr/>
            <a:r>
              <a:t>Holística</a:t>
            </a:r>
          </a:p>
        </p:txBody>
      </p:sp>
      <p:sp>
        <p:nvSpPr>
          <p:cNvPr id="221" name="&quot;ESTUDIA EL TODO, NO SOLO LAS PARTES&quot;"/>
          <p:cNvSpPr txBox="1"/>
          <p:nvPr>
            <p:ph type="body" sz="quarter" idx="1"/>
          </p:nvPr>
        </p:nvSpPr>
        <p:spPr>
          <a:prstGeom prst="rect">
            <a:avLst/>
          </a:prstGeom>
        </p:spPr>
        <p:txBody>
          <a:bodyPr/>
          <a:lstStyle/>
          <a:p>
            <a:pPr/>
            <a:r>
              <a:t>"ESTUDIA EL TODO, NO SOLO LAS PARTES"</a:t>
            </a:r>
          </a:p>
        </p:txBody>
      </p:sp>
      <p:sp>
        <p:nvSpPr>
          <p:cNvPr id="222" name="EJEMPLO: DISEÑO DE REVISTA"/>
          <p:cNvSpPr txBox="1"/>
          <p:nvPr/>
        </p:nvSpPr>
        <p:spPr>
          <a:xfrm>
            <a:off x="1028720" y="8293971"/>
            <a:ext cx="5884749" cy="67228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EJEMPLO: DISEÑO DE REVISTA</a:t>
            </a:r>
          </a:p>
        </p:txBody>
      </p:sp>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4" name="RAZONAMIENTO INDUCTIVO"/>
          <p:cNvSpPr txBox="1"/>
          <p:nvPr>
            <p:ph type="title"/>
          </p:nvPr>
        </p:nvSpPr>
        <p:spPr>
          <a:xfrm>
            <a:off x="347509" y="781050"/>
            <a:ext cx="6002491" cy="4102100"/>
          </a:xfrm>
          <a:prstGeom prst="rect">
            <a:avLst/>
          </a:prstGeom>
        </p:spPr>
        <p:txBody>
          <a:bodyPr/>
          <a:lstStyle>
            <a:lvl1pPr>
              <a:defRPr spc="-138" sz="4600"/>
            </a:lvl1pPr>
          </a:lstStyle>
          <a:p>
            <a:pPr/>
            <a:r>
              <a:t>RAZONAMIENTO INDUCTIVO</a:t>
            </a:r>
          </a:p>
        </p:txBody>
      </p:sp>
      <p:sp>
        <p:nvSpPr>
          <p:cNvPr id="225" name="Un caso muy común es en los estudios literarios cuando a partir del examen de unas obras se cataloga la producción completa de un escritor, lo mismo con músicos y artistas."/>
          <p:cNvSpPr txBox="1"/>
          <p:nvPr>
            <p:ph type="body" sz="quarter" idx="1"/>
          </p:nvPr>
        </p:nvSpPr>
        <p:spPr>
          <a:prstGeom prst="rect">
            <a:avLst/>
          </a:prstGeom>
        </p:spPr>
        <p:txBody>
          <a:bodyPr/>
          <a:lstStyle>
            <a:lvl1pPr>
              <a:defRPr b="1" sz="2800">
                <a:latin typeface="Avenir Next Condensed"/>
                <a:ea typeface="Avenir Next Condensed"/>
                <a:cs typeface="Avenir Next Condensed"/>
                <a:sym typeface="Avenir Next Condensed"/>
              </a:defRPr>
            </a:lvl1pPr>
          </a:lstStyle>
          <a:p>
            <a:pPr/>
            <a:r>
              <a:t>Un caso muy común es en los estudios literarios cuando a partir del examen de unas obras se cataloga la producción completa de un escritor, lo mismo con músicos y artistas.</a:t>
            </a:r>
          </a:p>
        </p:txBody>
      </p:sp>
      <p:pic>
        <p:nvPicPr>
          <p:cNvPr id="226" name="D30605D6-ABD8-4A3A-A729-52BE634918CA-L0-001.jpeg" descr="D30605D6-ABD8-4A3A-A729-52BE634918CA-L0-001.jpeg"/>
          <p:cNvPicPr>
            <a:picLocks noChangeAspect="1"/>
          </p:cNvPicPr>
          <p:nvPr/>
        </p:nvPicPr>
        <p:blipFill>
          <a:blip r:embed="rId2">
            <a:extLst/>
          </a:blip>
          <a:stretch>
            <a:fillRect/>
          </a:stretch>
        </p:blipFill>
        <p:spPr>
          <a:xfrm>
            <a:off x="6488952" y="2493404"/>
            <a:ext cx="5970495" cy="4281645"/>
          </a:xfrm>
          <a:prstGeom prst="rect">
            <a:avLst/>
          </a:prstGeom>
          <a:ln w="12700">
            <a:miter lim="400000"/>
          </a:ln>
        </p:spPr>
      </p:pic>
      <p:sp>
        <p:nvSpPr>
          <p:cNvPr id="227" name="EJEMPLO: OBRA DE ViCENTE ROJO, GPO. METZICAN"/>
          <p:cNvSpPr txBox="1"/>
          <p:nvPr/>
        </p:nvSpPr>
        <p:spPr>
          <a:xfrm>
            <a:off x="590539" y="8132800"/>
            <a:ext cx="7066614" cy="125648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r>
              <a:t>EJEMPLO: OBRA DE ViCENTE ROJO, GPO. METZICAN</a:t>
            </a:r>
          </a:p>
        </p:txBody>
      </p:sp>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29" name="D009E10A-4441-4F3D-A64A-C71A4C82A069-L0-001.jpeg" descr="D009E10A-4441-4F3D-A64A-C71A4C82A069-L0-001.jpeg"/>
          <p:cNvPicPr>
            <a:picLocks noChangeAspect="0"/>
          </p:cNvPicPr>
          <p:nvPr>
            <p:ph type="pic" idx="13"/>
          </p:nvPr>
        </p:nvPicPr>
        <p:blipFill>
          <a:blip r:embed="rId2">
            <a:extLst/>
          </a:blip>
          <a:stretch>
            <a:fillRect/>
          </a:stretch>
        </p:blipFill>
        <p:spPr>
          <a:xfrm>
            <a:off x="6350597" y="2851943"/>
            <a:ext cx="5967413" cy="4049714"/>
          </a:xfrm>
          <a:prstGeom prst="rect">
            <a:avLst/>
          </a:prstGeom>
        </p:spPr>
      </p:pic>
      <p:sp>
        <p:nvSpPr>
          <p:cNvPr id="230" name="LA MUESTRA,…"/>
          <p:cNvSpPr txBox="1"/>
          <p:nvPr>
            <p:ph type="title"/>
          </p:nvPr>
        </p:nvSpPr>
        <p:spPr>
          <a:prstGeom prst="rect">
            <a:avLst/>
          </a:prstGeom>
        </p:spPr>
        <p:txBody>
          <a:bodyPr/>
          <a:lstStyle/>
          <a:p>
            <a:pPr/>
            <a:r>
              <a:t>LA MUESTRA, </a:t>
            </a:r>
          </a:p>
          <a:p>
            <a:pPr/>
            <a:r>
              <a:t>RECOLECCIÓN </a:t>
            </a:r>
          </a:p>
          <a:p>
            <a:pPr/>
            <a:r>
              <a:t>ANÁLISIS </a:t>
            </a:r>
          </a:p>
        </p:txBody>
      </p:sp>
      <p:sp>
        <p:nvSpPr>
          <p:cNvPr id="231" name="SE REALIZAN EN FORMA CASI SIMULTÁNEA"/>
          <p:cNvSpPr txBox="1"/>
          <p:nvPr>
            <p:ph type="body" sz="quarter" idx="1"/>
          </p:nvPr>
        </p:nvSpPr>
        <p:spPr>
          <a:prstGeom prst="rect">
            <a:avLst/>
          </a:prstGeom>
        </p:spPr>
        <p:txBody>
          <a:bodyPr/>
          <a:lstStyle/>
          <a:p>
            <a:pPr/>
            <a:r>
              <a:t>SE REALIZAN EN FORMA CASI SIMULTÁNEA</a:t>
            </a:r>
          </a:p>
        </p:txBody>
      </p:sp>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33" name="4283CFF4-9A37-438B-9B24-037694A25149-L0-001.jpeg" descr="4283CFF4-9A37-438B-9B24-037694A25149-L0-001.jpeg"/>
          <p:cNvPicPr>
            <a:picLocks noChangeAspect="0"/>
          </p:cNvPicPr>
          <p:nvPr>
            <p:ph type="pic" idx="13"/>
          </p:nvPr>
        </p:nvPicPr>
        <p:blipFill>
          <a:blip r:embed="rId2">
            <a:extLst/>
          </a:blip>
          <a:stretch>
            <a:fillRect/>
          </a:stretch>
        </p:blipFill>
        <p:spPr>
          <a:xfrm>
            <a:off x="6775449" y="1849040"/>
            <a:ext cx="5397501" cy="6055520"/>
          </a:xfrm>
          <a:prstGeom prst="rect">
            <a:avLst/>
          </a:prstGeom>
        </p:spPr>
      </p:pic>
      <p:sp>
        <p:nvSpPr>
          <p:cNvPr id="234" name="MUESTRA"/>
          <p:cNvSpPr txBox="1"/>
          <p:nvPr>
            <p:ph type="title"/>
          </p:nvPr>
        </p:nvSpPr>
        <p:spPr>
          <a:prstGeom prst="rect">
            <a:avLst/>
          </a:prstGeom>
        </p:spPr>
        <p:txBody>
          <a:bodyPr/>
          <a:lstStyle/>
          <a:p>
            <a:pPr/>
            <a:r>
              <a:t>MUESTRA</a:t>
            </a:r>
          </a:p>
        </p:txBody>
      </p:sp>
      <p:sp>
        <p:nvSpPr>
          <p:cNvPr id="235" name="ESTUDIOS A PEQUEÑA ESCALA.…"/>
          <p:cNvSpPr txBox="1"/>
          <p:nvPr>
            <p:ph type="body" sz="quarter" idx="1"/>
          </p:nvPr>
        </p:nvSpPr>
        <p:spPr>
          <a:prstGeom prst="rect">
            <a:avLst/>
          </a:prstGeom>
        </p:spPr>
        <p:txBody>
          <a:bodyPr/>
          <a:lstStyle/>
          <a:p>
            <a:pPr/>
            <a:r>
              <a:t>ESTUDIOS A PEQUEÑA ESCALA.</a:t>
            </a:r>
          </a:p>
          <a:p>
            <a:pPr/>
            <a:r>
              <a:t>ESPECIFIDAD EN  EL ANÁLISIS </a:t>
            </a:r>
          </a:p>
        </p:txBody>
      </p:sp>
      <p:sp>
        <p:nvSpPr>
          <p:cNvPr id="236" name="EJEMPLO: DISEÑO DE MATERIAL DIDÁCTICO"/>
          <p:cNvSpPr txBox="1"/>
          <p:nvPr/>
        </p:nvSpPr>
        <p:spPr>
          <a:xfrm>
            <a:off x="896041" y="8119398"/>
            <a:ext cx="8834164" cy="67228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r>
              <a:t>EJEMPLO: DISEÑO DE MATERIAL DIDÁCTICO</a:t>
            </a:r>
          </a:p>
        </p:txBody>
      </p:sp>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38" name="B74AEDAD-DB0D-4724-847C-25D582E079B0-L0-001.png" descr="B74AEDAD-DB0D-4724-847C-25D582E079B0-L0-001.png"/>
          <p:cNvPicPr>
            <a:picLocks noChangeAspect="0"/>
          </p:cNvPicPr>
          <p:nvPr>
            <p:ph type="pic" idx="13"/>
          </p:nvPr>
        </p:nvPicPr>
        <p:blipFill>
          <a:blip r:embed="rId2">
            <a:extLst/>
          </a:blip>
          <a:stretch>
            <a:fillRect/>
          </a:stretch>
        </p:blipFill>
        <p:spPr>
          <a:xfrm>
            <a:off x="6775449" y="2311796"/>
            <a:ext cx="5397501" cy="5130008"/>
          </a:xfrm>
          <a:prstGeom prst="rect">
            <a:avLst/>
          </a:prstGeom>
        </p:spPr>
      </p:pic>
      <p:sp>
        <p:nvSpPr>
          <p:cNvPr id="239" name="RECOLECCIÓN"/>
          <p:cNvSpPr txBox="1"/>
          <p:nvPr>
            <p:ph type="title"/>
          </p:nvPr>
        </p:nvSpPr>
        <p:spPr>
          <a:prstGeom prst="rect">
            <a:avLst/>
          </a:prstGeom>
        </p:spPr>
        <p:txBody>
          <a:bodyPr/>
          <a:lstStyle/>
          <a:p>
            <a:pPr/>
            <a:r>
              <a:t>RECOLECCIÓN</a:t>
            </a:r>
          </a:p>
        </p:txBody>
      </p:sp>
      <p:sp>
        <p:nvSpPr>
          <p:cNvPr id="240" name="CONSISTE EN OBTENER LAS PERCEPCIONES O LOS PUNTOS DE VISTA DE LOS PARTICIPANTES DONDE SE PROFUNDIZA."/>
          <p:cNvSpPr txBox="1"/>
          <p:nvPr>
            <p:ph type="body" sz="quarter" idx="1"/>
          </p:nvPr>
        </p:nvSpPr>
        <p:spPr>
          <a:prstGeom prst="rect">
            <a:avLst/>
          </a:prstGeom>
        </p:spPr>
        <p:txBody>
          <a:bodyPr/>
          <a:lstStyle/>
          <a:p>
            <a:pPr/>
            <a:r>
              <a:t>CONSISTE EN OBTENER LAS PERCEPCIONES O LOS PUNTOS DE VISTA DE LOS PARTICIPANTES DONDE SE PROFUNDIZA.</a:t>
            </a:r>
          </a:p>
        </p:txBody>
      </p:sp>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42" name="927EB6B1-63E6-4730-90E9-AE2729F63316-L0-001.jpeg" descr="927EB6B1-63E6-4730-90E9-AE2729F63316-L0-001.jpeg"/>
          <p:cNvPicPr>
            <a:picLocks noChangeAspect="0"/>
          </p:cNvPicPr>
          <p:nvPr>
            <p:ph type="pic" idx="13"/>
          </p:nvPr>
        </p:nvPicPr>
        <p:blipFill>
          <a:blip r:embed="rId2">
            <a:extLst/>
          </a:blip>
          <a:stretch>
            <a:fillRect/>
          </a:stretch>
        </p:blipFill>
        <p:spPr>
          <a:xfrm>
            <a:off x="7451919" y="676853"/>
            <a:ext cx="4692651" cy="7205663"/>
          </a:xfrm>
          <a:prstGeom prst="rect">
            <a:avLst/>
          </a:prstGeom>
        </p:spPr>
      </p:pic>
      <p:sp>
        <p:nvSpPr>
          <p:cNvPr id="243" name="ANÁLISIS"/>
          <p:cNvSpPr txBox="1"/>
          <p:nvPr>
            <p:ph type="title"/>
          </p:nvPr>
        </p:nvSpPr>
        <p:spPr>
          <a:prstGeom prst="rect">
            <a:avLst/>
          </a:prstGeom>
        </p:spPr>
        <p:txBody>
          <a:bodyPr/>
          <a:lstStyle/>
          <a:p>
            <a:pPr/>
            <a:r>
              <a:t>ANÁLISIS </a:t>
            </a:r>
          </a:p>
        </p:txBody>
      </p:sp>
      <p:sp>
        <p:nvSpPr>
          <p:cNvPr id="244" name="SE APLICA PARA:…"/>
          <p:cNvSpPr txBox="1"/>
          <p:nvPr>
            <p:ph type="body" sz="quarter" idx="1"/>
          </p:nvPr>
        </p:nvSpPr>
        <p:spPr>
          <a:xfrm>
            <a:off x="762000" y="5372100"/>
            <a:ext cx="5588000" cy="3346730"/>
          </a:xfrm>
          <a:prstGeom prst="rect">
            <a:avLst/>
          </a:prstGeom>
        </p:spPr>
        <p:txBody>
          <a:bodyPr/>
          <a:lstStyle/>
          <a:p>
            <a:pPr/>
            <a:r>
              <a:t>SE APLICA PARA:</a:t>
            </a:r>
          </a:p>
          <a:p>
            <a:pPr/>
            <a:r>
              <a:t>CONSECUENCIA DE EVENTOS</a:t>
            </a:r>
          </a:p>
          <a:p>
            <a:pPr/>
            <a:r>
              <a:t>RELACIONES CAUSA-EFECTO</a:t>
            </a:r>
          </a:p>
          <a:p>
            <a:pPr/>
            <a:r>
              <a:t>ANÁLISIS DE EXPERIENCIAS</a:t>
            </a:r>
          </a:p>
          <a:p>
            <a:pPr/>
            <a:r>
              <a:t>EFECTOS DE PERCEPCION -DECISIÓN </a:t>
            </a:r>
          </a:p>
          <a:p>
            <a:pPr/>
            <a:r>
              <a:t>ANÁLISIS NARRATIVOS Y DISCURSO.</a:t>
            </a:r>
          </a:p>
        </p:txBody>
      </p:sp>
      <p:sp>
        <p:nvSpPr>
          <p:cNvPr id="245" name="EJEMPLOS: EVOLUCIÓN DE LA IDENTIDAD DE PRODUCTO: ANÁLISIS HISTÓRICO"/>
          <p:cNvSpPr txBox="1"/>
          <p:nvPr/>
        </p:nvSpPr>
        <p:spPr>
          <a:xfrm>
            <a:off x="584298" y="8376608"/>
            <a:ext cx="9534025" cy="103073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3000"/>
            </a:lvl1pPr>
          </a:lstStyle>
          <a:p>
            <a:pPr/>
            <a:r>
              <a:t>EJEMPLOS: EVOLUCIÓN DE LA IDENTIDAD DE PRODUCTO: ANÁLISIS HISTÓRICO </a:t>
            </a:r>
          </a:p>
        </p:txBody>
      </p:sp>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47" name="BE1D3F24-3B9A-4E6A-BA5C-7CB1379DF864-L0-001.jpeg" descr="BE1D3F24-3B9A-4E6A-BA5C-7CB1379DF864-L0-001.jpeg"/>
          <p:cNvPicPr>
            <a:picLocks noChangeAspect="0"/>
          </p:cNvPicPr>
          <p:nvPr>
            <p:ph type="pic" idx="13"/>
          </p:nvPr>
        </p:nvPicPr>
        <p:blipFill>
          <a:blip r:embed="rId2">
            <a:extLst/>
          </a:blip>
          <a:stretch>
            <a:fillRect/>
          </a:stretch>
        </p:blipFill>
        <p:spPr>
          <a:xfrm>
            <a:off x="6775450" y="730250"/>
            <a:ext cx="5397500" cy="8293100"/>
          </a:xfrm>
          <a:prstGeom prst="rect">
            <a:avLst/>
          </a:prstGeom>
        </p:spPr>
      </p:pic>
      <p:sp>
        <p:nvSpPr>
          <p:cNvPr id="248" name="FUNDAMENTACIÓNDEL ENFOQUE:…"/>
          <p:cNvSpPr txBox="1"/>
          <p:nvPr>
            <p:ph type="title"/>
          </p:nvPr>
        </p:nvSpPr>
        <p:spPr>
          <a:xfrm>
            <a:off x="762000" y="774700"/>
            <a:ext cx="5871561" cy="4102100"/>
          </a:xfrm>
          <a:prstGeom prst="rect">
            <a:avLst/>
          </a:prstGeom>
        </p:spPr>
        <p:txBody>
          <a:bodyPr/>
          <a:lstStyle/>
          <a:p>
            <a:pPr>
              <a:defRPr spc="-123" sz="4100">
                <a:solidFill>
                  <a:srgbClr val="000000"/>
                </a:solidFill>
              </a:defRPr>
            </a:pPr>
            <a:r>
              <a:t>FUNDAMENTACIÓNDEL ENFOQUE:</a:t>
            </a:r>
          </a:p>
          <a:p>
            <a:pPr>
              <a:defRPr spc="-123" sz="4100">
                <a:solidFill>
                  <a:srgbClr val="FFFFFF"/>
                </a:solidFill>
              </a:defRPr>
            </a:pPr>
            <a:r>
              <a:t>INTERPRETACIÓN  SIGNIFICADO</a:t>
            </a:r>
          </a:p>
        </p:txBody>
      </p:sp>
      <p:sp>
        <p:nvSpPr>
          <p:cNvPr id="249" name="ENTENDER Y COMPRENDER  LA REALIDAD SUBJETIVA…"/>
          <p:cNvSpPr txBox="1"/>
          <p:nvPr>
            <p:ph type="body" sz="quarter" idx="1"/>
          </p:nvPr>
        </p:nvSpPr>
        <p:spPr>
          <a:prstGeom prst="rect">
            <a:avLst/>
          </a:prstGeom>
        </p:spPr>
        <p:txBody>
          <a:bodyPr/>
          <a:lstStyle/>
          <a:p>
            <a:pPr/>
            <a:r>
              <a:t>ENTENDER Y COMPRENDER  LA REALIDAD SUBJETIVA</a:t>
            </a:r>
          </a:p>
          <a:p>
            <a:pPr/>
            <a:r>
              <a:t>"La verdad absoluta no existe, sino que existen interpretaciones múltiples de los hechos" Foucault</a:t>
            </a:r>
          </a:p>
        </p:txBody>
      </p:sp>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51" name="69F692A2-A362-4C81-8606-C38788412944-L0-001.png" descr="69F692A2-A362-4C81-8606-C38788412944-L0-001.png"/>
          <p:cNvPicPr>
            <a:picLocks noChangeAspect="0"/>
          </p:cNvPicPr>
          <p:nvPr>
            <p:ph type="pic" idx="13"/>
          </p:nvPr>
        </p:nvPicPr>
        <p:blipFill>
          <a:blip r:embed="rId2">
            <a:extLst/>
          </a:blip>
          <a:stretch>
            <a:fillRect/>
          </a:stretch>
        </p:blipFill>
        <p:spPr>
          <a:xfrm>
            <a:off x="1372195" y="1642991"/>
            <a:ext cx="10260410" cy="6022976"/>
          </a:xfrm>
          <a:prstGeom prst="rect">
            <a:avLst/>
          </a:prstGeom>
        </p:spPr>
      </p:pic>
    </p:spTree>
  </p:cSld>
  <p:clrMapOvr>
    <a:masterClrMapping/>
  </p:clrMapOvr>
  <p:transition xmlns:p14="http://schemas.microsoft.com/office/powerpoint/2010/main" spd="med" advClick="1"/>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53" name="AF8E43BC-E6C3-49C3-8658-4B5EB7EAF198-L0-001.jpeg" descr="AF8E43BC-E6C3-49C3-8658-4B5EB7EAF198-L0-001.jpeg"/>
          <p:cNvPicPr>
            <a:picLocks noChangeAspect="0"/>
          </p:cNvPicPr>
          <p:nvPr>
            <p:ph type="pic" idx="13"/>
          </p:nvPr>
        </p:nvPicPr>
        <p:blipFill>
          <a:blip r:embed="rId2">
            <a:extLst/>
          </a:blip>
          <a:stretch>
            <a:fillRect/>
          </a:stretch>
        </p:blipFill>
        <p:spPr>
          <a:xfrm>
            <a:off x="3595540" y="1400422"/>
            <a:ext cx="5735638" cy="5315744"/>
          </a:xfrm>
          <a:prstGeom prst="rect">
            <a:avLst/>
          </a:prstGeom>
        </p:spPr>
      </p:pic>
      <p:sp>
        <p:nvSpPr>
          <p:cNvPr id="254" name="MÉTODOS DEL ENFOQUE CUALITATIVO"/>
          <p:cNvSpPr txBox="1"/>
          <p:nvPr>
            <p:ph type="title"/>
          </p:nvPr>
        </p:nvSpPr>
        <p:spPr>
          <a:prstGeom prst="rect">
            <a:avLst/>
          </a:prstGeom>
        </p:spPr>
        <p:txBody>
          <a:bodyPr/>
          <a:lstStyle>
            <a:lvl1pPr defTabSz="368045">
              <a:defRPr spc="-80" sz="4032"/>
            </a:lvl1pPr>
          </a:lstStyle>
          <a:p>
            <a:pPr/>
            <a:r>
              <a:t>MÉTODOS DEL ENFOQUE CUALITATIVO</a:t>
            </a:r>
          </a:p>
        </p:txBody>
      </p:sp>
      <p:sp>
        <p:nvSpPr>
          <p:cNvPr id="255" name="IMPORTANTE"/>
          <p:cNvSpPr txBox="1"/>
          <p:nvPr/>
        </p:nvSpPr>
        <p:spPr>
          <a:xfrm>
            <a:off x="5169063" y="8426856"/>
            <a:ext cx="2588591" cy="67228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IMPORTANTE</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52" name="71CCE501-D4CE-4317-8CFF-59EF5D95D523-L0-001.jpeg" descr="71CCE501-D4CE-4317-8CFF-59EF5D95D523-L0-001.jpeg"/>
          <p:cNvPicPr>
            <a:picLocks noChangeAspect="0"/>
          </p:cNvPicPr>
          <p:nvPr>
            <p:ph type="pic" idx="13"/>
          </p:nvPr>
        </p:nvPicPr>
        <p:blipFill>
          <a:blip r:embed="rId2">
            <a:extLst/>
          </a:blip>
          <a:stretch>
            <a:fillRect/>
          </a:stretch>
        </p:blipFill>
        <p:spPr>
          <a:xfrm>
            <a:off x="6775450" y="730249"/>
            <a:ext cx="5397500" cy="8293101"/>
          </a:xfrm>
          <a:prstGeom prst="rect">
            <a:avLst/>
          </a:prstGeom>
        </p:spPr>
      </p:pic>
      <p:sp>
        <p:nvSpPr>
          <p:cNvPr id="153" name="Entender y comprender el enfoque cualitativo de la INVESTIGACIÓN."/>
          <p:cNvSpPr txBox="1"/>
          <p:nvPr>
            <p:ph type="title"/>
          </p:nvPr>
        </p:nvSpPr>
        <p:spPr>
          <a:xfrm>
            <a:off x="900061" y="4777975"/>
            <a:ext cx="5588001" cy="4102101"/>
          </a:xfrm>
          <a:prstGeom prst="rect">
            <a:avLst/>
          </a:prstGeom>
        </p:spPr>
        <p:txBody>
          <a:bodyPr/>
          <a:lstStyle/>
          <a:p>
            <a:pPr marL="450252" indent="-450252" algn="l" defTabSz="408940">
              <a:lnSpc>
                <a:spcPct val="120000"/>
              </a:lnSpc>
              <a:spcBef>
                <a:spcPts val="2900"/>
              </a:spcBef>
              <a:buSzPct val="125000"/>
              <a:buChar char="•"/>
              <a:defRPr spc="-88" sz="2940"/>
            </a:pPr>
          </a:p>
          <a:p>
            <a:pPr marL="450252" indent="-450252" algn="l" defTabSz="408940">
              <a:lnSpc>
                <a:spcPct val="120000"/>
              </a:lnSpc>
              <a:spcBef>
                <a:spcPts val="2900"/>
              </a:spcBef>
              <a:buSzPct val="125000"/>
              <a:defRPr spc="-88" sz="2940"/>
            </a:pPr>
            <a:r>
              <a:t>Entender y comprender el enfoque cualitativo de la INVESTIGACIÓN.</a:t>
            </a:r>
          </a:p>
        </p:txBody>
      </p:sp>
      <p:sp>
        <p:nvSpPr>
          <p:cNvPr id="154" name="PROPÓSITO DE LA SESIÓN"/>
          <p:cNvSpPr txBox="1"/>
          <p:nvPr>
            <p:ph type="body" sz="quarter" idx="1"/>
          </p:nvPr>
        </p:nvSpPr>
        <p:spPr>
          <a:xfrm>
            <a:off x="1114824" y="1184228"/>
            <a:ext cx="4713610" cy="3619501"/>
          </a:xfrm>
          <a:prstGeom prst="rect">
            <a:avLst/>
          </a:prstGeom>
        </p:spPr>
        <p:txBody>
          <a:bodyPr anchor="b"/>
          <a:lstStyle>
            <a:lvl1pPr>
              <a:defRPr b="1" spc="-144" sz="4800">
                <a:latin typeface="+mn-lt"/>
                <a:ea typeface="+mn-ea"/>
                <a:cs typeface="+mn-cs"/>
                <a:sym typeface="Superclarendon"/>
              </a:defRPr>
            </a:lvl1pPr>
          </a:lstStyle>
          <a:p>
            <a:pPr/>
            <a:r>
              <a:t>PROPÓSITO DE LA SESIÓN </a:t>
            </a:r>
          </a:p>
        </p:txBody>
      </p:sp>
    </p:spTree>
  </p:cSld>
  <p:clrMapOvr>
    <a:masterClrMapping/>
  </p:clrMapOvr>
  <p:transition xmlns:p14="http://schemas.microsoft.com/office/powerpoint/2010/main" spd="med" advClick="1"/>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57" name="DF5B3850-B3E9-4635-89CE-61339A62FB94-L0-001.jpeg" descr="DF5B3850-B3E9-4635-89CE-61339A62FB94-L0-001.jpeg"/>
          <p:cNvPicPr>
            <a:picLocks noChangeAspect="0"/>
          </p:cNvPicPr>
          <p:nvPr>
            <p:ph type="pic" idx="13"/>
          </p:nvPr>
        </p:nvPicPr>
        <p:blipFill>
          <a:blip r:embed="rId2">
            <a:extLst/>
          </a:blip>
          <a:stretch>
            <a:fillRect/>
          </a:stretch>
        </p:blipFill>
        <p:spPr>
          <a:xfrm>
            <a:off x="2834084" y="368299"/>
            <a:ext cx="7323932" cy="6330951"/>
          </a:xfrm>
          <a:prstGeom prst="rect">
            <a:avLst/>
          </a:prstGeom>
        </p:spPr>
      </p:pic>
      <p:sp>
        <p:nvSpPr>
          <p:cNvPr id="258" name="MÉTODO INDUCTIVO"/>
          <p:cNvSpPr txBox="1"/>
          <p:nvPr>
            <p:ph type="title"/>
          </p:nvPr>
        </p:nvSpPr>
        <p:spPr>
          <a:prstGeom prst="rect">
            <a:avLst/>
          </a:prstGeom>
        </p:spPr>
        <p:txBody>
          <a:bodyPr/>
          <a:lstStyle>
            <a:lvl1pPr>
              <a:defRPr spc="-91" sz="4600"/>
            </a:lvl1pPr>
          </a:lstStyle>
          <a:p>
            <a:pPr/>
            <a:r>
              <a:t>MÉTODO INDUCTIVO</a:t>
            </a:r>
          </a:p>
        </p:txBody>
      </p:sp>
    </p:spTree>
  </p:cSld>
  <p:clrMapOvr>
    <a:masterClrMapping/>
  </p:clrMapOvr>
  <p:transition xmlns:p14="http://schemas.microsoft.com/office/powerpoint/2010/main" spd="med" advClick="1"/>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0" name="DESPUÉS  DE CONOCER EL ENFOQUE......."/>
          <p:cNvSpPr txBox="1"/>
          <p:nvPr>
            <p:ph type="title"/>
          </p:nvPr>
        </p:nvSpPr>
        <p:spPr>
          <a:prstGeom prst="rect">
            <a:avLst/>
          </a:prstGeom>
        </p:spPr>
        <p:txBody>
          <a:bodyPr/>
          <a:lstStyle>
            <a:lvl1pPr defTabSz="537463">
              <a:defRPr spc="-117" sz="5888"/>
            </a:lvl1pPr>
          </a:lstStyle>
          <a:p>
            <a:pPr/>
            <a:r>
              <a:t>DESPUÉS  DE CONOCER EL ENFOQUE.......</a:t>
            </a:r>
          </a:p>
        </p:txBody>
      </p:sp>
    </p:spTree>
  </p:cSld>
  <p:clrMapOvr>
    <a:masterClrMapping/>
  </p:clrMapOvr>
  <p:transition xmlns:p14="http://schemas.microsoft.com/office/powerpoint/2010/main" spd="med" advClick="1"/>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62" name="53905D2B-2345-4312-AADF-C54119B8B0A1-L0-001.jpeg" descr="53905D2B-2345-4312-AADF-C54119B8B0A1-L0-001.jpeg"/>
          <p:cNvPicPr>
            <a:picLocks noChangeAspect="0"/>
          </p:cNvPicPr>
          <p:nvPr>
            <p:ph type="pic" idx="13"/>
          </p:nvPr>
        </p:nvPicPr>
        <p:blipFill>
          <a:blip r:embed="rId2">
            <a:extLst/>
          </a:blip>
          <a:stretch>
            <a:fillRect/>
          </a:stretch>
        </p:blipFill>
        <p:spPr>
          <a:xfrm>
            <a:off x="6305527" y="1624012"/>
            <a:ext cx="6337301" cy="6505576"/>
          </a:xfrm>
          <a:prstGeom prst="rect">
            <a:avLst/>
          </a:prstGeom>
        </p:spPr>
      </p:pic>
      <p:sp>
        <p:nvSpPr>
          <p:cNvPr id="263" name="PROCESO DE INVESTIGACIÓN"/>
          <p:cNvSpPr txBox="1"/>
          <p:nvPr>
            <p:ph type="title"/>
          </p:nvPr>
        </p:nvSpPr>
        <p:spPr>
          <a:xfrm>
            <a:off x="278435" y="781050"/>
            <a:ext cx="6175405" cy="4102100"/>
          </a:xfrm>
          <a:prstGeom prst="rect">
            <a:avLst/>
          </a:prstGeom>
        </p:spPr>
        <p:txBody>
          <a:bodyPr/>
          <a:lstStyle/>
          <a:p>
            <a:pPr/>
            <a:r>
              <a:t>PROCESO DE INVESTIGACIÓN</a:t>
            </a:r>
          </a:p>
        </p:txBody>
      </p:sp>
      <p:sp>
        <p:nvSpPr>
          <p:cNvPr id="264" name="PROCESO QUE SE SIGUE PARA LA REALIZACIÓN DE UN PROTOCOLO DE INVESTIGACIÓN"/>
          <p:cNvSpPr txBox="1"/>
          <p:nvPr>
            <p:ph type="body" sz="quarter" idx="1"/>
          </p:nvPr>
        </p:nvSpPr>
        <p:spPr>
          <a:xfrm>
            <a:off x="572137" y="5352956"/>
            <a:ext cx="5588001" cy="3619501"/>
          </a:xfrm>
          <a:prstGeom prst="rect">
            <a:avLst/>
          </a:prstGeom>
        </p:spPr>
        <p:txBody>
          <a:bodyPr/>
          <a:lstStyle/>
          <a:p>
            <a:pPr/>
            <a:r>
              <a:t>PROCESO QUE SE SIGUE PARA LA REALIZACIÓN DE UN PROTOCOLO DE INVESTIGACIÓN </a:t>
            </a:r>
          </a:p>
        </p:txBody>
      </p:sp>
    </p:spTree>
  </p:cSld>
  <p:clrMapOvr>
    <a:masterClrMapping/>
  </p:clrMapOvr>
  <p:transition xmlns:p14="http://schemas.microsoft.com/office/powerpoint/2010/main" spd="med" advClick="1"/>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6" name="RESUMEN"/>
          <p:cNvSpPr txBox="1"/>
          <p:nvPr>
            <p:ph type="title"/>
          </p:nvPr>
        </p:nvSpPr>
        <p:spPr>
          <a:prstGeom prst="rect">
            <a:avLst/>
          </a:prstGeom>
        </p:spPr>
        <p:txBody>
          <a:bodyPr/>
          <a:lstStyle/>
          <a:p>
            <a:pPr/>
            <a:r>
              <a:t>RESUMEN</a:t>
            </a:r>
          </a:p>
        </p:txBody>
      </p:sp>
      <p:sp>
        <p:nvSpPr>
          <p:cNvPr id="267" name="La investigación se define como “un conjunto de procesos sistemáticos y empíricos que se aplican al estudio de un fenómeno o problema”.…"/>
          <p:cNvSpPr txBox="1"/>
          <p:nvPr>
            <p:ph type="body" idx="1"/>
          </p:nvPr>
        </p:nvSpPr>
        <p:spPr>
          <a:xfrm>
            <a:off x="1622442" y="2933673"/>
            <a:ext cx="10464801" cy="5715001"/>
          </a:xfrm>
          <a:prstGeom prst="rect">
            <a:avLst/>
          </a:prstGeom>
        </p:spPr>
        <p:txBody>
          <a:bodyPr/>
          <a:lstStyle/>
          <a:p>
            <a:pPr marL="609854" indent="-609854" defTabSz="572516">
              <a:spcBef>
                <a:spcPts val="4100"/>
              </a:spcBef>
              <a:buBlip>
                <a:blip r:embed="rId2"/>
              </a:buBlip>
              <a:defRPr sz="3332"/>
            </a:pPr>
            <a:r>
              <a:t>La investigación se define como “un conjunto de procesos sistemáticos y empíricos que se aplican al estudio de un fenómeno o problema”.</a:t>
            </a:r>
          </a:p>
          <a:p>
            <a:pPr marL="609854" indent="-609854" defTabSz="572516">
              <a:spcBef>
                <a:spcPts val="4100"/>
              </a:spcBef>
              <a:buBlip>
                <a:blip r:embed="rId2"/>
              </a:buBlip>
              <a:defRPr sz="3332"/>
            </a:pPr>
            <a:r>
              <a:t>Durante el siglo XX surgieron dos aproximaciones a la investigación: el enfoque cuantitativo y el enfoque cualitativo.</a:t>
            </a:r>
          </a:p>
          <a:p>
            <a:pPr marL="609854" indent="-609854" defTabSz="572516">
              <a:spcBef>
                <a:spcPts val="4100"/>
              </a:spcBef>
              <a:buBlip>
                <a:blip r:embed="rId2"/>
              </a:buBlip>
              <a:defRPr sz="3332"/>
            </a:pPr>
            <a:r>
              <a:t>En términos generales, los dos enfoques emplean procesos cuidadosos, sistemáticos y empíricos para generar conocimiento.</a:t>
            </a:r>
          </a:p>
        </p:txBody>
      </p:sp>
    </p:spTree>
  </p:cSld>
  <p:clrMapOvr>
    <a:masterClrMapping/>
  </p:clrMapOvr>
  <p:transition xmlns:p14="http://schemas.microsoft.com/office/powerpoint/2010/main" spd="med" advClick="1"/>
</p:sld>
</file>

<file path=ppt/slides/slide3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9" name="RESUMEN"/>
          <p:cNvSpPr txBox="1"/>
          <p:nvPr>
            <p:ph type="title"/>
          </p:nvPr>
        </p:nvSpPr>
        <p:spPr>
          <a:prstGeom prst="rect">
            <a:avLst/>
          </a:prstGeom>
        </p:spPr>
        <p:txBody>
          <a:bodyPr/>
          <a:lstStyle/>
          <a:p>
            <a:pPr/>
            <a:r>
              <a:t>RESUMEN</a:t>
            </a:r>
          </a:p>
        </p:txBody>
      </p:sp>
      <p:sp>
        <p:nvSpPr>
          <p:cNvPr id="270" name="La definición de investigación es válida tanto para el enfoque cuantitativo como para el cualitativo. Ambos constituyen un proceso general que, a su vez, integra diversos procesos.…"/>
          <p:cNvSpPr txBox="1"/>
          <p:nvPr>
            <p:ph type="body" idx="1"/>
          </p:nvPr>
        </p:nvSpPr>
        <p:spPr>
          <a:xfrm>
            <a:off x="1622442" y="2933673"/>
            <a:ext cx="10464801" cy="5715001"/>
          </a:xfrm>
          <a:prstGeom prst="rect">
            <a:avLst/>
          </a:prstGeom>
        </p:spPr>
        <p:txBody>
          <a:bodyPr/>
          <a:lstStyle/>
          <a:p>
            <a:pPr marL="553847" indent="-553847" defTabSz="519937">
              <a:spcBef>
                <a:spcPts val="3700"/>
              </a:spcBef>
              <a:buBlip>
                <a:blip r:embed="rId2"/>
              </a:buBlip>
              <a:defRPr sz="3026"/>
            </a:pPr>
            <a:r>
              <a:t>La definición de investigación es válida tanto para el enfoque cuantitativo como para el cualitativo. Ambos constituyen un proceso general que, a su vez, integra diversos procesos.</a:t>
            </a:r>
          </a:p>
          <a:p>
            <a:pPr marL="553847" indent="-553847" defTabSz="519937">
              <a:spcBef>
                <a:spcPts val="3700"/>
              </a:spcBef>
              <a:buBlip>
                <a:blip r:embed="rId2"/>
              </a:buBlip>
              <a:defRPr sz="3026"/>
            </a:pPr>
            <a:r>
              <a:t>El proceso cualitativo es “en espiral” o flexible, en el sentido de que las etapas interactúan y no siguen una secuencia rigurosa.</a:t>
            </a:r>
          </a:p>
          <a:p>
            <a:pPr marL="553847" indent="-553847" defTabSz="519937">
              <a:spcBef>
                <a:spcPts val="3700"/>
              </a:spcBef>
              <a:buBlip>
                <a:blip r:embed="rId2"/>
              </a:buBlip>
              <a:defRPr sz="3026"/>
            </a:pPr>
            <a:r>
              <a:t>El enfoque cualitativo (también conocido como investigación naturalista, fenomenológica o interpretativa) Se utiliza en primer lugar para descubrir y perfeccionar preguntas de investigación.</a:t>
            </a:r>
          </a:p>
        </p:txBody>
      </p:sp>
    </p:spTree>
  </p:cSld>
  <p:clrMapOvr>
    <a:masterClrMapping/>
  </p:clrMapOvr>
  <p:transition xmlns:p14="http://schemas.microsoft.com/office/powerpoint/2010/main" spd="med" advClick="1"/>
</p:sld>
</file>

<file path=ppt/slides/slide3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2" name="Resumen"/>
          <p:cNvSpPr txBox="1"/>
          <p:nvPr>
            <p:ph type="title"/>
          </p:nvPr>
        </p:nvSpPr>
        <p:spPr>
          <a:prstGeom prst="rect">
            <a:avLst/>
          </a:prstGeom>
        </p:spPr>
        <p:txBody>
          <a:bodyPr/>
          <a:lstStyle/>
          <a:p>
            <a:pPr/>
            <a:r>
              <a:t>Resumen</a:t>
            </a:r>
          </a:p>
        </p:txBody>
      </p:sp>
      <p:sp>
        <p:nvSpPr>
          <p:cNvPr id="273" name="En la mayoría de los estudios cualitativos no se prueban hipótesis, sino que se generan durante el proceso y se perfeccionan conforme se recaban más datos o son un resultado del estudio.…"/>
          <p:cNvSpPr txBox="1"/>
          <p:nvPr>
            <p:ph type="body" idx="1"/>
          </p:nvPr>
        </p:nvSpPr>
        <p:spPr>
          <a:prstGeom prst="rect">
            <a:avLst/>
          </a:prstGeom>
        </p:spPr>
        <p:txBody>
          <a:bodyPr/>
          <a:lstStyle/>
          <a:p>
            <a:pPr marL="441832" indent="-441832" defTabSz="414781">
              <a:spcBef>
                <a:spcPts val="2900"/>
              </a:spcBef>
              <a:buBlip>
                <a:blip r:embed="rId2"/>
              </a:buBlip>
              <a:defRPr sz="2414"/>
            </a:pPr>
            <a:r>
              <a:t>En la mayoría de los estudios cualitativos no se prueban hipótesis, sino que se generan durante el proceso y se perfeccionan conforme se recaban más datos o son un resultado del estudio.</a:t>
            </a:r>
          </a:p>
          <a:p>
            <a:pPr marL="441832" indent="-441832" defTabSz="414781">
              <a:spcBef>
                <a:spcPts val="2900"/>
              </a:spcBef>
              <a:buBlip>
                <a:blip r:embed="rId2"/>
              </a:buBlip>
              <a:defRPr sz="2414"/>
            </a:pPr>
            <a:r>
              <a:t>La recolección de los datos consiste en obtener las perspectivas y puntos de vista de los participantes.</a:t>
            </a:r>
          </a:p>
          <a:p>
            <a:pPr marL="441832" indent="-441832" defTabSz="414781">
              <a:spcBef>
                <a:spcPts val="2900"/>
              </a:spcBef>
              <a:buBlip>
                <a:blip r:embed="rId2"/>
              </a:buBlip>
              <a:defRPr sz="2414"/>
            </a:pPr>
            <a:r>
              <a:t>se llama “holístico”, porque se precia de considerar el todo sin reducirlo al estudio de sus partes.</a:t>
            </a:r>
          </a:p>
          <a:p>
            <a:pPr marL="441832" indent="-441832" defTabSz="414781">
              <a:spcBef>
                <a:spcPts val="2900"/>
              </a:spcBef>
              <a:buBlip>
                <a:blip r:embed="rId2"/>
              </a:buBlip>
              <a:defRPr sz="2414"/>
            </a:pPr>
            <a:r>
              <a:t>Las indagaciones cualitativas no pretenden generalizar de manera probabilística los resultados a poblaciones más amplias.</a:t>
            </a:r>
          </a:p>
          <a:p>
            <a:pPr marL="441832" indent="-441832" defTabSz="414781">
              <a:spcBef>
                <a:spcPts val="2900"/>
              </a:spcBef>
              <a:buBlip>
                <a:blip r:embed="rId2"/>
              </a:buBlip>
              <a:defRPr sz="2414"/>
            </a:pPr>
            <a:r>
              <a:t>El enfoque cualitativo busca principalmente la “dispersión o expansión” de los datos e información.</a:t>
            </a:r>
          </a:p>
        </p:txBody>
      </p:sp>
    </p:spTree>
  </p:cSld>
  <p:clrMapOvr>
    <a:masterClrMapping/>
  </p:clrMapOvr>
  <p:transition xmlns:p14="http://schemas.microsoft.com/office/powerpoint/2010/main" spd="med" advClick="1"/>
</p:sld>
</file>

<file path=ppt/slides/slide3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5" name="Resumen"/>
          <p:cNvSpPr txBox="1"/>
          <p:nvPr>
            <p:ph type="title"/>
          </p:nvPr>
        </p:nvSpPr>
        <p:spPr>
          <a:prstGeom prst="rect">
            <a:avLst/>
          </a:prstGeom>
        </p:spPr>
        <p:txBody>
          <a:bodyPr/>
          <a:lstStyle/>
          <a:p>
            <a:pPr/>
            <a:r>
              <a:t>Resumen</a:t>
            </a:r>
          </a:p>
        </p:txBody>
      </p:sp>
      <p:sp>
        <p:nvSpPr>
          <p:cNvPr id="276" name="la investigación cualitativa proporciona profundidad a los datos, dispersión, riqueza interpretativa, contextualización del ambiente o entorno, detalles y experiencias únicas."/>
          <p:cNvSpPr txBox="1"/>
          <p:nvPr>
            <p:ph type="body" idx="1"/>
          </p:nvPr>
        </p:nvSpPr>
        <p:spPr>
          <a:prstGeom prst="rect">
            <a:avLst/>
          </a:prstGeom>
        </p:spPr>
        <p:txBody>
          <a:bodyPr/>
          <a:lstStyle>
            <a:lvl1pPr>
              <a:buBlip>
                <a:blip r:embed="rId2"/>
              </a:buBlip>
            </a:lvl1pPr>
          </a:lstStyle>
          <a:p>
            <a:pPr/>
            <a:r>
              <a:t>la investigación cualitativa proporciona profundidad a los datos, dispersión, riqueza interpretativa, contextualización del ambiente o entorno, detalles y experiencias únicas.</a:t>
            </a:r>
          </a:p>
        </p:txBody>
      </p:sp>
    </p:spTree>
  </p:cSld>
  <p:clrMapOvr>
    <a:masterClrMapping/>
  </p:clrMapOvr>
  <p:transition xmlns:p14="http://schemas.microsoft.com/office/powerpoint/2010/main" spd="med" advClick="1"/>
</p:sld>
</file>

<file path=ppt/slides/slide3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8" name="QUE CARACTERÍSTICAS POSEE EL ENFOQUE CUALITATIVO DE LA INVESTIGACIÓN?"/>
          <p:cNvSpPr txBox="1"/>
          <p:nvPr>
            <p:ph type="title"/>
          </p:nvPr>
        </p:nvSpPr>
        <p:spPr>
          <a:prstGeom prst="rect">
            <a:avLst/>
          </a:prstGeom>
        </p:spPr>
        <p:txBody>
          <a:bodyPr/>
          <a:lstStyle>
            <a:lvl1pPr defTabSz="461518">
              <a:defRPr spc="-113" sz="3792"/>
            </a:lvl1pPr>
          </a:lstStyle>
          <a:p>
            <a:pPr/>
            <a:r>
              <a:t>QUE CARACTERÍSTICAS POSEE EL ENFOQUE CUALITATIVO DE LA INVESTIGACIÓN?</a:t>
            </a:r>
          </a:p>
        </p:txBody>
      </p:sp>
      <p:sp>
        <p:nvSpPr>
          <p:cNvPr id="279" name="CUÁLES SON LAS FASES QUE COMPARTEN LOS ENFOQUES DE INVESTIGACIÓN?"/>
          <p:cNvSpPr txBox="1"/>
          <p:nvPr/>
        </p:nvSpPr>
        <p:spPr>
          <a:xfrm>
            <a:off x="1281758" y="3227585"/>
            <a:ext cx="10464801" cy="1905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lvl1pPr defTabSz="461518">
              <a:defRPr b="1" spc="-113" sz="3792">
                <a:latin typeface="+mn-lt"/>
                <a:ea typeface="+mn-ea"/>
                <a:cs typeface="+mn-cs"/>
                <a:sym typeface="Superclarendon"/>
              </a:defRPr>
            </a:lvl1pPr>
          </a:lstStyle>
          <a:p>
            <a:pPr/>
            <a:r>
              <a:t>CUÁLES SON LAS FASES QUE COMPARTEN LOS ENFOQUES DE INVESTIGACIÓN?</a:t>
            </a:r>
          </a:p>
        </p:txBody>
      </p:sp>
      <p:sp>
        <p:nvSpPr>
          <p:cNvPr id="280" name="CON QUÉ OTROS NOMBRES SE LE CONOCE AL ENFOQUE CUALITATIVO?"/>
          <p:cNvSpPr txBox="1"/>
          <p:nvPr/>
        </p:nvSpPr>
        <p:spPr>
          <a:xfrm>
            <a:off x="1270000" y="5929642"/>
            <a:ext cx="10464800" cy="1905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lvl1pPr defTabSz="467359">
              <a:defRPr b="1" spc="-115" sz="3840">
                <a:latin typeface="+mn-lt"/>
                <a:ea typeface="+mn-ea"/>
                <a:cs typeface="+mn-cs"/>
                <a:sym typeface="Superclarendon"/>
              </a:defRPr>
            </a:lvl1pPr>
          </a:lstStyle>
          <a:p>
            <a:pPr/>
            <a:r>
              <a:t>CON QUÉ OTROS NOMBRES SE LE CONOCE AL ENFOQUE CUALITATIVO?</a:t>
            </a:r>
          </a:p>
        </p:txBody>
      </p:sp>
    </p:spTree>
  </p:cSld>
  <p:clrMapOvr>
    <a:masterClrMapping/>
  </p:clrMapOvr>
  <p:transition xmlns:p14="http://schemas.microsoft.com/office/powerpoint/2010/main" spd="med" advClick="1"/>
</p:sld>
</file>

<file path=ppt/slides/slide3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2" name="MENCIONEN UNA VENTAJA DEL ENFOQUE CUALITATIVO"/>
          <p:cNvSpPr txBox="1"/>
          <p:nvPr>
            <p:ph type="title"/>
          </p:nvPr>
        </p:nvSpPr>
        <p:spPr>
          <a:prstGeom prst="rect">
            <a:avLst/>
          </a:prstGeom>
        </p:spPr>
        <p:txBody>
          <a:bodyPr/>
          <a:lstStyle/>
          <a:p>
            <a:pPr/>
            <a:r>
              <a:t>MENCIONEN UNA VENTAJA DEL ENFOQUE CUALITATIVO</a:t>
            </a:r>
          </a:p>
        </p:txBody>
      </p:sp>
      <p:sp>
        <p:nvSpPr>
          <p:cNvPr id="283" name="MENCIONEN UN MÉTODO DE INVESTIGACIÓN CUALITATIVO"/>
          <p:cNvSpPr txBox="1"/>
          <p:nvPr/>
        </p:nvSpPr>
        <p:spPr>
          <a:xfrm>
            <a:off x="1101498" y="3531077"/>
            <a:ext cx="10464801" cy="1905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lvl1pPr defTabSz="566674">
              <a:defRPr b="1" spc="-139" sz="4656">
                <a:latin typeface="+mn-lt"/>
                <a:ea typeface="+mn-ea"/>
                <a:cs typeface="+mn-cs"/>
                <a:sym typeface="Superclarendon"/>
              </a:defRPr>
            </a:lvl1pPr>
          </a:lstStyle>
          <a:p>
            <a:pPr/>
            <a:r>
              <a:t>MENCIONEN UN MÉTODO DE INVESTIGACIÓN CUALITATIVO</a:t>
            </a:r>
          </a:p>
        </p:txBody>
      </p:sp>
    </p:spTree>
  </p:cSld>
  <p:clrMapOvr>
    <a:masterClrMapping/>
  </p:clrMapOvr>
  <p:transition xmlns:p14="http://schemas.microsoft.com/office/powerpoint/2010/main" spd="med" advClick="1"/>
</p:sld>
</file>

<file path=ppt/slides/slide3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5" name="TIEMPO ..."/>
          <p:cNvSpPr txBox="1"/>
          <p:nvPr>
            <p:ph type="title"/>
          </p:nvPr>
        </p:nvSpPr>
        <p:spPr>
          <a:prstGeom prst="rect">
            <a:avLst/>
          </a:prstGeom>
        </p:spPr>
        <p:txBody>
          <a:bodyPr/>
          <a:lstStyle/>
          <a:p>
            <a:pPr/>
            <a:r>
              <a:t>TIEMPO ...</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6" name="DURANTE EL SIGLO XX DOS ENFOQUES  EMERGIERON PARA LA INVESTIGACIÓN:"/>
          <p:cNvSpPr txBox="1"/>
          <p:nvPr/>
        </p:nvSpPr>
        <p:spPr>
          <a:xfrm>
            <a:off x="472109" y="1131480"/>
            <a:ext cx="12060582" cy="125648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DURANTE EL SIGLO XX DOS ENFOQUES  EMERGIERON PARA LA INVESTIGACIÓN:</a:t>
            </a:r>
          </a:p>
        </p:txBody>
      </p:sp>
      <p:sp>
        <p:nvSpPr>
          <p:cNvPr id="157" name="CUALITATIVO…"/>
          <p:cNvSpPr txBox="1"/>
          <p:nvPr/>
        </p:nvSpPr>
        <p:spPr>
          <a:xfrm>
            <a:off x="3248405" y="952606"/>
            <a:ext cx="6507989" cy="469585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defRPr b="1" spc="-174" sz="5800">
                <a:solidFill>
                  <a:srgbClr val="000000"/>
                </a:solidFill>
                <a:latin typeface="+mn-lt"/>
                <a:ea typeface="+mn-ea"/>
                <a:cs typeface="+mn-cs"/>
                <a:sym typeface="Superclarendon"/>
              </a:defRPr>
            </a:pPr>
          </a:p>
          <a:p>
            <a:pPr>
              <a:defRPr b="1" spc="-174" sz="5800">
                <a:latin typeface="+mn-lt"/>
                <a:ea typeface="+mn-ea"/>
                <a:cs typeface="+mn-cs"/>
                <a:sym typeface="Superclarendon"/>
              </a:defRPr>
            </a:pPr>
            <a:r>
              <a:t> </a:t>
            </a:r>
          </a:p>
          <a:p>
            <a:pPr>
              <a:defRPr b="1" spc="-174" sz="5800">
                <a:solidFill>
                  <a:srgbClr val="000000"/>
                </a:solidFill>
                <a:latin typeface="+mn-lt"/>
                <a:ea typeface="+mn-ea"/>
                <a:cs typeface="+mn-cs"/>
                <a:sym typeface="Superclarendon"/>
              </a:defRPr>
            </a:pPr>
            <a:r>
              <a:t>CUALITATIVO </a:t>
            </a:r>
          </a:p>
          <a:p>
            <a:pPr>
              <a:defRPr b="1" spc="-174" sz="5800">
                <a:solidFill>
                  <a:srgbClr val="000000"/>
                </a:solidFill>
                <a:latin typeface="+mn-lt"/>
                <a:ea typeface="+mn-ea"/>
                <a:cs typeface="+mn-cs"/>
                <a:sym typeface="Superclarendon"/>
              </a:defRPr>
            </a:pPr>
            <a:r>
              <a:t>Y </a:t>
            </a:r>
          </a:p>
          <a:p>
            <a:pPr>
              <a:defRPr b="1" spc="-174" sz="5800">
                <a:solidFill>
                  <a:srgbClr val="000000"/>
                </a:solidFill>
                <a:latin typeface="+mn-lt"/>
                <a:ea typeface="+mn-ea"/>
                <a:cs typeface="+mn-cs"/>
                <a:sym typeface="Superclarendon"/>
              </a:defRPr>
            </a:pPr>
            <a:r>
              <a:t>CUANTITATIVO</a:t>
            </a:r>
          </a:p>
        </p:txBody>
      </p:sp>
      <p:sp>
        <p:nvSpPr>
          <p:cNvPr id="158" name="Procesos sistemáticos, empíricos y críticos para generar conocimiento"/>
          <p:cNvSpPr txBox="1"/>
          <p:nvPr/>
        </p:nvSpPr>
        <p:spPr>
          <a:xfrm>
            <a:off x="4543716" y="5810206"/>
            <a:ext cx="3917368" cy="300908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r>
              <a:t>Procesos sistemáticos, empíricos y críticos para generar conocimiento</a:t>
            </a:r>
          </a:p>
        </p:txBody>
      </p:sp>
    </p:spTree>
  </p:cSld>
  <p:clrMapOvr>
    <a:masterClrMapping/>
  </p:clrMapOvr>
  <p:transition xmlns:p14="http://schemas.microsoft.com/office/powerpoint/2010/main" spd="med" advClick="1"/>
</p:sld>
</file>

<file path=ppt/slides/slide4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87" name="A24C7D84-EE4A-4628-8972-0469F3AC1DF3-L0-001.jpeg" descr="A24C7D84-EE4A-4628-8972-0469F3AC1DF3-L0-001.jpeg"/>
          <p:cNvPicPr>
            <a:picLocks noChangeAspect="1"/>
          </p:cNvPicPr>
          <p:nvPr/>
        </p:nvPicPr>
        <p:blipFill>
          <a:blip r:embed="rId2">
            <a:extLst/>
          </a:blip>
          <a:stretch>
            <a:fillRect/>
          </a:stretch>
        </p:blipFill>
        <p:spPr>
          <a:xfrm>
            <a:off x="3365026" y="2315102"/>
            <a:ext cx="7141062" cy="5123396"/>
          </a:xfrm>
          <a:prstGeom prst="rect">
            <a:avLst/>
          </a:prstGeom>
          <a:ln w="12700">
            <a:miter lim="400000"/>
          </a:ln>
        </p:spPr>
      </p:pic>
    </p:spTree>
  </p:cSld>
  <p:clrMapOvr>
    <a:masterClrMapping/>
  </p:clrMapOvr>
  <p:transition xmlns:p14="http://schemas.microsoft.com/office/powerpoint/2010/main" spd="med" advClick="1"/>
</p:sld>
</file>

<file path=ppt/slides/slide4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9" name="BIBLIOGRAFÍA"/>
          <p:cNvSpPr txBox="1"/>
          <p:nvPr>
            <p:ph type="ctrTitle"/>
          </p:nvPr>
        </p:nvSpPr>
        <p:spPr>
          <a:xfrm>
            <a:off x="1270000" y="631232"/>
            <a:ext cx="10464800" cy="1117509"/>
          </a:xfrm>
          <a:prstGeom prst="rect">
            <a:avLst/>
          </a:prstGeom>
        </p:spPr>
        <p:txBody>
          <a:bodyPr/>
          <a:lstStyle/>
          <a:p>
            <a:pPr/>
            <a:r>
              <a:t>BIBLIOGRAFÍA</a:t>
            </a:r>
          </a:p>
        </p:txBody>
      </p:sp>
      <p:sp>
        <p:nvSpPr>
          <p:cNvPr id="290" name="GONZÁLEZ López, Juan Luis y Ruiz Hernández, Paloma (2011) Metodología Cualitativa, UCM, España. [en línea] Disponible en:http://scielo.isciii.es/scielo.php?pid=s113212962011000200011&amp;script=sci_arttex (consultado el día 9 de noviembre 2016).…"/>
          <p:cNvSpPr txBox="1"/>
          <p:nvPr>
            <p:ph type="subTitle" idx="1"/>
          </p:nvPr>
        </p:nvSpPr>
        <p:spPr>
          <a:xfrm>
            <a:off x="1270000" y="1641839"/>
            <a:ext cx="10464800" cy="7764736"/>
          </a:xfrm>
          <a:prstGeom prst="rect">
            <a:avLst/>
          </a:prstGeom>
        </p:spPr>
        <p:txBody>
          <a:bodyPr lIns="63500" tIns="63500" rIns="63500" bIns="63500"/>
          <a:lstStyle/>
          <a:p>
            <a:pPr lvl="1" indent="137160" algn="l" defTabSz="350520">
              <a:spcBef>
                <a:spcPts val="2500"/>
              </a:spcBef>
              <a:defRPr b="1" sz="2040">
                <a:latin typeface="Avenir Next Condensed"/>
                <a:ea typeface="Avenir Next Condensed"/>
                <a:cs typeface="Avenir Next Condensed"/>
                <a:sym typeface="Avenir Next Condensed"/>
              </a:defRPr>
            </a:pPr>
            <a:r>
              <a:t>GONZÁLEZ López, Juan Luis y Ruiz Hernández, Paloma (2011) </a:t>
            </a:r>
            <a:r>
              <a:rPr i="1"/>
              <a:t>Metodología Cualitativa, </a:t>
            </a:r>
            <a:r>
              <a:t>UCM, España. [</a:t>
            </a:r>
            <a:r>
              <a:rPr i="1"/>
              <a:t>en línea] </a:t>
            </a:r>
            <a:r>
              <a:t>Disponible en</a:t>
            </a:r>
            <a:r>
              <a:rPr i="1"/>
              <a:t>:</a:t>
            </a:r>
            <a:r>
              <a:rPr u="sng">
                <a:solidFill>
                  <a:srgbClr val="00C8C3"/>
                </a:solidFill>
                <a:uFill>
                  <a:solidFill>
                    <a:srgbClr val="00C8C3"/>
                  </a:solidFill>
                </a:uFill>
                <a:hlinkClick r:id="rId2" invalidUrl="" action="" tgtFrame="" tooltip="" history="1" highlightClick="0" endSnd="0"/>
              </a:rPr>
              <a:t>http://scielo.isciii.es/scielo.php?pid=s113212962011000200011&amp;script=sci_arttex</a:t>
            </a:r>
            <a:r>
              <a:t> (consultado el día 9 de noviembre 2016).</a:t>
            </a:r>
          </a:p>
          <a:p>
            <a:pPr lvl="1" indent="137160" algn="l" defTabSz="350520">
              <a:spcBef>
                <a:spcPts val="2500"/>
              </a:spcBef>
              <a:defRPr b="1" sz="2040">
                <a:latin typeface="Avenir Next Condensed"/>
                <a:ea typeface="Avenir Next Condensed"/>
                <a:cs typeface="Avenir Next Condensed"/>
                <a:sym typeface="Avenir Next Condensed"/>
              </a:defRPr>
            </a:pPr>
            <a:r>
              <a:t>Pérez Serrano, Gloria(1994), </a:t>
            </a:r>
            <a:r>
              <a:rPr i="1"/>
              <a:t>Investigación Cualitativa retos e interrogantes, </a:t>
            </a:r>
            <a:r>
              <a:t>Ed. La muralla S.A., Madrid, España.</a:t>
            </a:r>
          </a:p>
          <a:p>
            <a:pPr lvl="1" indent="137160" algn="l" defTabSz="350520">
              <a:spcBef>
                <a:spcPts val="2500"/>
              </a:spcBef>
              <a:defRPr b="1" sz="2040">
                <a:latin typeface="Avenir Next Condensed"/>
                <a:ea typeface="Avenir Next Condensed"/>
                <a:cs typeface="Avenir Next Condensed"/>
                <a:sym typeface="Avenir Next Condensed"/>
              </a:defRPr>
            </a:pPr>
            <a:r>
              <a:t>Hernández, Sampieri. Roberto, Collado Fernandez, C. Baptista Lucio, P.(2014). Metodológia de la Investigación. 6 ed. Mc Graw Hill, Ed. México.</a:t>
            </a:r>
          </a:p>
          <a:p>
            <a:pPr lvl="1" indent="137160" algn="l" defTabSz="350520">
              <a:spcBef>
                <a:spcPts val="2500"/>
              </a:spcBef>
              <a:defRPr b="1" sz="2040">
                <a:latin typeface="Avenir Next Condensed"/>
                <a:ea typeface="Avenir Next Condensed"/>
                <a:cs typeface="Avenir Next Condensed"/>
                <a:sym typeface="Avenir Next Condensed"/>
              </a:defRPr>
            </a:pPr>
            <a:r>
              <a:t>S. J. Taylor y R. Bodgdan (1980): </a:t>
            </a:r>
            <a:r>
              <a:rPr i="1"/>
              <a:t>Introducción a los métodos cualitativos de investigación</a:t>
            </a:r>
            <a:r>
              <a:t>, ed. Paidós, Barcelona.</a:t>
            </a:r>
            <a:endParaRPr i="1"/>
          </a:p>
          <a:p>
            <a:pPr lvl="1" indent="137160" algn="l" defTabSz="350520">
              <a:spcBef>
                <a:spcPts val="2500"/>
              </a:spcBef>
              <a:defRPr b="1" sz="2040">
                <a:latin typeface="Avenir Next Condensed"/>
                <a:ea typeface="Avenir Next Condensed"/>
                <a:cs typeface="Avenir Next Condensed"/>
                <a:sym typeface="Avenir Next Condensed"/>
              </a:defRPr>
            </a:pPr>
            <a:r>
              <a:t>PANQUEVA Tarazona, Javier (s/f), </a:t>
            </a:r>
            <a:r>
              <a:rPr i="1"/>
              <a:t>Estrategias y Técnicas de la Investigación Cualitativa, Algunas reflexiones en torno a los procesos de investigación social, [en línea] disponible en:</a:t>
            </a:r>
            <a:r>
              <a:rPr i="1" u="sng">
                <a:solidFill>
                  <a:srgbClr val="00C8C3"/>
                </a:solidFill>
                <a:uFill>
                  <a:solidFill>
                    <a:srgbClr val="00C8C3"/>
                  </a:solidFill>
                </a:uFill>
                <a:hlinkClick r:id="rId3" invalidUrl="" action="" tgtFrame="" tooltip="" history="1" highlightClick="0" endSnd="0"/>
              </a:rPr>
              <a:t>http://www.slideshare.net/guest975e56/metodos-y-tecnicas-en-la-investigacion-cualitativa?from_search=9</a:t>
            </a:r>
            <a:r>
              <a:rPr i="1"/>
              <a:t>.  (Consultado el día </a:t>
            </a:r>
            <a:r>
              <a:t>9 de noviembre 2016</a:t>
            </a:r>
            <a:r>
              <a:rPr i="1"/>
              <a:t>).</a:t>
            </a:r>
            <a:endParaRPr i="1"/>
          </a:p>
          <a:p>
            <a:pPr lvl="1" indent="137160" algn="l" defTabSz="350520">
              <a:spcBef>
                <a:spcPts val="2500"/>
              </a:spcBef>
              <a:defRPr b="1" sz="2040">
                <a:latin typeface="Avenir Next Condensed"/>
                <a:ea typeface="Avenir Next Condensed"/>
                <a:cs typeface="Avenir Next Condensed"/>
                <a:sym typeface="Avenir Next Condensed"/>
              </a:defRPr>
            </a:pPr>
            <a:r>
              <a:t>QUINTANA, Tejera Luis. (2007) </a:t>
            </a:r>
            <a:r>
              <a:rPr i="1"/>
              <a:t>Métodos y Técnicas de Investigación 1, México, Mc Graw-Hill.</a:t>
            </a:r>
            <a:endParaRPr i="1"/>
          </a:p>
          <a:p>
            <a:pPr lvl="1" indent="137160" algn="l" defTabSz="350520">
              <a:spcBef>
                <a:spcPts val="2500"/>
              </a:spcBef>
              <a:defRPr b="1" sz="2040">
                <a:latin typeface="Avenir Next Condensed"/>
                <a:ea typeface="Avenir Next Condensed"/>
                <a:cs typeface="Avenir Next Condensed"/>
                <a:sym typeface="Avenir Next Condensed"/>
              </a:defRPr>
            </a:pPr>
            <a:r>
              <a:t>RAE, (2001) Real Diccionario de la Lengua Española, 22 </a:t>
            </a:r>
            <a:r>
              <a:rPr baseline="30725"/>
              <a:t>a  </a:t>
            </a:r>
            <a:r>
              <a:t>edición, Madrid, Espasa- Calpe, [en línea]Disponible en: </a:t>
            </a:r>
            <a:r>
              <a:rPr u="sng">
                <a:solidFill>
                  <a:srgbClr val="00C8C3"/>
                </a:solidFill>
                <a:uFill>
                  <a:solidFill>
                    <a:srgbClr val="00C8C3"/>
                  </a:solidFill>
                </a:uFill>
                <a:hlinkClick r:id="rId4" invalidUrl="" action="" tgtFrame="" tooltip="" history="1" highlightClick="0" endSnd="0"/>
              </a:rPr>
              <a:t>http://www.rae.es/rae.html</a:t>
            </a:r>
            <a:r>
              <a:t>  (Consultado el día 9 de noviembre 2016).</a:t>
            </a:r>
          </a:p>
        </p:txBody>
      </p:sp>
    </p:spTree>
  </p:cSld>
  <p:clrMapOvr>
    <a:masterClrMapping/>
  </p:clrMapOvr>
  <p:transition xmlns:p14="http://schemas.microsoft.com/office/powerpoint/2010/main" spd="med" advClick="1"/>
</p:sld>
</file>

<file path=ppt/slides/slide4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2" name="GRACIAS.."/>
          <p:cNvSpPr txBox="1"/>
          <p:nvPr>
            <p:ph type="title"/>
          </p:nvPr>
        </p:nvSpPr>
        <p:spPr>
          <a:prstGeom prst="rect">
            <a:avLst/>
          </a:prstGeom>
        </p:spPr>
        <p:txBody>
          <a:bodyPr/>
          <a:lstStyle/>
          <a:p>
            <a:pPr/>
            <a:r>
              <a:t>GRACIAS..</a:t>
            </a:r>
          </a:p>
        </p:txBody>
      </p:sp>
    </p:spTree>
  </p:cSld>
  <p:clrMapOvr>
    <a:masterClrMapping/>
  </p:clrMapOvr>
  <p:transition xmlns:p14="http://schemas.microsoft.com/office/powerpoint/2010/main" spd="med" advClick="1"/>
</p:sld>
</file>

<file path=ppt/slides/slide4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4" name="GLOSARIO"/>
          <p:cNvSpPr txBox="1"/>
          <p:nvPr>
            <p:ph type="title"/>
          </p:nvPr>
        </p:nvSpPr>
        <p:spPr>
          <a:prstGeom prst="rect">
            <a:avLst/>
          </a:prstGeom>
        </p:spPr>
        <p:txBody>
          <a:bodyPr/>
          <a:lstStyle/>
          <a:p>
            <a:pPr/>
            <a:r>
              <a:t>GLOSARIO</a:t>
            </a:r>
          </a:p>
        </p:txBody>
      </p:sp>
      <p:sp>
        <p:nvSpPr>
          <p:cNvPr id="295" name="TEORÍA. Conjunto organizado de ideas o conocimientos que explican un fenómeno, deducidas a partir de la observación, la experiencia o el razonamiento lógico.…"/>
          <p:cNvSpPr txBox="1"/>
          <p:nvPr>
            <p:ph type="body" idx="1"/>
          </p:nvPr>
        </p:nvSpPr>
        <p:spPr>
          <a:prstGeom prst="rect">
            <a:avLst/>
          </a:prstGeom>
        </p:spPr>
        <p:txBody>
          <a:bodyPr/>
          <a:lstStyle/>
          <a:p>
            <a:pPr marL="460502" indent="-460502" defTabSz="432308">
              <a:spcBef>
                <a:spcPts val="3100"/>
              </a:spcBef>
              <a:buBlip>
                <a:blip r:embed="rId2"/>
              </a:buBlip>
              <a:defRPr sz="2516"/>
            </a:pPr>
            <a:r>
              <a:t>TEORÍA. Conjunto organizado de ideas o conocimientos que explican un fenómeno, deducidas a partir de la observación, la experiencia o el razonamiento lógico.</a:t>
            </a:r>
          </a:p>
          <a:p>
            <a:pPr marL="460502" indent="-460502" defTabSz="432308">
              <a:spcBef>
                <a:spcPts val="3100"/>
              </a:spcBef>
              <a:buBlip>
                <a:blip r:embed="rId2"/>
              </a:buBlip>
              <a:defRPr sz="2516"/>
            </a:pPr>
            <a:r>
              <a:t>INVESTIGACIÓN. es considerada una actividad humana, orientada a la obtención de nuevos conocimientos y su aplicación para la solución a problemas o interrogantes de carácter científico.</a:t>
            </a:r>
          </a:p>
          <a:p>
            <a:pPr marL="460502" indent="-460502" defTabSz="432308">
              <a:spcBef>
                <a:spcPts val="3100"/>
              </a:spcBef>
              <a:buBlip>
                <a:blip r:embed="rId2"/>
              </a:buBlip>
              <a:defRPr sz="2516"/>
            </a:pPr>
            <a:r>
              <a:t>CIENCIA. Sistema ordenado de conocimientos estructurados. Los conocimientos científicos se obtienen mediante observaciones y experimentaciones en ámbitos específicos. A partir de estos se generan preguntas razonamientos, se construyen hipótesis, se deducen principios y se elaboran leyes generales y sistemas organizados por medio de un método científico.g</a:t>
            </a:r>
          </a:p>
        </p:txBody>
      </p:sp>
    </p:spTree>
  </p:cSld>
  <p:clrMapOvr>
    <a:masterClrMapping/>
  </p:clrMapOvr>
  <p:transition xmlns:p14="http://schemas.microsoft.com/office/powerpoint/2010/main" spd="med" advClick="1"/>
</p:sld>
</file>

<file path=ppt/slides/slide4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7" name="FENÓMENO DE ESTUDIO. Cualquier hecho observable es un fenómeno. Apariencia, manifestación, el filósofo Immanuel Kant lo llamó noúmeno.…"/>
          <p:cNvSpPr txBox="1"/>
          <p:nvPr>
            <p:ph type="body" idx="1"/>
          </p:nvPr>
        </p:nvSpPr>
        <p:spPr>
          <a:prstGeom prst="rect">
            <a:avLst/>
          </a:prstGeom>
        </p:spPr>
        <p:txBody>
          <a:bodyPr/>
          <a:lstStyle/>
          <a:p>
            <a:pPr>
              <a:buBlip>
                <a:blip r:embed="rId2"/>
              </a:buBlip>
            </a:pPr>
            <a:r>
              <a:t>FENÓMENO DE ESTUDIO. Cualquier hecho observable es un fenómeno. Apariencia, manifestación, el filósofo Immanuel Kant lo llamó noúmeno.</a:t>
            </a:r>
          </a:p>
          <a:p>
            <a:pPr>
              <a:buBlip>
                <a:blip r:embed="rId2"/>
              </a:buBlip>
            </a:pPr>
            <a:r>
              <a:t>OBJETO DE ESTUDIO.  o realidad material estudiada es el conjunto de hechos observables que están representados en una teoría, aunque se podrían incluir los hechos observables. </a:t>
            </a:r>
          </a:p>
          <a:p>
            <a:pPr>
              <a:buBlip>
                <a:blip r:embed="rId2"/>
              </a:buBlip>
            </a:pPr>
            <a:r>
              <a:t>SUJETO DE ESTUDIO. Una vez que la investigación esté en proceso, el "objeto de estudio" se convierte en "sujeto de estudio", es decir al sustantivo se le agrega un adjetivo. </a:t>
            </a:r>
          </a:p>
        </p:txBody>
      </p:sp>
    </p:spTree>
  </p:cSld>
  <p:clrMapOvr>
    <a:masterClrMapping/>
  </p:clrMapOvr>
  <p:transition xmlns:p14="http://schemas.microsoft.com/office/powerpoint/2010/main" spd="med" advClick="1"/>
</p:sld>
</file>

<file path=ppt/slides/slide4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9" name="Título"/>
          <p:cNvSpPr txBox="1"/>
          <p:nvPr>
            <p:ph type="title"/>
          </p:nvPr>
        </p:nvSpPr>
        <p:spPr>
          <a:prstGeom prst="rect">
            <a:avLst/>
          </a:prstGeom>
        </p:spPr>
        <p:txBody>
          <a:bodyPr/>
          <a:lstStyle/>
          <a:p>
            <a:pPr/>
          </a:p>
        </p:txBody>
      </p:sp>
      <p:sp>
        <p:nvSpPr>
          <p:cNvPr id="300" name="HIPÓTESIS. es una «suposición de algo posible o imposible para sacar de ello una o más consecuencias».Es una idea que puede no ser verdadera, basada en información previa.…"/>
          <p:cNvSpPr txBox="1"/>
          <p:nvPr>
            <p:ph type="body" idx="1"/>
          </p:nvPr>
        </p:nvSpPr>
        <p:spPr>
          <a:prstGeom prst="rect">
            <a:avLst/>
          </a:prstGeom>
        </p:spPr>
        <p:txBody>
          <a:bodyPr/>
          <a:lstStyle/>
          <a:p>
            <a:pPr>
              <a:buBlip>
                <a:blip r:embed="rId2"/>
              </a:buBlip>
            </a:pPr>
            <a:r>
              <a:t>HIPÓTESIS. es una «suposición de algo posible o imposible para sacar de ello una o más consecuencias».Es una idea que puede no ser verdadera, basada en información previa.</a:t>
            </a:r>
          </a:p>
          <a:p>
            <a:pPr>
              <a:buBlip>
                <a:blip r:embed="rId2"/>
              </a:buBlip>
            </a:pPr>
            <a:r>
              <a:t>CONJETURA. se entiende el juicio que se forma (moral, ético o matemático) de las cosas o sucesos por indicios y observaciones. Es un indicio que se supone cierto pero no ha sido comprobado hasta la fecha.</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0" name="5 FASES"/>
          <p:cNvSpPr txBox="1"/>
          <p:nvPr>
            <p:ph type="title"/>
          </p:nvPr>
        </p:nvSpPr>
        <p:spPr>
          <a:xfrm>
            <a:off x="995713" y="3853445"/>
            <a:ext cx="5120574" cy="2529216"/>
          </a:xfrm>
          <a:prstGeom prst="rect">
            <a:avLst/>
          </a:prstGeom>
        </p:spPr>
        <p:txBody>
          <a:bodyPr/>
          <a:lstStyle/>
          <a:p>
            <a:pPr defTabSz="461518">
              <a:defRPr spc="-101" sz="5056"/>
            </a:pPr>
            <a:r>
              <a:t>5 FASES </a:t>
            </a:r>
          </a:p>
          <a:p>
            <a:pPr defTabSz="461518">
              <a:defRPr spc="-101" sz="5056"/>
            </a:pPr>
          </a:p>
        </p:txBody>
      </p:sp>
      <p:sp>
        <p:nvSpPr>
          <p:cNvPr id="161" name="OBSERVACIÓN Y EVALUACIÓN…"/>
          <p:cNvSpPr txBox="1"/>
          <p:nvPr>
            <p:ph type="body" sz="half" idx="1"/>
          </p:nvPr>
        </p:nvSpPr>
        <p:spPr>
          <a:xfrm>
            <a:off x="5752235" y="698178"/>
            <a:ext cx="5812215" cy="7467482"/>
          </a:xfrm>
          <a:prstGeom prst="rect">
            <a:avLst/>
          </a:prstGeom>
        </p:spPr>
        <p:txBody>
          <a:bodyPr lIns="63500" tIns="63500" rIns="63500" bIns="63500"/>
          <a:lstStyle/>
          <a:p>
            <a:pPr marL="480568" indent="-480568" defTabSz="502412">
              <a:lnSpc>
                <a:spcPct val="125000"/>
              </a:lnSpc>
              <a:buSzPct val="100000"/>
              <a:buAutoNum type="arabicPeriod" startAt="1"/>
              <a:defRPr sz="2924"/>
            </a:pPr>
            <a:r>
              <a:t>OBSERVACIÓN Y EVALUACIÓN</a:t>
            </a:r>
          </a:p>
          <a:p>
            <a:pPr marL="480568" indent="-480568" defTabSz="502412">
              <a:lnSpc>
                <a:spcPct val="125000"/>
              </a:lnSpc>
              <a:buSzPct val="100000"/>
              <a:buAutoNum type="arabicPeriod" startAt="1"/>
              <a:defRPr sz="2924">
                <a:solidFill>
                  <a:srgbClr val="000000"/>
                </a:solidFill>
              </a:defRPr>
            </a:pPr>
            <a:r>
              <a:t>ESTABLECIMIENTO DE SUPOSICIONES O IDEAS</a:t>
            </a:r>
          </a:p>
          <a:p>
            <a:pPr marL="480568" indent="-480568" defTabSz="502412">
              <a:lnSpc>
                <a:spcPct val="125000"/>
              </a:lnSpc>
              <a:buSzPct val="100000"/>
              <a:buAutoNum type="arabicPeriod" startAt="1"/>
              <a:defRPr sz="2924"/>
            </a:pPr>
            <a:r>
              <a:t>DEMOSTRACIÓN DEL GRADO DE FUNDAMENTACIÓN DE LAS SUPOSICIONES</a:t>
            </a:r>
          </a:p>
          <a:p>
            <a:pPr marL="480568" indent="-480568" defTabSz="502412">
              <a:lnSpc>
                <a:spcPct val="125000"/>
              </a:lnSpc>
              <a:buSzPct val="100000"/>
              <a:buAutoNum type="arabicPeriod" startAt="1"/>
              <a:defRPr sz="2924">
                <a:solidFill>
                  <a:srgbClr val="000000"/>
                </a:solidFill>
              </a:defRPr>
            </a:pPr>
            <a:r>
              <a:t>REVISIÓN DE NUEVAS SUPOSICIONES SOBRE LA BASE DE LOS ANÁLISIS </a:t>
            </a:r>
          </a:p>
          <a:p>
            <a:pPr marL="480568" indent="-480568" defTabSz="502412">
              <a:lnSpc>
                <a:spcPct val="125000"/>
              </a:lnSpc>
              <a:buSzPct val="100000"/>
              <a:buAutoNum type="arabicPeriod" startAt="1"/>
              <a:defRPr sz="2924"/>
            </a:pPr>
            <a:r>
              <a:t>PROPUESTA  DE NUEVAS OBSERVACIONES PARA ESCLARECER, MODIFICAR Y FUNDAMENTAR LAS SUPOSICIONES</a:t>
            </a:r>
          </a:p>
        </p:txBody>
      </p:sp>
      <p:sp>
        <p:nvSpPr>
          <p:cNvPr id="162" name="COMPARTIDAS…"/>
          <p:cNvSpPr txBox="1"/>
          <p:nvPr/>
        </p:nvSpPr>
        <p:spPr>
          <a:xfrm>
            <a:off x="741832" y="5465867"/>
            <a:ext cx="5628336" cy="109484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spc="-96" sz="3200">
                <a:latin typeface="+mn-lt"/>
                <a:ea typeface="+mn-ea"/>
                <a:cs typeface="+mn-cs"/>
                <a:sym typeface="Superclarendon"/>
              </a:defRPr>
            </a:pPr>
            <a:r>
              <a:t>COMPARTIDAS</a:t>
            </a:r>
          </a:p>
          <a:p>
            <a:pPr>
              <a:defRPr b="1" spc="-96" sz="3200">
                <a:latin typeface="+mn-lt"/>
                <a:ea typeface="+mn-ea"/>
                <a:cs typeface="+mn-cs"/>
                <a:sym typeface="Superclarendon"/>
              </a:defRPr>
            </a:pPr>
            <a:r>
              <a:t> ENTRE LOS ENFOQUES</a:t>
            </a:r>
          </a:p>
        </p:txBody>
      </p:sp>
      <p:sp>
        <p:nvSpPr>
          <p:cNvPr id="163" name="IMPORTANTE"/>
          <p:cNvSpPr txBox="1"/>
          <p:nvPr/>
        </p:nvSpPr>
        <p:spPr>
          <a:xfrm>
            <a:off x="606776" y="8476261"/>
            <a:ext cx="2588591" cy="67228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IMPORTANTE</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5" name="Ambos enfoques hacen uso de la observación de problemáticas y evaluación de problemáticas (planteamiento del problema).…"/>
          <p:cNvSpPr txBox="1"/>
          <p:nvPr>
            <p:ph type="title"/>
          </p:nvPr>
        </p:nvSpPr>
        <p:spPr>
          <a:xfrm>
            <a:off x="1270000" y="1986322"/>
            <a:ext cx="10464800" cy="6751057"/>
          </a:xfrm>
          <a:prstGeom prst="rect">
            <a:avLst/>
          </a:prstGeom>
        </p:spPr>
        <p:txBody>
          <a:bodyPr/>
          <a:lstStyle/>
          <a:p>
            <a:pPr defTabSz="274574">
              <a:defRPr spc="-60" sz="3008"/>
            </a:pPr>
            <a:r>
              <a:t>Ambos enfoques hacen uso de la observación de problemáticas y evaluación de problemáticas (planteamiento del problema).</a:t>
            </a:r>
          </a:p>
          <a:p>
            <a:pPr defTabSz="274574">
              <a:defRPr spc="-60" sz="3008"/>
            </a:pPr>
          </a:p>
          <a:p>
            <a:pPr defTabSz="274574">
              <a:defRPr spc="-60" sz="3008"/>
            </a:pPr>
            <a:r>
              <a:t>Establecen supuestos teóricos que explican el problema (marco teórico).</a:t>
            </a:r>
          </a:p>
          <a:p>
            <a:pPr defTabSz="274574">
              <a:defRPr spc="-60" sz="3008"/>
            </a:pPr>
          </a:p>
          <a:p>
            <a:pPr defTabSz="274574">
              <a:defRPr spc="-60" sz="3008"/>
            </a:pPr>
            <a:r>
              <a:t>Analizan esos fundamentos a través de pruebas</a:t>
            </a:r>
          </a:p>
          <a:p>
            <a:pPr defTabSz="274574">
              <a:defRPr spc="-60" sz="3008"/>
            </a:pPr>
            <a:r>
              <a:t> (marco metodológico) </a:t>
            </a:r>
          </a:p>
          <a:p>
            <a:pPr defTabSz="274574">
              <a:defRPr spc="-60" sz="3008"/>
            </a:pPr>
          </a:p>
          <a:p>
            <a:pPr defTabSz="274574">
              <a:defRPr spc="-60" sz="3008"/>
            </a:pPr>
            <a:r>
              <a:t>Realizan propuesta y evaluaciones finales de acuerdo con la investigación llevada a cabo</a:t>
            </a:r>
          </a:p>
          <a:p>
            <a:pPr defTabSz="274574">
              <a:defRPr spc="-60" sz="3008"/>
            </a:pPr>
            <a:r>
              <a:t> (resultados y conclusiones).</a:t>
            </a:r>
          </a:p>
        </p:txBody>
      </p:sp>
      <p:sp>
        <p:nvSpPr>
          <p:cNvPr id="166" name="LAS  FASES EN EL PROCESO DE INVESTIGACIÓN"/>
          <p:cNvSpPr txBox="1"/>
          <p:nvPr/>
        </p:nvSpPr>
        <p:spPr>
          <a:xfrm>
            <a:off x="2897016" y="606653"/>
            <a:ext cx="7210768" cy="125648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r>
              <a:t>LAS  FASES EN EL PROCESO DE INVESTIGACIÓN</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8" name="ENFOQUE…"/>
          <p:cNvSpPr txBox="1"/>
          <p:nvPr>
            <p:ph type="title"/>
          </p:nvPr>
        </p:nvSpPr>
        <p:spPr>
          <a:xfrm>
            <a:off x="1270000" y="82677"/>
            <a:ext cx="10464800" cy="3738676"/>
          </a:xfrm>
          <a:prstGeom prst="rect">
            <a:avLst/>
          </a:prstGeom>
        </p:spPr>
        <p:txBody>
          <a:bodyPr/>
          <a:lstStyle/>
          <a:p>
            <a:pPr/>
            <a:r>
              <a:t>ENFOQUE </a:t>
            </a:r>
          </a:p>
          <a:p>
            <a:pPr/>
            <a:r>
              <a:t>CUALITATIVO</a:t>
            </a:r>
          </a:p>
        </p:txBody>
      </p:sp>
      <p:sp>
        <p:nvSpPr>
          <p:cNvPr id="169" name="Éste enfoque está dirigido a las ciencias empíricas y/o sociales, bajo un PLANTEAMIENTO"/>
          <p:cNvSpPr txBox="1"/>
          <p:nvPr/>
        </p:nvSpPr>
        <p:spPr>
          <a:xfrm>
            <a:off x="3906732" y="4745853"/>
            <a:ext cx="5191335" cy="242488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r>
              <a:t>Éste enfoque está dirigido a las ciencias empíricas y/o sociales, bajo un PLANTEAMIENTO</a:t>
            </a:r>
          </a:p>
        </p:txBody>
      </p:sp>
      <p:sp>
        <p:nvSpPr>
          <p:cNvPr id="170" name="&quot;CIENTÍFICO FENOMENOLÓGICO&quot;"/>
          <p:cNvSpPr txBox="1"/>
          <p:nvPr/>
        </p:nvSpPr>
        <p:spPr>
          <a:xfrm>
            <a:off x="3127688" y="7478294"/>
            <a:ext cx="6749424" cy="67228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r>
              <a:t>"CIENTÍFICO FENOMENOLÓGICO"</a:t>
            </a:r>
          </a:p>
        </p:txBody>
      </p:sp>
      <p:sp>
        <p:nvSpPr>
          <p:cNvPr id="171" name="Comprensión profunda de los fenómenos"/>
          <p:cNvSpPr txBox="1"/>
          <p:nvPr/>
        </p:nvSpPr>
        <p:spPr>
          <a:xfrm>
            <a:off x="2416488" y="8458135"/>
            <a:ext cx="8171824" cy="57278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b="1" i="1" sz="3100">
                <a:solidFill>
                  <a:srgbClr val="000000"/>
                </a:solidFill>
                <a:latin typeface="Helvetica Neue"/>
                <a:ea typeface="Helvetica Neue"/>
                <a:cs typeface="Helvetica Neue"/>
                <a:sym typeface="Helvetica Neue"/>
              </a:defRPr>
            </a:lvl1pPr>
          </a:lstStyle>
          <a:p>
            <a:pPr/>
            <a:r>
              <a:t>Comprensión profunda de los fenómenos </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3" name="ENFOQUE…"/>
          <p:cNvSpPr txBox="1"/>
          <p:nvPr>
            <p:ph type="title"/>
          </p:nvPr>
        </p:nvSpPr>
        <p:spPr>
          <a:prstGeom prst="rect">
            <a:avLst/>
          </a:prstGeom>
        </p:spPr>
        <p:txBody>
          <a:bodyPr/>
          <a:lstStyle/>
          <a:p>
            <a:pPr defTabSz="525779">
              <a:defRPr spc="-115" sz="5760"/>
            </a:pPr>
            <a:r>
              <a:t>ENFOQUE </a:t>
            </a:r>
          </a:p>
          <a:p>
            <a:pPr defTabSz="525779">
              <a:defRPr spc="-115" sz="5760"/>
            </a:pPr>
            <a:r>
              <a:t>CUALITATIVO</a:t>
            </a:r>
          </a:p>
        </p:txBody>
      </p:sp>
      <p:sp>
        <p:nvSpPr>
          <p:cNvPr id="174" name="El enfoque cualitativo llamado también naturalista, porque el fenómeno es estudiado desde su contexto o ambiente natural, éste enfoque &quot;se selecciona cuando el propósito es examinar la forma en que los individuos perciben y experimentan los fenómenos que los rodean, profundizando en sus puntos de vista, significaciones, percepciones e interpretaciones&quot; (Sampieri , 2014).…"/>
          <p:cNvSpPr txBox="1"/>
          <p:nvPr>
            <p:ph type="body" idx="1"/>
          </p:nvPr>
        </p:nvSpPr>
        <p:spPr>
          <a:prstGeom prst="rect">
            <a:avLst/>
          </a:prstGeom>
        </p:spPr>
        <p:txBody>
          <a:bodyPr/>
          <a:lstStyle/>
          <a:p>
            <a:pPr marL="0" indent="0" algn="just" defTabSz="416052">
              <a:lnSpc>
                <a:spcPct val="150000"/>
              </a:lnSpc>
              <a:spcBef>
                <a:spcPts val="0"/>
              </a:spcBef>
              <a:buSzTx/>
              <a:buNone/>
              <a:tabLst>
                <a:tab pos="482600" algn="l"/>
              </a:tabLst>
              <a:defRPr sz="2457">
                <a:solidFill>
                  <a:srgbClr val="FFFFFF"/>
                </a:solidFill>
                <a:uFill>
                  <a:solidFill>
                    <a:srgbClr val="000000"/>
                  </a:solidFill>
                </a:uFill>
                <a:latin typeface="Helvetica"/>
                <a:ea typeface="Helvetica"/>
                <a:cs typeface="Helvetica"/>
                <a:sym typeface="Helvetica"/>
              </a:defRPr>
            </a:pPr>
            <a:r>
              <a:rPr>
                <a:latin typeface="Arial"/>
                <a:ea typeface="Arial"/>
                <a:cs typeface="Arial"/>
                <a:sym typeface="Arial"/>
              </a:rPr>
              <a:t>El enfoque cualitativo llamado también </a:t>
            </a:r>
            <a:r>
              <a:rPr b="1" sz="3822">
                <a:latin typeface="Arial"/>
                <a:ea typeface="Arial"/>
                <a:cs typeface="Arial"/>
                <a:sym typeface="Arial"/>
              </a:rPr>
              <a:t>naturalista</a:t>
            </a:r>
            <a:r>
              <a:rPr>
                <a:latin typeface="Arial"/>
                <a:ea typeface="Arial"/>
                <a:cs typeface="Arial"/>
                <a:sym typeface="Arial"/>
              </a:rPr>
              <a:t>, porque el fenómeno es estudiado desde su contexto o </a:t>
            </a:r>
            <a:r>
              <a:rPr b="1" sz="3003">
                <a:latin typeface="Arial"/>
                <a:ea typeface="Arial"/>
                <a:cs typeface="Arial"/>
                <a:sym typeface="Arial"/>
              </a:rPr>
              <a:t>ambiente natural</a:t>
            </a:r>
            <a:r>
              <a:rPr>
                <a:latin typeface="Arial"/>
                <a:ea typeface="Arial"/>
                <a:cs typeface="Arial"/>
                <a:sym typeface="Arial"/>
              </a:rPr>
              <a:t>, éste enfoque "</a:t>
            </a:r>
            <a:r>
              <a:rPr b="1" sz="3367">
                <a:latin typeface="Arial"/>
                <a:ea typeface="Arial"/>
                <a:cs typeface="Arial"/>
                <a:sym typeface="Arial"/>
              </a:rPr>
              <a:t>se </a:t>
            </a:r>
            <a:r>
              <a:rPr b="1" sz="3367">
                <a:latin typeface="Arial"/>
                <a:ea typeface="Arial"/>
                <a:cs typeface="Arial"/>
                <a:sym typeface="Arial"/>
              </a:rPr>
              <a:t>selecciona</a:t>
            </a:r>
            <a:r>
              <a:rPr b="1">
                <a:latin typeface="Arial"/>
                <a:ea typeface="Arial"/>
                <a:cs typeface="Arial"/>
                <a:sym typeface="Arial"/>
              </a:rPr>
              <a:t> cuando el propósito es</a:t>
            </a:r>
            <a:r>
              <a:rPr>
                <a:latin typeface="Arial"/>
                <a:ea typeface="Arial"/>
                <a:cs typeface="Arial"/>
                <a:sym typeface="Arial"/>
              </a:rPr>
              <a:t> </a:t>
            </a:r>
            <a:r>
              <a:rPr b="1" sz="3094">
                <a:latin typeface="Arial"/>
                <a:ea typeface="Arial"/>
                <a:cs typeface="Arial"/>
                <a:sym typeface="Arial"/>
              </a:rPr>
              <a:t>examinar</a:t>
            </a:r>
            <a:r>
              <a:rPr>
                <a:latin typeface="Arial"/>
                <a:ea typeface="Arial"/>
                <a:cs typeface="Arial"/>
                <a:sym typeface="Arial"/>
              </a:rPr>
              <a:t> la forma en que los individuos perciben y experimentan los fenómenos que los rodean, profundizando en sus </a:t>
            </a:r>
            <a:r>
              <a:rPr b="1" sz="3094">
                <a:solidFill>
                  <a:schemeClr val="accent4">
                    <a:satOff val="3605"/>
                    <a:lumOff val="6714"/>
                  </a:schemeClr>
                </a:solidFill>
                <a:latin typeface="Arial"/>
                <a:ea typeface="Arial"/>
                <a:cs typeface="Arial"/>
                <a:sym typeface="Arial"/>
              </a:rPr>
              <a:t>puntos de vista</a:t>
            </a:r>
            <a:r>
              <a:rPr b="1">
                <a:latin typeface="Arial"/>
                <a:ea typeface="Arial"/>
                <a:cs typeface="Arial"/>
                <a:sym typeface="Arial"/>
              </a:rPr>
              <a:t>, </a:t>
            </a:r>
            <a:r>
              <a:rPr b="1" sz="3276">
                <a:solidFill>
                  <a:schemeClr val="accent4">
                    <a:satOff val="3605"/>
                    <a:lumOff val="6714"/>
                  </a:schemeClr>
                </a:solidFill>
                <a:latin typeface="Arial"/>
                <a:ea typeface="Arial"/>
                <a:cs typeface="Arial"/>
                <a:sym typeface="Arial"/>
              </a:rPr>
              <a:t>significaciones</a:t>
            </a:r>
            <a:r>
              <a:rPr b="1">
                <a:latin typeface="Arial"/>
                <a:ea typeface="Arial"/>
                <a:cs typeface="Arial"/>
                <a:sym typeface="Arial"/>
              </a:rPr>
              <a:t>, </a:t>
            </a:r>
            <a:r>
              <a:rPr b="1" sz="3094">
                <a:solidFill>
                  <a:schemeClr val="accent4">
                    <a:satOff val="3605"/>
                    <a:lumOff val="6714"/>
                  </a:schemeClr>
                </a:solidFill>
                <a:latin typeface="Arial"/>
                <a:ea typeface="Arial"/>
                <a:cs typeface="Arial"/>
                <a:sym typeface="Arial"/>
              </a:rPr>
              <a:t>percepciones</a:t>
            </a:r>
            <a:r>
              <a:rPr b="1">
                <a:latin typeface="Arial"/>
                <a:ea typeface="Arial"/>
                <a:cs typeface="Arial"/>
                <a:sym typeface="Arial"/>
              </a:rPr>
              <a:t> e </a:t>
            </a:r>
            <a:r>
              <a:rPr b="1" sz="2912">
                <a:solidFill>
                  <a:schemeClr val="accent4">
                    <a:satOff val="3605"/>
                    <a:lumOff val="6714"/>
                  </a:schemeClr>
                </a:solidFill>
                <a:latin typeface="Arial"/>
                <a:ea typeface="Arial"/>
                <a:cs typeface="Arial"/>
                <a:sym typeface="Arial"/>
              </a:rPr>
              <a:t>interpretaciones</a:t>
            </a:r>
            <a:r>
              <a:rPr>
                <a:latin typeface="Arial"/>
                <a:ea typeface="Arial"/>
                <a:cs typeface="Arial"/>
                <a:sym typeface="Arial"/>
              </a:rPr>
              <a:t>" (Sampieri , 2014). </a:t>
            </a:r>
            <a:endParaRPr>
              <a:latin typeface="Arial"/>
              <a:ea typeface="Arial"/>
              <a:cs typeface="Arial"/>
              <a:sym typeface="Arial"/>
            </a:endParaRPr>
          </a:p>
          <a:p>
            <a:pPr marL="0" indent="0" algn="just" defTabSz="416052">
              <a:lnSpc>
                <a:spcPct val="150000"/>
              </a:lnSpc>
              <a:spcBef>
                <a:spcPts val="0"/>
              </a:spcBef>
              <a:buSzTx/>
              <a:buNone/>
              <a:tabLst>
                <a:tab pos="482600" algn="l"/>
              </a:tabLst>
              <a:defRPr sz="2457">
                <a:solidFill>
                  <a:srgbClr val="FFFFFF"/>
                </a:solidFill>
                <a:uFill>
                  <a:solidFill>
                    <a:srgbClr val="000000"/>
                  </a:solidFill>
                </a:uFill>
                <a:latin typeface="Helvetica"/>
                <a:ea typeface="Helvetica"/>
                <a:cs typeface="Helvetica"/>
                <a:sym typeface="Helvetica"/>
              </a:defRPr>
            </a:pPr>
            <a:r>
              <a:rPr>
                <a:latin typeface="Arial"/>
                <a:ea typeface="Arial"/>
                <a:cs typeface="Arial"/>
                <a:sym typeface="Arial"/>
              </a:rPr>
              <a:t>EJEMPLO: ANÁLISIS DE LA ICONOGRAFÍA HUICHOL </a:t>
            </a:r>
            <a:endParaRPr>
              <a:latin typeface="Arial"/>
              <a:ea typeface="Arial"/>
              <a:cs typeface="Arial"/>
              <a:sym typeface="Arial"/>
            </a:endParaRP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76" name="287024A4-F145-4523-BD1F-A883D56CFCC0-L0-001.jpeg" descr="287024A4-F145-4523-BD1F-A883D56CFCC0-L0-001.jpeg"/>
          <p:cNvPicPr>
            <a:picLocks noChangeAspect="0"/>
          </p:cNvPicPr>
          <p:nvPr>
            <p:ph type="pic" idx="13"/>
          </p:nvPr>
        </p:nvPicPr>
        <p:blipFill>
          <a:blip r:embed="rId2">
            <a:extLst/>
          </a:blip>
          <a:stretch>
            <a:fillRect/>
          </a:stretch>
        </p:blipFill>
        <p:spPr>
          <a:xfrm>
            <a:off x="1149349" y="3470543"/>
            <a:ext cx="5524501" cy="5128420"/>
          </a:xfrm>
          <a:prstGeom prst="rect">
            <a:avLst/>
          </a:prstGeom>
        </p:spPr>
      </p:pic>
      <p:sp>
        <p:nvSpPr>
          <p:cNvPr id="177" name="IDEA DE INVESTIGACIÓN"/>
          <p:cNvSpPr txBox="1"/>
          <p:nvPr>
            <p:ph type="title"/>
          </p:nvPr>
        </p:nvSpPr>
        <p:spPr>
          <a:prstGeom prst="rect">
            <a:avLst/>
          </a:prstGeom>
        </p:spPr>
        <p:txBody>
          <a:bodyPr/>
          <a:lstStyle/>
          <a:p>
            <a:pPr/>
            <a:r>
              <a:t>IDEA DE INVESTIGACIÓN</a:t>
            </a:r>
          </a:p>
        </p:txBody>
      </p:sp>
      <p:sp>
        <p:nvSpPr>
          <p:cNvPr id="178" name="El ENFOQUE CUALITATIVO de investigación nace con la idea"/>
          <p:cNvSpPr txBox="1"/>
          <p:nvPr>
            <p:ph type="body" sz="quarter" idx="1"/>
          </p:nvPr>
        </p:nvSpPr>
        <p:spPr>
          <a:xfrm>
            <a:off x="7200900" y="3340100"/>
            <a:ext cx="4826000" cy="3982521"/>
          </a:xfrm>
          <a:prstGeom prst="rect">
            <a:avLst/>
          </a:prstGeom>
        </p:spPr>
        <p:txBody>
          <a:bodyPr/>
          <a:lstStyle>
            <a:lvl1pPr marL="0" indent="0">
              <a:spcBef>
                <a:spcPts val="4200"/>
              </a:spcBef>
              <a:buSzTx/>
              <a:buNone/>
              <a:defRPr b="1" sz="3400">
                <a:latin typeface="Helvetica Neue"/>
                <a:ea typeface="Helvetica Neue"/>
                <a:cs typeface="Helvetica Neue"/>
                <a:sym typeface="Helvetica Neue"/>
              </a:defRPr>
            </a:lvl1pPr>
          </a:lstStyle>
          <a:p>
            <a:pPr/>
            <a:r>
              <a:t>El ENFOQUE CUALITATIVO de investigación nace con la idea</a:t>
            </a:r>
          </a:p>
        </p:txBody>
      </p:sp>
    </p:spTree>
  </p:cSld>
  <p:clrMapOvr>
    <a:masterClrMapping/>
  </p:clrMapOvr>
  <p:transition xmlns:p14="http://schemas.microsoft.com/office/powerpoint/2010/main" spd="med" advClick="1"/>
</p:sld>
</file>

<file path=ppt/theme/_rels/theme1.xml.rels><?xml version="1.0" encoding="UTF-8" standalone="yes"?><Relationships xmlns="http://schemas.openxmlformats.org/package/2006/relationships"><Relationship Id="rId1" Type="http://schemas.openxmlformats.org/officeDocument/2006/relationships/image" Target="../media/image1.png"/></Relationships>

</file>

<file path=ppt/theme/_rels/theme2.xml.rels><?xml version="1.0" encoding="UTF-8" standalone="yes"?><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xmlns:r="http://schemas.openxmlformats.org/officeDocument/2006/relationships" name="New_Template6">
  <a:themeElements>
    <a:clrScheme name="New_Template6">
      <a:dk1>
        <a:srgbClr val="000000"/>
      </a:dk1>
      <a:lt1>
        <a:srgbClr val="EEEEEE"/>
      </a:lt1>
      <a:dk2>
        <a:srgbClr val="3E4044"/>
      </a:dk2>
      <a:lt2>
        <a:srgbClr val="DCDDE0"/>
      </a:lt2>
      <a:accent1>
        <a:srgbClr val="0AB8BF"/>
      </a:accent1>
      <a:accent2>
        <a:srgbClr val="82B21C"/>
      </a:accent2>
      <a:accent3>
        <a:srgbClr val="E6A629"/>
      </a:accent3>
      <a:accent4>
        <a:srgbClr val="E86F1B"/>
      </a:accent4>
      <a:accent5>
        <a:srgbClr val="C4411D"/>
      </a:accent5>
      <a:accent6>
        <a:srgbClr val="795B8C"/>
      </a:accent6>
      <a:hlink>
        <a:srgbClr val="0000FF"/>
      </a:hlink>
      <a:folHlink>
        <a:srgbClr val="FF00FF"/>
      </a:folHlink>
    </a:clrScheme>
    <a:fontScheme name="New_Template6">
      <a:majorFont>
        <a:latin typeface="Superclarendon"/>
        <a:ea typeface="Superclarendon"/>
        <a:cs typeface="Superclarendon"/>
      </a:majorFont>
      <a:minorFont>
        <a:latin typeface="Superclarendon"/>
        <a:ea typeface="Superclarendon"/>
        <a:cs typeface="Superclarendon"/>
      </a:minorFont>
    </a:fontScheme>
    <a:fmtScheme name="New_Template6">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000" u="none" kumimoji="0" normalizeH="0">
            <a:ln>
              <a:noFill/>
            </a:ln>
            <a:solidFill>
              <a:srgbClr val="EEEEEE"/>
            </a:solidFill>
            <a:effectLst>
              <a:outerShdw sx="100000" sy="100000" kx="0" ky="0" algn="b" rotWithShape="0" blurRad="25400" dist="25400" dir="2388334">
                <a:srgbClr val="000000">
                  <a:alpha val="79310"/>
                </a:srgbClr>
              </a:outerShdw>
            </a:effectLst>
            <a:uFillTx/>
            <a:latin typeface="Helvetica Neue Bold Condensed"/>
            <a:ea typeface="Helvetica Neue Bold Condensed"/>
            <a:cs typeface="Helvetica Neue Bold Condensed"/>
            <a:sym typeface="Helvetica Neue Bold Condense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a:noFill/>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800" u="none" kumimoji="0" normalizeH="0">
            <a:ln>
              <a:noFill/>
            </a:ln>
            <a:solidFill>
              <a:srgbClr val="EEEEEE"/>
            </a:solidFill>
            <a:effectLst/>
            <a:uFillTx/>
            <a:latin typeface="Helvetica Neue Bold Condensed"/>
            <a:ea typeface="Helvetica Neue Bold Condensed"/>
            <a:cs typeface="Helvetica Neue Bold Condensed"/>
            <a:sym typeface="Helvetica Neue Bold Condense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New_Template6">
  <a:themeElements>
    <a:clrScheme name="New_Template6">
      <a:dk1>
        <a:srgbClr val="000000"/>
      </a:dk1>
      <a:lt1>
        <a:srgbClr val="FFFFFF"/>
      </a:lt1>
      <a:dk2>
        <a:srgbClr val="3E4044"/>
      </a:dk2>
      <a:lt2>
        <a:srgbClr val="DCDDE0"/>
      </a:lt2>
      <a:accent1>
        <a:srgbClr val="0AB8BF"/>
      </a:accent1>
      <a:accent2>
        <a:srgbClr val="82B21C"/>
      </a:accent2>
      <a:accent3>
        <a:srgbClr val="E6A629"/>
      </a:accent3>
      <a:accent4>
        <a:srgbClr val="E86F1B"/>
      </a:accent4>
      <a:accent5>
        <a:srgbClr val="C4411D"/>
      </a:accent5>
      <a:accent6>
        <a:srgbClr val="795B8C"/>
      </a:accent6>
      <a:hlink>
        <a:srgbClr val="0000FF"/>
      </a:hlink>
      <a:folHlink>
        <a:srgbClr val="FF00FF"/>
      </a:folHlink>
    </a:clrScheme>
    <a:fontScheme name="New_Template6">
      <a:majorFont>
        <a:latin typeface="Superclarendon"/>
        <a:ea typeface="Superclarendon"/>
        <a:cs typeface="Superclarendon"/>
      </a:majorFont>
      <a:minorFont>
        <a:latin typeface="Superclarendon"/>
        <a:ea typeface="Superclarendon"/>
        <a:cs typeface="Superclarendon"/>
      </a:minorFont>
    </a:fontScheme>
    <a:fmtScheme name="New_Template6">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000" u="none" kumimoji="0" normalizeH="0">
            <a:ln>
              <a:noFill/>
            </a:ln>
            <a:solidFill>
              <a:srgbClr val="EEEEEE"/>
            </a:solidFill>
            <a:effectLst>
              <a:outerShdw sx="100000" sy="100000" kx="0" ky="0" algn="b" rotWithShape="0" blurRad="25400" dist="25400" dir="2388334">
                <a:srgbClr val="000000">
                  <a:alpha val="79310"/>
                </a:srgbClr>
              </a:outerShdw>
            </a:effectLst>
            <a:uFillTx/>
            <a:latin typeface="Helvetica Neue Bold Condensed"/>
            <a:ea typeface="Helvetica Neue Bold Condensed"/>
            <a:cs typeface="Helvetica Neue Bold Condensed"/>
            <a:sym typeface="Helvetica Neue Bold Condense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a:noFill/>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800" u="none" kumimoji="0" normalizeH="0">
            <a:ln>
              <a:noFill/>
            </a:ln>
            <a:solidFill>
              <a:srgbClr val="EEEEEE"/>
            </a:solidFill>
            <a:effectLst/>
            <a:uFillTx/>
            <a:latin typeface="Helvetica Neue Bold Condensed"/>
            <a:ea typeface="Helvetica Neue Bold Condensed"/>
            <a:cs typeface="Helvetica Neue Bold Condensed"/>
            <a:sym typeface="Helvetica Neue Bold Condense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