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7"/>
  </p:notesMasterIdLst>
  <p:sldIdLst>
    <p:sldId id="256" r:id="rId2"/>
    <p:sldId id="333" r:id="rId3"/>
    <p:sldId id="334" r:id="rId4"/>
    <p:sldId id="336" r:id="rId5"/>
    <p:sldId id="266" r:id="rId6"/>
    <p:sldId id="298" r:id="rId7"/>
    <p:sldId id="296" r:id="rId8"/>
    <p:sldId id="286" r:id="rId9"/>
    <p:sldId id="268" r:id="rId10"/>
    <p:sldId id="267" r:id="rId11"/>
    <p:sldId id="325" r:id="rId12"/>
    <p:sldId id="269" r:id="rId13"/>
    <p:sldId id="277" r:id="rId14"/>
    <p:sldId id="294" r:id="rId15"/>
    <p:sldId id="270" r:id="rId16"/>
    <p:sldId id="300" r:id="rId17"/>
    <p:sldId id="295" r:id="rId18"/>
    <p:sldId id="282" r:id="rId19"/>
    <p:sldId id="328" r:id="rId20"/>
    <p:sldId id="276" r:id="rId21"/>
    <p:sldId id="283" r:id="rId22"/>
    <p:sldId id="326" r:id="rId23"/>
    <p:sldId id="284" r:id="rId24"/>
    <p:sldId id="301" r:id="rId25"/>
    <p:sldId id="304" r:id="rId26"/>
    <p:sldId id="287" r:id="rId27"/>
    <p:sldId id="290" r:id="rId28"/>
    <p:sldId id="288" r:id="rId29"/>
    <p:sldId id="303" r:id="rId30"/>
    <p:sldId id="285" r:id="rId31"/>
    <p:sldId id="309" r:id="rId32"/>
    <p:sldId id="310" r:id="rId33"/>
    <p:sldId id="311" r:id="rId34"/>
    <p:sldId id="329" r:id="rId35"/>
    <p:sldId id="330" r:id="rId36"/>
    <p:sldId id="331" r:id="rId37"/>
    <p:sldId id="332" r:id="rId38"/>
    <p:sldId id="312" r:id="rId39"/>
    <p:sldId id="327" r:id="rId40"/>
    <p:sldId id="313" r:id="rId41"/>
    <p:sldId id="315" r:id="rId42"/>
    <p:sldId id="316" r:id="rId43"/>
    <p:sldId id="305" r:id="rId44"/>
    <p:sldId id="324" r:id="rId45"/>
    <p:sldId id="335" r:id="rId4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001" autoAdjust="0"/>
    <p:restoredTop sz="94660"/>
  </p:normalViewPr>
  <p:slideViewPr>
    <p:cSldViewPr snapToGrid="0">
      <p:cViewPr varScale="1">
        <p:scale>
          <a:sx n="44" d="100"/>
          <a:sy n="44" d="100"/>
        </p:scale>
        <p:origin x="-114" y="-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44C04-3436-4FD6-8A28-CD83CBAC4FDE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A10F5-23E0-474E-A0D3-F5AC8A07B508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3313084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18DA4-9810-45A5-A916-BF99749C214B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5602B-CE92-4BE2-B5A1-D1FB0764E44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18DA4-9810-45A5-A916-BF99749C214B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5602B-CE92-4BE2-B5A1-D1FB0764E44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18DA4-9810-45A5-A916-BF99749C214B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5602B-CE92-4BE2-B5A1-D1FB0764E44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18DA4-9810-45A5-A916-BF99749C214B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5602B-CE92-4BE2-B5A1-D1FB0764E44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18DA4-9810-45A5-A916-BF99749C214B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5602B-CE92-4BE2-B5A1-D1FB0764E44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18DA4-9810-45A5-A916-BF99749C214B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5602B-CE92-4BE2-B5A1-D1FB0764E44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18DA4-9810-45A5-A916-BF99749C214B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5602B-CE92-4BE2-B5A1-D1FB0764E44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18DA4-9810-45A5-A916-BF99749C214B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5602B-CE92-4BE2-B5A1-D1FB0764E44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18DA4-9810-45A5-A916-BF99749C214B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5602B-CE92-4BE2-B5A1-D1FB0764E44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18DA4-9810-45A5-A916-BF99749C214B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5602B-CE92-4BE2-B5A1-D1FB0764E44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18DA4-9810-45A5-A916-BF99749C214B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19F5602B-CE92-4BE2-B5A1-D1FB0764E442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C18DA4-9810-45A5-A916-BF99749C214B}" type="datetimeFigureOut">
              <a:rPr lang="es-MX" smtClean="0"/>
              <a:pPr/>
              <a:t>20/10/2017</a:t>
            </a:fld>
            <a:endParaRPr lang="es-MX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9F5602B-CE92-4BE2-B5A1-D1FB0764E442}" type="slidenum">
              <a:rPr lang="es-MX" smtClean="0"/>
              <a:pPr/>
              <a:t>‹Nº›</a:t>
            </a:fld>
            <a:endParaRPr lang="es-MX"/>
          </a:p>
        </p:txBody>
      </p:sp>
      <p:grpSp>
        <p:nvGrpSpPr>
          <p:cNvPr id="2" name="1 Grupo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tif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39090" y="768928"/>
            <a:ext cx="10041128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s-MX" sz="3200" dirty="0" smtClean="0"/>
              <a:t>UNIVERSIDAD AUTÓNOMA DEL ESTADO DE MÉXICO</a:t>
            </a:r>
            <a:br>
              <a:rPr lang="es-MX" sz="3200" dirty="0" smtClean="0"/>
            </a:br>
            <a:r>
              <a:rPr lang="es-MX" sz="3200" dirty="0"/>
              <a:t/>
            </a:r>
            <a:br>
              <a:rPr lang="es-MX" sz="3200" dirty="0"/>
            </a:br>
            <a:r>
              <a:rPr lang="es-MX" sz="3200" dirty="0" smtClean="0"/>
              <a:t>CENTRO UNIVERSITARIO AMECAMECA UAEM</a:t>
            </a:r>
            <a:endParaRPr lang="es-MX" sz="3200" dirty="0"/>
          </a:p>
        </p:txBody>
      </p:sp>
      <p:sp>
        <p:nvSpPr>
          <p:cNvPr id="6" name="CuadroTexto 5"/>
          <p:cNvSpPr txBox="1"/>
          <p:nvPr/>
        </p:nvSpPr>
        <p:spPr>
          <a:xfrm>
            <a:off x="2836717" y="2109355"/>
            <a:ext cx="7076209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solidFill>
                  <a:srgbClr val="002060"/>
                </a:solidFill>
              </a:rPr>
              <a:t>Licenciatura: Medicina Veterinaria y Zootecnia</a:t>
            </a:r>
          </a:p>
          <a:p>
            <a:pPr algn="ctr"/>
            <a:endParaRPr lang="es-MX" sz="2400" dirty="0">
              <a:solidFill>
                <a:srgbClr val="002060"/>
              </a:solidFill>
            </a:endParaRPr>
          </a:p>
          <a:p>
            <a:pPr algn="ctr"/>
            <a:r>
              <a:rPr lang="es-MX" sz="2400" dirty="0" smtClean="0">
                <a:solidFill>
                  <a:srgbClr val="002060"/>
                </a:solidFill>
              </a:rPr>
              <a:t>Unidad de Aprendizaje: Patología por Sistemas</a:t>
            </a:r>
          </a:p>
          <a:p>
            <a:pPr algn="ctr"/>
            <a:endParaRPr lang="es-MX" sz="2400" dirty="0" smtClean="0">
              <a:solidFill>
                <a:srgbClr val="002060"/>
              </a:solidFill>
            </a:endParaRPr>
          </a:p>
          <a:p>
            <a:pPr algn="ctr"/>
            <a:r>
              <a:rPr lang="es-MX" sz="2400" dirty="0" smtClean="0">
                <a:solidFill>
                  <a:srgbClr val="002060"/>
                </a:solidFill>
              </a:rPr>
              <a:t>Tema: Patologías del Aparato  Reproductor Femenino</a:t>
            </a:r>
          </a:p>
          <a:p>
            <a:pPr algn="ctr"/>
            <a:endParaRPr lang="es-MX" sz="2400" dirty="0" smtClean="0">
              <a:solidFill>
                <a:srgbClr val="002060"/>
              </a:solidFill>
            </a:endParaRPr>
          </a:p>
          <a:p>
            <a:pPr algn="ctr"/>
            <a:r>
              <a:rPr lang="es-MX" sz="2400" dirty="0" smtClean="0">
                <a:solidFill>
                  <a:srgbClr val="002060"/>
                </a:solidFill>
              </a:rPr>
              <a:t>Elaboró: Dra. María del Rosario Santiago Rodríguez.</a:t>
            </a:r>
          </a:p>
          <a:p>
            <a:pPr algn="ctr"/>
            <a:endParaRPr lang="es-MX" sz="2400" dirty="0" smtClean="0">
              <a:solidFill>
                <a:srgbClr val="002060"/>
              </a:solidFill>
            </a:endParaRPr>
          </a:p>
          <a:p>
            <a:pPr algn="ctr"/>
            <a:r>
              <a:rPr lang="es-MX" sz="2400" dirty="0" smtClean="0">
                <a:solidFill>
                  <a:srgbClr val="002060"/>
                </a:solidFill>
              </a:rPr>
              <a:t>Octubre 2017</a:t>
            </a:r>
          </a:p>
          <a:p>
            <a:endParaRPr lang="es-MX" dirty="0">
              <a:solidFill>
                <a:srgbClr val="002060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/>
          <a:srcRect l="4905" t="6465" r="4357" b="10078"/>
          <a:stretch/>
        </p:blipFill>
        <p:spPr>
          <a:xfrm>
            <a:off x="0" y="0"/>
            <a:ext cx="1537856" cy="147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508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0" y="727675"/>
            <a:ext cx="70691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s-MX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ermafroditismo </a:t>
            </a:r>
            <a:r>
              <a:rPr lang="es-MX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verdadero:</a:t>
            </a:r>
          </a:p>
          <a:p>
            <a:endParaRPr lang="es-MX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s-MX" sz="2800" dirty="0" smtClean="0">
                <a:latin typeface="Times New Roman" pitchFamily="18" charset="0"/>
                <a:cs typeface="Times New Roman" pitchFamily="18" charset="0"/>
              </a:rPr>
              <a:t>Frecuente en cerdos, perros y cabras</a:t>
            </a:r>
          </a:p>
          <a:p>
            <a:endParaRPr lang="es-MX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s-MX" sz="2800" dirty="0" smtClean="0">
                <a:latin typeface="Times New Roman" pitchFamily="18" charset="0"/>
                <a:cs typeface="Times New Roman" pitchFamily="18" charset="0"/>
              </a:rPr>
              <a:t>caracteres </a:t>
            </a:r>
            <a:r>
              <a:rPr lang="es-MX" sz="2800" dirty="0">
                <a:latin typeface="Times New Roman" pitchFamily="18" charset="0"/>
                <a:cs typeface="Times New Roman" pitchFamily="18" charset="0"/>
              </a:rPr>
              <a:t>sexuales tanto femeninos como masculinos en un mismo animal y cursa con </a:t>
            </a:r>
            <a:r>
              <a:rPr lang="es-MX" sz="2800" dirty="0" smtClean="0">
                <a:latin typeface="Times New Roman" pitchFamily="18" charset="0"/>
                <a:cs typeface="Times New Roman" pitchFamily="18" charset="0"/>
              </a:rPr>
              <a:t>esterilidad</a:t>
            </a:r>
          </a:p>
          <a:p>
            <a:endParaRPr lang="es-MX" sz="2800" dirty="0"/>
          </a:p>
          <a:p>
            <a:endParaRPr lang="es-MX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s-MX" sz="2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65038" y="529403"/>
            <a:ext cx="3352478" cy="2964495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/>
          <a:srcRect l="29896" r="25766" b="8602"/>
          <a:stretch/>
        </p:blipFill>
        <p:spPr>
          <a:xfrm>
            <a:off x="6983731" y="3998072"/>
            <a:ext cx="3950158" cy="248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881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36" t="13731" r="6936" b="9254"/>
          <a:stretch>
            <a:fillRect/>
          </a:stretch>
        </p:blipFill>
        <p:spPr>
          <a:xfrm>
            <a:off x="2088107" y="586854"/>
            <a:ext cx="7915702" cy="5281683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4026090" y="6032311"/>
            <a:ext cx="2770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Hermafroditismo- bovino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xmlns="" val="297960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21016" y="544432"/>
            <a:ext cx="7966953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rgbClr val="231F20"/>
                </a:solidFill>
                <a:latin typeface="Times-Roman"/>
              </a:rPr>
              <a:t> </a:t>
            </a:r>
          </a:p>
          <a:p>
            <a:endParaRPr lang="es-MX" sz="2400" dirty="0" smtClean="0">
              <a:solidFill>
                <a:srgbClr val="231F20"/>
              </a:solidFill>
              <a:latin typeface="Times-Roman"/>
            </a:endParaRPr>
          </a:p>
          <a:p>
            <a:r>
              <a:rPr lang="es-MX" sz="2800" dirty="0" smtClean="0">
                <a:solidFill>
                  <a:srgbClr val="231F20"/>
                </a:solidFill>
                <a:latin typeface="+mj-lt"/>
              </a:rPr>
              <a:t>son  cromosómicamente hembras:  XX</a:t>
            </a:r>
            <a:endParaRPr lang="es-MX" sz="2800" dirty="0">
              <a:solidFill>
                <a:srgbClr val="231F20"/>
              </a:solidFill>
              <a:latin typeface="+mj-lt"/>
            </a:endParaRPr>
          </a:p>
          <a:p>
            <a:r>
              <a:rPr lang="es-MX" sz="2800" dirty="0">
                <a:solidFill>
                  <a:srgbClr val="231F20"/>
                </a:solidFill>
                <a:latin typeface="+mj-lt"/>
              </a:rPr>
              <a:t>que pueden ser </a:t>
            </a:r>
            <a:r>
              <a:rPr lang="es-MX" sz="2800" dirty="0" smtClean="0">
                <a:solidFill>
                  <a:srgbClr val="231F20"/>
                </a:solidFill>
                <a:latin typeface="+mj-lt"/>
              </a:rPr>
              <a:t>hermafroditas</a:t>
            </a:r>
            <a:endParaRPr lang="es-MX" sz="2800" dirty="0">
              <a:solidFill>
                <a:srgbClr val="231F20"/>
              </a:solidFill>
              <a:latin typeface="+mj-lt"/>
            </a:endParaRPr>
          </a:p>
          <a:p>
            <a:r>
              <a:rPr lang="es-MX" sz="2800" dirty="0">
                <a:solidFill>
                  <a:srgbClr val="231F20"/>
                </a:solidFill>
                <a:latin typeface="+mj-lt"/>
              </a:rPr>
              <a:t>con </a:t>
            </a:r>
            <a:r>
              <a:rPr lang="es-MX" sz="2800" dirty="0" smtClean="0">
                <a:solidFill>
                  <a:srgbClr val="231F20"/>
                </a:solidFill>
                <a:latin typeface="+mj-lt"/>
              </a:rPr>
              <a:t>ovo-testículos o</a:t>
            </a:r>
          </a:p>
          <a:p>
            <a:r>
              <a:rPr lang="es-MX" sz="2800" dirty="0" smtClean="0">
                <a:solidFill>
                  <a:srgbClr val="231F20"/>
                </a:solidFill>
                <a:latin typeface="+mj-lt"/>
              </a:rPr>
              <a:t> </a:t>
            </a:r>
            <a:r>
              <a:rPr lang="es-MX" sz="2800" dirty="0">
                <a:solidFill>
                  <a:srgbClr val="231F20"/>
                </a:solidFill>
                <a:latin typeface="+mj-lt"/>
              </a:rPr>
              <a:t>machos </a:t>
            </a:r>
            <a:r>
              <a:rPr lang="es-MX" sz="2800" dirty="0" smtClean="0">
                <a:solidFill>
                  <a:srgbClr val="231F20"/>
                </a:solidFill>
                <a:latin typeface="+mj-lt"/>
              </a:rPr>
              <a:t>(XX) </a:t>
            </a:r>
            <a:endParaRPr lang="es-MX" sz="2800" dirty="0">
              <a:solidFill>
                <a:srgbClr val="231F20"/>
              </a:solidFill>
              <a:latin typeface="+mj-lt"/>
            </a:endParaRPr>
          </a:p>
          <a:p>
            <a:r>
              <a:rPr lang="es-MX" sz="2800" dirty="0">
                <a:solidFill>
                  <a:srgbClr val="231F20"/>
                </a:solidFill>
                <a:latin typeface="+mj-lt"/>
              </a:rPr>
              <a:t>con </a:t>
            </a:r>
            <a:r>
              <a:rPr lang="es-MX" sz="2800" dirty="0" smtClean="0">
                <a:solidFill>
                  <a:srgbClr val="231F20"/>
                </a:solidFill>
                <a:latin typeface="+mj-lt"/>
              </a:rPr>
              <a:t>testículos </a:t>
            </a:r>
            <a:r>
              <a:rPr lang="pt-BR" sz="2800" dirty="0" smtClean="0">
                <a:latin typeface="+mj-lt"/>
              </a:rPr>
              <a:t>túbulos seminíferos</a:t>
            </a:r>
            <a:endParaRPr lang="pt-BR" sz="2800" dirty="0">
              <a:latin typeface="+mj-lt"/>
            </a:endParaRPr>
          </a:p>
          <a:p>
            <a:r>
              <a:rPr lang="es-MX" sz="2800" dirty="0">
                <a:latin typeface="+mj-lt"/>
              </a:rPr>
              <a:t>y células de Leydig </a:t>
            </a:r>
            <a:r>
              <a:rPr lang="es-MX" sz="2800" dirty="0">
                <a:solidFill>
                  <a:srgbClr val="7030A0"/>
                </a:solidFill>
                <a:latin typeface="+mj-lt"/>
              </a:rPr>
              <a:t>pero no células </a:t>
            </a:r>
            <a:r>
              <a:rPr lang="es-MX" sz="2800" dirty="0" smtClean="0">
                <a:solidFill>
                  <a:srgbClr val="7030A0"/>
                </a:solidFill>
                <a:latin typeface="+mj-lt"/>
              </a:rPr>
              <a:t>germinales. </a:t>
            </a:r>
          </a:p>
          <a:p>
            <a:r>
              <a:rPr lang="es-MX" sz="2800" dirty="0" smtClean="0">
                <a:solidFill>
                  <a:srgbClr val="7030A0"/>
                </a:solidFill>
                <a:latin typeface="+mj-lt"/>
              </a:rPr>
              <a:t>Sin cromosoma Y</a:t>
            </a:r>
            <a:endParaRPr lang="es-MX" sz="2800" dirty="0">
              <a:solidFill>
                <a:srgbClr val="7030A0"/>
              </a:solidFill>
              <a:latin typeface="+mj-lt"/>
            </a:endParaRPr>
          </a:p>
          <a:p>
            <a:endParaRPr lang="es-MX" sz="2800" dirty="0" smtClean="0">
              <a:latin typeface="+mj-lt"/>
            </a:endParaRPr>
          </a:p>
          <a:p>
            <a:r>
              <a:rPr lang="es-MX" sz="2800" dirty="0" smtClean="0">
                <a:latin typeface="+mj-lt"/>
              </a:rPr>
              <a:t>El </a:t>
            </a:r>
            <a:r>
              <a:rPr lang="es-MX" sz="2800" dirty="0">
                <a:latin typeface="+mj-lt"/>
              </a:rPr>
              <a:t>grado de masculinización </a:t>
            </a:r>
            <a:r>
              <a:rPr lang="es-MX" sz="2800" dirty="0" smtClean="0">
                <a:latin typeface="+mj-lt"/>
              </a:rPr>
              <a:t>está </a:t>
            </a:r>
            <a:r>
              <a:rPr lang="es-MX" sz="2800" dirty="0">
                <a:latin typeface="+mj-lt"/>
              </a:rPr>
              <a:t>relacionado </a:t>
            </a:r>
            <a:endParaRPr lang="es-MX" sz="2800" dirty="0" smtClean="0">
              <a:latin typeface="+mj-lt"/>
            </a:endParaRPr>
          </a:p>
          <a:p>
            <a:r>
              <a:rPr lang="es-MX" sz="2800" dirty="0" smtClean="0">
                <a:latin typeface="+mj-lt"/>
              </a:rPr>
              <a:t> con </a:t>
            </a:r>
            <a:r>
              <a:rPr lang="es-MX" sz="2800" dirty="0">
                <a:latin typeface="+mj-lt"/>
              </a:rPr>
              <a:t>la cantidad </a:t>
            </a:r>
            <a:r>
              <a:rPr lang="es-MX" sz="2800" dirty="0" smtClean="0">
                <a:latin typeface="+mj-lt"/>
              </a:rPr>
              <a:t>de tejido </a:t>
            </a:r>
            <a:r>
              <a:rPr lang="es-MX" sz="2800" dirty="0">
                <a:latin typeface="+mj-lt"/>
              </a:rPr>
              <a:t>testicular </a:t>
            </a:r>
            <a:r>
              <a:rPr lang="es-MX" sz="2800" dirty="0" smtClean="0">
                <a:latin typeface="+mj-lt"/>
              </a:rPr>
              <a:t>presente.</a:t>
            </a:r>
          </a:p>
          <a:p>
            <a:endParaRPr lang="es-MX" sz="2800" dirty="0">
              <a:latin typeface="+mj-lt"/>
            </a:endParaRPr>
          </a:p>
          <a:p>
            <a:endParaRPr lang="es-MX" sz="2800" dirty="0"/>
          </a:p>
        </p:txBody>
      </p:sp>
      <p:sp>
        <p:nvSpPr>
          <p:cNvPr id="3" name="CuadroTexto 2"/>
          <p:cNvSpPr txBox="1"/>
          <p:nvPr/>
        </p:nvSpPr>
        <p:spPr>
          <a:xfrm>
            <a:off x="269909" y="355861"/>
            <a:ext cx="4413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>
                <a:solidFill>
                  <a:srgbClr val="002060"/>
                </a:solidFill>
              </a:rPr>
              <a:t>Reversión sexual</a:t>
            </a:r>
            <a:endParaRPr lang="es-MX" sz="2800" b="1" dirty="0">
              <a:solidFill>
                <a:srgbClr val="002060"/>
              </a:solidFill>
            </a:endParaRPr>
          </a:p>
        </p:txBody>
      </p:sp>
      <p:pic>
        <p:nvPicPr>
          <p:cNvPr id="25602" name="Picture 2" descr="http://www.apspjcaserep.com/ojs/index.php/ajcr/article/viewFile/78/html/8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500" y="1442116"/>
            <a:ext cx="5143500" cy="4022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9127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79381" y="549581"/>
            <a:ext cx="650780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err="1">
                <a:solidFill>
                  <a:srgbClr val="002060"/>
                </a:solidFill>
              </a:rPr>
              <a:t>F</a:t>
            </a:r>
            <a:r>
              <a:rPr lang="es-MX" sz="2800" dirty="0" err="1" smtClean="0">
                <a:solidFill>
                  <a:srgbClr val="002060"/>
                </a:solidFill>
              </a:rPr>
              <a:t>reemartinismo</a:t>
            </a:r>
            <a:r>
              <a:rPr lang="es-MX" sz="2800" dirty="0" smtClean="0">
                <a:solidFill>
                  <a:srgbClr val="002060"/>
                </a:solidFill>
              </a:rPr>
              <a:t>:</a:t>
            </a:r>
          </a:p>
          <a:p>
            <a:endParaRPr lang="es-MX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smtClean="0"/>
              <a:t>Que tenga al menos 2 ovulaciones simultáneas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MX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smtClean="0"/>
              <a:t>Que se implante por lo menos un embrión macho y uno hembra (a veces uno es reabsorbido)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MX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smtClean="0"/>
              <a:t>Que haya fusión del </a:t>
            </a:r>
            <a:r>
              <a:rPr lang="es-MX" sz="2800" dirty="0" err="1" smtClean="0"/>
              <a:t>corioalantoides</a:t>
            </a:r>
            <a:r>
              <a:rPr lang="es-MX" sz="2800" dirty="0" smtClean="0"/>
              <a:t>, circulación fetal de ambos fetos </a:t>
            </a:r>
          </a:p>
          <a:p>
            <a:endParaRPr lang="es-MX" sz="2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3102" y="1750983"/>
            <a:ext cx="3855348" cy="258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36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364673" y="1290982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2400" dirty="0" smtClean="0"/>
              <a:t>Implica transferencia </a:t>
            </a:r>
            <a:r>
              <a:rPr lang="es-MX" sz="2400" dirty="0"/>
              <a:t>de células y hormonas del macho a la hembra </a:t>
            </a:r>
            <a:endParaRPr lang="es-MX" sz="2400" dirty="0" smtClean="0"/>
          </a:p>
          <a:p>
            <a:endParaRPr lang="es-MX" sz="2400" dirty="0" smtClean="0"/>
          </a:p>
          <a:p>
            <a:r>
              <a:rPr lang="es-MX" sz="2400" dirty="0" smtClean="0"/>
              <a:t>causando supresión </a:t>
            </a:r>
            <a:r>
              <a:rPr lang="es-MX" sz="2400" dirty="0"/>
              <a:t>del desarrollo del sistema reproductivo femenino y </a:t>
            </a:r>
            <a:endParaRPr lang="es-MX" sz="2400" dirty="0" smtClean="0"/>
          </a:p>
          <a:p>
            <a:endParaRPr lang="es-MX" sz="2400" dirty="0"/>
          </a:p>
          <a:p>
            <a:r>
              <a:rPr lang="es-MX" sz="2400" dirty="0" smtClean="0"/>
              <a:t>permitiendo </a:t>
            </a:r>
            <a:r>
              <a:rPr lang="es-MX" sz="2400" dirty="0"/>
              <a:t>el desarrollo </a:t>
            </a:r>
            <a:r>
              <a:rPr lang="es-MX" sz="2400" dirty="0" smtClean="0"/>
              <a:t>de tejidos masculinos</a:t>
            </a:r>
            <a:endParaRPr lang="es-MX" sz="24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t="3787"/>
          <a:stretch/>
        </p:blipFill>
        <p:spPr>
          <a:xfrm>
            <a:off x="7713345" y="845819"/>
            <a:ext cx="3829050" cy="430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548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29927" y="189027"/>
            <a:ext cx="7178791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err="1" smtClean="0"/>
              <a:t>freemartinismo</a:t>
            </a:r>
            <a:r>
              <a:rPr lang="es-MX" sz="2800" dirty="0" smtClean="0"/>
              <a:t>:</a:t>
            </a:r>
          </a:p>
          <a:p>
            <a:endParaRPr lang="es-MX" sz="2800" dirty="0" smtClean="0"/>
          </a:p>
          <a:p>
            <a:r>
              <a:rPr lang="es-MX" sz="2400" dirty="0"/>
              <a:t>El </a:t>
            </a:r>
            <a:r>
              <a:rPr lang="es-MX" sz="2400" dirty="0" err="1"/>
              <a:t>freemartinismo</a:t>
            </a:r>
            <a:r>
              <a:rPr lang="es-MX" sz="2400" dirty="0"/>
              <a:t> afecta las hembras nacidas en aproximadamente </a:t>
            </a:r>
            <a:r>
              <a:rPr lang="es-MX" sz="2400" dirty="0" smtClean="0"/>
              <a:t>de  </a:t>
            </a:r>
            <a:r>
              <a:rPr lang="es-MX" sz="2400" dirty="0"/>
              <a:t>partos de gemelos macho-hembra, </a:t>
            </a:r>
            <a:endParaRPr lang="es-MX" sz="2400" dirty="0" smtClean="0"/>
          </a:p>
          <a:p>
            <a:endParaRPr lang="es-MX" sz="2400" dirty="0"/>
          </a:p>
          <a:p>
            <a:r>
              <a:rPr lang="es-MX" sz="2400" dirty="0" smtClean="0"/>
              <a:t>debido </a:t>
            </a:r>
            <a:r>
              <a:rPr lang="es-MX" sz="2400" dirty="0"/>
              <a:t>a la transferencia de células y hormonas del macho a la hembra </a:t>
            </a:r>
            <a:endParaRPr lang="es-MX" sz="2400" dirty="0" smtClean="0"/>
          </a:p>
          <a:p>
            <a:endParaRPr lang="es-MX" sz="2400" dirty="0" smtClean="0"/>
          </a:p>
          <a:p>
            <a:r>
              <a:rPr lang="es-MX" sz="2400" dirty="0" smtClean="0"/>
              <a:t>causando. </a:t>
            </a:r>
            <a:endParaRPr lang="es-MX" sz="2400" dirty="0" smtClean="0"/>
          </a:p>
          <a:p>
            <a:r>
              <a:rPr lang="es-MX" sz="2400" dirty="0" smtClean="0"/>
              <a:t>supresión del desarrollo del sistema reproductivo femenino y permitiendo el desarrollo de órganos reproductivos masculinos, generando hembras infértiles</a:t>
            </a:r>
            <a:endParaRPr lang="es-MX" sz="2400" dirty="0" smtClean="0">
              <a:solidFill>
                <a:srgbClr val="7030A0"/>
              </a:solidFill>
            </a:endParaRPr>
          </a:p>
          <a:p>
            <a:r>
              <a:rPr lang="es-MX" sz="2400" dirty="0" smtClean="0">
                <a:solidFill>
                  <a:srgbClr val="7030A0"/>
                </a:solidFill>
              </a:rPr>
              <a:t>cariotipo macho y hembra en el mismo animal</a:t>
            </a:r>
            <a:r>
              <a:rPr lang="es-MX" sz="2400" dirty="0"/>
              <a:t> </a:t>
            </a:r>
            <a:r>
              <a:rPr lang="es-MX" sz="2400" dirty="0" smtClean="0"/>
              <a:t>XX/XY</a:t>
            </a:r>
          </a:p>
          <a:p>
            <a:endParaRPr lang="es-MX" sz="2400" dirty="0"/>
          </a:p>
          <a:p>
            <a:endParaRPr lang="es-MX" dirty="0">
              <a:solidFill>
                <a:srgbClr val="7030A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2371" y="1704975"/>
            <a:ext cx="4099560" cy="283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815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324" y="2137350"/>
            <a:ext cx="5950212" cy="2352763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953490" y="1600200"/>
            <a:ext cx="3669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/>
              <a:t>Una Hembra </a:t>
            </a:r>
            <a:r>
              <a:rPr lang="es-MX" sz="2400" dirty="0" err="1" smtClean="0"/>
              <a:t>freemartin</a:t>
            </a: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xmlns="" val="230484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811530" y="271203"/>
            <a:ext cx="741807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Feminización testicular</a:t>
            </a:r>
          </a:p>
          <a:p>
            <a:endParaRPr lang="es-MX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s-MX" sz="2400" dirty="0" smtClean="0">
                <a:latin typeface="Times New Roman" pitchFamily="18" charset="0"/>
                <a:cs typeface="Times New Roman" pitchFamily="18" charset="0"/>
              </a:rPr>
              <a:t>Individuos XY con producción de testosterona,   pero con  falta congénita de receptores  </a:t>
            </a:r>
          </a:p>
          <a:p>
            <a:endParaRPr lang="es-MX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s-MX" sz="2400" dirty="0" smtClean="0">
                <a:latin typeface="Times New Roman" pitchFamily="18" charset="0"/>
                <a:cs typeface="Times New Roman" pitchFamily="18" charset="0"/>
              </a:rPr>
              <a:t>con genitales externos  </a:t>
            </a:r>
            <a:r>
              <a:rPr lang="es-MX" sz="2400" dirty="0">
                <a:latin typeface="Times New Roman" pitchFamily="18" charset="0"/>
                <a:cs typeface="Times New Roman" pitchFamily="18" charset="0"/>
              </a:rPr>
              <a:t>femeninos </a:t>
            </a:r>
            <a:endParaRPr lang="es-MX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s-MX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genéticamente </a:t>
            </a:r>
            <a:r>
              <a:rPr lang="es-MX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masculina</a:t>
            </a:r>
            <a:r>
              <a:rPr lang="es-MX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s-MX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2400" dirty="0">
                <a:latin typeface="Times New Roman" pitchFamily="18" charset="0"/>
                <a:cs typeface="Times New Roman" pitchFamily="18" charset="0"/>
              </a:rPr>
              <a:t>es resistente a </a:t>
            </a:r>
            <a:r>
              <a:rPr lang="es-MX" sz="2400" dirty="0" smtClean="0">
                <a:latin typeface="Times New Roman" pitchFamily="18" charset="0"/>
                <a:cs typeface="Times New Roman" pitchFamily="18" charset="0"/>
              </a:rPr>
              <a:t>andrógenos</a:t>
            </a:r>
            <a:r>
              <a:rPr lang="es-MX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s-MX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s-MX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s-MX" sz="2400" dirty="0" smtClean="0">
                <a:latin typeface="Times New Roman" pitchFamily="18" charset="0"/>
                <a:cs typeface="Times New Roman" pitchFamily="18" charset="0"/>
              </a:rPr>
              <a:t>Como </a:t>
            </a:r>
            <a:r>
              <a:rPr lang="es-MX" sz="2400" dirty="0">
                <a:latin typeface="Times New Roman" pitchFamily="18" charset="0"/>
                <a:cs typeface="Times New Roman" pitchFamily="18" charset="0"/>
              </a:rPr>
              <a:t>resultado, el individuo tiene </a:t>
            </a:r>
            <a:r>
              <a:rPr lang="es-MX" sz="2400" dirty="0" smtClean="0">
                <a:latin typeface="Times New Roman" pitchFamily="18" charset="0"/>
                <a:cs typeface="Times New Roman" pitchFamily="18" charset="0"/>
              </a:rPr>
              <a:t>características </a:t>
            </a:r>
            <a:r>
              <a:rPr lang="es-MX" sz="2400" dirty="0">
                <a:latin typeface="Times New Roman" pitchFamily="18" charset="0"/>
                <a:cs typeface="Times New Roman" pitchFamily="18" charset="0"/>
              </a:rPr>
              <a:t>físicas de una mujer, a pesar de tener la composición genética de un hombre.</a:t>
            </a:r>
            <a:endParaRPr lang="es-MX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s-MX" sz="2400" dirty="0">
              <a:latin typeface="Times New Roman" pitchFamily="18" charset="0"/>
              <a:cs typeface="Times New Roman" pitchFamily="18" charset="0"/>
            </a:endParaRPr>
          </a:p>
          <a:p>
            <a:endParaRPr lang="es-MX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313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-1" y="225740"/>
            <a:ext cx="4649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Anomalías adquiridas en ovario</a:t>
            </a:r>
          </a:p>
          <a:p>
            <a:endParaRPr lang="es-MX" sz="2400" dirty="0" smtClean="0"/>
          </a:p>
        </p:txBody>
      </p:sp>
      <p:sp>
        <p:nvSpPr>
          <p:cNvPr id="3" name="CuadroTexto 2"/>
          <p:cNvSpPr txBox="1"/>
          <p:nvPr/>
        </p:nvSpPr>
        <p:spPr>
          <a:xfrm>
            <a:off x="126142" y="989738"/>
            <a:ext cx="44615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800" dirty="0" smtClean="0"/>
          </a:p>
          <a:p>
            <a:r>
              <a:rPr lang="es-MX" sz="2800" dirty="0" smtClean="0"/>
              <a:t>Quiste folicular</a:t>
            </a:r>
          </a:p>
          <a:p>
            <a:endParaRPr lang="es-MX" sz="2800" dirty="0" smtClean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2110" r="12840"/>
          <a:stretch/>
        </p:blipFill>
        <p:spPr>
          <a:xfrm>
            <a:off x="3875809" y="602673"/>
            <a:ext cx="5896960" cy="485622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8767" t="11704" r="9589" b="11037"/>
          <a:stretch/>
        </p:blipFill>
        <p:spPr>
          <a:xfrm rot="10800000">
            <a:off x="3798887" y="3623572"/>
            <a:ext cx="2898843" cy="242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843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-1" y="225740"/>
            <a:ext cx="4649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Anomalías adquiridas en ovario</a:t>
            </a:r>
          </a:p>
          <a:p>
            <a:endParaRPr lang="es-MX" sz="2400" dirty="0" smtClean="0"/>
          </a:p>
        </p:txBody>
      </p:sp>
      <p:sp>
        <p:nvSpPr>
          <p:cNvPr id="3" name="CuadroTexto 2"/>
          <p:cNvSpPr txBox="1"/>
          <p:nvPr/>
        </p:nvSpPr>
        <p:spPr>
          <a:xfrm>
            <a:off x="126142" y="989738"/>
            <a:ext cx="44615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800" dirty="0" smtClean="0"/>
          </a:p>
          <a:p>
            <a:endParaRPr lang="es-MX" sz="2800" dirty="0" smtClean="0"/>
          </a:p>
          <a:p>
            <a:r>
              <a:rPr lang="es-MX" sz="2800" dirty="0" smtClean="0"/>
              <a:t>Quiste </a:t>
            </a:r>
            <a:r>
              <a:rPr lang="es-MX" sz="2800" dirty="0" err="1" smtClean="0"/>
              <a:t>luteinizado</a:t>
            </a:r>
            <a:endParaRPr lang="es-MX" sz="2800" dirty="0" smtClean="0"/>
          </a:p>
          <a:p>
            <a:endParaRPr lang="es-MX" sz="2800" dirty="0" smtClean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3906" y="536910"/>
            <a:ext cx="3695700" cy="177831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785" y="4734546"/>
            <a:ext cx="2490466" cy="184785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4"/>
          <a:srcRect l="22274" t="33922" r="18184" b="15495"/>
          <a:stretch/>
        </p:blipFill>
        <p:spPr>
          <a:xfrm>
            <a:off x="3709559" y="719892"/>
            <a:ext cx="1756291" cy="1595336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/>
          <a:srcRect l="7099" t="14420" r="8126" b="10491"/>
          <a:stretch/>
        </p:blipFill>
        <p:spPr>
          <a:xfrm>
            <a:off x="7169727" y="4093546"/>
            <a:ext cx="5022273" cy="184958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6"/>
          <a:srcRect l="44860"/>
          <a:stretch/>
        </p:blipFill>
        <p:spPr>
          <a:xfrm>
            <a:off x="7513906" y="2315228"/>
            <a:ext cx="2077707" cy="167652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80863" y="2315228"/>
            <a:ext cx="1801092" cy="177831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8"/>
          <a:srcRect t="6293"/>
          <a:stretch/>
        </p:blipFill>
        <p:spPr>
          <a:xfrm>
            <a:off x="3353157" y="2431472"/>
            <a:ext cx="2469094" cy="1731003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3953777" y="456572"/>
            <a:ext cx="1527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Fisiológico</a:t>
            </a:r>
            <a:endParaRPr lang="es-MX" dirty="0"/>
          </a:p>
        </p:txBody>
      </p:sp>
      <p:sp>
        <p:nvSpPr>
          <p:cNvPr id="14" name="CuadroTexto 13"/>
          <p:cNvSpPr txBox="1"/>
          <p:nvPr/>
        </p:nvSpPr>
        <p:spPr>
          <a:xfrm>
            <a:off x="3353157" y="4093546"/>
            <a:ext cx="2469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Cuerpo lúteo de gestación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xmlns="" val="62331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Objetivo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9600" y="2226426"/>
            <a:ext cx="9303327" cy="4389120"/>
          </a:xfrm>
        </p:spPr>
        <p:txBody>
          <a:bodyPr/>
          <a:lstStyle/>
          <a:p>
            <a:r>
              <a:rPr lang="es-MX" dirty="0" smtClean="0"/>
              <a:t>Presentar  de manera ilustrativa, material didáctico que facilite el estudio de las principales patologías del aparato reproductor femenino.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xmlns="" val="3033074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36897" y="874631"/>
            <a:ext cx="51133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Red  ovárica quística: gatas cuyas, ratonas, perras</a:t>
            </a:r>
          </a:p>
          <a:p>
            <a:endParaRPr lang="es-MX" sz="3200" dirty="0" smtClean="0"/>
          </a:p>
          <a:p>
            <a:endParaRPr lang="es-MX" sz="3200" dirty="0"/>
          </a:p>
          <a:p>
            <a:endParaRPr lang="es-MX" sz="3200" dirty="0" smtClean="0"/>
          </a:p>
          <a:p>
            <a:endParaRPr lang="es-MX" sz="3200" dirty="0" smtClean="0"/>
          </a:p>
          <a:p>
            <a:r>
              <a:rPr lang="es-MX" sz="3200" dirty="0" smtClean="0"/>
              <a:t>Neoplasias quísticas</a:t>
            </a:r>
            <a:endParaRPr lang="es-MX" sz="32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54084" t="32192" r="5962" b="15117"/>
          <a:stretch/>
        </p:blipFill>
        <p:spPr>
          <a:xfrm>
            <a:off x="7879405" y="3784059"/>
            <a:ext cx="2422186" cy="2772383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51" y="4075889"/>
            <a:ext cx="3807568" cy="263693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/>
          <a:srcRect l="11115" t="24153" r="9234" b="15306"/>
          <a:stretch/>
        </p:blipFill>
        <p:spPr>
          <a:xfrm>
            <a:off x="340468" y="4414061"/>
            <a:ext cx="3015575" cy="222020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19474" y="526778"/>
            <a:ext cx="3190671" cy="2657815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50341" y="341893"/>
            <a:ext cx="3841659" cy="302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931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00520" y="1051465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2400" dirty="0"/>
              <a:t>Quiste de inclusión epitelial: invaginación del epitelio superficial</a:t>
            </a:r>
          </a:p>
          <a:p>
            <a:endParaRPr lang="es-MX" sz="2400" dirty="0" smtClean="0"/>
          </a:p>
          <a:p>
            <a:endParaRPr lang="es-MX" sz="2400" dirty="0"/>
          </a:p>
          <a:p>
            <a:endParaRPr lang="es-MX" sz="2400" dirty="0"/>
          </a:p>
          <a:p>
            <a:endParaRPr lang="es-MX" sz="2400" dirty="0"/>
          </a:p>
          <a:p>
            <a:r>
              <a:rPr lang="es-MX" sz="2400" dirty="0" smtClean="0"/>
              <a:t>Quiste </a:t>
            </a:r>
            <a:r>
              <a:rPr lang="es-MX" sz="2400" dirty="0"/>
              <a:t>tubo </a:t>
            </a:r>
            <a:r>
              <a:rPr lang="es-MX" sz="2400" dirty="0" smtClean="0"/>
              <a:t>ovárico y</a:t>
            </a:r>
            <a:endParaRPr lang="es-MX" sz="2400" dirty="0"/>
          </a:p>
          <a:p>
            <a:pPr lvl="0"/>
            <a:r>
              <a:rPr lang="es-MX" sz="2400" dirty="0" smtClean="0"/>
              <a:t>bolsa </a:t>
            </a:r>
            <a:r>
              <a:rPr lang="es-MX" sz="2400" dirty="0"/>
              <a:t>ovárica </a:t>
            </a:r>
            <a:r>
              <a:rPr lang="es-MX" sz="2400" dirty="0" smtClean="0"/>
              <a:t>quística: </a:t>
            </a:r>
            <a:r>
              <a:rPr lang="es-MX" sz="2400" dirty="0" smtClean="0">
                <a:solidFill>
                  <a:prstClr val="black"/>
                </a:solidFill>
              </a:rPr>
              <a:t>adherencias </a:t>
            </a:r>
            <a:r>
              <a:rPr lang="es-MX" sz="2400" dirty="0">
                <a:solidFill>
                  <a:prstClr val="black"/>
                </a:solidFill>
              </a:rPr>
              <a:t>por </a:t>
            </a:r>
            <a:r>
              <a:rPr lang="es-MX" sz="2400" dirty="0" smtClean="0">
                <a:solidFill>
                  <a:prstClr val="black"/>
                </a:solidFill>
              </a:rPr>
              <a:t>salpingitis: </a:t>
            </a:r>
            <a:r>
              <a:rPr lang="es-MX" sz="2400" dirty="0">
                <a:solidFill>
                  <a:prstClr val="black"/>
                </a:solidFill>
              </a:rPr>
              <a:t>Brucella , </a:t>
            </a:r>
            <a:r>
              <a:rPr lang="es-MX" sz="2400" dirty="0" err="1" smtClean="0">
                <a:solidFill>
                  <a:prstClr val="black"/>
                </a:solidFill>
              </a:rPr>
              <a:t>Mycoplasma</a:t>
            </a:r>
            <a:endParaRPr lang="es-MX" sz="2400" dirty="0" smtClean="0">
              <a:solidFill>
                <a:prstClr val="black"/>
              </a:solidFill>
            </a:endParaRPr>
          </a:p>
          <a:p>
            <a:pPr lvl="0"/>
            <a:endParaRPr lang="es-MX" sz="2400" dirty="0">
              <a:solidFill>
                <a:prstClr val="black"/>
              </a:solidFill>
            </a:endParaRPr>
          </a:p>
          <a:p>
            <a:pPr lvl="0"/>
            <a:endParaRPr lang="es-MX" sz="2400" dirty="0" smtClean="0">
              <a:solidFill>
                <a:prstClr val="black"/>
              </a:solidFill>
            </a:endParaRPr>
          </a:p>
          <a:p>
            <a:pPr lvl="0"/>
            <a:endParaRPr lang="es-MX" sz="2400" dirty="0">
              <a:solidFill>
                <a:prstClr val="black"/>
              </a:solidFill>
            </a:endParaRPr>
          </a:p>
          <a:p>
            <a:pPr lvl="0"/>
            <a:r>
              <a:rPr lang="es-MX" sz="2400" dirty="0" smtClean="0">
                <a:solidFill>
                  <a:prstClr val="black"/>
                </a:solidFill>
              </a:rPr>
              <a:t>Tratamiento:</a:t>
            </a:r>
          </a:p>
          <a:p>
            <a:pPr lvl="0"/>
            <a:r>
              <a:rPr lang="es-MX" sz="2400" dirty="0" smtClean="0">
                <a:solidFill>
                  <a:prstClr val="black"/>
                </a:solidFill>
              </a:rPr>
              <a:t>Enucleación</a:t>
            </a:r>
            <a:endParaRPr lang="es-MX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57417" t="52417" r="5926" b="9746"/>
          <a:stretch/>
        </p:blipFill>
        <p:spPr>
          <a:xfrm>
            <a:off x="6468894" y="233465"/>
            <a:ext cx="3492229" cy="256810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991" y="2944291"/>
            <a:ext cx="2979601" cy="220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9732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t="37077" r="39938"/>
          <a:stretch>
            <a:fillRect/>
          </a:stretch>
        </p:blipFill>
        <p:spPr>
          <a:xfrm>
            <a:off x="228795" y="286603"/>
            <a:ext cx="5748924" cy="203793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7139" t="72195" r="62767" b="5988"/>
          <a:stretch/>
        </p:blipFill>
        <p:spPr>
          <a:xfrm>
            <a:off x="2369127" y="3034224"/>
            <a:ext cx="5164281" cy="3190009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395786" y="1856096"/>
            <a:ext cx="4681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/>
              <a:t>Rinotraqueitis infecciosa bovina</a:t>
            </a: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xmlns="" val="24571873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1049" y="827225"/>
            <a:ext cx="3093396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 smtClean="0"/>
          </a:p>
          <a:p>
            <a:endParaRPr lang="es-MX" dirty="0"/>
          </a:p>
          <a:p>
            <a:r>
              <a:rPr lang="es-MX" sz="2800" dirty="0" smtClean="0"/>
              <a:t>Salpingitis: Inflamación de las trompas de Falopio</a:t>
            </a:r>
          </a:p>
          <a:p>
            <a:endParaRPr lang="es-MX" sz="2800" dirty="0" smtClean="0"/>
          </a:p>
          <a:p>
            <a:r>
              <a:rPr lang="es-MX" sz="2800" dirty="0" smtClean="0"/>
              <a:t> </a:t>
            </a:r>
            <a:r>
              <a:rPr lang="es-MX" sz="2800" i="1" dirty="0" smtClean="0"/>
              <a:t>Brucell</a:t>
            </a:r>
            <a:r>
              <a:rPr lang="es-MX" sz="2800" dirty="0" smtClean="0"/>
              <a:t>a</a:t>
            </a:r>
          </a:p>
          <a:p>
            <a:r>
              <a:rPr lang="es-MX" sz="2800" i="1" dirty="0" err="1" smtClean="0"/>
              <a:t>Clamydia</a:t>
            </a:r>
            <a:endParaRPr lang="es-MX" sz="2800" i="1" dirty="0" smtClean="0"/>
          </a:p>
          <a:p>
            <a:r>
              <a:rPr lang="es-MX" sz="2800" i="1" dirty="0" err="1" smtClean="0"/>
              <a:t>Mycobacterium</a:t>
            </a:r>
            <a:endParaRPr lang="es-MX" sz="2800" i="1" dirty="0" smtClean="0"/>
          </a:p>
          <a:p>
            <a:endParaRPr lang="es-MX" sz="2800" dirty="0"/>
          </a:p>
          <a:p>
            <a:endParaRPr lang="es-MX" sz="2800" dirty="0" smtClean="0"/>
          </a:p>
          <a:p>
            <a:endParaRPr lang="es-MX" sz="2800" dirty="0"/>
          </a:p>
          <a:p>
            <a:endParaRPr lang="es-MX" sz="2800" dirty="0" smtClean="0"/>
          </a:p>
          <a:p>
            <a:endParaRPr lang="es-MX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949" y="827225"/>
            <a:ext cx="4110378" cy="311093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b="5129"/>
          <a:stretch/>
        </p:blipFill>
        <p:spPr>
          <a:xfrm>
            <a:off x="7943519" y="827225"/>
            <a:ext cx="4173166" cy="395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7899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0" y="808485"/>
            <a:ext cx="451740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7030A0"/>
                </a:solidFill>
              </a:rPr>
              <a:t>Endometriosis</a:t>
            </a:r>
          </a:p>
          <a:p>
            <a:r>
              <a:rPr lang="es-MX" sz="2800" dirty="0" smtClean="0">
                <a:latin typeface="Times New Roman" pitchFamily="18" charset="0"/>
                <a:cs typeface="Times New Roman" pitchFamily="18" charset="0"/>
              </a:rPr>
              <a:t>Causada por flujo retrógrado . Enfermedad autoinmune</a:t>
            </a:r>
          </a:p>
          <a:p>
            <a:endParaRPr lang="es-MX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s-MX" sz="2800" dirty="0" smtClean="0">
                <a:latin typeface="Times New Roman" pitchFamily="18" charset="0"/>
                <a:cs typeface="Times New Roman" pitchFamily="18" charset="0"/>
              </a:rPr>
              <a:t>benigna </a:t>
            </a:r>
            <a:r>
              <a:rPr lang="es-MX" sz="2800" dirty="0">
                <a:latin typeface="Times New Roman" pitchFamily="18" charset="0"/>
                <a:cs typeface="Times New Roman" pitchFamily="18" charset="0"/>
              </a:rPr>
              <a:t>que consiste </a:t>
            </a:r>
            <a:r>
              <a:rPr lang="es-MX" sz="2800" dirty="0" smtClean="0">
                <a:latin typeface="Times New Roman" pitchFamily="18" charset="0"/>
                <a:cs typeface="Times New Roman" pitchFamily="18" charset="0"/>
              </a:rPr>
              <a:t>en</a:t>
            </a:r>
          </a:p>
          <a:p>
            <a:r>
              <a:rPr lang="es-MX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2800" dirty="0">
                <a:latin typeface="Times New Roman" pitchFamily="18" charset="0"/>
                <a:cs typeface="Times New Roman" pitchFamily="18" charset="0"/>
              </a:rPr>
              <a:t>la presencia de </a:t>
            </a:r>
            <a:r>
              <a:rPr lang="es-MX" sz="2800" dirty="0" smtClean="0">
                <a:latin typeface="Times New Roman" pitchFamily="18" charset="0"/>
                <a:cs typeface="Times New Roman" pitchFamily="18" charset="0"/>
              </a:rPr>
              <a:t>tejido endometrial  </a:t>
            </a:r>
            <a:r>
              <a:rPr lang="es-MX" sz="2800" dirty="0">
                <a:latin typeface="Times New Roman" pitchFamily="18" charset="0"/>
                <a:cs typeface="Times New Roman" pitchFamily="18" charset="0"/>
              </a:rPr>
              <a:t>fuera de la cavidad uterina</a:t>
            </a:r>
            <a:r>
              <a:rPr lang="es-MX" sz="3600" dirty="0"/>
              <a:t>. 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8720978" y="1920883"/>
            <a:ext cx="290656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Alteraciones del ciclo </a:t>
            </a:r>
            <a:r>
              <a:rPr lang="es-MX" sz="1400" dirty="0" err="1" smtClean="0"/>
              <a:t>estral</a:t>
            </a:r>
            <a:endParaRPr lang="es-MX" sz="1400" dirty="0"/>
          </a:p>
        </p:txBody>
      </p:sp>
      <p:sp>
        <p:nvSpPr>
          <p:cNvPr id="6" name="Rectángulo 5"/>
          <p:cNvSpPr/>
          <p:nvPr/>
        </p:nvSpPr>
        <p:spPr>
          <a:xfrm>
            <a:off x="9521190" y="5075439"/>
            <a:ext cx="1074420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Rectángulo 6"/>
          <p:cNvSpPr/>
          <p:nvPr/>
        </p:nvSpPr>
        <p:spPr>
          <a:xfrm>
            <a:off x="9521190" y="4343400"/>
            <a:ext cx="1306137" cy="218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Rectángulo 7"/>
          <p:cNvSpPr/>
          <p:nvPr/>
        </p:nvSpPr>
        <p:spPr>
          <a:xfrm>
            <a:off x="10174258" y="4842164"/>
            <a:ext cx="421352" cy="233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rcRect t="15758"/>
          <a:stretch>
            <a:fillRect/>
          </a:stretch>
        </p:blipFill>
        <p:spPr>
          <a:xfrm>
            <a:off x="4746171" y="1624084"/>
            <a:ext cx="3275611" cy="4820259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5685" t="17720" r="5743" b="3962"/>
          <a:stretch/>
        </p:blipFill>
        <p:spPr>
          <a:xfrm>
            <a:off x="8021782" y="2210937"/>
            <a:ext cx="3865418" cy="4169082"/>
          </a:xfrm>
          <a:prstGeom prst="rect">
            <a:avLst/>
          </a:prstGeom>
        </p:spPr>
      </p:pic>
      <p:sp>
        <p:nvSpPr>
          <p:cNvPr id="10" name="9 CuadroTexto"/>
          <p:cNvSpPr txBox="1"/>
          <p:nvPr/>
        </p:nvSpPr>
        <p:spPr>
          <a:xfrm>
            <a:off x="8720919" y="1337481"/>
            <a:ext cx="2511188" cy="38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Patogenia 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xmlns="" val="2077823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852" y="1487255"/>
            <a:ext cx="5450296" cy="388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21505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59922" y="0"/>
            <a:ext cx="7100751" cy="8987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>
                <a:solidFill>
                  <a:srgbClr val="7030A0"/>
                </a:solidFill>
              </a:rPr>
              <a:t> útero </a:t>
            </a:r>
          </a:p>
          <a:p>
            <a:endParaRPr lang="es-MX" sz="3200" dirty="0" smtClean="0">
              <a:solidFill>
                <a:srgbClr val="7030A0"/>
              </a:solidFill>
            </a:endParaRPr>
          </a:p>
          <a:p>
            <a:r>
              <a:rPr lang="es-MX" sz="3200" dirty="0" smtClean="0">
                <a:solidFill>
                  <a:srgbClr val="7030A0"/>
                </a:solidFill>
              </a:rPr>
              <a:t>una cámara estéril</a:t>
            </a:r>
          </a:p>
          <a:p>
            <a:endParaRPr lang="es-MX" sz="3200" dirty="0" smtClean="0"/>
          </a:p>
          <a:p>
            <a:r>
              <a:rPr lang="es-MX" sz="3200" dirty="0" smtClean="0">
                <a:solidFill>
                  <a:srgbClr val="7030A0"/>
                </a:solidFill>
              </a:rPr>
              <a:t>Función del cuello uterino</a:t>
            </a:r>
          </a:p>
          <a:p>
            <a:endParaRPr lang="es-MX" sz="3200" dirty="0" smtClean="0"/>
          </a:p>
          <a:p>
            <a:r>
              <a:rPr lang="es-MX" sz="3200" dirty="0" smtClean="0"/>
              <a:t>asociación con bacterias</a:t>
            </a:r>
          </a:p>
          <a:p>
            <a:r>
              <a:rPr lang="es-MX" sz="3200" dirty="0" smtClean="0"/>
              <a:t>Después de:</a:t>
            </a:r>
          </a:p>
          <a:p>
            <a:endParaRPr lang="es-MX" sz="3200" dirty="0" smtClean="0"/>
          </a:p>
          <a:p>
            <a:r>
              <a:rPr lang="es-MX" sz="3200" dirty="0" smtClean="0">
                <a:solidFill>
                  <a:schemeClr val="tx2"/>
                </a:solidFill>
              </a:rPr>
              <a:t>Parto, aborto, distocias, retención placentaria </a:t>
            </a:r>
          </a:p>
          <a:p>
            <a:endParaRPr lang="es-MX" sz="3200" dirty="0">
              <a:solidFill>
                <a:schemeClr val="tx2"/>
              </a:solidFill>
            </a:endParaRPr>
          </a:p>
          <a:p>
            <a:r>
              <a:rPr lang="es-MX" sz="3200" dirty="0" smtClean="0">
                <a:solidFill>
                  <a:schemeClr val="tx2"/>
                </a:solidFill>
              </a:rPr>
              <a:t>…Pueden desencadenar en infecciones uterinas</a:t>
            </a:r>
          </a:p>
          <a:p>
            <a:endParaRPr lang="es-MX" sz="2800" dirty="0"/>
          </a:p>
          <a:p>
            <a:endParaRPr lang="es-MX" sz="2800" dirty="0" smtClean="0"/>
          </a:p>
          <a:p>
            <a:endParaRPr lang="es-MX" sz="2800" dirty="0"/>
          </a:p>
          <a:p>
            <a:endParaRPr lang="es-MX" sz="2800" dirty="0" smtClean="0"/>
          </a:p>
          <a:p>
            <a:endParaRPr lang="es-MX" dirty="0" smtClean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6978" y="1055046"/>
            <a:ext cx="2552700" cy="17907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34" y="1026471"/>
            <a:ext cx="2466975" cy="184785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0457" y="2603669"/>
            <a:ext cx="2011628" cy="242887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4626" y="2786743"/>
            <a:ext cx="2278117" cy="233288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/>
          <a:srcRect l="30559" r="9004" b="8142"/>
          <a:stretch/>
        </p:blipFill>
        <p:spPr>
          <a:xfrm>
            <a:off x="8582891" y="5032544"/>
            <a:ext cx="2006680" cy="175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02731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504" y="561076"/>
            <a:ext cx="2799538" cy="131620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12349" t="4734" r="9042" b="13076"/>
          <a:stretch/>
        </p:blipFill>
        <p:spPr>
          <a:xfrm>
            <a:off x="839347" y="2422188"/>
            <a:ext cx="4155750" cy="325876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0" y="3140414"/>
            <a:ext cx="3810000" cy="2667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3943" y="3035639"/>
            <a:ext cx="2618057" cy="2771775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865762" y="5833818"/>
            <a:ext cx="3910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Torsión y </a:t>
            </a:r>
            <a:r>
              <a:rPr lang="es-MX" dirty="0" err="1" smtClean="0"/>
              <a:t>ruputa</a:t>
            </a:r>
            <a:r>
              <a:rPr lang="es-MX" dirty="0" smtClean="0"/>
              <a:t> del cuello uterino: fetos ectópicos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xmlns="" val="41895422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45294" y="719847"/>
            <a:ext cx="534048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800" dirty="0" smtClean="0"/>
          </a:p>
          <a:p>
            <a:endParaRPr lang="es-MX" sz="2800" dirty="0" smtClean="0"/>
          </a:p>
          <a:p>
            <a:r>
              <a:rPr lang="es-MX" sz="2800" dirty="0" smtClean="0"/>
              <a:t>Hiperplasia quística endometrial</a:t>
            </a:r>
          </a:p>
          <a:p>
            <a:endParaRPr lang="es-MX" sz="2800" dirty="0" smtClean="0"/>
          </a:p>
          <a:p>
            <a:r>
              <a:rPr lang="es-MX" sz="2800" dirty="0" smtClean="0"/>
              <a:t>Causas:</a:t>
            </a:r>
          </a:p>
          <a:p>
            <a:r>
              <a:rPr lang="es-MX" sz="2800" dirty="0" smtClean="0"/>
              <a:t> </a:t>
            </a:r>
            <a:r>
              <a:rPr lang="es-MX" sz="2800" dirty="0" err="1" smtClean="0"/>
              <a:t>hiperestrogenismo</a:t>
            </a:r>
            <a:r>
              <a:rPr lang="es-MX" sz="2800" dirty="0" smtClean="0"/>
              <a:t> asociada con  </a:t>
            </a:r>
            <a:r>
              <a:rPr lang="es-MX" sz="2800" dirty="0" err="1" smtClean="0"/>
              <a:t>mucometra</a:t>
            </a:r>
            <a:r>
              <a:rPr lang="es-MX" sz="2800" dirty="0" smtClean="0"/>
              <a:t>, edema y </a:t>
            </a:r>
            <a:r>
              <a:rPr lang="es-MX" sz="2800" dirty="0" err="1" smtClean="0"/>
              <a:t>hemorrágia</a:t>
            </a:r>
            <a:r>
              <a:rPr lang="es-MX" sz="2800" dirty="0" smtClean="0"/>
              <a:t>.</a:t>
            </a:r>
          </a:p>
          <a:p>
            <a:endParaRPr lang="es-MX" sz="2800" dirty="0"/>
          </a:p>
          <a:p>
            <a:endParaRPr lang="es-MX" sz="2800" dirty="0" smtClean="0"/>
          </a:p>
          <a:p>
            <a:endParaRPr lang="es-MX" sz="2800" dirty="0"/>
          </a:p>
          <a:p>
            <a:endParaRPr lang="es-MX" sz="2800" dirty="0" smtClean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241" y="1480915"/>
            <a:ext cx="4523814" cy="307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88392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45294" y="719847"/>
            <a:ext cx="534048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err="1" smtClean="0"/>
              <a:t>Metaplasia</a:t>
            </a:r>
            <a:r>
              <a:rPr lang="es-MX" sz="2800" dirty="0" smtClean="0"/>
              <a:t> endometrial: </a:t>
            </a:r>
          </a:p>
          <a:p>
            <a:r>
              <a:rPr lang="es-MX" sz="2800" dirty="0" smtClean="0"/>
              <a:t>Causa:  </a:t>
            </a:r>
            <a:r>
              <a:rPr lang="es-MX" sz="2800" dirty="0" err="1" smtClean="0"/>
              <a:t>hiper</a:t>
            </a:r>
            <a:r>
              <a:rPr lang="es-MX" sz="2800" dirty="0" smtClean="0"/>
              <a:t> </a:t>
            </a:r>
            <a:r>
              <a:rPr lang="es-MX" sz="2800" dirty="0" err="1" smtClean="0"/>
              <a:t>estrogenismo</a:t>
            </a:r>
            <a:endParaRPr lang="es-MX" sz="2800" dirty="0" smtClean="0"/>
          </a:p>
          <a:p>
            <a:endParaRPr lang="es-MX" sz="2800" dirty="0" smtClean="0"/>
          </a:p>
          <a:p>
            <a:endParaRPr lang="es-MX" sz="2800" dirty="0" smtClean="0"/>
          </a:p>
          <a:p>
            <a:endParaRPr lang="es-MX" sz="2800" dirty="0" smtClean="0"/>
          </a:p>
          <a:p>
            <a:endParaRPr lang="es-MX" sz="2800" dirty="0"/>
          </a:p>
          <a:p>
            <a:endParaRPr lang="es-MX" sz="2800" dirty="0" smtClean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846" y="1801504"/>
            <a:ext cx="3791051" cy="394420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b="16150"/>
          <a:stretch/>
        </p:blipFill>
        <p:spPr>
          <a:xfrm rot="5400000">
            <a:off x="3579525" y="2665585"/>
            <a:ext cx="4304160" cy="331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317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64573" y="65116"/>
            <a:ext cx="10972800" cy="1143000"/>
          </a:xfrm>
        </p:spPr>
        <p:txBody>
          <a:bodyPr/>
          <a:lstStyle/>
          <a:p>
            <a:r>
              <a:rPr lang="es-MX" dirty="0" smtClean="0"/>
              <a:t>Contenido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9600" y="1208115"/>
            <a:ext cx="10972800" cy="5410893"/>
          </a:xfrm>
        </p:spPr>
        <p:txBody>
          <a:bodyPr>
            <a:normAutofit lnSpcReduction="10000"/>
          </a:bodyPr>
          <a:lstStyle/>
          <a:p>
            <a:r>
              <a:rPr lang="es-MX" sz="2400" dirty="0" smtClean="0"/>
              <a:t>1)Formación embrionaria del aparato reproductor femenino y masculino</a:t>
            </a:r>
          </a:p>
          <a:p>
            <a:r>
              <a:rPr lang="es-MX" sz="2400" dirty="0" smtClean="0"/>
              <a:t>2) Anomalías congénitas de ovario</a:t>
            </a:r>
          </a:p>
          <a:p>
            <a:r>
              <a:rPr lang="es-MX" sz="2400" dirty="0"/>
              <a:t>3) Anomalías congénitas </a:t>
            </a:r>
            <a:r>
              <a:rPr lang="es-MX" sz="2400" dirty="0" err="1" smtClean="0"/>
              <a:t>deútero</a:t>
            </a:r>
            <a:endParaRPr lang="es-MX" sz="2400" dirty="0" smtClean="0"/>
          </a:p>
          <a:p>
            <a:r>
              <a:rPr lang="es-MX" sz="2400" dirty="0" smtClean="0"/>
              <a:t>4) Hermafroditismo</a:t>
            </a:r>
          </a:p>
          <a:p>
            <a:r>
              <a:rPr lang="es-MX" sz="2400" dirty="0" smtClean="0"/>
              <a:t>5) Reversión sexual</a:t>
            </a:r>
          </a:p>
          <a:p>
            <a:r>
              <a:rPr lang="es-MX" sz="2400" dirty="0" smtClean="0"/>
              <a:t>6) </a:t>
            </a:r>
            <a:r>
              <a:rPr lang="es-MX" sz="2400" dirty="0" err="1" smtClean="0"/>
              <a:t>Freemartin</a:t>
            </a:r>
            <a:endParaRPr lang="es-MX" sz="2400" dirty="0" smtClean="0"/>
          </a:p>
          <a:p>
            <a:r>
              <a:rPr lang="es-MX" sz="2400" dirty="0" smtClean="0"/>
              <a:t>Feminización testicular </a:t>
            </a:r>
          </a:p>
          <a:p>
            <a:r>
              <a:rPr lang="es-MX" sz="2400" dirty="0" smtClean="0"/>
              <a:t>Quistes ováricos</a:t>
            </a:r>
          </a:p>
          <a:p>
            <a:r>
              <a:rPr lang="es-MX" sz="2400" dirty="0" smtClean="0"/>
              <a:t>Vaginitis</a:t>
            </a:r>
          </a:p>
          <a:p>
            <a:r>
              <a:rPr lang="es-MX" sz="2400" dirty="0" smtClean="0"/>
              <a:t>Salpingitis</a:t>
            </a:r>
          </a:p>
          <a:p>
            <a:r>
              <a:rPr lang="es-MX" sz="2400" dirty="0" smtClean="0"/>
              <a:t>Endometriosis</a:t>
            </a:r>
          </a:p>
          <a:p>
            <a:r>
              <a:rPr lang="es-MX" sz="2400" dirty="0" smtClean="0"/>
              <a:t>Patologías del Endometrio</a:t>
            </a:r>
          </a:p>
          <a:p>
            <a:r>
              <a:rPr lang="es-MX" sz="2400" dirty="0" smtClean="0"/>
              <a:t>Patologías del útero gestante</a:t>
            </a:r>
          </a:p>
          <a:p>
            <a:endParaRPr lang="es-MX" sz="2400" dirty="0" smtClean="0"/>
          </a:p>
          <a:p>
            <a:endParaRPr lang="es-MX" sz="2400" dirty="0" smtClean="0"/>
          </a:p>
          <a:p>
            <a:endParaRPr lang="es-MX" sz="2400" dirty="0" smtClean="0"/>
          </a:p>
          <a:p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xmlns="" val="4723649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8464" y="3720871"/>
            <a:ext cx="2475287" cy="228507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136" y="3720871"/>
            <a:ext cx="2533650" cy="214999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613063" y="716974"/>
            <a:ext cx="41875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 smtClean="0"/>
          </a:p>
          <a:p>
            <a:endParaRPr lang="es-MX" dirty="0" smtClean="0"/>
          </a:p>
          <a:p>
            <a:r>
              <a:rPr lang="es-MX" dirty="0" smtClean="0"/>
              <a:t>En perras  existen tres tipos de hiperplasia quística endometrial:</a:t>
            </a:r>
          </a:p>
          <a:p>
            <a:r>
              <a:rPr lang="es-MX" dirty="0" smtClean="0"/>
              <a:t> </a:t>
            </a:r>
          </a:p>
          <a:p>
            <a:pPr marL="342900" indent="-342900">
              <a:buAutoNum type="arabicParenR"/>
            </a:pPr>
            <a:r>
              <a:rPr lang="es-MX" dirty="0" smtClean="0"/>
              <a:t>Complejo </a:t>
            </a:r>
            <a:r>
              <a:rPr lang="es-MX" dirty="0" err="1" smtClean="0"/>
              <a:t>piometra</a:t>
            </a:r>
            <a:r>
              <a:rPr lang="es-MX" dirty="0" smtClean="0"/>
              <a:t>-hiperplasia quística endometrial: asociado a procesos infecciosos</a:t>
            </a:r>
          </a:p>
          <a:p>
            <a:endParaRPr lang="es-MX" dirty="0" smtClean="0"/>
          </a:p>
          <a:p>
            <a:r>
              <a:rPr lang="es-MX" dirty="0" smtClean="0"/>
              <a:t>2)Hiperplasia quística endometrial: abuso de hormonas</a:t>
            </a:r>
          </a:p>
          <a:p>
            <a:endParaRPr lang="es-MX" dirty="0" smtClean="0"/>
          </a:p>
          <a:p>
            <a:r>
              <a:rPr lang="es-MX" dirty="0" smtClean="0"/>
              <a:t>3) </a:t>
            </a:r>
            <a:r>
              <a:rPr lang="es-MX" dirty="0" err="1" smtClean="0"/>
              <a:t>Pseudopreñez</a:t>
            </a:r>
            <a:endParaRPr lang="es-MX" dirty="0" smtClean="0"/>
          </a:p>
          <a:p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5278" y="569847"/>
            <a:ext cx="4206605" cy="297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09305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sultado de imagen de hiperplasia quistica endometri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4051" y="882316"/>
            <a:ext cx="4991100" cy="458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711" y="2878326"/>
            <a:ext cx="3877289" cy="356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31408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8400" y="811197"/>
            <a:ext cx="4673600" cy="52340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7422" t="8649" r="5680" b="26153"/>
          <a:stretch/>
        </p:blipFill>
        <p:spPr>
          <a:xfrm>
            <a:off x="108790" y="656174"/>
            <a:ext cx="5504610" cy="240273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413150" y="3318570"/>
            <a:ext cx="600259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i="1" dirty="0" smtClean="0"/>
              <a:t>-Campylobacter 2-3/3 </a:t>
            </a:r>
            <a:r>
              <a:rPr lang="es-ES_tradnl" sz="2800" i="1" dirty="0" smtClean="0"/>
              <a:t>reabsorción </a:t>
            </a:r>
            <a:endParaRPr lang="es-ES_tradnl" sz="2800" i="1" dirty="0"/>
          </a:p>
          <a:p>
            <a:r>
              <a:rPr lang="es-ES_tradnl" sz="2800" i="1" dirty="0" smtClean="0"/>
              <a:t>muerte ocasional, </a:t>
            </a:r>
            <a:r>
              <a:rPr lang="es-MX" sz="2800" i="1" dirty="0"/>
              <a:t>sin </a:t>
            </a:r>
            <a:r>
              <a:rPr lang="es-MX" sz="2800" i="1" dirty="0" err="1" smtClean="0"/>
              <a:t>retenci</a:t>
            </a:r>
            <a:r>
              <a:rPr lang="es-ES_tradnl" sz="2800" i="1" dirty="0" err="1" smtClean="0"/>
              <a:t>ón</a:t>
            </a:r>
            <a:endParaRPr lang="es-ES_tradnl" sz="2800" i="1" dirty="0" smtClean="0"/>
          </a:p>
          <a:p>
            <a:endParaRPr lang="es-MX" sz="2800" i="1" dirty="0" smtClean="0"/>
          </a:p>
          <a:p>
            <a:r>
              <a:rPr lang="es-MX" sz="2800" i="1" dirty="0" smtClean="0"/>
              <a:t>-Brucella: venerea, </a:t>
            </a:r>
            <a:r>
              <a:rPr lang="es-MX" sz="2800" i="1" dirty="0" smtClean="0"/>
              <a:t>apetencia por </a:t>
            </a:r>
            <a:r>
              <a:rPr lang="es-MX" sz="2800" i="1" dirty="0" err="1" smtClean="0">
                <a:solidFill>
                  <a:srgbClr val="FF0000"/>
                </a:solidFill>
              </a:rPr>
              <a:t>eritritol</a:t>
            </a:r>
            <a:r>
              <a:rPr lang="es-MX" sz="2800" i="1" dirty="0" smtClean="0">
                <a:solidFill>
                  <a:srgbClr val="FF0000"/>
                </a:solidFill>
              </a:rPr>
              <a:t>,</a:t>
            </a:r>
            <a:r>
              <a:rPr lang="es-MX" sz="2800" i="1" dirty="0" smtClean="0"/>
              <a:t> aborto 1/3</a:t>
            </a:r>
          </a:p>
          <a:p>
            <a:r>
              <a:rPr lang="es-MX" sz="2800" i="1" dirty="0" smtClean="0"/>
              <a:t> </a:t>
            </a:r>
          </a:p>
          <a:p>
            <a:r>
              <a:rPr lang="es-MX" sz="2800" i="1" dirty="0" smtClean="0"/>
              <a:t>Coxiella </a:t>
            </a:r>
            <a:r>
              <a:rPr lang="es-MX" sz="2800" i="1" dirty="0" err="1"/>
              <a:t>burneti</a:t>
            </a:r>
            <a:r>
              <a:rPr lang="es-MX" sz="2800" i="1" dirty="0"/>
              <a:t>- </a:t>
            </a:r>
            <a:r>
              <a:rPr lang="es-MX" sz="2800" i="1" dirty="0" smtClean="0"/>
              <a:t>3/3.  </a:t>
            </a:r>
            <a:r>
              <a:rPr lang="es-MX" sz="2800" i="1" dirty="0"/>
              <a:t>fetos con pocas </a:t>
            </a:r>
            <a:r>
              <a:rPr lang="es-MX" sz="2800" i="1" dirty="0" smtClean="0"/>
              <a:t>lesiones</a:t>
            </a:r>
          </a:p>
          <a:p>
            <a:endParaRPr lang="es-MX" sz="2800" i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782490" y="56009"/>
            <a:ext cx="9266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/>
              <a:t>Patologías del útero gestante: abortos</a:t>
            </a:r>
            <a:endParaRPr lang="es-MX" sz="3600" b="1" dirty="0"/>
          </a:p>
        </p:txBody>
      </p:sp>
      <p:sp>
        <p:nvSpPr>
          <p:cNvPr id="6" name="CuadroTexto 5"/>
          <p:cNvSpPr txBox="1"/>
          <p:nvPr/>
        </p:nvSpPr>
        <p:spPr>
          <a:xfrm>
            <a:off x="5995554" y="966355"/>
            <a:ext cx="14755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Reabsorción</a:t>
            </a:r>
          </a:p>
          <a:p>
            <a:endParaRPr lang="es-MX" dirty="0" smtClean="0"/>
          </a:p>
          <a:p>
            <a:r>
              <a:rPr lang="es-MX" dirty="0" smtClean="0"/>
              <a:t>Maceración</a:t>
            </a:r>
          </a:p>
          <a:p>
            <a:endParaRPr lang="es-MX" dirty="0"/>
          </a:p>
          <a:p>
            <a:r>
              <a:rPr lang="es-MX" dirty="0" smtClean="0"/>
              <a:t>Aborto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xmlns="" val="27783435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69850" y="1944302"/>
            <a:ext cx="6096000" cy="71096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2800" i="1" dirty="0" smtClean="0"/>
              <a:t>-Leptospira : fetos autolisis,nacen debilies nefritis. No manifiesta t</a:t>
            </a:r>
            <a:r>
              <a:rPr lang="es-ES_tradnl" sz="2800" i="1" dirty="0" smtClean="0"/>
              <a:t>í</a:t>
            </a:r>
            <a:r>
              <a:rPr lang="es-MX" sz="2800" i="1" dirty="0" smtClean="0"/>
              <a:t>tulos de </a:t>
            </a:r>
            <a:r>
              <a:rPr lang="es-MX" sz="2800" i="1" dirty="0" smtClean="0"/>
              <a:t>a</a:t>
            </a:r>
            <a:r>
              <a:rPr lang="es-MX" sz="2800" i="1" dirty="0" smtClean="0"/>
              <a:t>nticuerpos.</a:t>
            </a:r>
            <a:endParaRPr lang="es-MX" sz="2800" i="1" dirty="0" smtClean="0"/>
          </a:p>
          <a:p>
            <a:endParaRPr lang="es-MX" sz="2800" i="1" dirty="0"/>
          </a:p>
          <a:p>
            <a:r>
              <a:rPr lang="es-MX" sz="2800" i="1" dirty="0" smtClean="0"/>
              <a:t>-</a:t>
            </a:r>
            <a:r>
              <a:rPr lang="es-MX" sz="2800" i="1" dirty="0" err="1" smtClean="0"/>
              <a:t>Clamydia</a:t>
            </a:r>
            <a:r>
              <a:rPr lang="es-MX" sz="2800" i="1" dirty="0" smtClean="0"/>
              <a:t>: aborto en 3/3 de gestación</a:t>
            </a:r>
          </a:p>
          <a:p>
            <a:r>
              <a:rPr lang="es-MX" sz="2800" i="1" dirty="0" smtClean="0"/>
              <a:t> en machos causa epididimitis</a:t>
            </a:r>
            <a:endParaRPr lang="es-MX" sz="2800" i="1" dirty="0"/>
          </a:p>
          <a:p>
            <a:endParaRPr lang="es-MX" sz="2800" i="1" dirty="0"/>
          </a:p>
          <a:p>
            <a:r>
              <a:rPr lang="es-MX" sz="2800" i="1" dirty="0"/>
              <a:t>-Listeria </a:t>
            </a:r>
            <a:r>
              <a:rPr lang="es-MX" sz="2800" i="1" dirty="0" smtClean="0"/>
              <a:t>aborto en el 3/3 de gestación, cruza con encefalitis</a:t>
            </a:r>
            <a:endParaRPr lang="es-MX" sz="2800" i="1" dirty="0"/>
          </a:p>
          <a:p>
            <a:endParaRPr lang="es-MX" sz="2800" i="1" dirty="0" smtClean="0"/>
          </a:p>
          <a:p>
            <a:endParaRPr lang="es-MX" sz="2800" i="1" dirty="0" smtClean="0"/>
          </a:p>
          <a:p>
            <a:endParaRPr lang="es-MX" sz="2800" i="1" dirty="0" smtClean="0"/>
          </a:p>
          <a:p>
            <a:endParaRPr lang="es-MX" sz="2800" i="1" dirty="0"/>
          </a:p>
          <a:p>
            <a:endParaRPr lang="es-MX" sz="2800" i="1" dirty="0" smtClean="0"/>
          </a:p>
          <a:p>
            <a:endParaRPr lang="es-MX" sz="2800" i="1" dirty="0"/>
          </a:p>
          <a:p>
            <a:endParaRPr lang="es-MX" i="1" dirty="0" smtClean="0"/>
          </a:p>
          <a:p>
            <a:endParaRPr lang="es-MX" i="1" dirty="0"/>
          </a:p>
        </p:txBody>
      </p:sp>
      <p:pic>
        <p:nvPicPr>
          <p:cNvPr id="6146" name="Picture 2" descr="esultado de imagen de abortos por leptospira bovino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549" r="10425"/>
          <a:stretch/>
        </p:blipFill>
        <p:spPr bwMode="auto">
          <a:xfrm>
            <a:off x="6165850" y="165100"/>
            <a:ext cx="2946400" cy="283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sultado de imagen de abortos por clamidi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71" t="3731" r="6361" b="23664"/>
          <a:stretch/>
        </p:blipFill>
        <p:spPr bwMode="auto">
          <a:xfrm>
            <a:off x="6375400" y="3010564"/>
            <a:ext cx="4330700" cy="271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esultado de imagen de abortos por clamid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50" y="-270164"/>
            <a:ext cx="6096000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esultado de imagen de abortos por clamid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5166" y="3608700"/>
            <a:ext cx="5981700" cy="259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86005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Aborto en Bovinos-Causas infecciones </a:t>
            </a:r>
            <a:endParaRPr lang="es-MX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09441077"/>
              </p:ext>
            </p:extLst>
          </p:nvPr>
        </p:nvGraphicFramePr>
        <p:xfrm>
          <a:off x="609600" y="1966336"/>
          <a:ext cx="109728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Enfermedad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Agente causal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Periodo de aborto </a:t>
                      </a:r>
                    </a:p>
                    <a:p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Manifestaciones clínicas 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NEOSPOROSIS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Neospora caninum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4 y 6 meses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Fetos con parálisis,</a:t>
                      </a:r>
                      <a:r>
                        <a:rPr lang="es-MX" baseline="0" dirty="0" smtClean="0"/>
                        <a:t> vacas asintomático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DIARREA VIRAL</a:t>
                      </a:r>
                      <a:r>
                        <a:rPr lang="es-MX" baseline="0" dirty="0" smtClean="0"/>
                        <a:t> BOVINA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Virus DVB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Después de los 125 días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Virus en el bazo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RINOTRAQUEITIS INFECCIOSA BOVINA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4° Mes y el final de la gestación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Virus trasportado hasta la</a:t>
                      </a:r>
                      <a:r>
                        <a:rPr lang="es-MX" baseline="0" dirty="0" smtClean="0"/>
                        <a:t> placenta por leucocitos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LEPTOSPIROSIS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i="1" dirty="0" err="1" smtClean="0"/>
                        <a:t>Leptospira</a:t>
                      </a:r>
                      <a:r>
                        <a:rPr lang="es-MX" i="1" dirty="0" smtClean="0"/>
                        <a:t> </a:t>
                      </a:r>
                      <a:r>
                        <a:rPr lang="es-MX" i="1" dirty="0" err="1" smtClean="0"/>
                        <a:t>interrogans</a:t>
                      </a:r>
                      <a:r>
                        <a:rPr lang="es-MX" i="1" baseline="0" dirty="0" smtClean="0"/>
                        <a:t> </a:t>
                      </a:r>
                      <a:endParaRPr lang="es-MX" i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Último trimestre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err="1" smtClean="0"/>
                        <a:t>Placentitis</a:t>
                      </a:r>
                      <a:r>
                        <a:rPr lang="es-MX" dirty="0" smtClean="0"/>
                        <a:t> difusa cotiledones canela claro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BRUCELOSIS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i="1" dirty="0" smtClean="0"/>
                        <a:t>Brucella abortus</a:t>
                      </a:r>
                      <a:r>
                        <a:rPr lang="es-MX" i="1" baseline="0" dirty="0" smtClean="0"/>
                        <a:t> </a:t>
                      </a:r>
                      <a:endParaRPr lang="es-MX" i="1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Segunda mitad</a:t>
                      </a:r>
                      <a:r>
                        <a:rPr lang="es-MX" baseline="0" dirty="0" smtClean="0"/>
                        <a:t> de la gestación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Entra por mucosa invaden la ubre ganglios y útero 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266614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Otros causales de aborto en bovinos</a:t>
            </a:r>
            <a:endParaRPr lang="es-MX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76210293"/>
              </p:ext>
            </p:extLst>
          </p:nvPr>
        </p:nvGraphicFramePr>
        <p:xfrm>
          <a:off x="609600" y="1935163"/>
          <a:ext cx="10972800" cy="4485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  <a:gridCol w="3657600"/>
                <a:gridCol w="3657600"/>
              </a:tblGrid>
              <a:tr h="370840"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NOMBRE 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PERIODO DE ABORTO 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MANIFESTACIONES CLÍNICAS 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ABORTO MICOTICO </a:t>
                      </a:r>
                      <a:br>
                        <a:rPr lang="es-MX" dirty="0" smtClean="0"/>
                      </a:br>
                      <a:r>
                        <a:rPr lang="es-MX" i="1" dirty="0" smtClean="0"/>
                        <a:t>Aspergillus spp</a:t>
                      </a:r>
                      <a:endParaRPr lang="es-MX" i="1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4 mese</a:t>
                      </a:r>
                      <a:r>
                        <a:rPr lang="es-MX" baseline="0" dirty="0" smtClean="0"/>
                        <a:t>s hasta el final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Viaja vía hematógena</a:t>
                      </a:r>
                      <a:r>
                        <a:rPr lang="es-MX" baseline="0" dirty="0" smtClean="0"/>
                        <a:t> hasta la placenta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ARCONOBACTERIUM PYOGENES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Cualquier etapa de gestación</a:t>
                      </a:r>
                      <a:r>
                        <a:rPr lang="es-MX" baseline="0" dirty="0" smtClean="0"/>
                        <a:t>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Vía hematógena</a:t>
                      </a:r>
                      <a:r>
                        <a:rPr lang="es-MX" baseline="0" dirty="0" smtClean="0"/>
                        <a:t> endometritis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TRICOMONIASIS </a:t>
                      </a:r>
                      <a:r>
                        <a:rPr lang="es-MX" i="1" dirty="0" err="1" smtClean="0"/>
                        <a:t>Trichomonas</a:t>
                      </a:r>
                      <a:r>
                        <a:rPr lang="es-MX" i="1" baseline="0" dirty="0" smtClean="0"/>
                        <a:t> </a:t>
                      </a:r>
                      <a:r>
                        <a:rPr lang="es-MX" i="1" baseline="0" dirty="0" err="1" smtClean="0"/>
                        <a:t>foetus</a:t>
                      </a:r>
                      <a:r>
                        <a:rPr lang="es-MX" i="1" baseline="0" dirty="0" smtClean="0"/>
                        <a:t> </a:t>
                      </a:r>
                      <a:endParaRPr lang="es-MX" i="1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Primera mitad de la gestación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err="1" smtClean="0"/>
                        <a:t>Placentitis</a:t>
                      </a:r>
                      <a:r>
                        <a:rPr lang="es-MX" dirty="0" smtClean="0"/>
                        <a:t> cotiledones hemorrágicos</a:t>
                      </a:r>
                      <a:r>
                        <a:rPr lang="es-MX" baseline="0" dirty="0" smtClean="0"/>
                        <a:t>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CAMPILOBARCERIOSIS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5°</a:t>
                      </a:r>
                      <a:r>
                        <a:rPr lang="es-MX" baseline="0" dirty="0" smtClean="0"/>
                        <a:t> al 8° mes de gestación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Feto integro con pulmones </a:t>
                      </a:r>
                      <a:r>
                        <a:rPr lang="es-MX" dirty="0" err="1" smtClean="0"/>
                        <a:t>autolisado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LISTERIOSIS </a:t>
                      </a:r>
                      <a:r>
                        <a:rPr lang="es-MX" i="1" dirty="0" smtClean="0"/>
                        <a:t>Listeria </a:t>
                      </a:r>
                      <a:r>
                        <a:rPr lang="es-MX" i="1" dirty="0" err="1" smtClean="0"/>
                        <a:t>monocytogenes</a:t>
                      </a:r>
                      <a:r>
                        <a:rPr lang="es-MX" i="1" dirty="0" smtClean="0"/>
                        <a:t> </a:t>
                      </a:r>
                      <a:endParaRPr lang="es-MX" i="1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Cualquier</a:t>
                      </a:r>
                      <a:r>
                        <a:rPr lang="es-MX" baseline="0" dirty="0" smtClean="0"/>
                        <a:t> estados de gestación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err="1" smtClean="0"/>
                        <a:t>Placentitis</a:t>
                      </a:r>
                      <a:r>
                        <a:rPr lang="es-MX" dirty="0" smtClean="0"/>
                        <a:t> y septicemia fetal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CLAMIDIASIS </a:t>
                      </a:r>
                      <a:r>
                        <a:rPr lang="es-MX" i="1" dirty="0" err="1" smtClean="0"/>
                        <a:t>Chlamydophila</a:t>
                      </a:r>
                      <a:r>
                        <a:rPr lang="es-MX" i="1" baseline="0" dirty="0" smtClean="0"/>
                        <a:t> abortus</a:t>
                      </a:r>
                      <a:endParaRPr lang="es-MX" i="1" dirty="0" smtClean="0"/>
                    </a:p>
                    <a:p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Final del</a:t>
                      </a:r>
                      <a:r>
                        <a:rPr lang="es-MX" baseline="0" dirty="0" smtClean="0"/>
                        <a:t> último trimestre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Exudado amarillo marrón en</a:t>
                      </a:r>
                      <a:r>
                        <a:rPr lang="es-MX" baseline="0" dirty="0" smtClean="0"/>
                        <a:t> </a:t>
                      </a:r>
                      <a:r>
                        <a:rPr lang="es-MX" baseline="0" dirty="0" smtClean="0"/>
                        <a:t>cotiledones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477649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Aborto en Cerdos-Causas Infecciosas</a:t>
            </a:r>
            <a:endParaRPr lang="es-MX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00801623"/>
              </p:ext>
            </p:extLst>
          </p:nvPr>
        </p:nvGraphicFramePr>
        <p:xfrm>
          <a:off x="1513609" y="2039311"/>
          <a:ext cx="812800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Nombre 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Agente causal 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Aborto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Manifestaciones</a:t>
                      </a:r>
                      <a:r>
                        <a:rPr lang="es-MX" baseline="0" dirty="0" smtClean="0">
                          <a:solidFill>
                            <a:srgbClr val="002060"/>
                          </a:solidFill>
                        </a:rPr>
                        <a:t> clínicas 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SINDROME</a:t>
                      </a:r>
                      <a:r>
                        <a:rPr lang="es-MX" baseline="0" dirty="0" smtClean="0"/>
                        <a:t> REPRODUCTIVO Y RESPERATORIO PORCINO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Participan bacterias y virus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Después</a:t>
                      </a:r>
                      <a:r>
                        <a:rPr lang="es-MX" baseline="0" dirty="0" smtClean="0"/>
                        <a:t> de los 90 días de gestación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No atraviesan la placenta hasta después</a:t>
                      </a:r>
                      <a:r>
                        <a:rPr lang="es-MX" baseline="0" dirty="0" smtClean="0"/>
                        <a:t> de los 90 días de gestación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PARVOVIRUS PORCINO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Parvovirus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Después</a:t>
                      </a:r>
                      <a:r>
                        <a:rPr lang="es-MX" baseline="0" dirty="0" smtClean="0"/>
                        <a:t> de los 70 días de gestación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Hembras primerizas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PSEUDORRABIA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Herpes virus porcino I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Muerte </a:t>
                      </a:r>
                      <a:r>
                        <a:rPr lang="es-MX" dirty="0" smtClean="0"/>
                        <a:t>embrionaria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PESTE PORCINA CLÁSICA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err="1" smtClean="0"/>
                        <a:t>Pestivirus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Fetos momificados y cerdos débiles 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847785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Aborto en quinos-Causas infecciosas </a:t>
            </a:r>
            <a:endParaRPr lang="es-MX" dirty="0"/>
          </a:p>
        </p:txBody>
      </p:sp>
      <p:sp>
        <p:nvSpPr>
          <p:cNvPr id="4" name="CuadroTexto 3"/>
          <p:cNvSpPr txBox="1"/>
          <p:nvPr/>
        </p:nvSpPr>
        <p:spPr>
          <a:xfrm>
            <a:off x="3761509" y="20366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dirty="0"/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7719493"/>
              </p:ext>
            </p:extLst>
          </p:nvPr>
        </p:nvGraphicFramePr>
        <p:xfrm>
          <a:off x="609600" y="2558857"/>
          <a:ext cx="2736273" cy="25989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273"/>
              </a:tblGrid>
              <a:tr h="475288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RINONEUMONITIS</a:t>
                      </a:r>
                      <a:r>
                        <a:rPr lang="es-MX" baseline="0" dirty="0" smtClean="0">
                          <a:solidFill>
                            <a:srgbClr val="002060"/>
                          </a:solidFill>
                        </a:rPr>
                        <a:t> EQUINA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1958887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dirty="0" smtClean="0"/>
                        <a:t>Aborto</a:t>
                      </a:r>
                      <a:r>
                        <a:rPr lang="es-MX" baseline="0" dirty="0" smtClean="0"/>
                        <a:t> después del 7° mes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MX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baseline="0" dirty="0" smtClean="0"/>
                        <a:t>La prevención es vacunación los 5, 7 y 9 meses de gestación</a:t>
                      </a:r>
                      <a:endParaRPr lang="es-MX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57166485"/>
              </p:ext>
            </p:extLst>
          </p:nvPr>
        </p:nvGraphicFramePr>
        <p:xfrm>
          <a:off x="3761509" y="2563474"/>
          <a:ext cx="2716646" cy="2590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6646"/>
              </a:tblGrid>
              <a:tr h="723054"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ABORTO BACTERIANO 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C000">
                            <a:tint val="66000"/>
                            <a:satMod val="160000"/>
                          </a:srgbClr>
                        </a:gs>
                        <a:gs pos="50000">
                          <a:srgbClr val="FFC000">
                            <a:tint val="44500"/>
                            <a:satMod val="160000"/>
                          </a:srgbClr>
                        </a:gs>
                        <a:gs pos="100000">
                          <a:srgbClr val="FFC000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1867363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i="1" dirty="0" err="1" smtClean="0"/>
                        <a:t>Ehrlichia</a:t>
                      </a:r>
                      <a:r>
                        <a:rPr lang="es-MX" i="1" baseline="0" dirty="0" smtClean="0"/>
                        <a:t> </a:t>
                      </a:r>
                      <a:r>
                        <a:rPr lang="es-MX" i="1" baseline="0" dirty="0" err="1" smtClean="0"/>
                        <a:t>resticili</a:t>
                      </a:r>
                      <a:endParaRPr lang="es-MX" i="1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i="0" baseline="0" dirty="0" smtClean="0"/>
                        <a:t>Aborto desde la mitad final de la gestación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MX" i="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i="0" baseline="0" dirty="0" smtClean="0"/>
                        <a:t>Retención de placenta, </a:t>
                      </a:r>
                      <a:r>
                        <a:rPr lang="es-MX" i="0" baseline="0" dirty="0" err="1" smtClean="0"/>
                        <a:t>piometra</a:t>
                      </a:r>
                      <a:endParaRPr lang="es-MX" i="0" dirty="0"/>
                    </a:p>
                  </a:txBody>
                  <a:tcPr>
                    <a:gradFill flip="none" rotWithShape="1">
                      <a:gsLst>
                        <a:gs pos="0">
                          <a:srgbClr val="FFC000">
                            <a:tint val="66000"/>
                            <a:satMod val="160000"/>
                          </a:srgbClr>
                        </a:gs>
                        <a:gs pos="50000">
                          <a:srgbClr val="FFC000">
                            <a:tint val="44500"/>
                            <a:satMod val="160000"/>
                          </a:srgbClr>
                        </a:gs>
                        <a:gs pos="100000">
                          <a:srgbClr val="FFC000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93672014"/>
              </p:ext>
            </p:extLst>
          </p:nvPr>
        </p:nvGraphicFramePr>
        <p:xfrm>
          <a:off x="6936509" y="2548465"/>
          <a:ext cx="3932382" cy="2584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2382"/>
              </a:tblGrid>
              <a:tr h="745767"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PLACENTITIS MICOTICA EQUINA 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838876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Aspergillus, </a:t>
                      </a:r>
                      <a:r>
                        <a:rPr lang="es-MX" dirty="0" err="1" smtClean="0">
                          <a:solidFill>
                            <a:srgbClr val="002060"/>
                          </a:solidFill>
                        </a:rPr>
                        <a:t>Mucor</a:t>
                      </a:r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 y </a:t>
                      </a:r>
                      <a:r>
                        <a:rPr lang="es-MX" dirty="0" err="1" smtClean="0">
                          <a:solidFill>
                            <a:srgbClr val="002060"/>
                          </a:solidFill>
                        </a:rPr>
                        <a:t>Candida</a:t>
                      </a:r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dirty="0" smtClean="0">
                          <a:solidFill>
                            <a:srgbClr val="002060"/>
                          </a:solidFill>
                        </a:rPr>
                        <a:t>Abortos</a:t>
                      </a:r>
                      <a:r>
                        <a:rPr lang="es-MX" baseline="0" dirty="0" smtClean="0">
                          <a:solidFill>
                            <a:srgbClr val="002060"/>
                          </a:solidFill>
                        </a:rPr>
                        <a:t> al final de la gestación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baseline="0" dirty="0" smtClean="0">
                          <a:solidFill>
                            <a:srgbClr val="002060"/>
                          </a:solidFill>
                        </a:rPr>
                        <a:t>Hígado pálido y aumentado </a:t>
                      </a:r>
                      <a:endParaRPr lang="es-MX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tint val="66000"/>
                            <a:satMod val="160000"/>
                          </a:srgbClr>
                        </a:gs>
                        <a:gs pos="50000">
                          <a:srgbClr val="7030A0">
                            <a:tint val="44500"/>
                            <a:satMod val="160000"/>
                          </a:srgbClr>
                        </a:gs>
                        <a:gs pos="100000">
                          <a:srgbClr val="7030A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787634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92743" y="228939"/>
            <a:ext cx="11373615" cy="7817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002060"/>
                </a:solidFill>
              </a:rPr>
              <a:t>Virales:</a:t>
            </a:r>
          </a:p>
          <a:p>
            <a:r>
              <a:rPr lang="es-MX" sz="3200" dirty="0" smtClean="0">
                <a:solidFill>
                  <a:srgbClr val="002060"/>
                </a:solidFill>
              </a:rPr>
              <a:t>Lengua azul</a:t>
            </a:r>
            <a:r>
              <a:rPr lang="es-MX" sz="3200" dirty="0" smtClean="0"/>
              <a:t>: hidranencefalia. </a:t>
            </a:r>
          </a:p>
          <a:p>
            <a:r>
              <a:rPr lang="es-MX" sz="3200" dirty="0" smtClean="0"/>
              <a:t>Cepas </a:t>
            </a:r>
            <a:r>
              <a:rPr lang="es-MX" sz="3200" dirty="0" err="1" smtClean="0"/>
              <a:t>apatogenas</a:t>
            </a:r>
            <a:r>
              <a:rPr lang="es-MX" sz="3200" dirty="0" smtClean="0"/>
              <a:t>. </a:t>
            </a:r>
            <a:r>
              <a:rPr lang="es-MX" sz="3200" dirty="0" err="1" smtClean="0"/>
              <a:t>EXOTICA</a:t>
            </a:r>
            <a:endParaRPr lang="es-MX" sz="3200" dirty="0" smtClean="0"/>
          </a:p>
          <a:p>
            <a:endParaRPr lang="es-MX" sz="3200" dirty="0" smtClean="0"/>
          </a:p>
          <a:p>
            <a:endParaRPr lang="es-MX" sz="3200" dirty="0" smtClean="0"/>
          </a:p>
          <a:p>
            <a:r>
              <a:rPr lang="es-MX" sz="3200" dirty="0" err="1" smtClean="0"/>
              <a:t>DVB</a:t>
            </a:r>
            <a:r>
              <a:rPr lang="es-MX" sz="3200" dirty="0" smtClean="0"/>
              <a:t>- Diarrea viral bovina: </a:t>
            </a:r>
          </a:p>
          <a:p>
            <a:r>
              <a:rPr lang="es-MX" sz="3200" dirty="0" smtClean="0"/>
              <a:t> predispone  y se asocia con:</a:t>
            </a:r>
          </a:p>
          <a:p>
            <a:endParaRPr lang="es-MX" sz="3200" dirty="0" smtClean="0"/>
          </a:p>
          <a:p>
            <a:r>
              <a:rPr lang="es-MX" sz="3200" dirty="0" err="1" smtClean="0">
                <a:solidFill>
                  <a:srgbClr val="002060"/>
                </a:solidFill>
              </a:rPr>
              <a:t>IBR</a:t>
            </a:r>
            <a:r>
              <a:rPr lang="es-MX" sz="3200" dirty="0" smtClean="0">
                <a:solidFill>
                  <a:srgbClr val="002060"/>
                </a:solidFill>
              </a:rPr>
              <a:t>- Rinotraqueitis infecciosa bovina: </a:t>
            </a:r>
          </a:p>
          <a:p>
            <a:r>
              <a:rPr lang="es-MX" sz="3200" dirty="0" smtClean="0"/>
              <a:t>necrosis multifocal. CI:</a:t>
            </a:r>
          </a:p>
          <a:p>
            <a:r>
              <a:rPr lang="es-MX" sz="3200" dirty="0" smtClean="0"/>
              <a:t> 1/3 reabsorcion</a:t>
            </a:r>
          </a:p>
          <a:p>
            <a:r>
              <a:rPr lang="es-MX" sz="3200" dirty="0" smtClean="0"/>
              <a:t> 2/3momificaci</a:t>
            </a:r>
            <a:r>
              <a:rPr lang="es-ES_tradnl" sz="3200" dirty="0" err="1" smtClean="0"/>
              <a:t>ón</a:t>
            </a:r>
            <a:r>
              <a:rPr lang="es-ES_tradnl" sz="3200" dirty="0" smtClean="0"/>
              <a:t>. </a:t>
            </a:r>
          </a:p>
          <a:p>
            <a:r>
              <a:rPr lang="es-ES_tradnl" sz="3200" dirty="0" smtClean="0"/>
              <a:t>3/3 multiplicación en feto</a:t>
            </a:r>
          </a:p>
          <a:p>
            <a:endParaRPr lang="es-MX" sz="3200" dirty="0">
              <a:solidFill>
                <a:srgbClr val="002060"/>
              </a:solidFill>
            </a:endParaRPr>
          </a:p>
          <a:p>
            <a:endParaRPr lang="es-MX" sz="3200" dirty="0" smtClean="0">
              <a:solidFill>
                <a:srgbClr val="002060"/>
              </a:solidFill>
            </a:endParaRPr>
          </a:p>
          <a:p>
            <a:endParaRPr lang="es-MX" dirty="0"/>
          </a:p>
        </p:txBody>
      </p:sp>
      <p:sp>
        <p:nvSpPr>
          <p:cNvPr id="3" name="AutoShape 2" descr="esultado de imagen para parvovirus porcino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11266" name="AutoShape 2" descr="Resultado de imagen para lengua azu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1268" name="AutoShape 4" descr="Resultado de imagen para lengua azu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1270" name="AutoShape 6" descr="Resultado de imagen para lengua azu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1272" name="Picture 8" descr="Resultado de imagen para lengua azu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7047" y="218364"/>
            <a:ext cx="3970505" cy="2659489"/>
          </a:xfrm>
          <a:prstGeom prst="rect">
            <a:avLst/>
          </a:prstGeom>
          <a:noFill/>
        </p:spPr>
      </p:pic>
      <p:pic>
        <p:nvPicPr>
          <p:cNvPr id="11274" name="Picture 10" descr="Resultado de imagen para diarrea viral bovina"/>
          <p:cNvPicPr>
            <a:picLocks noChangeAspect="1" noChangeArrowheads="1"/>
          </p:cNvPicPr>
          <p:nvPr/>
        </p:nvPicPr>
        <p:blipFill>
          <a:blip r:embed="rId3"/>
          <a:srcRect l="3424" t="20136" r="13872"/>
          <a:stretch>
            <a:fillRect/>
          </a:stretch>
        </p:blipFill>
        <p:spPr bwMode="auto">
          <a:xfrm>
            <a:off x="9853684" y="2688609"/>
            <a:ext cx="2338316" cy="1937981"/>
          </a:xfrm>
          <a:prstGeom prst="rect">
            <a:avLst/>
          </a:prstGeom>
          <a:noFill/>
        </p:spPr>
      </p:pic>
      <p:pic>
        <p:nvPicPr>
          <p:cNvPr id="11276" name="Picture 12" descr="Resultado de imagen para diarrea viral bovina"/>
          <p:cNvPicPr>
            <a:picLocks noChangeAspect="1" noChangeArrowheads="1"/>
          </p:cNvPicPr>
          <p:nvPr/>
        </p:nvPicPr>
        <p:blipFill>
          <a:blip r:embed="rId4"/>
          <a:srcRect l="28931" t="12472" r="28604" b="46329"/>
          <a:stretch>
            <a:fillRect/>
          </a:stretch>
        </p:blipFill>
        <p:spPr bwMode="auto">
          <a:xfrm>
            <a:off x="7233314" y="3029804"/>
            <a:ext cx="2302606" cy="1678674"/>
          </a:xfrm>
          <a:prstGeom prst="rect">
            <a:avLst/>
          </a:prstGeom>
          <a:noFill/>
        </p:spPr>
      </p:pic>
      <p:pic>
        <p:nvPicPr>
          <p:cNvPr id="4" name="Picture 2" descr="Resultado de imagen para rinotraqueitis infecciosa bovina bovina"/>
          <p:cNvPicPr>
            <a:picLocks noChangeAspect="1" noChangeArrowheads="1"/>
          </p:cNvPicPr>
          <p:nvPr/>
        </p:nvPicPr>
        <p:blipFill>
          <a:blip r:embed="rId5"/>
          <a:srcRect l="2381" t="646" r="66851" b="57563"/>
          <a:stretch>
            <a:fillRect/>
          </a:stretch>
        </p:blipFill>
        <p:spPr bwMode="auto">
          <a:xfrm>
            <a:off x="7055893" y="4776716"/>
            <a:ext cx="2183642" cy="1774209"/>
          </a:xfrm>
          <a:prstGeom prst="rect">
            <a:avLst/>
          </a:prstGeom>
          <a:noFill/>
        </p:spPr>
      </p:pic>
      <p:pic>
        <p:nvPicPr>
          <p:cNvPr id="11" name="Picture 2" descr="Resultado de imagen para rinotraqueitis infecciosa bovina bovina"/>
          <p:cNvPicPr>
            <a:picLocks noChangeAspect="1" noChangeArrowheads="1"/>
          </p:cNvPicPr>
          <p:nvPr/>
        </p:nvPicPr>
        <p:blipFill>
          <a:blip r:embed="rId5"/>
          <a:srcRect l="2193" t="45953" r="68012" b="14246"/>
          <a:stretch>
            <a:fillRect/>
          </a:stretch>
        </p:blipFill>
        <p:spPr bwMode="auto">
          <a:xfrm>
            <a:off x="4844955" y="4694828"/>
            <a:ext cx="2224586" cy="2163172"/>
          </a:xfrm>
          <a:prstGeom prst="rect">
            <a:avLst/>
          </a:prstGeom>
          <a:noFill/>
        </p:spPr>
      </p:pic>
      <p:pic>
        <p:nvPicPr>
          <p:cNvPr id="12" name="Picture 2" descr="Resultado de imagen para rinotraqueitis infecciosa bovina bovina"/>
          <p:cNvPicPr>
            <a:picLocks noChangeAspect="1" noChangeArrowheads="1"/>
          </p:cNvPicPr>
          <p:nvPr/>
        </p:nvPicPr>
        <p:blipFill>
          <a:blip r:embed="rId5"/>
          <a:srcRect l="33449" t="49481" r="35783" b="4470"/>
          <a:stretch>
            <a:fillRect/>
          </a:stretch>
        </p:blipFill>
        <p:spPr bwMode="auto">
          <a:xfrm rot="16200000">
            <a:off x="9670153" y="4336152"/>
            <a:ext cx="2077581" cy="29661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369906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495870" y="676532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2400" dirty="0" smtClean="0">
                <a:solidFill>
                  <a:srgbClr val="002060"/>
                </a:solidFill>
              </a:rPr>
              <a:t>También se asocia a:</a:t>
            </a:r>
          </a:p>
          <a:p>
            <a:endParaRPr lang="es-MX" sz="2400" dirty="0" smtClean="0">
              <a:solidFill>
                <a:srgbClr val="002060"/>
              </a:solidFill>
            </a:endParaRPr>
          </a:p>
          <a:p>
            <a:r>
              <a:rPr lang="es-MX" sz="2400" dirty="0" err="1" smtClean="0">
                <a:solidFill>
                  <a:srgbClr val="002060"/>
                </a:solidFill>
              </a:rPr>
              <a:t>RIE</a:t>
            </a:r>
            <a:r>
              <a:rPr lang="es-MX" sz="2400" dirty="0" smtClean="0">
                <a:solidFill>
                  <a:srgbClr val="002060"/>
                </a:solidFill>
              </a:rPr>
              <a:t>-</a:t>
            </a:r>
            <a:r>
              <a:rPr lang="es-MX" sz="2400" dirty="0" err="1" smtClean="0">
                <a:solidFill>
                  <a:srgbClr val="002060"/>
                </a:solidFill>
              </a:rPr>
              <a:t>IMR</a:t>
            </a:r>
            <a:r>
              <a:rPr lang="es-MX" sz="2400" dirty="0" smtClean="0">
                <a:solidFill>
                  <a:srgbClr val="002060"/>
                </a:solidFill>
              </a:rPr>
              <a:t>: Rinotraqueitis Infecciosa Equina</a:t>
            </a:r>
          </a:p>
          <a:p>
            <a:endParaRPr lang="es-MX" sz="2400" dirty="0" smtClean="0">
              <a:solidFill>
                <a:srgbClr val="002060"/>
              </a:solidFill>
            </a:endParaRPr>
          </a:p>
          <a:p>
            <a:endParaRPr lang="es-MX" sz="2400" dirty="0" smtClean="0">
              <a:solidFill>
                <a:srgbClr val="002060"/>
              </a:solidFill>
            </a:endParaRPr>
          </a:p>
          <a:p>
            <a:endParaRPr lang="es-MX" sz="2400" dirty="0" smtClean="0">
              <a:solidFill>
                <a:srgbClr val="002060"/>
              </a:solidFill>
            </a:endParaRPr>
          </a:p>
          <a:p>
            <a:endParaRPr lang="es-MX" sz="2400" dirty="0" smtClean="0">
              <a:solidFill>
                <a:srgbClr val="002060"/>
              </a:solidFill>
            </a:endParaRPr>
          </a:p>
          <a:p>
            <a:endParaRPr lang="es-MX" sz="2400" dirty="0" smtClean="0">
              <a:solidFill>
                <a:srgbClr val="002060"/>
              </a:solidFill>
            </a:endParaRPr>
          </a:p>
          <a:p>
            <a:endParaRPr lang="es-MX" sz="2400" dirty="0" smtClean="0">
              <a:solidFill>
                <a:srgbClr val="002060"/>
              </a:solidFill>
            </a:endParaRPr>
          </a:p>
          <a:p>
            <a:endParaRPr lang="es-MX" sz="2400" dirty="0" smtClean="0">
              <a:solidFill>
                <a:srgbClr val="002060"/>
              </a:solidFill>
            </a:endParaRPr>
          </a:p>
          <a:p>
            <a:endParaRPr lang="es-MX" sz="2400" dirty="0" smtClean="0">
              <a:solidFill>
                <a:srgbClr val="002060"/>
              </a:solidFill>
            </a:endParaRPr>
          </a:p>
          <a:p>
            <a:r>
              <a:rPr lang="es-MX" sz="2400" dirty="0" smtClean="0">
                <a:solidFill>
                  <a:srgbClr val="002060"/>
                </a:solidFill>
              </a:rPr>
              <a:t>Exantema coital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rcRect l="4791" t="20682" r="7010" b="14435"/>
          <a:stretch>
            <a:fillRect/>
          </a:stretch>
        </p:blipFill>
        <p:spPr>
          <a:xfrm>
            <a:off x="8240145" y="115535"/>
            <a:ext cx="3346643" cy="219729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099" y="2661310"/>
            <a:ext cx="5023501" cy="403474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Introducción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2512" y="1935480"/>
            <a:ext cx="10181231" cy="4389120"/>
          </a:xfrm>
        </p:spPr>
        <p:txBody>
          <a:bodyPr/>
          <a:lstStyle/>
          <a:p>
            <a:pPr algn="just"/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El estudio de las patologías del  aparato reproductor femenino constituyen un tema amplio, de sumo interés tanto para el productor como para el Médico Veterinario 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ootecnista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, tanto por su importancia económica como por las repercusiones  en la salud del ganado. Así mismo, es importante tener en consideración que algunas de estas enfermedades pueden  son 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zoonóticas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, por lo que impactan en el área de  la 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alud Pública.</a:t>
            </a:r>
            <a:endParaRPr lang="es-MX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43855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737937" y="87233"/>
            <a:ext cx="9015663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_tradnl" sz="3200" dirty="0" smtClean="0"/>
          </a:p>
          <a:p>
            <a:r>
              <a:rPr lang="es-ES_tradnl" sz="3200" dirty="0" smtClean="0"/>
              <a:t>-</a:t>
            </a:r>
            <a:r>
              <a:rPr lang="es-ES_tradnl" sz="3200" dirty="0" smtClean="0">
                <a:solidFill>
                  <a:srgbClr val="002060"/>
                </a:solidFill>
              </a:rPr>
              <a:t>Fiebre porcina clásica- hipoplasia </a:t>
            </a:r>
            <a:r>
              <a:rPr lang="es-ES_tradnl" sz="3200" dirty="0" err="1" smtClean="0">
                <a:solidFill>
                  <a:srgbClr val="002060"/>
                </a:solidFill>
              </a:rPr>
              <a:t>cerebelar</a:t>
            </a:r>
            <a:r>
              <a:rPr lang="es-ES_tradnl" sz="3200" dirty="0" smtClean="0">
                <a:solidFill>
                  <a:srgbClr val="002060"/>
                </a:solidFill>
              </a:rPr>
              <a:t>, si nacen: lechones tembladores</a:t>
            </a:r>
          </a:p>
          <a:p>
            <a:endParaRPr lang="es-ES_tradnl" sz="3200" dirty="0" smtClean="0">
              <a:solidFill>
                <a:srgbClr val="002060"/>
              </a:solidFill>
            </a:endParaRPr>
          </a:p>
          <a:p>
            <a:r>
              <a:rPr lang="es-ES_tradnl" sz="3200" dirty="0" smtClean="0">
                <a:solidFill>
                  <a:srgbClr val="002060"/>
                </a:solidFill>
              </a:rPr>
              <a:t>-Parvovirus</a:t>
            </a:r>
          </a:p>
          <a:p>
            <a:endParaRPr lang="es-ES_tradnl" sz="3200" dirty="0" smtClean="0">
              <a:solidFill>
                <a:srgbClr val="002060"/>
              </a:solidFill>
            </a:endParaRPr>
          </a:p>
          <a:p>
            <a:r>
              <a:rPr lang="es-ES_tradnl" sz="3200" dirty="0" smtClean="0">
                <a:solidFill>
                  <a:srgbClr val="002060"/>
                </a:solidFill>
              </a:rPr>
              <a:t>-</a:t>
            </a:r>
            <a:r>
              <a:rPr lang="es-ES_tradnl" sz="3200" dirty="0" err="1" smtClean="0">
                <a:solidFill>
                  <a:srgbClr val="002060"/>
                </a:solidFill>
              </a:rPr>
              <a:t>Gastro</a:t>
            </a:r>
            <a:r>
              <a:rPr lang="es-ES_tradnl" sz="3200" dirty="0" smtClean="0">
                <a:solidFill>
                  <a:srgbClr val="002060"/>
                </a:solidFill>
              </a:rPr>
              <a:t> enteritis transmisible</a:t>
            </a:r>
          </a:p>
          <a:p>
            <a:endParaRPr lang="es-ES_tradnl" sz="3200" dirty="0" smtClean="0">
              <a:solidFill>
                <a:srgbClr val="002060"/>
              </a:solidFill>
            </a:endParaRPr>
          </a:p>
          <a:p>
            <a:r>
              <a:rPr lang="es-ES_tradnl" sz="3200" dirty="0" smtClean="0">
                <a:solidFill>
                  <a:srgbClr val="002060"/>
                </a:solidFill>
              </a:rPr>
              <a:t>-</a:t>
            </a:r>
            <a:r>
              <a:rPr lang="es-ES_tradnl" sz="3200" dirty="0" err="1" smtClean="0">
                <a:solidFill>
                  <a:srgbClr val="002060"/>
                </a:solidFill>
              </a:rPr>
              <a:t>Aujesky</a:t>
            </a:r>
            <a:r>
              <a:rPr lang="es-ES_tradnl" sz="3200" dirty="0" smtClean="0">
                <a:solidFill>
                  <a:srgbClr val="002060"/>
                </a:solidFill>
              </a:rPr>
              <a:t> </a:t>
            </a:r>
          </a:p>
          <a:p>
            <a:endParaRPr lang="es-ES_tradnl" sz="3200" dirty="0" smtClean="0"/>
          </a:p>
          <a:p>
            <a:endParaRPr lang="es-ES_tradnl" sz="3200" dirty="0"/>
          </a:p>
          <a:p>
            <a:endParaRPr lang="es-ES_tradnl" sz="3200" dirty="0" smtClean="0"/>
          </a:p>
          <a:p>
            <a:endParaRPr lang="es-ES_tradnl" dirty="0"/>
          </a:p>
        </p:txBody>
      </p:sp>
      <p:sp>
        <p:nvSpPr>
          <p:cNvPr id="4" name="CuadroTexto 3"/>
          <p:cNvSpPr txBox="1"/>
          <p:nvPr/>
        </p:nvSpPr>
        <p:spPr>
          <a:xfrm>
            <a:off x="6562406" y="1287562"/>
            <a:ext cx="2959100" cy="19389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sz="2400" dirty="0" smtClean="0">
                <a:solidFill>
                  <a:srgbClr val="7030A0"/>
                </a:solidFill>
              </a:rPr>
              <a:t>La primera vez puede haber aborto, posteriormente fetos momificados en útero</a:t>
            </a:r>
            <a:endParaRPr lang="es-ES_tradnl" sz="2400" dirty="0">
              <a:solidFill>
                <a:srgbClr val="7030A0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190" y="3460711"/>
            <a:ext cx="3568700" cy="2286000"/>
          </a:xfrm>
          <a:prstGeom prst="rect">
            <a:avLst/>
          </a:prstGeom>
        </p:spPr>
      </p:pic>
      <p:pic>
        <p:nvPicPr>
          <p:cNvPr id="7172" name="Picture 4" descr="esultado de imagen de abortos por aujeszk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39" t="33545" r="54402" b="14546"/>
          <a:stretch/>
        </p:blipFill>
        <p:spPr bwMode="auto">
          <a:xfrm>
            <a:off x="2845298" y="3911600"/>
            <a:ext cx="2679202" cy="257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70596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1053237"/>
            <a:ext cx="670105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b="1" dirty="0" err="1" smtClean="0">
                <a:solidFill>
                  <a:srgbClr val="002060"/>
                </a:solidFill>
              </a:rPr>
              <a:t>SMEDI</a:t>
            </a:r>
            <a:r>
              <a:rPr lang="es-MX" sz="3200" b="1" dirty="0" smtClean="0">
                <a:solidFill>
                  <a:srgbClr val="002060"/>
                </a:solidFill>
              </a:rPr>
              <a:t>=</a:t>
            </a:r>
            <a:r>
              <a:rPr lang="es-MX" sz="3200" dirty="0" err="1" smtClean="0"/>
              <a:t>mortinatos,fetos</a:t>
            </a:r>
            <a:r>
              <a:rPr lang="es-MX" sz="3200" dirty="0" smtClean="0"/>
              <a:t> momificados, muerte embrionaria, infertilidad</a:t>
            </a:r>
          </a:p>
          <a:p>
            <a:endParaRPr lang="es-MX" sz="3200" dirty="0"/>
          </a:p>
          <a:p>
            <a:r>
              <a:rPr lang="es-MX" sz="3200" b="1" dirty="0">
                <a:solidFill>
                  <a:srgbClr val="002060"/>
                </a:solidFill>
              </a:rPr>
              <a:t>PRSS</a:t>
            </a:r>
            <a:r>
              <a:rPr lang="es-MX" sz="3200" dirty="0"/>
              <a:t>- sindrome disgen</a:t>
            </a:r>
            <a:r>
              <a:rPr lang="es-ES_tradnl" sz="3200" dirty="0" err="1"/>
              <a:t>ésico</a:t>
            </a:r>
            <a:r>
              <a:rPr lang="es-ES_tradnl" sz="3200" dirty="0"/>
              <a:t> y respiratorio del cerdo</a:t>
            </a:r>
            <a:endParaRPr lang="es-MX" sz="3200" dirty="0"/>
          </a:p>
          <a:p>
            <a:r>
              <a:rPr lang="es-ES_tradnl" sz="3200" dirty="0"/>
              <a:t>(</a:t>
            </a:r>
            <a:r>
              <a:rPr lang="es-ES_tradnl" sz="3200" dirty="0" smtClean="0"/>
              <a:t>enfermedad misteriosa) </a:t>
            </a:r>
            <a:r>
              <a:rPr lang="es-ES_tradnl" sz="3200" dirty="0" err="1" smtClean="0"/>
              <a:t>Arterivirus</a:t>
            </a:r>
            <a:r>
              <a:rPr lang="es-ES_tradnl" sz="3200" dirty="0"/>
              <a:t>, se asocia a neumonía enzootia</a:t>
            </a:r>
          </a:p>
        </p:txBody>
      </p:sp>
      <p:pic>
        <p:nvPicPr>
          <p:cNvPr id="4" name="Picture 2" descr="esultado de imagen de abortos por SMED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863"/>
          <a:stretch>
            <a:fillRect/>
          </a:stretch>
        </p:blipFill>
        <p:spPr bwMode="auto">
          <a:xfrm>
            <a:off x="6946710" y="555199"/>
            <a:ext cx="5013278" cy="235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Resultado de imagen para PRrs en cerd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8196" y="3551806"/>
            <a:ext cx="3556616" cy="28822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84248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esultado de imagen de trichomona foetus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" name="AutoShape 4" descr="esultado de imagen de trichomona foetus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3963" y="457200"/>
            <a:ext cx="3397828" cy="3115003"/>
          </a:xfrm>
          <a:prstGeom prst="rect">
            <a:avLst/>
          </a:prstGeom>
        </p:spPr>
      </p:pic>
      <p:pic>
        <p:nvPicPr>
          <p:cNvPr id="4102" name="Picture 6" descr="esultado de imagen de neospora canin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3697" y="3797300"/>
            <a:ext cx="3850106" cy="309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/>
          <p:cNvSpPr/>
          <p:nvPr/>
        </p:nvSpPr>
        <p:spPr>
          <a:xfrm>
            <a:off x="-103909" y="689224"/>
            <a:ext cx="6616748" cy="5447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3200" i="1" dirty="0" smtClean="0"/>
              <a:t>-Trichomona foetus: </a:t>
            </a:r>
            <a:r>
              <a:rPr lang="es-MX" sz="3200" dirty="0" smtClean="0"/>
              <a:t>infecci</a:t>
            </a:r>
            <a:r>
              <a:rPr lang="es-ES_tradnl" sz="3200" dirty="0" err="1" smtClean="0"/>
              <a:t>ón</a:t>
            </a:r>
            <a:r>
              <a:rPr lang="es-ES_tradnl" sz="3200" dirty="0" smtClean="0"/>
              <a:t> coital</a:t>
            </a:r>
          </a:p>
          <a:p>
            <a:endParaRPr lang="es-MX" sz="3200" i="1" dirty="0" smtClean="0"/>
          </a:p>
          <a:p>
            <a:r>
              <a:rPr lang="es-MX" sz="3200" i="1" dirty="0" smtClean="0"/>
              <a:t>-Toxoplasma gondii: </a:t>
            </a:r>
            <a:r>
              <a:rPr lang="es-MX" sz="3200" dirty="0" smtClean="0"/>
              <a:t>aborto o debiles</a:t>
            </a:r>
          </a:p>
          <a:p>
            <a:r>
              <a:rPr lang="es-MX" sz="2800" dirty="0" smtClean="0"/>
              <a:t>Necrosis multifocal en SN, riñon , </a:t>
            </a:r>
          </a:p>
          <a:p>
            <a:r>
              <a:rPr lang="es-MX" sz="2800" dirty="0" smtClean="0"/>
              <a:t>Adrenales, corazón, PLACENTA</a:t>
            </a:r>
            <a:r>
              <a:rPr lang="es-MX" sz="3200" i="1" dirty="0" smtClean="0"/>
              <a:t>.</a:t>
            </a:r>
          </a:p>
          <a:p>
            <a:endParaRPr lang="es-MX" sz="3200" i="1" dirty="0" smtClean="0"/>
          </a:p>
          <a:p>
            <a:r>
              <a:rPr lang="es-MX" sz="3200" i="1" dirty="0" smtClean="0"/>
              <a:t>-</a:t>
            </a:r>
            <a:r>
              <a:rPr lang="es-MX" sz="3200" i="1" dirty="0" err="1" smtClean="0"/>
              <a:t>Sarcosystis</a:t>
            </a:r>
            <a:endParaRPr lang="es-MX" sz="3200" i="1" dirty="0" smtClean="0"/>
          </a:p>
          <a:p>
            <a:r>
              <a:rPr lang="es-MX" sz="3200" dirty="0" smtClean="0"/>
              <a:t>protozoarios en placenta</a:t>
            </a:r>
          </a:p>
          <a:p>
            <a:r>
              <a:rPr lang="es-MX" sz="3200" dirty="0" smtClean="0"/>
              <a:t> y cerebro</a:t>
            </a:r>
          </a:p>
          <a:p>
            <a:endParaRPr lang="es-MX" sz="3200" dirty="0"/>
          </a:p>
          <a:p>
            <a:r>
              <a:rPr lang="es-MX" sz="3200" i="1" dirty="0" smtClean="0"/>
              <a:t>Neospora</a:t>
            </a:r>
            <a:endParaRPr lang="es-MX" sz="3200" i="1" dirty="0"/>
          </a:p>
        </p:txBody>
      </p:sp>
      <p:pic>
        <p:nvPicPr>
          <p:cNvPr id="4104" name="Picture 8" descr="esultado de imagen de abortos por leptospira bovin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8374" y="4615160"/>
            <a:ext cx="285750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304800" y="152400"/>
            <a:ext cx="415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>
                <a:solidFill>
                  <a:srgbClr val="002060"/>
                </a:solidFill>
              </a:rPr>
              <a:t>Abortos por parásitos</a:t>
            </a:r>
            <a:endParaRPr lang="es-MX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0881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525799" y="0"/>
            <a:ext cx="8007927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600" dirty="0">
                <a:solidFill>
                  <a:srgbClr val="7030A0"/>
                </a:solidFill>
              </a:rPr>
              <a:t>Aborto por otras causas </a:t>
            </a:r>
            <a:r>
              <a:rPr lang="es-MX" sz="3600" dirty="0" err="1" smtClean="0">
                <a:solidFill>
                  <a:srgbClr val="7030A0"/>
                </a:solidFill>
              </a:rPr>
              <a:t>causas</a:t>
            </a:r>
            <a:r>
              <a:rPr lang="es-MX" sz="3600" dirty="0" smtClean="0">
                <a:solidFill>
                  <a:srgbClr val="7030A0"/>
                </a:solidFill>
              </a:rPr>
              <a:t>:</a:t>
            </a:r>
          </a:p>
          <a:p>
            <a:endParaRPr lang="es-MX" sz="3600" dirty="0">
              <a:solidFill>
                <a:srgbClr val="7030A0"/>
              </a:solidFill>
            </a:endParaRPr>
          </a:p>
          <a:p>
            <a:r>
              <a:rPr lang="es-MX" sz="3600" dirty="0" smtClean="0">
                <a:solidFill>
                  <a:srgbClr val="7030A0"/>
                </a:solidFill>
              </a:rPr>
              <a:t>-Aborto </a:t>
            </a:r>
            <a:r>
              <a:rPr lang="es-MX" sz="3600" dirty="0">
                <a:solidFill>
                  <a:srgbClr val="7030A0"/>
                </a:solidFill>
              </a:rPr>
              <a:t>o reabsorción por deficiencia </a:t>
            </a:r>
            <a:r>
              <a:rPr lang="es-MX" sz="3600" dirty="0" smtClean="0">
                <a:solidFill>
                  <a:srgbClr val="7030A0"/>
                </a:solidFill>
              </a:rPr>
              <a:t>nutricional</a:t>
            </a:r>
          </a:p>
          <a:p>
            <a:endParaRPr lang="es-MX" sz="3600" dirty="0">
              <a:solidFill>
                <a:srgbClr val="7030A0"/>
              </a:solidFill>
            </a:endParaRPr>
          </a:p>
          <a:p>
            <a:r>
              <a:rPr lang="es-MX" sz="3600" dirty="0" smtClean="0">
                <a:solidFill>
                  <a:srgbClr val="7030A0"/>
                </a:solidFill>
              </a:rPr>
              <a:t>-Traumatismos </a:t>
            </a:r>
          </a:p>
          <a:p>
            <a:endParaRPr lang="es-MX" sz="3600" dirty="0">
              <a:solidFill>
                <a:srgbClr val="7030A0"/>
              </a:solidFill>
            </a:endParaRPr>
          </a:p>
          <a:p>
            <a:r>
              <a:rPr lang="es-MX" sz="3600" dirty="0" smtClean="0">
                <a:solidFill>
                  <a:srgbClr val="7030A0"/>
                </a:solidFill>
              </a:rPr>
              <a:t>-Iatrogénicas </a:t>
            </a:r>
            <a:r>
              <a:rPr lang="es-MX" sz="3600" dirty="0">
                <a:solidFill>
                  <a:srgbClr val="7030A0"/>
                </a:solidFill>
              </a:rPr>
              <a:t>(aplicación de hormonas en gestación</a:t>
            </a:r>
            <a:r>
              <a:rPr lang="es-MX" sz="3600" dirty="0" smtClean="0">
                <a:solidFill>
                  <a:srgbClr val="7030A0"/>
                </a:solidFill>
              </a:rPr>
              <a:t>)</a:t>
            </a:r>
          </a:p>
          <a:p>
            <a:endParaRPr lang="es-MX" sz="3600" dirty="0" smtClean="0">
              <a:solidFill>
                <a:srgbClr val="7030A0"/>
              </a:solidFill>
            </a:endParaRPr>
          </a:p>
          <a:p>
            <a:r>
              <a:rPr lang="es-MX" sz="3600" dirty="0" smtClean="0">
                <a:solidFill>
                  <a:srgbClr val="7030A0"/>
                </a:solidFill>
              </a:rPr>
              <a:t>-Ingestión de plantas tóxicas: Nitratos, </a:t>
            </a:r>
            <a:r>
              <a:rPr lang="es-MX" sz="3600" dirty="0" err="1" smtClean="0">
                <a:solidFill>
                  <a:srgbClr val="7030A0"/>
                </a:solidFill>
              </a:rPr>
              <a:t>oxalatatos</a:t>
            </a:r>
            <a:endParaRPr lang="es-MX" sz="3600" dirty="0">
              <a:solidFill>
                <a:srgbClr val="7030A0"/>
              </a:solidFill>
            </a:endParaRPr>
          </a:p>
          <a:p>
            <a:endParaRPr lang="es-MX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2114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9792" y="1715320"/>
            <a:ext cx="3849308" cy="2883265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514902" y="327546"/>
            <a:ext cx="42308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>
                <a:solidFill>
                  <a:srgbClr val="002060"/>
                </a:solidFill>
              </a:rPr>
              <a:t>Prolapso uterino y Retención  </a:t>
            </a:r>
            <a:r>
              <a:rPr lang="es-MX" sz="3200" dirty="0" smtClean="0">
                <a:solidFill>
                  <a:srgbClr val="002060"/>
                </a:solidFill>
              </a:rPr>
              <a:t>placentaria</a:t>
            </a:r>
            <a:endParaRPr lang="es-MX" sz="3200" dirty="0">
              <a:solidFill>
                <a:srgbClr val="002060"/>
              </a:solidFill>
            </a:endParaRPr>
          </a:p>
        </p:txBody>
      </p:sp>
      <p:pic>
        <p:nvPicPr>
          <p:cNvPr id="5122" name="Picture 2" descr="Resultado de imagen para retencion placentaria"/>
          <p:cNvPicPr>
            <a:picLocks noChangeAspect="1" noChangeArrowheads="1"/>
          </p:cNvPicPr>
          <p:nvPr/>
        </p:nvPicPr>
        <p:blipFill>
          <a:blip r:embed="rId3"/>
          <a:srcRect l="68697" t="27473" r="5570" b="14067"/>
          <a:stretch>
            <a:fillRect/>
          </a:stretch>
        </p:blipFill>
        <p:spPr bwMode="auto">
          <a:xfrm>
            <a:off x="4285397" y="1733265"/>
            <a:ext cx="3098042" cy="4353635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968991" y="2063087"/>
            <a:ext cx="29068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/>
              <a:t>Causas:</a:t>
            </a:r>
          </a:p>
          <a:p>
            <a:endParaRPr lang="es-MX" sz="2400" dirty="0" smtClean="0"/>
          </a:p>
          <a:p>
            <a:r>
              <a:rPr lang="es-MX" sz="2400" dirty="0" smtClean="0"/>
              <a:t>Partos prematuros</a:t>
            </a:r>
          </a:p>
          <a:p>
            <a:r>
              <a:rPr lang="es-MX" sz="2400" dirty="0" smtClean="0"/>
              <a:t>Desnutrición</a:t>
            </a:r>
          </a:p>
          <a:p>
            <a:r>
              <a:rPr lang="es-MX" sz="2400" dirty="0" smtClean="0"/>
              <a:t>Alteraciones hormonales</a:t>
            </a:r>
          </a:p>
          <a:p>
            <a:r>
              <a:rPr lang="es-MX" sz="2400" dirty="0" smtClean="0"/>
              <a:t>Procesos infecciosos</a:t>
            </a:r>
          </a:p>
          <a:p>
            <a:r>
              <a:rPr lang="es-MX" sz="2400" dirty="0" smtClean="0"/>
              <a:t>Edad</a:t>
            </a:r>
          </a:p>
          <a:p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xmlns="" val="40156104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935182" y="935182"/>
            <a:ext cx="108867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REFERENCIAS </a:t>
            </a:r>
            <a:endParaRPr lang="es-MX" dirty="0" smtClean="0"/>
          </a:p>
          <a:p>
            <a:endParaRPr lang="es-MX" dirty="0" smtClean="0"/>
          </a:p>
          <a:p>
            <a:r>
              <a:rPr lang="es-MX" dirty="0" smtClean="0"/>
              <a:t>Trigo F.  Patología por Sistemas. UNAM. 9ª. ed. </a:t>
            </a:r>
            <a:r>
              <a:rPr lang="es-MX" dirty="0"/>
              <a:t>2016. F. Trigo. UNAM. 463pp</a:t>
            </a:r>
          </a:p>
          <a:p>
            <a:r>
              <a:rPr lang="es-MX" dirty="0"/>
              <a:t>-</a:t>
            </a:r>
            <a:r>
              <a:rPr lang="es-MX" dirty="0" err="1"/>
              <a:t>Oneida</a:t>
            </a:r>
            <a:r>
              <a:rPr lang="es-MX" dirty="0"/>
              <a:t> A. </a:t>
            </a:r>
            <a:r>
              <a:rPr lang="es-MX" dirty="0" err="1"/>
              <a:t>Arosarena</a:t>
            </a:r>
            <a:r>
              <a:rPr lang="es-MX" dirty="0"/>
              <a:t>: </a:t>
            </a:r>
            <a:r>
              <a:rPr lang="es-MX" dirty="0" err="1"/>
              <a:t>Cleft</a:t>
            </a:r>
            <a:r>
              <a:rPr lang="es-MX" dirty="0"/>
              <a:t> </a:t>
            </a:r>
            <a:r>
              <a:rPr lang="es-MX" dirty="0" err="1"/>
              <a:t>Lip</a:t>
            </a:r>
            <a:r>
              <a:rPr lang="es-MX" dirty="0"/>
              <a:t> and </a:t>
            </a:r>
            <a:r>
              <a:rPr lang="es-MX" dirty="0" err="1"/>
              <a:t>Palate</a:t>
            </a:r>
            <a:r>
              <a:rPr lang="es-MX" dirty="0"/>
              <a:t>. </a:t>
            </a:r>
            <a:r>
              <a:rPr lang="es-MX" dirty="0" err="1"/>
              <a:t>Otolaryngologic</a:t>
            </a:r>
            <a:r>
              <a:rPr lang="es-MX" dirty="0"/>
              <a:t> </a:t>
            </a:r>
            <a:r>
              <a:rPr lang="es-MX" dirty="0" err="1"/>
              <a:t>Clinics</a:t>
            </a:r>
            <a:r>
              <a:rPr lang="es-MX" dirty="0"/>
              <a:t> of North </a:t>
            </a:r>
            <a:r>
              <a:rPr lang="es-MX" dirty="0" err="1"/>
              <a:t>America</a:t>
            </a:r>
            <a:r>
              <a:rPr lang="es-MX" dirty="0"/>
              <a:t>. </a:t>
            </a:r>
            <a:r>
              <a:rPr lang="es-MX" dirty="0" smtClean="0"/>
              <a:t>40. 2007, </a:t>
            </a:r>
            <a:r>
              <a:rPr lang="es-MX" dirty="0"/>
              <a:t>27-60</a:t>
            </a:r>
            <a:r>
              <a:rPr lang="es-MX" dirty="0" smtClean="0"/>
              <a:t>.</a:t>
            </a:r>
          </a:p>
          <a:p>
            <a:endParaRPr lang="es-MX" dirty="0"/>
          </a:p>
          <a:p>
            <a:r>
              <a:rPr lang="es-MX" dirty="0"/>
              <a:t> C. </a:t>
            </a:r>
            <a:r>
              <a:rPr lang="es-MX" dirty="0" err="1"/>
              <a:t>Conessa</a:t>
            </a:r>
            <a:r>
              <a:rPr lang="es-MX" dirty="0"/>
              <a:t>, S. </a:t>
            </a:r>
            <a:r>
              <a:rPr lang="es-MX" dirty="0" err="1"/>
              <a:t>Hervé</a:t>
            </a:r>
            <a:r>
              <a:rPr lang="es-MX" dirty="0"/>
              <a:t>, P. </a:t>
            </a:r>
            <a:r>
              <a:rPr lang="es-MX" dirty="0" err="1"/>
              <a:t>Goasdoué</a:t>
            </a:r>
            <a:r>
              <a:rPr lang="es-MX" dirty="0"/>
              <a:t>, E. </a:t>
            </a:r>
            <a:r>
              <a:rPr lang="es-MX" dirty="0" err="1"/>
              <a:t>Martigny</a:t>
            </a:r>
            <a:r>
              <a:rPr lang="es-MX" dirty="0"/>
              <a:t>, E. </a:t>
            </a:r>
            <a:r>
              <a:rPr lang="es-MX" dirty="0" err="1"/>
              <a:t>Baudelle</a:t>
            </a:r>
            <a:r>
              <a:rPr lang="es-MX" dirty="0"/>
              <a:t>, J-L </a:t>
            </a:r>
            <a:r>
              <a:rPr lang="es-MX" dirty="0" err="1"/>
              <a:t>Poncet</a:t>
            </a:r>
            <a:r>
              <a:rPr lang="es-MX" dirty="0" smtClean="0"/>
              <a:t>:</a:t>
            </a:r>
            <a:endParaRPr lang="es-MX" dirty="0"/>
          </a:p>
          <a:p>
            <a:r>
              <a:rPr lang="es-MX" dirty="0"/>
              <a:t>-EMC </a:t>
            </a:r>
            <a:r>
              <a:rPr lang="es-MX" dirty="0" err="1"/>
              <a:t>Oto</a:t>
            </a:r>
            <a:r>
              <a:rPr lang="es-MX" dirty="0"/>
              <a:t>- </a:t>
            </a:r>
            <a:r>
              <a:rPr lang="es-MX" dirty="0" err="1"/>
              <a:t>rhino-laryngologie</a:t>
            </a:r>
            <a:r>
              <a:rPr lang="es-MX" dirty="0"/>
              <a:t>. E-20-618-A-10. </a:t>
            </a:r>
            <a:r>
              <a:rPr lang="es-MX" dirty="0" err="1"/>
              <a:t>Elsevier</a:t>
            </a:r>
            <a:r>
              <a:rPr lang="es-MX" dirty="0"/>
              <a:t>. 2005.</a:t>
            </a:r>
          </a:p>
          <a:p>
            <a:pPr marL="285750" indent="-285750">
              <a:buFontTx/>
              <a:buChar char="-"/>
            </a:pPr>
            <a:endParaRPr lang="es-MX" dirty="0" smtClean="0"/>
          </a:p>
          <a:p>
            <a:r>
              <a:rPr lang="es-MX" dirty="0" smtClean="0"/>
              <a:t>-Glen </a:t>
            </a:r>
            <a:r>
              <a:rPr lang="es-MX" dirty="0" err="1"/>
              <a:t>Isaacson</a:t>
            </a:r>
            <a:r>
              <a:rPr lang="es-MX" dirty="0"/>
              <a:t>: </a:t>
            </a:r>
            <a:r>
              <a:rPr lang="es-MX" dirty="0" err="1"/>
              <a:t>Congenital</a:t>
            </a:r>
            <a:r>
              <a:rPr lang="es-MX" dirty="0"/>
              <a:t> </a:t>
            </a:r>
            <a:r>
              <a:rPr lang="es-MX" dirty="0" err="1" smtClean="0"/>
              <a:t>Malformations</a:t>
            </a:r>
            <a:r>
              <a:rPr lang="es-MX" dirty="0" smtClean="0"/>
              <a:t>, </a:t>
            </a:r>
            <a:r>
              <a:rPr lang="es-MX" dirty="0" err="1" smtClean="0"/>
              <a:t>principles</a:t>
            </a:r>
            <a:r>
              <a:rPr lang="es-MX" dirty="0" smtClean="0"/>
              <a:t> </a:t>
            </a:r>
            <a:r>
              <a:rPr lang="es-MX" dirty="0"/>
              <a:t>and </a:t>
            </a:r>
            <a:r>
              <a:rPr lang="es-MX" dirty="0" err="1"/>
              <a:t>practice</a:t>
            </a:r>
            <a:r>
              <a:rPr lang="es-MX" dirty="0"/>
              <a:t> </a:t>
            </a:r>
            <a:r>
              <a:rPr lang="es-MX" dirty="0" err="1"/>
              <a:t>pathways</a:t>
            </a:r>
            <a:r>
              <a:rPr lang="es-MX" dirty="0"/>
              <a:t>. Ralph F </a:t>
            </a:r>
            <a:r>
              <a:rPr lang="es-MX" dirty="0" err="1"/>
              <a:t>Wetmore</a:t>
            </a:r>
            <a:r>
              <a:rPr lang="es-MX" dirty="0"/>
              <a:t>, </a:t>
            </a:r>
            <a:r>
              <a:rPr lang="es-MX" dirty="0" err="1"/>
              <a:t>Harlan</a:t>
            </a:r>
            <a:r>
              <a:rPr lang="es-MX" dirty="0"/>
              <a:t> R </a:t>
            </a:r>
            <a:r>
              <a:rPr lang="es-MX" dirty="0" err="1"/>
              <a:t>Muntz</a:t>
            </a:r>
            <a:r>
              <a:rPr lang="es-MX" dirty="0"/>
              <a:t>, Trevor J </a:t>
            </a:r>
            <a:r>
              <a:rPr lang="es-MX" dirty="0" err="1"/>
              <a:t>McGill</a:t>
            </a:r>
            <a:r>
              <a:rPr lang="es-MX" dirty="0"/>
              <a:t>. </a:t>
            </a:r>
            <a:r>
              <a:rPr lang="es-MX" dirty="0" smtClean="0"/>
              <a:t>Editorial </a:t>
            </a:r>
            <a:r>
              <a:rPr lang="es-MX" dirty="0" err="1"/>
              <a:t>Thieme</a:t>
            </a:r>
            <a:r>
              <a:rPr lang="es-MX" dirty="0"/>
              <a:t>. 2003. P. 553- 559. </a:t>
            </a:r>
            <a:endParaRPr lang="es-MX" dirty="0" smtClean="0"/>
          </a:p>
          <a:p>
            <a:endParaRPr lang="es-MX" dirty="0"/>
          </a:p>
          <a:p>
            <a:r>
              <a:rPr lang="es-MX" dirty="0" smtClean="0"/>
              <a:t>Fuentes de imágenes</a:t>
            </a:r>
          </a:p>
          <a:p>
            <a:endParaRPr lang="es-MX" dirty="0" smtClean="0"/>
          </a:p>
          <a:p>
            <a:r>
              <a:rPr lang="es-MX" dirty="0" smtClean="0"/>
              <a:t>-https</a:t>
            </a:r>
            <a:r>
              <a:rPr lang="es-MX" dirty="0"/>
              <a:t>://</a:t>
            </a:r>
            <a:r>
              <a:rPr lang="es-MX" dirty="0" smtClean="0"/>
              <a:t>secure.vet.cornell.edu/nst/nst.asp.un=Home</a:t>
            </a:r>
          </a:p>
          <a:p>
            <a:endParaRPr lang="es-MX" dirty="0" smtClean="0"/>
          </a:p>
          <a:p>
            <a:r>
              <a:rPr lang="es-MX" dirty="0" smtClean="0"/>
              <a:t>-Acervo personal</a:t>
            </a:r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xmlns="" val="1425020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2659491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2400" dirty="0"/>
              <a:t>Los </a:t>
            </a:r>
            <a:r>
              <a:rPr lang="es-ES" sz="2400" b="1" dirty="0"/>
              <a:t>conductos de Müller</a:t>
            </a:r>
            <a:r>
              <a:rPr lang="es-ES" sz="2400" dirty="0"/>
              <a:t> o </a:t>
            </a:r>
            <a:r>
              <a:rPr lang="es-ES" sz="2400" b="1" dirty="0" err="1" smtClean="0"/>
              <a:t>paramesonéfricos</a:t>
            </a:r>
            <a:r>
              <a:rPr lang="es-ES" sz="2400" dirty="0" smtClean="0"/>
              <a:t>. </a:t>
            </a:r>
            <a:r>
              <a:rPr lang="es-ES" sz="2400" dirty="0"/>
              <a:t>En </a:t>
            </a:r>
            <a:r>
              <a:rPr lang="es-ES" sz="2400" dirty="0" smtClean="0"/>
              <a:t>hembras, </a:t>
            </a:r>
            <a:r>
              <a:rPr lang="es-ES" sz="2400" dirty="0"/>
              <a:t>se desarrollan para formar </a:t>
            </a:r>
            <a:r>
              <a:rPr lang="es-ES" sz="2400" dirty="0" smtClean="0"/>
              <a:t>las trompas de Falopio, útero y cérvix</a:t>
            </a:r>
          </a:p>
          <a:p>
            <a:endParaRPr lang="es-ES" sz="2400" dirty="0"/>
          </a:p>
          <a:p>
            <a:endParaRPr lang="es-ES" sz="2400" dirty="0" smtClean="0"/>
          </a:p>
          <a:p>
            <a:r>
              <a:rPr lang="es-ES" sz="2400" dirty="0" smtClean="0"/>
              <a:t>AMBOS</a:t>
            </a:r>
          </a:p>
          <a:p>
            <a:r>
              <a:rPr lang="es-ES" sz="2400" dirty="0" smtClean="0"/>
              <a:t>son </a:t>
            </a:r>
            <a:r>
              <a:rPr lang="es-ES" sz="2400" dirty="0"/>
              <a:t>conductos </a:t>
            </a:r>
            <a:r>
              <a:rPr lang="es-ES" sz="2400" dirty="0" smtClean="0"/>
              <a:t>embrionarios</a:t>
            </a:r>
          </a:p>
          <a:p>
            <a:r>
              <a:rPr lang="es-ES" sz="2400" dirty="0" smtClean="0"/>
              <a:t> presentes </a:t>
            </a:r>
            <a:r>
              <a:rPr lang="es-ES" sz="2400" dirty="0" smtClean="0"/>
              <a:t>en ambos sexos</a:t>
            </a:r>
            <a:endParaRPr lang="es-ES" sz="2400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  <p:sp>
        <p:nvSpPr>
          <p:cNvPr id="3" name="Rectángulo 2"/>
          <p:cNvSpPr/>
          <p:nvPr/>
        </p:nvSpPr>
        <p:spPr>
          <a:xfrm>
            <a:off x="0" y="768717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2400" dirty="0"/>
              <a:t>El conducto de </a:t>
            </a:r>
            <a:r>
              <a:rPr lang="es-MX" sz="2400" dirty="0" smtClean="0"/>
              <a:t>Wolff o </a:t>
            </a:r>
            <a:r>
              <a:rPr lang="es-MX" sz="2400" dirty="0" err="1" smtClean="0"/>
              <a:t>mesonéfrico</a:t>
            </a:r>
            <a:r>
              <a:rPr lang="es-MX" sz="2400" dirty="0" smtClean="0"/>
              <a:t>- en </a:t>
            </a:r>
            <a:r>
              <a:rPr lang="es-MX" sz="2400" dirty="0"/>
              <a:t>el feto masculino </a:t>
            </a:r>
            <a:r>
              <a:rPr lang="es-MX" sz="2400" dirty="0" smtClean="0"/>
              <a:t>da lugar </a:t>
            </a:r>
            <a:r>
              <a:rPr lang="es-MX" sz="2400" dirty="0"/>
              <a:t>al conducto deferente, el epidídimo, vesículas seminales y conductos eyaculadores</a:t>
            </a:r>
          </a:p>
          <a:p>
            <a:endParaRPr lang="es-MX" sz="2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49241" y="1451610"/>
            <a:ext cx="6557012" cy="5212080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>
            <a:off x="0" y="0"/>
            <a:ext cx="9075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>
                <a:solidFill>
                  <a:srgbClr val="002060"/>
                </a:solidFill>
              </a:rPr>
              <a:t>Desarrollo embrionario del aparato reproductor</a:t>
            </a:r>
            <a:endParaRPr lang="es-MX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472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57720" y="400943"/>
            <a:ext cx="466863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Quiste para ovárico</a:t>
            </a:r>
          </a:p>
          <a:p>
            <a:r>
              <a:rPr lang="es-MX" sz="3200" dirty="0" smtClean="0"/>
              <a:t>Implican  restos de conductos y túbulos de Müller</a:t>
            </a:r>
          </a:p>
          <a:p>
            <a:endParaRPr lang="es-MX" sz="3200" dirty="0" smtClean="0"/>
          </a:p>
          <a:p>
            <a:r>
              <a:rPr lang="es-MX" sz="3200" dirty="0" smtClean="0"/>
              <a:t>NO causan alteraciones reproductivas, pero a la palpación generan confusión</a:t>
            </a:r>
          </a:p>
          <a:p>
            <a:endParaRPr lang="es-MX" sz="3200" dirty="0" smtClean="0"/>
          </a:p>
          <a:p>
            <a:r>
              <a:rPr lang="es-MX" sz="3200" dirty="0" smtClean="0"/>
              <a:t>No hay Tratamiento hormonal</a:t>
            </a:r>
            <a:endParaRPr lang="es-MX" sz="32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140" y="220100"/>
            <a:ext cx="4442460" cy="262604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7010" y="3257404"/>
            <a:ext cx="4572000" cy="34290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0252710" y="2423160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gata</a:t>
            </a:r>
            <a:endParaRPr lang="es-MX" dirty="0"/>
          </a:p>
        </p:txBody>
      </p:sp>
      <p:sp>
        <p:nvSpPr>
          <p:cNvPr id="7" name="CuadroTexto 6"/>
          <p:cNvSpPr txBox="1"/>
          <p:nvPr/>
        </p:nvSpPr>
        <p:spPr>
          <a:xfrm>
            <a:off x="9006840" y="6217920"/>
            <a:ext cx="1724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bovino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xmlns="" val="122134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02671" y="320090"/>
            <a:ext cx="67534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002060"/>
                </a:solidFill>
              </a:rPr>
              <a:t>Anomalías </a:t>
            </a:r>
            <a:r>
              <a:rPr lang="es-MX" sz="3600" dirty="0" smtClean="0">
                <a:solidFill>
                  <a:srgbClr val="002060"/>
                </a:solidFill>
              </a:rPr>
              <a:t>congénitas del </a:t>
            </a:r>
            <a:r>
              <a:rPr lang="es-MX" sz="3600" dirty="0" err="1" smtClean="0">
                <a:solidFill>
                  <a:srgbClr val="002060"/>
                </a:solidFill>
              </a:rPr>
              <a:t>ovário</a:t>
            </a:r>
            <a:endParaRPr lang="es-MX" sz="3600" dirty="0" smtClean="0">
              <a:solidFill>
                <a:srgbClr val="002060"/>
              </a:solidFill>
            </a:endParaRPr>
          </a:p>
          <a:p>
            <a:endParaRPr lang="es-MX" sz="3600" dirty="0"/>
          </a:p>
          <a:p>
            <a:r>
              <a:rPr lang="es-MX" sz="3600" dirty="0" smtClean="0"/>
              <a:t>Hipoplasia ovárica</a:t>
            </a:r>
          </a:p>
          <a:p>
            <a:endParaRPr lang="es-MX" sz="36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111" y="1589487"/>
            <a:ext cx="2914650" cy="36576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46154" t="27015" r="165" b="13433"/>
          <a:stretch/>
        </p:blipFill>
        <p:spPr>
          <a:xfrm>
            <a:off x="7239346" y="1165107"/>
            <a:ext cx="3722370" cy="228028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4"/>
          <a:srcRect l="48701" r="-1" b="3880"/>
          <a:stretch/>
        </p:blipFill>
        <p:spPr>
          <a:xfrm>
            <a:off x="7206018" y="3388235"/>
            <a:ext cx="3739486" cy="293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945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57199" y="515566"/>
            <a:ext cx="670787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>
                <a:solidFill>
                  <a:srgbClr val="002060"/>
                </a:solidFill>
              </a:rPr>
              <a:t>Anomalías c</a:t>
            </a:r>
            <a:r>
              <a:rPr lang="es-MX" sz="2800" dirty="0" smtClean="0">
                <a:solidFill>
                  <a:srgbClr val="002060"/>
                </a:solidFill>
              </a:rPr>
              <a:t>ongénitas </a:t>
            </a:r>
            <a:r>
              <a:rPr lang="es-MX" sz="2800" dirty="0" smtClean="0">
                <a:solidFill>
                  <a:srgbClr val="002060"/>
                </a:solidFill>
              </a:rPr>
              <a:t>en </a:t>
            </a:r>
          </a:p>
          <a:p>
            <a:r>
              <a:rPr lang="es-MX" sz="2800" dirty="0" smtClean="0">
                <a:solidFill>
                  <a:srgbClr val="002060"/>
                </a:solidFill>
              </a:rPr>
              <a:t>Útero</a:t>
            </a:r>
          </a:p>
          <a:p>
            <a:endParaRPr lang="es-MX" sz="2800" dirty="0">
              <a:solidFill>
                <a:srgbClr val="7030A0"/>
              </a:solidFill>
            </a:endParaRPr>
          </a:p>
          <a:p>
            <a:r>
              <a:rPr lang="es-MX" sz="2800" dirty="0" smtClean="0"/>
              <a:t>Útero doble</a:t>
            </a:r>
          </a:p>
          <a:p>
            <a:endParaRPr lang="es-MX" sz="2800" dirty="0"/>
          </a:p>
          <a:p>
            <a:r>
              <a:rPr lang="es-MX" sz="2800" dirty="0" smtClean="0"/>
              <a:t>Agenesia uterina</a:t>
            </a:r>
            <a:endParaRPr lang="es-MX" sz="2800" dirty="0" smtClean="0"/>
          </a:p>
          <a:p>
            <a:endParaRPr lang="es-MX" sz="2800" dirty="0" smtClean="0"/>
          </a:p>
          <a:p>
            <a:r>
              <a:rPr lang="es-MX" sz="2800" dirty="0" smtClean="0"/>
              <a:t>Hipoplasia</a:t>
            </a:r>
          </a:p>
          <a:p>
            <a:endParaRPr lang="es-MX" sz="2800" dirty="0" smtClean="0"/>
          </a:p>
          <a:p>
            <a:r>
              <a:rPr lang="es-MX" sz="2800" dirty="0" err="1" smtClean="0"/>
              <a:t>Unicornis</a:t>
            </a:r>
            <a:endParaRPr lang="es-MX" sz="2800" dirty="0" smtClean="0"/>
          </a:p>
          <a:p>
            <a:endParaRPr lang="es-MX" sz="2800" dirty="0" smtClean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12760" t="12382" r="6704" b="11021"/>
          <a:stretch/>
        </p:blipFill>
        <p:spPr>
          <a:xfrm>
            <a:off x="4531057" y="1173708"/>
            <a:ext cx="2552131" cy="294791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6688447" y="715019"/>
            <a:ext cx="3657460" cy="290271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5136" y="4255746"/>
            <a:ext cx="3492212" cy="238681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7835" y="4255746"/>
            <a:ext cx="3981033" cy="231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06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048000" y="2674948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MX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s-MX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print"/>
          <a:srcRect l="11789" t="58416" r="13286" b="7556"/>
          <a:stretch/>
        </p:blipFill>
        <p:spPr>
          <a:xfrm>
            <a:off x="401444" y="0"/>
            <a:ext cx="8324269" cy="68580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480926" y="2796396"/>
            <a:ext cx="8239327" cy="1326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Rectángulo 7"/>
          <p:cNvSpPr/>
          <p:nvPr/>
        </p:nvSpPr>
        <p:spPr>
          <a:xfrm>
            <a:off x="3902927" y="6222380"/>
            <a:ext cx="4817327" cy="28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ctángulo 3"/>
          <p:cNvSpPr/>
          <p:nvPr/>
        </p:nvSpPr>
        <p:spPr>
          <a:xfrm>
            <a:off x="0" y="18104"/>
            <a:ext cx="8663073" cy="3393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err="1" smtClean="0">
                <a:solidFill>
                  <a:schemeClr val="tx1"/>
                </a:solidFill>
              </a:rPr>
              <a:t>Intersexo</a:t>
            </a:r>
            <a:r>
              <a:rPr lang="es-MX" sz="2800" dirty="0" smtClean="0">
                <a:solidFill>
                  <a:schemeClr val="tx1"/>
                </a:solidFill>
              </a:rPr>
              <a:t>: Animal con características anatómicas de ambos sexos:</a:t>
            </a:r>
          </a:p>
          <a:p>
            <a:pPr algn="ctr"/>
            <a:r>
              <a:rPr lang="es-MX" sz="2800" dirty="0" err="1" smtClean="0">
                <a:solidFill>
                  <a:srgbClr val="002060"/>
                </a:solidFill>
              </a:rPr>
              <a:t>Ps</a:t>
            </a:r>
            <a:r>
              <a:rPr lang="es-MX" sz="2800" dirty="0" err="1" smtClean="0">
                <a:solidFill>
                  <a:srgbClr val="002060"/>
                </a:solidFill>
              </a:rPr>
              <a:t>eudo</a:t>
            </a:r>
            <a:r>
              <a:rPr lang="es-MX" sz="2800" dirty="0" smtClean="0">
                <a:solidFill>
                  <a:srgbClr val="002060"/>
                </a:solidFill>
              </a:rPr>
              <a:t> </a:t>
            </a:r>
            <a:r>
              <a:rPr lang="es-MX" sz="2800" dirty="0" smtClean="0">
                <a:solidFill>
                  <a:srgbClr val="002060"/>
                </a:solidFill>
              </a:rPr>
              <a:t>hermafrodita</a:t>
            </a:r>
          </a:p>
          <a:p>
            <a:pPr algn="ctr"/>
            <a:r>
              <a:rPr lang="es-MX" sz="2800" dirty="0" smtClean="0">
                <a:solidFill>
                  <a:srgbClr val="002060"/>
                </a:solidFill>
              </a:rPr>
              <a:t>Hermafrodita </a:t>
            </a:r>
            <a:endParaRPr lang="es-MX" sz="2800" dirty="0" smtClean="0">
              <a:solidFill>
                <a:srgbClr val="002060"/>
              </a:solidFill>
            </a:endParaRPr>
          </a:p>
          <a:p>
            <a:pPr algn="ctr"/>
            <a:endParaRPr lang="es-MX" sz="2800" dirty="0" smtClean="0">
              <a:solidFill>
                <a:srgbClr val="002060"/>
              </a:solidFill>
            </a:endParaRPr>
          </a:p>
          <a:p>
            <a:pPr algn="ctr"/>
            <a:endParaRPr lang="es-MX" sz="2800" dirty="0" smtClean="0">
              <a:solidFill>
                <a:srgbClr val="002060"/>
              </a:solidFill>
            </a:endParaRPr>
          </a:p>
          <a:p>
            <a:pPr algn="ctr"/>
            <a:endParaRPr lang="es-MX" sz="2800" dirty="0">
              <a:solidFill>
                <a:srgbClr val="002060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007918" y="5029200"/>
            <a:ext cx="7918276" cy="1558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CuadroTexto 5"/>
          <p:cNvSpPr txBox="1"/>
          <p:nvPr/>
        </p:nvSpPr>
        <p:spPr>
          <a:xfrm>
            <a:off x="719573" y="2682950"/>
            <a:ext cx="576023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>
                <a:solidFill>
                  <a:srgbClr val="7030A0"/>
                </a:solidFill>
              </a:rPr>
              <a:t>a</a:t>
            </a:r>
            <a:r>
              <a:rPr lang="es-ES" sz="2400" dirty="0" smtClean="0">
                <a:solidFill>
                  <a:srgbClr val="7030A0"/>
                </a:solidFill>
              </a:rPr>
              <a:t>) </a:t>
            </a:r>
            <a:r>
              <a:rPr lang="es-ES" sz="2800" dirty="0" err="1" smtClean="0">
                <a:solidFill>
                  <a:srgbClr val="7030A0"/>
                </a:solidFill>
              </a:rPr>
              <a:t>Pseudo</a:t>
            </a:r>
            <a:r>
              <a:rPr lang="es-ES" sz="2800" dirty="0" smtClean="0">
                <a:solidFill>
                  <a:srgbClr val="7030A0"/>
                </a:solidFill>
              </a:rPr>
              <a:t> </a:t>
            </a:r>
            <a:r>
              <a:rPr lang="es-ES" sz="2800" dirty="0">
                <a:solidFill>
                  <a:srgbClr val="7030A0"/>
                </a:solidFill>
              </a:rPr>
              <a:t>hermafroditas:</a:t>
            </a:r>
          </a:p>
          <a:p>
            <a:r>
              <a:rPr lang="es-ES" sz="2800" dirty="0" smtClean="0">
                <a:solidFill>
                  <a:srgbClr val="7030A0"/>
                </a:solidFill>
              </a:rPr>
              <a:t>Gónadas </a:t>
            </a:r>
            <a:r>
              <a:rPr lang="es-ES" sz="2800" dirty="0">
                <a:solidFill>
                  <a:srgbClr val="7030A0"/>
                </a:solidFill>
              </a:rPr>
              <a:t>y cromosomas de un sexo </a:t>
            </a:r>
          </a:p>
          <a:p>
            <a:r>
              <a:rPr lang="es-ES" sz="2800" dirty="0" smtClean="0">
                <a:solidFill>
                  <a:srgbClr val="7030A0"/>
                </a:solidFill>
              </a:rPr>
              <a:t>  Pero </a:t>
            </a:r>
            <a:r>
              <a:rPr lang="es-ES" sz="2800" dirty="0">
                <a:solidFill>
                  <a:srgbClr val="7030A0"/>
                </a:solidFill>
              </a:rPr>
              <a:t>túbulos de otro </a:t>
            </a:r>
            <a:r>
              <a:rPr lang="es-ES" sz="2800" dirty="0" smtClean="0">
                <a:solidFill>
                  <a:srgbClr val="7030A0"/>
                </a:solidFill>
              </a:rPr>
              <a:t>sexo</a:t>
            </a:r>
          </a:p>
          <a:p>
            <a:endParaRPr lang="es-ES" sz="2800" dirty="0">
              <a:solidFill>
                <a:srgbClr val="7030A0"/>
              </a:solidFill>
            </a:endParaRPr>
          </a:p>
          <a:p>
            <a:endParaRPr lang="es-ES" sz="2800" dirty="0" smtClean="0">
              <a:solidFill>
                <a:srgbClr val="7030A0"/>
              </a:solidFill>
            </a:endParaRPr>
          </a:p>
          <a:p>
            <a:r>
              <a:rPr lang="es-ES" sz="2800" dirty="0" smtClean="0">
                <a:solidFill>
                  <a:srgbClr val="7030A0"/>
                </a:solidFill>
              </a:rPr>
              <a:t>b)Hermafrodita</a:t>
            </a:r>
            <a:r>
              <a:rPr lang="es-ES" sz="2800" dirty="0" smtClean="0">
                <a:solidFill>
                  <a:srgbClr val="7030A0"/>
                </a:solidFill>
              </a:rPr>
              <a:t>: posee tejido de ambos sexos combinados o independientes</a:t>
            </a:r>
            <a:endParaRPr lang="es-MX" sz="2800" dirty="0">
              <a:solidFill>
                <a:srgbClr val="7030A0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40066" y="3924507"/>
            <a:ext cx="4017612" cy="251471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6383" y="960760"/>
            <a:ext cx="3315234" cy="278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66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2137</TotalTime>
  <Words>1464</Words>
  <Application>Microsoft Office PowerPoint</Application>
  <PresentationFormat>Personalizado</PresentationFormat>
  <Paragraphs>394</Paragraphs>
  <Slides>45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45</vt:i4>
      </vt:variant>
    </vt:vector>
  </HeadingPairs>
  <TitlesOfParts>
    <vt:vector size="46" baseType="lpstr">
      <vt:lpstr>Flujo</vt:lpstr>
      <vt:lpstr>UNIVERSIDAD AUTÓNOMA DEL ESTADO DE MÉXICO  CENTRO UNIVERSITARIO AMECAMECA UAEM</vt:lpstr>
      <vt:lpstr>Objetivo</vt:lpstr>
      <vt:lpstr>Contenido</vt:lpstr>
      <vt:lpstr>Introducción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Aborto en Bovinos-Causas infecciones </vt:lpstr>
      <vt:lpstr>Otros causales de aborto en bovinos</vt:lpstr>
      <vt:lpstr>Aborto en Cerdos-Causas Infecciosas</vt:lpstr>
      <vt:lpstr>Aborto en quinos-Causas infecciosas 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reproductor</dc:title>
  <dc:creator>USUARIO</dc:creator>
  <cp:lastModifiedBy>Rosario</cp:lastModifiedBy>
  <cp:revision>138</cp:revision>
  <dcterms:created xsi:type="dcterms:W3CDTF">2015-10-12T23:50:41Z</dcterms:created>
  <dcterms:modified xsi:type="dcterms:W3CDTF">2017-10-20T21:23:13Z</dcterms:modified>
</cp:coreProperties>
</file>