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08" r:id="rId2"/>
    <p:sldId id="310" r:id="rId3"/>
    <p:sldId id="311" r:id="rId4"/>
    <p:sldId id="309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304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305" r:id="rId39"/>
    <p:sldId id="306" r:id="rId40"/>
    <p:sldId id="307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298" r:id="rId51"/>
    <p:sldId id="299" r:id="rId52"/>
    <p:sldId id="300" r:id="rId53"/>
    <p:sldId id="301" r:id="rId54"/>
    <p:sldId id="302" r:id="rId55"/>
    <p:sldId id="303" r:id="rId5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665" autoAdjust="0"/>
  </p:normalViewPr>
  <p:slideViewPr>
    <p:cSldViewPr>
      <p:cViewPr varScale="1">
        <p:scale>
          <a:sx n="66" d="100"/>
          <a:sy n="66" d="100"/>
        </p:scale>
        <p:origin x="15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6586-29B9-48F8-9C62-D8FDF6C7D384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70E885E-F32D-46EA-B56B-0201B74D738D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6586-29B9-48F8-9C62-D8FDF6C7D384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E885E-F32D-46EA-B56B-0201B74D738D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70E885E-F32D-46EA-B56B-0201B74D738D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6586-29B9-48F8-9C62-D8FDF6C7D384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6586-29B9-48F8-9C62-D8FDF6C7D384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70E885E-F32D-46EA-B56B-0201B74D738D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6586-29B9-48F8-9C62-D8FDF6C7D384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70E885E-F32D-46EA-B56B-0201B74D738D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A036586-29B9-48F8-9C62-D8FDF6C7D384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E885E-F32D-46EA-B56B-0201B74D738D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6586-29B9-48F8-9C62-D8FDF6C7D384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MX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70E885E-F32D-46EA-B56B-0201B74D738D}" type="slidenum">
              <a:rPr lang="es-MX" smtClean="0"/>
              <a:t>‹Nº›</a:t>
            </a:fld>
            <a:endParaRPr lang="es-MX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6586-29B9-48F8-9C62-D8FDF6C7D384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70E885E-F32D-46EA-B56B-0201B74D738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6586-29B9-48F8-9C62-D8FDF6C7D384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70E885E-F32D-46EA-B56B-0201B74D738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70E885E-F32D-46EA-B56B-0201B74D738D}" type="slidenum">
              <a:rPr lang="es-MX" smtClean="0"/>
              <a:t>‹Nº›</a:t>
            </a:fld>
            <a:endParaRPr lang="es-MX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6586-29B9-48F8-9C62-D8FDF6C7D384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70E885E-F32D-46EA-B56B-0201B74D738D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A036586-29B9-48F8-9C62-D8FDF6C7D384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A036586-29B9-48F8-9C62-D8FDF6C7D384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70E885E-F32D-46EA-B56B-0201B74D738D}" type="slidenum">
              <a:rPr lang="es-MX" smtClean="0"/>
              <a:t>‹Nº›</a:t>
            </a:fld>
            <a:endParaRPr lang="es-MX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LOGO C.U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3630" y="115933"/>
            <a:ext cx="1423416" cy="1652016"/>
          </a:xfrm>
          <a:prstGeom prst="rect">
            <a:avLst/>
          </a:prstGeom>
          <a:noFill/>
        </p:spPr>
      </p:pic>
      <p:pic>
        <p:nvPicPr>
          <p:cNvPr id="1027" name="Picture 3" descr="G:\ESCUDO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280" y="115933"/>
            <a:ext cx="1875952" cy="1875952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2000232" y="1183174"/>
            <a:ext cx="53221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a) Lámina de identificación</a:t>
            </a: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714480" y="1822825"/>
            <a:ext cx="681796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Universidad Autónoma del Estado de México</a:t>
            </a:r>
          </a:p>
          <a:p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Centro Universitario UAEM, Zumpango</a:t>
            </a:r>
          </a:p>
          <a:p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Licenciatura en Turismo</a:t>
            </a:r>
          </a:p>
          <a:p>
            <a:endParaRPr lang="es-MX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4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Nombre del Material</a:t>
            </a:r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Análisis de las Lecturas de Tiempo Libre, Ocio y </a:t>
            </a:r>
            <a:r>
              <a:rPr lang="es-MX" sz="24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semiocio</a:t>
            </a:r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s-MX" sz="24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Nombre </a:t>
            </a:r>
            <a:r>
              <a:rPr lang="es-MX" sz="24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 la unidad de aprendizaje: </a:t>
            </a:r>
            <a:endParaRPr lang="es-MX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Tiempo Libre, Ocio y Turismo</a:t>
            </a:r>
            <a:endParaRPr lang="es-MX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4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Elaborado por</a:t>
            </a:r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Mtra. En Admón. María </a:t>
            </a:r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Cristina Montiel Gámez</a:t>
            </a:r>
          </a:p>
          <a:p>
            <a:r>
              <a:rPr lang="es-MX" sz="24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Fecha de elaboración</a:t>
            </a:r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Octubre 2017</a:t>
            </a:r>
            <a:endParaRPr lang="es-MX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747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517631"/>
            <a:ext cx="8229600" cy="534036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ES" sz="3000" b="1" i="1" u="sng" dirty="0"/>
              <a:t>Definición residual objetiva  (tiempo residual)</a:t>
            </a:r>
            <a:endParaRPr lang="es-MX" sz="3000" dirty="0"/>
          </a:p>
          <a:p>
            <a:pPr>
              <a:buNone/>
            </a:pPr>
            <a:r>
              <a:rPr lang="es-ES" sz="3000" b="1" i="1" dirty="0"/>
              <a:t> </a:t>
            </a:r>
            <a:endParaRPr lang="es-MX" sz="3000" dirty="0"/>
          </a:p>
          <a:p>
            <a:pPr>
              <a:buNone/>
            </a:pPr>
            <a:r>
              <a:rPr lang="es-ES" dirty="0" err="1"/>
              <a:t>Gross</a:t>
            </a:r>
            <a:r>
              <a:rPr lang="es-ES" dirty="0"/>
              <a:t> (1961)&gt;&gt;&gt;&gt;&gt;&gt; Ocio&gt; Tiempo que queda después de haber realizado las actividades personales y de trabajo. (Ocio&gt; Tiempo restante después de las actividades personales y de trabajo)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pPr>
              <a:buNone/>
            </a:pPr>
            <a:r>
              <a:rPr lang="es-ES" dirty="0" err="1"/>
              <a:t>Dumazedier</a:t>
            </a:r>
            <a:r>
              <a:rPr lang="es-ES" dirty="0"/>
              <a:t> (1968) &gt;&gt;&gt;&gt;&gt;&gt; Ocio&gt; Actividades independientes de las obligaciones de trabajo, familia y sociedad. Participa por voluntad, diversión, descanso o desarrollo personal. (Participación voluntaria, desarrollo personal)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pPr>
              <a:buNone/>
            </a:pPr>
            <a:r>
              <a:rPr lang="es-ES" b="1" i="1" dirty="0"/>
              <a:t> </a:t>
            </a:r>
            <a:endParaRPr lang="es-MX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ES" b="1" i="1" u="sng" smtClean="0"/>
              <a:t>Definición holística</a:t>
            </a:r>
            <a:endParaRPr lang="es-MX" smtClean="0"/>
          </a:p>
          <a:p>
            <a:pPr>
              <a:buNone/>
            </a:pPr>
            <a:r>
              <a:rPr lang="es-ES" b="1" i="1" smtClean="0"/>
              <a:t> </a:t>
            </a:r>
            <a:endParaRPr lang="es-MX" smtClean="0"/>
          </a:p>
          <a:p>
            <a:pPr>
              <a:buNone/>
            </a:pPr>
            <a:r>
              <a:rPr lang="es-ES" smtClean="0"/>
              <a:t>    Murphy&gt;&gt;&gt;&gt;&gt; Ocio&gt; antítesis al trabajo, actividad voluntaria y libre, experiencia  placentera. (Ocio contrario al trabajo).</a:t>
            </a:r>
            <a:endParaRPr lang="es-MX" smtClean="0"/>
          </a:p>
          <a:p>
            <a:pPr>
              <a:buNone/>
            </a:pPr>
            <a:r>
              <a:rPr lang="es-ES" smtClean="0"/>
              <a:t> </a:t>
            </a:r>
            <a:endParaRPr lang="es-MX" smtClean="0"/>
          </a:p>
          <a:p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12776"/>
            <a:ext cx="4441279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07504" y="476672"/>
            <a:ext cx="8503920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b="1" i="1" u="sng" dirty="0"/>
              <a:t>Teorías del Ocio</a:t>
            </a:r>
            <a:endParaRPr lang="es-MX" dirty="0"/>
          </a:p>
          <a:p>
            <a:pPr>
              <a:buNone/>
            </a:pPr>
            <a:r>
              <a:rPr lang="es-ES" b="1" i="1" dirty="0"/>
              <a:t> </a:t>
            </a:r>
            <a:endParaRPr lang="es-MX" dirty="0"/>
          </a:p>
          <a:p>
            <a:pPr>
              <a:buNone/>
            </a:pPr>
            <a:r>
              <a:rPr lang="es-ES" u="sng" dirty="0"/>
              <a:t>1.- Teoría de la </a:t>
            </a:r>
            <a:r>
              <a:rPr lang="es-ES" u="sng" dirty="0" smtClean="0"/>
              <a:t>continuación</a:t>
            </a:r>
          </a:p>
          <a:p>
            <a:pPr>
              <a:buNone/>
            </a:pPr>
            <a:r>
              <a:rPr lang="es-ES" u="sng" dirty="0" smtClean="0"/>
              <a:t> </a:t>
            </a:r>
            <a:r>
              <a:rPr lang="es-ES" u="sng" dirty="0"/>
              <a:t>– compensación</a:t>
            </a:r>
            <a:endParaRPr lang="es-MX" dirty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err="1" smtClean="0"/>
              <a:t>Wilensky</a:t>
            </a:r>
            <a:r>
              <a:rPr lang="es-ES" dirty="0" smtClean="0"/>
              <a:t> </a:t>
            </a:r>
            <a:r>
              <a:rPr lang="es-ES" dirty="0"/>
              <a:t>(1960) </a:t>
            </a:r>
            <a:endParaRPr lang="es-MX" dirty="0"/>
          </a:p>
          <a:p>
            <a:pPr lvl="0">
              <a:buNone/>
            </a:pPr>
            <a:r>
              <a:rPr lang="es-ES" dirty="0"/>
              <a:t>El trabajo influye en el Ocio de la gente.</a:t>
            </a:r>
            <a:endParaRPr lang="es-MX" dirty="0"/>
          </a:p>
          <a:p>
            <a:pPr lvl="0">
              <a:buNone/>
            </a:pPr>
            <a:r>
              <a:rPr lang="es-ES" dirty="0"/>
              <a:t>En el ocio se encuentra actividades y experiencias que son continuación del trabajo.</a:t>
            </a:r>
            <a:endParaRPr lang="es-MX" dirty="0"/>
          </a:p>
          <a:p>
            <a:pPr lvl="0">
              <a:buNone/>
            </a:pPr>
            <a:r>
              <a:rPr lang="es-ES" dirty="0"/>
              <a:t>Ocio continuación del trabajo.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16632"/>
            <a:ext cx="3145532" cy="349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2"/>
          </p:nvPr>
        </p:nvSpPr>
        <p:spPr>
          <a:xfrm>
            <a:off x="179512" y="188640"/>
            <a:ext cx="4163888" cy="61011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b="1" u="sng" dirty="0"/>
              <a:t>2.- Teoría </a:t>
            </a:r>
            <a:r>
              <a:rPr lang="es-ES" b="1" u="sng" dirty="0" smtClean="0"/>
              <a:t>holística </a:t>
            </a:r>
            <a:r>
              <a:rPr lang="es-ES" b="1" u="sng" dirty="0"/>
              <a:t>y </a:t>
            </a:r>
            <a:r>
              <a:rPr lang="es-ES" b="1" u="sng" dirty="0" smtClean="0"/>
              <a:t>segmentalista</a:t>
            </a:r>
          </a:p>
          <a:p>
            <a:pPr>
              <a:buNone/>
            </a:pPr>
            <a:endParaRPr lang="es-MX" dirty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  <a:p>
            <a:pPr>
              <a:buNone/>
            </a:pPr>
            <a:r>
              <a:rPr lang="es-ES" dirty="0" smtClean="0"/>
              <a:t>Parker </a:t>
            </a:r>
            <a:r>
              <a:rPr lang="es-ES" dirty="0"/>
              <a:t>(1979)</a:t>
            </a:r>
            <a:endParaRPr lang="es-MX" dirty="0"/>
          </a:p>
          <a:p>
            <a:pPr lvl="0">
              <a:buNone/>
            </a:pPr>
            <a:r>
              <a:rPr lang="es-ES" dirty="0" smtClean="0"/>
              <a:t>Holístico: </a:t>
            </a:r>
            <a:r>
              <a:rPr lang="es-ES" dirty="0"/>
              <a:t>Existe una interdependencia entre trabajo y ocio</a:t>
            </a:r>
            <a:endParaRPr lang="es-MX" dirty="0"/>
          </a:p>
          <a:p>
            <a:pPr lvl="0">
              <a:buNone/>
            </a:pPr>
            <a:r>
              <a:rPr lang="es-ES" dirty="0"/>
              <a:t>Segmentalista: Trabajo y Ocio dos esferas separadas de la vida.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endParaRPr lang="es-MX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3" y="0"/>
            <a:ext cx="4922533" cy="4029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140968"/>
            <a:ext cx="4922533" cy="3717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714488"/>
            <a:ext cx="8229600" cy="498317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ES" b="1" u="sng" dirty="0"/>
              <a:t>3.- Teoría </a:t>
            </a:r>
            <a:r>
              <a:rPr lang="es-ES" b="1" u="sng" dirty="0" smtClean="0"/>
              <a:t>extensión</a:t>
            </a:r>
          </a:p>
          <a:p>
            <a:pPr>
              <a:buNone/>
            </a:pPr>
            <a:r>
              <a:rPr lang="es-ES" b="1" u="sng" dirty="0" smtClean="0"/>
              <a:t> </a:t>
            </a:r>
            <a:r>
              <a:rPr lang="es-ES" b="1" u="sng" dirty="0"/>
              <a:t>– </a:t>
            </a:r>
            <a:r>
              <a:rPr lang="es-ES" b="1" u="sng" dirty="0" smtClean="0"/>
              <a:t>oposición</a:t>
            </a:r>
          </a:p>
          <a:p>
            <a:pPr>
              <a:buNone/>
            </a:pPr>
            <a:endParaRPr lang="es-MX" b="1" dirty="0"/>
          </a:p>
          <a:p>
            <a:pPr>
              <a:buNone/>
            </a:pPr>
            <a:r>
              <a:rPr lang="es-ES" dirty="0"/>
              <a:t>Carter (1979) 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pPr>
              <a:buNone/>
            </a:pPr>
            <a:r>
              <a:rPr lang="es-ES" dirty="0" smtClean="0"/>
              <a:t>EXTENSIÓN</a:t>
            </a:r>
            <a:r>
              <a:rPr lang="es-ES" dirty="0"/>
              <a:t>:</a:t>
            </a:r>
            <a:endParaRPr lang="es-MX" dirty="0"/>
          </a:p>
          <a:p>
            <a:pPr lvl="0">
              <a:buNone/>
            </a:pPr>
            <a:r>
              <a:rPr lang="es-ES" dirty="0"/>
              <a:t>Similitudes entre trabajo y ocio</a:t>
            </a:r>
            <a:endParaRPr lang="es-MX" dirty="0"/>
          </a:p>
          <a:p>
            <a:pPr lvl="0">
              <a:buNone/>
            </a:pPr>
            <a:r>
              <a:rPr lang="es-ES" dirty="0"/>
              <a:t>No hay límites entre trabajo y ocio y se encuentran similitudes entre dichas actividades.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pPr>
              <a:buNone/>
            </a:pPr>
            <a:r>
              <a:rPr lang="es-ES" dirty="0" smtClean="0"/>
              <a:t>OPOSICIÓN</a:t>
            </a:r>
            <a:r>
              <a:rPr lang="es-ES" dirty="0"/>
              <a:t>:</a:t>
            </a:r>
            <a:endParaRPr lang="es-MX" dirty="0"/>
          </a:p>
          <a:p>
            <a:pPr lvl="0">
              <a:buNone/>
            </a:pPr>
            <a:r>
              <a:rPr lang="es-ES" dirty="0"/>
              <a:t>Hay gran diferencia entre trabajo y ocio.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9" y="0"/>
            <a:ext cx="5580112" cy="3861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85720" y="548680"/>
            <a:ext cx="8503920" cy="612068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s-ES" sz="4300" b="1" dirty="0"/>
              <a:t>ACTIVIDADES DEL ALUMNO:</a:t>
            </a:r>
            <a:endParaRPr lang="es-MX" sz="4300" dirty="0"/>
          </a:p>
          <a:p>
            <a:pPr>
              <a:buNone/>
            </a:pPr>
            <a:r>
              <a:rPr lang="es-ES" sz="4300" b="1" dirty="0"/>
              <a:t> </a:t>
            </a:r>
            <a:endParaRPr lang="es-MX" sz="4300" dirty="0"/>
          </a:p>
          <a:p>
            <a:pPr>
              <a:buNone/>
            </a:pPr>
            <a:r>
              <a:rPr lang="es-ES" sz="3500" b="1" dirty="0"/>
              <a:t>Realizar un cuadro sinóptico de:</a:t>
            </a:r>
            <a:endParaRPr lang="es-MX" sz="3500" dirty="0"/>
          </a:p>
          <a:p>
            <a:pPr>
              <a:buNone/>
            </a:pPr>
            <a:r>
              <a:rPr lang="es-ES" sz="3500" b="1" dirty="0"/>
              <a:t> </a:t>
            </a:r>
            <a:endParaRPr lang="es-MX" sz="3500" dirty="0"/>
          </a:p>
          <a:p>
            <a:pPr>
              <a:buNone/>
            </a:pPr>
            <a:r>
              <a:rPr lang="es-ES" sz="3500" b="1" dirty="0"/>
              <a:t>1.-Tiempo de Murphy</a:t>
            </a:r>
            <a:endParaRPr lang="es-MX" sz="3500" dirty="0"/>
          </a:p>
          <a:p>
            <a:pPr>
              <a:buNone/>
            </a:pPr>
            <a:r>
              <a:rPr lang="es-ES" sz="3500" b="1" dirty="0"/>
              <a:t>2.-Definiciones de Ocio</a:t>
            </a:r>
            <a:endParaRPr lang="es-MX" sz="3500" dirty="0"/>
          </a:p>
          <a:p>
            <a:pPr>
              <a:buNone/>
            </a:pPr>
            <a:r>
              <a:rPr lang="es-ES" sz="3500" b="1" dirty="0"/>
              <a:t>3.-Teorías de Ocio</a:t>
            </a:r>
            <a:endParaRPr lang="es-MX" sz="3500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-142900"/>
            <a:ext cx="8229600" cy="1785926"/>
          </a:xfrm>
        </p:spPr>
        <p:txBody>
          <a:bodyPr>
            <a:noAutofit/>
          </a:bodyPr>
          <a:lstStyle/>
          <a:p>
            <a:pPr algn="l"/>
            <a:r>
              <a:rPr lang="es-ES" sz="2400" b="1" dirty="0" smtClean="0"/>
              <a:t/>
            </a:r>
            <a:br>
              <a:rPr lang="es-ES" sz="2400" b="1" dirty="0" smtClean="0"/>
            </a:br>
            <a:r>
              <a:rPr lang="es-ES" sz="2400" b="1" dirty="0" smtClean="0"/>
              <a:t/>
            </a:r>
            <a:br>
              <a:rPr lang="es-ES" sz="2400" b="1" dirty="0" smtClean="0"/>
            </a:br>
            <a:r>
              <a:rPr lang="es-ES" sz="2400" b="1" dirty="0" smtClean="0"/>
              <a:t/>
            </a:r>
            <a:br>
              <a:rPr lang="es-ES" sz="2400" b="1" dirty="0" smtClean="0"/>
            </a:br>
            <a:r>
              <a:rPr lang="es-ES" sz="2400" b="1" dirty="0" smtClean="0"/>
              <a:t/>
            </a:r>
            <a:br>
              <a:rPr lang="es-ES" sz="2400" b="1" dirty="0" smtClean="0"/>
            </a:br>
            <a:r>
              <a:rPr lang="es-ES" sz="2400" b="1" dirty="0" smtClean="0"/>
              <a:t/>
            </a:r>
            <a:br>
              <a:rPr lang="es-ES" sz="2400" b="1" dirty="0" smtClean="0"/>
            </a:br>
            <a:r>
              <a:rPr lang="es-ES" sz="2400" b="1" dirty="0" smtClean="0"/>
              <a:t/>
            </a:r>
            <a:br>
              <a:rPr lang="es-ES" sz="2400" b="1" dirty="0" smtClean="0"/>
            </a:br>
            <a:r>
              <a:rPr lang="es-ES" sz="2400" b="1" dirty="0" smtClean="0"/>
              <a:t/>
            </a:r>
            <a:br>
              <a:rPr lang="es-ES" sz="2400" b="1" dirty="0" smtClean="0"/>
            </a:br>
            <a:r>
              <a:rPr lang="es-ES" sz="2400" b="1" dirty="0" smtClean="0"/>
              <a:t>LECTURA </a:t>
            </a:r>
            <a:r>
              <a:rPr lang="es-ES" sz="2400" b="1" dirty="0"/>
              <a:t>No. 2</a:t>
            </a:r>
            <a:r>
              <a:rPr lang="es-MX" sz="2400" dirty="0"/>
              <a:t/>
            </a:r>
            <a:br>
              <a:rPr lang="es-MX" sz="2400" dirty="0"/>
            </a:br>
            <a:r>
              <a:rPr lang="es-ES" sz="2400" b="1" dirty="0"/>
              <a:t>Tiempo Libre y Recreación. Una reflexión</a:t>
            </a:r>
            <a:r>
              <a:rPr lang="es-MX" sz="2400" dirty="0"/>
              <a:t/>
            </a:r>
            <a:br>
              <a:rPr lang="es-MX" sz="2400" dirty="0"/>
            </a:br>
            <a:r>
              <a:rPr lang="es-ES" sz="2400" b="1" dirty="0"/>
              <a:t>Autor: Lupe Aguilar Cortés</a:t>
            </a:r>
            <a:r>
              <a:rPr lang="es-MX" sz="2400" dirty="0"/>
              <a:t/>
            </a:r>
            <a:br>
              <a:rPr lang="es-MX" sz="2400" dirty="0"/>
            </a:br>
            <a:endParaRPr lang="es-MX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14282" y="1714488"/>
            <a:ext cx="8503920" cy="4572000"/>
          </a:xfrm>
        </p:spPr>
        <p:txBody>
          <a:bodyPr>
            <a:normAutofit/>
          </a:bodyPr>
          <a:lstStyle/>
          <a:p>
            <a:pPr lvl="0"/>
            <a:r>
              <a:rPr lang="es-ES" b="1" dirty="0"/>
              <a:t>El Tiempo Libre tiene diversos momentos de la realidad que se vive en el día a día.</a:t>
            </a:r>
            <a:endParaRPr lang="es-MX" b="1" dirty="0"/>
          </a:p>
          <a:p>
            <a:pPr lvl="0"/>
            <a:endParaRPr lang="es-ES" b="1" dirty="0" smtClean="0"/>
          </a:p>
          <a:p>
            <a:pPr lvl="0"/>
            <a:r>
              <a:rPr lang="es-ES" b="1" dirty="0" smtClean="0"/>
              <a:t>El </a:t>
            </a:r>
            <a:r>
              <a:rPr lang="es-ES" b="1" dirty="0"/>
              <a:t>Tiempo esta modificado a la convivencia de dicho hombre</a:t>
            </a:r>
            <a:r>
              <a:rPr lang="es-ES" b="1" dirty="0" smtClean="0"/>
              <a:t>.</a:t>
            </a:r>
            <a:endParaRPr lang="es-MX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566145"/>
            <a:ext cx="3888432" cy="2815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14282" y="1785926"/>
            <a:ext cx="8503920" cy="4572000"/>
          </a:xfrm>
        </p:spPr>
        <p:txBody>
          <a:bodyPr>
            <a:normAutofit/>
          </a:bodyPr>
          <a:lstStyle/>
          <a:p>
            <a:pPr lvl="0"/>
            <a:r>
              <a:rPr lang="es-ES" b="1" dirty="0" smtClean="0"/>
              <a:t>Tiempo cotidiano: Es el que sucede cronológicamente para todos los seres vivos, se mide en horas, minutos y segundos.</a:t>
            </a:r>
          </a:p>
          <a:p>
            <a:pPr lvl="0">
              <a:buNone/>
            </a:pPr>
            <a:endParaRPr lang="es-MX" b="1" dirty="0" smtClean="0"/>
          </a:p>
          <a:p>
            <a:pPr lvl="0"/>
            <a:r>
              <a:rPr lang="es-ES" b="1" dirty="0" smtClean="0"/>
              <a:t>El hombre debe de tener condiciones adecuadas y estando ya en el medio ambiente, empleara recursos para dominar dicho ambiente.</a:t>
            </a:r>
            <a:endParaRPr lang="es-MX" b="1" dirty="0" smtClean="0"/>
          </a:p>
          <a:p>
            <a:endParaRPr lang="es-MX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428736"/>
            <a:ext cx="8229600" cy="5126055"/>
          </a:xfrm>
        </p:spPr>
        <p:txBody>
          <a:bodyPr>
            <a:normAutofit/>
          </a:bodyPr>
          <a:lstStyle/>
          <a:p>
            <a:pPr lvl="0"/>
            <a:r>
              <a:rPr lang="es-ES" b="1" dirty="0"/>
              <a:t>Tiempo de existencia: El hombre empleará recursos para vivir,                                              desarrollar técnicas, estrategias y dominará el medio ambiente. (actividades normales de su vida).</a:t>
            </a:r>
            <a:endParaRPr lang="es-MX" b="1" dirty="0"/>
          </a:p>
          <a:p>
            <a:pPr lvl="0"/>
            <a:r>
              <a:rPr lang="es-ES" b="1" dirty="0"/>
              <a:t>Tiempo de subsistencia: luchar para seguir existiendo.</a:t>
            </a:r>
            <a:endParaRPr lang="es-MX" b="1" dirty="0"/>
          </a:p>
          <a:p>
            <a:pPr lvl="0"/>
            <a:r>
              <a:rPr lang="es-ES" b="1" dirty="0"/>
              <a:t>Tiempo de Ocio: Tiempo para pensar, crear cultura, dejar huella sobre su espacio existencial.</a:t>
            </a:r>
            <a:endParaRPr lang="es-MX" b="1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es-ES" b="1" dirty="0"/>
              <a:t>El hombre para subsistir necesita trabajar.</a:t>
            </a:r>
            <a:endParaRPr lang="es-MX" b="1" dirty="0"/>
          </a:p>
          <a:p>
            <a:pPr lvl="0">
              <a:buNone/>
            </a:pPr>
            <a:r>
              <a:rPr lang="es-ES" b="1" dirty="0"/>
              <a:t>Trabajo es</a:t>
            </a:r>
            <a:r>
              <a:rPr lang="es-ES" b="1" dirty="0" smtClean="0"/>
              <a:t>:</a:t>
            </a:r>
          </a:p>
          <a:p>
            <a:pPr lvl="0">
              <a:buNone/>
            </a:pPr>
            <a:endParaRPr lang="es-MX" b="1" dirty="0"/>
          </a:p>
          <a:p>
            <a:pPr>
              <a:buNone/>
            </a:pPr>
            <a:r>
              <a:rPr lang="es-ES" b="1" dirty="0"/>
              <a:t>&gt;&gt;&lt;&lt;Desarrollar una actividad física, mental y social.</a:t>
            </a:r>
            <a:endParaRPr lang="es-MX" b="1" dirty="0"/>
          </a:p>
          <a:p>
            <a:pPr>
              <a:buNone/>
            </a:pPr>
            <a:r>
              <a:rPr lang="es-ES" b="1" dirty="0"/>
              <a:t>&gt;&gt;&lt;&lt;Esforzarse en una tarea.</a:t>
            </a:r>
            <a:endParaRPr lang="es-MX" b="1" dirty="0"/>
          </a:p>
          <a:p>
            <a:pPr>
              <a:buNone/>
            </a:pPr>
            <a:r>
              <a:rPr lang="es-ES" b="1" dirty="0"/>
              <a:t>&gt;&gt;&lt;&lt;Ocupación individual </a:t>
            </a:r>
            <a:endParaRPr lang="es-ES" b="1" dirty="0" smtClean="0"/>
          </a:p>
          <a:p>
            <a:pPr>
              <a:buNone/>
            </a:pPr>
            <a:r>
              <a:rPr lang="es-ES" b="1" dirty="0" smtClean="0"/>
              <a:t>ó </a:t>
            </a:r>
            <a:r>
              <a:rPr lang="es-ES" b="1" dirty="0"/>
              <a:t>colectiva.</a:t>
            </a:r>
            <a:endParaRPr lang="es-MX" b="1" dirty="0"/>
          </a:p>
          <a:p>
            <a:pPr>
              <a:buNone/>
            </a:pPr>
            <a:r>
              <a:rPr lang="es-ES" b="1" dirty="0"/>
              <a:t> </a:t>
            </a:r>
            <a:endParaRPr lang="es-MX" b="1" dirty="0"/>
          </a:p>
          <a:p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573016"/>
            <a:ext cx="328954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>
                <a:latin typeface="Arial" pitchFamily="34" charset="0"/>
                <a:cs typeface="Arial" pitchFamily="34" charset="0"/>
              </a:rPr>
              <a:t>b) Lámina de contenido o índice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MX" b="1" dirty="0" smtClean="0"/>
              <a:t>Temas:</a:t>
            </a:r>
          </a:p>
          <a:p>
            <a:pPr>
              <a:buNone/>
            </a:pPr>
            <a:r>
              <a:rPr lang="es-MX" sz="1000" b="1" dirty="0"/>
              <a:t>LECTURA No. 1</a:t>
            </a:r>
            <a:br>
              <a:rPr lang="es-MX" sz="1000" b="1" dirty="0"/>
            </a:br>
            <a:r>
              <a:rPr lang="es-MX" sz="1000" b="1" dirty="0"/>
              <a:t>Tiempo Libre, nociones y tendencias</a:t>
            </a:r>
            <a:br>
              <a:rPr lang="es-MX" sz="1000" b="1" dirty="0"/>
            </a:br>
            <a:r>
              <a:rPr lang="es-MX" sz="1000" b="1" dirty="0"/>
              <a:t>Autor: Lupe Aguilar </a:t>
            </a:r>
            <a:r>
              <a:rPr lang="es-MX" sz="1000" b="1" dirty="0" smtClean="0"/>
              <a:t>Cortés</a:t>
            </a:r>
          </a:p>
          <a:p>
            <a:pPr>
              <a:buNone/>
            </a:pPr>
            <a:r>
              <a:rPr lang="es-MX" sz="1000" b="1" dirty="0" smtClean="0"/>
              <a:t>LECTURA </a:t>
            </a:r>
            <a:r>
              <a:rPr lang="es-MX" sz="1000" b="1" dirty="0"/>
              <a:t>No. 2</a:t>
            </a:r>
            <a:br>
              <a:rPr lang="es-MX" sz="1000" b="1" dirty="0"/>
            </a:br>
            <a:r>
              <a:rPr lang="es-MX" sz="1000" b="1" dirty="0"/>
              <a:t>Tiempo Libre y Recreación. Una reflexión</a:t>
            </a:r>
            <a:br>
              <a:rPr lang="es-MX" sz="1000" b="1" dirty="0"/>
            </a:br>
            <a:r>
              <a:rPr lang="es-MX" sz="1000" b="1" dirty="0"/>
              <a:t>Autor: Lupe Aguilar </a:t>
            </a:r>
            <a:r>
              <a:rPr lang="es-MX" sz="1000" b="1" dirty="0" smtClean="0"/>
              <a:t>Cortés</a:t>
            </a:r>
          </a:p>
          <a:p>
            <a:pPr>
              <a:buNone/>
            </a:pPr>
            <a:r>
              <a:rPr lang="es-MX" sz="1000" b="1" dirty="0"/>
              <a:t>LECTURA No.3:</a:t>
            </a:r>
            <a:br>
              <a:rPr lang="es-MX" sz="1000" b="1" dirty="0"/>
            </a:br>
            <a:r>
              <a:rPr lang="es-MX" sz="1000" b="1" dirty="0"/>
              <a:t> Prólogo</a:t>
            </a:r>
            <a:br>
              <a:rPr lang="es-MX" sz="1000" b="1" dirty="0"/>
            </a:br>
            <a:r>
              <a:rPr lang="es-MX" sz="1000" b="1" dirty="0"/>
              <a:t>Libro: Alternativas del Ocio</a:t>
            </a:r>
            <a:br>
              <a:rPr lang="es-MX" sz="1000" b="1" dirty="0"/>
            </a:br>
            <a:r>
              <a:rPr lang="es-MX" sz="1000" b="1" dirty="0"/>
              <a:t>Autor: Edmundo González </a:t>
            </a:r>
            <a:r>
              <a:rPr lang="es-MX" sz="1000" b="1" dirty="0" smtClean="0"/>
              <a:t>Llaca</a:t>
            </a:r>
          </a:p>
          <a:p>
            <a:pPr>
              <a:buNone/>
            </a:pPr>
            <a:r>
              <a:rPr lang="es-MX" sz="1000" b="1" dirty="0"/>
              <a:t>LECTURA No. 4</a:t>
            </a:r>
            <a:br>
              <a:rPr lang="es-MX" sz="1000" b="1" dirty="0"/>
            </a:br>
            <a:r>
              <a:rPr lang="es-MX" sz="1000" b="1" dirty="0"/>
              <a:t>Introducción</a:t>
            </a:r>
            <a:br>
              <a:rPr lang="es-MX" sz="1000" b="1" dirty="0"/>
            </a:br>
            <a:r>
              <a:rPr lang="es-MX" sz="1000" b="1" dirty="0"/>
              <a:t>Libro: Alternativas del Ocio</a:t>
            </a:r>
            <a:br>
              <a:rPr lang="es-MX" sz="1000" b="1" dirty="0"/>
            </a:br>
            <a:r>
              <a:rPr lang="es-MX" sz="1000" b="1" dirty="0"/>
              <a:t>Autor: Edmundo González </a:t>
            </a:r>
            <a:r>
              <a:rPr lang="es-MX" sz="1000" b="1" dirty="0" smtClean="0"/>
              <a:t>Llaca</a:t>
            </a:r>
          </a:p>
          <a:p>
            <a:pPr>
              <a:buNone/>
            </a:pPr>
            <a:r>
              <a:rPr lang="es-MX" sz="1000" b="1" dirty="0" smtClean="0"/>
              <a:t>LECTURA </a:t>
            </a:r>
            <a:r>
              <a:rPr lang="es-MX" sz="1000" b="1" dirty="0"/>
              <a:t>No. 5</a:t>
            </a:r>
            <a:br>
              <a:rPr lang="es-MX" sz="1000" b="1" dirty="0"/>
            </a:br>
            <a:r>
              <a:rPr lang="es-MX" sz="1000" b="1" dirty="0"/>
              <a:t>Tiempo Libre, Ocio y </a:t>
            </a:r>
            <a:r>
              <a:rPr lang="es-MX" sz="1000" b="1" dirty="0" err="1"/>
              <a:t>semiocio</a:t>
            </a:r>
            <a:r>
              <a:rPr lang="es-MX" sz="1000" b="1" dirty="0"/>
              <a:t/>
            </a:r>
            <a:br>
              <a:rPr lang="es-MX" sz="1000" b="1" dirty="0"/>
            </a:br>
            <a:r>
              <a:rPr lang="es-MX" sz="1000" b="1" dirty="0"/>
              <a:t>Libro: Alternativas del Ocio</a:t>
            </a:r>
            <a:br>
              <a:rPr lang="es-MX" sz="1000" b="1" dirty="0"/>
            </a:br>
            <a:r>
              <a:rPr lang="es-MX" sz="1000" b="1" dirty="0"/>
              <a:t>Autor: Edmundo González </a:t>
            </a:r>
            <a:r>
              <a:rPr lang="es-MX" sz="1000" b="1" dirty="0" smtClean="0"/>
              <a:t>Llaca</a:t>
            </a:r>
          </a:p>
          <a:p>
            <a:pPr>
              <a:buNone/>
            </a:pPr>
            <a:r>
              <a:rPr lang="es-MX" sz="1000" b="1" dirty="0"/>
              <a:t>LECTURA No. 6</a:t>
            </a:r>
            <a:br>
              <a:rPr lang="es-MX" sz="1000" b="1" dirty="0"/>
            </a:br>
            <a:r>
              <a:rPr lang="es-MX" sz="1000" b="1" dirty="0"/>
              <a:t>Ocio y Familia</a:t>
            </a:r>
            <a:br>
              <a:rPr lang="es-MX" sz="1000" b="1" dirty="0"/>
            </a:br>
            <a:r>
              <a:rPr lang="es-MX" sz="1000" b="1" dirty="0"/>
              <a:t>Libro: Alternativas del Ocio</a:t>
            </a:r>
            <a:br>
              <a:rPr lang="es-MX" sz="1000" b="1" dirty="0"/>
            </a:br>
            <a:r>
              <a:rPr lang="es-MX" sz="1000" b="1" dirty="0"/>
              <a:t>Autor: Edmundo González Llaca</a:t>
            </a:r>
            <a:br>
              <a:rPr lang="es-MX" sz="1000" b="1" dirty="0"/>
            </a:br>
            <a:r>
              <a:rPr lang="es-MX" sz="1000" b="1" dirty="0"/>
              <a:t> </a:t>
            </a:r>
            <a:endParaRPr lang="es-MX" sz="1000" b="1" dirty="0" smtClean="0"/>
          </a:p>
          <a:p>
            <a:pPr>
              <a:buNone/>
            </a:pPr>
            <a:endParaRPr lang="es-MX" sz="1000" b="1" dirty="0" smtClean="0"/>
          </a:p>
          <a:p>
            <a:pPr>
              <a:buNone/>
            </a:pPr>
            <a:endParaRPr lang="es-MX" sz="1000" b="1" dirty="0"/>
          </a:p>
          <a:p>
            <a:pPr>
              <a:buNone/>
            </a:pPr>
            <a:r>
              <a:rPr lang="es-MX" sz="1000" b="1" dirty="0"/>
              <a:t/>
            </a:r>
            <a:br>
              <a:rPr lang="es-MX" sz="1000" b="1" dirty="0"/>
            </a:br>
            <a:endParaRPr lang="es-MX" sz="1000" b="1" dirty="0"/>
          </a:p>
        </p:txBody>
      </p:sp>
    </p:spTree>
    <p:extLst>
      <p:ext uri="{BB962C8B-B14F-4D97-AF65-F5344CB8AC3E}">
        <p14:creationId xmlns:p14="http://schemas.microsoft.com/office/powerpoint/2010/main" val="1663965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b="1" i="1" u="sng" dirty="0"/>
              <a:t>SIGNIFICADOS DIFERENTES DE TRABAJO: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pPr lvl="0">
              <a:buNone/>
            </a:pPr>
            <a:r>
              <a:rPr lang="es-ES" dirty="0"/>
              <a:t>Significado psicológico: Actividad física </a:t>
            </a:r>
            <a:r>
              <a:rPr lang="es-ES" dirty="0" smtClean="0"/>
              <a:t>ó intelectual obligatoria</a:t>
            </a:r>
            <a:r>
              <a:rPr lang="es-ES" dirty="0"/>
              <a:t>, </a:t>
            </a:r>
            <a:r>
              <a:rPr lang="es-ES" dirty="0" smtClean="0"/>
              <a:t>exigida </a:t>
            </a:r>
            <a:r>
              <a:rPr lang="es-ES" dirty="0"/>
              <a:t>por la sociedad </a:t>
            </a:r>
            <a:r>
              <a:rPr lang="es-ES" dirty="0" smtClean="0"/>
              <a:t>ó </a:t>
            </a:r>
            <a:r>
              <a:rPr lang="es-ES" dirty="0"/>
              <a:t>individuo por un propósito</a:t>
            </a:r>
            <a:r>
              <a:rPr lang="es-ES" dirty="0" smtClean="0"/>
              <a:t>.</a:t>
            </a:r>
          </a:p>
          <a:p>
            <a:pPr lvl="0">
              <a:buNone/>
            </a:pPr>
            <a:endParaRPr lang="es-MX" dirty="0"/>
          </a:p>
          <a:p>
            <a:pPr lvl="0">
              <a:buNone/>
            </a:pPr>
            <a:r>
              <a:rPr lang="es-ES" dirty="0"/>
              <a:t>Significado idiomático: Acción y efecto de ocuparse en cualquier ejercicio, obra </a:t>
            </a:r>
            <a:r>
              <a:rPr lang="es-ES" dirty="0" smtClean="0"/>
              <a:t>ó </a:t>
            </a:r>
            <a:r>
              <a:rPr lang="es-ES" dirty="0"/>
              <a:t>empresa.</a:t>
            </a:r>
            <a:endParaRPr lang="es-MX" dirty="0"/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85720" y="1643050"/>
            <a:ext cx="8503920" cy="4572000"/>
          </a:xfrm>
        </p:spPr>
        <p:txBody>
          <a:bodyPr/>
          <a:lstStyle/>
          <a:p>
            <a:pPr lvl="0"/>
            <a:r>
              <a:rPr lang="es-ES" dirty="0"/>
              <a:t>Significado sociológico: Elemento de la sociedad, ayuda al mantenimiento de la misma. Combinación física e intelectual</a:t>
            </a:r>
            <a:r>
              <a:rPr lang="es-ES" dirty="0" smtClean="0"/>
              <a:t>.</a:t>
            </a:r>
          </a:p>
          <a:p>
            <a:pPr lvl="0">
              <a:buNone/>
            </a:pPr>
            <a:endParaRPr lang="es-MX" dirty="0"/>
          </a:p>
          <a:p>
            <a:pPr lvl="0"/>
            <a:r>
              <a:rPr lang="es-ES" dirty="0"/>
              <a:t>Significado jurídico: Actividad donde se produce bienes materiales sociales y culturales que son de utilidad en la relación de trabajador-jefe regulada por normas legales y se percibe un salario.</a:t>
            </a:r>
            <a:endParaRPr lang="es-MX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endParaRPr lang="es-ES" dirty="0" smtClean="0"/>
          </a:p>
          <a:p>
            <a:pPr lvl="0"/>
            <a:endParaRPr lang="es-ES" dirty="0" smtClean="0"/>
          </a:p>
          <a:p>
            <a:pPr lvl="0"/>
            <a:r>
              <a:rPr lang="es-ES" dirty="0" smtClean="0"/>
              <a:t>Significado </a:t>
            </a:r>
            <a:r>
              <a:rPr lang="es-ES" dirty="0"/>
              <a:t>económico: Factores de producción, acciones del hombre para modificar el medio ambiente, para satisfacer sus necesidades primarias.</a:t>
            </a:r>
            <a:endParaRPr lang="es-MX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309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b="1" i="1" u="sng" dirty="0"/>
              <a:t>HISTORIA DEL TRABAJO</a:t>
            </a:r>
            <a:endParaRPr lang="es-MX" dirty="0"/>
          </a:p>
          <a:p>
            <a:pPr>
              <a:buNone/>
            </a:pPr>
            <a:r>
              <a:rPr lang="es-ES" b="1" i="1" dirty="0"/>
              <a:t> </a:t>
            </a:r>
            <a:endParaRPr lang="es-MX" dirty="0"/>
          </a:p>
          <a:p>
            <a:pPr>
              <a:buNone/>
            </a:pPr>
            <a:r>
              <a:rPr lang="es-ES" dirty="0"/>
              <a:t>PREHISTORIA:</a:t>
            </a:r>
            <a:endParaRPr lang="es-MX" dirty="0"/>
          </a:p>
          <a:p>
            <a:pPr>
              <a:buNone/>
            </a:pPr>
            <a:r>
              <a:rPr lang="es-ES" b="1" i="1" u="sng" dirty="0"/>
              <a:t>SALVAJISMO:</a:t>
            </a:r>
            <a:endParaRPr lang="es-MX" b="1" i="1" u="sng" dirty="0"/>
          </a:p>
          <a:p>
            <a:pPr lvl="0">
              <a:buNone/>
            </a:pPr>
            <a:r>
              <a:rPr lang="es-ES" dirty="0"/>
              <a:t>Época de subsistencia. Trabajo: Recolección, caza y pesca</a:t>
            </a:r>
            <a:endParaRPr lang="es-MX" b="1" i="1" u="sng" dirty="0"/>
          </a:p>
          <a:p>
            <a:pPr>
              <a:buNone/>
            </a:pPr>
            <a:r>
              <a:rPr lang="es-ES" b="1" i="1" u="sng" dirty="0"/>
              <a:t>BARBARIE:</a:t>
            </a:r>
            <a:endParaRPr lang="es-MX" b="1" i="1" u="sng" dirty="0"/>
          </a:p>
          <a:p>
            <a:pPr lvl="0">
              <a:buNone/>
            </a:pPr>
            <a:r>
              <a:rPr lang="es-ES" dirty="0"/>
              <a:t>Trabajo: Agricultura y ganadería. Pasa del Nomadismo al Sedentarismo. Trabajo más organizado (aldeas, tribus).</a:t>
            </a:r>
            <a:endParaRPr lang="es-MX" dirty="0"/>
          </a:p>
          <a:p>
            <a:endParaRPr lang="es-MX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412776"/>
            <a:ext cx="180020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36719"/>
            <a:ext cx="140017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2"/>
          </p:nvPr>
        </p:nvSpPr>
        <p:spPr>
          <a:xfrm>
            <a:off x="301752" y="260648"/>
            <a:ext cx="4041648" cy="60291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b="1" i="1" u="sng" dirty="0"/>
              <a:t>GRECIA:</a:t>
            </a:r>
            <a:endParaRPr lang="es-MX" b="1" i="1" u="sng" dirty="0"/>
          </a:p>
          <a:p>
            <a:pPr lvl="0">
              <a:buNone/>
            </a:pPr>
            <a:endParaRPr lang="es-ES" dirty="0" smtClean="0"/>
          </a:p>
          <a:p>
            <a:pPr lvl="0">
              <a:buNone/>
            </a:pPr>
            <a:r>
              <a:rPr lang="es-ES" dirty="0" smtClean="0"/>
              <a:t>Con </a:t>
            </a:r>
            <a:r>
              <a:rPr lang="es-ES" dirty="0"/>
              <a:t>la esclavitud sólo algunos tenían derecho a la </a:t>
            </a:r>
            <a:r>
              <a:rPr lang="es-ES" dirty="0" err="1" smtClean="0"/>
              <a:t>Scholé</a:t>
            </a:r>
            <a:r>
              <a:rPr lang="es-ES" dirty="0" smtClean="0"/>
              <a:t>, </a:t>
            </a:r>
            <a:r>
              <a:rPr lang="es-ES" dirty="0"/>
              <a:t>esta era la primera  condición para que el hombre alcanzara su dignidad en el plano intelectual y corporal.</a:t>
            </a:r>
            <a:endParaRPr lang="es-MX" dirty="0"/>
          </a:p>
          <a:p>
            <a:pPr lvl="0">
              <a:buNone/>
            </a:pPr>
            <a:r>
              <a:rPr lang="es-ES" dirty="0"/>
              <a:t>Scholè: Placer, paz, reposo, descanso, solaz (recreo, esparcimiento)</a:t>
            </a:r>
            <a:endParaRPr lang="es-MX" dirty="0"/>
          </a:p>
          <a:p>
            <a:pPr>
              <a:buNone/>
            </a:pPr>
            <a:endParaRPr lang="es-MX" dirty="0"/>
          </a:p>
          <a:p>
            <a:endParaRPr lang="es-MX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>
              <a:buNone/>
            </a:pPr>
            <a:endParaRPr lang="es-ES" dirty="0" smtClean="0"/>
          </a:p>
          <a:p>
            <a:pPr lvl="0">
              <a:buNone/>
            </a:pPr>
            <a:endParaRPr lang="es-ES" dirty="0"/>
          </a:p>
          <a:p>
            <a:pPr lvl="0">
              <a:buNone/>
            </a:pPr>
            <a:endParaRPr lang="es-ES" dirty="0" smtClean="0"/>
          </a:p>
          <a:p>
            <a:pPr lvl="0">
              <a:buNone/>
            </a:pPr>
            <a:r>
              <a:rPr lang="es-ES" dirty="0" smtClean="0"/>
              <a:t>Ricos</a:t>
            </a:r>
            <a:r>
              <a:rPr lang="es-ES" dirty="0"/>
              <a:t>: (Nobles) juegos olímpicos, ciencia, arte, política.</a:t>
            </a:r>
            <a:endParaRPr lang="es-MX" dirty="0"/>
          </a:p>
          <a:p>
            <a:pPr lvl="0">
              <a:buNone/>
            </a:pPr>
            <a:r>
              <a:rPr lang="es-ES" dirty="0"/>
              <a:t>Esclavos: Agricultura, herrería, alfarería, etc.</a:t>
            </a:r>
            <a:endParaRPr lang="es-MX" dirty="0"/>
          </a:p>
          <a:p>
            <a:endParaRPr lang="es-MX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0"/>
            <a:ext cx="4932040" cy="3501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2"/>
          </p:nvPr>
        </p:nvSpPr>
        <p:spPr>
          <a:xfrm>
            <a:off x="301752" y="188640"/>
            <a:ext cx="4041648" cy="66693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4000" b="1" i="1" u="sng" dirty="0"/>
              <a:t>ROMA</a:t>
            </a:r>
            <a:r>
              <a:rPr lang="es-ES" sz="4000" b="1" i="1" u="sng" dirty="0" smtClean="0"/>
              <a:t>:</a:t>
            </a:r>
          </a:p>
          <a:p>
            <a:pPr>
              <a:buNone/>
            </a:pPr>
            <a:endParaRPr lang="es-MX" b="1" i="1" u="sng" dirty="0"/>
          </a:p>
          <a:p>
            <a:pPr lvl="0">
              <a:buNone/>
            </a:pPr>
            <a:endParaRPr lang="es-ES" dirty="0" smtClean="0"/>
          </a:p>
          <a:p>
            <a:pPr lvl="0">
              <a:buNone/>
            </a:pPr>
            <a:endParaRPr lang="es-ES" dirty="0" smtClean="0"/>
          </a:p>
          <a:p>
            <a:pPr lvl="0">
              <a:buNone/>
            </a:pPr>
            <a:r>
              <a:rPr lang="es-ES" dirty="0" smtClean="0"/>
              <a:t>Otium Romano</a:t>
            </a:r>
            <a:r>
              <a:rPr lang="es-ES" dirty="0"/>
              <a:t>, se entendió como una válvula de escape para las presiones sociales y freno a las masas sociales (esclavos).</a:t>
            </a:r>
            <a:endParaRPr lang="es-MX" dirty="0"/>
          </a:p>
          <a:p>
            <a:pPr lvl="0">
              <a:buNone/>
            </a:pPr>
            <a:r>
              <a:rPr lang="es-ES" dirty="0"/>
              <a:t>El Ocio Latino o Romano, cayó en ociosidad perjudicial.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endParaRPr lang="es-MX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800600" y="3573015"/>
            <a:ext cx="4038600" cy="2720559"/>
          </a:xfrm>
        </p:spPr>
        <p:txBody>
          <a:bodyPr/>
          <a:lstStyle/>
          <a:p>
            <a:pPr lvl="0">
              <a:buNone/>
            </a:pPr>
            <a:r>
              <a:rPr lang="es-ES" dirty="0"/>
              <a:t>Trabajo Romano es la negación del Ocio.</a:t>
            </a:r>
            <a:endParaRPr lang="es-MX" dirty="0"/>
          </a:p>
          <a:p>
            <a:pPr lvl="0">
              <a:buNone/>
            </a:pPr>
            <a:r>
              <a:rPr lang="es-ES" dirty="0"/>
              <a:t>Otium&gt;&gt;&gt; Diversión pública (circo romano)</a:t>
            </a:r>
            <a:endParaRPr lang="es-MX" dirty="0"/>
          </a:p>
          <a:p>
            <a:endParaRPr lang="es-MX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0"/>
            <a:ext cx="4860032" cy="3371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2"/>
          </p:nvPr>
        </p:nvSpPr>
        <p:spPr>
          <a:xfrm>
            <a:off x="301752" y="188640"/>
            <a:ext cx="4041648" cy="66693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sz="3600" b="1" i="1" u="sng" dirty="0"/>
              <a:t>EDAD MEDIA</a:t>
            </a:r>
            <a:r>
              <a:rPr lang="es-ES" sz="3600" b="1" i="1" u="sng" dirty="0" smtClean="0"/>
              <a:t>:</a:t>
            </a:r>
          </a:p>
          <a:p>
            <a:pPr>
              <a:buNone/>
            </a:pPr>
            <a:endParaRPr lang="es-MX" sz="3600" dirty="0"/>
          </a:p>
          <a:p>
            <a:pPr lvl="0">
              <a:buNone/>
            </a:pPr>
            <a:endParaRPr lang="es-ES" sz="3600" dirty="0" smtClean="0"/>
          </a:p>
          <a:p>
            <a:pPr lvl="0">
              <a:buNone/>
            </a:pPr>
            <a:endParaRPr lang="es-ES" dirty="0"/>
          </a:p>
          <a:p>
            <a:pPr lvl="0">
              <a:buNone/>
            </a:pPr>
            <a:r>
              <a:rPr lang="es-ES" dirty="0" smtClean="0"/>
              <a:t>Surgimiento </a:t>
            </a:r>
            <a:r>
              <a:rPr lang="es-ES" dirty="0"/>
              <a:t>del Feudalismo.</a:t>
            </a:r>
            <a:endParaRPr lang="es-MX" dirty="0"/>
          </a:p>
          <a:p>
            <a:pPr lvl="0">
              <a:buNone/>
            </a:pPr>
            <a:r>
              <a:rPr lang="es-ES" dirty="0"/>
              <a:t>Actividades:</a:t>
            </a:r>
            <a:endParaRPr lang="es-MX" dirty="0"/>
          </a:p>
          <a:p>
            <a:pPr lvl="0">
              <a:buNone/>
            </a:pPr>
            <a:r>
              <a:rPr lang="es-ES" dirty="0"/>
              <a:t>Competir en torneos</a:t>
            </a:r>
            <a:endParaRPr lang="es-MX" dirty="0"/>
          </a:p>
          <a:p>
            <a:pPr lvl="0">
              <a:buNone/>
            </a:pPr>
            <a:r>
              <a:rPr lang="es-ES" dirty="0"/>
              <a:t>Cacería</a:t>
            </a:r>
            <a:endParaRPr lang="es-MX" dirty="0"/>
          </a:p>
          <a:p>
            <a:pPr lvl="0">
              <a:buNone/>
            </a:pPr>
            <a:r>
              <a:rPr lang="es-ES" dirty="0"/>
              <a:t>Pesca</a:t>
            </a:r>
            <a:endParaRPr lang="es-MX" dirty="0"/>
          </a:p>
          <a:p>
            <a:pPr lvl="0">
              <a:buNone/>
            </a:pPr>
            <a:r>
              <a:rPr lang="es-ES" dirty="0"/>
              <a:t>Pasear</a:t>
            </a:r>
            <a:endParaRPr lang="es-MX" dirty="0"/>
          </a:p>
          <a:p>
            <a:pPr lvl="0">
              <a:buNone/>
            </a:pPr>
            <a:r>
              <a:rPr lang="es-ES" dirty="0"/>
              <a:t>Esgrima</a:t>
            </a:r>
            <a:endParaRPr lang="es-MX" dirty="0"/>
          </a:p>
          <a:p>
            <a:pPr lvl="0">
              <a:buNone/>
            </a:pPr>
            <a:r>
              <a:rPr lang="es-ES" dirty="0"/>
              <a:t>Ajedrez</a:t>
            </a:r>
            <a:endParaRPr lang="es-MX" dirty="0"/>
          </a:p>
          <a:p>
            <a:endParaRPr lang="es-MX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304" y="2316342"/>
            <a:ext cx="4418184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23528" y="188640"/>
            <a:ext cx="8503920" cy="6192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4000" b="1" i="1" u="sng" dirty="0" smtClean="0"/>
              <a:t>EDAD MODERNA:</a:t>
            </a:r>
            <a:endParaRPr lang="es-MX" sz="4000" b="1" i="1" u="sng" dirty="0"/>
          </a:p>
          <a:p>
            <a:pPr marL="868680" lvl="3" indent="0">
              <a:buNone/>
            </a:pPr>
            <a:endParaRPr lang="es-ES" sz="4000" dirty="0"/>
          </a:p>
          <a:p>
            <a:pPr lvl="3"/>
            <a:r>
              <a:rPr lang="es-ES" sz="3600" dirty="0" smtClean="0"/>
              <a:t>Surgen </a:t>
            </a:r>
            <a:r>
              <a:rPr lang="es-ES" sz="3600" dirty="0"/>
              <a:t>Inventos</a:t>
            </a:r>
            <a:endParaRPr lang="es-MX" sz="3600" dirty="0"/>
          </a:p>
          <a:p>
            <a:pPr lvl="3"/>
            <a:r>
              <a:rPr lang="es-ES" sz="3600" dirty="0"/>
              <a:t>Surge la Burguesía</a:t>
            </a:r>
            <a:endParaRPr lang="es-MX" sz="3600" dirty="0"/>
          </a:p>
          <a:p>
            <a:pPr lvl="3"/>
            <a:r>
              <a:rPr lang="es-ES" sz="3600" dirty="0"/>
              <a:t>Se pierde la integridad del obrero</a:t>
            </a:r>
            <a:endParaRPr lang="es-MX" sz="3600" dirty="0"/>
          </a:p>
          <a:p>
            <a:pPr lvl="3"/>
            <a:r>
              <a:rPr lang="es-ES" sz="3600" dirty="0"/>
              <a:t>El ocio adquiere sentido peyorativo</a:t>
            </a:r>
            <a:endParaRPr lang="es-MX" sz="3600" dirty="0"/>
          </a:p>
          <a:p>
            <a:pPr lvl="3"/>
            <a:r>
              <a:rPr lang="es-ES" sz="3600" dirty="0"/>
              <a:t>El ocio se compara con la Ociosidad</a:t>
            </a:r>
            <a:endParaRPr lang="es-MX" sz="3600" dirty="0"/>
          </a:p>
          <a:p>
            <a:endParaRPr lang="es-MX" sz="36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88640"/>
            <a:ext cx="25146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88640"/>
            <a:ext cx="8503920" cy="616931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sz="4000" b="1" i="1" u="sng" dirty="0"/>
              <a:t>EDAD </a:t>
            </a:r>
            <a:endParaRPr lang="es-ES" sz="4000" b="1" i="1" u="sng" dirty="0" smtClean="0"/>
          </a:p>
          <a:p>
            <a:pPr>
              <a:buNone/>
            </a:pPr>
            <a:r>
              <a:rPr lang="es-ES" sz="4000" b="1" i="1" u="sng" dirty="0" smtClean="0"/>
              <a:t>CONTEMPORÁNEA:</a:t>
            </a:r>
          </a:p>
          <a:p>
            <a:pPr>
              <a:buNone/>
            </a:pPr>
            <a:endParaRPr lang="es-MX" b="1" i="1" u="sng" dirty="0" smtClean="0"/>
          </a:p>
          <a:p>
            <a:pPr>
              <a:buNone/>
            </a:pPr>
            <a:endParaRPr lang="es-MX" b="1" i="1" u="sng" dirty="0"/>
          </a:p>
          <a:p>
            <a:pPr lvl="0">
              <a:buNone/>
            </a:pPr>
            <a:r>
              <a:rPr lang="es-ES" dirty="0"/>
              <a:t>Se da la revolución </a:t>
            </a:r>
            <a:r>
              <a:rPr lang="es-ES" dirty="0" smtClean="0"/>
              <a:t>Industrial</a:t>
            </a:r>
          </a:p>
          <a:p>
            <a:pPr lvl="0">
              <a:buNone/>
            </a:pPr>
            <a:endParaRPr lang="es-MX" dirty="0"/>
          </a:p>
          <a:p>
            <a:pPr lvl="0">
              <a:buNone/>
            </a:pPr>
            <a:r>
              <a:rPr lang="es-ES" dirty="0"/>
              <a:t>La humanidad empieza un nuevo estilo de vida en su </a:t>
            </a:r>
            <a:r>
              <a:rPr lang="es-ES" dirty="0" smtClean="0"/>
              <a:t>cultura</a:t>
            </a:r>
          </a:p>
          <a:p>
            <a:pPr lvl="0">
              <a:buNone/>
            </a:pPr>
            <a:endParaRPr lang="es-MX" dirty="0"/>
          </a:p>
          <a:p>
            <a:pPr lvl="0">
              <a:buNone/>
            </a:pPr>
            <a:r>
              <a:rPr lang="es-ES" dirty="0"/>
              <a:t>Los obreros reclaman ocho horas trabajo, ocho horas descanso, ocho horas educación.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endParaRPr lang="es-MX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8406"/>
            <a:ext cx="3345323" cy="327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79512" y="260648"/>
            <a:ext cx="8621560" cy="64370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4000" b="1" i="1" u="sng" dirty="0" smtClean="0"/>
              <a:t>ÉPOCA </a:t>
            </a:r>
            <a:r>
              <a:rPr lang="es-ES" sz="4000" b="1" i="1" u="sng" dirty="0"/>
              <a:t>ACTUAL</a:t>
            </a:r>
            <a:r>
              <a:rPr lang="es-ES" sz="4000" b="1" i="1" u="sng" dirty="0" smtClean="0"/>
              <a:t>:</a:t>
            </a:r>
          </a:p>
          <a:p>
            <a:pPr>
              <a:buNone/>
            </a:pPr>
            <a:endParaRPr lang="es-MX" b="1" i="1" u="sng" dirty="0" smtClean="0"/>
          </a:p>
          <a:p>
            <a:pPr>
              <a:buNone/>
            </a:pPr>
            <a:endParaRPr lang="es-MX" b="1" i="1" u="sng" dirty="0"/>
          </a:p>
          <a:p>
            <a:pPr lvl="0">
              <a:buNone/>
            </a:pPr>
            <a:r>
              <a:rPr lang="es-ES" dirty="0"/>
              <a:t>El trabajo es automatizado, es una necesidad, alineada para los trabajadores.</a:t>
            </a:r>
            <a:endParaRPr lang="es-MX" dirty="0"/>
          </a:p>
          <a:p>
            <a:pPr lvl="0">
              <a:buNone/>
            </a:pPr>
            <a:r>
              <a:rPr lang="es-ES" dirty="0"/>
              <a:t>Lo que el obrero produce lo compra más caro.</a:t>
            </a:r>
            <a:endParaRPr lang="es-MX" dirty="0"/>
          </a:p>
          <a:p>
            <a:pPr lvl="0">
              <a:buNone/>
            </a:pPr>
            <a:r>
              <a:rPr lang="es-ES" dirty="0"/>
              <a:t>Se llega al consumismo</a:t>
            </a:r>
            <a:endParaRPr lang="es-MX" dirty="0"/>
          </a:p>
          <a:p>
            <a:pPr lvl="0">
              <a:buNone/>
            </a:pPr>
            <a:r>
              <a:rPr lang="es-ES" dirty="0"/>
              <a:t>Se tienen dos trabajos.</a:t>
            </a:r>
            <a:endParaRPr lang="es-MX" dirty="0"/>
          </a:p>
          <a:p>
            <a:pPr lvl="0">
              <a:buNone/>
            </a:pPr>
            <a:r>
              <a:rPr lang="es-ES" dirty="0"/>
              <a:t>Se vive para consumir, </a:t>
            </a:r>
            <a:endParaRPr lang="es-ES" dirty="0" smtClean="0"/>
          </a:p>
          <a:p>
            <a:pPr lvl="0">
              <a:buNone/>
            </a:pPr>
            <a:r>
              <a:rPr lang="es-ES" dirty="0" smtClean="0"/>
              <a:t>para </a:t>
            </a:r>
            <a:r>
              <a:rPr lang="es-ES" dirty="0"/>
              <a:t>imitar, se vive automatizado.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pPr>
              <a:buNone/>
            </a:pPr>
            <a:endParaRPr lang="es-MX" dirty="0"/>
          </a:p>
          <a:p>
            <a:endParaRPr lang="es-MX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509120"/>
            <a:ext cx="3419872" cy="191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>
                <a:latin typeface="Arial" pitchFamily="34" charset="0"/>
                <a:cs typeface="Arial" pitchFamily="34" charset="0"/>
              </a:rPr>
              <a:t>c) Introducción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s-MX" sz="32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El presente material didáctico, 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desarrolla cada una de las lecturas que son base para el entendimiento de la historia y conceptualización del Tiempo Libre, Ocio y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semiocio</a:t>
            </a:r>
            <a:endParaRPr lang="es-MX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798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214290"/>
            <a:ext cx="8503920" cy="61436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sz="3200" b="1" i="1" u="sng" dirty="0" smtClean="0"/>
              <a:t>INTERRELACIONES </a:t>
            </a:r>
            <a:r>
              <a:rPr lang="es-ES" sz="3200" b="1" i="1" u="sng" dirty="0"/>
              <a:t>Y SIGNIFICADOS:</a:t>
            </a:r>
            <a:endParaRPr lang="es-MX" sz="3200" dirty="0"/>
          </a:p>
          <a:p>
            <a:pPr>
              <a:buNone/>
            </a:pPr>
            <a:r>
              <a:rPr lang="es-ES" sz="3200" b="1" i="1" dirty="0"/>
              <a:t> </a:t>
            </a:r>
            <a:endParaRPr lang="es-MX" sz="3200" dirty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Tiempo </a:t>
            </a:r>
            <a:r>
              <a:rPr lang="es-ES" dirty="0"/>
              <a:t>de trabajo: Trabajo 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remunerativo</a:t>
            </a:r>
            <a:r>
              <a:rPr lang="es-ES" dirty="0"/>
              <a:t>, para subsistir, 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ocupación</a:t>
            </a:r>
            <a:r>
              <a:rPr lang="es-ES" dirty="0"/>
              <a:t>, obligatoriedad, necesidad 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esfuerzo </a:t>
            </a:r>
            <a:r>
              <a:rPr lang="es-ES" dirty="0"/>
              <a:t>físico, y/o mental.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pPr>
              <a:buNone/>
            </a:pPr>
            <a:r>
              <a:rPr lang="es-ES" dirty="0"/>
              <a:t>Tiempo </a:t>
            </a:r>
            <a:r>
              <a:rPr lang="es-ES" dirty="0" smtClean="0"/>
              <a:t>extra laboral  </a:t>
            </a:r>
            <a:r>
              <a:rPr lang="es-ES" dirty="0"/>
              <a:t>ó</a:t>
            </a:r>
            <a:r>
              <a:rPr lang="es-ES" dirty="0" smtClean="0"/>
              <a:t> </a:t>
            </a:r>
            <a:r>
              <a:rPr lang="es-ES" dirty="0"/>
              <a:t>de no trabajo: 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Sueño</a:t>
            </a:r>
            <a:r>
              <a:rPr lang="es-ES" dirty="0"/>
              <a:t>, descanso, comer, evacuar, 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reproducirse</a:t>
            </a:r>
            <a:r>
              <a:rPr lang="es-ES" dirty="0"/>
              <a:t>, transportarse, etc. 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(</a:t>
            </a:r>
            <a:r>
              <a:rPr lang="es-ES" dirty="0"/>
              <a:t>satisfacción de necesidades primarias).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endParaRPr lang="es-MX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254" y="3645024"/>
            <a:ext cx="2857500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836712"/>
            <a:ext cx="3125306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  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   Tiempo </a:t>
            </a:r>
            <a:r>
              <a:rPr lang="es-ES" dirty="0"/>
              <a:t>de Ocio: No es obligatorio, no remunerativo, no necesidades fisiológicas, sociales </a:t>
            </a:r>
            <a:r>
              <a:rPr lang="es-ES" dirty="0" smtClean="0"/>
              <a:t>ó </a:t>
            </a:r>
            <a:r>
              <a:rPr lang="es-ES" dirty="0"/>
              <a:t>mentales, tiene relación con la </a:t>
            </a:r>
            <a:r>
              <a:rPr lang="es-ES" dirty="0" err="1" smtClean="0"/>
              <a:t>Scholé</a:t>
            </a:r>
            <a:r>
              <a:rPr lang="es-ES" dirty="0" smtClean="0"/>
              <a:t>. </a:t>
            </a:r>
            <a:r>
              <a:rPr lang="es-ES" dirty="0"/>
              <a:t>Libertad de actuar y sentir.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8229600" cy="621510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es-ES" b="1" dirty="0" smtClean="0"/>
          </a:p>
          <a:p>
            <a:pPr>
              <a:buNone/>
            </a:pPr>
            <a:r>
              <a:rPr lang="es-ES" sz="4000" b="1" dirty="0" smtClean="0"/>
              <a:t>ACTIVIDADES </a:t>
            </a:r>
            <a:r>
              <a:rPr lang="es-ES" sz="4000" b="1" dirty="0"/>
              <a:t>DE LOS ALUMNOS:</a:t>
            </a:r>
            <a:endParaRPr lang="es-MX" sz="4000" b="1" dirty="0"/>
          </a:p>
          <a:p>
            <a:pPr>
              <a:buNone/>
            </a:pPr>
            <a:r>
              <a:rPr lang="es-ES" sz="4000" b="1" dirty="0"/>
              <a:t> </a:t>
            </a:r>
            <a:endParaRPr lang="es-MX" sz="4000" b="1" dirty="0"/>
          </a:p>
          <a:p>
            <a:pPr>
              <a:buNone/>
            </a:pPr>
            <a:endParaRPr lang="es-ES" b="1" dirty="0" smtClean="0"/>
          </a:p>
          <a:p>
            <a:pPr>
              <a:buNone/>
            </a:pPr>
            <a:endParaRPr lang="es-ES" b="1" dirty="0" smtClean="0"/>
          </a:p>
          <a:p>
            <a:pPr>
              <a:buNone/>
            </a:pPr>
            <a:r>
              <a:rPr lang="es-ES" sz="2900" b="1" dirty="0" smtClean="0"/>
              <a:t>MAPA </a:t>
            </a:r>
            <a:r>
              <a:rPr lang="es-ES" sz="2900" b="1" dirty="0"/>
              <a:t>CONCEPTUAL:</a:t>
            </a:r>
            <a:endParaRPr lang="es-MX" sz="2900" b="1" dirty="0"/>
          </a:p>
          <a:p>
            <a:pPr>
              <a:buNone/>
            </a:pPr>
            <a:r>
              <a:rPr lang="es-ES" sz="2900" b="1" dirty="0"/>
              <a:t>1.- Definiciones de trabajo</a:t>
            </a:r>
            <a:endParaRPr lang="es-MX" sz="2900" b="1" dirty="0"/>
          </a:p>
          <a:p>
            <a:pPr>
              <a:buNone/>
            </a:pPr>
            <a:r>
              <a:rPr lang="es-ES" sz="2900" b="1" dirty="0"/>
              <a:t>2.- Tipos de tiempo.</a:t>
            </a:r>
            <a:endParaRPr lang="es-MX" sz="2900" b="1" dirty="0"/>
          </a:p>
          <a:p>
            <a:pPr>
              <a:buNone/>
            </a:pPr>
            <a:r>
              <a:rPr lang="es-ES" sz="2900" b="1" dirty="0"/>
              <a:t> </a:t>
            </a:r>
            <a:endParaRPr lang="es-MX" sz="2900" b="1" dirty="0"/>
          </a:p>
          <a:p>
            <a:pPr>
              <a:buNone/>
            </a:pPr>
            <a:r>
              <a:rPr lang="es-ES" sz="2900" b="1" dirty="0"/>
              <a:t>MAPA MENTAL:</a:t>
            </a:r>
            <a:endParaRPr lang="es-MX" sz="2900" b="1" dirty="0"/>
          </a:p>
          <a:p>
            <a:pPr>
              <a:buNone/>
            </a:pPr>
            <a:r>
              <a:rPr lang="es-ES" sz="2900" b="1" dirty="0"/>
              <a:t> 1.- Historia del trabajo (7 etapas)</a:t>
            </a:r>
            <a:endParaRPr lang="es-MX" sz="2900" b="1" dirty="0"/>
          </a:p>
          <a:p>
            <a:pPr>
              <a:buNone/>
            </a:pPr>
            <a:r>
              <a:rPr lang="es-ES" sz="2900" b="1" dirty="0"/>
              <a:t> </a:t>
            </a:r>
            <a:endParaRPr lang="es-MX" sz="2900" b="1" dirty="0"/>
          </a:p>
          <a:p>
            <a:pPr>
              <a:buNone/>
            </a:pPr>
            <a:r>
              <a:rPr lang="es-ES" sz="2900" b="1" dirty="0"/>
              <a:t>CUESTIONARIO:</a:t>
            </a:r>
            <a:endParaRPr lang="es-MX" sz="2900" b="1" dirty="0"/>
          </a:p>
          <a:p>
            <a:pPr>
              <a:buNone/>
            </a:pPr>
            <a:r>
              <a:rPr lang="es-ES" sz="2900" b="1" dirty="0"/>
              <a:t> </a:t>
            </a:r>
            <a:endParaRPr lang="es-MX" sz="2900" b="1" dirty="0"/>
          </a:p>
          <a:p>
            <a:pPr>
              <a:buNone/>
            </a:pPr>
            <a:r>
              <a:rPr lang="es-ES" sz="2900" b="1" dirty="0"/>
              <a:t>1.- ¿Qué es el trabajo?</a:t>
            </a:r>
            <a:endParaRPr lang="es-MX" sz="2900" b="1" dirty="0"/>
          </a:p>
          <a:p>
            <a:pPr>
              <a:buNone/>
            </a:pPr>
            <a:r>
              <a:rPr lang="es-ES" sz="2900" b="1" dirty="0"/>
              <a:t>2.- ¿Cómo se da el trabajo en la edad Media?</a:t>
            </a:r>
            <a:endParaRPr lang="es-MX" sz="2900" b="1" dirty="0"/>
          </a:p>
          <a:p>
            <a:pPr>
              <a:buNone/>
            </a:pPr>
            <a:r>
              <a:rPr lang="es-ES" sz="2900" b="1" dirty="0"/>
              <a:t>3.- ¿Cómo se da el trabajo en la época actual?</a:t>
            </a:r>
            <a:endParaRPr lang="es-MX" sz="2900" b="1" dirty="0"/>
          </a:p>
          <a:p>
            <a:pPr>
              <a:buNone/>
            </a:pPr>
            <a:r>
              <a:rPr lang="es-ES" sz="2900" b="1" dirty="0"/>
              <a:t>4.- ¿Qué es el tiempo de Ocio?</a:t>
            </a:r>
            <a:endParaRPr lang="es-MX" sz="2900" b="1" dirty="0"/>
          </a:p>
          <a:p>
            <a:pPr>
              <a:buNone/>
            </a:pPr>
            <a:r>
              <a:rPr lang="es-ES" sz="2900" b="1" dirty="0"/>
              <a:t>5.- ¿Qué es el tiempo de existencia?</a:t>
            </a:r>
            <a:endParaRPr lang="es-MX" sz="2900" b="1" dirty="0"/>
          </a:p>
          <a:p>
            <a:endParaRPr lang="es-MX" b="1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500174"/>
          </a:xfrm>
        </p:spPr>
        <p:txBody>
          <a:bodyPr>
            <a:normAutofit fontScale="90000"/>
          </a:bodyPr>
          <a:lstStyle/>
          <a:p>
            <a:pPr algn="l"/>
            <a:r>
              <a:rPr lang="es-ES" sz="3600" b="1" dirty="0" smtClean="0"/>
              <a:t/>
            </a:r>
            <a:br>
              <a:rPr lang="es-ES" sz="3600" b="1" dirty="0" smtClean="0"/>
            </a:br>
            <a:r>
              <a:rPr lang="es-ES" sz="2000" b="1" dirty="0" smtClean="0"/>
              <a:t>LECTURA </a:t>
            </a:r>
            <a:r>
              <a:rPr lang="es-ES" sz="2000" b="1" dirty="0"/>
              <a:t>No.3: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ES" sz="2000" b="1" dirty="0"/>
              <a:t> Prólogo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ES" sz="2000" b="1" dirty="0"/>
              <a:t>Libro: Alternativas del Ocio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ES" sz="2000" b="1" dirty="0"/>
              <a:t>Autor: Edmundo González Llaca</a:t>
            </a:r>
            <a:r>
              <a:rPr lang="es-MX" sz="2000" dirty="0"/>
              <a:t/>
            </a:r>
            <a:br>
              <a:rPr lang="es-MX" sz="2000" dirty="0"/>
            </a:br>
            <a:endParaRPr lang="es-MX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s-ES" sz="3400" b="1" dirty="0"/>
              <a:t>ACTIVIDADES DEL ALUMNO:</a:t>
            </a:r>
            <a:endParaRPr lang="es-MX" sz="3400" b="1" dirty="0"/>
          </a:p>
          <a:p>
            <a:pPr>
              <a:buNone/>
            </a:pPr>
            <a:r>
              <a:rPr lang="es-ES" b="1" dirty="0"/>
              <a:t> </a:t>
            </a:r>
            <a:endParaRPr lang="es-MX" b="1" dirty="0"/>
          </a:p>
          <a:p>
            <a:pPr>
              <a:buNone/>
            </a:pPr>
            <a:r>
              <a:rPr lang="es-ES" b="1" i="1" u="sng" dirty="0"/>
              <a:t>Cuestionario:</a:t>
            </a:r>
            <a:endParaRPr lang="es-MX" b="1" dirty="0"/>
          </a:p>
          <a:p>
            <a:pPr>
              <a:buNone/>
            </a:pPr>
            <a:r>
              <a:rPr lang="es-ES" b="1" i="1" dirty="0"/>
              <a:t> </a:t>
            </a:r>
            <a:endParaRPr lang="es-MX" b="1" dirty="0"/>
          </a:p>
          <a:p>
            <a:pPr>
              <a:buNone/>
            </a:pPr>
            <a:r>
              <a:rPr lang="es-ES" b="1" dirty="0"/>
              <a:t>1.- ¿Cómo afecta el moderno sistema industrial al trabajador?</a:t>
            </a:r>
            <a:endParaRPr lang="es-MX" b="1" dirty="0"/>
          </a:p>
          <a:p>
            <a:pPr>
              <a:buNone/>
            </a:pPr>
            <a:r>
              <a:rPr lang="es-ES" b="1" dirty="0"/>
              <a:t>2.- ¿Cuál es la propuesta del Profesor Edmundo González Llaca para cambiar el sistema y desarrollar la mentalidad del trabajador?</a:t>
            </a:r>
            <a:endParaRPr lang="es-MX" b="1" dirty="0"/>
          </a:p>
          <a:p>
            <a:pPr>
              <a:buNone/>
            </a:pPr>
            <a:r>
              <a:rPr lang="es-ES" b="1" dirty="0"/>
              <a:t>3.- ¿Cuales son los propósitos de una empresa progresista?</a:t>
            </a:r>
            <a:endParaRPr lang="es-MX" b="1" dirty="0"/>
          </a:p>
          <a:p>
            <a:pPr>
              <a:buNone/>
            </a:pPr>
            <a:r>
              <a:rPr lang="es-ES" b="1" dirty="0"/>
              <a:t>4.- ¿Con base a la empresa progresista como se puede emplear el Tiempo Libre?</a:t>
            </a:r>
            <a:endParaRPr lang="es-MX" b="1" dirty="0"/>
          </a:p>
          <a:p>
            <a:pPr>
              <a:buNone/>
            </a:pPr>
            <a:r>
              <a:rPr lang="es-ES" b="1" dirty="0"/>
              <a:t>5.- ¿Por qué es importante que cada persona se sienta bien en su trabajo?</a:t>
            </a:r>
            <a:endParaRPr lang="es-MX" b="1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500042"/>
            <a:ext cx="8503920" cy="60007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ES" sz="3800" b="1" i="1" u="sng" dirty="0"/>
              <a:t>Preguntas de reflexión</a:t>
            </a:r>
            <a:r>
              <a:rPr lang="es-ES" sz="3800" b="1" i="1" u="sng" dirty="0" smtClean="0"/>
              <a:t>:</a:t>
            </a:r>
          </a:p>
          <a:p>
            <a:pPr>
              <a:buNone/>
            </a:pP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pPr>
              <a:buNone/>
            </a:pPr>
            <a:r>
              <a:rPr lang="es-ES" b="1" dirty="0"/>
              <a:t>1.- ¿Qué resultados da el tener un trabajo enajenante y opresor?</a:t>
            </a:r>
            <a:endParaRPr lang="es-MX" b="1" dirty="0"/>
          </a:p>
          <a:p>
            <a:pPr>
              <a:buNone/>
            </a:pPr>
            <a:r>
              <a:rPr lang="es-ES" b="1" dirty="0"/>
              <a:t>2.- ¿Cómo influye en la personalidad, los medios de comunicación?</a:t>
            </a:r>
            <a:endParaRPr lang="es-MX" b="1" dirty="0"/>
          </a:p>
          <a:p>
            <a:pPr>
              <a:buNone/>
            </a:pPr>
            <a:r>
              <a:rPr lang="es-ES" b="1" dirty="0"/>
              <a:t>3.- ¿Cómo podríamos crear una empresa progresista dentro de la actividad turística?</a:t>
            </a:r>
            <a:endParaRPr lang="es-MX" b="1" dirty="0"/>
          </a:p>
          <a:p>
            <a:pPr>
              <a:buNone/>
            </a:pPr>
            <a:r>
              <a:rPr lang="es-ES" b="1" dirty="0"/>
              <a:t>4.- ¿Cómo deberíamos emplear el tiempo libre?</a:t>
            </a:r>
            <a:endParaRPr lang="es-MX" b="1" dirty="0"/>
          </a:p>
          <a:p>
            <a:pPr>
              <a:buNone/>
            </a:pPr>
            <a:r>
              <a:rPr lang="es-ES" b="1" dirty="0"/>
              <a:t>5.- ¿Cómo podemos cambiar la opinión que se tiene del tiempo libre, como tiempo perdido?</a:t>
            </a:r>
            <a:endParaRPr lang="es-MX" b="1" dirty="0"/>
          </a:p>
          <a:p>
            <a:pPr>
              <a:buNone/>
            </a:pPr>
            <a:r>
              <a:rPr lang="es-ES" b="1" dirty="0"/>
              <a:t> </a:t>
            </a:r>
            <a:endParaRPr lang="es-MX" b="1" dirty="0"/>
          </a:p>
          <a:p>
            <a:pPr lvl="0">
              <a:buNone/>
            </a:pPr>
            <a:r>
              <a:rPr lang="es-ES" b="1" dirty="0"/>
              <a:t>Realizar en una página, un comentario, sobre la relación que existe entre la lectura y la vida de los obreros, empleados o mineros.</a:t>
            </a:r>
            <a:endParaRPr lang="es-MX" b="1" dirty="0"/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95536" y="404664"/>
            <a:ext cx="8229600" cy="61436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ES" sz="3500" b="1" i="1" u="sng" dirty="0"/>
              <a:t>Temas a desarrollar en un párrafo:</a:t>
            </a:r>
            <a:endParaRPr lang="es-MX" sz="3500" dirty="0"/>
          </a:p>
          <a:p>
            <a:pPr>
              <a:buNone/>
            </a:pPr>
            <a:r>
              <a:rPr lang="es-ES" sz="3500" b="1" i="1" dirty="0"/>
              <a:t> </a:t>
            </a:r>
            <a:endParaRPr lang="es-ES" sz="3500" b="1" i="1" dirty="0" smtClean="0"/>
          </a:p>
          <a:p>
            <a:pPr>
              <a:buNone/>
            </a:pPr>
            <a:endParaRPr lang="es-MX" sz="3500" dirty="0"/>
          </a:p>
          <a:p>
            <a:pPr>
              <a:buNone/>
            </a:pPr>
            <a:r>
              <a:rPr lang="es-ES" b="1" dirty="0"/>
              <a:t>1.- El trabajo industrial es peligroso</a:t>
            </a:r>
            <a:endParaRPr lang="es-MX" b="1" dirty="0"/>
          </a:p>
          <a:p>
            <a:pPr>
              <a:buNone/>
            </a:pPr>
            <a:r>
              <a:rPr lang="es-ES" b="1" dirty="0"/>
              <a:t>2.- El moderno sistema industrial</a:t>
            </a:r>
            <a:endParaRPr lang="es-MX" b="1" dirty="0"/>
          </a:p>
          <a:p>
            <a:pPr>
              <a:buNone/>
            </a:pPr>
            <a:r>
              <a:rPr lang="es-ES" b="1" dirty="0"/>
              <a:t>3.- La creatividad humana</a:t>
            </a:r>
            <a:endParaRPr lang="es-MX" b="1" dirty="0"/>
          </a:p>
          <a:p>
            <a:pPr>
              <a:buNone/>
            </a:pPr>
            <a:r>
              <a:rPr lang="es-ES" b="1" dirty="0"/>
              <a:t>4.- Manipulación de los medios de comunicación</a:t>
            </a:r>
            <a:endParaRPr lang="es-MX" b="1" dirty="0"/>
          </a:p>
          <a:p>
            <a:pPr>
              <a:buNone/>
            </a:pPr>
            <a:r>
              <a:rPr lang="es-ES" b="1" dirty="0"/>
              <a:t>5.- Enajenación</a:t>
            </a:r>
            <a:endParaRPr lang="es-MX" b="1" dirty="0"/>
          </a:p>
          <a:p>
            <a:pPr>
              <a:buNone/>
            </a:pPr>
            <a:r>
              <a:rPr lang="es-ES" b="1" dirty="0"/>
              <a:t>6.- Falta de espíritu de fraternidad</a:t>
            </a:r>
            <a:endParaRPr lang="es-MX" b="1" dirty="0"/>
          </a:p>
          <a:p>
            <a:pPr>
              <a:buNone/>
            </a:pPr>
            <a:r>
              <a:rPr lang="es-ES" b="1" dirty="0"/>
              <a:t>7.- Objetivo de la empresa moderna</a:t>
            </a:r>
            <a:endParaRPr lang="es-MX" b="1" dirty="0"/>
          </a:p>
          <a:p>
            <a:pPr>
              <a:buNone/>
            </a:pPr>
            <a:r>
              <a:rPr lang="es-ES" b="1" dirty="0"/>
              <a:t>8.- Empresa progresista</a:t>
            </a:r>
            <a:endParaRPr lang="es-MX" b="1" dirty="0"/>
          </a:p>
          <a:p>
            <a:pPr>
              <a:buNone/>
            </a:pPr>
            <a:r>
              <a:rPr lang="es-ES" b="1" dirty="0"/>
              <a:t>9.- El Tiempo Libre de acuerdo a una empresa progresista.</a:t>
            </a:r>
            <a:endParaRPr lang="es-MX" b="1" dirty="0"/>
          </a:p>
          <a:p>
            <a:pPr>
              <a:buNone/>
            </a:pPr>
            <a:r>
              <a:rPr lang="es-ES" b="1" i="1" dirty="0"/>
              <a:t> </a:t>
            </a:r>
            <a:endParaRPr lang="es-MX" b="1" dirty="0"/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417638"/>
          </a:xfrm>
        </p:spPr>
        <p:txBody>
          <a:bodyPr>
            <a:noAutofit/>
          </a:bodyPr>
          <a:lstStyle/>
          <a:p>
            <a:pPr algn="l"/>
            <a:r>
              <a:rPr lang="es-ES" sz="2400" b="1" dirty="0" smtClean="0"/>
              <a:t/>
            </a:r>
            <a:br>
              <a:rPr lang="es-ES" sz="2400" b="1" dirty="0" smtClean="0"/>
            </a:br>
            <a:r>
              <a:rPr lang="es-ES" sz="1800" b="1" dirty="0" smtClean="0"/>
              <a:t>LECTURA </a:t>
            </a:r>
            <a:r>
              <a:rPr lang="es-ES" sz="1800" b="1" dirty="0"/>
              <a:t>No. 4</a:t>
            </a:r>
            <a:r>
              <a:rPr lang="es-MX" sz="1800" dirty="0"/>
              <a:t/>
            </a:r>
            <a:br>
              <a:rPr lang="es-MX" sz="1800" dirty="0"/>
            </a:br>
            <a:r>
              <a:rPr lang="es-ES" sz="1800" b="1" dirty="0"/>
              <a:t>Introducción</a:t>
            </a:r>
            <a:r>
              <a:rPr lang="es-MX" sz="1800" dirty="0"/>
              <a:t/>
            </a:r>
            <a:br>
              <a:rPr lang="es-MX" sz="1800" dirty="0"/>
            </a:br>
            <a:r>
              <a:rPr lang="es-ES" sz="1800" b="1" dirty="0"/>
              <a:t>Libro: Alternativas del Ocio</a:t>
            </a:r>
            <a:r>
              <a:rPr lang="es-MX" sz="1800" dirty="0"/>
              <a:t/>
            </a:r>
            <a:br>
              <a:rPr lang="es-MX" sz="1800" dirty="0"/>
            </a:br>
            <a:r>
              <a:rPr lang="es-ES" sz="1800" b="1" dirty="0"/>
              <a:t>Autor: Edmundo González Llaca</a:t>
            </a:r>
            <a:r>
              <a:rPr lang="es-MX" sz="1800" dirty="0"/>
              <a:t/>
            </a:r>
            <a:br>
              <a:rPr lang="es-MX" sz="1800" dirty="0"/>
            </a:br>
            <a:endParaRPr lang="es-MX" sz="18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500174"/>
            <a:ext cx="8229600" cy="507209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s-ES" sz="4000" b="1" dirty="0"/>
              <a:t>ACTIVIDADES DEL ALUMNO</a:t>
            </a:r>
            <a:endParaRPr lang="es-MX" sz="4000" dirty="0"/>
          </a:p>
          <a:p>
            <a:pPr>
              <a:buNone/>
            </a:pPr>
            <a:r>
              <a:rPr lang="es-ES" b="1" dirty="0"/>
              <a:t> </a:t>
            </a:r>
            <a:endParaRPr lang="es-MX" dirty="0"/>
          </a:p>
          <a:p>
            <a:pPr>
              <a:buNone/>
            </a:pPr>
            <a:r>
              <a:rPr lang="es-ES" b="1" i="1" u="sng" dirty="0"/>
              <a:t>Cuestionario:</a:t>
            </a:r>
            <a:endParaRPr lang="es-MX" b="1" dirty="0"/>
          </a:p>
          <a:p>
            <a:pPr>
              <a:buNone/>
            </a:pPr>
            <a:r>
              <a:rPr lang="es-ES" b="1" dirty="0"/>
              <a:t> </a:t>
            </a:r>
            <a:endParaRPr lang="es-MX" b="1" dirty="0"/>
          </a:p>
          <a:p>
            <a:pPr>
              <a:buNone/>
            </a:pPr>
            <a:r>
              <a:rPr lang="es-ES" b="1" dirty="0"/>
              <a:t>1.- ¿Cuál es la idea negativa que se tiene del Tiempo Libre, algunas personas?</a:t>
            </a:r>
            <a:endParaRPr lang="es-MX" b="1" dirty="0"/>
          </a:p>
          <a:p>
            <a:pPr>
              <a:buNone/>
            </a:pPr>
            <a:r>
              <a:rPr lang="es-ES" b="1" dirty="0"/>
              <a:t>2.- ¿Que ventajas dará a los empresarios el buen uso del Tiempo Libre de sus trabajadores?</a:t>
            </a:r>
            <a:endParaRPr lang="es-MX" b="1" dirty="0"/>
          </a:p>
          <a:p>
            <a:pPr>
              <a:buNone/>
            </a:pPr>
            <a:r>
              <a:rPr lang="es-ES" b="1" dirty="0"/>
              <a:t>3.- ¿Cuál es la ventaja de insertar al Ocio en la vida cotidiana?</a:t>
            </a:r>
            <a:endParaRPr lang="es-MX" b="1" dirty="0"/>
          </a:p>
          <a:p>
            <a:pPr>
              <a:buNone/>
            </a:pPr>
            <a:r>
              <a:rPr lang="es-ES" b="1" dirty="0"/>
              <a:t>4.- ¿Cuál es la importancia del Ocio para el hombre?</a:t>
            </a:r>
            <a:endParaRPr lang="es-MX" b="1" dirty="0"/>
          </a:p>
          <a:p>
            <a:pPr>
              <a:buNone/>
            </a:pPr>
            <a:r>
              <a:rPr lang="es-ES" b="1" dirty="0"/>
              <a:t>5.- ¿Por qué México padece problemas de un país desarrollado?</a:t>
            </a:r>
            <a:endParaRPr lang="es-MX" b="1" dirty="0"/>
          </a:p>
          <a:p>
            <a:pPr>
              <a:buNone/>
            </a:pPr>
            <a:r>
              <a:rPr lang="es-ES" b="1" dirty="0"/>
              <a:t> </a:t>
            </a:r>
            <a:endParaRPr lang="es-MX" b="1" dirty="0"/>
          </a:p>
          <a:p>
            <a:pPr>
              <a:buNone/>
            </a:pPr>
            <a:r>
              <a:rPr lang="es-ES" b="1" i="1" u="sng" dirty="0"/>
              <a:t>Exposición de temas en equipo:</a:t>
            </a:r>
            <a:endParaRPr lang="es-MX" b="1" dirty="0"/>
          </a:p>
          <a:p>
            <a:pPr>
              <a:buNone/>
            </a:pPr>
            <a:r>
              <a:rPr lang="es-ES" b="1" dirty="0"/>
              <a:t> </a:t>
            </a:r>
            <a:endParaRPr lang="es-MX" b="1" dirty="0"/>
          </a:p>
          <a:p>
            <a:pPr>
              <a:buNone/>
            </a:pPr>
            <a:r>
              <a:rPr lang="es-ES" b="1" u="sng" dirty="0"/>
              <a:t>Material: </a:t>
            </a:r>
            <a:endParaRPr lang="es-MX" b="1" dirty="0"/>
          </a:p>
          <a:p>
            <a:pPr lvl="0">
              <a:buNone/>
            </a:pPr>
            <a:r>
              <a:rPr lang="es-ES" b="1" dirty="0"/>
              <a:t>1 papel bond por equipo</a:t>
            </a:r>
            <a:endParaRPr lang="es-MX" b="1" dirty="0"/>
          </a:p>
          <a:p>
            <a:pPr lvl="0">
              <a:buNone/>
            </a:pPr>
            <a:r>
              <a:rPr lang="es-ES" b="1" dirty="0"/>
              <a:t>Marcadores negro y azul</a:t>
            </a:r>
            <a:endParaRPr lang="es-MX" b="1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endParaRPr lang="es-ES" sz="4000" b="1" u="sng" dirty="0" smtClean="0"/>
          </a:p>
          <a:p>
            <a:pPr algn="just">
              <a:buNone/>
            </a:pPr>
            <a:endParaRPr lang="es-ES" sz="4000" b="1" u="sng" dirty="0" smtClean="0"/>
          </a:p>
          <a:p>
            <a:pPr algn="just">
              <a:buNone/>
            </a:pPr>
            <a:endParaRPr lang="es-ES" sz="4000" b="1" u="sng" dirty="0" smtClean="0"/>
          </a:p>
          <a:p>
            <a:pPr algn="just">
              <a:buNone/>
            </a:pPr>
            <a:endParaRPr lang="es-ES" sz="4000" b="1" u="sng" dirty="0" smtClean="0"/>
          </a:p>
          <a:p>
            <a:pPr algn="just">
              <a:buNone/>
            </a:pPr>
            <a:r>
              <a:rPr lang="es-ES" sz="3200" b="1" u="sng" dirty="0" smtClean="0"/>
              <a:t>Instrucciones</a:t>
            </a:r>
            <a:r>
              <a:rPr lang="es-ES" sz="3200" b="1" u="sng" dirty="0"/>
              <a:t>:</a:t>
            </a:r>
            <a:r>
              <a:rPr lang="es-ES" sz="3200" dirty="0"/>
              <a:t> Enumerarse del 1 al 13, formar los equipos y ampliar los siguientes temas: (Hacer resumen por tema en su cuaderno de forma individual)</a:t>
            </a:r>
            <a:endParaRPr lang="es-MX" sz="3200" dirty="0"/>
          </a:p>
          <a:p>
            <a:pPr>
              <a:buNone/>
            </a:pPr>
            <a:r>
              <a:rPr lang="es-ES" sz="3200" dirty="0"/>
              <a:t> </a:t>
            </a:r>
            <a:endParaRPr lang="es-ES" sz="3200" dirty="0" smtClean="0"/>
          </a:p>
          <a:p>
            <a:pPr>
              <a:buNone/>
            </a:pPr>
            <a:r>
              <a:rPr lang="es-ES" sz="4200" b="1" dirty="0" smtClean="0"/>
              <a:t>1</a:t>
            </a:r>
            <a:r>
              <a:rPr lang="es-ES" sz="4200" b="1" dirty="0"/>
              <a:t>.- Problemática de impulsar al Tiempo Libre en nuestro país.</a:t>
            </a:r>
            <a:endParaRPr lang="es-MX" sz="4200" b="1" dirty="0"/>
          </a:p>
          <a:p>
            <a:pPr>
              <a:buNone/>
            </a:pPr>
            <a:r>
              <a:rPr lang="es-ES" sz="4200" b="1" dirty="0"/>
              <a:t>2.- Aspecto peyorativo del Tiempo Libre</a:t>
            </a:r>
            <a:endParaRPr lang="es-MX" sz="4200" b="1" dirty="0"/>
          </a:p>
          <a:p>
            <a:pPr>
              <a:buNone/>
            </a:pPr>
            <a:r>
              <a:rPr lang="es-ES" sz="4200" b="1" dirty="0"/>
              <a:t>3.- ¿El trabajo dignifica, el ocio envilece?</a:t>
            </a:r>
            <a:endParaRPr lang="es-MX" sz="4200" b="1" dirty="0"/>
          </a:p>
          <a:p>
            <a:pPr>
              <a:buNone/>
            </a:pPr>
            <a:r>
              <a:rPr lang="es-ES" sz="4200" b="1" dirty="0"/>
              <a:t>4.- ¿La sociedad se organiza por lo económico?</a:t>
            </a:r>
            <a:endParaRPr lang="es-MX" sz="4200" b="1" dirty="0"/>
          </a:p>
          <a:p>
            <a:pPr>
              <a:buNone/>
            </a:pPr>
            <a:endParaRPr lang="es-MX" sz="4200" b="1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ES" sz="2800" b="1" dirty="0" smtClean="0"/>
              <a:t>5.- Una relajación física y mental aumenta la producción y disminuye errores del trabajo?</a:t>
            </a:r>
            <a:endParaRPr lang="es-MX" sz="2800" b="1" dirty="0" smtClean="0"/>
          </a:p>
          <a:p>
            <a:pPr>
              <a:buNone/>
            </a:pPr>
            <a:r>
              <a:rPr lang="es-ES" sz="2800" b="1" dirty="0" smtClean="0"/>
              <a:t>6.- Aumento del  Tiempo Libre, incremento de la producción y disminución de accidentes</a:t>
            </a:r>
            <a:endParaRPr lang="es-MX" sz="2800" b="1" dirty="0" smtClean="0"/>
          </a:p>
          <a:p>
            <a:pPr>
              <a:buNone/>
            </a:pPr>
            <a:r>
              <a:rPr lang="es-ES" sz="2800" b="1" dirty="0" smtClean="0"/>
              <a:t>7.- El ocio insertado en la vida diaria</a:t>
            </a:r>
            <a:endParaRPr lang="es-MX" sz="2800" b="1" dirty="0" smtClean="0"/>
          </a:p>
          <a:p>
            <a:pPr>
              <a:buNone/>
            </a:pPr>
            <a:r>
              <a:rPr lang="es-ES" sz="2800" b="1" dirty="0" smtClean="0"/>
              <a:t>8.- Cambio de actividades negativas por positivas en el tiempo de ocio</a:t>
            </a:r>
            <a:endParaRPr lang="es-MX" sz="2800" b="1" dirty="0" smtClean="0"/>
          </a:p>
          <a:p>
            <a:endParaRPr lang="es-MX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s-ES" sz="2800" b="1" dirty="0" smtClean="0"/>
          </a:p>
          <a:p>
            <a:pPr>
              <a:buNone/>
            </a:pPr>
            <a:r>
              <a:rPr lang="es-ES" sz="2800" b="1" dirty="0" smtClean="0"/>
              <a:t>9.- El Tiempo Libre como instrumento de manipulación política</a:t>
            </a:r>
            <a:endParaRPr lang="es-MX" sz="2800" b="1" dirty="0" smtClean="0"/>
          </a:p>
          <a:p>
            <a:pPr>
              <a:buNone/>
            </a:pPr>
            <a:r>
              <a:rPr lang="es-ES" sz="2800" b="1" dirty="0" smtClean="0"/>
              <a:t>10.- Limitado alcance de los mexicanos para tener un Tiempo Libre</a:t>
            </a:r>
            <a:endParaRPr lang="es-MX" sz="2800" b="1" dirty="0" smtClean="0"/>
          </a:p>
          <a:p>
            <a:pPr>
              <a:buNone/>
            </a:pPr>
            <a:r>
              <a:rPr lang="es-ES" sz="2800" b="1" dirty="0" smtClean="0"/>
              <a:t>11.- Un país subdesarrollado con problemas de un país desarrollado</a:t>
            </a:r>
            <a:endParaRPr lang="es-MX" sz="2800" b="1" dirty="0" smtClean="0"/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3717032"/>
            <a:ext cx="6400800" cy="1752600"/>
          </a:xfrm>
        </p:spPr>
        <p:txBody>
          <a:bodyPr>
            <a:normAutofit/>
          </a:bodyPr>
          <a:lstStyle/>
          <a:p>
            <a:r>
              <a:rPr lang="es-MX" sz="7200" dirty="0" smtClean="0"/>
              <a:t>Lecturas</a:t>
            </a:r>
            <a:endParaRPr lang="es-MX" sz="7200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584176"/>
          </a:xfrm>
        </p:spPr>
        <p:txBody>
          <a:bodyPr>
            <a:noAutofit/>
          </a:bodyPr>
          <a:lstStyle/>
          <a:p>
            <a:r>
              <a:rPr lang="es-MX" sz="4800" b="1" dirty="0" smtClean="0"/>
              <a:t>Tiempo Libre, Ocio  </a:t>
            </a:r>
            <a:r>
              <a:rPr lang="es-MX" sz="4800" b="1" dirty="0" smtClean="0"/>
              <a:t>y </a:t>
            </a:r>
            <a:r>
              <a:rPr lang="es-MX" sz="4800" b="1" dirty="0" smtClean="0"/>
              <a:t>Turismo</a:t>
            </a:r>
            <a:endParaRPr lang="es-MX" sz="4800" b="1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14" y="1649490"/>
            <a:ext cx="3067686" cy="2245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85717"/>
            <a:ext cx="2865267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4785715"/>
            <a:ext cx="2857500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49490"/>
            <a:ext cx="2857500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64375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sz="3600" b="1" dirty="0" smtClean="0"/>
              <a:t>12.- El Tiempo Libre integrado a la familia-comunidad-trabajo-cultura</a:t>
            </a:r>
            <a:endParaRPr lang="es-MX" sz="3600" b="1" dirty="0" smtClean="0"/>
          </a:p>
          <a:p>
            <a:pPr>
              <a:buNone/>
            </a:pPr>
            <a:r>
              <a:rPr lang="es-ES" sz="3600" b="1" dirty="0" smtClean="0"/>
              <a:t>13.- El Tiempo Libre en la historia</a:t>
            </a:r>
            <a:endParaRPr lang="es-MX" sz="36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631976"/>
          </a:xfrm>
        </p:spPr>
        <p:txBody>
          <a:bodyPr>
            <a:normAutofit fontScale="90000"/>
          </a:bodyPr>
          <a:lstStyle/>
          <a:p>
            <a:pPr algn="l"/>
            <a:r>
              <a:rPr lang="es-ES" sz="2700" b="1" dirty="0" smtClean="0"/>
              <a:t/>
            </a:r>
            <a:br>
              <a:rPr lang="es-ES" sz="2700" b="1" dirty="0" smtClean="0"/>
            </a:br>
            <a:r>
              <a:rPr lang="es-ES" sz="2200" b="1" dirty="0" smtClean="0"/>
              <a:t>LECTURA </a:t>
            </a:r>
            <a:r>
              <a:rPr lang="es-ES" sz="2200" b="1" dirty="0"/>
              <a:t>No. 5</a:t>
            </a:r>
            <a:r>
              <a:rPr lang="es-MX" sz="2200" dirty="0"/>
              <a:t/>
            </a:r>
            <a:br>
              <a:rPr lang="es-MX" sz="2200" dirty="0"/>
            </a:br>
            <a:r>
              <a:rPr lang="es-ES" sz="2200" b="1" dirty="0"/>
              <a:t>Tiempo Libre, Ocio y semiocio</a:t>
            </a:r>
            <a:r>
              <a:rPr lang="es-MX" sz="2200" dirty="0"/>
              <a:t/>
            </a:r>
            <a:br>
              <a:rPr lang="es-MX" sz="2200" dirty="0"/>
            </a:br>
            <a:r>
              <a:rPr lang="es-ES" sz="2200" b="1" dirty="0"/>
              <a:t>Libro: Alternativas del Ocio</a:t>
            </a:r>
            <a:r>
              <a:rPr lang="es-MX" sz="2200" dirty="0"/>
              <a:t/>
            </a:r>
            <a:br>
              <a:rPr lang="es-MX" sz="2200" dirty="0"/>
            </a:br>
            <a:r>
              <a:rPr lang="es-ES" sz="2200" b="1" dirty="0"/>
              <a:t>Autor: Edmundo González Llaca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b="1" i="1" u="sng" dirty="0" smtClean="0"/>
              <a:t>RESUMEN</a:t>
            </a:r>
            <a:endParaRPr lang="es-MX" dirty="0"/>
          </a:p>
          <a:p>
            <a:pPr>
              <a:buNone/>
            </a:pPr>
            <a:r>
              <a:rPr lang="es-ES" b="1" i="1" dirty="0"/>
              <a:t> </a:t>
            </a:r>
            <a:r>
              <a:rPr lang="es-ES" dirty="0" smtClean="0"/>
              <a:t>1</a:t>
            </a:r>
            <a:r>
              <a:rPr lang="es-ES" dirty="0"/>
              <a:t>.- Tiempo Libre:</a:t>
            </a:r>
            <a:endParaRPr lang="es-MX" dirty="0"/>
          </a:p>
          <a:p>
            <a:pPr lvl="0">
              <a:buNone/>
            </a:pPr>
            <a:r>
              <a:rPr lang="es-ES" dirty="0"/>
              <a:t>Tiempo residual, de aquel que sobra una vez cumplido el tiempo laboral</a:t>
            </a:r>
            <a:endParaRPr lang="es-MX" dirty="0"/>
          </a:p>
          <a:p>
            <a:pPr lvl="0">
              <a:buNone/>
            </a:pPr>
            <a:r>
              <a:rPr lang="es-ES" dirty="0"/>
              <a:t>El Tiempo Libre no es tan libre</a:t>
            </a:r>
            <a:endParaRPr lang="es-MX" dirty="0"/>
          </a:p>
          <a:p>
            <a:pPr lvl="0">
              <a:buNone/>
            </a:pPr>
            <a:r>
              <a:rPr lang="es-ES" dirty="0"/>
              <a:t>Hay que satisfacer necesidades biológicas como: dormir, comer, asearse, obligaciones familiares, sociales y políticas. Cumplir deberes religiosos, morales y de otra naturaleza. Transportarse casa-trabajo-escuela.</a:t>
            </a:r>
            <a:endParaRPr lang="es-MX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ES" sz="4700" b="1" dirty="0"/>
              <a:t>2.- Ocio</a:t>
            </a:r>
            <a:r>
              <a:rPr lang="es-ES" sz="4700" b="1" dirty="0" smtClean="0"/>
              <a:t>:</a:t>
            </a:r>
          </a:p>
          <a:p>
            <a:pPr>
              <a:buNone/>
            </a:pPr>
            <a:endParaRPr lang="es-ES" b="1" dirty="0" smtClean="0"/>
          </a:p>
          <a:p>
            <a:pPr>
              <a:buNone/>
            </a:pPr>
            <a:endParaRPr lang="es-MX" b="1" dirty="0"/>
          </a:p>
          <a:p>
            <a:pPr lvl="0">
              <a:buNone/>
            </a:pPr>
            <a:r>
              <a:rPr lang="es-ES" dirty="0"/>
              <a:t>Tiempo Libre o Neto</a:t>
            </a:r>
            <a:endParaRPr lang="es-MX" dirty="0"/>
          </a:p>
          <a:p>
            <a:pPr lvl="0">
              <a:buNone/>
            </a:pPr>
            <a:r>
              <a:rPr lang="es-ES" dirty="0"/>
              <a:t>Definición: Es el margen temporal que por libre elección, se realizan              </a:t>
            </a:r>
            <a:endParaRPr lang="es-MX" dirty="0"/>
          </a:p>
          <a:p>
            <a:pPr>
              <a:buNone/>
            </a:pPr>
            <a:r>
              <a:rPr lang="es-ES" dirty="0"/>
              <a:t>                             todas aquellas actividades que más nos agraden.</a:t>
            </a:r>
            <a:endParaRPr lang="es-MX" dirty="0"/>
          </a:p>
          <a:p>
            <a:pPr lvl="0">
              <a:buNone/>
            </a:pPr>
            <a:r>
              <a:rPr lang="es-ES" dirty="0"/>
              <a:t>Origen etimológico: Latín </a:t>
            </a:r>
            <a:r>
              <a:rPr lang="es-ES" dirty="0" err="1"/>
              <a:t>Licere</a:t>
            </a:r>
            <a:r>
              <a:rPr lang="es-ES" dirty="0"/>
              <a:t>&gt;&gt;&gt; Libre disposición sobre el tiempo </a:t>
            </a:r>
            <a:endParaRPr lang="es-MX" dirty="0"/>
          </a:p>
          <a:p>
            <a:pPr>
              <a:buNone/>
            </a:pPr>
            <a:r>
              <a:rPr lang="es-ES" dirty="0"/>
              <a:t>                                      propio.</a:t>
            </a:r>
            <a:endParaRPr lang="es-MX" dirty="0"/>
          </a:p>
          <a:p>
            <a:pPr lvl="0">
              <a:buNone/>
            </a:pPr>
            <a:r>
              <a:rPr lang="es-ES" dirty="0"/>
              <a:t>De </a:t>
            </a:r>
            <a:r>
              <a:rPr lang="es-ES" dirty="0" err="1"/>
              <a:t>Grazia</a:t>
            </a:r>
            <a:r>
              <a:rPr lang="es-ES" dirty="0"/>
              <a:t>: Ocio&gt;&gt;&gt; Estado de tranquilidad y libertad, en la cual la </a:t>
            </a:r>
            <a:endParaRPr lang="es-MX" dirty="0"/>
          </a:p>
          <a:p>
            <a:pPr>
              <a:buNone/>
            </a:pPr>
            <a:r>
              <a:rPr lang="es-ES" dirty="0"/>
              <a:t>                        Actividad se lleva acabo como un fin en sí, sin otra razón que </a:t>
            </a:r>
            <a:endParaRPr lang="es-MX" dirty="0"/>
          </a:p>
          <a:p>
            <a:pPr>
              <a:buNone/>
            </a:pPr>
            <a:r>
              <a:rPr lang="es-ES" dirty="0"/>
              <a:t>                         Realizarla.</a:t>
            </a:r>
            <a:endParaRPr lang="es-MX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ES" b="1" dirty="0"/>
              <a:t>3.- Semiocio</a:t>
            </a:r>
            <a:r>
              <a:rPr lang="es-ES" b="1" dirty="0" smtClean="0"/>
              <a:t>:</a:t>
            </a:r>
          </a:p>
          <a:p>
            <a:pPr>
              <a:buNone/>
            </a:pPr>
            <a:endParaRPr lang="es-MX" b="1" dirty="0"/>
          </a:p>
          <a:p>
            <a:pPr lvl="0">
              <a:buNone/>
            </a:pPr>
            <a:r>
              <a:rPr lang="es-ES" dirty="0"/>
              <a:t>Actividades elegidas libremente</a:t>
            </a:r>
            <a:endParaRPr lang="es-MX" dirty="0"/>
          </a:p>
          <a:p>
            <a:pPr lvl="0">
              <a:buNone/>
            </a:pPr>
            <a:r>
              <a:rPr lang="es-ES" dirty="0"/>
              <a:t>No deseable por sí mismas</a:t>
            </a:r>
            <a:endParaRPr lang="es-MX" dirty="0"/>
          </a:p>
          <a:p>
            <a:pPr lvl="0">
              <a:buNone/>
            </a:pPr>
            <a:r>
              <a:rPr lang="es-ES" dirty="0"/>
              <a:t>Sólo en razón de un fin lucrativo o de prestigio.</a:t>
            </a:r>
            <a:endParaRPr lang="es-MX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ES" dirty="0"/>
              <a:t>Definición del Grupo Internacional de las ciencias sociales. (Ocio, el cual la definición se entiende como Tiempo Libre)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pPr lvl="0">
              <a:buNone/>
            </a:pPr>
            <a:r>
              <a:rPr lang="es-ES" dirty="0"/>
              <a:t>Es el conjunto de ocupaciones a las cuales el individuo se entrega con plena aceptación para </a:t>
            </a:r>
            <a:r>
              <a:rPr lang="es-ES" b="1" i="1" u="sng" dirty="0"/>
              <a:t>descansar-divertirse o desarrollar</a:t>
            </a:r>
            <a:r>
              <a:rPr lang="es-ES" dirty="0"/>
              <a:t>, su información y  formación desinteresada y su participación social voluntaria, después de ser liberado de las obligaciones profesionales, familiares y sociales.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8503920" cy="5142312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es-ES" b="1" dirty="0" smtClean="0"/>
          </a:p>
          <a:p>
            <a:pPr lvl="0">
              <a:buNone/>
            </a:pPr>
            <a:r>
              <a:rPr lang="es-ES" b="1" dirty="0" smtClean="0"/>
              <a:t>FUNCIONES</a:t>
            </a:r>
            <a:r>
              <a:rPr lang="es-ES" b="1" dirty="0"/>
              <a:t>:</a:t>
            </a:r>
            <a:endParaRPr lang="es-MX" b="1" dirty="0"/>
          </a:p>
          <a:p>
            <a:pPr>
              <a:buNone/>
            </a:pPr>
            <a:r>
              <a:rPr lang="es-ES" b="1" dirty="0"/>
              <a:t> </a:t>
            </a:r>
            <a:r>
              <a:rPr lang="es-ES" b="1" dirty="0" smtClean="0"/>
              <a:t>A</a:t>
            </a:r>
            <a:r>
              <a:rPr lang="es-ES" b="1" dirty="0"/>
              <a:t>) Descanso   </a:t>
            </a:r>
            <a:r>
              <a:rPr lang="es-ES" b="1" dirty="0" smtClean="0"/>
              <a:t>B</a:t>
            </a:r>
            <a:r>
              <a:rPr lang="es-ES" b="1" dirty="0"/>
              <a:t>) Diversión  </a:t>
            </a:r>
            <a:r>
              <a:rPr lang="es-ES" b="1" dirty="0" smtClean="0"/>
              <a:t>C</a:t>
            </a:r>
            <a:r>
              <a:rPr lang="es-ES" b="1" dirty="0"/>
              <a:t>) Desarrollo personal</a:t>
            </a:r>
            <a:endParaRPr lang="es-MX" b="1" dirty="0"/>
          </a:p>
          <a:p>
            <a:pPr>
              <a:buNone/>
            </a:pPr>
            <a:r>
              <a:rPr lang="es-ES" dirty="0" smtClean="0"/>
              <a:t>Campesinos</a:t>
            </a:r>
            <a:r>
              <a:rPr lang="es-ES" dirty="0"/>
              <a:t>&gt;&gt;&gt;Descansar&gt;&gt;&gt;Recuperar fuerzas</a:t>
            </a:r>
            <a:endParaRPr lang="es-MX" dirty="0"/>
          </a:p>
          <a:p>
            <a:pPr lvl="0">
              <a:buNone/>
            </a:pPr>
            <a:r>
              <a:rPr lang="es-ES" dirty="0"/>
              <a:t>Forma de fuga</a:t>
            </a:r>
            <a:endParaRPr lang="es-MX" dirty="0"/>
          </a:p>
          <a:p>
            <a:pPr>
              <a:buNone/>
            </a:pPr>
            <a:r>
              <a:rPr lang="es-ES" dirty="0"/>
              <a:t>En la actualidad Trabajo = Tristeza y aburrimiento</a:t>
            </a:r>
            <a:endParaRPr lang="es-MX" dirty="0"/>
          </a:p>
          <a:p>
            <a:pPr lvl="0">
              <a:buNone/>
            </a:pPr>
            <a:r>
              <a:rPr lang="es-ES" dirty="0"/>
              <a:t>Es la menos practicada y la más necesaria y deseable para los trabajadores. Incluye: formas de participación, política y social, acceso a la información, aprendizaje y cultura.</a:t>
            </a:r>
            <a:endParaRPr lang="es-MX" dirty="0"/>
          </a:p>
          <a:p>
            <a:pPr>
              <a:buNone/>
            </a:pPr>
            <a:endParaRPr lang="es-MX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215" y="-24041"/>
            <a:ext cx="3229729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546"/>
            <a:ext cx="2843808" cy="1878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944" y="-54546"/>
            <a:ext cx="3240360" cy="1878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8229600" cy="621510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s-ES" sz="3400" b="1" dirty="0"/>
              <a:t>ACTIVIDADES DEL ALUMNO:</a:t>
            </a:r>
            <a:endParaRPr lang="es-MX" sz="3400" dirty="0"/>
          </a:p>
          <a:p>
            <a:pPr>
              <a:buNone/>
            </a:pPr>
            <a:r>
              <a:rPr lang="es-ES" b="1" dirty="0"/>
              <a:t> </a:t>
            </a:r>
            <a:endParaRPr lang="es-ES" b="1" dirty="0" smtClean="0"/>
          </a:p>
          <a:p>
            <a:pPr>
              <a:buNone/>
            </a:pPr>
            <a:endParaRPr lang="es-ES" b="1" dirty="0" smtClean="0"/>
          </a:p>
          <a:p>
            <a:pPr>
              <a:buNone/>
            </a:pPr>
            <a:endParaRPr lang="es-MX" dirty="0"/>
          </a:p>
          <a:p>
            <a:pPr>
              <a:buNone/>
            </a:pPr>
            <a:r>
              <a:rPr lang="es-ES" b="1" dirty="0"/>
              <a:t>Cuestionario:</a:t>
            </a:r>
            <a:endParaRPr lang="es-MX" dirty="0"/>
          </a:p>
          <a:p>
            <a:pPr>
              <a:buNone/>
            </a:pPr>
            <a:r>
              <a:rPr lang="es-ES" b="1" dirty="0"/>
              <a:t> </a:t>
            </a:r>
            <a:endParaRPr lang="es-MX" dirty="0"/>
          </a:p>
          <a:p>
            <a:pPr>
              <a:buNone/>
            </a:pPr>
            <a:r>
              <a:rPr lang="es-ES" b="1" dirty="0"/>
              <a:t>1.- ¿Qué es el Tiempo Libre?</a:t>
            </a:r>
            <a:endParaRPr lang="es-MX" dirty="0"/>
          </a:p>
          <a:p>
            <a:pPr>
              <a:buNone/>
            </a:pPr>
            <a:r>
              <a:rPr lang="es-ES" b="1" dirty="0"/>
              <a:t>2.- ¿Qué es el Ocio?</a:t>
            </a:r>
            <a:endParaRPr lang="es-MX" dirty="0"/>
          </a:p>
          <a:p>
            <a:pPr>
              <a:buNone/>
            </a:pPr>
            <a:r>
              <a:rPr lang="es-ES" b="1" dirty="0"/>
              <a:t>3.- ¿Cuál es la definición etimológica del Ocio?</a:t>
            </a:r>
            <a:endParaRPr lang="es-MX" dirty="0"/>
          </a:p>
          <a:p>
            <a:pPr>
              <a:buNone/>
            </a:pPr>
            <a:r>
              <a:rPr lang="es-ES" b="1" dirty="0"/>
              <a:t>4.- ¿Qué es semiocio?</a:t>
            </a:r>
            <a:endParaRPr lang="es-MX" dirty="0"/>
          </a:p>
          <a:p>
            <a:pPr>
              <a:buNone/>
            </a:pPr>
            <a:r>
              <a:rPr lang="es-ES" b="1" dirty="0"/>
              <a:t>5.- ¿Cuales son las funciones del Ocio?</a:t>
            </a:r>
            <a:endParaRPr lang="es-MX" dirty="0"/>
          </a:p>
          <a:p>
            <a:pPr>
              <a:buNone/>
            </a:pPr>
            <a:r>
              <a:rPr lang="es-ES" b="1" dirty="0"/>
              <a:t> </a:t>
            </a:r>
            <a:endParaRPr lang="es-MX" dirty="0"/>
          </a:p>
          <a:p>
            <a:pPr>
              <a:buNone/>
            </a:pPr>
            <a:r>
              <a:rPr lang="es-ES" b="1" dirty="0"/>
              <a:t>º Realizar un mapa conceptual y mental:</a:t>
            </a:r>
            <a:endParaRPr lang="es-MX" dirty="0"/>
          </a:p>
          <a:p>
            <a:pPr>
              <a:buNone/>
            </a:pPr>
            <a:r>
              <a:rPr lang="es-ES" b="1" dirty="0"/>
              <a:t> </a:t>
            </a:r>
            <a:endParaRPr lang="es-MX" dirty="0"/>
          </a:p>
          <a:p>
            <a:pPr>
              <a:buNone/>
            </a:pPr>
            <a:r>
              <a:rPr lang="es-ES" b="1" dirty="0"/>
              <a:t>-Tiempo Libre</a:t>
            </a:r>
            <a:endParaRPr lang="es-MX" dirty="0"/>
          </a:p>
          <a:p>
            <a:pPr>
              <a:buNone/>
            </a:pPr>
            <a:r>
              <a:rPr lang="es-ES" b="1" dirty="0"/>
              <a:t>-Ocio</a:t>
            </a:r>
            <a:endParaRPr lang="es-MX" dirty="0"/>
          </a:p>
          <a:p>
            <a:pPr>
              <a:buNone/>
            </a:pPr>
            <a:r>
              <a:rPr lang="es-ES" b="1" dirty="0"/>
              <a:t>-Semiocio</a:t>
            </a:r>
            <a:endParaRPr lang="es-MX" dirty="0"/>
          </a:p>
          <a:p>
            <a:pPr>
              <a:buNone/>
            </a:pPr>
            <a:r>
              <a:rPr lang="es-ES" b="1" dirty="0"/>
              <a:t> </a:t>
            </a:r>
            <a:endParaRPr lang="es-MX" dirty="0"/>
          </a:p>
          <a:p>
            <a:pPr>
              <a:buNone/>
            </a:pPr>
            <a:r>
              <a:rPr lang="es-ES" b="1" dirty="0"/>
              <a:t>º  Hacer una reflexión sobre el tiempo de Ocio de su familia, y si lo tienen que actividades realizan en ese tiempo.</a:t>
            </a:r>
            <a:endParaRPr lang="es-MX" dirty="0"/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857388"/>
          </a:xfrm>
        </p:spPr>
        <p:txBody>
          <a:bodyPr>
            <a:normAutofit fontScale="90000"/>
          </a:bodyPr>
          <a:lstStyle/>
          <a:p>
            <a:pPr algn="l"/>
            <a:r>
              <a:rPr lang="es-ES" sz="2700" b="1" dirty="0" smtClean="0"/>
              <a:t/>
            </a:r>
            <a:br>
              <a:rPr lang="es-ES" sz="2700" b="1" dirty="0" smtClean="0"/>
            </a:br>
            <a:r>
              <a:rPr lang="es-ES" sz="2700" b="1" dirty="0"/>
              <a:t/>
            </a:r>
            <a:br>
              <a:rPr lang="es-ES" sz="2700" b="1" dirty="0"/>
            </a:br>
            <a:r>
              <a:rPr lang="es-ES" sz="2700" b="1" dirty="0" smtClean="0"/>
              <a:t/>
            </a:r>
            <a:br>
              <a:rPr lang="es-ES" sz="2700" b="1" dirty="0" smtClean="0"/>
            </a:br>
            <a:r>
              <a:rPr lang="es-ES" sz="2700" b="1" dirty="0"/>
              <a:t/>
            </a:r>
            <a:br>
              <a:rPr lang="es-ES" sz="2700" b="1" dirty="0"/>
            </a:br>
            <a:r>
              <a:rPr lang="es-ES" sz="2700" b="1" dirty="0" smtClean="0"/>
              <a:t/>
            </a:r>
            <a:br>
              <a:rPr lang="es-ES" sz="2700" b="1" dirty="0" smtClean="0"/>
            </a:br>
            <a:r>
              <a:rPr lang="es-ES" sz="2700" b="1" dirty="0" smtClean="0"/>
              <a:t/>
            </a:r>
            <a:br>
              <a:rPr lang="es-ES" sz="2700" b="1" dirty="0" smtClean="0"/>
            </a:br>
            <a:r>
              <a:rPr lang="es-ES" sz="2700" b="1" dirty="0" smtClean="0"/>
              <a:t/>
            </a:r>
            <a:br>
              <a:rPr lang="es-ES" sz="2700" b="1" dirty="0" smtClean="0"/>
            </a:br>
            <a:r>
              <a:rPr lang="es-ES" sz="2700" b="1" dirty="0" smtClean="0"/>
              <a:t/>
            </a:r>
            <a:br>
              <a:rPr lang="es-ES" sz="2700" b="1" dirty="0" smtClean="0"/>
            </a:br>
            <a:r>
              <a:rPr lang="es-ES" sz="2700" b="1" dirty="0" smtClean="0"/>
              <a:t/>
            </a:r>
            <a:br>
              <a:rPr lang="es-ES" sz="2700" b="1" dirty="0" smtClean="0"/>
            </a:br>
            <a:r>
              <a:rPr lang="es-ES" sz="2700" b="1" dirty="0" smtClean="0"/>
              <a:t/>
            </a:r>
            <a:br>
              <a:rPr lang="es-ES" sz="2700" b="1" dirty="0" smtClean="0"/>
            </a:br>
            <a:r>
              <a:rPr lang="es-ES" sz="2700" b="1" dirty="0" smtClean="0"/>
              <a:t/>
            </a:r>
            <a:br>
              <a:rPr lang="es-ES" sz="2700" b="1" dirty="0" smtClean="0"/>
            </a:br>
            <a:r>
              <a:rPr lang="es-ES" sz="2700" b="1" dirty="0" smtClean="0"/>
              <a:t/>
            </a:r>
            <a:br>
              <a:rPr lang="es-ES" sz="2700" b="1" dirty="0" smtClean="0"/>
            </a:br>
            <a:r>
              <a:rPr lang="es-ES" sz="2700" b="1" dirty="0" smtClean="0"/>
              <a:t/>
            </a:r>
            <a:br>
              <a:rPr lang="es-ES" sz="2700" b="1" dirty="0" smtClean="0"/>
            </a:br>
            <a:r>
              <a:rPr lang="es-ES" sz="2700" b="1" dirty="0" smtClean="0"/>
              <a:t/>
            </a:r>
            <a:br>
              <a:rPr lang="es-ES" sz="2700" b="1" dirty="0" smtClean="0"/>
            </a:br>
            <a:r>
              <a:rPr lang="es-ES" sz="2700" b="1" dirty="0" smtClean="0"/>
              <a:t/>
            </a:r>
            <a:br>
              <a:rPr lang="es-ES" sz="2700" b="1" dirty="0" smtClean="0"/>
            </a:br>
            <a:r>
              <a:rPr lang="es-ES" sz="2700" b="1" dirty="0" smtClean="0"/>
              <a:t/>
            </a:r>
            <a:br>
              <a:rPr lang="es-ES" sz="2700" b="1" dirty="0" smtClean="0"/>
            </a:br>
            <a:r>
              <a:rPr lang="es-ES" sz="2000" b="1" dirty="0" smtClean="0"/>
              <a:t>LECTURA </a:t>
            </a:r>
            <a:r>
              <a:rPr lang="es-ES" sz="2000" b="1" dirty="0"/>
              <a:t>No. 6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ES" sz="2000" b="1" dirty="0"/>
              <a:t>Ocio y Familia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ES" sz="2000" b="1" dirty="0"/>
              <a:t>Libro: Alternativas del Ocio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ES" sz="2000" b="1" dirty="0"/>
              <a:t>Autor: Edmundo González Llaca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ES" sz="2000" b="1" dirty="0"/>
              <a:t> 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ES" b="1" i="1" u="sng" dirty="0"/>
              <a:t>RESUMEN</a:t>
            </a:r>
            <a:endParaRPr lang="es-MX" dirty="0"/>
          </a:p>
          <a:p>
            <a:pPr>
              <a:buNone/>
            </a:pPr>
            <a:r>
              <a:rPr lang="es-ES" b="1" i="1" dirty="0"/>
              <a:t> </a:t>
            </a:r>
            <a:endParaRPr lang="es-MX" dirty="0"/>
          </a:p>
          <a:p>
            <a:pPr lvl="0">
              <a:buNone/>
            </a:pPr>
            <a:r>
              <a:rPr lang="es-ES" b="1" i="1" u="sng" dirty="0"/>
              <a:t>Una sociedad auténtica</a:t>
            </a:r>
            <a:r>
              <a:rPr lang="es-ES" dirty="0"/>
              <a:t> es con hijas hacendosas y calladas y los hijos respetuosos y trabajadores, la economía y fuerza está en el padre y virtudes morales en las madres.</a:t>
            </a:r>
            <a:endParaRPr lang="es-MX" dirty="0"/>
          </a:p>
          <a:p>
            <a:pPr lvl="0">
              <a:buNone/>
            </a:pPr>
            <a:r>
              <a:rPr lang="es-ES" b="1" i="1" u="sng" dirty="0"/>
              <a:t>Actualmente</a:t>
            </a:r>
            <a:r>
              <a:rPr lang="es-ES" dirty="0"/>
              <a:t>, el padre ya no es el único que aporta dinero a la manutención de la familia.</a:t>
            </a:r>
            <a:endParaRPr lang="es-MX" dirty="0"/>
          </a:p>
          <a:p>
            <a:pPr lvl="0">
              <a:buNone/>
            </a:pPr>
            <a:r>
              <a:rPr lang="es-ES" b="1" i="1" u="sng" dirty="0"/>
              <a:t>Mujeres</a:t>
            </a:r>
            <a:r>
              <a:rPr lang="es-ES" dirty="0"/>
              <a:t> se incorporan a las actividades productivas y culturales.</a:t>
            </a:r>
            <a:endParaRPr lang="es-MX" dirty="0"/>
          </a:p>
          <a:p>
            <a:pPr lvl="0">
              <a:buNone/>
            </a:pPr>
            <a:r>
              <a:rPr lang="es-ES" b="1" i="1" u="sng" dirty="0"/>
              <a:t>Época Feudal:</a:t>
            </a:r>
            <a:r>
              <a:rPr lang="es-ES" dirty="0"/>
              <a:t> La familia era la única cédula de la sociedad.</a:t>
            </a:r>
            <a:endParaRPr lang="es-MX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0234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s-ES" b="1" u="sng" dirty="0"/>
              <a:t> FUNCIONES</a:t>
            </a:r>
            <a:r>
              <a:rPr lang="es-ES" dirty="0"/>
              <a:t>: Aspectos económicos y sociales cubrían.</a:t>
            </a:r>
            <a:endParaRPr lang="es-MX" dirty="0"/>
          </a:p>
          <a:p>
            <a:pPr>
              <a:buNone/>
            </a:pPr>
            <a:r>
              <a:rPr lang="es-ES" dirty="0"/>
              <a:t>                            </a:t>
            </a:r>
            <a:r>
              <a:rPr lang="es-ES" dirty="0" smtClean="0"/>
              <a:t>   Se </a:t>
            </a:r>
            <a:r>
              <a:rPr lang="es-ES" dirty="0"/>
              <a:t>trabajaba y rezaba en familia, el hogar</a:t>
            </a:r>
            <a:endParaRPr lang="es-MX" dirty="0"/>
          </a:p>
          <a:p>
            <a:pPr>
              <a:buNone/>
            </a:pPr>
            <a:r>
              <a:rPr lang="es-ES" dirty="0"/>
              <a:t>                               </a:t>
            </a:r>
            <a:r>
              <a:rPr lang="es-ES" dirty="0" smtClean="0"/>
              <a:t>Era </a:t>
            </a:r>
            <a:r>
              <a:rPr lang="es-ES" dirty="0"/>
              <a:t>taller e iglesia</a:t>
            </a:r>
            <a:r>
              <a:rPr lang="es-ES" dirty="0" smtClean="0"/>
              <a:t>.</a:t>
            </a:r>
          </a:p>
          <a:p>
            <a:pPr>
              <a:buNone/>
            </a:pPr>
            <a:endParaRPr lang="es-MX" dirty="0"/>
          </a:p>
          <a:p>
            <a:pPr lvl="0">
              <a:buNone/>
            </a:pPr>
            <a:r>
              <a:rPr lang="es-ES" b="1" i="1" u="sng" dirty="0"/>
              <a:t>El Industrialismo:</a:t>
            </a:r>
            <a:r>
              <a:rPr lang="es-ES" dirty="0"/>
              <a:t> Rompe la unidad familiar.</a:t>
            </a:r>
            <a:endParaRPr lang="es-MX" dirty="0"/>
          </a:p>
          <a:p>
            <a:pPr>
              <a:buNone/>
            </a:pPr>
            <a:r>
              <a:rPr lang="es-ES" dirty="0"/>
              <a:t>                                  La familia ya no es socializante.</a:t>
            </a:r>
            <a:endParaRPr lang="es-MX" dirty="0"/>
          </a:p>
          <a:p>
            <a:pPr>
              <a:buNone/>
            </a:pPr>
            <a:r>
              <a:rPr lang="es-ES" dirty="0"/>
              <a:t>                                  Es la familia desplazada por otros factores: La </a:t>
            </a:r>
            <a:r>
              <a:rPr lang="es-ES" dirty="0" smtClean="0"/>
              <a:t>educación </a:t>
            </a:r>
            <a:r>
              <a:rPr lang="es-ES" dirty="0"/>
              <a:t>de los hijos la da la </a:t>
            </a:r>
            <a:r>
              <a:rPr lang="es-ES" dirty="0" smtClean="0"/>
              <a:t>escuela. televisión</a:t>
            </a:r>
            <a:r>
              <a:rPr lang="es-ES" dirty="0"/>
              <a:t>, </a:t>
            </a:r>
            <a:r>
              <a:rPr lang="es-ES" dirty="0" smtClean="0"/>
              <a:t>radio</a:t>
            </a:r>
            <a:r>
              <a:rPr lang="es-ES" dirty="0"/>
              <a:t>, la Internet, debilitando los vínculos </a:t>
            </a:r>
            <a:r>
              <a:rPr lang="es-ES" dirty="0" smtClean="0"/>
              <a:t>solidarios</a:t>
            </a:r>
            <a:r>
              <a:rPr lang="es-MX" dirty="0" smtClean="0"/>
              <a:t> </a:t>
            </a:r>
            <a:r>
              <a:rPr lang="es-ES" dirty="0" smtClean="0"/>
              <a:t>de </a:t>
            </a:r>
            <a:r>
              <a:rPr lang="es-ES" dirty="0"/>
              <a:t>la familia.</a:t>
            </a:r>
            <a:endParaRPr lang="es-MX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es-ES" sz="2800" b="1" i="1" u="sng" dirty="0"/>
              <a:t>La estructura ideal de la familia:</a:t>
            </a:r>
            <a:r>
              <a:rPr lang="es-ES" sz="2800" dirty="0"/>
              <a:t> Lugar de </a:t>
            </a:r>
            <a:r>
              <a:rPr lang="es-ES" sz="2800" dirty="0" smtClean="0"/>
              <a:t>reencuentro, de </a:t>
            </a:r>
            <a:r>
              <a:rPr lang="es-ES" sz="2800" dirty="0"/>
              <a:t>convivencia, </a:t>
            </a:r>
            <a:r>
              <a:rPr lang="es-ES" sz="2800" dirty="0" smtClean="0"/>
              <a:t>De </a:t>
            </a:r>
            <a:r>
              <a:rPr lang="es-ES" sz="2800" dirty="0"/>
              <a:t>desarrollo personal y de </a:t>
            </a:r>
            <a:r>
              <a:rPr lang="es-ES" sz="2800" dirty="0" smtClean="0"/>
              <a:t>equilibrio</a:t>
            </a:r>
            <a:r>
              <a:rPr lang="es-MX" sz="2800" dirty="0" smtClean="0"/>
              <a:t> </a:t>
            </a:r>
            <a:r>
              <a:rPr lang="es-ES" sz="2800" dirty="0" smtClean="0"/>
              <a:t>Emotivo</a:t>
            </a:r>
            <a:r>
              <a:rPr lang="es-ES" sz="2800" dirty="0"/>
              <a:t>.</a:t>
            </a:r>
            <a:endParaRPr lang="es-MX" sz="2800" dirty="0"/>
          </a:p>
          <a:p>
            <a:pPr lvl="0">
              <a:buNone/>
            </a:pPr>
            <a:endParaRPr lang="es-ES" sz="2800" b="1" i="1" u="sng" dirty="0" smtClean="0"/>
          </a:p>
          <a:p>
            <a:pPr lvl="0">
              <a:buNone/>
            </a:pPr>
            <a:r>
              <a:rPr lang="es-ES" sz="2800" b="1" i="1" u="sng" dirty="0" smtClean="0"/>
              <a:t>Reduciendo </a:t>
            </a:r>
            <a:r>
              <a:rPr lang="es-ES" sz="2800" b="1" i="1" u="sng" dirty="0"/>
              <a:t>las horas de trabajo,</a:t>
            </a:r>
            <a:r>
              <a:rPr lang="es-ES" sz="2800" dirty="0"/>
              <a:t> la familia estará más tiempo en su casa y pueden chocar en ideas y opiniones.</a:t>
            </a:r>
            <a:endParaRPr lang="es-MX" sz="2800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785950"/>
          </a:xfrm>
        </p:spPr>
        <p:txBody>
          <a:bodyPr>
            <a:noAutofit/>
          </a:bodyPr>
          <a:lstStyle/>
          <a:p>
            <a:pPr algn="l"/>
            <a:r>
              <a:rPr lang="es-ES" sz="1800" b="1" dirty="0" smtClean="0"/>
              <a:t/>
            </a:r>
            <a:br>
              <a:rPr lang="es-ES" sz="1800" b="1" dirty="0" smtClean="0"/>
            </a:br>
            <a:r>
              <a:rPr lang="es-ES" sz="1800" b="1" dirty="0" smtClean="0"/>
              <a:t/>
            </a:r>
            <a:br>
              <a:rPr lang="es-ES" sz="1800" b="1" dirty="0" smtClean="0"/>
            </a:br>
            <a:r>
              <a:rPr lang="es-ES" sz="1800" b="1" dirty="0" smtClean="0"/>
              <a:t/>
            </a:r>
            <a:br>
              <a:rPr lang="es-ES" sz="1800" b="1" dirty="0" smtClean="0"/>
            </a:br>
            <a:r>
              <a:rPr lang="es-ES" sz="1800" b="1" dirty="0" smtClean="0"/>
              <a:t/>
            </a:r>
            <a:br>
              <a:rPr lang="es-ES" sz="1800" b="1" dirty="0" smtClean="0"/>
            </a:br>
            <a:r>
              <a:rPr lang="es-ES" sz="1800" b="1" dirty="0" smtClean="0"/>
              <a:t/>
            </a:r>
            <a:br>
              <a:rPr lang="es-ES" sz="1800" b="1" dirty="0" smtClean="0"/>
            </a:br>
            <a:r>
              <a:rPr lang="es-ES" sz="1800" b="1" dirty="0" smtClean="0"/>
              <a:t/>
            </a:r>
            <a:br>
              <a:rPr lang="es-ES" sz="1800" b="1" dirty="0" smtClean="0"/>
            </a:br>
            <a:r>
              <a:rPr lang="es-ES" sz="1800" b="1" dirty="0" smtClean="0"/>
              <a:t/>
            </a:r>
            <a:br>
              <a:rPr lang="es-ES" sz="1800" b="1" dirty="0" smtClean="0"/>
            </a:br>
            <a:r>
              <a:rPr lang="es-ES" sz="1800" b="1" dirty="0" smtClean="0"/>
              <a:t/>
            </a:r>
            <a:br>
              <a:rPr lang="es-ES" sz="1800" b="1" dirty="0" smtClean="0"/>
            </a:br>
            <a:r>
              <a:rPr lang="es-ES" sz="1800" b="1" dirty="0" smtClean="0"/>
              <a:t/>
            </a:r>
            <a:br>
              <a:rPr lang="es-ES" sz="1800" b="1" dirty="0" smtClean="0"/>
            </a:br>
            <a:r>
              <a:rPr lang="es-ES" sz="1800" b="1" dirty="0" smtClean="0"/>
              <a:t/>
            </a:r>
            <a:br>
              <a:rPr lang="es-ES" sz="1800" b="1" dirty="0" smtClean="0"/>
            </a:br>
            <a:r>
              <a:rPr lang="es-ES" sz="1800" b="1" dirty="0" smtClean="0"/>
              <a:t/>
            </a:r>
            <a:br>
              <a:rPr lang="es-ES" sz="1800" b="1" dirty="0" smtClean="0"/>
            </a:br>
            <a:r>
              <a:rPr lang="es-ES" sz="2400" b="1" i="1" u="sng" dirty="0" smtClean="0"/>
              <a:t>LECTURA </a:t>
            </a:r>
            <a:r>
              <a:rPr lang="es-ES" sz="2400" b="1" i="1" u="sng" dirty="0"/>
              <a:t>No. 1</a:t>
            </a:r>
            <a:r>
              <a:rPr lang="es-MX" sz="2400" b="1" i="1" u="sng" dirty="0"/>
              <a:t/>
            </a:r>
            <a:br>
              <a:rPr lang="es-MX" sz="2400" b="1" i="1" u="sng" dirty="0"/>
            </a:br>
            <a:r>
              <a:rPr lang="es-ES" sz="2400" b="1" i="1" u="sng" dirty="0"/>
              <a:t>Tiempo Libre, nociones y tendencias</a:t>
            </a:r>
            <a:r>
              <a:rPr lang="es-MX" sz="2400" b="1" i="1" u="sng" dirty="0"/>
              <a:t/>
            </a:r>
            <a:br>
              <a:rPr lang="es-MX" sz="2400" b="1" i="1" u="sng" dirty="0"/>
            </a:br>
            <a:r>
              <a:rPr lang="es-ES" sz="2400" b="1" i="1" u="sng" dirty="0"/>
              <a:t>Autor: Lupe Aguilar Cortés</a:t>
            </a:r>
            <a:r>
              <a:rPr lang="es-MX" sz="2400" b="1" i="1" u="sng" dirty="0"/>
              <a:t/>
            </a:r>
            <a:br>
              <a:rPr lang="es-MX" sz="2400" b="1" i="1" u="sng" dirty="0"/>
            </a:br>
            <a:r>
              <a:rPr lang="es-MX" sz="1800" dirty="0"/>
              <a:t/>
            </a:r>
            <a:br>
              <a:rPr lang="es-MX" sz="1800" dirty="0"/>
            </a:br>
            <a:endParaRPr lang="es-MX" sz="18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b="1" i="1" u="sng" dirty="0"/>
              <a:t>La noción del tiempo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pPr>
              <a:buNone/>
            </a:pPr>
            <a:r>
              <a:rPr lang="es-ES" b="1" dirty="0"/>
              <a:t>Murphy&gt;&gt;&gt;&gt;&gt;&gt;   Tres tipos de tiempo   </a:t>
            </a:r>
            <a:endParaRPr lang="es-ES" b="1" dirty="0" smtClean="0"/>
          </a:p>
          <a:p>
            <a:pPr>
              <a:buNone/>
            </a:pPr>
            <a:r>
              <a:rPr lang="es-ES" b="1" dirty="0" smtClean="0"/>
              <a:t> </a:t>
            </a:r>
          </a:p>
          <a:p>
            <a:pPr>
              <a:buNone/>
            </a:pPr>
            <a:r>
              <a:rPr lang="es-ES" b="1" dirty="0" smtClean="0"/>
              <a:t>a</a:t>
            </a:r>
            <a:r>
              <a:rPr lang="es-ES" b="1" dirty="0"/>
              <a:t>) Cíclico </a:t>
            </a:r>
            <a:r>
              <a:rPr lang="es-ES" b="1" dirty="0" smtClean="0"/>
              <a:t>ó natural</a:t>
            </a:r>
            <a:endParaRPr lang="es-MX" b="1" dirty="0"/>
          </a:p>
          <a:p>
            <a:pPr>
              <a:buNone/>
            </a:pPr>
            <a:r>
              <a:rPr lang="es-ES" b="1" dirty="0" smtClean="0"/>
              <a:t>b</a:t>
            </a:r>
            <a:r>
              <a:rPr lang="es-ES" b="1" dirty="0"/>
              <a:t>) Mecánico o de reloj</a:t>
            </a:r>
            <a:endParaRPr lang="es-MX" b="1" dirty="0"/>
          </a:p>
          <a:p>
            <a:pPr>
              <a:buNone/>
            </a:pPr>
            <a:r>
              <a:rPr lang="es-ES" b="1" dirty="0" smtClean="0"/>
              <a:t>c</a:t>
            </a:r>
            <a:r>
              <a:rPr lang="es-ES" b="1" dirty="0"/>
              <a:t>) Personal </a:t>
            </a:r>
            <a:r>
              <a:rPr lang="es-ES" b="1" dirty="0" smtClean="0"/>
              <a:t>ó </a:t>
            </a:r>
            <a:r>
              <a:rPr lang="es-ES" b="1" dirty="0"/>
              <a:t>psicológico</a:t>
            </a:r>
            <a:endParaRPr lang="es-MX" b="1" dirty="0"/>
          </a:p>
          <a:p>
            <a:pPr>
              <a:buNone/>
            </a:pPr>
            <a:r>
              <a:rPr lang="es-ES" b="1" dirty="0"/>
              <a:t> </a:t>
            </a:r>
            <a:endParaRPr lang="es-MX" b="1" dirty="0"/>
          </a:p>
          <a:p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990" y="3707487"/>
            <a:ext cx="4070226" cy="2657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b="1" i="1" u="sng" dirty="0"/>
              <a:t>Función de los padres,</a:t>
            </a:r>
            <a:r>
              <a:rPr lang="es-ES" dirty="0"/>
              <a:t> Crear una atmósfera de conocimiento, cuidado, responsabilidad y respeto, hacer de la familia un centro de interés para todos de acuerdo al sexo, edad y gustos</a:t>
            </a:r>
            <a:r>
              <a:rPr lang="es-ES" dirty="0" smtClean="0"/>
              <a:t>.</a:t>
            </a:r>
          </a:p>
          <a:p>
            <a:pPr lvl="0"/>
            <a:endParaRPr lang="es-MX" dirty="0"/>
          </a:p>
          <a:p>
            <a:pPr lvl="0"/>
            <a:r>
              <a:rPr lang="es-ES" b="1" i="1" u="sng" dirty="0"/>
              <a:t>El padre,</a:t>
            </a:r>
            <a:r>
              <a:rPr lang="es-ES" dirty="0"/>
              <a:t> por su sentido de paternidad, organízale tiempo libre en torno a sus gustos y preferencias y somete a su familia a sus propios gustos.</a:t>
            </a:r>
            <a:endParaRPr lang="es-MX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b="1" i="1" u="sng" dirty="0"/>
              <a:t>Ocio revancha,</a:t>
            </a:r>
            <a:r>
              <a:rPr lang="es-ES" dirty="0"/>
              <a:t> El padre somete las actividades para el tiempo de ocio y este no tiene el objetivo de dar una gran satisfacción. Padre impone al hijo.</a:t>
            </a:r>
            <a:endParaRPr lang="es-MX" dirty="0"/>
          </a:p>
          <a:p>
            <a:pPr lvl="0"/>
            <a:r>
              <a:rPr lang="es-ES" b="1" i="1" u="sng" dirty="0"/>
              <a:t>Relaciones familiares</a:t>
            </a:r>
            <a:r>
              <a:rPr lang="es-ES" dirty="0"/>
              <a:t>, participar, ser compañeros de una actividad en el tiempo libre y estimular ocios </a:t>
            </a:r>
            <a:r>
              <a:rPr lang="es-ES" dirty="0" smtClean="0"/>
              <a:t>extra familiares</a:t>
            </a:r>
            <a:r>
              <a:rPr lang="es-ES" dirty="0"/>
              <a:t>, enriqueciendo el grupo.</a:t>
            </a:r>
            <a:endParaRPr lang="es-MX" dirty="0"/>
          </a:p>
          <a:p>
            <a:pPr lvl="0"/>
            <a:r>
              <a:rPr lang="es-ES" b="1" i="1" u="sng" dirty="0"/>
              <a:t>Jóvenes</a:t>
            </a:r>
            <a:r>
              <a:rPr lang="es-ES" dirty="0"/>
              <a:t>, escapan en vacaciones de su casa.</a:t>
            </a:r>
            <a:endParaRPr lang="es-MX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b="1" i="1" u="sng" dirty="0"/>
              <a:t>El Tiempo Libre</a:t>
            </a:r>
            <a:r>
              <a:rPr lang="es-ES" dirty="0"/>
              <a:t> bien usado sirve como anticonceptivo.</a:t>
            </a:r>
            <a:endParaRPr lang="es-MX" dirty="0"/>
          </a:p>
          <a:p>
            <a:pPr>
              <a:buNone/>
            </a:pPr>
            <a:endParaRPr lang="es-MX" dirty="0"/>
          </a:p>
          <a:p>
            <a:pPr lvl="0"/>
            <a:r>
              <a:rPr lang="es-ES" b="1" i="1" u="sng" dirty="0"/>
              <a:t>Las clases desposeídas</a:t>
            </a:r>
            <a:r>
              <a:rPr lang="es-ES" dirty="0"/>
              <a:t>. La esposa soporta la esclavitud de Ocios. El esposo no quiere ayudar y sólo descansa.</a:t>
            </a:r>
            <a:endParaRPr lang="es-MX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s-ES" b="1" i="1" u="sng" dirty="0"/>
              <a:t>Las clases económicamente</a:t>
            </a:r>
            <a:r>
              <a:rPr lang="es-ES" dirty="0"/>
              <a:t> poderosas, se la pasan en la ociosidad, mientras su marido trabaja, las mujeres consumiendo dan prestigio a su marido</a:t>
            </a:r>
            <a:r>
              <a:rPr lang="es-ES" dirty="0" smtClean="0"/>
              <a:t>.</a:t>
            </a:r>
          </a:p>
          <a:p>
            <a:pPr marL="0" lvl="0" indent="0">
              <a:buNone/>
            </a:pPr>
            <a:endParaRPr lang="es-MX" dirty="0"/>
          </a:p>
          <a:p>
            <a:pPr lvl="0"/>
            <a:r>
              <a:rPr lang="es-ES" b="1" i="1" u="sng" dirty="0"/>
              <a:t>El Tiempo Libre de la familia,</a:t>
            </a:r>
            <a:r>
              <a:rPr lang="es-ES" dirty="0"/>
              <a:t> se encuentra expuesto a presiones externas e internas, pues la televisión y radio rompen privacia.</a:t>
            </a:r>
            <a:endParaRPr lang="es-MX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23528" y="188640"/>
            <a:ext cx="8503920" cy="6264696"/>
          </a:xfrm>
        </p:spPr>
        <p:txBody>
          <a:bodyPr>
            <a:normAutofit lnSpcReduction="10000"/>
          </a:bodyPr>
          <a:lstStyle/>
          <a:p>
            <a:pPr lvl="0"/>
            <a:endParaRPr lang="es-ES" b="1" i="1" u="sng" dirty="0" smtClean="0"/>
          </a:p>
          <a:p>
            <a:pPr lvl="0"/>
            <a:endParaRPr lang="es-ES" b="1" i="1" u="sng" dirty="0"/>
          </a:p>
          <a:p>
            <a:pPr lvl="0"/>
            <a:endParaRPr lang="es-ES" b="1" i="1" u="sng" dirty="0" smtClean="0"/>
          </a:p>
          <a:p>
            <a:pPr lvl="0"/>
            <a:r>
              <a:rPr lang="es-ES" b="1" i="1" u="sng" dirty="0" smtClean="0"/>
              <a:t>Ocio </a:t>
            </a:r>
            <a:r>
              <a:rPr lang="es-ES" b="1" i="1" u="sng" dirty="0"/>
              <a:t>actual,</a:t>
            </a:r>
            <a:r>
              <a:rPr lang="es-ES" dirty="0"/>
              <a:t> página abierta para </a:t>
            </a:r>
            <a:endParaRPr lang="es-ES" dirty="0" smtClean="0"/>
          </a:p>
          <a:p>
            <a:pPr marL="0" lvl="0" indent="0">
              <a:buNone/>
            </a:pPr>
            <a:r>
              <a:rPr lang="es-ES" dirty="0" smtClean="0"/>
              <a:t>hábitos </a:t>
            </a:r>
            <a:r>
              <a:rPr lang="es-ES" dirty="0"/>
              <a:t>de consumo y desequilibrio </a:t>
            </a:r>
            <a:endParaRPr lang="es-ES" dirty="0" smtClean="0"/>
          </a:p>
          <a:p>
            <a:pPr marL="0" lvl="0" indent="0">
              <a:buNone/>
            </a:pPr>
            <a:r>
              <a:rPr lang="es-ES" dirty="0" smtClean="0"/>
              <a:t>en </a:t>
            </a:r>
            <a:r>
              <a:rPr lang="es-ES" dirty="0"/>
              <a:t>la economía y tranquilidad familiar</a:t>
            </a:r>
            <a:r>
              <a:rPr lang="es-ES" dirty="0" smtClean="0"/>
              <a:t>.</a:t>
            </a:r>
          </a:p>
          <a:p>
            <a:pPr lvl="0">
              <a:buNone/>
            </a:pPr>
            <a:endParaRPr lang="es-MX" dirty="0"/>
          </a:p>
          <a:p>
            <a:r>
              <a:rPr lang="es-ES" dirty="0" smtClean="0"/>
              <a:t>Es </a:t>
            </a:r>
            <a:r>
              <a:rPr lang="es-ES" dirty="0"/>
              <a:t>necesario una </a:t>
            </a:r>
            <a:r>
              <a:rPr lang="es-ES" b="1" i="1" u="sng" dirty="0"/>
              <a:t>urgente enseñanza</a:t>
            </a:r>
            <a:r>
              <a:rPr lang="es-ES" dirty="0"/>
              <a:t> 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del </a:t>
            </a:r>
            <a:r>
              <a:rPr lang="es-ES" dirty="0"/>
              <a:t>Tiempo Libre y destacar sus dos 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cualidades </a:t>
            </a:r>
            <a:r>
              <a:rPr lang="es-ES" dirty="0"/>
              <a:t>positivas y negativas y 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su </a:t>
            </a:r>
            <a:r>
              <a:rPr lang="es-ES" dirty="0"/>
              <a:t>importancia como unidad </a:t>
            </a:r>
            <a:r>
              <a:rPr lang="es-ES" dirty="0" smtClean="0"/>
              <a:t>ó </a:t>
            </a:r>
            <a:r>
              <a:rPr lang="es-ES" dirty="0"/>
              <a:t>de 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desintegración </a:t>
            </a:r>
            <a:r>
              <a:rPr lang="es-ES" dirty="0"/>
              <a:t>familiar.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endParaRPr lang="es-MX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0"/>
            <a:ext cx="2483768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210" y="4437112"/>
            <a:ext cx="3595378" cy="242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42852"/>
            <a:ext cx="8229600" cy="64294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ES" b="1" dirty="0"/>
              <a:t>ACTIVIDADES DEL ALUMNO:</a:t>
            </a:r>
            <a:endParaRPr lang="es-MX" dirty="0"/>
          </a:p>
          <a:p>
            <a:pPr>
              <a:buNone/>
            </a:pPr>
            <a:r>
              <a:rPr lang="es-ES" b="1" dirty="0"/>
              <a:t> </a:t>
            </a:r>
            <a:endParaRPr lang="es-MX" dirty="0"/>
          </a:p>
          <a:p>
            <a:pPr>
              <a:buNone/>
            </a:pPr>
            <a:r>
              <a:rPr lang="es-ES" b="1" dirty="0"/>
              <a:t> </a:t>
            </a:r>
            <a:r>
              <a:rPr lang="es-ES" b="1" dirty="0" smtClean="0"/>
              <a:t>Temas </a:t>
            </a:r>
            <a:r>
              <a:rPr lang="es-ES" b="1" dirty="0"/>
              <a:t>desarrollar en un párrafo:</a:t>
            </a:r>
            <a:endParaRPr lang="es-MX" dirty="0"/>
          </a:p>
          <a:p>
            <a:pPr>
              <a:buNone/>
            </a:pPr>
            <a:r>
              <a:rPr lang="es-ES" b="1" dirty="0"/>
              <a:t> </a:t>
            </a:r>
            <a:endParaRPr lang="es-MX" dirty="0"/>
          </a:p>
          <a:p>
            <a:pPr>
              <a:buNone/>
            </a:pPr>
            <a:r>
              <a:rPr lang="es-ES" b="1" dirty="0"/>
              <a:t>1.- Características de la familia rural vs.  familia actual</a:t>
            </a:r>
            <a:endParaRPr lang="es-MX" dirty="0"/>
          </a:p>
          <a:p>
            <a:pPr>
              <a:buNone/>
            </a:pPr>
            <a:r>
              <a:rPr lang="es-ES" b="1" dirty="0"/>
              <a:t>2.- Época Feudal</a:t>
            </a:r>
            <a:endParaRPr lang="es-MX" dirty="0"/>
          </a:p>
          <a:p>
            <a:pPr>
              <a:buNone/>
            </a:pPr>
            <a:r>
              <a:rPr lang="es-ES" b="1" dirty="0"/>
              <a:t>3.- El Industrialismo</a:t>
            </a:r>
            <a:endParaRPr lang="es-MX" dirty="0"/>
          </a:p>
          <a:p>
            <a:pPr>
              <a:buNone/>
            </a:pPr>
            <a:r>
              <a:rPr lang="es-ES" b="1" dirty="0"/>
              <a:t>4.- Estructura ideal de la familia</a:t>
            </a:r>
            <a:endParaRPr lang="es-MX" dirty="0"/>
          </a:p>
          <a:p>
            <a:pPr>
              <a:buNone/>
            </a:pPr>
            <a:r>
              <a:rPr lang="es-ES" b="1" dirty="0"/>
              <a:t>5.- Función de los padres</a:t>
            </a:r>
            <a:endParaRPr lang="es-MX" dirty="0"/>
          </a:p>
          <a:p>
            <a:pPr>
              <a:buNone/>
            </a:pPr>
            <a:r>
              <a:rPr lang="es-ES" b="1" dirty="0"/>
              <a:t>6.- Ocio revancha</a:t>
            </a:r>
            <a:endParaRPr lang="es-MX" dirty="0"/>
          </a:p>
          <a:p>
            <a:pPr>
              <a:buNone/>
            </a:pPr>
            <a:r>
              <a:rPr lang="es-ES" b="1" dirty="0"/>
              <a:t>7.- El ocio en las clases desposeídas</a:t>
            </a:r>
            <a:endParaRPr lang="es-MX" dirty="0"/>
          </a:p>
          <a:p>
            <a:pPr>
              <a:buNone/>
            </a:pPr>
            <a:r>
              <a:rPr lang="es-ES" b="1" dirty="0"/>
              <a:t>8.- El ocio en las clases poderosas</a:t>
            </a:r>
            <a:endParaRPr lang="es-MX" dirty="0"/>
          </a:p>
          <a:p>
            <a:pPr>
              <a:buNone/>
            </a:pPr>
            <a:r>
              <a:rPr lang="es-ES" b="1" dirty="0"/>
              <a:t>9.- Ocio actual, como lo manejan</a:t>
            </a:r>
            <a:endParaRPr lang="es-MX" dirty="0"/>
          </a:p>
          <a:p>
            <a:pPr>
              <a:buNone/>
            </a:pPr>
            <a:r>
              <a:rPr lang="es-ES" b="1" dirty="0"/>
              <a:t>10. Enseñar a utilizar el tiempo Libre en la familia de forma positiva</a:t>
            </a:r>
            <a:endParaRPr lang="es-MX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lphaLcParenR"/>
            </a:pPr>
            <a:r>
              <a:rPr lang="es-ES" b="1" smtClean="0"/>
              <a:t>Cíclico ó natural (Día-Noche Estaciones del año)</a:t>
            </a:r>
          </a:p>
          <a:p>
            <a:pPr marL="514350" indent="-514350">
              <a:buNone/>
            </a:pPr>
            <a:endParaRPr lang="es-MX" b="1" smtClean="0"/>
          </a:p>
          <a:p>
            <a:pPr lvl="0">
              <a:buNone/>
            </a:pPr>
            <a:r>
              <a:rPr lang="es-ES" b="1" smtClean="0"/>
              <a:t>Día y noche así como las estaciones del año</a:t>
            </a:r>
            <a:endParaRPr lang="es-MX" b="1" smtClean="0"/>
          </a:p>
          <a:p>
            <a:pPr lvl="0">
              <a:buNone/>
            </a:pPr>
            <a:r>
              <a:rPr lang="es-ES" b="1" smtClean="0"/>
              <a:t>El tiempo no se pierde</a:t>
            </a:r>
            <a:endParaRPr lang="es-MX" b="1" smtClean="0"/>
          </a:p>
          <a:p>
            <a:pPr lvl="0">
              <a:buNone/>
            </a:pPr>
            <a:r>
              <a:rPr lang="es-ES" b="1" smtClean="0"/>
              <a:t>Repetición de actividades, dormir, comer, trabajar</a:t>
            </a:r>
            <a:endParaRPr lang="es-MX" b="1" smtClean="0"/>
          </a:p>
          <a:p>
            <a:pPr lvl="0">
              <a:buNone/>
            </a:pPr>
            <a:r>
              <a:rPr lang="es-ES" b="1" smtClean="0"/>
              <a:t>Vive en armonía con el medio ambiente</a:t>
            </a:r>
            <a:endParaRPr lang="es-MX" b="1" smtClean="0"/>
          </a:p>
          <a:p>
            <a:pPr>
              <a:buNone/>
            </a:pP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68760"/>
            <a:ext cx="4392488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2"/>
          </p:nvPr>
        </p:nvSpPr>
        <p:spPr>
          <a:xfrm>
            <a:off x="323528" y="188640"/>
            <a:ext cx="4041648" cy="619268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ES" b="1" dirty="0"/>
              <a:t>b) Mecánico (División del día y noche, semana, meses</a:t>
            </a:r>
            <a:r>
              <a:rPr lang="es-ES" b="1" dirty="0" smtClean="0"/>
              <a:t>)</a:t>
            </a:r>
          </a:p>
          <a:p>
            <a:pPr>
              <a:buNone/>
            </a:pPr>
            <a:endParaRPr lang="es-MX" b="1" dirty="0"/>
          </a:p>
          <a:p>
            <a:pPr lvl="0">
              <a:buNone/>
            </a:pPr>
            <a:endParaRPr lang="es-ES" b="1" dirty="0" smtClean="0"/>
          </a:p>
          <a:p>
            <a:pPr lvl="0">
              <a:buNone/>
            </a:pPr>
            <a:endParaRPr lang="es-ES" b="1" dirty="0"/>
          </a:p>
          <a:p>
            <a:pPr lvl="0">
              <a:buNone/>
            </a:pPr>
            <a:r>
              <a:rPr lang="es-ES" b="1" dirty="0" smtClean="0"/>
              <a:t>División </a:t>
            </a:r>
            <a:r>
              <a:rPr lang="es-ES" b="1" dirty="0"/>
              <a:t>entre día y noche</a:t>
            </a:r>
            <a:endParaRPr lang="es-MX" b="1" dirty="0"/>
          </a:p>
          <a:p>
            <a:pPr lvl="0">
              <a:buNone/>
            </a:pPr>
            <a:r>
              <a:rPr lang="es-ES" b="1" dirty="0"/>
              <a:t>Tiempo dividido en semanas, meses</a:t>
            </a:r>
            <a:endParaRPr lang="es-MX" b="1" dirty="0"/>
          </a:p>
          <a:p>
            <a:pPr lvl="0">
              <a:buNone/>
            </a:pPr>
            <a:r>
              <a:rPr lang="es-ES" b="1" dirty="0"/>
              <a:t>Cuando el tiempo pasa no se recupera, hay la necesidad de planear el futuro</a:t>
            </a:r>
            <a:endParaRPr lang="es-MX" b="1" dirty="0"/>
          </a:p>
          <a:p>
            <a:pPr lvl="0">
              <a:buNone/>
            </a:pPr>
            <a:r>
              <a:rPr lang="es-ES" b="1" dirty="0"/>
              <a:t>Existencia de relojes</a:t>
            </a:r>
            <a:endParaRPr lang="es-MX" b="1" dirty="0"/>
          </a:p>
          <a:p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76872"/>
            <a:ext cx="4464496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57158" y="1500174"/>
            <a:ext cx="8229600" cy="507209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b="1" dirty="0"/>
              <a:t>c) Psicológico (Tiempo espacio – conducta humana- Calidad de tiempo</a:t>
            </a:r>
            <a:r>
              <a:rPr lang="es-ES" b="1" dirty="0" smtClean="0"/>
              <a:t>)</a:t>
            </a:r>
          </a:p>
          <a:p>
            <a:pPr>
              <a:buNone/>
            </a:pPr>
            <a:endParaRPr lang="es-MX" b="1" dirty="0"/>
          </a:p>
          <a:p>
            <a:pPr>
              <a:buNone/>
            </a:pPr>
            <a:r>
              <a:rPr lang="es-ES" b="1" dirty="0"/>
              <a:t>    El tiempo y espacio que tiene  la conducta humana y se dan los eventos de su vida, es el tiempo el cual se vive</a:t>
            </a:r>
            <a:r>
              <a:rPr lang="es-ES" b="1" dirty="0" smtClean="0"/>
              <a:t>.</a:t>
            </a:r>
          </a:p>
          <a:p>
            <a:pPr>
              <a:buNone/>
            </a:pPr>
            <a:endParaRPr lang="es-MX" b="1" dirty="0"/>
          </a:p>
          <a:p>
            <a:pPr>
              <a:buNone/>
            </a:pPr>
            <a:r>
              <a:rPr lang="es-ES" b="1" dirty="0"/>
              <a:t>    Es el grado de calidad que cada persona tenga de vida, valorar su tiempo, lo que importa es la calidad de tiempo no la cantidad.</a:t>
            </a:r>
            <a:endParaRPr lang="es-MX" b="1" dirty="0"/>
          </a:p>
          <a:p>
            <a:pPr>
              <a:buNone/>
            </a:pPr>
            <a:r>
              <a:rPr lang="es-ES" b="1" dirty="0"/>
              <a:t> </a:t>
            </a:r>
            <a:endParaRPr lang="es-MX" b="1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3091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b="1" i="1" u="sng" dirty="0"/>
              <a:t>Definición clásica o subjetiva</a:t>
            </a:r>
            <a:endParaRPr lang="es-MX" dirty="0"/>
          </a:p>
          <a:p>
            <a:pPr>
              <a:buNone/>
            </a:pPr>
            <a:r>
              <a:rPr lang="es-ES" b="1" i="1" dirty="0"/>
              <a:t> </a:t>
            </a:r>
            <a:endParaRPr lang="es-MX" dirty="0"/>
          </a:p>
          <a:p>
            <a:pPr>
              <a:buNone/>
            </a:pPr>
            <a:r>
              <a:rPr lang="es-ES" dirty="0"/>
              <a:t>De </a:t>
            </a:r>
            <a:r>
              <a:rPr lang="es-ES" dirty="0" err="1"/>
              <a:t>Grazia</a:t>
            </a:r>
            <a:r>
              <a:rPr lang="es-ES" dirty="0"/>
              <a:t> (1979) &gt;&gt;&gt;&gt;&gt;&gt; Hay una diferencia entre el tiempo libre y ocio. Argumenta que una persona puede tener Tiempo Libre sin tener Ocio.</a:t>
            </a:r>
            <a:endParaRPr lang="es-MX" dirty="0"/>
          </a:p>
          <a:p>
            <a:pPr>
              <a:buNone/>
            </a:pPr>
            <a:r>
              <a:rPr lang="es-ES" dirty="0"/>
              <a:t>(Tener tiempo libre sin ocio)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pPr>
              <a:buNone/>
            </a:pPr>
            <a:r>
              <a:rPr lang="es-ES" dirty="0" err="1"/>
              <a:t>Pieper</a:t>
            </a:r>
            <a:r>
              <a:rPr lang="es-ES" dirty="0"/>
              <a:t> (1963) &gt;&gt;&gt;&gt;&gt;&gt;   Ocio&gt; Contemplación, adoración divina, actitud espiritual y de </a:t>
            </a:r>
            <a:r>
              <a:rPr lang="es-ES" dirty="0" err="1"/>
              <a:t>autoentendimiento</a:t>
            </a:r>
            <a:r>
              <a:rPr lang="es-ES" dirty="0"/>
              <a:t>. (Ocio&gt; Contemplación)</a:t>
            </a:r>
            <a:endParaRPr lang="es-MX" dirty="0"/>
          </a:p>
          <a:p>
            <a:pPr>
              <a:buNone/>
            </a:pPr>
            <a:r>
              <a:rPr lang="es-ES" dirty="0"/>
              <a:t> </a:t>
            </a:r>
            <a:endParaRPr lang="es-MX" dirty="0"/>
          </a:p>
          <a:p>
            <a:pPr>
              <a:buNone/>
            </a:pPr>
            <a:endParaRPr lang="es-MX" dirty="0"/>
          </a:p>
          <a:p>
            <a:endParaRPr lang="es-MX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</TotalTime>
  <Words>1524</Words>
  <Application>Microsoft Office PowerPoint</Application>
  <PresentationFormat>Presentación en pantalla (4:3)</PresentationFormat>
  <Paragraphs>423</Paragraphs>
  <Slides>55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55</vt:i4>
      </vt:variant>
    </vt:vector>
  </HeadingPairs>
  <TitlesOfParts>
    <vt:vector size="60" baseType="lpstr">
      <vt:lpstr>Arial</vt:lpstr>
      <vt:lpstr>Georgia</vt:lpstr>
      <vt:lpstr>Wingdings</vt:lpstr>
      <vt:lpstr>Wingdings 2</vt:lpstr>
      <vt:lpstr>Civil</vt:lpstr>
      <vt:lpstr>Presentación de PowerPoint</vt:lpstr>
      <vt:lpstr>b) Lámina de contenido o índice</vt:lpstr>
      <vt:lpstr>c) Introducción</vt:lpstr>
      <vt:lpstr>Tiempo Libre, Ocio  y Turismo</vt:lpstr>
      <vt:lpstr>           LECTURA No. 1 Tiempo Libre, nociones y tendencias Autor: Lupe Aguilar Cortés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     LECTURA No. 2 Tiempo Libre y Recreación. Una reflexión Autor: Lupe Aguilar Cortés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LECTURA No.3:  Prólogo Libro: Alternativas del Ocio Autor: Edmundo González Llaca </vt:lpstr>
      <vt:lpstr>Presentación de PowerPoint</vt:lpstr>
      <vt:lpstr>Presentación de PowerPoint</vt:lpstr>
      <vt:lpstr> LECTURA No. 4 Introducción Libro: Alternativas del Ocio Autor: Edmundo González Llaca </vt:lpstr>
      <vt:lpstr>Presentación de PowerPoint</vt:lpstr>
      <vt:lpstr>Presentación de PowerPoint</vt:lpstr>
      <vt:lpstr>Presentación de PowerPoint</vt:lpstr>
      <vt:lpstr>Presentación de PowerPoint</vt:lpstr>
      <vt:lpstr> LECTURA No. 5 Tiempo Libre, Ocio y semiocio Libro: Alternativas del Ocio Autor: Edmundo González Llaca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              LECTURA No. 6 Ocio y Familia Libro: Alternativas del Ocio Autor: Edmundo González Llaca  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Maricris Montigams</dc:creator>
  <cp:lastModifiedBy>Maria Cristina Montiel Gámez</cp:lastModifiedBy>
  <cp:revision>29</cp:revision>
  <dcterms:created xsi:type="dcterms:W3CDTF">2011-01-18T22:32:32Z</dcterms:created>
  <dcterms:modified xsi:type="dcterms:W3CDTF">2017-10-20T16:16:02Z</dcterms:modified>
</cp:coreProperties>
</file>