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1"/>
  </p:notesMasterIdLst>
  <p:sldIdLst>
    <p:sldId id="294" r:id="rId2"/>
    <p:sldId id="295" r:id="rId3"/>
    <p:sldId id="296" r:id="rId4"/>
    <p:sldId id="297" r:id="rId5"/>
    <p:sldId id="298" r:id="rId6"/>
    <p:sldId id="299" r:id="rId7"/>
    <p:sldId id="300" r:id="rId8"/>
    <p:sldId id="301" r:id="rId9"/>
    <p:sldId id="302" r:id="rId10"/>
    <p:sldId id="303" r:id="rId11"/>
    <p:sldId id="304" r:id="rId12"/>
    <p:sldId id="305" r:id="rId13"/>
    <p:sldId id="306" r:id="rId14"/>
    <p:sldId id="307" r:id="rId15"/>
    <p:sldId id="308" r:id="rId16"/>
    <p:sldId id="309" r:id="rId17"/>
    <p:sldId id="274" r:id="rId18"/>
    <p:sldId id="256" r:id="rId19"/>
    <p:sldId id="259" r:id="rId20"/>
    <p:sldId id="279" r:id="rId21"/>
    <p:sldId id="280" r:id="rId22"/>
    <p:sldId id="281" r:id="rId23"/>
    <p:sldId id="282" r:id="rId24"/>
    <p:sldId id="283" r:id="rId25"/>
    <p:sldId id="284" r:id="rId26"/>
    <p:sldId id="285" r:id="rId27"/>
    <p:sldId id="286" r:id="rId28"/>
    <p:sldId id="287" r:id="rId29"/>
    <p:sldId id="288" r:id="rId30"/>
    <p:sldId id="289" r:id="rId31"/>
    <p:sldId id="290" r:id="rId32"/>
    <p:sldId id="260" r:id="rId33"/>
    <p:sldId id="261" r:id="rId34"/>
    <p:sldId id="262" r:id="rId35"/>
    <p:sldId id="263" r:id="rId36"/>
    <p:sldId id="264" r:id="rId37"/>
    <p:sldId id="265" r:id="rId38"/>
    <p:sldId id="266" r:id="rId39"/>
    <p:sldId id="267" r:id="rId40"/>
    <p:sldId id="268" r:id="rId41"/>
    <p:sldId id="275" r:id="rId42"/>
    <p:sldId id="276" r:id="rId43"/>
    <p:sldId id="277" r:id="rId44"/>
    <p:sldId id="269" r:id="rId45"/>
    <p:sldId id="270" r:id="rId46"/>
    <p:sldId id="271" r:id="rId47"/>
    <p:sldId id="272" r:id="rId48"/>
    <p:sldId id="273" r:id="rId49"/>
    <p:sldId id="293" r:id="rId5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1510F"/>
    <a:srgbClr val="C85C12"/>
    <a:srgbClr val="006600"/>
    <a:srgbClr val="800080"/>
    <a:srgbClr val="CC0099"/>
    <a:srgbClr val="6600CC"/>
    <a:srgbClr val="CCFFFF"/>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17" autoAdjust="0"/>
    <p:restoredTop sz="94660"/>
  </p:normalViewPr>
  <p:slideViewPr>
    <p:cSldViewPr snapToGrid="0">
      <p:cViewPr>
        <p:scale>
          <a:sx n="76" d="100"/>
          <a:sy n="76" d="100"/>
        </p:scale>
        <p:origin x="-504"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811C33-5495-4264-B1EE-D9BE94432DDF}" type="datetimeFigureOut">
              <a:rPr lang="es-ES" smtClean="0"/>
              <a:t>20/10/2017</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0F78C5-B122-4A15-89AB-C8C53001624D}" type="slidenum">
              <a:rPr lang="es-ES" smtClean="0"/>
              <a:t>‹Nº›</a:t>
            </a:fld>
            <a:endParaRPr lang="es-ES"/>
          </a:p>
        </p:txBody>
      </p:sp>
    </p:spTree>
    <p:extLst>
      <p:ext uri="{BB962C8B-B14F-4D97-AF65-F5344CB8AC3E}">
        <p14:creationId xmlns:p14="http://schemas.microsoft.com/office/powerpoint/2010/main" val="20482332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CF4BB141-8C2C-4DA0-823F-12BF60827369}" type="slidenum">
              <a:rPr lang="es-MX" smtClean="0"/>
              <a:t>2</a:t>
            </a:fld>
            <a:endParaRPr lang="es-MX"/>
          </a:p>
        </p:txBody>
      </p:sp>
    </p:spTree>
    <p:extLst>
      <p:ext uri="{BB962C8B-B14F-4D97-AF65-F5344CB8AC3E}">
        <p14:creationId xmlns:p14="http://schemas.microsoft.com/office/powerpoint/2010/main" val="9664874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En esta diapositiva se</a:t>
            </a:r>
            <a:r>
              <a:rPr lang="es-ES" baseline="0" dirty="0" smtClean="0"/>
              <a:t> demuestra los nervios que inervan el área facial incluyendo los maxilares cada nervio le corresponde un color y por lo tanto la región que inerva.</a:t>
            </a:r>
            <a:endParaRPr lang="es-ES" dirty="0"/>
          </a:p>
        </p:txBody>
      </p:sp>
      <p:sp>
        <p:nvSpPr>
          <p:cNvPr id="4" name="Marcador de número de diapositiva 3"/>
          <p:cNvSpPr>
            <a:spLocks noGrp="1"/>
          </p:cNvSpPr>
          <p:nvPr>
            <p:ph type="sldNum" sz="quarter" idx="10"/>
          </p:nvPr>
        </p:nvSpPr>
        <p:spPr/>
        <p:txBody>
          <a:bodyPr/>
          <a:lstStyle/>
          <a:p>
            <a:fld id="{700F78C5-B122-4A15-89AB-C8C53001624D}" type="slidenum">
              <a:rPr lang="es-ES" smtClean="0"/>
              <a:t>23</a:t>
            </a:fld>
            <a:endParaRPr lang="es-ES"/>
          </a:p>
        </p:txBody>
      </p:sp>
    </p:spTree>
    <p:extLst>
      <p:ext uri="{BB962C8B-B14F-4D97-AF65-F5344CB8AC3E}">
        <p14:creationId xmlns:p14="http://schemas.microsoft.com/office/powerpoint/2010/main" val="13057519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El nervio trigémino es importante dentro de nuestra área ya que es el nervio mas importante para trabajar el área de los maxilares, ya que las técnicas anestésicas están basadas en el bloqueo de este nervio.</a:t>
            </a:r>
            <a:endParaRPr lang="es-ES" dirty="0"/>
          </a:p>
        </p:txBody>
      </p:sp>
      <p:sp>
        <p:nvSpPr>
          <p:cNvPr id="4" name="Marcador de número de diapositiva 3"/>
          <p:cNvSpPr>
            <a:spLocks noGrp="1"/>
          </p:cNvSpPr>
          <p:nvPr>
            <p:ph type="sldNum" sz="quarter" idx="10"/>
          </p:nvPr>
        </p:nvSpPr>
        <p:spPr/>
        <p:txBody>
          <a:bodyPr/>
          <a:lstStyle/>
          <a:p>
            <a:fld id="{700F78C5-B122-4A15-89AB-C8C53001624D}" type="slidenum">
              <a:rPr lang="es-ES" smtClean="0"/>
              <a:t>24</a:t>
            </a:fld>
            <a:endParaRPr lang="es-ES"/>
          </a:p>
        </p:txBody>
      </p:sp>
    </p:spTree>
    <p:extLst>
      <p:ext uri="{BB962C8B-B14F-4D97-AF65-F5344CB8AC3E}">
        <p14:creationId xmlns:p14="http://schemas.microsoft.com/office/powerpoint/2010/main" val="15378990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En un acto quirúrgico de cualquier índole incluyendo la extracción por disección</a:t>
            </a:r>
            <a:r>
              <a:rPr lang="es-ES" baseline="0" dirty="0" smtClean="0"/>
              <a:t> estos son los principales problemas en que nos vamos a enfrentar por eso es importante estar preparado para resolver algún tipo de contratiempo en el procedimiento.</a:t>
            </a:r>
            <a:endParaRPr lang="es-ES" dirty="0"/>
          </a:p>
        </p:txBody>
      </p:sp>
      <p:sp>
        <p:nvSpPr>
          <p:cNvPr id="4" name="Marcador de número de diapositiva 3"/>
          <p:cNvSpPr>
            <a:spLocks noGrp="1"/>
          </p:cNvSpPr>
          <p:nvPr>
            <p:ph type="sldNum" sz="quarter" idx="10"/>
          </p:nvPr>
        </p:nvSpPr>
        <p:spPr/>
        <p:txBody>
          <a:bodyPr/>
          <a:lstStyle/>
          <a:p>
            <a:fld id="{700F78C5-B122-4A15-89AB-C8C53001624D}" type="slidenum">
              <a:rPr lang="es-ES" smtClean="0"/>
              <a:t>25</a:t>
            </a:fld>
            <a:endParaRPr lang="es-ES"/>
          </a:p>
        </p:txBody>
      </p:sp>
    </p:spTree>
    <p:extLst>
      <p:ext uri="{BB962C8B-B14F-4D97-AF65-F5344CB8AC3E}">
        <p14:creationId xmlns:p14="http://schemas.microsoft.com/office/powerpoint/2010/main" val="19435927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Para controlar el dolor lo podemos dividir en 2 etapas uno en la etapa de la cirugía en el que el dolor lo podemos suprimir a través de anestesia local o anestesia general o en</a:t>
            </a:r>
            <a:r>
              <a:rPr lang="es-ES" baseline="0" dirty="0" smtClean="0"/>
              <a:t> la etapa después de la cirugía el cual vamos a controlar el dolor a través de fármacos.</a:t>
            </a:r>
            <a:endParaRPr lang="es-ES" dirty="0"/>
          </a:p>
        </p:txBody>
      </p:sp>
      <p:sp>
        <p:nvSpPr>
          <p:cNvPr id="4" name="Marcador de número de diapositiva 3"/>
          <p:cNvSpPr>
            <a:spLocks noGrp="1"/>
          </p:cNvSpPr>
          <p:nvPr>
            <p:ph type="sldNum" sz="quarter" idx="10"/>
          </p:nvPr>
        </p:nvSpPr>
        <p:spPr/>
        <p:txBody>
          <a:bodyPr/>
          <a:lstStyle/>
          <a:p>
            <a:fld id="{700F78C5-B122-4A15-89AB-C8C53001624D}" type="slidenum">
              <a:rPr lang="es-ES" smtClean="0"/>
              <a:t>26</a:t>
            </a:fld>
            <a:endParaRPr lang="es-ES"/>
          </a:p>
        </p:txBody>
      </p:sp>
    </p:spTree>
    <p:extLst>
      <p:ext uri="{BB962C8B-B14F-4D97-AF65-F5344CB8AC3E}">
        <p14:creationId xmlns:p14="http://schemas.microsoft.com/office/powerpoint/2010/main" val="18862306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Todo acto</a:t>
            </a:r>
            <a:r>
              <a:rPr lang="es-ES" baseline="0" dirty="0" smtClean="0"/>
              <a:t> quirúrgico el sangrado esta presente pero hay sangrados que se debe de actuar, con estabilidad emocional así  como de conocimientos porque muchas veces este problema se nos puede salir de control, hay técnicas importantes para los sangrados abundantes como ligadura de vasos, compresión o pinzamiento de vasos. </a:t>
            </a:r>
            <a:endParaRPr lang="es-ES" dirty="0"/>
          </a:p>
        </p:txBody>
      </p:sp>
      <p:sp>
        <p:nvSpPr>
          <p:cNvPr id="4" name="Marcador de número de diapositiva 3"/>
          <p:cNvSpPr>
            <a:spLocks noGrp="1"/>
          </p:cNvSpPr>
          <p:nvPr>
            <p:ph type="sldNum" sz="quarter" idx="10"/>
          </p:nvPr>
        </p:nvSpPr>
        <p:spPr/>
        <p:txBody>
          <a:bodyPr/>
          <a:lstStyle/>
          <a:p>
            <a:fld id="{700F78C5-B122-4A15-89AB-C8C53001624D}" type="slidenum">
              <a:rPr lang="es-ES" smtClean="0"/>
              <a:t>27</a:t>
            </a:fld>
            <a:endParaRPr lang="es-ES"/>
          </a:p>
        </p:txBody>
      </p:sp>
    </p:spTree>
    <p:extLst>
      <p:ext uri="{BB962C8B-B14F-4D97-AF65-F5344CB8AC3E}">
        <p14:creationId xmlns:p14="http://schemas.microsoft.com/office/powerpoint/2010/main" val="35285216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Después de cualquier acto quirúrgico es importante asegurar la estabilidad del paciente con respecto a una hemorragia en el mercado tenemos hemostáticos químicos , como el </a:t>
            </a:r>
            <a:r>
              <a:rPr lang="es-ES" dirty="0" err="1" smtClean="0"/>
              <a:t>gelfoam</a:t>
            </a:r>
            <a:r>
              <a:rPr lang="es-ES" dirty="0" smtClean="0"/>
              <a:t> o cera para hueso que</a:t>
            </a:r>
            <a:r>
              <a:rPr lang="es-ES" baseline="0" dirty="0" smtClean="0"/>
              <a:t> dan buen resultado en los postoperatorios quirúrgicos.</a:t>
            </a:r>
            <a:r>
              <a:rPr lang="es-ES" dirty="0" smtClean="0"/>
              <a:t> </a:t>
            </a:r>
            <a:endParaRPr lang="es-ES" dirty="0"/>
          </a:p>
        </p:txBody>
      </p:sp>
      <p:sp>
        <p:nvSpPr>
          <p:cNvPr id="4" name="Marcador de número de diapositiva 3"/>
          <p:cNvSpPr>
            <a:spLocks noGrp="1"/>
          </p:cNvSpPr>
          <p:nvPr>
            <p:ph type="sldNum" sz="quarter" idx="10"/>
          </p:nvPr>
        </p:nvSpPr>
        <p:spPr/>
        <p:txBody>
          <a:bodyPr/>
          <a:lstStyle/>
          <a:p>
            <a:fld id="{700F78C5-B122-4A15-89AB-C8C53001624D}" type="slidenum">
              <a:rPr lang="es-ES" smtClean="0"/>
              <a:t>28</a:t>
            </a:fld>
            <a:endParaRPr lang="es-ES"/>
          </a:p>
        </p:txBody>
      </p:sp>
    </p:spTree>
    <p:extLst>
      <p:ext uri="{BB962C8B-B14F-4D97-AF65-F5344CB8AC3E}">
        <p14:creationId xmlns:p14="http://schemas.microsoft.com/office/powerpoint/2010/main" val="32608392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Otro problema dentro del tratamiento</a:t>
            </a:r>
            <a:r>
              <a:rPr lang="es-ES" baseline="0" dirty="0" smtClean="0"/>
              <a:t> quirúrgico es la infección que se puede manifestar de 4 a 5 días después de la cirugía, las maneras de prevenir esta situación es a través de realizar en el paciente una buena asepsia y antisepsia.</a:t>
            </a:r>
            <a:endParaRPr lang="es-ES" dirty="0"/>
          </a:p>
        </p:txBody>
      </p:sp>
      <p:sp>
        <p:nvSpPr>
          <p:cNvPr id="4" name="Marcador de número de diapositiva 3"/>
          <p:cNvSpPr>
            <a:spLocks noGrp="1"/>
          </p:cNvSpPr>
          <p:nvPr>
            <p:ph type="sldNum" sz="quarter" idx="10"/>
          </p:nvPr>
        </p:nvSpPr>
        <p:spPr/>
        <p:txBody>
          <a:bodyPr/>
          <a:lstStyle/>
          <a:p>
            <a:fld id="{700F78C5-B122-4A15-89AB-C8C53001624D}" type="slidenum">
              <a:rPr lang="es-ES" smtClean="0"/>
              <a:t>29</a:t>
            </a:fld>
            <a:endParaRPr lang="es-ES"/>
          </a:p>
        </p:txBody>
      </p:sp>
    </p:spTree>
    <p:extLst>
      <p:ext uri="{BB962C8B-B14F-4D97-AF65-F5344CB8AC3E}">
        <p14:creationId xmlns:p14="http://schemas.microsoft.com/office/powerpoint/2010/main" val="28756132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Un acto quirúrgico dentro de la cavidad bucal aunque utilicemos una buena asepsia y antisepsia,</a:t>
            </a:r>
            <a:r>
              <a:rPr lang="es-ES" baseline="0" dirty="0" smtClean="0"/>
              <a:t> la boca es muy contaminante por lo tanto es importante el uso de antimicrobianos que nos puede asegurar mas el éxito de la cirugía. </a:t>
            </a:r>
            <a:endParaRPr lang="es-ES" dirty="0"/>
          </a:p>
        </p:txBody>
      </p:sp>
      <p:sp>
        <p:nvSpPr>
          <p:cNvPr id="4" name="Marcador de número de diapositiva 3"/>
          <p:cNvSpPr>
            <a:spLocks noGrp="1"/>
          </p:cNvSpPr>
          <p:nvPr>
            <p:ph type="sldNum" sz="quarter" idx="10"/>
          </p:nvPr>
        </p:nvSpPr>
        <p:spPr/>
        <p:txBody>
          <a:bodyPr/>
          <a:lstStyle/>
          <a:p>
            <a:fld id="{700F78C5-B122-4A15-89AB-C8C53001624D}" type="slidenum">
              <a:rPr lang="es-ES" smtClean="0"/>
              <a:t>30</a:t>
            </a:fld>
            <a:endParaRPr lang="es-ES"/>
          </a:p>
        </p:txBody>
      </p:sp>
    </p:spTree>
    <p:extLst>
      <p:ext uri="{BB962C8B-B14F-4D97-AF65-F5344CB8AC3E}">
        <p14:creationId xmlns:p14="http://schemas.microsoft.com/office/powerpoint/2010/main" val="19184219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Todo acto quirúrgico siempre se</a:t>
            </a:r>
            <a:r>
              <a:rPr lang="es-ES" baseline="0" dirty="0" smtClean="0"/>
              <a:t> tiene que realizar la separación de los tejidos blandos y muchas veces el corte de tejido óseo al termino del tratamiento es importante la </a:t>
            </a:r>
            <a:r>
              <a:rPr lang="es-ES" baseline="0" dirty="0" err="1" smtClean="0"/>
              <a:t>restitucionde</a:t>
            </a:r>
            <a:r>
              <a:rPr lang="es-ES" baseline="0" dirty="0" smtClean="0"/>
              <a:t> los tejidos generalmente a través de la sutura.</a:t>
            </a:r>
            <a:endParaRPr lang="es-ES" dirty="0"/>
          </a:p>
        </p:txBody>
      </p:sp>
      <p:sp>
        <p:nvSpPr>
          <p:cNvPr id="4" name="Marcador de número de diapositiva 3"/>
          <p:cNvSpPr>
            <a:spLocks noGrp="1"/>
          </p:cNvSpPr>
          <p:nvPr>
            <p:ph type="sldNum" sz="quarter" idx="10"/>
          </p:nvPr>
        </p:nvSpPr>
        <p:spPr/>
        <p:txBody>
          <a:bodyPr/>
          <a:lstStyle/>
          <a:p>
            <a:fld id="{700F78C5-B122-4A15-89AB-C8C53001624D}" type="slidenum">
              <a:rPr lang="es-ES" smtClean="0"/>
              <a:t>31</a:t>
            </a:fld>
            <a:endParaRPr lang="es-ES"/>
          </a:p>
        </p:txBody>
      </p:sp>
    </p:spTree>
    <p:extLst>
      <p:ext uri="{BB962C8B-B14F-4D97-AF65-F5344CB8AC3E}">
        <p14:creationId xmlns:p14="http://schemas.microsoft.com/office/powerpoint/2010/main" val="31500999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Para realizar una extracción</a:t>
            </a:r>
            <a:r>
              <a:rPr lang="es-ES" baseline="0" dirty="0" smtClean="0"/>
              <a:t> por disecciones importante conocer parámetros para saber si podemos realizar una extracción por el método convencional o a través de una extracción por disección.   </a:t>
            </a:r>
            <a:endParaRPr lang="es-ES" dirty="0"/>
          </a:p>
        </p:txBody>
      </p:sp>
      <p:sp>
        <p:nvSpPr>
          <p:cNvPr id="4" name="Marcador de número de diapositiva 3"/>
          <p:cNvSpPr>
            <a:spLocks noGrp="1"/>
          </p:cNvSpPr>
          <p:nvPr>
            <p:ph type="sldNum" sz="quarter" idx="10"/>
          </p:nvPr>
        </p:nvSpPr>
        <p:spPr/>
        <p:txBody>
          <a:bodyPr/>
          <a:lstStyle/>
          <a:p>
            <a:fld id="{700F78C5-B122-4A15-89AB-C8C53001624D}" type="slidenum">
              <a:rPr lang="es-ES" smtClean="0"/>
              <a:t>32</a:t>
            </a:fld>
            <a:endParaRPr lang="es-ES"/>
          </a:p>
        </p:txBody>
      </p:sp>
    </p:spTree>
    <p:extLst>
      <p:ext uri="{BB962C8B-B14F-4D97-AF65-F5344CB8AC3E}">
        <p14:creationId xmlns:p14="http://schemas.microsoft.com/office/powerpoint/2010/main" val="20303881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a:t>
            </a:r>
            <a:r>
              <a:rPr lang="es-MX" baseline="0" dirty="0" smtClean="0"/>
              <a:t> conocimiento de la anatomía del área donde se va a trabajar ayudará a evitar complicaciones durante el procedimiento quirúrgico.</a:t>
            </a:r>
            <a:endParaRPr lang="es-MX" dirty="0"/>
          </a:p>
        </p:txBody>
      </p:sp>
      <p:sp>
        <p:nvSpPr>
          <p:cNvPr id="4" name="3 Marcador de número de diapositiva"/>
          <p:cNvSpPr>
            <a:spLocks noGrp="1"/>
          </p:cNvSpPr>
          <p:nvPr>
            <p:ph type="sldNum" sz="quarter" idx="10"/>
          </p:nvPr>
        </p:nvSpPr>
        <p:spPr/>
        <p:txBody>
          <a:bodyPr/>
          <a:lstStyle/>
          <a:p>
            <a:fld id="{CF4BB141-8C2C-4DA0-823F-12BF60827369}" type="slidenum">
              <a:rPr lang="es-MX" smtClean="0"/>
              <a:t>15</a:t>
            </a:fld>
            <a:endParaRPr lang="es-MX"/>
          </a:p>
        </p:txBody>
      </p:sp>
    </p:spTree>
    <p:extLst>
      <p:ext uri="{BB962C8B-B14F-4D97-AF65-F5344CB8AC3E}">
        <p14:creationId xmlns:p14="http://schemas.microsoft.com/office/powerpoint/2010/main" val="40747714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Parámetros que nos pueden dar la idea para realizar una extracción convencional o por disección.</a:t>
            </a:r>
            <a:endParaRPr lang="es-ES" dirty="0"/>
          </a:p>
        </p:txBody>
      </p:sp>
      <p:sp>
        <p:nvSpPr>
          <p:cNvPr id="4" name="Marcador de número de diapositiva 3"/>
          <p:cNvSpPr>
            <a:spLocks noGrp="1"/>
          </p:cNvSpPr>
          <p:nvPr>
            <p:ph type="sldNum" sz="quarter" idx="10"/>
          </p:nvPr>
        </p:nvSpPr>
        <p:spPr/>
        <p:txBody>
          <a:bodyPr/>
          <a:lstStyle/>
          <a:p>
            <a:fld id="{700F78C5-B122-4A15-89AB-C8C53001624D}" type="slidenum">
              <a:rPr lang="es-ES" smtClean="0"/>
              <a:t>33</a:t>
            </a:fld>
            <a:endParaRPr lang="es-ES"/>
          </a:p>
        </p:txBody>
      </p:sp>
    </p:spTree>
    <p:extLst>
      <p:ext uri="{BB962C8B-B14F-4D97-AF65-F5344CB8AC3E}">
        <p14:creationId xmlns:p14="http://schemas.microsoft.com/office/powerpoint/2010/main" val="11606811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Otros parámetros para decidir que tratamiento de exodoncia se va a realizar, convencional o por disección. </a:t>
            </a:r>
            <a:endParaRPr lang="es-ES" dirty="0"/>
          </a:p>
        </p:txBody>
      </p:sp>
      <p:sp>
        <p:nvSpPr>
          <p:cNvPr id="4" name="Marcador de número de diapositiva 3"/>
          <p:cNvSpPr>
            <a:spLocks noGrp="1"/>
          </p:cNvSpPr>
          <p:nvPr>
            <p:ph type="sldNum" sz="quarter" idx="10"/>
          </p:nvPr>
        </p:nvSpPr>
        <p:spPr/>
        <p:txBody>
          <a:bodyPr/>
          <a:lstStyle/>
          <a:p>
            <a:fld id="{700F78C5-B122-4A15-89AB-C8C53001624D}" type="slidenum">
              <a:rPr lang="es-ES" smtClean="0"/>
              <a:t>34</a:t>
            </a:fld>
            <a:endParaRPr lang="es-ES"/>
          </a:p>
        </p:txBody>
      </p:sp>
    </p:spTree>
    <p:extLst>
      <p:ext uri="{BB962C8B-B14F-4D97-AF65-F5344CB8AC3E}">
        <p14:creationId xmlns:p14="http://schemas.microsoft.com/office/powerpoint/2010/main" val="311978897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Es</a:t>
            </a:r>
            <a:r>
              <a:rPr lang="es-ES" baseline="0" dirty="0" smtClean="0"/>
              <a:t> importante conocer ciertos parámetros</a:t>
            </a:r>
            <a:r>
              <a:rPr lang="es-ES" dirty="0" smtClean="0"/>
              <a:t> para realizar un tratamiento mas complejo en una extracción dental por lo tanto se</a:t>
            </a:r>
            <a:r>
              <a:rPr lang="es-ES" baseline="0" dirty="0" smtClean="0"/>
              <a:t> requiere de mas conocimientos y mayor experiencia.</a:t>
            </a:r>
            <a:r>
              <a:rPr lang="es-ES" dirty="0" smtClean="0"/>
              <a:t> </a:t>
            </a:r>
            <a:endParaRPr lang="es-ES" dirty="0"/>
          </a:p>
        </p:txBody>
      </p:sp>
      <p:sp>
        <p:nvSpPr>
          <p:cNvPr id="4" name="Marcador de número de diapositiva 3"/>
          <p:cNvSpPr>
            <a:spLocks noGrp="1"/>
          </p:cNvSpPr>
          <p:nvPr>
            <p:ph type="sldNum" sz="quarter" idx="10"/>
          </p:nvPr>
        </p:nvSpPr>
        <p:spPr/>
        <p:txBody>
          <a:bodyPr/>
          <a:lstStyle/>
          <a:p>
            <a:fld id="{700F78C5-B122-4A15-89AB-C8C53001624D}" type="slidenum">
              <a:rPr lang="es-ES" smtClean="0"/>
              <a:t>35</a:t>
            </a:fld>
            <a:endParaRPr lang="es-ES"/>
          </a:p>
        </p:txBody>
      </p:sp>
    </p:spTree>
    <p:extLst>
      <p:ext uri="{BB962C8B-B14F-4D97-AF65-F5344CB8AC3E}">
        <p14:creationId xmlns:p14="http://schemas.microsoft.com/office/powerpoint/2010/main" val="2551436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Los diente sumergidos son órganos dentarios temporales que no alcanzaron su correcta erupción generalmente por anquilosamiento con el tejido óseo, esto también se debe</a:t>
            </a:r>
            <a:r>
              <a:rPr lang="es-ES" baseline="0" dirty="0" smtClean="0"/>
              <a:t> realizar por medio de una extracción por disección.</a:t>
            </a:r>
            <a:endParaRPr lang="es-ES" dirty="0"/>
          </a:p>
        </p:txBody>
      </p:sp>
      <p:sp>
        <p:nvSpPr>
          <p:cNvPr id="4" name="Marcador de número de diapositiva 3"/>
          <p:cNvSpPr>
            <a:spLocks noGrp="1"/>
          </p:cNvSpPr>
          <p:nvPr>
            <p:ph type="sldNum" sz="quarter" idx="10"/>
          </p:nvPr>
        </p:nvSpPr>
        <p:spPr/>
        <p:txBody>
          <a:bodyPr/>
          <a:lstStyle/>
          <a:p>
            <a:fld id="{700F78C5-B122-4A15-89AB-C8C53001624D}" type="slidenum">
              <a:rPr lang="es-ES" smtClean="0"/>
              <a:t>36</a:t>
            </a:fld>
            <a:endParaRPr lang="es-ES"/>
          </a:p>
        </p:txBody>
      </p:sp>
    </p:spTree>
    <p:extLst>
      <p:ext uri="{BB962C8B-B14F-4D97-AF65-F5344CB8AC3E}">
        <p14:creationId xmlns:p14="http://schemas.microsoft.com/office/powerpoint/2010/main" val="39669986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Es</a:t>
            </a:r>
            <a:r>
              <a:rPr lang="es-ES" baseline="0" dirty="0" smtClean="0"/>
              <a:t> importante el estudio radiográfico para realizar una extracción dental, ya que podemos encontrar hallazgos importantes que nos pueden dar pistas para realizar mejor nuestro tratamiento. </a:t>
            </a:r>
            <a:endParaRPr lang="es-ES" dirty="0"/>
          </a:p>
        </p:txBody>
      </p:sp>
      <p:sp>
        <p:nvSpPr>
          <p:cNvPr id="4" name="Marcador de número de diapositiva 3"/>
          <p:cNvSpPr>
            <a:spLocks noGrp="1"/>
          </p:cNvSpPr>
          <p:nvPr>
            <p:ph type="sldNum" sz="quarter" idx="10"/>
          </p:nvPr>
        </p:nvSpPr>
        <p:spPr/>
        <p:txBody>
          <a:bodyPr/>
          <a:lstStyle/>
          <a:p>
            <a:fld id="{700F78C5-B122-4A15-89AB-C8C53001624D}" type="slidenum">
              <a:rPr lang="es-ES" smtClean="0"/>
              <a:t>37</a:t>
            </a:fld>
            <a:endParaRPr lang="es-ES"/>
          </a:p>
        </p:txBody>
      </p:sp>
    </p:spTree>
    <p:extLst>
      <p:ext uri="{BB962C8B-B14F-4D97-AF65-F5344CB8AC3E}">
        <p14:creationId xmlns:p14="http://schemas.microsoft.com/office/powerpoint/2010/main" val="1001202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La radiografía es importante para realizar un buen diagnostico que también va acompañado con el éxito de la cirugía.</a:t>
            </a:r>
            <a:endParaRPr lang="es-ES" dirty="0"/>
          </a:p>
        </p:txBody>
      </p:sp>
      <p:sp>
        <p:nvSpPr>
          <p:cNvPr id="4" name="Marcador de número de diapositiva 3"/>
          <p:cNvSpPr>
            <a:spLocks noGrp="1"/>
          </p:cNvSpPr>
          <p:nvPr>
            <p:ph type="sldNum" sz="quarter" idx="10"/>
          </p:nvPr>
        </p:nvSpPr>
        <p:spPr/>
        <p:txBody>
          <a:bodyPr/>
          <a:lstStyle/>
          <a:p>
            <a:fld id="{700F78C5-B122-4A15-89AB-C8C53001624D}" type="slidenum">
              <a:rPr lang="es-ES" smtClean="0"/>
              <a:t>38</a:t>
            </a:fld>
            <a:endParaRPr lang="es-ES"/>
          </a:p>
        </p:txBody>
      </p:sp>
    </p:spTree>
    <p:extLst>
      <p:ext uri="{BB962C8B-B14F-4D97-AF65-F5344CB8AC3E}">
        <p14:creationId xmlns:p14="http://schemas.microsoft.com/office/powerpoint/2010/main" val="61695244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Las radiografías siempre son un método auxiliar para el diagnostico pero también para observar si no existe otra patología que pudiera impedir</a:t>
            </a:r>
            <a:r>
              <a:rPr lang="es-ES" baseline="0" dirty="0" smtClean="0"/>
              <a:t> nuestro tratamiento.</a:t>
            </a:r>
            <a:endParaRPr lang="es-ES" dirty="0"/>
          </a:p>
        </p:txBody>
      </p:sp>
      <p:sp>
        <p:nvSpPr>
          <p:cNvPr id="4" name="Marcador de número de diapositiva 3"/>
          <p:cNvSpPr>
            <a:spLocks noGrp="1"/>
          </p:cNvSpPr>
          <p:nvPr>
            <p:ph type="sldNum" sz="quarter" idx="10"/>
          </p:nvPr>
        </p:nvSpPr>
        <p:spPr/>
        <p:txBody>
          <a:bodyPr/>
          <a:lstStyle/>
          <a:p>
            <a:fld id="{700F78C5-B122-4A15-89AB-C8C53001624D}" type="slidenum">
              <a:rPr lang="es-ES" smtClean="0"/>
              <a:t>39</a:t>
            </a:fld>
            <a:endParaRPr lang="es-ES"/>
          </a:p>
        </p:txBody>
      </p:sp>
    </p:spTree>
    <p:extLst>
      <p:ext uri="{BB962C8B-B14F-4D97-AF65-F5344CB8AC3E}">
        <p14:creationId xmlns:p14="http://schemas.microsoft.com/office/powerpoint/2010/main" val="38349222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Importante el estudio radiográfico, este método de exploración nos permite conocer las estructuras internas de los tejidos duros, como ver anquilosis,</a:t>
            </a:r>
            <a:r>
              <a:rPr lang="es-ES" baseline="0" dirty="0" smtClean="0"/>
              <a:t> Hipercementosis etc.</a:t>
            </a:r>
            <a:endParaRPr lang="es-ES" dirty="0"/>
          </a:p>
        </p:txBody>
      </p:sp>
      <p:sp>
        <p:nvSpPr>
          <p:cNvPr id="4" name="Marcador de número de diapositiva 3"/>
          <p:cNvSpPr>
            <a:spLocks noGrp="1"/>
          </p:cNvSpPr>
          <p:nvPr>
            <p:ph type="sldNum" sz="quarter" idx="10"/>
          </p:nvPr>
        </p:nvSpPr>
        <p:spPr/>
        <p:txBody>
          <a:bodyPr/>
          <a:lstStyle/>
          <a:p>
            <a:fld id="{700F78C5-B122-4A15-89AB-C8C53001624D}" type="slidenum">
              <a:rPr lang="es-ES" smtClean="0"/>
              <a:t>40</a:t>
            </a:fld>
            <a:endParaRPr lang="es-ES"/>
          </a:p>
        </p:txBody>
      </p:sp>
    </p:spTree>
    <p:extLst>
      <p:ext uri="{BB962C8B-B14F-4D97-AF65-F5344CB8AC3E}">
        <p14:creationId xmlns:p14="http://schemas.microsoft.com/office/powerpoint/2010/main" val="22536375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A</a:t>
            </a:r>
            <a:r>
              <a:rPr lang="es-ES" baseline="0" dirty="0" smtClean="0"/>
              <a:t> través de una buena historia clínica el cirujano conocerá mejor a su paciente desde el punto de vista físico, de salud, emocional y esto nos da parámetros para realizar interconsulta con médicos generales para control del mismo paciente para poder realizar el tratamiento quirúrgico requerido.</a:t>
            </a:r>
            <a:endParaRPr lang="es-ES" dirty="0"/>
          </a:p>
        </p:txBody>
      </p:sp>
      <p:sp>
        <p:nvSpPr>
          <p:cNvPr id="4" name="Marcador de número de diapositiva 3"/>
          <p:cNvSpPr>
            <a:spLocks noGrp="1"/>
          </p:cNvSpPr>
          <p:nvPr>
            <p:ph type="sldNum" sz="quarter" idx="10"/>
          </p:nvPr>
        </p:nvSpPr>
        <p:spPr/>
        <p:txBody>
          <a:bodyPr/>
          <a:lstStyle/>
          <a:p>
            <a:fld id="{700F78C5-B122-4A15-89AB-C8C53001624D}" type="slidenum">
              <a:rPr lang="es-ES" smtClean="0"/>
              <a:t>41</a:t>
            </a:fld>
            <a:endParaRPr lang="es-ES"/>
          </a:p>
        </p:txBody>
      </p:sp>
    </p:spTree>
    <p:extLst>
      <p:ext uri="{BB962C8B-B14F-4D97-AF65-F5344CB8AC3E}">
        <p14:creationId xmlns:p14="http://schemas.microsoft.com/office/powerpoint/2010/main" val="25050482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Hay</a:t>
            </a:r>
            <a:r>
              <a:rPr lang="es-ES" baseline="0" dirty="0" smtClean="0"/>
              <a:t> patologías cercanas al órgano dentario a extraer si el cirujano no percibe esto puede causar alguna iatrogenia que va en perjuicio del paciente y del mismo cirujano.</a:t>
            </a:r>
            <a:endParaRPr lang="es-ES" dirty="0"/>
          </a:p>
        </p:txBody>
      </p:sp>
      <p:sp>
        <p:nvSpPr>
          <p:cNvPr id="4" name="Marcador de número de diapositiva 3"/>
          <p:cNvSpPr>
            <a:spLocks noGrp="1"/>
          </p:cNvSpPr>
          <p:nvPr>
            <p:ph type="sldNum" sz="quarter" idx="10"/>
          </p:nvPr>
        </p:nvSpPr>
        <p:spPr/>
        <p:txBody>
          <a:bodyPr/>
          <a:lstStyle/>
          <a:p>
            <a:fld id="{700F78C5-B122-4A15-89AB-C8C53001624D}" type="slidenum">
              <a:rPr lang="es-ES" smtClean="0"/>
              <a:t>42</a:t>
            </a:fld>
            <a:endParaRPr lang="es-ES"/>
          </a:p>
        </p:txBody>
      </p:sp>
    </p:spTree>
    <p:extLst>
      <p:ext uri="{BB962C8B-B14F-4D97-AF65-F5344CB8AC3E}">
        <p14:creationId xmlns:p14="http://schemas.microsoft.com/office/powerpoint/2010/main" val="32785383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En ocasiones al</a:t>
            </a:r>
            <a:r>
              <a:rPr lang="es-MX" baseline="0" dirty="0" smtClean="0"/>
              <a:t> estar realizando una extracción simple se presenta alguna complicación, y el operador debe tomar la decisión de continuar el procedimiento por una extracción por disección lo cual facilitará el procedimiento.</a:t>
            </a:r>
            <a:endParaRPr lang="es-MX" dirty="0"/>
          </a:p>
        </p:txBody>
      </p:sp>
      <p:sp>
        <p:nvSpPr>
          <p:cNvPr id="4" name="3 Marcador de número de diapositiva"/>
          <p:cNvSpPr>
            <a:spLocks noGrp="1"/>
          </p:cNvSpPr>
          <p:nvPr>
            <p:ph type="sldNum" sz="quarter" idx="10"/>
          </p:nvPr>
        </p:nvSpPr>
        <p:spPr/>
        <p:txBody>
          <a:bodyPr/>
          <a:lstStyle/>
          <a:p>
            <a:fld id="{CF4BB141-8C2C-4DA0-823F-12BF60827369}" type="slidenum">
              <a:rPr lang="es-MX" smtClean="0"/>
              <a:t>16</a:t>
            </a:fld>
            <a:endParaRPr lang="es-MX"/>
          </a:p>
        </p:txBody>
      </p:sp>
    </p:spTree>
    <p:extLst>
      <p:ext uri="{BB962C8B-B14F-4D97-AF65-F5344CB8AC3E}">
        <p14:creationId xmlns:p14="http://schemas.microsoft.com/office/powerpoint/2010/main" val="309538514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En esta diapositiva menciono</a:t>
            </a:r>
            <a:r>
              <a:rPr lang="es-ES" baseline="0" dirty="0" smtClean="0"/>
              <a:t> algunos padecimientos que nos impide el tratamiento de exodoncia, hasta que no este controlado por su medico general.</a:t>
            </a:r>
            <a:endParaRPr lang="es-ES" dirty="0"/>
          </a:p>
        </p:txBody>
      </p:sp>
      <p:sp>
        <p:nvSpPr>
          <p:cNvPr id="4" name="Marcador de número de diapositiva 3"/>
          <p:cNvSpPr>
            <a:spLocks noGrp="1"/>
          </p:cNvSpPr>
          <p:nvPr>
            <p:ph type="sldNum" sz="quarter" idx="10"/>
          </p:nvPr>
        </p:nvSpPr>
        <p:spPr/>
        <p:txBody>
          <a:bodyPr/>
          <a:lstStyle/>
          <a:p>
            <a:fld id="{700F78C5-B122-4A15-89AB-C8C53001624D}" type="slidenum">
              <a:rPr lang="es-ES" smtClean="0"/>
              <a:t>43</a:t>
            </a:fld>
            <a:endParaRPr lang="es-ES"/>
          </a:p>
        </p:txBody>
      </p:sp>
    </p:spTree>
    <p:extLst>
      <p:ext uri="{BB962C8B-B14F-4D97-AF65-F5344CB8AC3E}">
        <p14:creationId xmlns:p14="http://schemas.microsoft.com/office/powerpoint/2010/main" val="82199138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La evaluación del paciente es importante porque de esto depende el éxito de nuestro tratamiento.-</a:t>
            </a:r>
            <a:endParaRPr lang="es-ES" dirty="0"/>
          </a:p>
        </p:txBody>
      </p:sp>
      <p:sp>
        <p:nvSpPr>
          <p:cNvPr id="4" name="Marcador de número de diapositiva 3"/>
          <p:cNvSpPr>
            <a:spLocks noGrp="1"/>
          </p:cNvSpPr>
          <p:nvPr>
            <p:ph type="sldNum" sz="quarter" idx="10"/>
          </p:nvPr>
        </p:nvSpPr>
        <p:spPr/>
        <p:txBody>
          <a:bodyPr/>
          <a:lstStyle/>
          <a:p>
            <a:fld id="{700F78C5-B122-4A15-89AB-C8C53001624D}" type="slidenum">
              <a:rPr lang="es-ES" smtClean="0"/>
              <a:t>44</a:t>
            </a:fld>
            <a:endParaRPr lang="es-ES"/>
          </a:p>
        </p:txBody>
      </p:sp>
    </p:spTree>
    <p:extLst>
      <p:ext uri="{BB962C8B-B14F-4D97-AF65-F5344CB8AC3E}">
        <p14:creationId xmlns:p14="http://schemas.microsoft.com/office/powerpoint/2010/main" val="381031333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Estudio importante la ortopantomografia ya que esta nos da una visión grande de los maxilares</a:t>
            </a:r>
            <a:r>
              <a:rPr lang="es-ES" baseline="0" dirty="0" smtClean="0"/>
              <a:t> y órganos dentarios.</a:t>
            </a:r>
            <a:endParaRPr lang="es-ES" dirty="0"/>
          </a:p>
        </p:txBody>
      </p:sp>
      <p:sp>
        <p:nvSpPr>
          <p:cNvPr id="4" name="Marcador de número de diapositiva 3"/>
          <p:cNvSpPr>
            <a:spLocks noGrp="1"/>
          </p:cNvSpPr>
          <p:nvPr>
            <p:ph type="sldNum" sz="quarter" idx="10"/>
          </p:nvPr>
        </p:nvSpPr>
        <p:spPr/>
        <p:txBody>
          <a:bodyPr/>
          <a:lstStyle/>
          <a:p>
            <a:fld id="{700F78C5-B122-4A15-89AB-C8C53001624D}" type="slidenum">
              <a:rPr lang="es-ES" smtClean="0"/>
              <a:t>45</a:t>
            </a:fld>
            <a:endParaRPr lang="es-ES"/>
          </a:p>
        </p:txBody>
      </p:sp>
    </p:spTree>
    <p:extLst>
      <p:ext uri="{BB962C8B-B14F-4D97-AF65-F5344CB8AC3E}">
        <p14:creationId xmlns:p14="http://schemas.microsoft.com/office/powerpoint/2010/main" val="86725748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Radiografía</a:t>
            </a:r>
            <a:r>
              <a:rPr lang="es-ES" baseline="0" dirty="0" smtClean="0"/>
              <a:t> oclusal importante porque nos proporciona una tercera dimensión diagnostica.</a:t>
            </a:r>
            <a:endParaRPr lang="es-ES" dirty="0"/>
          </a:p>
        </p:txBody>
      </p:sp>
      <p:sp>
        <p:nvSpPr>
          <p:cNvPr id="4" name="Marcador de número de diapositiva 3"/>
          <p:cNvSpPr>
            <a:spLocks noGrp="1"/>
          </p:cNvSpPr>
          <p:nvPr>
            <p:ph type="sldNum" sz="quarter" idx="10"/>
          </p:nvPr>
        </p:nvSpPr>
        <p:spPr/>
        <p:txBody>
          <a:bodyPr/>
          <a:lstStyle/>
          <a:p>
            <a:fld id="{700F78C5-B122-4A15-89AB-C8C53001624D}" type="slidenum">
              <a:rPr lang="es-ES" smtClean="0"/>
              <a:t>46</a:t>
            </a:fld>
            <a:endParaRPr lang="es-ES"/>
          </a:p>
        </p:txBody>
      </p:sp>
    </p:spTree>
    <p:extLst>
      <p:ext uri="{BB962C8B-B14F-4D97-AF65-F5344CB8AC3E}">
        <p14:creationId xmlns:p14="http://schemas.microsoft.com/office/powerpoint/2010/main" val="335452689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Radiografía importante porque nos da un grado mejor de acercamiento del órgano dentario y tejidos circundantes.</a:t>
            </a:r>
            <a:endParaRPr lang="es-ES" dirty="0"/>
          </a:p>
        </p:txBody>
      </p:sp>
      <p:sp>
        <p:nvSpPr>
          <p:cNvPr id="4" name="Marcador de número de diapositiva 3"/>
          <p:cNvSpPr>
            <a:spLocks noGrp="1"/>
          </p:cNvSpPr>
          <p:nvPr>
            <p:ph type="sldNum" sz="quarter" idx="10"/>
          </p:nvPr>
        </p:nvSpPr>
        <p:spPr/>
        <p:txBody>
          <a:bodyPr/>
          <a:lstStyle/>
          <a:p>
            <a:fld id="{700F78C5-B122-4A15-89AB-C8C53001624D}" type="slidenum">
              <a:rPr lang="es-ES" smtClean="0"/>
              <a:t>47</a:t>
            </a:fld>
            <a:endParaRPr lang="es-ES"/>
          </a:p>
        </p:txBody>
      </p:sp>
    </p:spTree>
    <p:extLst>
      <p:ext uri="{BB962C8B-B14F-4D97-AF65-F5344CB8AC3E}">
        <p14:creationId xmlns:p14="http://schemas.microsoft.com/office/powerpoint/2010/main" val="416218821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Método</a:t>
            </a:r>
            <a:r>
              <a:rPr lang="es-ES" baseline="0" dirty="0" smtClean="0"/>
              <a:t> de imagen mas actualizado con mejor definición y ubicación de las patologías bucales.</a:t>
            </a:r>
            <a:endParaRPr lang="es-ES" dirty="0"/>
          </a:p>
        </p:txBody>
      </p:sp>
      <p:sp>
        <p:nvSpPr>
          <p:cNvPr id="4" name="Marcador de número de diapositiva 3"/>
          <p:cNvSpPr>
            <a:spLocks noGrp="1"/>
          </p:cNvSpPr>
          <p:nvPr>
            <p:ph type="sldNum" sz="quarter" idx="10"/>
          </p:nvPr>
        </p:nvSpPr>
        <p:spPr/>
        <p:txBody>
          <a:bodyPr/>
          <a:lstStyle/>
          <a:p>
            <a:fld id="{700F78C5-B122-4A15-89AB-C8C53001624D}" type="slidenum">
              <a:rPr lang="es-ES" smtClean="0"/>
              <a:t>48</a:t>
            </a:fld>
            <a:endParaRPr lang="es-ES"/>
          </a:p>
        </p:txBody>
      </p:sp>
    </p:spTree>
    <p:extLst>
      <p:ext uri="{BB962C8B-B14F-4D97-AF65-F5344CB8AC3E}">
        <p14:creationId xmlns:p14="http://schemas.microsoft.com/office/powerpoint/2010/main" val="13855261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Las extracciones convencionales nada</a:t>
            </a:r>
            <a:r>
              <a:rPr lang="es-ES" baseline="0" dirty="0" smtClean="0"/>
              <a:t> mas se utilizan los fórceps y botadores y realizar los movimientos propios de la extracción, son extracciones que tienen un grado </a:t>
            </a:r>
            <a:r>
              <a:rPr lang="es-ES" baseline="0" dirty="0" err="1" smtClean="0"/>
              <a:t>minimo</a:t>
            </a:r>
            <a:r>
              <a:rPr lang="es-ES" baseline="0" dirty="0" smtClean="0"/>
              <a:t> de complejidad.</a:t>
            </a:r>
            <a:endParaRPr lang="es-ES" dirty="0"/>
          </a:p>
        </p:txBody>
      </p:sp>
      <p:sp>
        <p:nvSpPr>
          <p:cNvPr id="4" name="Marcador de número de diapositiva 3"/>
          <p:cNvSpPr>
            <a:spLocks noGrp="1"/>
          </p:cNvSpPr>
          <p:nvPr>
            <p:ph type="sldNum" sz="quarter" idx="10"/>
          </p:nvPr>
        </p:nvSpPr>
        <p:spPr/>
        <p:txBody>
          <a:bodyPr/>
          <a:lstStyle/>
          <a:p>
            <a:fld id="{700F78C5-B122-4A15-89AB-C8C53001624D}" type="slidenum">
              <a:rPr lang="es-ES" smtClean="0"/>
              <a:t>17</a:t>
            </a:fld>
            <a:endParaRPr lang="es-ES"/>
          </a:p>
        </p:txBody>
      </p:sp>
    </p:spTree>
    <p:extLst>
      <p:ext uri="{BB962C8B-B14F-4D97-AF65-F5344CB8AC3E}">
        <p14:creationId xmlns:p14="http://schemas.microsoft.com/office/powerpoint/2010/main" val="34399965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La extracción por disección se realiza cuando el procedimiento es mas complejo, y por lo tanto tiene que haber mas experiencia y conocimientos por parte del cirujano,</a:t>
            </a:r>
            <a:r>
              <a:rPr lang="es-ES" baseline="0" dirty="0" smtClean="0"/>
              <a:t> para poder tener éxito en el procedimiento.</a:t>
            </a:r>
            <a:r>
              <a:rPr lang="es-ES" dirty="0" smtClean="0"/>
              <a:t> </a:t>
            </a:r>
            <a:endParaRPr lang="es-ES" dirty="0"/>
          </a:p>
        </p:txBody>
      </p:sp>
      <p:sp>
        <p:nvSpPr>
          <p:cNvPr id="4" name="Marcador de número de diapositiva 3"/>
          <p:cNvSpPr>
            <a:spLocks noGrp="1"/>
          </p:cNvSpPr>
          <p:nvPr>
            <p:ph type="sldNum" sz="quarter" idx="10"/>
          </p:nvPr>
        </p:nvSpPr>
        <p:spPr/>
        <p:txBody>
          <a:bodyPr/>
          <a:lstStyle/>
          <a:p>
            <a:fld id="{700F78C5-B122-4A15-89AB-C8C53001624D}" type="slidenum">
              <a:rPr lang="es-ES" smtClean="0"/>
              <a:t>18</a:t>
            </a:fld>
            <a:endParaRPr lang="es-ES"/>
          </a:p>
        </p:txBody>
      </p:sp>
    </p:spTree>
    <p:extLst>
      <p:ext uri="{BB962C8B-B14F-4D97-AF65-F5344CB8AC3E}">
        <p14:creationId xmlns:p14="http://schemas.microsoft.com/office/powerpoint/2010/main" val="33250095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Sinonimia</a:t>
            </a:r>
            <a:r>
              <a:rPr lang="es-ES" baseline="0" dirty="0" smtClean="0"/>
              <a:t> son varios los nombres como se le conoce a este tratamiento según algunos autores y diferentes literaturas.</a:t>
            </a:r>
            <a:endParaRPr lang="es-ES" dirty="0"/>
          </a:p>
        </p:txBody>
      </p:sp>
      <p:sp>
        <p:nvSpPr>
          <p:cNvPr id="4" name="Marcador de número de diapositiva 3"/>
          <p:cNvSpPr>
            <a:spLocks noGrp="1"/>
          </p:cNvSpPr>
          <p:nvPr>
            <p:ph type="sldNum" sz="quarter" idx="10"/>
          </p:nvPr>
        </p:nvSpPr>
        <p:spPr/>
        <p:txBody>
          <a:bodyPr/>
          <a:lstStyle/>
          <a:p>
            <a:fld id="{700F78C5-B122-4A15-89AB-C8C53001624D}" type="slidenum">
              <a:rPr lang="es-ES" smtClean="0"/>
              <a:t>19</a:t>
            </a:fld>
            <a:endParaRPr lang="es-ES"/>
          </a:p>
        </p:txBody>
      </p:sp>
    </p:spTree>
    <p:extLst>
      <p:ext uri="{BB962C8B-B14F-4D97-AF65-F5344CB8AC3E}">
        <p14:creationId xmlns:p14="http://schemas.microsoft.com/office/powerpoint/2010/main" val="16215899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Las</a:t>
            </a:r>
            <a:r>
              <a:rPr lang="es-ES" baseline="0" dirty="0" smtClean="0"/>
              <a:t> cualidades del cirujano es importante ya que hay procedimientos mas complejos que se necesita mayor conocimiento, habilidad manual así como estabilidad emocional para actuar en momentos en  que se complique algún tratamiento bucal.</a:t>
            </a:r>
            <a:endParaRPr lang="es-ES" dirty="0"/>
          </a:p>
        </p:txBody>
      </p:sp>
      <p:sp>
        <p:nvSpPr>
          <p:cNvPr id="4" name="Marcador de número de diapositiva 3"/>
          <p:cNvSpPr>
            <a:spLocks noGrp="1"/>
          </p:cNvSpPr>
          <p:nvPr>
            <p:ph type="sldNum" sz="quarter" idx="10"/>
          </p:nvPr>
        </p:nvSpPr>
        <p:spPr/>
        <p:txBody>
          <a:bodyPr/>
          <a:lstStyle/>
          <a:p>
            <a:fld id="{700F78C5-B122-4A15-89AB-C8C53001624D}" type="slidenum">
              <a:rPr lang="es-ES" smtClean="0"/>
              <a:t>20</a:t>
            </a:fld>
            <a:endParaRPr lang="es-ES"/>
          </a:p>
        </p:txBody>
      </p:sp>
    </p:spTree>
    <p:extLst>
      <p:ext uri="{BB962C8B-B14F-4D97-AF65-F5344CB8AC3E}">
        <p14:creationId xmlns:p14="http://schemas.microsoft.com/office/powerpoint/2010/main" val="11794977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Los conocimientos por</a:t>
            </a:r>
            <a:r>
              <a:rPr lang="es-ES" baseline="0" dirty="0" smtClean="0"/>
              <a:t> parte de los cirujanos es importante y la anatomía es factor primordial para no cometer algún tipo de iatrogenia, a si como tener la seguridad de lo que uno esta realizando, es importante conocer el  área quirúrgica para saber que vasos sanguíneos , nervios y músculos  están en esa región y no cometer errores en el procedimiento.</a:t>
            </a:r>
            <a:endParaRPr lang="es-ES" dirty="0"/>
          </a:p>
        </p:txBody>
      </p:sp>
      <p:sp>
        <p:nvSpPr>
          <p:cNvPr id="4" name="Marcador de número de diapositiva 3"/>
          <p:cNvSpPr>
            <a:spLocks noGrp="1"/>
          </p:cNvSpPr>
          <p:nvPr>
            <p:ph type="sldNum" sz="quarter" idx="10"/>
          </p:nvPr>
        </p:nvSpPr>
        <p:spPr/>
        <p:txBody>
          <a:bodyPr/>
          <a:lstStyle/>
          <a:p>
            <a:fld id="{700F78C5-B122-4A15-89AB-C8C53001624D}" type="slidenum">
              <a:rPr lang="es-ES" smtClean="0"/>
              <a:t>21</a:t>
            </a:fld>
            <a:endParaRPr lang="es-ES"/>
          </a:p>
        </p:txBody>
      </p:sp>
    </p:spTree>
    <p:extLst>
      <p:ext uri="{BB962C8B-B14F-4D97-AF65-F5344CB8AC3E}">
        <p14:creationId xmlns:p14="http://schemas.microsoft.com/office/powerpoint/2010/main" val="11785187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Conocer la anatomía de cabeza y cuello es importante para realizar procedimientos quirúrgicos el cual nos llevara</a:t>
            </a:r>
            <a:r>
              <a:rPr lang="es-ES" baseline="0" dirty="0" smtClean="0"/>
              <a:t> al éxito en toda intervención para bien del paciente.</a:t>
            </a:r>
            <a:endParaRPr lang="es-ES" dirty="0"/>
          </a:p>
        </p:txBody>
      </p:sp>
      <p:sp>
        <p:nvSpPr>
          <p:cNvPr id="4" name="Marcador de número de diapositiva 3"/>
          <p:cNvSpPr>
            <a:spLocks noGrp="1"/>
          </p:cNvSpPr>
          <p:nvPr>
            <p:ph type="sldNum" sz="quarter" idx="10"/>
          </p:nvPr>
        </p:nvSpPr>
        <p:spPr/>
        <p:txBody>
          <a:bodyPr/>
          <a:lstStyle/>
          <a:p>
            <a:fld id="{700F78C5-B122-4A15-89AB-C8C53001624D}" type="slidenum">
              <a:rPr lang="es-ES" smtClean="0"/>
              <a:t>22</a:t>
            </a:fld>
            <a:endParaRPr lang="es-ES"/>
          </a:p>
        </p:txBody>
      </p:sp>
    </p:spTree>
    <p:extLst>
      <p:ext uri="{BB962C8B-B14F-4D97-AF65-F5344CB8AC3E}">
        <p14:creationId xmlns:p14="http://schemas.microsoft.com/office/powerpoint/2010/main" val="18657612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n-US"/>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n-US"/>
          </a:p>
        </p:txBody>
      </p:sp>
      <p:sp>
        <p:nvSpPr>
          <p:cNvPr id="4" name="Marcador de fecha 3"/>
          <p:cNvSpPr>
            <a:spLocks noGrp="1"/>
          </p:cNvSpPr>
          <p:nvPr>
            <p:ph type="dt" sz="half" idx="10"/>
          </p:nvPr>
        </p:nvSpPr>
        <p:spPr/>
        <p:txBody>
          <a:bodyPr/>
          <a:lstStyle/>
          <a:p>
            <a:fld id="{08DB01EA-62CB-4BA5-8C54-E1DA17627C20}" type="datetimeFigureOut">
              <a:rPr lang="en-US" smtClean="0"/>
              <a:t>10/20/2017</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56F62AFB-0849-46F1-B314-7BE334A14410}" type="slidenum">
              <a:rPr lang="en-US" smtClean="0"/>
              <a:t>‹Nº›</a:t>
            </a:fld>
            <a:endParaRPr lang="en-US"/>
          </a:p>
        </p:txBody>
      </p:sp>
    </p:spTree>
    <p:extLst>
      <p:ext uri="{BB962C8B-B14F-4D97-AF65-F5344CB8AC3E}">
        <p14:creationId xmlns:p14="http://schemas.microsoft.com/office/powerpoint/2010/main" val="5122554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n-US"/>
          </a:p>
        </p:txBody>
      </p:sp>
      <p:sp>
        <p:nvSpPr>
          <p:cNvPr id="3" name="Marcador de texto vertical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fecha 3"/>
          <p:cNvSpPr>
            <a:spLocks noGrp="1"/>
          </p:cNvSpPr>
          <p:nvPr>
            <p:ph type="dt" sz="half" idx="10"/>
          </p:nvPr>
        </p:nvSpPr>
        <p:spPr/>
        <p:txBody>
          <a:bodyPr/>
          <a:lstStyle/>
          <a:p>
            <a:fld id="{08DB01EA-62CB-4BA5-8C54-E1DA17627C20}" type="datetimeFigureOut">
              <a:rPr lang="en-US" smtClean="0"/>
              <a:t>10/20/2017</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56F62AFB-0849-46F1-B314-7BE334A14410}" type="slidenum">
              <a:rPr lang="en-US" smtClean="0"/>
              <a:t>‹Nº›</a:t>
            </a:fld>
            <a:endParaRPr lang="en-US"/>
          </a:p>
        </p:txBody>
      </p:sp>
    </p:spTree>
    <p:extLst>
      <p:ext uri="{BB962C8B-B14F-4D97-AF65-F5344CB8AC3E}">
        <p14:creationId xmlns:p14="http://schemas.microsoft.com/office/powerpoint/2010/main" val="39346425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n-US"/>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fecha 3"/>
          <p:cNvSpPr>
            <a:spLocks noGrp="1"/>
          </p:cNvSpPr>
          <p:nvPr>
            <p:ph type="dt" sz="half" idx="10"/>
          </p:nvPr>
        </p:nvSpPr>
        <p:spPr/>
        <p:txBody>
          <a:bodyPr/>
          <a:lstStyle/>
          <a:p>
            <a:fld id="{08DB01EA-62CB-4BA5-8C54-E1DA17627C20}" type="datetimeFigureOut">
              <a:rPr lang="en-US" smtClean="0"/>
              <a:t>10/20/2017</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56F62AFB-0849-46F1-B314-7BE334A14410}" type="slidenum">
              <a:rPr lang="en-US" smtClean="0"/>
              <a:t>‹Nº›</a:t>
            </a:fld>
            <a:endParaRPr lang="en-US"/>
          </a:p>
        </p:txBody>
      </p:sp>
    </p:spTree>
    <p:extLst>
      <p:ext uri="{BB962C8B-B14F-4D97-AF65-F5344CB8AC3E}">
        <p14:creationId xmlns:p14="http://schemas.microsoft.com/office/powerpoint/2010/main" val="7581482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n-US"/>
          </a:p>
        </p:txBody>
      </p:sp>
      <p:sp>
        <p:nvSpPr>
          <p:cNvPr id="3" name="Marcador de contenido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fecha 3"/>
          <p:cNvSpPr>
            <a:spLocks noGrp="1"/>
          </p:cNvSpPr>
          <p:nvPr>
            <p:ph type="dt" sz="half" idx="10"/>
          </p:nvPr>
        </p:nvSpPr>
        <p:spPr/>
        <p:txBody>
          <a:bodyPr/>
          <a:lstStyle/>
          <a:p>
            <a:fld id="{08DB01EA-62CB-4BA5-8C54-E1DA17627C20}" type="datetimeFigureOut">
              <a:rPr lang="en-US" smtClean="0"/>
              <a:t>10/20/2017</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56F62AFB-0849-46F1-B314-7BE334A14410}" type="slidenum">
              <a:rPr lang="en-US" smtClean="0"/>
              <a:t>‹Nº›</a:t>
            </a:fld>
            <a:endParaRPr lang="en-US"/>
          </a:p>
        </p:txBody>
      </p:sp>
    </p:spTree>
    <p:extLst>
      <p:ext uri="{BB962C8B-B14F-4D97-AF65-F5344CB8AC3E}">
        <p14:creationId xmlns:p14="http://schemas.microsoft.com/office/powerpoint/2010/main" val="18674028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n-US"/>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Editar el estilo de texto del patrón</a:t>
            </a:r>
          </a:p>
        </p:txBody>
      </p:sp>
      <p:sp>
        <p:nvSpPr>
          <p:cNvPr id="4" name="Marcador de fecha 3"/>
          <p:cNvSpPr>
            <a:spLocks noGrp="1"/>
          </p:cNvSpPr>
          <p:nvPr>
            <p:ph type="dt" sz="half" idx="10"/>
          </p:nvPr>
        </p:nvSpPr>
        <p:spPr/>
        <p:txBody>
          <a:bodyPr/>
          <a:lstStyle/>
          <a:p>
            <a:fld id="{08DB01EA-62CB-4BA5-8C54-E1DA17627C20}" type="datetimeFigureOut">
              <a:rPr lang="en-US" smtClean="0"/>
              <a:t>10/20/2017</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56F62AFB-0849-46F1-B314-7BE334A14410}" type="slidenum">
              <a:rPr lang="en-US" smtClean="0"/>
              <a:t>‹Nº›</a:t>
            </a:fld>
            <a:endParaRPr lang="en-US"/>
          </a:p>
        </p:txBody>
      </p:sp>
    </p:spTree>
    <p:extLst>
      <p:ext uri="{BB962C8B-B14F-4D97-AF65-F5344CB8AC3E}">
        <p14:creationId xmlns:p14="http://schemas.microsoft.com/office/powerpoint/2010/main" val="5252521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n-US"/>
          </a:p>
        </p:txBody>
      </p:sp>
      <p:sp>
        <p:nvSpPr>
          <p:cNvPr id="3" name="Marcador de contenido 2"/>
          <p:cNvSpPr>
            <a:spLocks noGrp="1"/>
          </p:cNvSpPr>
          <p:nvPr>
            <p:ph sz="half" idx="1"/>
          </p:nvPr>
        </p:nvSpPr>
        <p:spPr>
          <a:xfrm>
            <a:off x="838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contenido 3"/>
          <p:cNvSpPr>
            <a:spLocks noGrp="1"/>
          </p:cNvSpPr>
          <p:nvPr>
            <p:ph sz="half" idx="2"/>
          </p:nvPr>
        </p:nvSpPr>
        <p:spPr>
          <a:xfrm>
            <a:off x="6172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Marcador de fecha 4"/>
          <p:cNvSpPr>
            <a:spLocks noGrp="1"/>
          </p:cNvSpPr>
          <p:nvPr>
            <p:ph type="dt" sz="half" idx="10"/>
          </p:nvPr>
        </p:nvSpPr>
        <p:spPr/>
        <p:txBody>
          <a:bodyPr/>
          <a:lstStyle/>
          <a:p>
            <a:fld id="{08DB01EA-62CB-4BA5-8C54-E1DA17627C20}" type="datetimeFigureOut">
              <a:rPr lang="en-US" smtClean="0"/>
              <a:t>10/20/2017</a:t>
            </a:fld>
            <a:endParaRPr lang="en-US"/>
          </a:p>
        </p:txBody>
      </p:sp>
      <p:sp>
        <p:nvSpPr>
          <p:cNvPr id="6" name="Marcador de pie de página 5"/>
          <p:cNvSpPr>
            <a:spLocks noGrp="1"/>
          </p:cNvSpPr>
          <p:nvPr>
            <p:ph type="ftr" sz="quarter" idx="11"/>
          </p:nvPr>
        </p:nvSpPr>
        <p:spPr/>
        <p:txBody>
          <a:bodyPr/>
          <a:lstStyle/>
          <a:p>
            <a:endParaRPr lang="en-US"/>
          </a:p>
        </p:txBody>
      </p:sp>
      <p:sp>
        <p:nvSpPr>
          <p:cNvPr id="7" name="Marcador de número de diapositiva 6"/>
          <p:cNvSpPr>
            <a:spLocks noGrp="1"/>
          </p:cNvSpPr>
          <p:nvPr>
            <p:ph type="sldNum" sz="quarter" idx="12"/>
          </p:nvPr>
        </p:nvSpPr>
        <p:spPr/>
        <p:txBody>
          <a:bodyPr/>
          <a:lstStyle/>
          <a:p>
            <a:fld id="{56F62AFB-0849-46F1-B314-7BE334A14410}" type="slidenum">
              <a:rPr lang="en-US" smtClean="0"/>
              <a:t>‹Nº›</a:t>
            </a:fld>
            <a:endParaRPr lang="en-US"/>
          </a:p>
        </p:txBody>
      </p:sp>
    </p:spTree>
    <p:extLst>
      <p:ext uri="{BB962C8B-B14F-4D97-AF65-F5344CB8AC3E}">
        <p14:creationId xmlns:p14="http://schemas.microsoft.com/office/powerpoint/2010/main" val="15579624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n-US"/>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Marcador de fecha 6"/>
          <p:cNvSpPr>
            <a:spLocks noGrp="1"/>
          </p:cNvSpPr>
          <p:nvPr>
            <p:ph type="dt" sz="half" idx="10"/>
          </p:nvPr>
        </p:nvSpPr>
        <p:spPr/>
        <p:txBody>
          <a:bodyPr/>
          <a:lstStyle/>
          <a:p>
            <a:fld id="{08DB01EA-62CB-4BA5-8C54-E1DA17627C20}" type="datetimeFigureOut">
              <a:rPr lang="en-US" smtClean="0"/>
              <a:t>10/20/2017</a:t>
            </a:fld>
            <a:endParaRPr lang="en-US"/>
          </a:p>
        </p:txBody>
      </p:sp>
      <p:sp>
        <p:nvSpPr>
          <p:cNvPr id="8" name="Marcador de pie de página 7"/>
          <p:cNvSpPr>
            <a:spLocks noGrp="1"/>
          </p:cNvSpPr>
          <p:nvPr>
            <p:ph type="ftr" sz="quarter" idx="11"/>
          </p:nvPr>
        </p:nvSpPr>
        <p:spPr/>
        <p:txBody>
          <a:bodyPr/>
          <a:lstStyle/>
          <a:p>
            <a:endParaRPr lang="en-US"/>
          </a:p>
        </p:txBody>
      </p:sp>
      <p:sp>
        <p:nvSpPr>
          <p:cNvPr id="9" name="Marcador de número de diapositiva 8"/>
          <p:cNvSpPr>
            <a:spLocks noGrp="1"/>
          </p:cNvSpPr>
          <p:nvPr>
            <p:ph type="sldNum" sz="quarter" idx="12"/>
          </p:nvPr>
        </p:nvSpPr>
        <p:spPr/>
        <p:txBody>
          <a:bodyPr/>
          <a:lstStyle/>
          <a:p>
            <a:fld id="{56F62AFB-0849-46F1-B314-7BE334A14410}" type="slidenum">
              <a:rPr lang="en-US" smtClean="0"/>
              <a:t>‹Nº›</a:t>
            </a:fld>
            <a:endParaRPr lang="en-US"/>
          </a:p>
        </p:txBody>
      </p:sp>
    </p:spTree>
    <p:extLst>
      <p:ext uri="{BB962C8B-B14F-4D97-AF65-F5344CB8AC3E}">
        <p14:creationId xmlns:p14="http://schemas.microsoft.com/office/powerpoint/2010/main" val="38422505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n-US"/>
          </a:p>
        </p:txBody>
      </p:sp>
      <p:sp>
        <p:nvSpPr>
          <p:cNvPr id="3" name="Marcador de fecha 2"/>
          <p:cNvSpPr>
            <a:spLocks noGrp="1"/>
          </p:cNvSpPr>
          <p:nvPr>
            <p:ph type="dt" sz="half" idx="10"/>
          </p:nvPr>
        </p:nvSpPr>
        <p:spPr/>
        <p:txBody>
          <a:bodyPr/>
          <a:lstStyle/>
          <a:p>
            <a:fld id="{08DB01EA-62CB-4BA5-8C54-E1DA17627C20}" type="datetimeFigureOut">
              <a:rPr lang="en-US" smtClean="0"/>
              <a:t>10/20/2017</a:t>
            </a:fld>
            <a:endParaRPr lang="en-US"/>
          </a:p>
        </p:txBody>
      </p:sp>
      <p:sp>
        <p:nvSpPr>
          <p:cNvPr id="4" name="Marcador de pie de página 3"/>
          <p:cNvSpPr>
            <a:spLocks noGrp="1"/>
          </p:cNvSpPr>
          <p:nvPr>
            <p:ph type="ftr" sz="quarter" idx="11"/>
          </p:nvPr>
        </p:nvSpPr>
        <p:spPr/>
        <p:txBody>
          <a:bodyPr/>
          <a:lstStyle/>
          <a:p>
            <a:endParaRPr lang="en-US"/>
          </a:p>
        </p:txBody>
      </p:sp>
      <p:sp>
        <p:nvSpPr>
          <p:cNvPr id="5" name="Marcador de número de diapositiva 4"/>
          <p:cNvSpPr>
            <a:spLocks noGrp="1"/>
          </p:cNvSpPr>
          <p:nvPr>
            <p:ph type="sldNum" sz="quarter" idx="12"/>
          </p:nvPr>
        </p:nvSpPr>
        <p:spPr/>
        <p:txBody>
          <a:bodyPr/>
          <a:lstStyle/>
          <a:p>
            <a:fld id="{56F62AFB-0849-46F1-B314-7BE334A14410}" type="slidenum">
              <a:rPr lang="en-US" smtClean="0"/>
              <a:t>‹Nº›</a:t>
            </a:fld>
            <a:endParaRPr lang="en-US"/>
          </a:p>
        </p:txBody>
      </p:sp>
    </p:spTree>
    <p:extLst>
      <p:ext uri="{BB962C8B-B14F-4D97-AF65-F5344CB8AC3E}">
        <p14:creationId xmlns:p14="http://schemas.microsoft.com/office/powerpoint/2010/main" val="9017821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08DB01EA-62CB-4BA5-8C54-E1DA17627C20}" type="datetimeFigureOut">
              <a:rPr lang="en-US" smtClean="0"/>
              <a:t>10/20/2017</a:t>
            </a:fld>
            <a:endParaRPr lang="en-US"/>
          </a:p>
        </p:txBody>
      </p:sp>
      <p:sp>
        <p:nvSpPr>
          <p:cNvPr id="3" name="Marcador de pie de página 2"/>
          <p:cNvSpPr>
            <a:spLocks noGrp="1"/>
          </p:cNvSpPr>
          <p:nvPr>
            <p:ph type="ftr" sz="quarter" idx="11"/>
          </p:nvPr>
        </p:nvSpPr>
        <p:spPr/>
        <p:txBody>
          <a:bodyPr/>
          <a:lstStyle/>
          <a:p>
            <a:endParaRPr lang="en-US"/>
          </a:p>
        </p:txBody>
      </p:sp>
      <p:sp>
        <p:nvSpPr>
          <p:cNvPr id="4" name="Marcador de número de diapositiva 3"/>
          <p:cNvSpPr>
            <a:spLocks noGrp="1"/>
          </p:cNvSpPr>
          <p:nvPr>
            <p:ph type="sldNum" sz="quarter" idx="12"/>
          </p:nvPr>
        </p:nvSpPr>
        <p:spPr/>
        <p:txBody>
          <a:bodyPr/>
          <a:lstStyle/>
          <a:p>
            <a:fld id="{56F62AFB-0849-46F1-B314-7BE334A14410}" type="slidenum">
              <a:rPr lang="en-US" smtClean="0"/>
              <a:t>‹Nº›</a:t>
            </a:fld>
            <a:endParaRPr lang="en-US"/>
          </a:p>
        </p:txBody>
      </p:sp>
    </p:spTree>
    <p:extLst>
      <p:ext uri="{BB962C8B-B14F-4D97-AF65-F5344CB8AC3E}">
        <p14:creationId xmlns:p14="http://schemas.microsoft.com/office/powerpoint/2010/main" val="236479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n-US"/>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08DB01EA-62CB-4BA5-8C54-E1DA17627C20}" type="datetimeFigureOut">
              <a:rPr lang="en-US" smtClean="0"/>
              <a:t>10/20/2017</a:t>
            </a:fld>
            <a:endParaRPr lang="en-US"/>
          </a:p>
        </p:txBody>
      </p:sp>
      <p:sp>
        <p:nvSpPr>
          <p:cNvPr id="6" name="Marcador de pie de página 5"/>
          <p:cNvSpPr>
            <a:spLocks noGrp="1"/>
          </p:cNvSpPr>
          <p:nvPr>
            <p:ph type="ftr" sz="quarter" idx="11"/>
          </p:nvPr>
        </p:nvSpPr>
        <p:spPr/>
        <p:txBody>
          <a:bodyPr/>
          <a:lstStyle/>
          <a:p>
            <a:endParaRPr lang="en-US"/>
          </a:p>
        </p:txBody>
      </p:sp>
      <p:sp>
        <p:nvSpPr>
          <p:cNvPr id="7" name="Marcador de número de diapositiva 6"/>
          <p:cNvSpPr>
            <a:spLocks noGrp="1"/>
          </p:cNvSpPr>
          <p:nvPr>
            <p:ph type="sldNum" sz="quarter" idx="12"/>
          </p:nvPr>
        </p:nvSpPr>
        <p:spPr/>
        <p:txBody>
          <a:bodyPr/>
          <a:lstStyle/>
          <a:p>
            <a:fld id="{56F62AFB-0849-46F1-B314-7BE334A14410}" type="slidenum">
              <a:rPr lang="en-US" smtClean="0"/>
              <a:t>‹Nº›</a:t>
            </a:fld>
            <a:endParaRPr lang="en-US"/>
          </a:p>
        </p:txBody>
      </p:sp>
    </p:spTree>
    <p:extLst>
      <p:ext uri="{BB962C8B-B14F-4D97-AF65-F5344CB8AC3E}">
        <p14:creationId xmlns:p14="http://schemas.microsoft.com/office/powerpoint/2010/main" val="24009513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n-US"/>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08DB01EA-62CB-4BA5-8C54-E1DA17627C20}" type="datetimeFigureOut">
              <a:rPr lang="en-US" smtClean="0"/>
              <a:t>10/20/2017</a:t>
            </a:fld>
            <a:endParaRPr lang="en-US"/>
          </a:p>
        </p:txBody>
      </p:sp>
      <p:sp>
        <p:nvSpPr>
          <p:cNvPr id="6" name="Marcador de pie de página 5"/>
          <p:cNvSpPr>
            <a:spLocks noGrp="1"/>
          </p:cNvSpPr>
          <p:nvPr>
            <p:ph type="ftr" sz="quarter" idx="11"/>
          </p:nvPr>
        </p:nvSpPr>
        <p:spPr/>
        <p:txBody>
          <a:bodyPr/>
          <a:lstStyle/>
          <a:p>
            <a:endParaRPr lang="en-US"/>
          </a:p>
        </p:txBody>
      </p:sp>
      <p:sp>
        <p:nvSpPr>
          <p:cNvPr id="7" name="Marcador de número de diapositiva 6"/>
          <p:cNvSpPr>
            <a:spLocks noGrp="1"/>
          </p:cNvSpPr>
          <p:nvPr>
            <p:ph type="sldNum" sz="quarter" idx="12"/>
          </p:nvPr>
        </p:nvSpPr>
        <p:spPr/>
        <p:txBody>
          <a:bodyPr/>
          <a:lstStyle/>
          <a:p>
            <a:fld id="{56F62AFB-0849-46F1-B314-7BE334A14410}" type="slidenum">
              <a:rPr lang="en-US" smtClean="0"/>
              <a:t>‹Nº›</a:t>
            </a:fld>
            <a:endParaRPr lang="en-US"/>
          </a:p>
        </p:txBody>
      </p:sp>
    </p:spTree>
    <p:extLst>
      <p:ext uri="{BB962C8B-B14F-4D97-AF65-F5344CB8AC3E}">
        <p14:creationId xmlns:p14="http://schemas.microsoft.com/office/powerpoint/2010/main" val="17626148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DB01EA-62CB-4BA5-8C54-E1DA17627C20}" type="datetimeFigureOut">
              <a:rPr lang="en-US" smtClean="0"/>
              <a:t>10/20/2017</a:t>
            </a:fld>
            <a:endParaRPr lang="en-US"/>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F62AFB-0849-46F1-B314-7BE334A14410}" type="slidenum">
              <a:rPr lang="en-US" smtClean="0"/>
              <a:t>‹Nº›</a:t>
            </a:fld>
            <a:endParaRPr lang="en-US"/>
          </a:p>
        </p:txBody>
      </p:sp>
    </p:spTree>
    <p:extLst>
      <p:ext uri="{BB962C8B-B14F-4D97-AF65-F5344CB8AC3E}">
        <p14:creationId xmlns:p14="http://schemas.microsoft.com/office/powerpoint/2010/main" val="35685299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image" Target="../media/image1.png"/></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image" Target="../media/image1.png"/></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image" Target="../media/image1.png"/></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image" Target="../media/image1.pn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 Id="rId9" Type="http://schemas.openxmlformats.org/officeDocument/2006/relationships/image" Target="../media/image2.png"/></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1.png"/><Relationship Id="rId5" Type="http://schemas.openxmlformats.org/officeDocument/2006/relationships/image" Target="../media/image18.png"/><Relationship Id="rId4" Type="http://schemas.openxmlformats.org/officeDocument/2006/relationships/image" Target="../media/image17.png"/></Relationships>
</file>

<file path=ppt/slides/_rels/slide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20.png"/></Relationships>
</file>

<file path=ppt/slides/_rels/slide2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2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1.png"/><Relationship Id="rId5" Type="http://schemas.openxmlformats.org/officeDocument/2006/relationships/image" Target="../media/image25.png"/><Relationship Id="rId4" Type="http://schemas.openxmlformats.org/officeDocument/2006/relationships/image" Target="../media/image24.png"/></Relationships>
</file>

<file path=ppt/slides/_rels/slide3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image" Target="../media/image2.png"/><Relationship Id="rId5" Type="http://schemas.openxmlformats.org/officeDocument/2006/relationships/image" Target="../media/image1.png"/><Relationship Id="rId4" Type="http://schemas.microsoft.com/office/2007/relationships/hdphoto" Target="../media/hdphoto1.wdp"/></Relationships>
</file>

<file path=ppt/slides/_rels/slide3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28.png"/></Relationships>
</file>

<file path=ppt/slides/_rels/slide3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3.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30.png"/></Relationships>
</file>

<file path=ppt/slides/_rels/slide34.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6.xml"/><Relationship Id="rId6" Type="http://schemas.openxmlformats.org/officeDocument/2006/relationships/image" Target="../media/image1.png"/><Relationship Id="rId5" Type="http://schemas.openxmlformats.org/officeDocument/2006/relationships/image" Target="../media/image33.png"/><Relationship Id="rId4" Type="http://schemas.openxmlformats.org/officeDocument/2006/relationships/image" Target="../media/image32.png"/></Relationships>
</file>

<file path=ppt/slides/_rels/slide3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35.png"/></Relationships>
</file>

<file path=ppt/slides/_rels/slide3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37.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image" Target="../media/image39.png"/><Relationship Id="rId4" Type="http://schemas.openxmlformats.org/officeDocument/2006/relationships/image" Target="../media/image38.png"/></Relationships>
</file>

<file path=ppt/slides/_rels/slide3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5.xml"/><Relationship Id="rId1" Type="http://schemas.openxmlformats.org/officeDocument/2006/relationships/slideLayout" Target="../slideLayouts/slideLayout3.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41.png"/></Relationships>
</file>

<file path=ppt/slides/_rels/slide3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4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7.xml"/><Relationship Id="rId1" Type="http://schemas.openxmlformats.org/officeDocument/2006/relationships/slideLayout" Target="../slideLayouts/slideLayout3.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45.png"/></Relationships>
</file>

<file path=ppt/slides/_rels/slide4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8.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image" Target="../media/image1.png"/></Relationships>
</file>

<file path=ppt/slides/_rels/slide4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9.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image" Target="../media/image1.png"/></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4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1.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image" Target="../media/image1.png"/></Relationships>
</file>

<file path=ppt/slides/_rels/slide4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2.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image" Target="../media/image1.png"/></Relationships>
</file>

<file path=ppt/slides/_rels/slide4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3.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image" Target="../media/image1.png"/></Relationships>
</file>

<file path=ppt/slides/_rels/slide4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4.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image" Target="../media/image1.png"/></Relationships>
</file>

<file path=ppt/slides/_rels/slide4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5.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image" Target="../media/image1.png"/></Relationships>
</file>

<file path=ppt/slides/_rels/slide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10951" y="490876"/>
            <a:ext cx="11153105" cy="6516710"/>
          </a:xfrm>
        </p:spPr>
        <p:txBody>
          <a:bodyPr anchor="t">
            <a:normAutofit/>
          </a:bodyPr>
          <a:lstStyle/>
          <a:p>
            <a:pPr algn="ctr"/>
            <a:r>
              <a:rPr lang="es-MX" sz="2800" b="1" dirty="0">
                <a:solidFill>
                  <a:schemeClr val="tx2">
                    <a:lumMod val="50000"/>
                  </a:schemeClr>
                </a:solidFill>
                <a:latin typeface="Arial" panose="020B0604020202020204" pitchFamily="34" charset="0"/>
                <a:cs typeface="Arial" panose="020B0604020202020204" pitchFamily="34" charset="0"/>
              </a:rPr>
              <a:t/>
            </a:r>
            <a:br>
              <a:rPr lang="es-MX" sz="2800" b="1" dirty="0">
                <a:solidFill>
                  <a:schemeClr val="tx2">
                    <a:lumMod val="50000"/>
                  </a:schemeClr>
                </a:solidFill>
                <a:latin typeface="Arial" panose="020B0604020202020204" pitchFamily="34" charset="0"/>
                <a:cs typeface="Arial" panose="020B0604020202020204" pitchFamily="34" charset="0"/>
              </a:rPr>
            </a:br>
            <a:r>
              <a:rPr lang="es-MX" sz="2000" b="1" dirty="0" smtClean="0">
                <a:solidFill>
                  <a:schemeClr val="tx2">
                    <a:lumMod val="50000"/>
                  </a:schemeClr>
                </a:solidFill>
                <a:latin typeface="Arial" panose="020B0604020202020204" pitchFamily="34" charset="0"/>
                <a:cs typeface="Arial" panose="020B0604020202020204" pitchFamily="34" charset="0"/>
              </a:rPr>
              <a:t>UNIVERSIDAD AUTONOMA DEL ESTADO DE MEXICO</a:t>
            </a:r>
            <a:r>
              <a:rPr lang="es-MX" sz="2800" b="1" dirty="0" smtClean="0">
                <a:solidFill>
                  <a:schemeClr val="tx2">
                    <a:lumMod val="50000"/>
                  </a:schemeClr>
                </a:solidFill>
                <a:latin typeface="Arial" panose="020B0604020202020204" pitchFamily="34" charset="0"/>
                <a:cs typeface="Arial" panose="020B0604020202020204" pitchFamily="34" charset="0"/>
              </a:rPr>
              <a:t>.</a:t>
            </a:r>
            <a:br>
              <a:rPr lang="es-MX" sz="2800" b="1" dirty="0" smtClean="0">
                <a:solidFill>
                  <a:schemeClr val="tx2">
                    <a:lumMod val="50000"/>
                  </a:schemeClr>
                </a:solidFill>
                <a:latin typeface="Arial" panose="020B0604020202020204" pitchFamily="34" charset="0"/>
                <a:cs typeface="Arial" panose="020B0604020202020204" pitchFamily="34" charset="0"/>
              </a:rPr>
            </a:br>
            <a:r>
              <a:rPr lang="es-MX" sz="1800" b="1" dirty="0" smtClean="0">
                <a:solidFill>
                  <a:schemeClr val="tx2">
                    <a:lumMod val="50000"/>
                  </a:schemeClr>
                </a:solidFill>
                <a:latin typeface="Arial" panose="020B0604020202020204" pitchFamily="34" charset="0"/>
                <a:cs typeface="Arial" panose="020B0604020202020204" pitchFamily="34" charset="0"/>
              </a:rPr>
              <a:t>FACULTAD DE ODONTOLOGIA.</a:t>
            </a:r>
            <a:br>
              <a:rPr lang="es-MX" sz="1800" b="1" dirty="0" smtClean="0">
                <a:solidFill>
                  <a:schemeClr val="tx2">
                    <a:lumMod val="50000"/>
                  </a:schemeClr>
                </a:solidFill>
                <a:latin typeface="Arial" panose="020B0604020202020204" pitchFamily="34" charset="0"/>
                <a:cs typeface="Arial" panose="020B0604020202020204" pitchFamily="34" charset="0"/>
              </a:rPr>
            </a:br>
            <a:r>
              <a:rPr lang="es-MX" sz="1800" b="1" dirty="0" smtClean="0">
                <a:solidFill>
                  <a:schemeClr val="tx2">
                    <a:lumMod val="50000"/>
                  </a:schemeClr>
                </a:solidFill>
                <a:latin typeface="Arial" panose="020B0604020202020204" pitchFamily="34" charset="0"/>
                <a:cs typeface="Arial" panose="020B0604020202020204" pitchFamily="34" charset="0"/>
              </a:rPr>
              <a:t/>
            </a:r>
            <a:br>
              <a:rPr lang="es-MX" sz="1800" b="1" dirty="0" smtClean="0">
                <a:solidFill>
                  <a:schemeClr val="tx2">
                    <a:lumMod val="50000"/>
                  </a:schemeClr>
                </a:solidFill>
                <a:latin typeface="Arial" panose="020B0604020202020204" pitchFamily="34" charset="0"/>
                <a:cs typeface="Arial" panose="020B0604020202020204" pitchFamily="34" charset="0"/>
              </a:rPr>
            </a:br>
            <a:r>
              <a:rPr lang="es-MX" sz="1800" b="1" dirty="0" smtClean="0">
                <a:solidFill>
                  <a:schemeClr val="tx2">
                    <a:lumMod val="50000"/>
                  </a:schemeClr>
                </a:solidFill>
                <a:latin typeface="Arial" panose="020B0604020202020204" pitchFamily="34" charset="0"/>
                <a:cs typeface="Arial" panose="020B0604020202020204" pitchFamily="34" charset="0"/>
              </a:rPr>
              <a:t/>
            </a:r>
            <a:br>
              <a:rPr lang="es-MX" sz="1800" b="1" dirty="0" smtClean="0">
                <a:solidFill>
                  <a:schemeClr val="tx2">
                    <a:lumMod val="50000"/>
                  </a:schemeClr>
                </a:solidFill>
                <a:latin typeface="Arial" panose="020B0604020202020204" pitchFamily="34" charset="0"/>
                <a:cs typeface="Arial" panose="020B0604020202020204" pitchFamily="34" charset="0"/>
              </a:rPr>
            </a:br>
            <a:r>
              <a:rPr lang="es-MX" sz="1800" b="1" dirty="0" smtClean="0">
                <a:solidFill>
                  <a:schemeClr val="tx2">
                    <a:lumMod val="50000"/>
                  </a:schemeClr>
                </a:solidFill>
                <a:latin typeface="Arial" panose="020B0604020202020204" pitchFamily="34" charset="0"/>
                <a:cs typeface="Arial" panose="020B0604020202020204" pitchFamily="34" charset="0"/>
              </a:rPr>
              <a:t>LICENCIATURA DE CIRUJANO DENTISTA.</a:t>
            </a:r>
            <a:br>
              <a:rPr lang="es-MX" sz="1800" b="1" dirty="0" smtClean="0">
                <a:solidFill>
                  <a:schemeClr val="tx2">
                    <a:lumMod val="50000"/>
                  </a:schemeClr>
                </a:solidFill>
                <a:latin typeface="Arial" panose="020B0604020202020204" pitchFamily="34" charset="0"/>
                <a:cs typeface="Arial" panose="020B0604020202020204" pitchFamily="34" charset="0"/>
              </a:rPr>
            </a:br>
            <a:r>
              <a:rPr lang="es-MX" sz="1800" b="1" dirty="0" smtClean="0">
                <a:solidFill>
                  <a:schemeClr val="tx2">
                    <a:lumMod val="50000"/>
                  </a:schemeClr>
                </a:solidFill>
                <a:latin typeface="Arial" panose="020B0604020202020204" pitchFamily="34" charset="0"/>
                <a:cs typeface="Arial" panose="020B0604020202020204" pitchFamily="34" charset="0"/>
              </a:rPr>
              <a:t/>
            </a:r>
            <a:br>
              <a:rPr lang="es-MX" sz="1800" b="1" dirty="0" smtClean="0">
                <a:solidFill>
                  <a:schemeClr val="tx2">
                    <a:lumMod val="50000"/>
                  </a:schemeClr>
                </a:solidFill>
                <a:latin typeface="Arial" panose="020B0604020202020204" pitchFamily="34" charset="0"/>
                <a:cs typeface="Arial" panose="020B0604020202020204" pitchFamily="34" charset="0"/>
              </a:rPr>
            </a:br>
            <a:r>
              <a:rPr lang="es-MX" sz="1800" b="1" dirty="0" smtClean="0">
                <a:solidFill>
                  <a:schemeClr val="tx2">
                    <a:lumMod val="50000"/>
                  </a:schemeClr>
                </a:solidFill>
                <a:latin typeface="Arial" panose="020B0604020202020204" pitchFamily="34" charset="0"/>
                <a:cs typeface="Arial" panose="020B0604020202020204" pitchFamily="34" charset="0"/>
              </a:rPr>
              <a:t/>
            </a:r>
            <a:br>
              <a:rPr lang="es-MX" sz="1800" b="1" dirty="0" smtClean="0">
                <a:solidFill>
                  <a:schemeClr val="tx2">
                    <a:lumMod val="50000"/>
                  </a:schemeClr>
                </a:solidFill>
                <a:latin typeface="Arial" panose="020B0604020202020204" pitchFamily="34" charset="0"/>
                <a:cs typeface="Arial" panose="020B0604020202020204" pitchFamily="34" charset="0"/>
              </a:rPr>
            </a:br>
            <a:r>
              <a:rPr lang="es-MX" sz="1800" b="1" dirty="0" smtClean="0">
                <a:solidFill>
                  <a:schemeClr val="tx2">
                    <a:lumMod val="50000"/>
                  </a:schemeClr>
                </a:solidFill>
                <a:latin typeface="Arial" panose="020B0604020202020204" pitchFamily="34" charset="0"/>
                <a:cs typeface="Arial" panose="020B0604020202020204" pitchFamily="34" charset="0"/>
              </a:rPr>
              <a:t>AREA DE </a:t>
            </a:r>
            <a:r>
              <a:rPr lang="es-MX" sz="1800" b="1" dirty="0" smtClean="0">
                <a:solidFill>
                  <a:schemeClr val="tx2">
                    <a:lumMod val="50000"/>
                  </a:schemeClr>
                </a:solidFill>
                <a:latin typeface="Arial" panose="020B0604020202020204" pitchFamily="34" charset="0"/>
                <a:cs typeface="Arial" panose="020B0604020202020204" pitchFamily="34" charset="0"/>
              </a:rPr>
              <a:t>DOCENCIA: </a:t>
            </a:r>
            <a:r>
              <a:rPr lang="es-MX" sz="1800" b="1" dirty="0" smtClean="0">
                <a:solidFill>
                  <a:schemeClr val="tx2">
                    <a:lumMod val="50000"/>
                  </a:schemeClr>
                </a:solidFill>
                <a:latin typeface="Arial" panose="020B0604020202020204" pitchFamily="34" charset="0"/>
                <a:cs typeface="Arial" panose="020B0604020202020204" pitchFamily="34" charset="0"/>
              </a:rPr>
              <a:t>TERAPEUTICA QUIRURGICA</a:t>
            </a:r>
            <a:br>
              <a:rPr lang="es-MX" sz="1800" b="1" dirty="0" smtClean="0">
                <a:solidFill>
                  <a:schemeClr val="tx2">
                    <a:lumMod val="50000"/>
                  </a:schemeClr>
                </a:solidFill>
                <a:latin typeface="Arial" panose="020B0604020202020204" pitchFamily="34" charset="0"/>
                <a:cs typeface="Arial" panose="020B0604020202020204" pitchFamily="34" charset="0"/>
              </a:rPr>
            </a:br>
            <a:r>
              <a:rPr lang="es-MX" sz="1800" b="1" dirty="0">
                <a:solidFill>
                  <a:schemeClr val="tx2">
                    <a:lumMod val="50000"/>
                  </a:schemeClr>
                </a:solidFill>
                <a:latin typeface="Arial" panose="020B0604020202020204" pitchFamily="34" charset="0"/>
                <a:cs typeface="Arial" panose="020B0604020202020204" pitchFamily="34" charset="0"/>
              </a:rPr>
              <a:t/>
            </a:r>
            <a:br>
              <a:rPr lang="es-MX" sz="1800" b="1" dirty="0">
                <a:solidFill>
                  <a:schemeClr val="tx2">
                    <a:lumMod val="50000"/>
                  </a:schemeClr>
                </a:solidFill>
                <a:latin typeface="Arial" panose="020B0604020202020204" pitchFamily="34" charset="0"/>
                <a:cs typeface="Arial" panose="020B0604020202020204" pitchFamily="34" charset="0"/>
              </a:rPr>
            </a:br>
            <a:r>
              <a:rPr lang="es-MX" sz="1800" b="1" dirty="0" smtClean="0">
                <a:solidFill>
                  <a:schemeClr val="tx2">
                    <a:lumMod val="50000"/>
                  </a:schemeClr>
                </a:solidFill>
                <a:latin typeface="Arial" panose="020B0604020202020204" pitchFamily="34" charset="0"/>
                <a:cs typeface="Arial" panose="020B0604020202020204" pitchFamily="34" charset="0"/>
              </a:rPr>
              <a:t/>
            </a:r>
            <a:br>
              <a:rPr lang="es-MX" sz="1800" b="1" dirty="0" smtClean="0">
                <a:solidFill>
                  <a:schemeClr val="tx2">
                    <a:lumMod val="50000"/>
                  </a:schemeClr>
                </a:solidFill>
                <a:latin typeface="Arial" panose="020B0604020202020204" pitchFamily="34" charset="0"/>
                <a:cs typeface="Arial" panose="020B0604020202020204" pitchFamily="34" charset="0"/>
              </a:rPr>
            </a:br>
            <a:r>
              <a:rPr lang="es-MX" sz="1800" b="1" dirty="0" smtClean="0">
                <a:solidFill>
                  <a:schemeClr val="tx2">
                    <a:lumMod val="50000"/>
                  </a:schemeClr>
                </a:solidFill>
                <a:latin typeface="Arial" panose="020B0604020202020204" pitchFamily="34" charset="0"/>
                <a:cs typeface="Arial" panose="020B0604020202020204" pitchFamily="34" charset="0"/>
              </a:rPr>
              <a:t>UNIDAD DE </a:t>
            </a:r>
            <a:r>
              <a:rPr lang="es-MX" sz="1800" b="1" dirty="0" smtClean="0">
                <a:solidFill>
                  <a:schemeClr val="tx2">
                    <a:lumMod val="50000"/>
                  </a:schemeClr>
                </a:solidFill>
                <a:latin typeface="Arial" panose="020B0604020202020204" pitchFamily="34" charset="0"/>
                <a:cs typeface="Arial" panose="020B0604020202020204" pitchFamily="34" charset="0"/>
              </a:rPr>
              <a:t>APRENDIZAJE:</a:t>
            </a:r>
            <a:br>
              <a:rPr lang="es-MX" sz="1800" b="1" dirty="0" smtClean="0">
                <a:solidFill>
                  <a:schemeClr val="tx2">
                    <a:lumMod val="50000"/>
                  </a:schemeClr>
                </a:solidFill>
                <a:latin typeface="Arial" panose="020B0604020202020204" pitchFamily="34" charset="0"/>
                <a:cs typeface="Arial" panose="020B0604020202020204" pitchFamily="34" charset="0"/>
              </a:rPr>
            </a:br>
            <a:r>
              <a:rPr lang="es-MX" sz="1800" b="1" dirty="0" smtClean="0">
                <a:solidFill>
                  <a:schemeClr val="tx2">
                    <a:lumMod val="50000"/>
                  </a:schemeClr>
                </a:solidFill>
                <a:latin typeface="Arial" panose="020B0604020202020204" pitchFamily="34" charset="0"/>
                <a:cs typeface="Arial" panose="020B0604020202020204" pitchFamily="34" charset="0"/>
              </a:rPr>
              <a:t> </a:t>
            </a:r>
            <a:r>
              <a:rPr lang="es-MX" sz="1800" b="1" dirty="0" smtClean="0">
                <a:solidFill>
                  <a:schemeClr val="tx2">
                    <a:lumMod val="50000"/>
                  </a:schemeClr>
                </a:solidFill>
                <a:latin typeface="Arial" panose="020B0604020202020204" pitchFamily="34" charset="0"/>
                <a:cs typeface="Arial" panose="020B0604020202020204" pitchFamily="34" charset="0"/>
              </a:rPr>
              <a:t/>
            </a:r>
            <a:br>
              <a:rPr lang="es-MX" sz="1800" b="1" dirty="0" smtClean="0">
                <a:solidFill>
                  <a:schemeClr val="tx2">
                    <a:lumMod val="50000"/>
                  </a:schemeClr>
                </a:solidFill>
                <a:latin typeface="Arial" panose="020B0604020202020204" pitchFamily="34" charset="0"/>
                <a:cs typeface="Arial" panose="020B0604020202020204" pitchFamily="34" charset="0"/>
              </a:rPr>
            </a:br>
            <a:r>
              <a:rPr lang="es-MX" sz="1800" b="1" dirty="0" smtClean="0">
                <a:solidFill>
                  <a:schemeClr val="tx2">
                    <a:lumMod val="50000"/>
                  </a:schemeClr>
                </a:solidFill>
                <a:latin typeface="Arial" panose="020B0604020202020204" pitchFamily="34" charset="0"/>
                <a:cs typeface="Arial" panose="020B0604020202020204" pitchFamily="34" charset="0"/>
              </a:rPr>
              <a:t/>
            </a:r>
            <a:br>
              <a:rPr lang="es-MX" sz="1800" b="1" dirty="0" smtClean="0">
                <a:solidFill>
                  <a:schemeClr val="tx2">
                    <a:lumMod val="50000"/>
                  </a:schemeClr>
                </a:solidFill>
                <a:latin typeface="Arial" panose="020B0604020202020204" pitchFamily="34" charset="0"/>
                <a:cs typeface="Arial" panose="020B0604020202020204" pitchFamily="34" charset="0"/>
              </a:rPr>
            </a:br>
            <a:r>
              <a:rPr lang="es-MX" sz="1800" b="1" dirty="0" smtClean="0">
                <a:solidFill>
                  <a:schemeClr val="tx2">
                    <a:lumMod val="50000"/>
                  </a:schemeClr>
                </a:solidFill>
                <a:latin typeface="Arial" panose="020B0604020202020204" pitchFamily="34" charset="0"/>
                <a:cs typeface="Arial" panose="020B0604020202020204" pitchFamily="34" charset="0"/>
              </a:rPr>
              <a:t>CIRUGIA </a:t>
            </a:r>
            <a:r>
              <a:rPr lang="es-MX" sz="1800" b="1" dirty="0" smtClean="0">
                <a:solidFill>
                  <a:schemeClr val="tx2">
                    <a:lumMod val="50000"/>
                  </a:schemeClr>
                </a:solidFill>
                <a:latin typeface="Arial" panose="020B0604020202020204" pitchFamily="34" charset="0"/>
                <a:cs typeface="Arial" panose="020B0604020202020204" pitchFamily="34" charset="0"/>
              </a:rPr>
              <a:t>BUCAL.</a:t>
            </a:r>
            <a:r>
              <a:rPr lang="es-MX" sz="1800" b="1" dirty="0" smtClean="0">
                <a:solidFill>
                  <a:schemeClr val="tx2">
                    <a:lumMod val="50000"/>
                  </a:schemeClr>
                </a:solidFill>
                <a:latin typeface="Arial" panose="020B0604020202020204" pitchFamily="34" charset="0"/>
                <a:cs typeface="Arial" panose="020B0604020202020204" pitchFamily="34" charset="0"/>
              </a:rPr>
              <a:t/>
            </a:r>
            <a:br>
              <a:rPr lang="es-MX" sz="1800" b="1" dirty="0" smtClean="0">
                <a:solidFill>
                  <a:schemeClr val="tx2">
                    <a:lumMod val="50000"/>
                  </a:schemeClr>
                </a:solidFill>
                <a:latin typeface="Arial" panose="020B0604020202020204" pitchFamily="34" charset="0"/>
                <a:cs typeface="Arial" panose="020B0604020202020204" pitchFamily="34" charset="0"/>
              </a:rPr>
            </a:br>
            <a:r>
              <a:rPr lang="es-MX" sz="1800" b="1" dirty="0" smtClean="0">
                <a:solidFill>
                  <a:schemeClr val="tx2">
                    <a:lumMod val="50000"/>
                  </a:schemeClr>
                </a:solidFill>
                <a:latin typeface="Arial" panose="020B0604020202020204" pitchFamily="34" charset="0"/>
                <a:cs typeface="Arial" panose="020B0604020202020204" pitchFamily="34" charset="0"/>
              </a:rPr>
              <a:t/>
            </a:r>
            <a:br>
              <a:rPr lang="es-MX" sz="1800" b="1" dirty="0" smtClean="0">
                <a:solidFill>
                  <a:schemeClr val="tx2">
                    <a:lumMod val="50000"/>
                  </a:schemeClr>
                </a:solidFill>
                <a:latin typeface="Arial" panose="020B0604020202020204" pitchFamily="34" charset="0"/>
                <a:cs typeface="Arial" panose="020B0604020202020204" pitchFamily="34" charset="0"/>
              </a:rPr>
            </a:br>
            <a:r>
              <a:rPr lang="es-MX" sz="1800" b="1" dirty="0">
                <a:solidFill>
                  <a:schemeClr val="tx2">
                    <a:lumMod val="50000"/>
                  </a:schemeClr>
                </a:solidFill>
                <a:latin typeface="Arial" panose="020B0604020202020204" pitchFamily="34" charset="0"/>
                <a:cs typeface="Arial" panose="020B0604020202020204" pitchFamily="34" charset="0"/>
              </a:rPr>
              <a:t/>
            </a:r>
            <a:br>
              <a:rPr lang="es-MX" sz="1800" b="1" dirty="0">
                <a:solidFill>
                  <a:schemeClr val="tx2">
                    <a:lumMod val="50000"/>
                  </a:schemeClr>
                </a:solidFill>
                <a:latin typeface="Arial" panose="020B0604020202020204" pitchFamily="34" charset="0"/>
                <a:cs typeface="Arial" panose="020B0604020202020204" pitchFamily="34" charset="0"/>
              </a:rPr>
            </a:br>
            <a:r>
              <a:rPr lang="es-MX" sz="1800" b="1" dirty="0" smtClean="0">
                <a:solidFill>
                  <a:schemeClr val="tx2">
                    <a:lumMod val="50000"/>
                  </a:schemeClr>
                </a:solidFill>
                <a:latin typeface="Arial" panose="020B0604020202020204" pitchFamily="34" charset="0"/>
                <a:cs typeface="Arial" panose="020B0604020202020204" pitchFamily="34" charset="0"/>
              </a:rPr>
              <a:t>TEMA DEL MATERIAL:</a:t>
            </a:r>
            <a:br>
              <a:rPr lang="es-MX" sz="1800" b="1" dirty="0" smtClean="0">
                <a:solidFill>
                  <a:schemeClr val="tx2">
                    <a:lumMod val="50000"/>
                  </a:schemeClr>
                </a:solidFill>
                <a:latin typeface="Arial" panose="020B0604020202020204" pitchFamily="34" charset="0"/>
                <a:cs typeface="Arial" panose="020B0604020202020204" pitchFamily="34" charset="0"/>
              </a:rPr>
            </a:br>
            <a:r>
              <a:rPr lang="es-MX" sz="1800" b="1" dirty="0" smtClean="0">
                <a:solidFill>
                  <a:schemeClr val="tx2">
                    <a:lumMod val="50000"/>
                  </a:schemeClr>
                </a:solidFill>
                <a:latin typeface="Arial" panose="020B0604020202020204" pitchFamily="34" charset="0"/>
                <a:cs typeface="Arial" panose="020B0604020202020204" pitchFamily="34" charset="0"/>
              </a:rPr>
              <a:t/>
            </a:r>
            <a:br>
              <a:rPr lang="es-MX" sz="1800" b="1" dirty="0" smtClean="0">
                <a:solidFill>
                  <a:schemeClr val="tx2">
                    <a:lumMod val="50000"/>
                  </a:schemeClr>
                </a:solidFill>
                <a:latin typeface="Arial" panose="020B0604020202020204" pitchFamily="34" charset="0"/>
                <a:cs typeface="Arial" panose="020B0604020202020204" pitchFamily="34" charset="0"/>
              </a:rPr>
            </a:br>
            <a:r>
              <a:rPr lang="es-MX" sz="1800" b="1" dirty="0" smtClean="0">
                <a:solidFill>
                  <a:schemeClr val="tx2">
                    <a:lumMod val="50000"/>
                  </a:schemeClr>
                </a:solidFill>
                <a:latin typeface="Arial" panose="020B0604020202020204" pitchFamily="34" charset="0"/>
                <a:cs typeface="Arial" panose="020B0604020202020204" pitchFamily="34" charset="0"/>
              </a:rPr>
              <a:t>GENERALIDADES DE EXTRACCION POR </a:t>
            </a:r>
            <a:r>
              <a:rPr lang="es-MX" sz="1800" b="1" dirty="0" smtClean="0">
                <a:solidFill>
                  <a:schemeClr val="tx2">
                    <a:lumMod val="50000"/>
                  </a:schemeClr>
                </a:solidFill>
                <a:latin typeface="Arial" panose="020B0604020202020204" pitchFamily="34" charset="0"/>
                <a:cs typeface="Arial" panose="020B0604020202020204" pitchFamily="34" charset="0"/>
              </a:rPr>
              <a:t>DISECCIÓN</a:t>
            </a:r>
            <a:r>
              <a:rPr lang="es-MX" sz="1800" b="1" dirty="0" smtClean="0">
                <a:solidFill>
                  <a:schemeClr val="tx2">
                    <a:lumMod val="50000"/>
                  </a:schemeClr>
                </a:solidFill>
                <a:latin typeface="Arial" panose="020B0604020202020204" pitchFamily="34" charset="0"/>
                <a:cs typeface="Arial" panose="020B0604020202020204" pitchFamily="34" charset="0"/>
              </a:rPr>
              <a:t>.</a:t>
            </a:r>
            <a:br>
              <a:rPr lang="es-MX" sz="1800" b="1" dirty="0" smtClean="0">
                <a:solidFill>
                  <a:schemeClr val="tx2">
                    <a:lumMod val="50000"/>
                  </a:schemeClr>
                </a:solidFill>
                <a:latin typeface="Arial" panose="020B0604020202020204" pitchFamily="34" charset="0"/>
                <a:cs typeface="Arial" panose="020B0604020202020204" pitchFamily="34" charset="0"/>
              </a:rPr>
            </a:br>
            <a:r>
              <a:rPr lang="es-MX" sz="1800" b="1" dirty="0" smtClean="0">
                <a:solidFill>
                  <a:schemeClr val="tx2">
                    <a:lumMod val="50000"/>
                  </a:schemeClr>
                </a:solidFill>
                <a:latin typeface="Arial" panose="020B0604020202020204" pitchFamily="34" charset="0"/>
                <a:cs typeface="Arial" panose="020B0604020202020204" pitchFamily="34" charset="0"/>
              </a:rPr>
              <a:t>EVALUACION DEL PACIENTE.</a:t>
            </a:r>
            <a:br>
              <a:rPr lang="es-MX" sz="1800" b="1" dirty="0" smtClean="0">
                <a:solidFill>
                  <a:schemeClr val="tx2">
                    <a:lumMod val="50000"/>
                  </a:schemeClr>
                </a:solidFill>
                <a:latin typeface="Arial" panose="020B0604020202020204" pitchFamily="34" charset="0"/>
                <a:cs typeface="Arial" panose="020B0604020202020204" pitchFamily="34" charset="0"/>
              </a:rPr>
            </a:br>
            <a:r>
              <a:rPr lang="es-MX" sz="1800" b="1" dirty="0">
                <a:solidFill>
                  <a:schemeClr val="tx2">
                    <a:lumMod val="50000"/>
                  </a:schemeClr>
                </a:solidFill>
                <a:latin typeface="Arial" panose="020B0604020202020204" pitchFamily="34" charset="0"/>
                <a:cs typeface="Arial" panose="020B0604020202020204" pitchFamily="34" charset="0"/>
              </a:rPr>
              <a:t/>
            </a:r>
            <a:br>
              <a:rPr lang="es-MX" sz="1800" b="1" dirty="0">
                <a:solidFill>
                  <a:schemeClr val="tx2">
                    <a:lumMod val="50000"/>
                  </a:schemeClr>
                </a:solidFill>
                <a:latin typeface="Arial" panose="020B0604020202020204" pitchFamily="34" charset="0"/>
                <a:cs typeface="Arial" panose="020B0604020202020204" pitchFamily="34" charset="0"/>
              </a:rPr>
            </a:br>
            <a:r>
              <a:rPr lang="es-MX" sz="1800" b="1" dirty="0" smtClean="0">
                <a:solidFill>
                  <a:schemeClr val="tx2">
                    <a:lumMod val="50000"/>
                  </a:schemeClr>
                </a:solidFill>
                <a:latin typeface="Arial" panose="020B0604020202020204" pitchFamily="34" charset="0"/>
                <a:cs typeface="Arial" panose="020B0604020202020204" pitchFamily="34" charset="0"/>
              </a:rPr>
              <a:t> </a:t>
            </a:r>
            <a:br>
              <a:rPr lang="es-MX" sz="1800" b="1" dirty="0" smtClean="0">
                <a:solidFill>
                  <a:schemeClr val="tx2">
                    <a:lumMod val="50000"/>
                  </a:schemeClr>
                </a:solidFill>
                <a:latin typeface="Arial" panose="020B0604020202020204" pitchFamily="34" charset="0"/>
                <a:cs typeface="Arial" panose="020B0604020202020204" pitchFamily="34" charset="0"/>
              </a:rPr>
            </a:br>
            <a:r>
              <a:rPr lang="es-MX" sz="1800" b="1" dirty="0" smtClean="0">
                <a:solidFill>
                  <a:schemeClr val="tx2">
                    <a:lumMod val="50000"/>
                  </a:schemeClr>
                </a:solidFill>
                <a:latin typeface="Arial" panose="020B0604020202020204" pitchFamily="34" charset="0"/>
                <a:cs typeface="Arial" panose="020B0604020202020204" pitchFamily="34" charset="0"/>
              </a:rPr>
              <a:t>DR. JUAN MARIO VILCHIS VILLASETIN</a:t>
            </a:r>
            <a:r>
              <a:rPr lang="es-MX" sz="1800" b="1" dirty="0" smtClean="0">
                <a:solidFill>
                  <a:schemeClr val="tx2">
                    <a:lumMod val="50000"/>
                  </a:schemeClr>
                </a:solidFill>
                <a:latin typeface="Arial" panose="020B0604020202020204" pitchFamily="34" charset="0"/>
                <a:cs typeface="Arial" panose="020B0604020202020204" pitchFamily="34" charset="0"/>
              </a:rPr>
              <a:t>.</a:t>
            </a:r>
            <a:endParaRPr lang="en-US" sz="1300" b="1" dirty="0">
              <a:solidFill>
                <a:schemeClr val="tx2">
                  <a:lumMod val="50000"/>
                </a:schemeClr>
              </a:solidFill>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11230714" y="67354"/>
            <a:ext cx="866685" cy="789236"/>
          </a:xfrm>
          <a:prstGeom prst="rect">
            <a:avLst/>
          </a:prstGeom>
        </p:spPr>
      </p:pic>
      <p:pic>
        <p:nvPicPr>
          <p:cNvPr id="5" name="Imagen 4"/>
          <p:cNvPicPr>
            <a:picLocks noChangeAspect="1"/>
          </p:cNvPicPr>
          <p:nvPr/>
        </p:nvPicPr>
        <p:blipFill>
          <a:blip r:embed="rId3"/>
          <a:stretch>
            <a:fillRect/>
          </a:stretch>
        </p:blipFill>
        <p:spPr>
          <a:xfrm>
            <a:off x="134731" y="96258"/>
            <a:ext cx="893969" cy="789237"/>
          </a:xfrm>
          <a:prstGeom prst="rect">
            <a:avLst/>
          </a:prstGeom>
        </p:spPr>
      </p:pic>
    </p:spTree>
    <p:extLst>
      <p:ext uri="{BB962C8B-B14F-4D97-AF65-F5344CB8AC3E}">
        <p14:creationId xmlns:p14="http://schemas.microsoft.com/office/powerpoint/2010/main" val="26741048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70000" y="377825"/>
            <a:ext cx="10515600" cy="1325563"/>
          </a:xfrm>
        </p:spPr>
        <p:txBody>
          <a:bodyPr>
            <a:normAutofit/>
          </a:bodyPr>
          <a:lstStyle/>
          <a:p>
            <a:r>
              <a:rPr lang="es-ES" sz="4000" b="1" dirty="0" smtClean="0"/>
              <a:t>UNIDAD DE COMPETENCIA II</a:t>
            </a:r>
            <a:endParaRPr lang="es-MX" sz="4000" b="1" dirty="0"/>
          </a:p>
        </p:txBody>
      </p:sp>
      <p:sp>
        <p:nvSpPr>
          <p:cNvPr id="3" name="2 Marcador de contenido"/>
          <p:cNvSpPr>
            <a:spLocks noGrp="1"/>
          </p:cNvSpPr>
          <p:nvPr>
            <p:ph idx="1"/>
          </p:nvPr>
        </p:nvSpPr>
        <p:spPr/>
        <p:txBody>
          <a:bodyPr/>
          <a:lstStyle/>
          <a:p>
            <a:r>
              <a:rPr lang="es-ES" dirty="0"/>
              <a:t>CIRUGÍA </a:t>
            </a:r>
            <a:r>
              <a:rPr lang="es-ES" dirty="0" smtClean="0"/>
              <a:t>DENTOALVEOLAR</a:t>
            </a:r>
          </a:p>
          <a:p>
            <a:pPr marL="457200" lvl="1" indent="0">
              <a:buNone/>
            </a:pPr>
            <a:r>
              <a:rPr lang="es-ES" u="sng" dirty="0"/>
              <a:t>II.1 Definición y sinonimia  de extracción por disección.</a:t>
            </a:r>
            <a:endParaRPr lang="es-MX" u="sng" dirty="0"/>
          </a:p>
          <a:p>
            <a:pPr marL="457200" lvl="1" indent="0">
              <a:buNone/>
            </a:pPr>
            <a:r>
              <a:rPr lang="es-ES" u="sng" dirty="0"/>
              <a:t>II.2  Consideraciones anatómicas.</a:t>
            </a:r>
            <a:endParaRPr lang="es-MX" u="sng" dirty="0"/>
          </a:p>
          <a:p>
            <a:pPr marL="457200" lvl="1" indent="0">
              <a:buNone/>
            </a:pPr>
            <a:r>
              <a:rPr lang="es-ES" u="sng" dirty="0"/>
              <a:t>II.3. Indicaciones clínicas y radiográficas</a:t>
            </a:r>
            <a:endParaRPr lang="es-MX" u="sng" dirty="0"/>
          </a:p>
          <a:p>
            <a:pPr marL="457200" lvl="1" indent="0">
              <a:buNone/>
            </a:pPr>
            <a:r>
              <a:rPr lang="es-ES" dirty="0"/>
              <a:t>II.4  Técnica quirúrgica.</a:t>
            </a:r>
            <a:endParaRPr lang="es-MX" dirty="0"/>
          </a:p>
          <a:p>
            <a:pPr marL="457200" lvl="1" indent="0">
              <a:buNone/>
            </a:pPr>
            <a:r>
              <a:rPr lang="es-ES" dirty="0"/>
              <a:t>II.5 Complicaciones  </a:t>
            </a:r>
            <a:r>
              <a:rPr lang="es-ES" dirty="0" err="1"/>
              <a:t>trans</a:t>
            </a:r>
            <a:r>
              <a:rPr lang="es-ES" dirty="0"/>
              <a:t>-operatorias, prevención y manejo.</a:t>
            </a:r>
            <a:endParaRPr lang="es-MX" dirty="0"/>
          </a:p>
          <a:p>
            <a:pPr marL="457200" lvl="1" indent="0">
              <a:buNone/>
            </a:pPr>
            <a:r>
              <a:rPr lang="es-ES" dirty="0"/>
              <a:t>II.6 Manejo y complicaciones posoperatorios.</a:t>
            </a:r>
            <a:endParaRPr lang="es-MX" dirty="0"/>
          </a:p>
        </p:txBody>
      </p:sp>
      <p:pic>
        <p:nvPicPr>
          <p:cNvPr id="4" name="Imagen 3"/>
          <p:cNvPicPr>
            <a:picLocks noChangeAspect="1"/>
          </p:cNvPicPr>
          <p:nvPr/>
        </p:nvPicPr>
        <p:blipFill>
          <a:blip r:embed="rId2"/>
          <a:stretch>
            <a:fillRect/>
          </a:stretch>
        </p:blipFill>
        <p:spPr>
          <a:xfrm>
            <a:off x="11230714" y="67354"/>
            <a:ext cx="866685" cy="789236"/>
          </a:xfrm>
          <a:prstGeom prst="rect">
            <a:avLst/>
          </a:prstGeom>
        </p:spPr>
      </p:pic>
      <p:pic>
        <p:nvPicPr>
          <p:cNvPr id="5" name="Imagen 4"/>
          <p:cNvPicPr>
            <a:picLocks noChangeAspect="1"/>
          </p:cNvPicPr>
          <p:nvPr/>
        </p:nvPicPr>
        <p:blipFill>
          <a:blip r:embed="rId3"/>
          <a:stretch>
            <a:fillRect/>
          </a:stretch>
        </p:blipFill>
        <p:spPr>
          <a:xfrm>
            <a:off x="134731" y="96258"/>
            <a:ext cx="893969" cy="789237"/>
          </a:xfrm>
          <a:prstGeom prst="rect">
            <a:avLst/>
          </a:prstGeom>
        </p:spPr>
      </p:pic>
    </p:spTree>
    <p:extLst>
      <p:ext uri="{BB962C8B-B14F-4D97-AF65-F5344CB8AC3E}">
        <p14:creationId xmlns:p14="http://schemas.microsoft.com/office/powerpoint/2010/main" val="4978292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3300" y="301625"/>
            <a:ext cx="10515600" cy="1325563"/>
          </a:xfrm>
        </p:spPr>
        <p:txBody>
          <a:bodyPr>
            <a:normAutofit/>
          </a:bodyPr>
          <a:lstStyle/>
          <a:p>
            <a:r>
              <a:rPr lang="es-MX" sz="4000" b="1" dirty="0" smtClean="0"/>
              <a:t>CONOCIMIENTOS</a:t>
            </a:r>
            <a:endParaRPr lang="es-MX" sz="4000" b="1" dirty="0"/>
          </a:p>
        </p:txBody>
      </p:sp>
      <p:sp>
        <p:nvSpPr>
          <p:cNvPr id="3" name="2 Marcador de contenido"/>
          <p:cNvSpPr>
            <a:spLocks noGrp="1"/>
          </p:cNvSpPr>
          <p:nvPr>
            <p:ph idx="1"/>
          </p:nvPr>
        </p:nvSpPr>
        <p:spPr/>
        <p:txBody>
          <a:bodyPr/>
          <a:lstStyle/>
          <a:p>
            <a:pPr lvl="0"/>
            <a:r>
              <a:rPr lang="es-ES" dirty="0"/>
              <a:t>El discente, comprenderá los pasos a seguir en una Cirugía  </a:t>
            </a:r>
            <a:r>
              <a:rPr lang="es-ES" dirty="0" err="1"/>
              <a:t>Dentoalveolar</a:t>
            </a:r>
            <a:endParaRPr lang="es-MX" dirty="0"/>
          </a:p>
          <a:p>
            <a:r>
              <a:rPr lang="es-ES" dirty="0"/>
              <a:t>Mencionará las indicaciones clínicas, radiográficas de la región a tratar, así como  la Anatomía  y el manejo quirúrgico de la zona. </a:t>
            </a:r>
            <a:endParaRPr lang="es-MX" dirty="0"/>
          </a:p>
        </p:txBody>
      </p:sp>
      <p:pic>
        <p:nvPicPr>
          <p:cNvPr id="4" name="Imagen 3"/>
          <p:cNvPicPr>
            <a:picLocks noChangeAspect="1"/>
          </p:cNvPicPr>
          <p:nvPr/>
        </p:nvPicPr>
        <p:blipFill>
          <a:blip r:embed="rId2"/>
          <a:stretch>
            <a:fillRect/>
          </a:stretch>
        </p:blipFill>
        <p:spPr>
          <a:xfrm>
            <a:off x="11230714" y="67354"/>
            <a:ext cx="866685" cy="789236"/>
          </a:xfrm>
          <a:prstGeom prst="rect">
            <a:avLst/>
          </a:prstGeom>
        </p:spPr>
      </p:pic>
      <p:pic>
        <p:nvPicPr>
          <p:cNvPr id="5" name="Imagen 4"/>
          <p:cNvPicPr>
            <a:picLocks noChangeAspect="1"/>
          </p:cNvPicPr>
          <p:nvPr/>
        </p:nvPicPr>
        <p:blipFill>
          <a:blip r:embed="rId3"/>
          <a:stretch>
            <a:fillRect/>
          </a:stretch>
        </p:blipFill>
        <p:spPr>
          <a:xfrm>
            <a:off x="134731" y="96258"/>
            <a:ext cx="893969" cy="789237"/>
          </a:xfrm>
          <a:prstGeom prst="rect">
            <a:avLst/>
          </a:prstGeom>
        </p:spPr>
      </p:pic>
    </p:spTree>
    <p:extLst>
      <p:ext uri="{BB962C8B-B14F-4D97-AF65-F5344CB8AC3E}">
        <p14:creationId xmlns:p14="http://schemas.microsoft.com/office/powerpoint/2010/main" val="850189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48456" y="461972"/>
            <a:ext cx="10515600" cy="1325563"/>
          </a:xfrm>
        </p:spPr>
        <p:txBody>
          <a:bodyPr/>
          <a:lstStyle/>
          <a:p>
            <a:r>
              <a:rPr lang="es-MX" sz="4000" b="1" dirty="0" smtClean="0"/>
              <a:t>HABILIDADES</a:t>
            </a:r>
            <a:endParaRPr lang="es-MX" b="1" dirty="0"/>
          </a:p>
        </p:txBody>
      </p:sp>
      <p:sp>
        <p:nvSpPr>
          <p:cNvPr id="3" name="2 Marcador de contenido"/>
          <p:cNvSpPr>
            <a:spLocks noGrp="1"/>
          </p:cNvSpPr>
          <p:nvPr>
            <p:ph idx="1"/>
          </p:nvPr>
        </p:nvSpPr>
        <p:spPr/>
        <p:txBody>
          <a:bodyPr/>
          <a:lstStyle/>
          <a:p>
            <a:pPr lvl="0"/>
            <a:r>
              <a:rPr lang="es-ES" dirty="0"/>
              <a:t>Manejará teóricamente los métodos de exploración clínica</a:t>
            </a:r>
            <a:endParaRPr lang="es-MX" dirty="0"/>
          </a:p>
          <a:p>
            <a:r>
              <a:rPr lang="es-ES" dirty="0"/>
              <a:t>Realizará prácticas figuradas en </a:t>
            </a:r>
            <a:r>
              <a:rPr lang="es-ES" dirty="0" err="1"/>
              <a:t>tipodonto</a:t>
            </a:r>
            <a:r>
              <a:rPr lang="es-ES" dirty="0"/>
              <a:t>.</a:t>
            </a:r>
            <a:endParaRPr lang="es-MX" dirty="0"/>
          </a:p>
        </p:txBody>
      </p:sp>
      <p:pic>
        <p:nvPicPr>
          <p:cNvPr id="4" name="Imagen 3"/>
          <p:cNvPicPr>
            <a:picLocks noChangeAspect="1"/>
          </p:cNvPicPr>
          <p:nvPr/>
        </p:nvPicPr>
        <p:blipFill>
          <a:blip r:embed="rId2"/>
          <a:stretch>
            <a:fillRect/>
          </a:stretch>
        </p:blipFill>
        <p:spPr>
          <a:xfrm>
            <a:off x="11230714" y="67354"/>
            <a:ext cx="866685" cy="789236"/>
          </a:xfrm>
          <a:prstGeom prst="rect">
            <a:avLst/>
          </a:prstGeom>
        </p:spPr>
      </p:pic>
      <p:pic>
        <p:nvPicPr>
          <p:cNvPr id="5" name="Imagen 4"/>
          <p:cNvPicPr>
            <a:picLocks noChangeAspect="1"/>
          </p:cNvPicPr>
          <p:nvPr/>
        </p:nvPicPr>
        <p:blipFill>
          <a:blip r:embed="rId3"/>
          <a:stretch>
            <a:fillRect/>
          </a:stretch>
        </p:blipFill>
        <p:spPr>
          <a:xfrm>
            <a:off x="134731" y="96258"/>
            <a:ext cx="893969" cy="789237"/>
          </a:xfrm>
          <a:prstGeom prst="rect">
            <a:avLst/>
          </a:prstGeom>
        </p:spPr>
      </p:pic>
    </p:spTree>
    <p:extLst>
      <p:ext uri="{BB962C8B-B14F-4D97-AF65-F5344CB8AC3E}">
        <p14:creationId xmlns:p14="http://schemas.microsoft.com/office/powerpoint/2010/main" val="24738446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48456" y="461972"/>
            <a:ext cx="10515600" cy="1325563"/>
          </a:xfrm>
        </p:spPr>
        <p:txBody>
          <a:bodyPr>
            <a:normAutofit/>
          </a:bodyPr>
          <a:lstStyle/>
          <a:p>
            <a:r>
              <a:rPr lang="es-MX" sz="4000" b="1" dirty="0" smtClean="0"/>
              <a:t>ACTITUDES/VALORES</a:t>
            </a:r>
            <a:endParaRPr lang="es-MX" sz="4000" b="1" dirty="0"/>
          </a:p>
        </p:txBody>
      </p:sp>
      <p:sp>
        <p:nvSpPr>
          <p:cNvPr id="3" name="2 Marcador de contenido"/>
          <p:cNvSpPr>
            <a:spLocks noGrp="1"/>
          </p:cNvSpPr>
          <p:nvPr>
            <p:ph idx="1"/>
          </p:nvPr>
        </p:nvSpPr>
        <p:spPr/>
        <p:txBody>
          <a:bodyPr/>
          <a:lstStyle/>
          <a:p>
            <a:r>
              <a:rPr lang="es-ES" dirty="0"/>
              <a:t>Seleccionará las piezas dentarias adecuadas para la aplicación de una Cirugía </a:t>
            </a:r>
            <a:r>
              <a:rPr lang="es-ES" dirty="0" err="1"/>
              <a:t>Dentoalveolar</a:t>
            </a:r>
            <a:r>
              <a:rPr lang="es-ES" dirty="0"/>
              <a:t>.</a:t>
            </a:r>
            <a:endParaRPr lang="es-MX" sz="3200" dirty="0"/>
          </a:p>
          <a:p>
            <a:r>
              <a:rPr lang="es-ES" dirty="0"/>
              <a:t>Respetará las normas de los laboratorios.</a:t>
            </a:r>
            <a:endParaRPr lang="es-MX" dirty="0"/>
          </a:p>
        </p:txBody>
      </p:sp>
      <p:pic>
        <p:nvPicPr>
          <p:cNvPr id="4" name="Imagen 3"/>
          <p:cNvPicPr>
            <a:picLocks noChangeAspect="1"/>
          </p:cNvPicPr>
          <p:nvPr/>
        </p:nvPicPr>
        <p:blipFill>
          <a:blip r:embed="rId2"/>
          <a:stretch>
            <a:fillRect/>
          </a:stretch>
        </p:blipFill>
        <p:spPr>
          <a:xfrm>
            <a:off x="11230714" y="67354"/>
            <a:ext cx="866685" cy="789236"/>
          </a:xfrm>
          <a:prstGeom prst="rect">
            <a:avLst/>
          </a:prstGeom>
        </p:spPr>
      </p:pic>
      <p:pic>
        <p:nvPicPr>
          <p:cNvPr id="5" name="Imagen 4"/>
          <p:cNvPicPr>
            <a:picLocks noChangeAspect="1"/>
          </p:cNvPicPr>
          <p:nvPr/>
        </p:nvPicPr>
        <p:blipFill>
          <a:blip r:embed="rId3"/>
          <a:stretch>
            <a:fillRect/>
          </a:stretch>
        </p:blipFill>
        <p:spPr>
          <a:xfrm>
            <a:off x="134731" y="96258"/>
            <a:ext cx="893969" cy="789237"/>
          </a:xfrm>
          <a:prstGeom prst="rect">
            <a:avLst/>
          </a:prstGeom>
        </p:spPr>
      </p:pic>
    </p:spTree>
    <p:extLst>
      <p:ext uri="{BB962C8B-B14F-4D97-AF65-F5344CB8AC3E}">
        <p14:creationId xmlns:p14="http://schemas.microsoft.com/office/powerpoint/2010/main" val="27307597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r"/>
            <a:r>
              <a:rPr lang="es-MX" sz="4800" b="1" dirty="0">
                <a:latin typeface="Arial" panose="020B0604020202020204" pitchFamily="34" charset="0"/>
                <a:cs typeface="Arial" panose="020B0604020202020204" pitchFamily="34" charset="0"/>
              </a:rPr>
              <a:t>GENERALIDADES DE EXTRACCION POR DISECCIÓN.</a:t>
            </a:r>
            <a:br>
              <a:rPr lang="es-MX" sz="4800" b="1" dirty="0">
                <a:latin typeface="Arial" panose="020B0604020202020204" pitchFamily="34" charset="0"/>
                <a:cs typeface="Arial" panose="020B0604020202020204" pitchFamily="34" charset="0"/>
              </a:rPr>
            </a:br>
            <a:r>
              <a:rPr lang="es-MX" sz="4800" b="1" dirty="0">
                <a:latin typeface="Arial" panose="020B0604020202020204" pitchFamily="34" charset="0"/>
                <a:cs typeface="Arial" panose="020B0604020202020204" pitchFamily="34" charset="0"/>
              </a:rPr>
              <a:t>EVALUACION DEL PACIENTE.</a:t>
            </a:r>
            <a:br>
              <a:rPr lang="es-MX" sz="4800" b="1" dirty="0">
                <a:latin typeface="Arial" panose="020B0604020202020204" pitchFamily="34" charset="0"/>
                <a:cs typeface="Arial" panose="020B0604020202020204" pitchFamily="34" charset="0"/>
              </a:rPr>
            </a:br>
            <a:endParaRPr lang="es-MX" sz="4800" b="1" dirty="0"/>
          </a:p>
        </p:txBody>
      </p:sp>
      <p:sp>
        <p:nvSpPr>
          <p:cNvPr id="3" name="2 Marcador de texto"/>
          <p:cNvSpPr>
            <a:spLocks noGrp="1"/>
          </p:cNvSpPr>
          <p:nvPr>
            <p:ph type="body" idx="1"/>
          </p:nvPr>
        </p:nvSpPr>
        <p:spPr/>
        <p:txBody>
          <a:bodyPr>
            <a:normAutofit/>
          </a:bodyPr>
          <a:lstStyle/>
          <a:p>
            <a:pPr algn="r"/>
            <a:endParaRPr lang="es-MX" sz="2800" b="1" dirty="0" smtClean="0">
              <a:solidFill>
                <a:schemeClr val="tx2">
                  <a:lumMod val="50000"/>
                </a:schemeClr>
              </a:solidFill>
              <a:latin typeface="Arial" panose="020B0604020202020204" pitchFamily="34" charset="0"/>
              <a:cs typeface="Arial" panose="020B0604020202020204" pitchFamily="34" charset="0"/>
            </a:endParaRPr>
          </a:p>
          <a:p>
            <a:pPr algn="r"/>
            <a:r>
              <a:rPr lang="es-MX" sz="2800" b="1" dirty="0" smtClean="0">
                <a:solidFill>
                  <a:schemeClr val="tx2">
                    <a:lumMod val="50000"/>
                  </a:schemeClr>
                </a:solidFill>
                <a:latin typeface="Arial" panose="020B0604020202020204" pitchFamily="34" charset="0"/>
                <a:cs typeface="Arial" panose="020B0604020202020204" pitchFamily="34" charset="0"/>
              </a:rPr>
              <a:t>DR</a:t>
            </a:r>
            <a:r>
              <a:rPr lang="es-MX" sz="2800" b="1" dirty="0">
                <a:solidFill>
                  <a:schemeClr val="tx2">
                    <a:lumMod val="50000"/>
                  </a:schemeClr>
                </a:solidFill>
                <a:latin typeface="Arial" panose="020B0604020202020204" pitchFamily="34" charset="0"/>
                <a:cs typeface="Arial" panose="020B0604020202020204" pitchFamily="34" charset="0"/>
              </a:rPr>
              <a:t>. JUAN MARIO VILCHIS VILLASETIN</a:t>
            </a:r>
            <a:endParaRPr lang="es-MX" sz="2800" b="1" dirty="0">
              <a:solidFill>
                <a:schemeClr val="tx2">
                  <a:lumMod val="50000"/>
                </a:schemeClr>
              </a:solidFill>
            </a:endParaRPr>
          </a:p>
        </p:txBody>
      </p:sp>
      <p:pic>
        <p:nvPicPr>
          <p:cNvPr id="4" name="Imagen 3"/>
          <p:cNvPicPr>
            <a:picLocks noChangeAspect="1"/>
          </p:cNvPicPr>
          <p:nvPr/>
        </p:nvPicPr>
        <p:blipFill>
          <a:blip r:embed="rId2"/>
          <a:stretch>
            <a:fillRect/>
          </a:stretch>
        </p:blipFill>
        <p:spPr>
          <a:xfrm>
            <a:off x="11230714" y="67354"/>
            <a:ext cx="866685" cy="789236"/>
          </a:xfrm>
          <a:prstGeom prst="rect">
            <a:avLst/>
          </a:prstGeom>
        </p:spPr>
      </p:pic>
      <p:pic>
        <p:nvPicPr>
          <p:cNvPr id="5" name="Imagen 4"/>
          <p:cNvPicPr>
            <a:picLocks noChangeAspect="1"/>
          </p:cNvPicPr>
          <p:nvPr/>
        </p:nvPicPr>
        <p:blipFill>
          <a:blip r:embed="rId3"/>
          <a:stretch>
            <a:fillRect/>
          </a:stretch>
        </p:blipFill>
        <p:spPr>
          <a:xfrm>
            <a:off x="134731" y="96258"/>
            <a:ext cx="893969" cy="789237"/>
          </a:xfrm>
          <a:prstGeom prst="rect">
            <a:avLst/>
          </a:prstGeom>
        </p:spPr>
      </p:pic>
    </p:spTree>
    <p:extLst>
      <p:ext uri="{BB962C8B-B14F-4D97-AF65-F5344CB8AC3E}">
        <p14:creationId xmlns:p14="http://schemas.microsoft.com/office/powerpoint/2010/main" val="16277434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2441708" y="305941"/>
            <a:ext cx="6573503" cy="878915"/>
          </a:xfrm>
        </p:spPr>
        <p:txBody>
          <a:bodyPr anchor="ctr">
            <a:normAutofit/>
          </a:bodyPr>
          <a:lstStyle/>
          <a:p>
            <a:r>
              <a:rPr lang="es-ES" sz="3600" dirty="0" smtClean="0">
                <a:latin typeface="Algerian" panose="04020705040A02060702" pitchFamily="82" charset="0"/>
              </a:rPr>
              <a:t>            </a:t>
            </a:r>
            <a:r>
              <a:rPr lang="es-ES" sz="3600" dirty="0" smtClean="0">
                <a:latin typeface="Algerian" panose="04020705040A02060702" pitchFamily="82" charset="0"/>
              </a:rPr>
              <a:t>INTRODUCIÓN</a:t>
            </a:r>
            <a:endParaRPr lang="es-ES" sz="3600" dirty="0">
              <a:latin typeface="Algerian" panose="04020705040A02060702" pitchFamily="82" charset="0"/>
            </a:endParaRPr>
          </a:p>
        </p:txBody>
      </p:sp>
      <p:sp>
        <p:nvSpPr>
          <p:cNvPr id="5" name="Marcador de texto 4"/>
          <p:cNvSpPr>
            <a:spLocks noGrp="1"/>
          </p:cNvSpPr>
          <p:nvPr>
            <p:ph type="body" idx="1"/>
          </p:nvPr>
        </p:nvSpPr>
        <p:spPr>
          <a:xfrm>
            <a:off x="664425" y="1300767"/>
            <a:ext cx="10515600" cy="5293216"/>
          </a:xfrm>
        </p:spPr>
        <p:txBody>
          <a:bodyPr>
            <a:normAutofit/>
          </a:bodyPr>
          <a:lstStyle/>
          <a:p>
            <a:pPr marL="457200" indent="-457200" algn="just">
              <a:buFont typeface="Arial" pitchFamily="34" charset="0"/>
              <a:buChar char="•"/>
            </a:pPr>
            <a:r>
              <a:rPr lang="es-ES" sz="2800" dirty="0" smtClean="0">
                <a:solidFill>
                  <a:schemeClr val="tx1"/>
                </a:solidFill>
                <a:latin typeface="Arial" panose="020B0604020202020204" pitchFamily="34" charset="0"/>
                <a:cs typeface="Arial" panose="020B0604020202020204" pitchFamily="34" charset="0"/>
              </a:rPr>
              <a:t>La exodoncia es la intervención quirúrgica mas frecuente a pesar de todos los avances logrados en el área odontológica</a:t>
            </a:r>
            <a:r>
              <a:rPr lang="es-ES" sz="2800" dirty="0" smtClean="0">
                <a:solidFill>
                  <a:schemeClr val="tx1"/>
                </a:solidFill>
                <a:latin typeface="Arial" panose="020B0604020202020204" pitchFamily="34" charset="0"/>
                <a:cs typeface="Arial" panose="020B0604020202020204" pitchFamily="34" charset="0"/>
              </a:rPr>
              <a:t>.</a:t>
            </a:r>
          </a:p>
          <a:p>
            <a:pPr algn="just"/>
            <a:endParaRPr lang="es-ES" sz="2800" dirty="0" smtClean="0">
              <a:solidFill>
                <a:schemeClr val="tx1"/>
              </a:solidFill>
              <a:latin typeface="Arial" panose="020B0604020202020204" pitchFamily="34" charset="0"/>
              <a:cs typeface="Arial" panose="020B0604020202020204" pitchFamily="34" charset="0"/>
            </a:endParaRPr>
          </a:p>
          <a:p>
            <a:pPr marL="457200" indent="-457200" algn="just">
              <a:buFont typeface="Arial" pitchFamily="34" charset="0"/>
              <a:buChar char="•"/>
            </a:pPr>
            <a:r>
              <a:rPr lang="es-ES" sz="2800" dirty="0" smtClean="0">
                <a:solidFill>
                  <a:schemeClr val="tx1"/>
                </a:solidFill>
                <a:latin typeface="Arial" panose="020B0604020202020204" pitchFamily="34" charset="0"/>
                <a:cs typeface="Arial" panose="020B0604020202020204" pitchFamily="34" charset="0"/>
              </a:rPr>
              <a:t>La extracción de los órganos dentarios con fractura, retenidas o alteraciones radiculares, se requiere un amplio conocimiento de las estructuras anatómicas de la cavidad bucal y una mayor experiencia quirúrgica.</a:t>
            </a:r>
          </a:p>
          <a:p>
            <a:pPr marL="457200" indent="-457200" algn="just">
              <a:buFont typeface="Arial" pitchFamily="34" charset="0"/>
              <a:buChar char="•"/>
            </a:pPr>
            <a:endParaRPr lang="es-ES" sz="2800" dirty="0">
              <a:solidFill>
                <a:schemeClr val="tx1"/>
              </a:solidFill>
              <a:latin typeface="Arial" panose="020B0604020202020204" pitchFamily="34" charset="0"/>
              <a:cs typeface="Arial" panose="020B0604020202020204" pitchFamily="34" charset="0"/>
            </a:endParaRPr>
          </a:p>
        </p:txBody>
      </p:sp>
      <p:pic>
        <p:nvPicPr>
          <p:cNvPr id="6" name="Imagen 3"/>
          <p:cNvPicPr>
            <a:picLocks noChangeAspect="1"/>
          </p:cNvPicPr>
          <p:nvPr/>
        </p:nvPicPr>
        <p:blipFill>
          <a:blip r:embed="rId3"/>
          <a:stretch>
            <a:fillRect/>
          </a:stretch>
        </p:blipFill>
        <p:spPr>
          <a:xfrm>
            <a:off x="11230714" y="67354"/>
            <a:ext cx="866685" cy="789236"/>
          </a:xfrm>
          <a:prstGeom prst="rect">
            <a:avLst/>
          </a:prstGeom>
        </p:spPr>
      </p:pic>
      <p:pic>
        <p:nvPicPr>
          <p:cNvPr id="7" name="Imagen 4"/>
          <p:cNvPicPr>
            <a:picLocks noChangeAspect="1"/>
          </p:cNvPicPr>
          <p:nvPr/>
        </p:nvPicPr>
        <p:blipFill>
          <a:blip r:embed="rId4"/>
          <a:stretch>
            <a:fillRect/>
          </a:stretch>
        </p:blipFill>
        <p:spPr>
          <a:xfrm>
            <a:off x="134731" y="96258"/>
            <a:ext cx="893969" cy="789237"/>
          </a:xfrm>
          <a:prstGeom prst="rect">
            <a:avLst/>
          </a:prstGeom>
        </p:spPr>
      </p:pic>
    </p:spTree>
    <p:extLst>
      <p:ext uri="{BB962C8B-B14F-4D97-AF65-F5344CB8AC3E}">
        <p14:creationId xmlns:p14="http://schemas.microsoft.com/office/powerpoint/2010/main" val="36181919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2441708" y="305941"/>
            <a:ext cx="6573503" cy="878915"/>
          </a:xfrm>
        </p:spPr>
        <p:txBody>
          <a:bodyPr anchor="ctr">
            <a:normAutofit/>
          </a:bodyPr>
          <a:lstStyle/>
          <a:p>
            <a:pPr algn="ctr"/>
            <a:r>
              <a:rPr lang="es-ES" sz="3600" dirty="0" smtClean="0">
                <a:latin typeface="Algerian" panose="04020705040A02060702" pitchFamily="82" charset="0"/>
              </a:rPr>
              <a:t>INTRODUCCIÓN</a:t>
            </a:r>
            <a:endParaRPr lang="es-ES" sz="3600" dirty="0">
              <a:latin typeface="Algerian" panose="04020705040A02060702" pitchFamily="82" charset="0"/>
            </a:endParaRPr>
          </a:p>
        </p:txBody>
      </p:sp>
      <p:sp>
        <p:nvSpPr>
          <p:cNvPr id="5" name="Marcador de texto 4"/>
          <p:cNvSpPr>
            <a:spLocks noGrp="1"/>
          </p:cNvSpPr>
          <p:nvPr>
            <p:ph type="body" idx="1"/>
          </p:nvPr>
        </p:nvSpPr>
        <p:spPr>
          <a:xfrm>
            <a:off x="581715" y="1745267"/>
            <a:ext cx="10515600" cy="5293216"/>
          </a:xfrm>
        </p:spPr>
        <p:txBody>
          <a:bodyPr>
            <a:normAutofit/>
          </a:bodyPr>
          <a:lstStyle/>
          <a:p>
            <a:pPr marL="342900" indent="-342900" algn="just">
              <a:buFont typeface="Arial" pitchFamily="34" charset="0"/>
              <a:buChar char="•"/>
            </a:pPr>
            <a:r>
              <a:rPr lang="es-ES" dirty="0" smtClean="0">
                <a:solidFill>
                  <a:schemeClr val="tx1"/>
                </a:solidFill>
                <a:latin typeface="Arial" panose="020B0604020202020204" pitchFamily="34" charset="0"/>
                <a:cs typeface="Arial" panose="020B0604020202020204" pitchFamily="34" charset="0"/>
              </a:rPr>
              <a:t>En </a:t>
            </a:r>
            <a:r>
              <a:rPr lang="es-ES" dirty="0" smtClean="0">
                <a:solidFill>
                  <a:schemeClr val="tx1"/>
                </a:solidFill>
                <a:latin typeface="Arial" panose="020B0604020202020204" pitchFamily="34" charset="0"/>
                <a:cs typeface="Arial" panose="020B0604020202020204" pitchFamily="34" charset="0"/>
              </a:rPr>
              <a:t>aquellos casos en los que no </a:t>
            </a:r>
            <a:r>
              <a:rPr lang="es-ES" dirty="0" smtClean="0">
                <a:solidFill>
                  <a:schemeClr val="tx1"/>
                </a:solidFill>
                <a:latin typeface="Arial" panose="020B0604020202020204" pitchFamily="34" charset="0"/>
                <a:cs typeface="Arial" panose="020B0604020202020204" pitchFamily="34" charset="0"/>
              </a:rPr>
              <a:t>se </a:t>
            </a:r>
            <a:r>
              <a:rPr lang="es-ES" dirty="0" smtClean="0">
                <a:solidFill>
                  <a:schemeClr val="tx1"/>
                </a:solidFill>
                <a:latin typeface="Arial" panose="020B0604020202020204" pitchFamily="34" charset="0"/>
                <a:cs typeface="Arial" panose="020B0604020202020204" pitchFamily="34" charset="0"/>
              </a:rPr>
              <a:t>pueden eliminar un órgano dentario por medio de una técnica clásica se deberá practicar una extracción por disección. El cirujano dentista deberá tener la capacidad de discernir en que situación debe emplear esta técnica. </a:t>
            </a:r>
            <a:endParaRPr lang="es-ES" dirty="0" smtClean="0">
              <a:solidFill>
                <a:schemeClr val="tx1"/>
              </a:solidFill>
              <a:latin typeface="Arial" panose="020B0604020202020204" pitchFamily="34" charset="0"/>
              <a:cs typeface="Arial" panose="020B0604020202020204" pitchFamily="34" charset="0"/>
            </a:endParaRPr>
          </a:p>
          <a:p>
            <a:pPr algn="just"/>
            <a:endParaRPr lang="es-ES" dirty="0" smtClean="0">
              <a:solidFill>
                <a:schemeClr val="tx1"/>
              </a:solidFill>
              <a:latin typeface="Arial" panose="020B0604020202020204" pitchFamily="34" charset="0"/>
              <a:cs typeface="Arial" panose="020B0604020202020204" pitchFamily="34" charset="0"/>
            </a:endParaRPr>
          </a:p>
          <a:p>
            <a:pPr marL="342900" indent="-342900" algn="just">
              <a:buFont typeface="Arial" pitchFamily="34" charset="0"/>
              <a:buChar char="•"/>
            </a:pPr>
            <a:r>
              <a:rPr lang="es-ES" dirty="0" smtClean="0">
                <a:solidFill>
                  <a:schemeClr val="tx1"/>
                </a:solidFill>
                <a:latin typeface="Arial" panose="020B0604020202020204" pitchFamily="34" charset="0"/>
                <a:cs typeface="Arial" panose="020B0604020202020204" pitchFamily="34" charset="0"/>
              </a:rPr>
              <a:t>La extracción por disección nos trae varios beneficios como en los tejidos gingivales y óseos sufran menos traumatismo, menor tiempo quirúrgico y menos estrés para el paciente. </a:t>
            </a:r>
          </a:p>
          <a:p>
            <a:pPr algn="just"/>
            <a:endParaRPr lang="es-ES" dirty="0">
              <a:solidFill>
                <a:schemeClr val="tx1"/>
              </a:solidFill>
              <a:latin typeface="Arial" panose="020B0604020202020204" pitchFamily="34" charset="0"/>
              <a:cs typeface="Arial" panose="020B0604020202020204" pitchFamily="34" charset="0"/>
            </a:endParaRPr>
          </a:p>
        </p:txBody>
      </p:sp>
      <p:pic>
        <p:nvPicPr>
          <p:cNvPr id="6" name="Imagen 3"/>
          <p:cNvPicPr>
            <a:picLocks noChangeAspect="1"/>
          </p:cNvPicPr>
          <p:nvPr/>
        </p:nvPicPr>
        <p:blipFill>
          <a:blip r:embed="rId3"/>
          <a:stretch>
            <a:fillRect/>
          </a:stretch>
        </p:blipFill>
        <p:spPr>
          <a:xfrm>
            <a:off x="11230714" y="67354"/>
            <a:ext cx="866685" cy="789236"/>
          </a:xfrm>
          <a:prstGeom prst="rect">
            <a:avLst/>
          </a:prstGeom>
        </p:spPr>
      </p:pic>
      <p:pic>
        <p:nvPicPr>
          <p:cNvPr id="7" name="Imagen 4"/>
          <p:cNvPicPr>
            <a:picLocks noChangeAspect="1"/>
          </p:cNvPicPr>
          <p:nvPr/>
        </p:nvPicPr>
        <p:blipFill>
          <a:blip r:embed="rId4"/>
          <a:stretch>
            <a:fillRect/>
          </a:stretch>
        </p:blipFill>
        <p:spPr>
          <a:xfrm>
            <a:off x="134731" y="96258"/>
            <a:ext cx="893969" cy="789237"/>
          </a:xfrm>
          <a:prstGeom prst="rect">
            <a:avLst/>
          </a:prstGeom>
        </p:spPr>
      </p:pic>
    </p:spTree>
    <p:extLst>
      <p:ext uri="{BB962C8B-B14F-4D97-AF65-F5344CB8AC3E}">
        <p14:creationId xmlns:p14="http://schemas.microsoft.com/office/powerpoint/2010/main" val="29396556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2649844" y="780604"/>
            <a:ext cx="6521986" cy="969068"/>
          </a:xfrm>
          <a:solidFill>
            <a:schemeClr val="accent6">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normAutofit/>
          </a:bodyPr>
          <a:lstStyle/>
          <a:p>
            <a:r>
              <a:rPr lang="es-ES" sz="3600" dirty="0" smtClean="0">
                <a:solidFill>
                  <a:srgbClr val="6600CC"/>
                </a:solidFill>
                <a:latin typeface="Algerian" panose="04020705040A02060702" pitchFamily="82" charset="0"/>
              </a:rPr>
              <a:t>EXTRACCION DENTAL SIMPLE</a:t>
            </a:r>
            <a:r>
              <a:rPr lang="es-ES" sz="3600" dirty="0" smtClean="0">
                <a:solidFill>
                  <a:schemeClr val="accent2">
                    <a:lumMod val="50000"/>
                  </a:schemeClr>
                </a:solidFill>
                <a:latin typeface="Algerian" panose="04020705040A02060702" pitchFamily="82" charset="0"/>
              </a:rPr>
              <a:t>.</a:t>
            </a:r>
            <a:endParaRPr lang="es-ES" sz="3600" dirty="0">
              <a:solidFill>
                <a:schemeClr val="accent2">
                  <a:lumMod val="50000"/>
                </a:schemeClr>
              </a:solidFill>
              <a:latin typeface="Algerian" panose="04020705040A02060702" pitchFamily="82" charset="0"/>
            </a:endParaRPr>
          </a:p>
        </p:txBody>
      </p:sp>
      <p:sp>
        <p:nvSpPr>
          <p:cNvPr id="6" name="Marcador de texto 5"/>
          <p:cNvSpPr>
            <a:spLocks noGrp="1"/>
          </p:cNvSpPr>
          <p:nvPr>
            <p:ph type="body" idx="1"/>
          </p:nvPr>
        </p:nvSpPr>
        <p:spPr>
          <a:xfrm>
            <a:off x="256520" y="2333368"/>
            <a:ext cx="11642501" cy="1167393"/>
          </a:xfrm>
        </p:spPr>
        <p:txBody>
          <a:bodyPr>
            <a:normAutofit/>
          </a:bodyPr>
          <a:lstStyle/>
          <a:p>
            <a:pPr algn="ctr"/>
            <a:r>
              <a:rPr lang="es-ES" dirty="0" smtClean="0">
                <a:solidFill>
                  <a:schemeClr val="tx1"/>
                </a:solidFill>
                <a:latin typeface="Arial" panose="020B0604020202020204" pitchFamily="34" charset="0"/>
                <a:cs typeface="Arial" panose="020B0604020202020204" pitchFamily="34" charset="0"/>
              </a:rPr>
              <a:t>Es aquella que puede llevarse a cabo con la técnica clásica de fórceps y elevadores </a:t>
            </a:r>
          </a:p>
          <a:p>
            <a:pPr algn="ctr"/>
            <a:r>
              <a:rPr lang="es-ES" dirty="0" smtClean="0">
                <a:solidFill>
                  <a:schemeClr val="tx1"/>
                </a:solidFill>
                <a:latin typeface="Arial" panose="020B0604020202020204" pitchFamily="34" charset="0"/>
                <a:cs typeface="Arial" panose="020B0604020202020204" pitchFamily="34" charset="0"/>
              </a:rPr>
              <a:t>Eliminando el órgano dentario por vía alveolar.</a:t>
            </a:r>
            <a:endParaRPr lang="es-ES" dirty="0">
              <a:solidFill>
                <a:schemeClr val="tx1"/>
              </a:solidFill>
              <a:latin typeface="Arial" panose="020B0604020202020204" pitchFamily="34" charset="0"/>
              <a:cs typeface="Arial" panose="020B0604020202020204" pitchFamily="34" charset="0"/>
            </a:endParaRPr>
          </a:p>
        </p:txBody>
      </p:sp>
      <p:pic>
        <p:nvPicPr>
          <p:cNvPr id="9" name="Imagen 8"/>
          <p:cNvPicPr>
            <a:picLocks noChangeAspect="1"/>
          </p:cNvPicPr>
          <p:nvPr/>
        </p:nvPicPr>
        <p:blipFill>
          <a:blip r:embed="rId3"/>
          <a:stretch>
            <a:fillRect/>
          </a:stretch>
        </p:blipFill>
        <p:spPr>
          <a:xfrm>
            <a:off x="3831918" y="3616670"/>
            <a:ext cx="4157837" cy="2758371"/>
          </a:xfrm>
          <a:prstGeom prst="rect">
            <a:avLst/>
          </a:prstGeom>
          <a:ln w="57150">
            <a:solidFill>
              <a:schemeClr val="accent6">
                <a:lumMod val="50000"/>
              </a:schemeClr>
            </a:solidFill>
          </a:ln>
        </p:spPr>
      </p:pic>
      <p:pic>
        <p:nvPicPr>
          <p:cNvPr id="7" name="Imagen 3"/>
          <p:cNvPicPr>
            <a:picLocks noChangeAspect="1"/>
          </p:cNvPicPr>
          <p:nvPr/>
        </p:nvPicPr>
        <p:blipFill>
          <a:blip r:embed="rId4"/>
          <a:stretch>
            <a:fillRect/>
          </a:stretch>
        </p:blipFill>
        <p:spPr>
          <a:xfrm>
            <a:off x="11230714" y="67354"/>
            <a:ext cx="866685" cy="789236"/>
          </a:xfrm>
          <a:prstGeom prst="rect">
            <a:avLst/>
          </a:prstGeom>
        </p:spPr>
      </p:pic>
      <p:pic>
        <p:nvPicPr>
          <p:cNvPr id="8" name="Imagen 4"/>
          <p:cNvPicPr>
            <a:picLocks noChangeAspect="1"/>
          </p:cNvPicPr>
          <p:nvPr/>
        </p:nvPicPr>
        <p:blipFill>
          <a:blip r:embed="rId5"/>
          <a:stretch>
            <a:fillRect/>
          </a:stretch>
        </p:blipFill>
        <p:spPr>
          <a:xfrm>
            <a:off x="134731" y="96258"/>
            <a:ext cx="893969" cy="789237"/>
          </a:xfrm>
          <a:prstGeom prst="rect">
            <a:avLst/>
          </a:prstGeom>
        </p:spPr>
      </p:pic>
    </p:spTree>
    <p:extLst>
      <p:ext uri="{BB962C8B-B14F-4D97-AF65-F5344CB8AC3E}">
        <p14:creationId xmlns:p14="http://schemas.microsoft.com/office/powerpoint/2010/main" val="22147619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953924" y="513675"/>
            <a:ext cx="10057513" cy="6032938"/>
          </a:xfrm>
          <a:ln w="38100">
            <a:solidFill>
              <a:srgbClr val="002060"/>
            </a:solidFill>
          </a:ln>
        </p:spPr>
        <p:txBody>
          <a:bodyPr anchor="t">
            <a:normAutofit fontScale="90000"/>
          </a:bodyPr>
          <a:lstStyle/>
          <a:p>
            <a:pPr algn="l"/>
            <a:r>
              <a:rPr lang="es-MX" sz="3600" dirty="0" smtClean="0"/>
              <a:t>                </a:t>
            </a:r>
            <a:br>
              <a:rPr lang="es-MX" sz="3600" dirty="0" smtClean="0"/>
            </a:br>
            <a:r>
              <a:rPr lang="es-MX" sz="4000" dirty="0" smtClean="0">
                <a:solidFill>
                  <a:srgbClr val="002060"/>
                </a:solidFill>
              </a:rPr>
              <a:t>                     </a:t>
            </a:r>
            <a:r>
              <a:rPr lang="es-MX" sz="4000" dirty="0" smtClean="0">
                <a:solidFill>
                  <a:srgbClr val="002060"/>
                </a:solidFill>
                <a:latin typeface="Algerian" panose="04020705040A02060702" pitchFamily="82" charset="0"/>
              </a:rPr>
              <a:t>EXTRACCION POR DISECCION.        </a:t>
            </a:r>
            <a:r>
              <a:rPr lang="es-MX" sz="3600" dirty="0" smtClean="0">
                <a:solidFill>
                  <a:schemeClr val="accent6">
                    <a:lumMod val="50000"/>
                  </a:schemeClr>
                </a:solidFill>
              </a:rPr>
              <a:t/>
            </a:r>
            <a:br>
              <a:rPr lang="es-MX" sz="3600" dirty="0" smtClean="0">
                <a:solidFill>
                  <a:schemeClr val="accent6">
                    <a:lumMod val="50000"/>
                  </a:schemeClr>
                </a:solidFill>
              </a:rPr>
            </a:br>
            <a:r>
              <a:rPr lang="es-MX" sz="3600" dirty="0" smtClean="0">
                <a:solidFill>
                  <a:schemeClr val="accent6">
                    <a:lumMod val="50000"/>
                  </a:schemeClr>
                </a:solidFill>
              </a:rPr>
              <a:t/>
            </a:r>
            <a:br>
              <a:rPr lang="es-MX" sz="3600" dirty="0" smtClean="0">
                <a:solidFill>
                  <a:schemeClr val="accent6">
                    <a:lumMod val="50000"/>
                  </a:schemeClr>
                </a:solidFill>
              </a:rPr>
            </a:br>
            <a:r>
              <a:rPr lang="es-MX" sz="2700" dirty="0" smtClean="0">
                <a:solidFill>
                  <a:srgbClr val="002060"/>
                </a:solidFill>
                <a:latin typeface="Algerian" panose="04020705040A02060702" pitchFamily="82" charset="0"/>
                <a:ea typeface="Adobe Fan Heiti Std B" panose="020B0700000000000000" pitchFamily="34" charset="-128"/>
                <a:cs typeface="Arial" panose="020B0604020202020204" pitchFamily="34" charset="0"/>
              </a:rPr>
              <a:t>DEFINICION</a:t>
            </a:r>
            <a:r>
              <a:rPr lang="es-MX" sz="2700" dirty="0" smtClean="0">
                <a:latin typeface="Arial" panose="020B0604020202020204" pitchFamily="34" charset="0"/>
                <a:cs typeface="Arial" panose="020B0604020202020204" pitchFamily="34" charset="0"/>
              </a:rPr>
              <a:t>:</a:t>
            </a:r>
            <a:r>
              <a:rPr lang="es-MX" sz="2200" dirty="0" smtClean="0">
                <a:latin typeface="Arial" panose="020B0604020202020204" pitchFamily="34" charset="0"/>
                <a:cs typeface="Arial" panose="020B0604020202020204" pitchFamily="34" charset="0"/>
              </a:rPr>
              <a:t>  Intervención mediante la cual se extrae un órgano dentario o parte del mismo, siguiendo una pauta reglada que consta de las siguientes fases:</a:t>
            </a:r>
            <a:br>
              <a:rPr lang="es-MX" sz="2200" dirty="0" smtClean="0">
                <a:latin typeface="Arial" panose="020B0604020202020204" pitchFamily="34" charset="0"/>
                <a:cs typeface="Arial" panose="020B0604020202020204" pitchFamily="34" charset="0"/>
              </a:rPr>
            </a:br>
            <a:r>
              <a:rPr lang="es-MX" sz="1600" dirty="0"/>
              <a:t/>
            </a:r>
            <a:br>
              <a:rPr lang="es-MX" sz="1600" dirty="0"/>
            </a:br>
            <a:r>
              <a:rPr lang="es-MX" sz="1600" dirty="0"/>
              <a:t/>
            </a:r>
            <a:br>
              <a:rPr lang="es-MX" sz="1600" dirty="0"/>
            </a:br>
            <a:r>
              <a:rPr lang="es-MX" sz="1600" dirty="0" smtClean="0"/>
              <a:t>                                                                                         </a:t>
            </a:r>
            <a:r>
              <a:rPr lang="es-MX" sz="2200" dirty="0" smtClean="0">
                <a:latin typeface="Arial" panose="020B0604020202020204" pitchFamily="34" charset="0"/>
                <a:cs typeface="Arial" panose="020B0604020202020204" pitchFamily="34" charset="0"/>
              </a:rPr>
              <a:t>1.- incisión. </a:t>
            </a:r>
            <a:br>
              <a:rPr lang="es-MX" sz="2200" dirty="0" smtClean="0">
                <a:latin typeface="Arial" panose="020B0604020202020204" pitchFamily="34" charset="0"/>
                <a:cs typeface="Arial" panose="020B0604020202020204" pitchFamily="34" charset="0"/>
              </a:rPr>
            </a:br>
            <a:r>
              <a:rPr lang="es-MX" sz="2200" dirty="0" smtClean="0">
                <a:latin typeface="Arial" panose="020B0604020202020204" pitchFamily="34" charset="0"/>
                <a:cs typeface="Arial" panose="020B0604020202020204" pitchFamily="34" charset="0"/>
              </a:rPr>
              <a:t/>
            </a:r>
            <a:br>
              <a:rPr lang="es-MX" sz="2200" dirty="0" smtClean="0">
                <a:latin typeface="Arial" panose="020B0604020202020204" pitchFamily="34" charset="0"/>
                <a:cs typeface="Arial" panose="020B0604020202020204" pitchFamily="34" charset="0"/>
              </a:rPr>
            </a:br>
            <a:r>
              <a:rPr lang="es-MX" sz="2200" dirty="0" smtClean="0">
                <a:latin typeface="Arial" panose="020B0604020202020204" pitchFamily="34" charset="0"/>
                <a:cs typeface="Arial" panose="020B0604020202020204" pitchFamily="34" charset="0"/>
              </a:rPr>
              <a:t>                                                   2.- levantamiento de colgajo. </a:t>
            </a:r>
            <a:br>
              <a:rPr lang="es-MX" sz="2200" dirty="0" smtClean="0">
                <a:latin typeface="Arial" panose="020B0604020202020204" pitchFamily="34" charset="0"/>
                <a:cs typeface="Arial" panose="020B0604020202020204" pitchFamily="34" charset="0"/>
              </a:rPr>
            </a:br>
            <a:r>
              <a:rPr lang="es-MX" sz="2200" dirty="0" smtClean="0">
                <a:latin typeface="Arial" panose="020B0604020202020204" pitchFamily="34" charset="0"/>
                <a:cs typeface="Arial" panose="020B0604020202020204" pitchFamily="34" charset="0"/>
              </a:rPr>
              <a:t/>
            </a:r>
            <a:br>
              <a:rPr lang="es-MX" sz="2200" dirty="0" smtClean="0">
                <a:latin typeface="Arial" panose="020B0604020202020204" pitchFamily="34" charset="0"/>
                <a:cs typeface="Arial" panose="020B0604020202020204" pitchFamily="34" charset="0"/>
              </a:rPr>
            </a:br>
            <a:r>
              <a:rPr lang="es-MX" sz="2200" dirty="0" smtClean="0">
                <a:latin typeface="Arial" panose="020B0604020202020204" pitchFamily="34" charset="0"/>
                <a:cs typeface="Arial" panose="020B0604020202020204" pitchFamily="34" charset="0"/>
              </a:rPr>
              <a:t>                                                   3.-osteotomía. </a:t>
            </a:r>
            <a:br>
              <a:rPr lang="es-MX" sz="2200" dirty="0" smtClean="0">
                <a:latin typeface="Arial" panose="020B0604020202020204" pitchFamily="34" charset="0"/>
                <a:cs typeface="Arial" panose="020B0604020202020204" pitchFamily="34" charset="0"/>
              </a:rPr>
            </a:br>
            <a:r>
              <a:rPr lang="es-MX" sz="2200" dirty="0" smtClean="0">
                <a:latin typeface="Arial" panose="020B0604020202020204" pitchFamily="34" charset="0"/>
                <a:cs typeface="Arial" panose="020B0604020202020204" pitchFamily="34" charset="0"/>
              </a:rPr>
              <a:t/>
            </a:r>
            <a:br>
              <a:rPr lang="es-MX" sz="2200" dirty="0" smtClean="0">
                <a:latin typeface="Arial" panose="020B0604020202020204" pitchFamily="34" charset="0"/>
                <a:cs typeface="Arial" panose="020B0604020202020204" pitchFamily="34" charset="0"/>
              </a:rPr>
            </a:br>
            <a:r>
              <a:rPr lang="es-MX" sz="2200" dirty="0" smtClean="0">
                <a:latin typeface="Arial" panose="020B0604020202020204" pitchFamily="34" charset="0"/>
                <a:cs typeface="Arial" panose="020B0604020202020204" pitchFamily="34" charset="0"/>
              </a:rPr>
              <a:t>                                                   4.- operación propiamente dicha. </a:t>
            </a:r>
            <a:br>
              <a:rPr lang="es-MX" sz="2200" dirty="0" smtClean="0">
                <a:latin typeface="Arial" panose="020B0604020202020204" pitchFamily="34" charset="0"/>
                <a:cs typeface="Arial" panose="020B0604020202020204" pitchFamily="34" charset="0"/>
              </a:rPr>
            </a:br>
            <a:r>
              <a:rPr lang="es-MX" sz="2200" dirty="0" smtClean="0">
                <a:latin typeface="Arial" panose="020B0604020202020204" pitchFamily="34" charset="0"/>
                <a:cs typeface="Arial" panose="020B0604020202020204" pitchFamily="34" charset="0"/>
              </a:rPr>
              <a:t/>
            </a:r>
            <a:br>
              <a:rPr lang="es-MX" sz="2200" dirty="0" smtClean="0">
                <a:latin typeface="Arial" panose="020B0604020202020204" pitchFamily="34" charset="0"/>
                <a:cs typeface="Arial" panose="020B0604020202020204" pitchFamily="34" charset="0"/>
              </a:rPr>
            </a:br>
            <a:r>
              <a:rPr lang="es-MX" sz="2200" dirty="0" smtClean="0">
                <a:latin typeface="Arial" panose="020B0604020202020204" pitchFamily="34" charset="0"/>
                <a:cs typeface="Arial" panose="020B0604020202020204" pitchFamily="34" charset="0"/>
              </a:rPr>
              <a:t>                                                   5.- preparación de la cavidad quirúrgica.</a:t>
            </a:r>
            <a:br>
              <a:rPr lang="es-MX" sz="2200" dirty="0" smtClean="0">
                <a:latin typeface="Arial" panose="020B0604020202020204" pitchFamily="34" charset="0"/>
                <a:cs typeface="Arial" panose="020B0604020202020204" pitchFamily="34" charset="0"/>
              </a:rPr>
            </a:br>
            <a:r>
              <a:rPr lang="es-MX" sz="2200" dirty="0" smtClean="0">
                <a:latin typeface="Arial" panose="020B0604020202020204" pitchFamily="34" charset="0"/>
                <a:cs typeface="Arial" panose="020B0604020202020204" pitchFamily="34" charset="0"/>
              </a:rPr>
              <a:t> </a:t>
            </a:r>
            <a:br>
              <a:rPr lang="es-MX" sz="2200" dirty="0" smtClean="0">
                <a:latin typeface="Arial" panose="020B0604020202020204" pitchFamily="34" charset="0"/>
                <a:cs typeface="Arial" panose="020B0604020202020204" pitchFamily="34" charset="0"/>
              </a:rPr>
            </a:br>
            <a:r>
              <a:rPr lang="es-MX" sz="2200" dirty="0" smtClean="0">
                <a:latin typeface="Arial" panose="020B0604020202020204" pitchFamily="34" charset="0"/>
                <a:cs typeface="Arial" panose="020B0604020202020204" pitchFamily="34" charset="0"/>
              </a:rPr>
              <a:t>                                                   6.- sutura.</a:t>
            </a:r>
            <a:br>
              <a:rPr lang="es-MX" sz="2200" dirty="0" smtClean="0">
                <a:latin typeface="Arial" panose="020B0604020202020204" pitchFamily="34" charset="0"/>
                <a:cs typeface="Arial" panose="020B0604020202020204" pitchFamily="34" charset="0"/>
              </a:rPr>
            </a:br>
            <a:r>
              <a:rPr lang="es-MX" sz="1600" dirty="0"/>
              <a:t/>
            </a:r>
            <a:br>
              <a:rPr lang="es-MX" sz="1600" dirty="0"/>
            </a:br>
            <a:r>
              <a:rPr lang="es-MX" sz="3600" dirty="0" smtClean="0"/>
              <a:t/>
            </a:r>
            <a:br>
              <a:rPr lang="es-MX" sz="3600" dirty="0" smtClean="0"/>
            </a:br>
            <a:r>
              <a:rPr lang="es-MX" sz="3600" dirty="0"/>
              <a:t/>
            </a:r>
            <a:br>
              <a:rPr lang="es-MX" sz="3600" dirty="0"/>
            </a:br>
            <a:endParaRPr lang="en-US" sz="3600" dirty="0"/>
          </a:p>
        </p:txBody>
      </p:sp>
      <p:pic>
        <p:nvPicPr>
          <p:cNvPr id="4" name="Imagen 3"/>
          <p:cNvPicPr>
            <a:picLocks noChangeAspect="1"/>
          </p:cNvPicPr>
          <p:nvPr/>
        </p:nvPicPr>
        <p:blipFill>
          <a:blip r:embed="rId3"/>
          <a:stretch>
            <a:fillRect/>
          </a:stretch>
        </p:blipFill>
        <p:spPr>
          <a:xfrm>
            <a:off x="1334774" y="4463536"/>
            <a:ext cx="2619375" cy="1743075"/>
          </a:xfrm>
          <a:prstGeom prst="rect">
            <a:avLst/>
          </a:prstGeom>
          <a:ln w="19050">
            <a:solidFill>
              <a:srgbClr val="002060"/>
            </a:solidFill>
          </a:ln>
        </p:spPr>
      </p:pic>
      <p:pic>
        <p:nvPicPr>
          <p:cNvPr id="5" name="Imagen 3"/>
          <p:cNvPicPr>
            <a:picLocks noChangeAspect="1"/>
          </p:cNvPicPr>
          <p:nvPr/>
        </p:nvPicPr>
        <p:blipFill>
          <a:blip r:embed="rId4"/>
          <a:stretch>
            <a:fillRect/>
          </a:stretch>
        </p:blipFill>
        <p:spPr>
          <a:xfrm>
            <a:off x="11230714" y="79880"/>
            <a:ext cx="866685" cy="789236"/>
          </a:xfrm>
          <a:prstGeom prst="rect">
            <a:avLst/>
          </a:prstGeom>
        </p:spPr>
      </p:pic>
      <p:pic>
        <p:nvPicPr>
          <p:cNvPr id="6" name="Imagen 4"/>
          <p:cNvPicPr>
            <a:picLocks noChangeAspect="1"/>
          </p:cNvPicPr>
          <p:nvPr/>
        </p:nvPicPr>
        <p:blipFill>
          <a:blip r:embed="rId5"/>
          <a:stretch>
            <a:fillRect/>
          </a:stretch>
        </p:blipFill>
        <p:spPr>
          <a:xfrm>
            <a:off x="134731" y="108784"/>
            <a:ext cx="893969" cy="789237"/>
          </a:xfrm>
          <a:prstGeom prst="rect">
            <a:avLst/>
          </a:prstGeom>
        </p:spPr>
      </p:pic>
    </p:spTree>
    <p:extLst>
      <p:ext uri="{BB962C8B-B14F-4D97-AF65-F5344CB8AC3E}">
        <p14:creationId xmlns:p14="http://schemas.microsoft.com/office/powerpoint/2010/main" val="17923195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678806" y="695457"/>
            <a:ext cx="6825803" cy="5512157"/>
          </a:xfrm>
          <a:ln w="38100">
            <a:solidFill>
              <a:srgbClr val="6600CC"/>
            </a:solidFill>
          </a:ln>
        </p:spPr>
        <p:txBody>
          <a:bodyPr anchor="t">
            <a:normAutofit/>
          </a:bodyPr>
          <a:lstStyle/>
          <a:p>
            <a:r>
              <a:rPr lang="es-MX" sz="3600" dirty="0" smtClean="0"/>
              <a:t>                </a:t>
            </a:r>
            <a:br>
              <a:rPr lang="es-MX" sz="3600" dirty="0" smtClean="0"/>
            </a:br>
            <a:r>
              <a:rPr lang="es-MX" sz="4000" dirty="0" smtClean="0"/>
              <a:t>    </a:t>
            </a:r>
            <a:r>
              <a:rPr lang="es-MX" sz="3600" dirty="0"/>
              <a:t/>
            </a:r>
            <a:br>
              <a:rPr lang="es-MX" sz="3600" dirty="0"/>
            </a:br>
            <a:r>
              <a:rPr lang="es-MX" sz="3600" dirty="0" smtClean="0">
                <a:solidFill>
                  <a:srgbClr val="6600CC"/>
                </a:solidFill>
                <a:latin typeface="Algerian" panose="04020705040A02060702" pitchFamily="82" charset="0"/>
              </a:rPr>
              <a:t>SINONIMIA.</a:t>
            </a:r>
            <a:r>
              <a:rPr lang="es-MX" sz="3600" dirty="0">
                <a:latin typeface="Algerian" panose="04020705040A02060702" pitchFamily="82" charset="0"/>
              </a:rPr>
              <a:t/>
            </a:r>
            <a:br>
              <a:rPr lang="es-MX" sz="3600" dirty="0">
                <a:latin typeface="Algerian" panose="04020705040A02060702" pitchFamily="82" charset="0"/>
              </a:rPr>
            </a:br>
            <a:r>
              <a:rPr lang="es-MX" sz="3600" dirty="0" smtClean="0">
                <a:latin typeface="Algerian" panose="04020705040A02060702" pitchFamily="82" charset="0"/>
              </a:rPr>
              <a:t/>
            </a:r>
            <a:br>
              <a:rPr lang="es-MX" sz="3600" dirty="0" smtClean="0">
                <a:latin typeface="Algerian" panose="04020705040A02060702" pitchFamily="82" charset="0"/>
              </a:rPr>
            </a:br>
            <a:r>
              <a:rPr lang="es-MX" sz="2400" dirty="0" smtClean="0">
                <a:latin typeface="Arial" panose="020B0604020202020204" pitchFamily="34" charset="0"/>
                <a:cs typeface="Arial" panose="020B0604020202020204" pitchFamily="34" charset="0"/>
              </a:rPr>
              <a:t>1.- Extracción quirúrgica.</a:t>
            </a:r>
            <a:br>
              <a:rPr lang="es-MX" sz="2400" dirty="0" smtClean="0">
                <a:latin typeface="Arial" panose="020B0604020202020204" pitchFamily="34" charset="0"/>
                <a:cs typeface="Arial" panose="020B0604020202020204" pitchFamily="34" charset="0"/>
              </a:rPr>
            </a:br>
            <a:r>
              <a:rPr lang="es-MX" sz="2400" dirty="0" smtClean="0">
                <a:latin typeface="Arial" panose="020B0604020202020204" pitchFamily="34" charset="0"/>
                <a:cs typeface="Arial" panose="020B0604020202020204" pitchFamily="34" charset="0"/>
              </a:rPr>
              <a:t>  2.- Extracción por colgajo.</a:t>
            </a:r>
            <a:br>
              <a:rPr lang="es-MX" sz="2400" dirty="0" smtClean="0">
                <a:latin typeface="Arial" panose="020B0604020202020204" pitchFamily="34" charset="0"/>
                <a:cs typeface="Arial" panose="020B0604020202020204" pitchFamily="34" charset="0"/>
              </a:rPr>
            </a:br>
            <a:r>
              <a:rPr lang="es-MX" sz="2400" dirty="0" smtClean="0">
                <a:latin typeface="Arial" panose="020B0604020202020204" pitchFamily="34" charset="0"/>
                <a:cs typeface="Arial" panose="020B0604020202020204" pitchFamily="34" charset="0"/>
              </a:rPr>
              <a:t>     3.- Extracción transalveolar.</a:t>
            </a:r>
            <a:br>
              <a:rPr lang="es-MX" sz="2400" dirty="0" smtClean="0">
                <a:latin typeface="Arial" panose="020B0604020202020204" pitchFamily="34" charset="0"/>
                <a:cs typeface="Arial" panose="020B0604020202020204" pitchFamily="34" charset="0"/>
              </a:rPr>
            </a:br>
            <a:r>
              <a:rPr lang="es-MX" sz="2400" dirty="0" smtClean="0">
                <a:latin typeface="Arial" panose="020B0604020202020204" pitchFamily="34" charset="0"/>
                <a:cs typeface="Arial" panose="020B0604020202020204" pitchFamily="34" charset="0"/>
              </a:rPr>
              <a:t>        4.- Extracción por osteotomía. </a:t>
            </a:r>
            <a:br>
              <a:rPr lang="es-MX" sz="2400" dirty="0" smtClean="0">
                <a:latin typeface="Arial" panose="020B0604020202020204" pitchFamily="34" charset="0"/>
                <a:cs typeface="Arial" panose="020B0604020202020204" pitchFamily="34" charset="0"/>
              </a:rPr>
            </a:br>
            <a:r>
              <a:rPr lang="es-MX" sz="2400" dirty="0" smtClean="0">
                <a:latin typeface="Arial" panose="020B0604020202020204" pitchFamily="34" charset="0"/>
                <a:cs typeface="Arial" panose="020B0604020202020204" pitchFamily="34" charset="0"/>
              </a:rPr>
              <a:t>           5.- Extracción por alveolotomia.</a:t>
            </a:r>
            <a:br>
              <a:rPr lang="es-MX" sz="2400" dirty="0" smtClean="0">
                <a:latin typeface="Arial" panose="020B0604020202020204" pitchFamily="34" charset="0"/>
                <a:cs typeface="Arial" panose="020B0604020202020204" pitchFamily="34" charset="0"/>
              </a:rPr>
            </a:br>
            <a:r>
              <a:rPr lang="es-MX" sz="2400" dirty="0" smtClean="0">
                <a:latin typeface="Arial" panose="020B0604020202020204" pitchFamily="34" charset="0"/>
                <a:cs typeface="Arial" panose="020B0604020202020204" pitchFamily="34" charset="0"/>
              </a:rPr>
              <a:t>              6.- Extracción por odontosecciòn.</a:t>
            </a:r>
            <a:endParaRPr lang="en-US" sz="2400" dirty="0">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3"/>
          <a:stretch>
            <a:fillRect/>
          </a:stretch>
        </p:blipFill>
        <p:spPr>
          <a:xfrm>
            <a:off x="643943" y="2501032"/>
            <a:ext cx="1648496" cy="1514644"/>
          </a:xfrm>
          <a:prstGeom prst="rect">
            <a:avLst/>
          </a:prstGeom>
          <a:ln w="28575">
            <a:solidFill>
              <a:schemeClr val="accent2">
                <a:lumMod val="50000"/>
              </a:schemeClr>
            </a:solidFill>
          </a:ln>
        </p:spPr>
      </p:pic>
      <p:pic>
        <p:nvPicPr>
          <p:cNvPr id="4" name="Imagen 3"/>
          <p:cNvPicPr>
            <a:picLocks noChangeAspect="1"/>
          </p:cNvPicPr>
          <p:nvPr/>
        </p:nvPicPr>
        <p:blipFill>
          <a:blip r:embed="rId4"/>
          <a:stretch>
            <a:fillRect/>
          </a:stretch>
        </p:blipFill>
        <p:spPr>
          <a:xfrm>
            <a:off x="11230714" y="67354"/>
            <a:ext cx="866685" cy="789236"/>
          </a:xfrm>
          <a:prstGeom prst="rect">
            <a:avLst/>
          </a:prstGeom>
        </p:spPr>
      </p:pic>
      <p:pic>
        <p:nvPicPr>
          <p:cNvPr id="6" name="Imagen 4"/>
          <p:cNvPicPr>
            <a:picLocks noChangeAspect="1"/>
          </p:cNvPicPr>
          <p:nvPr/>
        </p:nvPicPr>
        <p:blipFill>
          <a:blip r:embed="rId5"/>
          <a:stretch>
            <a:fillRect/>
          </a:stretch>
        </p:blipFill>
        <p:spPr>
          <a:xfrm>
            <a:off x="134731" y="96258"/>
            <a:ext cx="893969" cy="789237"/>
          </a:xfrm>
          <a:prstGeom prst="rect">
            <a:avLst/>
          </a:prstGeom>
        </p:spPr>
      </p:pic>
    </p:spTree>
    <p:extLst>
      <p:ext uri="{BB962C8B-B14F-4D97-AF65-F5344CB8AC3E}">
        <p14:creationId xmlns:p14="http://schemas.microsoft.com/office/powerpoint/2010/main" val="35263423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313410" y="1026407"/>
            <a:ext cx="1109599" cy="461665"/>
          </a:xfrm>
          <a:prstGeom prst="rect">
            <a:avLst/>
          </a:prstGeom>
        </p:spPr>
        <p:txBody>
          <a:bodyPr wrap="none">
            <a:spAutoFit/>
          </a:bodyPr>
          <a:lstStyle/>
          <a:p>
            <a:pPr algn="ctr">
              <a:spcAft>
                <a:spcPts val="0"/>
              </a:spcAft>
            </a:pPr>
            <a:r>
              <a:rPr lang="es-MX" sz="2400" b="1" dirty="0" smtClean="0">
                <a:latin typeface="Arial" panose="020B0604020202020204" pitchFamily="34" charset="0"/>
                <a:ea typeface="Times New Roman" panose="02020603050405020304" pitchFamily="18" charset="0"/>
                <a:cs typeface="Arial" panose="020B0604020202020204" pitchFamily="34" charset="0"/>
              </a:rPr>
              <a:t>Clave:</a:t>
            </a:r>
            <a:endParaRPr lang="es-ES" sz="2400" dirty="0">
              <a:effectLst/>
              <a:latin typeface="Arial" panose="020B0604020202020204" pitchFamily="34" charset="0"/>
              <a:ea typeface="Times New Roman" panose="02020603050405020304" pitchFamily="18" charset="0"/>
              <a:cs typeface="Arial" panose="020B0604020202020204" pitchFamily="34" charset="0"/>
            </a:endParaRPr>
          </a:p>
        </p:txBody>
      </p:sp>
      <p:sp>
        <p:nvSpPr>
          <p:cNvPr id="6" name="Rectángulo 5"/>
          <p:cNvSpPr/>
          <p:nvPr/>
        </p:nvSpPr>
        <p:spPr>
          <a:xfrm>
            <a:off x="1351160" y="1054259"/>
            <a:ext cx="1213794" cy="461665"/>
          </a:xfrm>
          <a:prstGeom prst="rect">
            <a:avLst/>
          </a:prstGeom>
        </p:spPr>
        <p:txBody>
          <a:bodyPr wrap="none">
            <a:spAutoFit/>
          </a:bodyPr>
          <a:lstStyle/>
          <a:p>
            <a:r>
              <a:rPr lang="es-ES" sz="2400" dirty="0">
                <a:latin typeface="Arial" panose="020B0604020202020204" pitchFamily="34" charset="0"/>
                <a:ea typeface="Times New Roman" panose="02020603050405020304" pitchFamily="18" charset="0"/>
                <a:cs typeface="Arial" panose="020B0604020202020204" pitchFamily="34" charset="0"/>
              </a:rPr>
              <a:t>L40042</a:t>
            </a:r>
            <a:endParaRPr lang="es-ES" sz="2400" dirty="0">
              <a:latin typeface="Arial" panose="020B0604020202020204" pitchFamily="34" charset="0"/>
              <a:cs typeface="Arial" panose="020B0604020202020204" pitchFamily="34" charset="0"/>
            </a:endParaRPr>
          </a:p>
        </p:txBody>
      </p:sp>
      <p:sp>
        <p:nvSpPr>
          <p:cNvPr id="7" name="Rectángulo 6"/>
          <p:cNvSpPr/>
          <p:nvPr/>
        </p:nvSpPr>
        <p:spPr>
          <a:xfrm>
            <a:off x="313410" y="1578709"/>
            <a:ext cx="1535998" cy="461665"/>
          </a:xfrm>
          <a:prstGeom prst="rect">
            <a:avLst/>
          </a:prstGeom>
        </p:spPr>
        <p:txBody>
          <a:bodyPr wrap="none">
            <a:spAutoFit/>
          </a:bodyPr>
          <a:lstStyle/>
          <a:p>
            <a:r>
              <a:rPr lang="es-ES_tradnl" sz="2400" b="1" dirty="0" smtClean="0">
                <a:latin typeface="Arial" panose="020B0604020202020204" pitchFamily="34" charset="0"/>
                <a:ea typeface="Times New Roman" panose="02020603050405020304" pitchFamily="18" charset="0"/>
                <a:cs typeface="Arial" panose="020B0604020202020204" pitchFamily="34" charset="0"/>
              </a:rPr>
              <a:t>Créditos:</a:t>
            </a:r>
            <a:endParaRPr lang="es-ES" sz="2400" dirty="0">
              <a:latin typeface="Arial" panose="020B0604020202020204" pitchFamily="34" charset="0"/>
              <a:cs typeface="Arial" panose="020B0604020202020204" pitchFamily="34" charset="0"/>
            </a:endParaRPr>
          </a:p>
        </p:txBody>
      </p:sp>
      <p:sp>
        <p:nvSpPr>
          <p:cNvPr id="8" name="Rectángulo 7"/>
          <p:cNvSpPr/>
          <p:nvPr/>
        </p:nvSpPr>
        <p:spPr>
          <a:xfrm>
            <a:off x="1903854" y="1632200"/>
            <a:ext cx="356188" cy="461665"/>
          </a:xfrm>
          <a:prstGeom prst="rect">
            <a:avLst/>
          </a:prstGeom>
        </p:spPr>
        <p:txBody>
          <a:bodyPr wrap="none">
            <a:spAutoFit/>
          </a:bodyPr>
          <a:lstStyle/>
          <a:p>
            <a:r>
              <a:rPr lang="es-ES" sz="2400" dirty="0">
                <a:latin typeface="Arial" panose="020B0604020202020204" pitchFamily="34" charset="0"/>
                <a:ea typeface="Times New Roman" panose="02020603050405020304" pitchFamily="18" charset="0"/>
                <a:cs typeface="Arial" panose="020B0604020202020204" pitchFamily="34" charset="0"/>
              </a:rPr>
              <a:t>8</a:t>
            </a:r>
            <a:endParaRPr lang="es-ES" sz="2400" dirty="0">
              <a:latin typeface="Arial" panose="020B0604020202020204" pitchFamily="34" charset="0"/>
              <a:cs typeface="Arial" panose="020B0604020202020204" pitchFamily="34" charset="0"/>
            </a:endParaRPr>
          </a:p>
        </p:txBody>
      </p:sp>
      <p:sp>
        <p:nvSpPr>
          <p:cNvPr id="9" name="Rectángulo 8"/>
          <p:cNvSpPr/>
          <p:nvPr/>
        </p:nvSpPr>
        <p:spPr>
          <a:xfrm>
            <a:off x="203250" y="2154937"/>
            <a:ext cx="4723409" cy="461665"/>
          </a:xfrm>
          <a:prstGeom prst="rect">
            <a:avLst/>
          </a:prstGeom>
        </p:spPr>
        <p:txBody>
          <a:bodyPr wrap="none">
            <a:spAutoFit/>
          </a:bodyPr>
          <a:lstStyle/>
          <a:p>
            <a:r>
              <a:rPr lang="es-MX" sz="2400" b="1" dirty="0">
                <a:latin typeface="Arial" panose="020B0604020202020204" pitchFamily="34" charset="0"/>
                <a:ea typeface="Times New Roman" panose="02020603050405020304" pitchFamily="18" charset="0"/>
                <a:cs typeface="Arial" panose="020B0604020202020204" pitchFamily="34" charset="0"/>
              </a:rPr>
              <a:t>Tipo de Unidad de </a:t>
            </a:r>
            <a:r>
              <a:rPr lang="es-MX" sz="2400" b="1" dirty="0" smtClean="0">
                <a:latin typeface="Arial" panose="020B0604020202020204" pitchFamily="34" charset="0"/>
                <a:ea typeface="Times New Roman" panose="02020603050405020304" pitchFamily="18" charset="0"/>
                <a:cs typeface="Arial" panose="020B0604020202020204" pitchFamily="34" charset="0"/>
              </a:rPr>
              <a:t>Aprendizaje</a:t>
            </a:r>
            <a:r>
              <a:rPr lang="es-MX" b="1" dirty="0" smtClean="0">
                <a:latin typeface="Century Gothic" panose="020B0502020202020204" pitchFamily="34" charset="0"/>
                <a:ea typeface="Times New Roman" panose="02020603050405020304" pitchFamily="18" charset="0"/>
                <a:cs typeface="Arial" panose="020B0604020202020204" pitchFamily="34" charset="0"/>
              </a:rPr>
              <a:t>:</a:t>
            </a:r>
            <a:endParaRPr lang="es-ES" dirty="0"/>
          </a:p>
        </p:txBody>
      </p:sp>
      <p:sp>
        <p:nvSpPr>
          <p:cNvPr id="10" name="Rectángulo 9"/>
          <p:cNvSpPr/>
          <p:nvPr/>
        </p:nvSpPr>
        <p:spPr>
          <a:xfrm>
            <a:off x="4752828" y="2186195"/>
            <a:ext cx="1691439" cy="461665"/>
          </a:xfrm>
          <a:prstGeom prst="rect">
            <a:avLst/>
          </a:prstGeom>
        </p:spPr>
        <p:txBody>
          <a:bodyPr wrap="square">
            <a:spAutoFit/>
          </a:bodyPr>
          <a:lstStyle/>
          <a:p>
            <a:pPr algn="ctr">
              <a:spcAft>
                <a:spcPts val="0"/>
              </a:spcAft>
            </a:pPr>
            <a:r>
              <a:rPr lang="es-ES" sz="2400" dirty="0" smtClean="0">
                <a:latin typeface="Arial" panose="020B0604020202020204" pitchFamily="34" charset="0"/>
                <a:ea typeface="Times New Roman" panose="02020603050405020304" pitchFamily="18" charset="0"/>
                <a:cs typeface="Arial" panose="020B0604020202020204" pitchFamily="34" charset="0"/>
              </a:rPr>
              <a:t>TEÓRICO</a:t>
            </a:r>
            <a:endParaRPr lang="es-ES" sz="2400" dirty="0">
              <a:latin typeface="Arial" panose="020B0604020202020204" pitchFamily="34" charset="0"/>
              <a:ea typeface="Times New Roman" panose="02020603050405020304" pitchFamily="18" charset="0"/>
              <a:cs typeface="Arial" panose="020B0604020202020204" pitchFamily="34" charset="0"/>
            </a:endParaRPr>
          </a:p>
        </p:txBody>
      </p:sp>
      <p:sp>
        <p:nvSpPr>
          <p:cNvPr id="11" name="Rectángulo 10"/>
          <p:cNvSpPr/>
          <p:nvPr/>
        </p:nvSpPr>
        <p:spPr>
          <a:xfrm>
            <a:off x="6218919" y="2186195"/>
            <a:ext cx="1774845" cy="461665"/>
          </a:xfrm>
          <a:prstGeom prst="rect">
            <a:avLst/>
          </a:prstGeom>
        </p:spPr>
        <p:txBody>
          <a:bodyPr wrap="none">
            <a:spAutoFit/>
          </a:bodyPr>
          <a:lstStyle/>
          <a:p>
            <a:r>
              <a:rPr lang="es-ES" sz="2400" dirty="0">
                <a:latin typeface="Arial" panose="020B0604020202020204" pitchFamily="34" charset="0"/>
                <a:ea typeface="Times New Roman" panose="02020603050405020304" pitchFamily="18" charset="0"/>
                <a:cs typeface="Arial" panose="020B0604020202020204" pitchFamily="34" charset="0"/>
              </a:rPr>
              <a:t>PRÁCTICO</a:t>
            </a:r>
            <a:endParaRPr lang="es-ES" sz="2400" dirty="0">
              <a:latin typeface="Arial" panose="020B0604020202020204" pitchFamily="34" charset="0"/>
              <a:cs typeface="Arial" panose="020B0604020202020204" pitchFamily="34" charset="0"/>
            </a:endParaRPr>
          </a:p>
        </p:txBody>
      </p:sp>
      <p:sp>
        <p:nvSpPr>
          <p:cNvPr id="12" name="Rectangle 1"/>
          <p:cNvSpPr>
            <a:spLocks noChangeArrowheads="1"/>
          </p:cNvSpPr>
          <p:nvPr/>
        </p:nvSpPr>
        <p:spPr bwMode="auto">
          <a:xfrm>
            <a:off x="243769" y="2871952"/>
            <a:ext cx="3320169"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24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Carácter de la Unidad de Aprendizaje:</a:t>
            </a:r>
            <a:r>
              <a:rPr kumimoji="0" lang="es-ES" altLang="es-ES" sz="24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 </a:t>
            </a:r>
          </a:p>
        </p:txBody>
      </p:sp>
      <p:sp>
        <p:nvSpPr>
          <p:cNvPr id="13" name="Rectángulo 12"/>
          <p:cNvSpPr/>
          <p:nvPr/>
        </p:nvSpPr>
        <p:spPr>
          <a:xfrm>
            <a:off x="4066397" y="3046997"/>
            <a:ext cx="2273828" cy="461665"/>
          </a:xfrm>
          <a:prstGeom prst="rect">
            <a:avLst/>
          </a:prstGeom>
        </p:spPr>
        <p:txBody>
          <a:bodyPr wrap="none">
            <a:spAutoFit/>
          </a:bodyPr>
          <a:lstStyle/>
          <a:p>
            <a:r>
              <a:rPr lang="es-ES" sz="2400" dirty="0" smtClean="0">
                <a:latin typeface="Arial" panose="020B0604020202020204" pitchFamily="34" charset="0"/>
                <a:ea typeface="Times New Roman" panose="02020603050405020304" pitchFamily="18" charset="0"/>
                <a:cs typeface="Arial" panose="020B0604020202020204" pitchFamily="34" charset="0"/>
              </a:rPr>
              <a:t>OBLIGATORIO</a:t>
            </a:r>
            <a:endParaRPr lang="es-ES" sz="2400" dirty="0">
              <a:latin typeface="Arial" panose="020B0604020202020204" pitchFamily="34" charset="0"/>
              <a:cs typeface="Arial" panose="020B0604020202020204" pitchFamily="34" charset="0"/>
            </a:endParaRPr>
          </a:p>
        </p:txBody>
      </p:sp>
      <p:sp>
        <p:nvSpPr>
          <p:cNvPr id="14" name="Rectángulo 13"/>
          <p:cNvSpPr/>
          <p:nvPr/>
        </p:nvSpPr>
        <p:spPr>
          <a:xfrm>
            <a:off x="285916" y="4041011"/>
            <a:ext cx="1806905" cy="461665"/>
          </a:xfrm>
          <a:prstGeom prst="rect">
            <a:avLst/>
          </a:prstGeom>
        </p:spPr>
        <p:txBody>
          <a:bodyPr wrap="none">
            <a:spAutoFit/>
          </a:bodyPr>
          <a:lstStyle/>
          <a:p>
            <a:r>
              <a:rPr lang="es-ES" sz="2400" b="1" dirty="0" smtClean="0">
                <a:latin typeface="Arial" panose="020B0604020202020204" pitchFamily="34" charset="0"/>
                <a:ea typeface="Times New Roman" panose="02020603050405020304" pitchFamily="18" charset="0"/>
                <a:cs typeface="Arial" panose="020B0604020202020204" pitchFamily="34" charset="0"/>
              </a:rPr>
              <a:t>Modalidad:</a:t>
            </a:r>
            <a:endParaRPr lang="es-ES" sz="2400" dirty="0">
              <a:latin typeface="Arial" panose="020B0604020202020204" pitchFamily="34" charset="0"/>
              <a:cs typeface="Arial" panose="020B0604020202020204" pitchFamily="34" charset="0"/>
            </a:endParaRPr>
          </a:p>
        </p:txBody>
      </p:sp>
      <p:sp>
        <p:nvSpPr>
          <p:cNvPr id="15" name="Rectángulo 14"/>
          <p:cNvSpPr/>
          <p:nvPr/>
        </p:nvSpPr>
        <p:spPr>
          <a:xfrm>
            <a:off x="2092821" y="3764012"/>
            <a:ext cx="2296262" cy="738664"/>
          </a:xfrm>
          <a:prstGeom prst="rect">
            <a:avLst/>
          </a:prstGeom>
        </p:spPr>
        <p:txBody>
          <a:bodyPr wrap="square">
            <a:spAutoFit/>
          </a:bodyPr>
          <a:lstStyle/>
          <a:p>
            <a:pPr algn="ctr">
              <a:spcAft>
                <a:spcPts val="0"/>
              </a:spcAft>
            </a:pPr>
            <a:r>
              <a:rPr lang="es-ES" dirty="0">
                <a:latin typeface="Century Gothic" panose="020B0502020202020204" pitchFamily="34" charset="0"/>
                <a:ea typeface="Times New Roman" panose="02020603050405020304" pitchFamily="18" charset="0"/>
              </a:rPr>
              <a:t> </a:t>
            </a:r>
            <a:endParaRPr lang="es-ES" sz="2000" dirty="0">
              <a:latin typeface="Times New Roman" panose="02020603050405020304" pitchFamily="18" charset="0"/>
              <a:ea typeface="Times New Roman" panose="02020603050405020304" pitchFamily="18" charset="0"/>
            </a:endParaRPr>
          </a:p>
          <a:p>
            <a:r>
              <a:rPr lang="es-ES" sz="2400" dirty="0">
                <a:latin typeface="Arial" panose="020B0604020202020204" pitchFamily="34" charset="0"/>
                <a:ea typeface="Times New Roman" panose="02020603050405020304" pitchFamily="18" charset="0"/>
                <a:cs typeface="Arial" panose="020B0604020202020204" pitchFamily="34" charset="0"/>
              </a:rPr>
              <a:t>PRESENCIAL</a:t>
            </a:r>
            <a:r>
              <a:rPr lang="es-ES" dirty="0">
                <a:latin typeface="Century Gothic" panose="020B0502020202020204" pitchFamily="34" charset="0"/>
                <a:ea typeface="Times New Roman" panose="02020603050405020304" pitchFamily="18" charset="0"/>
                <a:cs typeface="Times New Roman" panose="02020603050405020304" pitchFamily="18" charset="0"/>
              </a:rPr>
              <a:t> </a:t>
            </a:r>
            <a:endParaRPr lang="es-ES" dirty="0"/>
          </a:p>
        </p:txBody>
      </p:sp>
      <p:pic>
        <p:nvPicPr>
          <p:cNvPr id="16" name="Imagen 3"/>
          <p:cNvPicPr>
            <a:picLocks noChangeAspect="1"/>
          </p:cNvPicPr>
          <p:nvPr/>
        </p:nvPicPr>
        <p:blipFill>
          <a:blip r:embed="rId3"/>
          <a:stretch>
            <a:fillRect/>
          </a:stretch>
        </p:blipFill>
        <p:spPr>
          <a:xfrm>
            <a:off x="11230714" y="67354"/>
            <a:ext cx="866685" cy="789236"/>
          </a:xfrm>
          <a:prstGeom prst="rect">
            <a:avLst/>
          </a:prstGeom>
        </p:spPr>
      </p:pic>
      <p:pic>
        <p:nvPicPr>
          <p:cNvPr id="17" name="Imagen 4"/>
          <p:cNvPicPr>
            <a:picLocks noChangeAspect="1"/>
          </p:cNvPicPr>
          <p:nvPr/>
        </p:nvPicPr>
        <p:blipFill>
          <a:blip r:embed="rId4"/>
          <a:stretch>
            <a:fillRect/>
          </a:stretch>
        </p:blipFill>
        <p:spPr>
          <a:xfrm>
            <a:off x="134731" y="96258"/>
            <a:ext cx="893969" cy="789237"/>
          </a:xfrm>
          <a:prstGeom prst="rect">
            <a:avLst/>
          </a:prstGeom>
        </p:spPr>
      </p:pic>
    </p:spTree>
    <p:extLst>
      <p:ext uri="{BB962C8B-B14F-4D97-AF65-F5344CB8AC3E}">
        <p14:creationId xmlns:p14="http://schemas.microsoft.com/office/powerpoint/2010/main" val="417854051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673491" y="490539"/>
            <a:ext cx="8508454" cy="896828"/>
          </a:xfrm>
          <a:solidFill>
            <a:schemeClr val="accent6">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normAutofit fontScale="90000"/>
          </a:bodyPr>
          <a:lstStyle/>
          <a:p>
            <a:r>
              <a:rPr lang="es-MX" sz="3600" dirty="0" smtClean="0">
                <a:latin typeface="Algerian" panose="04020705040A02060702" pitchFamily="82" charset="0"/>
              </a:rPr>
              <a:t>         </a:t>
            </a:r>
            <a:r>
              <a:rPr lang="es-MX" sz="3600" dirty="0" smtClean="0">
                <a:solidFill>
                  <a:srgbClr val="6600CC"/>
                </a:solidFill>
                <a:latin typeface="Algerian" panose="04020705040A02060702" pitchFamily="82" charset="0"/>
              </a:rPr>
              <a:t>CUALIDADES DEL CIRUJANO BUCAL</a:t>
            </a:r>
            <a:r>
              <a:rPr lang="es-MX" dirty="0" smtClean="0">
                <a:solidFill>
                  <a:srgbClr val="6600CC"/>
                </a:solidFill>
              </a:rPr>
              <a:t>.</a:t>
            </a:r>
            <a:endParaRPr lang="en-US" dirty="0">
              <a:solidFill>
                <a:srgbClr val="6600CC"/>
              </a:solidFill>
            </a:endParaRPr>
          </a:p>
        </p:txBody>
      </p:sp>
      <p:sp>
        <p:nvSpPr>
          <p:cNvPr id="6" name="Marcador de texto 5"/>
          <p:cNvSpPr>
            <a:spLocks noGrp="1"/>
          </p:cNvSpPr>
          <p:nvPr>
            <p:ph type="body" idx="1"/>
          </p:nvPr>
        </p:nvSpPr>
        <p:spPr>
          <a:xfrm>
            <a:off x="831849" y="1702676"/>
            <a:ext cx="10515600" cy="4824247"/>
          </a:xfrm>
        </p:spPr>
        <p:txBody>
          <a:bodyPr>
            <a:normAutofit/>
          </a:bodyPr>
          <a:lstStyle/>
          <a:p>
            <a:r>
              <a:rPr lang="es-MX" sz="2800" dirty="0" smtClean="0">
                <a:solidFill>
                  <a:schemeClr val="tx1"/>
                </a:solidFill>
                <a:latin typeface="Arial Black" panose="020B0A04020102020204" pitchFamily="34" charset="0"/>
              </a:rPr>
              <a:t>                          </a:t>
            </a:r>
            <a:r>
              <a:rPr lang="es-MX" sz="2800" dirty="0" smtClean="0">
                <a:solidFill>
                  <a:srgbClr val="800080"/>
                </a:solidFill>
                <a:latin typeface="Arial Black" panose="020B0A04020102020204" pitchFamily="34" charset="0"/>
              </a:rPr>
              <a:t>A). Conocimientos.</a:t>
            </a:r>
          </a:p>
          <a:p>
            <a:endParaRPr lang="es-MX" sz="2800" dirty="0" smtClean="0">
              <a:solidFill>
                <a:srgbClr val="800080"/>
              </a:solidFill>
              <a:latin typeface="Arial Black" panose="020B0A04020102020204" pitchFamily="34" charset="0"/>
            </a:endParaRPr>
          </a:p>
          <a:p>
            <a:r>
              <a:rPr lang="es-MX" sz="2800" dirty="0" smtClean="0">
                <a:solidFill>
                  <a:srgbClr val="800080"/>
                </a:solidFill>
                <a:latin typeface="Arial Black" panose="020B0A04020102020204" pitchFamily="34" charset="0"/>
              </a:rPr>
              <a:t>                          B). Habilidad manual.</a:t>
            </a:r>
          </a:p>
          <a:p>
            <a:endParaRPr lang="es-MX" sz="2800" dirty="0" smtClean="0">
              <a:solidFill>
                <a:srgbClr val="800080"/>
              </a:solidFill>
              <a:latin typeface="Arial Black" panose="020B0A04020102020204" pitchFamily="34" charset="0"/>
            </a:endParaRPr>
          </a:p>
          <a:p>
            <a:r>
              <a:rPr lang="es-MX" sz="2800" dirty="0" smtClean="0">
                <a:solidFill>
                  <a:srgbClr val="800080"/>
                </a:solidFill>
                <a:latin typeface="Arial Black" panose="020B0A04020102020204" pitchFamily="34" charset="0"/>
              </a:rPr>
              <a:t>                          C). Estabilidad emocional.</a:t>
            </a:r>
          </a:p>
          <a:p>
            <a:endParaRPr lang="es-MX" sz="2800" dirty="0">
              <a:solidFill>
                <a:srgbClr val="800080"/>
              </a:solidFill>
              <a:latin typeface="Arial Black" panose="020B0A04020102020204" pitchFamily="34" charset="0"/>
            </a:endParaRPr>
          </a:p>
          <a:p>
            <a:r>
              <a:rPr lang="es-MX" sz="2800" dirty="0" smtClean="0">
                <a:solidFill>
                  <a:srgbClr val="800080"/>
                </a:solidFill>
                <a:latin typeface="Arial Black" panose="020B0A04020102020204" pitchFamily="34" charset="0"/>
              </a:rPr>
              <a:t>                          D). Humanismo.</a:t>
            </a:r>
          </a:p>
          <a:p>
            <a:endParaRPr lang="es-MX" sz="2800" dirty="0" smtClean="0">
              <a:solidFill>
                <a:srgbClr val="800080"/>
              </a:solidFill>
              <a:latin typeface="Arial Black" panose="020B0A04020102020204" pitchFamily="34" charset="0"/>
            </a:endParaRPr>
          </a:p>
          <a:p>
            <a:r>
              <a:rPr lang="es-MX" sz="2800" dirty="0" smtClean="0">
                <a:solidFill>
                  <a:srgbClr val="800080"/>
                </a:solidFill>
                <a:latin typeface="Arial Black" panose="020B0A04020102020204" pitchFamily="34" charset="0"/>
              </a:rPr>
              <a:t>                          E). Ética profesional.</a:t>
            </a:r>
            <a:endParaRPr lang="en-US" sz="2800" dirty="0">
              <a:solidFill>
                <a:srgbClr val="800080"/>
              </a:solidFill>
              <a:latin typeface="Arial Black" panose="020B0A04020102020204" pitchFamily="34" charset="0"/>
            </a:endParaRPr>
          </a:p>
        </p:txBody>
      </p:sp>
      <p:pic>
        <p:nvPicPr>
          <p:cNvPr id="7" name="Imagen 6"/>
          <p:cNvPicPr>
            <a:picLocks noChangeAspect="1"/>
          </p:cNvPicPr>
          <p:nvPr/>
        </p:nvPicPr>
        <p:blipFill>
          <a:blip r:embed="rId3"/>
          <a:stretch>
            <a:fillRect/>
          </a:stretch>
        </p:blipFill>
        <p:spPr>
          <a:xfrm>
            <a:off x="1220732" y="3079531"/>
            <a:ext cx="2174702" cy="1440740"/>
          </a:xfrm>
          <a:prstGeom prst="rect">
            <a:avLst/>
          </a:prstGeom>
          <a:ln w="38100">
            <a:solidFill>
              <a:srgbClr val="800080"/>
            </a:solidFill>
          </a:ln>
        </p:spPr>
      </p:pic>
      <p:pic>
        <p:nvPicPr>
          <p:cNvPr id="5" name="Imagen 3"/>
          <p:cNvPicPr>
            <a:picLocks noChangeAspect="1"/>
          </p:cNvPicPr>
          <p:nvPr/>
        </p:nvPicPr>
        <p:blipFill>
          <a:blip r:embed="rId4"/>
          <a:stretch>
            <a:fillRect/>
          </a:stretch>
        </p:blipFill>
        <p:spPr>
          <a:xfrm>
            <a:off x="11230714" y="67354"/>
            <a:ext cx="866685" cy="789236"/>
          </a:xfrm>
          <a:prstGeom prst="rect">
            <a:avLst/>
          </a:prstGeom>
        </p:spPr>
      </p:pic>
      <p:pic>
        <p:nvPicPr>
          <p:cNvPr id="8" name="Imagen 4"/>
          <p:cNvPicPr>
            <a:picLocks noChangeAspect="1"/>
          </p:cNvPicPr>
          <p:nvPr/>
        </p:nvPicPr>
        <p:blipFill>
          <a:blip r:embed="rId5"/>
          <a:stretch>
            <a:fillRect/>
          </a:stretch>
        </p:blipFill>
        <p:spPr>
          <a:xfrm>
            <a:off x="134731" y="96258"/>
            <a:ext cx="893969" cy="789237"/>
          </a:xfrm>
          <a:prstGeom prst="rect">
            <a:avLst/>
          </a:prstGeom>
        </p:spPr>
      </p:pic>
    </p:spTree>
    <p:extLst>
      <p:ext uri="{BB962C8B-B14F-4D97-AF65-F5344CB8AC3E}">
        <p14:creationId xmlns:p14="http://schemas.microsoft.com/office/powerpoint/2010/main" val="37741423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2093091" y="651641"/>
            <a:ext cx="7113971" cy="714704"/>
          </a:xfrm>
          <a:solidFill>
            <a:schemeClr val="accent6">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a:bodyPr>
          <a:lstStyle/>
          <a:p>
            <a:r>
              <a:rPr lang="es-MX" sz="3600" dirty="0" smtClean="0">
                <a:solidFill>
                  <a:srgbClr val="800080"/>
                </a:solidFill>
                <a:latin typeface="Algerian" panose="04020705040A02060702" pitchFamily="82" charset="0"/>
              </a:rPr>
              <a:t>CONSIDERACIONES ANATOMICAS</a:t>
            </a:r>
            <a:endParaRPr lang="en-US" sz="3600" dirty="0">
              <a:solidFill>
                <a:srgbClr val="800080"/>
              </a:solidFill>
              <a:latin typeface="Algerian" panose="04020705040A02060702" pitchFamily="82" charset="0"/>
            </a:endParaRPr>
          </a:p>
        </p:txBody>
      </p:sp>
      <p:pic>
        <p:nvPicPr>
          <p:cNvPr id="10" name="Imagen 9"/>
          <p:cNvPicPr>
            <a:picLocks noChangeAspect="1"/>
          </p:cNvPicPr>
          <p:nvPr/>
        </p:nvPicPr>
        <p:blipFill>
          <a:blip r:embed="rId3"/>
          <a:stretch>
            <a:fillRect/>
          </a:stretch>
        </p:blipFill>
        <p:spPr>
          <a:xfrm>
            <a:off x="2093090" y="2195426"/>
            <a:ext cx="7113971" cy="3746860"/>
          </a:xfrm>
          <a:prstGeom prst="rect">
            <a:avLst/>
          </a:prstGeom>
          <a:ln w="228600" cap="sq" cmpd="thickThin">
            <a:solidFill>
              <a:schemeClr val="accent6">
                <a:lumMod val="50000"/>
              </a:schemeClr>
            </a:solidFill>
            <a:prstDash val="solid"/>
            <a:miter lim="800000"/>
          </a:ln>
          <a:effectLst>
            <a:innerShdw blurRad="76200">
              <a:srgbClr val="000000"/>
            </a:innerShdw>
          </a:effectLst>
        </p:spPr>
      </p:pic>
      <p:pic>
        <p:nvPicPr>
          <p:cNvPr id="4" name="Imagen 3"/>
          <p:cNvPicPr>
            <a:picLocks noChangeAspect="1"/>
          </p:cNvPicPr>
          <p:nvPr/>
        </p:nvPicPr>
        <p:blipFill>
          <a:blip r:embed="rId4"/>
          <a:stretch>
            <a:fillRect/>
          </a:stretch>
        </p:blipFill>
        <p:spPr>
          <a:xfrm>
            <a:off x="11230714" y="67354"/>
            <a:ext cx="866685" cy="789236"/>
          </a:xfrm>
          <a:prstGeom prst="rect">
            <a:avLst/>
          </a:prstGeom>
        </p:spPr>
      </p:pic>
      <p:pic>
        <p:nvPicPr>
          <p:cNvPr id="6" name="Imagen 4"/>
          <p:cNvPicPr>
            <a:picLocks noChangeAspect="1"/>
          </p:cNvPicPr>
          <p:nvPr/>
        </p:nvPicPr>
        <p:blipFill>
          <a:blip r:embed="rId5"/>
          <a:stretch>
            <a:fillRect/>
          </a:stretch>
        </p:blipFill>
        <p:spPr>
          <a:xfrm>
            <a:off x="134731" y="96258"/>
            <a:ext cx="893969" cy="789237"/>
          </a:xfrm>
          <a:prstGeom prst="rect">
            <a:avLst/>
          </a:prstGeom>
        </p:spPr>
      </p:pic>
    </p:spTree>
    <p:extLst>
      <p:ext uri="{BB962C8B-B14F-4D97-AF65-F5344CB8AC3E}">
        <p14:creationId xmlns:p14="http://schemas.microsoft.com/office/powerpoint/2010/main" val="16812669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2093091" y="651641"/>
            <a:ext cx="7113971" cy="714704"/>
          </a:xfrm>
          <a:solidFill>
            <a:schemeClr val="accent6">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a:bodyPr>
          <a:lstStyle/>
          <a:p>
            <a:r>
              <a:rPr lang="es-MX" sz="3600" dirty="0" smtClean="0">
                <a:solidFill>
                  <a:srgbClr val="800080"/>
                </a:solidFill>
                <a:latin typeface="Algerian" panose="04020705040A02060702" pitchFamily="82" charset="0"/>
              </a:rPr>
              <a:t>CONSIDERACIONES ANATOMICAS</a:t>
            </a:r>
            <a:endParaRPr lang="en-US" sz="3600" dirty="0">
              <a:solidFill>
                <a:srgbClr val="800080"/>
              </a:solidFill>
              <a:latin typeface="Algerian" panose="04020705040A02060702" pitchFamily="82" charset="0"/>
            </a:endParaRPr>
          </a:p>
        </p:txBody>
      </p:sp>
      <p:pic>
        <p:nvPicPr>
          <p:cNvPr id="2" name="Imagen 1"/>
          <p:cNvPicPr>
            <a:picLocks noChangeAspect="1"/>
          </p:cNvPicPr>
          <p:nvPr/>
        </p:nvPicPr>
        <p:blipFill>
          <a:blip r:embed="rId3"/>
          <a:stretch>
            <a:fillRect/>
          </a:stretch>
        </p:blipFill>
        <p:spPr>
          <a:xfrm>
            <a:off x="2153141" y="1975287"/>
            <a:ext cx="6993869" cy="4196321"/>
          </a:xfrm>
          <a:prstGeom prst="rect">
            <a:avLst/>
          </a:prstGeom>
          <a:ln w="228600" cap="sq" cmpd="thickThin">
            <a:solidFill>
              <a:srgbClr val="002060"/>
            </a:solidFill>
            <a:prstDash val="solid"/>
            <a:miter lim="800000"/>
          </a:ln>
          <a:effectLst>
            <a:innerShdw blurRad="76200">
              <a:srgbClr val="000000"/>
            </a:innerShdw>
          </a:effectLst>
        </p:spPr>
      </p:pic>
      <p:pic>
        <p:nvPicPr>
          <p:cNvPr id="4" name="Imagen 3"/>
          <p:cNvPicPr>
            <a:picLocks noChangeAspect="1"/>
          </p:cNvPicPr>
          <p:nvPr/>
        </p:nvPicPr>
        <p:blipFill>
          <a:blip r:embed="rId4"/>
          <a:stretch>
            <a:fillRect/>
          </a:stretch>
        </p:blipFill>
        <p:spPr>
          <a:xfrm>
            <a:off x="11230714" y="67354"/>
            <a:ext cx="866685" cy="789236"/>
          </a:xfrm>
          <a:prstGeom prst="rect">
            <a:avLst/>
          </a:prstGeom>
        </p:spPr>
      </p:pic>
      <p:pic>
        <p:nvPicPr>
          <p:cNvPr id="6" name="Imagen 4"/>
          <p:cNvPicPr>
            <a:picLocks noChangeAspect="1"/>
          </p:cNvPicPr>
          <p:nvPr/>
        </p:nvPicPr>
        <p:blipFill>
          <a:blip r:embed="rId5"/>
          <a:stretch>
            <a:fillRect/>
          </a:stretch>
        </p:blipFill>
        <p:spPr>
          <a:xfrm>
            <a:off x="134731" y="96258"/>
            <a:ext cx="893969" cy="789237"/>
          </a:xfrm>
          <a:prstGeom prst="rect">
            <a:avLst/>
          </a:prstGeom>
        </p:spPr>
      </p:pic>
    </p:spTree>
    <p:extLst>
      <p:ext uri="{BB962C8B-B14F-4D97-AF65-F5344CB8AC3E}">
        <p14:creationId xmlns:p14="http://schemas.microsoft.com/office/powerpoint/2010/main" val="6310163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2093091" y="651641"/>
            <a:ext cx="7113971" cy="956442"/>
          </a:xfrm>
          <a:solidFill>
            <a:schemeClr val="accent6">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normAutofit/>
          </a:bodyPr>
          <a:lstStyle/>
          <a:p>
            <a:r>
              <a:rPr lang="es-MX" sz="3600" dirty="0" smtClean="0">
                <a:solidFill>
                  <a:srgbClr val="800080"/>
                </a:solidFill>
                <a:latin typeface="Algerian" panose="04020705040A02060702" pitchFamily="82" charset="0"/>
              </a:rPr>
              <a:t>CONSIDERACIONES ANATOMICAS</a:t>
            </a:r>
            <a:endParaRPr lang="en-US" sz="3600" dirty="0">
              <a:solidFill>
                <a:srgbClr val="800080"/>
              </a:solidFill>
              <a:latin typeface="Algerian" panose="04020705040A02060702" pitchFamily="82" charset="0"/>
            </a:endParaRPr>
          </a:p>
        </p:txBody>
      </p:sp>
      <p:pic>
        <p:nvPicPr>
          <p:cNvPr id="3" name="Imagen 2"/>
          <p:cNvPicPr>
            <a:picLocks noChangeAspect="1"/>
          </p:cNvPicPr>
          <p:nvPr/>
        </p:nvPicPr>
        <p:blipFill>
          <a:blip r:embed="rId3"/>
          <a:stretch>
            <a:fillRect/>
          </a:stretch>
        </p:blipFill>
        <p:spPr>
          <a:xfrm>
            <a:off x="3610448" y="2228193"/>
            <a:ext cx="4079255" cy="3904430"/>
          </a:xfrm>
          <a:prstGeom prst="rect">
            <a:avLst/>
          </a:prstGeom>
          <a:ln w="228600" cap="sq" cmpd="thickThin">
            <a:solidFill>
              <a:srgbClr val="006600"/>
            </a:solidFill>
            <a:prstDash val="solid"/>
            <a:miter lim="800000"/>
          </a:ln>
          <a:effectLst>
            <a:innerShdw blurRad="76200">
              <a:srgbClr val="000000"/>
            </a:innerShdw>
          </a:effectLst>
        </p:spPr>
      </p:pic>
      <p:pic>
        <p:nvPicPr>
          <p:cNvPr id="4" name="Imagen 3"/>
          <p:cNvPicPr>
            <a:picLocks noChangeAspect="1"/>
          </p:cNvPicPr>
          <p:nvPr/>
        </p:nvPicPr>
        <p:blipFill>
          <a:blip r:embed="rId4"/>
          <a:stretch>
            <a:fillRect/>
          </a:stretch>
        </p:blipFill>
        <p:spPr>
          <a:xfrm>
            <a:off x="11230714" y="67354"/>
            <a:ext cx="866685" cy="789236"/>
          </a:xfrm>
          <a:prstGeom prst="rect">
            <a:avLst/>
          </a:prstGeom>
        </p:spPr>
      </p:pic>
      <p:pic>
        <p:nvPicPr>
          <p:cNvPr id="6" name="Imagen 4"/>
          <p:cNvPicPr>
            <a:picLocks noChangeAspect="1"/>
          </p:cNvPicPr>
          <p:nvPr/>
        </p:nvPicPr>
        <p:blipFill>
          <a:blip r:embed="rId5"/>
          <a:stretch>
            <a:fillRect/>
          </a:stretch>
        </p:blipFill>
        <p:spPr>
          <a:xfrm>
            <a:off x="134731" y="96258"/>
            <a:ext cx="893969" cy="789237"/>
          </a:xfrm>
          <a:prstGeom prst="rect">
            <a:avLst/>
          </a:prstGeom>
        </p:spPr>
      </p:pic>
    </p:spTree>
    <p:extLst>
      <p:ext uri="{BB962C8B-B14F-4D97-AF65-F5344CB8AC3E}">
        <p14:creationId xmlns:p14="http://schemas.microsoft.com/office/powerpoint/2010/main" val="2787503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2093090" y="357351"/>
            <a:ext cx="7113971" cy="956442"/>
          </a:xfrm>
          <a:solidFill>
            <a:schemeClr val="accent6">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normAutofit/>
          </a:bodyPr>
          <a:lstStyle/>
          <a:p>
            <a:r>
              <a:rPr lang="es-MX" sz="3600" dirty="0" smtClean="0">
                <a:solidFill>
                  <a:srgbClr val="800080"/>
                </a:solidFill>
                <a:latin typeface="Algerian" panose="04020705040A02060702" pitchFamily="82" charset="0"/>
              </a:rPr>
              <a:t>CONSIDERACIONES ANATOMICAS</a:t>
            </a:r>
            <a:endParaRPr lang="en-US" sz="3600" dirty="0">
              <a:solidFill>
                <a:srgbClr val="800080"/>
              </a:solidFill>
              <a:latin typeface="Algerian" panose="04020705040A02060702" pitchFamily="82" charset="0"/>
            </a:endParaRPr>
          </a:p>
        </p:txBody>
      </p:sp>
      <p:pic>
        <p:nvPicPr>
          <p:cNvPr id="4" name="Imagen 3"/>
          <p:cNvPicPr>
            <a:picLocks noChangeAspect="1"/>
          </p:cNvPicPr>
          <p:nvPr/>
        </p:nvPicPr>
        <p:blipFill rotWithShape="1">
          <a:blip r:embed="rId3"/>
          <a:srcRect l="21660" t="7292" r="3772" b="15265"/>
          <a:stretch/>
        </p:blipFill>
        <p:spPr>
          <a:xfrm>
            <a:off x="2922845" y="1963123"/>
            <a:ext cx="5454460" cy="4248489"/>
          </a:xfrm>
          <a:prstGeom prst="rect">
            <a:avLst/>
          </a:prstGeom>
          <a:ln w="228600" cap="sq" cmpd="thickThin">
            <a:solidFill>
              <a:schemeClr val="accent2"/>
            </a:solidFill>
            <a:prstDash val="solid"/>
            <a:miter lim="800000"/>
          </a:ln>
          <a:effectLst>
            <a:innerShdw blurRad="76200">
              <a:srgbClr val="000000"/>
            </a:innerShdw>
          </a:effectLst>
        </p:spPr>
      </p:pic>
      <p:pic>
        <p:nvPicPr>
          <p:cNvPr id="6" name="Imagen 3"/>
          <p:cNvPicPr>
            <a:picLocks noChangeAspect="1"/>
          </p:cNvPicPr>
          <p:nvPr/>
        </p:nvPicPr>
        <p:blipFill>
          <a:blip r:embed="rId4"/>
          <a:stretch>
            <a:fillRect/>
          </a:stretch>
        </p:blipFill>
        <p:spPr>
          <a:xfrm>
            <a:off x="11230714" y="67354"/>
            <a:ext cx="866685" cy="789236"/>
          </a:xfrm>
          <a:prstGeom prst="rect">
            <a:avLst/>
          </a:prstGeom>
        </p:spPr>
      </p:pic>
      <p:pic>
        <p:nvPicPr>
          <p:cNvPr id="7" name="Imagen 4"/>
          <p:cNvPicPr>
            <a:picLocks noChangeAspect="1"/>
          </p:cNvPicPr>
          <p:nvPr/>
        </p:nvPicPr>
        <p:blipFill>
          <a:blip r:embed="rId5"/>
          <a:stretch>
            <a:fillRect/>
          </a:stretch>
        </p:blipFill>
        <p:spPr>
          <a:xfrm>
            <a:off x="134731" y="96258"/>
            <a:ext cx="893969" cy="789237"/>
          </a:xfrm>
          <a:prstGeom prst="rect">
            <a:avLst/>
          </a:prstGeom>
        </p:spPr>
      </p:pic>
    </p:spTree>
    <p:extLst>
      <p:ext uri="{BB962C8B-B14F-4D97-AF65-F5344CB8AC3E}">
        <p14:creationId xmlns:p14="http://schemas.microsoft.com/office/powerpoint/2010/main" val="21793050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1977478" y="669215"/>
            <a:ext cx="7828674" cy="907338"/>
          </a:xfrm>
          <a:solidFill>
            <a:schemeClr val="accent6">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normAutofit/>
          </a:bodyPr>
          <a:lstStyle/>
          <a:p>
            <a:r>
              <a:rPr lang="es-MX" sz="3600" dirty="0" smtClean="0">
                <a:solidFill>
                  <a:srgbClr val="800080"/>
                </a:solidFill>
                <a:latin typeface="Algerian" panose="04020705040A02060702" pitchFamily="82" charset="0"/>
              </a:rPr>
              <a:t>  </a:t>
            </a:r>
            <a:r>
              <a:rPr lang="es-MX" sz="3600" dirty="0" smtClean="0">
                <a:solidFill>
                  <a:srgbClr val="B1510F"/>
                </a:solidFill>
                <a:latin typeface="Algerian" panose="04020705040A02060702" pitchFamily="82" charset="0"/>
              </a:rPr>
              <a:t>PRINCIPIOS DE LA CIRUGIA BUCAL.</a:t>
            </a:r>
            <a:endParaRPr lang="en-US" sz="3600" dirty="0">
              <a:solidFill>
                <a:srgbClr val="B1510F"/>
              </a:solidFill>
              <a:latin typeface="Algerian" panose="04020705040A02060702" pitchFamily="82" charset="0"/>
            </a:endParaRPr>
          </a:p>
        </p:txBody>
      </p:sp>
      <p:sp>
        <p:nvSpPr>
          <p:cNvPr id="2" name="Marcador de texto 1"/>
          <p:cNvSpPr>
            <a:spLocks noGrp="1"/>
          </p:cNvSpPr>
          <p:nvPr>
            <p:ph type="body" idx="1"/>
          </p:nvPr>
        </p:nvSpPr>
        <p:spPr>
          <a:xfrm>
            <a:off x="634015" y="1944414"/>
            <a:ext cx="10515600" cy="4267200"/>
          </a:xfrm>
          <a:ln w="57150">
            <a:solidFill>
              <a:schemeClr val="accent6">
                <a:lumMod val="50000"/>
              </a:schemeClr>
            </a:solidFill>
          </a:ln>
        </p:spPr>
        <p:txBody>
          <a:bodyPr>
            <a:normAutofit/>
          </a:bodyPr>
          <a:lstStyle/>
          <a:p>
            <a:r>
              <a:rPr lang="es-MX" sz="2800" dirty="0" smtClean="0">
                <a:solidFill>
                  <a:schemeClr val="tx2">
                    <a:lumMod val="50000"/>
                  </a:schemeClr>
                </a:solidFill>
                <a:latin typeface="Arial Black" panose="020B0A04020102020204" pitchFamily="34" charset="0"/>
              </a:rPr>
              <a:t>                    </a:t>
            </a:r>
          </a:p>
          <a:p>
            <a:r>
              <a:rPr lang="es-MX" sz="2800" dirty="0">
                <a:solidFill>
                  <a:schemeClr val="tx2">
                    <a:lumMod val="50000"/>
                  </a:schemeClr>
                </a:solidFill>
                <a:latin typeface="Arial Black" panose="020B0A04020102020204" pitchFamily="34" charset="0"/>
              </a:rPr>
              <a:t> </a:t>
            </a:r>
            <a:r>
              <a:rPr lang="es-MX" sz="2800" dirty="0" smtClean="0">
                <a:solidFill>
                  <a:schemeClr val="tx2">
                    <a:lumMod val="50000"/>
                  </a:schemeClr>
                </a:solidFill>
                <a:latin typeface="Arial Black" panose="020B0A04020102020204" pitchFamily="34" charset="0"/>
              </a:rPr>
              <a:t>                   1.- Controlar el dolor.</a:t>
            </a:r>
          </a:p>
          <a:p>
            <a:endParaRPr lang="es-MX" sz="2800" dirty="0">
              <a:solidFill>
                <a:schemeClr val="tx2">
                  <a:lumMod val="50000"/>
                </a:schemeClr>
              </a:solidFill>
              <a:latin typeface="Arial Black" panose="020B0A04020102020204" pitchFamily="34" charset="0"/>
            </a:endParaRPr>
          </a:p>
          <a:p>
            <a:r>
              <a:rPr lang="es-MX" sz="2800" dirty="0" smtClean="0">
                <a:solidFill>
                  <a:schemeClr val="tx2">
                    <a:lumMod val="50000"/>
                  </a:schemeClr>
                </a:solidFill>
                <a:latin typeface="Arial Black" panose="020B0A04020102020204" pitchFamily="34" charset="0"/>
              </a:rPr>
              <a:t>                    2.- controlar la hemorragia.</a:t>
            </a:r>
          </a:p>
          <a:p>
            <a:endParaRPr lang="es-MX" sz="2800" dirty="0">
              <a:solidFill>
                <a:schemeClr val="tx2">
                  <a:lumMod val="50000"/>
                </a:schemeClr>
              </a:solidFill>
              <a:latin typeface="Arial Black" panose="020B0A04020102020204" pitchFamily="34" charset="0"/>
            </a:endParaRPr>
          </a:p>
          <a:p>
            <a:r>
              <a:rPr lang="es-MX" sz="2800" dirty="0" smtClean="0">
                <a:solidFill>
                  <a:schemeClr val="tx2">
                    <a:lumMod val="50000"/>
                  </a:schemeClr>
                </a:solidFill>
                <a:latin typeface="Arial Black" panose="020B0A04020102020204" pitchFamily="34" charset="0"/>
              </a:rPr>
              <a:t>                    3.- prevenir una infección.</a:t>
            </a:r>
          </a:p>
          <a:p>
            <a:endParaRPr lang="es-MX" sz="2800" dirty="0">
              <a:solidFill>
                <a:schemeClr val="tx2">
                  <a:lumMod val="50000"/>
                </a:schemeClr>
              </a:solidFill>
              <a:latin typeface="Arial Black" panose="020B0A04020102020204" pitchFamily="34" charset="0"/>
            </a:endParaRPr>
          </a:p>
          <a:p>
            <a:r>
              <a:rPr lang="es-MX" sz="2800" dirty="0" smtClean="0">
                <a:solidFill>
                  <a:schemeClr val="tx2">
                    <a:lumMod val="50000"/>
                  </a:schemeClr>
                </a:solidFill>
                <a:latin typeface="Arial Black" panose="020B0A04020102020204" pitchFamily="34" charset="0"/>
              </a:rPr>
              <a:t>                    4.- restitución de los tejidos.</a:t>
            </a:r>
            <a:endParaRPr lang="en-US" sz="2800" dirty="0">
              <a:solidFill>
                <a:schemeClr val="tx2">
                  <a:lumMod val="50000"/>
                </a:schemeClr>
              </a:solidFill>
              <a:latin typeface="Arial Black" panose="020B0A04020102020204" pitchFamily="34" charset="0"/>
            </a:endParaRPr>
          </a:p>
        </p:txBody>
      </p:sp>
      <p:pic>
        <p:nvPicPr>
          <p:cNvPr id="4" name="Imagen 3"/>
          <p:cNvPicPr>
            <a:picLocks noChangeAspect="1"/>
          </p:cNvPicPr>
          <p:nvPr/>
        </p:nvPicPr>
        <p:blipFill>
          <a:blip r:embed="rId3"/>
          <a:stretch>
            <a:fillRect/>
          </a:stretch>
        </p:blipFill>
        <p:spPr>
          <a:xfrm>
            <a:off x="11230714" y="67354"/>
            <a:ext cx="866685" cy="789236"/>
          </a:xfrm>
          <a:prstGeom prst="rect">
            <a:avLst/>
          </a:prstGeom>
        </p:spPr>
      </p:pic>
      <p:pic>
        <p:nvPicPr>
          <p:cNvPr id="6" name="Imagen 4"/>
          <p:cNvPicPr>
            <a:picLocks noChangeAspect="1"/>
          </p:cNvPicPr>
          <p:nvPr/>
        </p:nvPicPr>
        <p:blipFill>
          <a:blip r:embed="rId4"/>
          <a:stretch>
            <a:fillRect/>
          </a:stretch>
        </p:blipFill>
        <p:spPr>
          <a:xfrm>
            <a:off x="134731" y="96258"/>
            <a:ext cx="893969" cy="789237"/>
          </a:xfrm>
          <a:prstGeom prst="rect">
            <a:avLst/>
          </a:prstGeom>
        </p:spPr>
      </p:pic>
    </p:spTree>
    <p:extLst>
      <p:ext uri="{BB962C8B-B14F-4D97-AF65-F5344CB8AC3E}">
        <p14:creationId xmlns:p14="http://schemas.microsoft.com/office/powerpoint/2010/main" val="16915856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3007491" y="301354"/>
            <a:ext cx="5653032" cy="907338"/>
          </a:xfrm>
          <a:solidFill>
            <a:schemeClr val="accent6">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normAutofit/>
          </a:bodyPr>
          <a:lstStyle/>
          <a:p>
            <a:r>
              <a:rPr lang="es-MX" sz="3600" dirty="0" smtClean="0">
                <a:solidFill>
                  <a:srgbClr val="800080"/>
                </a:solidFill>
                <a:latin typeface="Algerian" panose="04020705040A02060702" pitchFamily="82" charset="0"/>
              </a:rPr>
              <a:t>  </a:t>
            </a:r>
            <a:r>
              <a:rPr lang="es-MX" sz="3600" dirty="0" smtClean="0">
                <a:solidFill>
                  <a:srgbClr val="FF0000"/>
                </a:solidFill>
                <a:latin typeface="Algerian" panose="04020705040A02060702" pitchFamily="82" charset="0"/>
              </a:rPr>
              <a:t>Controlar el dolor</a:t>
            </a:r>
            <a:r>
              <a:rPr lang="es-MX" sz="3600" dirty="0" smtClean="0">
                <a:solidFill>
                  <a:srgbClr val="800080"/>
                </a:solidFill>
                <a:latin typeface="Algerian" panose="04020705040A02060702" pitchFamily="82" charset="0"/>
              </a:rPr>
              <a:t>.</a:t>
            </a:r>
            <a:endParaRPr lang="en-US" sz="3600" dirty="0">
              <a:solidFill>
                <a:srgbClr val="B1510F"/>
              </a:solidFill>
              <a:latin typeface="Algerian" panose="04020705040A02060702" pitchFamily="82" charset="0"/>
            </a:endParaRPr>
          </a:p>
        </p:txBody>
      </p:sp>
      <p:sp>
        <p:nvSpPr>
          <p:cNvPr id="3" name="Marcador de texto 2"/>
          <p:cNvSpPr>
            <a:spLocks noGrp="1"/>
          </p:cNvSpPr>
          <p:nvPr>
            <p:ph type="body" idx="1"/>
          </p:nvPr>
        </p:nvSpPr>
        <p:spPr>
          <a:xfrm>
            <a:off x="831850" y="1471448"/>
            <a:ext cx="10515600" cy="5087007"/>
          </a:xfrm>
        </p:spPr>
        <p:txBody>
          <a:bodyPr/>
          <a:lstStyle/>
          <a:p>
            <a:r>
              <a:rPr lang="es-MX" dirty="0" smtClean="0">
                <a:solidFill>
                  <a:schemeClr val="tx2">
                    <a:lumMod val="50000"/>
                  </a:schemeClr>
                </a:solidFill>
                <a:latin typeface="Arial Black" panose="020B0A04020102020204" pitchFamily="34" charset="0"/>
              </a:rPr>
              <a:t>                      1.- Anestesia local o general.</a:t>
            </a:r>
          </a:p>
          <a:p>
            <a:endParaRPr lang="es-MX" dirty="0">
              <a:solidFill>
                <a:schemeClr val="tx2">
                  <a:lumMod val="50000"/>
                </a:schemeClr>
              </a:solidFill>
              <a:latin typeface="Arial Black" panose="020B0A04020102020204" pitchFamily="34" charset="0"/>
            </a:endParaRPr>
          </a:p>
          <a:p>
            <a:endParaRPr lang="es-MX" dirty="0" smtClean="0">
              <a:solidFill>
                <a:schemeClr val="tx2">
                  <a:lumMod val="50000"/>
                </a:schemeClr>
              </a:solidFill>
              <a:latin typeface="Arial Black" panose="020B0A04020102020204" pitchFamily="34" charset="0"/>
            </a:endParaRPr>
          </a:p>
          <a:p>
            <a:endParaRPr lang="es-MX" dirty="0">
              <a:solidFill>
                <a:schemeClr val="tx2">
                  <a:lumMod val="50000"/>
                </a:schemeClr>
              </a:solidFill>
              <a:latin typeface="Arial Black" panose="020B0A04020102020204" pitchFamily="34" charset="0"/>
            </a:endParaRPr>
          </a:p>
          <a:p>
            <a:endParaRPr lang="es-MX" dirty="0" smtClean="0">
              <a:solidFill>
                <a:schemeClr val="tx2">
                  <a:lumMod val="50000"/>
                </a:schemeClr>
              </a:solidFill>
              <a:latin typeface="Arial Black" panose="020B0A04020102020204" pitchFamily="34" charset="0"/>
            </a:endParaRPr>
          </a:p>
          <a:p>
            <a:r>
              <a:rPr lang="es-MX" dirty="0" smtClean="0">
                <a:solidFill>
                  <a:schemeClr val="tx2">
                    <a:lumMod val="50000"/>
                  </a:schemeClr>
                </a:solidFill>
                <a:latin typeface="Arial Black" panose="020B0A04020102020204" pitchFamily="34" charset="0"/>
              </a:rPr>
              <a:t>                                         </a:t>
            </a:r>
          </a:p>
          <a:p>
            <a:r>
              <a:rPr lang="es-MX" dirty="0">
                <a:solidFill>
                  <a:schemeClr val="tx2">
                    <a:lumMod val="50000"/>
                  </a:schemeClr>
                </a:solidFill>
                <a:latin typeface="Arial Black" panose="020B0A04020102020204" pitchFamily="34" charset="0"/>
              </a:rPr>
              <a:t> </a:t>
            </a:r>
            <a:r>
              <a:rPr lang="es-MX" dirty="0" smtClean="0">
                <a:solidFill>
                  <a:schemeClr val="tx2">
                    <a:lumMod val="50000"/>
                  </a:schemeClr>
                </a:solidFill>
                <a:latin typeface="Arial Black" panose="020B0A04020102020204" pitchFamily="34" charset="0"/>
              </a:rPr>
              <a:t>                     2.- Fármacos.</a:t>
            </a:r>
            <a:endParaRPr lang="en-US" dirty="0">
              <a:solidFill>
                <a:schemeClr val="tx2">
                  <a:lumMod val="50000"/>
                </a:schemeClr>
              </a:solidFill>
              <a:latin typeface="Arial Black" panose="020B0A04020102020204" pitchFamily="34" charset="0"/>
            </a:endParaRPr>
          </a:p>
        </p:txBody>
      </p:sp>
      <p:pic>
        <p:nvPicPr>
          <p:cNvPr id="4" name="Imagen 3"/>
          <p:cNvPicPr>
            <a:picLocks noChangeAspect="1"/>
          </p:cNvPicPr>
          <p:nvPr/>
        </p:nvPicPr>
        <p:blipFill>
          <a:blip r:embed="rId3"/>
          <a:stretch>
            <a:fillRect/>
          </a:stretch>
        </p:blipFill>
        <p:spPr>
          <a:xfrm>
            <a:off x="1728565" y="1985195"/>
            <a:ext cx="3050179" cy="2029756"/>
          </a:xfrm>
          <a:prstGeom prst="rect">
            <a:avLst/>
          </a:prstGeom>
        </p:spPr>
      </p:pic>
      <p:pic>
        <p:nvPicPr>
          <p:cNvPr id="6" name="Imagen 5"/>
          <p:cNvPicPr>
            <a:picLocks noChangeAspect="1"/>
          </p:cNvPicPr>
          <p:nvPr/>
        </p:nvPicPr>
        <p:blipFill>
          <a:blip r:embed="rId4"/>
          <a:stretch>
            <a:fillRect/>
          </a:stretch>
        </p:blipFill>
        <p:spPr>
          <a:xfrm>
            <a:off x="6383882" y="1985195"/>
            <a:ext cx="3033603" cy="2029756"/>
          </a:xfrm>
          <a:prstGeom prst="rect">
            <a:avLst/>
          </a:prstGeom>
        </p:spPr>
      </p:pic>
      <p:pic>
        <p:nvPicPr>
          <p:cNvPr id="7" name="Imagen 6"/>
          <p:cNvPicPr>
            <a:picLocks noChangeAspect="1"/>
          </p:cNvPicPr>
          <p:nvPr/>
        </p:nvPicPr>
        <p:blipFill rotWithShape="1">
          <a:blip r:embed="rId5"/>
          <a:srcRect t="11988" b="16482"/>
          <a:stretch/>
        </p:blipFill>
        <p:spPr>
          <a:xfrm>
            <a:off x="1231128" y="4804490"/>
            <a:ext cx="2630157" cy="1881352"/>
          </a:xfrm>
          <a:prstGeom prst="rect">
            <a:avLst/>
          </a:prstGeom>
        </p:spPr>
      </p:pic>
      <p:pic>
        <p:nvPicPr>
          <p:cNvPr id="8" name="Imagen 7"/>
          <p:cNvPicPr>
            <a:picLocks noChangeAspect="1"/>
          </p:cNvPicPr>
          <p:nvPr/>
        </p:nvPicPr>
        <p:blipFill rotWithShape="1">
          <a:blip r:embed="rId6"/>
          <a:srcRect l="2409" t="19831" r="3891" b="16340"/>
          <a:stretch/>
        </p:blipFill>
        <p:spPr>
          <a:xfrm>
            <a:off x="4883810" y="4804490"/>
            <a:ext cx="2615414" cy="1909004"/>
          </a:xfrm>
          <a:prstGeom prst="rect">
            <a:avLst/>
          </a:prstGeom>
        </p:spPr>
      </p:pic>
      <p:pic>
        <p:nvPicPr>
          <p:cNvPr id="9" name="Imagen 8"/>
          <p:cNvPicPr>
            <a:picLocks noChangeAspect="1"/>
          </p:cNvPicPr>
          <p:nvPr/>
        </p:nvPicPr>
        <p:blipFill rotWithShape="1">
          <a:blip r:embed="rId7"/>
          <a:srcRect t="8262" b="8857"/>
          <a:stretch/>
        </p:blipFill>
        <p:spPr>
          <a:xfrm>
            <a:off x="8619294" y="4804490"/>
            <a:ext cx="2269938" cy="1881352"/>
          </a:xfrm>
          <a:prstGeom prst="rect">
            <a:avLst/>
          </a:prstGeom>
        </p:spPr>
      </p:pic>
      <p:pic>
        <p:nvPicPr>
          <p:cNvPr id="10" name="Imagen 3"/>
          <p:cNvPicPr>
            <a:picLocks noChangeAspect="1"/>
          </p:cNvPicPr>
          <p:nvPr/>
        </p:nvPicPr>
        <p:blipFill>
          <a:blip r:embed="rId8"/>
          <a:stretch>
            <a:fillRect/>
          </a:stretch>
        </p:blipFill>
        <p:spPr>
          <a:xfrm>
            <a:off x="11230714" y="67354"/>
            <a:ext cx="866685" cy="789236"/>
          </a:xfrm>
          <a:prstGeom prst="rect">
            <a:avLst/>
          </a:prstGeom>
        </p:spPr>
      </p:pic>
      <p:pic>
        <p:nvPicPr>
          <p:cNvPr id="11" name="Imagen 4"/>
          <p:cNvPicPr>
            <a:picLocks noChangeAspect="1"/>
          </p:cNvPicPr>
          <p:nvPr/>
        </p:nvPicPr>
        <p:blipFill>
          <a:blip r:embed="rId9"/>
          <a:stretch>
            <a:fillRect/>
          </a:stretch>
        </p:blipFill>
        <p:spPr>
          <a:xfrm>
            <a:off x="134731" y="96258"/>
            <a:ext cx="893969" cy="789237"/>
          </a:xfrm>
          <a:prstGeom prst="rect">
            <a:avLst/>
          </a:prstGeom>
        </p:spPr>
      </p:pic>
    </p:spTree>
    <p:extLst>
      <p:ext uri="{BB962C8B-B14F-4D97-AF65-F5344CB8AC3E}">
        <p14:creationId xmlns:p14="http://schemas.microsoft.com/office/powerpoint/2010/main" val="24226279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2492485" y="459009"/>
            <a:ext cx="7008868" cy="907338"/>
          </a:xfrm>
          <a:solidFill>
            <a:schemeClr val="accent6">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normAutofit fontScale="90000"/>
          </a:bodyPr>
          <a:lstStyle/>
          <a:p>
            <a:r>
              <a:rPr lang="es-MX" sz="3600" dirty="0" smtClean="0">
                <a:solidFill>
                  <a:srgbClr val="800080"/>
                </a:solidFill>
                <a:latin typeface="Algerian" panose="04020705040A02060702" pitchFamily="82" charset="0"/>
              </a:rPr>
              <a:t>  </a:t>
            </a:r>
            <a:r>
              <a:rPr lang="es-MX" sz="3600" dirty="0" smtClean="0">
                <a:solidFill>
                  <a:srgbClr val="FF0000"/>
                </a:solidFill>
                <a:latin typeface="Algerian" panose="04020705040A02060702" pitchFamily="82" charset="0"/>
              </a:rPr>
              <a:t>Controlar de la hemorragia</a:t>
            </a:r>
            <a:r>
              <a:rPr lang="es-MX" sz="3600" dirty="0" smtClean="0">
                <a:solidFill>
                  <a:srgbClr val="800080"/>
                </a:solidFill>
                <a:latin typeface="Algerian" panose="04020705040A02060702" pitchFamily="82" charset="0"/>
              </a:rPr>
              <a:t>.</a:t>
            </a:r>
            <a:endParaRPr lang="en-US" sz="3600" dirty="0">
              <a:solidFill>
                <a:srgbClr val="B1510F"/>
              </a:solidFill>
              <a:latin typeface="Algerian" panose="04020705040A02060702" pitchFamily="82" charset="0"/>
            </a:endParaRPr>
          </a:p>
        </p:txBody>
      </p:sp>
      <p:pic>
        <p:nvPicPr>
          <p:cNvPr id="11" name="Imagen 10"/>
          <p:cNvPicPr>
            <a:picLocks noChangeAspect="1"/>
          </p:cNvPicPr>
          <p:nvPr/>
        </p:nvPicPr>
        <p:blipFill rotWithShape="1">
          <a:blip r:embed="rId3"/>
          <a:srcRect b="24677"/>
          <a:stretch/>
        </p:blipFill>
        <p:spPr>
          <a:xfrm>
            <a:off x="4508939" y="2396358"/>
            <a:ext cx="3534846" cy="2130050"/>
          </a:xfrm>
          <a:prstGeom prst="rect">
            <a:avLst/>
          </a:prstGeom>
          <a:ln w="38100">
            <a:solidFill>
              <a:srgbClr val="FF0000"/>
            </a:solidFill>
          </a:ln>
        </p:spPr>
      </p:pic>
      <p:pic>
        <p:nvPicPr>
          <p:cNvPr id="13" name="Imagen 12"/>
          <p:cNvPicPr>
            <a:picLocks noChangeAspect="1"/>
          </p:cNvPicPr>
          <p:nvPr/>
        </p:nvPicPr>
        <p:blipFill rotWithShape="1">
          <a:blip r:embed="rId4"/>
          <a:srcRect l="28628" r="34088" b="19930"/>
          <a:stretch/>
        </p:blipFill>
        <p:spPr>
          <a:xfrm>
            <a:off x="8359095" y="2396358"/>
            <a:ext cx="3029823" cy="2130050"/>
          </a:xfrm>
          <a:prstGeom prst="rect">
            <a:avLst/>
          </a:prstGeom>
          <a:ln w="38100">
            <a:solidFill>
              <a:srgbClr val="FF0000"/>
            </a:solidFill>
          </a:ln>
        </p:spPr>
      </p:pic>
      <p:pic>
        <p:nvPicPr>
          <p:cNvPr id="15" name="Imagen 14"/>
          <p:cNvPicPr>
            <a:picLocks noChangeAspect="1"/>
          </p:cNvPicPr>
          <p:nvPr/>
        </p:nvPicPr>
        <p:blipFill>
          <a:blip r:embed="rId5"/>
          <a:stretch>
            <a:fillRect/>
          </a:stretch>
        </p:blipFill>
        <p:spPr>
          <a:xfrm>
            <a:off x="945931" y="2396358"/>
            <a:ext cx="3247698" cy="2130050"/>
          </a:xfrm>
          <a:prstGeom prst="rect">
            <a:avLst/>
          </a:prstGeom>
          <a:ln w="38100">
            <a:solidFill>
              <a:srgbClr val="FF0000"/>
            </a:solidFill>
          </a:ln>
        </p:spPr>
      </p:pic>
      <p:sp>
        <p:nvSpPr>
          <p:cNvPr id="16" name="Rectángulo redondeado 15"/>
          <p:cNvSpPr/>
          <p:nvPr/>
        </p:nvSpPr>
        <p:spPr>
          <a:xfrm>
            <a:off x="1599105" y="4950372"/>
            <a:ext cx="1786759" cy="567558"/>
          </a:xfrm>
          <a:prstGeom prst="round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rgbClr val="FF0000"/>
                </a:solidFill>
              </a:rPr>
              <a:t>Ligadura.</a:t>
            </a:r>
            <a:endParaRPr lang="en-US" dirty="0">
              <a:solidFill>
                <a:srgbClr val="FF0000"/>
              </a:solidFill>
            </a:endParaRPr>
          </a:p>
        </p:txBody>
      </p:sp>
      <p:sp>
        <p:nvSpPr>
          <p:cNvPr id="17" name="Rectángulo redondeado 16"/>
          <p:cNvSpPr/>
          <p:nvPr/>
        </p:nvSpPr>
        <p:spPr>
          <a:xfrm>
            <a:off x="5493342" y="4950371"/>
            <a:ext cx="1839310" cy="567559"/>
          </a:xfrm>
          <a:prstGeom prst="round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rgbClr val="FF0000"/>
                </a:solidFill>
              </a:rPr>
              <a:t>Compresión.</a:t>
            </a:r>
            <a:endParaRPr lang="en-US" dirty="0">
              <a:solidFill>
                <a:srgbClr val="FF0000"/>
              </a:solidFill>
            </a:endParaRPr>
          </a:p>
        </p:txBody>
      </p:sp>
      <p:sp>
        <p:nvSpPr>
          <p:cNvPr id="18" name="Rectángulo redondeado 17"/>
          <p:cNvSpPr/>
          <p:nvPr/>
        </p:nvSpPr>
        <p:spPr>
          <a:xfrm>
            <a:off x="9048944" y="4950370"/>
            <a:ext cx="1650124" cy="567559"/>
          </a:xfrm>
          <a:prstGeom prst="round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rgbClr val="FF0000"/>
                </a:solidFill>
              </a:rPr>
              <a:t>Pinzamiento</a:t>
            </a:r>
            <a:endParaRPr lang="en-US" dirty="0">
              <a:solidFill>
                <a:srgbClr val="FF0000"/>
              </a:solidFill>
            </a:endParaRPr>
          </a:p>
        </p:txBody>
      </p:sp>
      <p:pic>
        <p:nvPicPr>
          <p:cNvPr id="9" name="Imagen 3"/>
          <p:cNvPicPr>
            <a:picLocks noChangeAspect="1"/>
          </p:cNvPicPr>
          <p:nvPr/>
        </p:nvPicPr>
        <p:blipFill>
          <a:blip r:embed="rId6"/>
          <a:stretch>
            <a:fillRect/>
          </a:stretch>
        </p:blipFill>
        <p:spPr>
          <a:xfrm>
            <a:off x="11230714" y="67354"/>
            <a:ext cx="866685" cy="789236"/>
          </a:xfrm>
          <a:prstGeom prst="rect">
            <a:avLst/>
          </a:prstGeom>
        </p:spPr>
      </p:pic>
      <p:pic>
        <p:nvPicPr>
          <p:cNvPr id="10" name="Imagen 4"/>
          <p:cNvPicPr>
            <a:picLocks noChangeAspect="1"/>
          </p:cNvPicPr>
          <p:nvPr/>
        </p:nvPicPr>
        <p:blipFill>
          <a:blip r:embed="rId7"/>
          <a:stretch>
            <a:fillRect/>
          </a:stretch>
        </p:blipFill>
        <p:spPr>
          <a:xfrm>
            <a:off x="134731" y="96258"/>
            <a:ext cx="893969" cy="789237"/>
          </a:xfrm>
          <a:prstGeom prst="rect">
            <a:avLst/>
          </a:prstGeom>
        </p:spPr>
      </p:pic>
    </p:spTree>
    <p:extLst>
      <p:ext uri="{BB962C8B-B14F-4D97-AF65-F5344CB8AC3E}">
        <p14:creationId xmlns:p14="http://schemas.microsoft.com/office/powerpoint/2010/main" val="10913711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2418913" y="763809"/>
            <a:ext cx="7008868" cy="907338"/>
          </a:xfrm>
          <a:solidFill>
            <a:schemeClr val="accent6">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normAutofit fontScale="90000"/>
          </a:bodyPr>
          <a:lstStyle/>
          <a:p>
            <a:r>
              <a:rPr lang="es-MX" sz="3600" dirty="0" smtClean="0">
                <a:solidFill>
                  <a:srgbClr val="800080"/>
                </a:solidFill>
                <a:latin typeface="Algerian" panose="04020705040A02060702" pitchFamily="82" charset="0"/>
              </a:rPr>
              <a:t>  </a:t>
            </a:r>
            <a:r>
              <a:rPr lang="es-MX" sz="3600" dirty="0" smtClean="0">
                <a:solidFill>
                  <a:srgbClr val="FF0000"/>
                </a:solidFill>
                <a:latin typeface="Algerian" panose="04020705040A02060702" pitchFamily="82" charset="0"/>
              </a:rPr>
              <a:t>Controlar de la hemorragia</a:t>
            </a:r>
            <a:r>
              <a:rPr lang="es-MX" sz="3600" dirty="0" smtClean="0">
                <a:solidFill>
                  <a:srgbClr val="800080"/>
                </a:solidFill>
                <a:latin typeface="Algerian" panose="04020705040A02060702" pitchFamily="82" charset="0"/>
              </a:rPr>
              <a:t>.</a:t>
            </a:r>
            <a:endParaRPr lang="en-US" sz="3600" dirty="0">
              <a:solidFill>
                <a:srgbClr val="B1510F"/>
              </a:solidFill>
              <a:latin typeface="Algerian" panose="04020705040A02060702" pitchFamily="82" charset="0"/>
            </a:endParaRPr>
          </a:p>
        </p:txBody>
      </p:sp>
      <p:pic>
        <p:nvPicPr>
          <p:cNvPr id="3" name="Imagen 2"/>
          <p:cNvPicPr>
            <a:picLocks noChangeAspect="1"/>
          </p:cNvPicPr>
          <p:nvPr/>
        </p:nvPicPr>
        <p:blipFill rotWithShape="1">
          <a:blip r:embed="rId3"/>
          <a:srcRect t="7572" b="13200"/>
          <a:stretch/>
        </p:blipFill>
        <p:spPr>
          <a:xfrm>
            <a:off x="1370944" y="2448910"/>
            <a:ext cx="3999842" cy="3142594"/>
          </a:xfrm>
          <a:prstGeom prst="rect">
            <a:avLst/>
          </a:prstGeom>
          <a:ln w="38100">
            <a:solidFill>
              <a:srgbClr val="FF0000"/>
            </a:solidFill>
          </a:ln>
        </p:spPr>
      </p:pic>
      <p:pic>
        <p:nvPicPr>
          <p:cNvPr id="4" name="Imagen 3"/>
          <p:cNvPicPr>
            <a:picLocks noChangeAspect="1"/>
          </p:cNvPicPr>
          <p:nvPr/>
        </p:nvPicPr>
        <p:blipFill>
          <a:blip r:embed="rId4"/>
          <a:stretch>
            <a:fillRect/>
          </a:stretch>
        </p:blipFill>
        <p:spPr>
          <a:xfrm>
            <a:off x="6417333" y="2448910"/>
            <a:ext cx="4127061" cy="3142594"/>
          </a:xfrm>
          <a:prstGeom prst="rect">
            <a:avLst/>
          </a:prstGeom>
          <a:ln w="38100">
            <a:solidFill>
              <a:srgbClr val="FF0000"/>
            </a:solidFill>
          </a:ln>
        </p:spPr>
      </p:pic>
      <p:pic>
        <p:nvPicPr>
          <p:cNvPr id="6" name="Imagen 3"/>
          <p:cNvPicPr>
            <a:picLocks noChangeAspect="1"/>
          </p:cNvPicPr>
          <p:nvPr/>
        </p:nvPicPr>
        <p:blipFill>
          <a:blip r:embed="rId5"/>
          <a:stretch>
            <a:fillRect/>
          </a:stretch>
        </p:blipFill>
        <p:spPr>
          <a:xfrm>
            <a:off x="11230714" y="67354"/>
            <a:ext cx="866685" cy="789236"/>
          </a:xfrm>
          <a:prstGeom prst="rect">
            <a:avLst/>
          </a:prstGeom>
        </p:spPr>
      </p:pic>
      <p:pic>
        <p:nvPicPr>
          <p:cNvPr id="7" name="Imagen 4"/>
          <p:cNvPicPr>
            <a:picLocks noChangeAspect="1"/>
          </p:cNvPicPr>
          <p:nvPr/>
        </p:nvPicPr>
        <p:blipFill>
          <a:blip r:embed="rId6"/>
          <a:stretch>
            <a:fillRect/>
          </a:stretch>
        </p:blipFill>
        <p:spPr>
          <a:xfrm>
            <a:off x="134731" y="96258"/>
            <a:ext cx="893969" cy="789237"/>
          </a:xfrm>
          <a:prstGeom prst="rect">
            <a:avLst/>
          </a:prstGeom>
        </p:spPr>
      </p:pic>
    </p:spTree>
    <p:extLst>
      <p:ext uri="{BB962C8B-B14F-4D97-AF65-F5344CB8AC3E}">
        <p14:creationId xmlns:p14="http://schemas.microsoft.com/office/powerpoint/2010/main" val="21385062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2418913" y="763809"/>
            <a:ext cx="7008868" cy="907338"/>
          </a:xfrm>
          <a:solidFill>
            <a:schemeClr val="accent6">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normAutofit/>
          </a:bodyPr>
          <a:lstStyle/>
          <a:p>
            <a:r>
              <a:rPr lang="es-MX" sz="3600" dirty="0" smtClean="0">
                <a:solidFill>
                  <a:srgbClr val="800080"/>
                </a:solidFill>
                <a:latin typeface="Algerian" panose="04020705040A02060702" pitchFamily="82" charset="0"/>
              </a:rPr>
              <a:t>  </a:t>
            </a:r>
            <a:r>
              <a:rPr lang="es-MX" sz="3600" dirty="0" smtClean="0">
                <a:solidFill>
                  <a:srgbClr val="FF0000"/>
                </a:solidFill>
                <a:latin typeface="Algerian" panose="04020705040A02060702" pitchFamily="82" charset="0"/>
              </a:rPr>
              <a:t>Controlar la infección.</a:t>
            </a:r>
            <a:endParaRPr lang="en-US" sz="3600" dirty="0">
              <a:solidFill>
                <a:srgbClr val="B1510F"/>
              </a:solidFill>
              <a:latin typeface="Algerian" panose="04020705040A02060702" pitchFamily="82" charset="0"/>
            </a:endParaRPr>
          </a:p>
        </p:txBody>
      </p:sp>
      <p:pic>
        <p:nvPicPr>
          <p:cNvPr id="2" name="Imagen 1"/>
          <p:cNvPicPr>
            <a:picLocks noChangeAspect="1"/>
          </p:cNvPicPr>
          <p:nvPr/>
        </p:nvPicPr>
        <p:blipFill>
          <a:blip r:embed="rId3"/>
          <a:stretch>
            <a:fillRect/>
          </a:stretch>
        </p:blipFill>
        <p:spPr>
          <a:xfrm>
            <a:off x="883524" y="2617075"/>
            <a:ext cx="4511471" cy="2526424"/>
          </a:xfrm>
          <a:prstGeom prst="rect">
            <a:avLst/>
          </a:prstGeom>
          <a:ln w="19050">
            <a:solidFill>
              <a:srgbClr val="FF0000"/>
            </a:solidFill>
          </a:ln>
        </p:spPr>
      </p:pic>
      <p:pic>
        <p:nvPicPr>
          <p:cNvPr id="6" name="Imagen 5"/>
          <p:cNvPicPr>
            <a:picLocks noChangeAspect="1"/>
          </p:cNvPicPr>
          <p:nvPr/>
        </p:nvPicPr>
        <p:blipFill>
          <a:blip r:embed="rId4"/>
          <a:stretch>
            <a:fillRect/>
          </a:stretch>
        </p:blipFill>
        <p:spPr>
          <a:xfrm>
            <a:off x="6196616" y="2617075"/>
            <a:ext cx="4869490" cy="2526425"/>
          </a:xfrm>
          <a:prstGeom prst="rect">
            <a:avLst/>
          </a:prstGeom>
          <a:ln w="19050">
            <a:solidFill>
              <a:srgbClr val="FF0000"/>
            </a:solidFill>
          </a:ln>
        </p:spPr>
      </p:pic>
      <p:sp>
        <p:nvSpPr>
          <p:cNvPr id="7" name="Rectángulo redondeado 6"/>
          <p:cNvSpPr/>
          <p:nvPr/>
        </p:nvSpPr>
        <p:spPr>
          <a:xfrm>
            <a:off x="2049517" y="5458805"/>
            <a:ext cx="2228193" cy="630622"/>
          </a:xfrm>
          <a:prstGeom prst="round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smtClean="0">
                <a:solidFill>
                  <a:schemeClr val="tx1"/>
                </a:solidFill>
              </a:rPr>
              <a:t>Asepsia.</a:t>
            </a:r>
            <a:endParaRPr lang="en-US" sz="2000" dirty="0">
              <a:solidFill>
                <a:schemeClr val="tx1"/>
              </a:solidFill>
            </a:endParaRPr>
          </a:p>
        </p:txBody>
      </p:sp>
      <p:sp>
        <p:nvSpPr>
          <p:cNvPr id="8" name="Rectángulo redondeado 7"/>
          <p:cNvSpPr/>
          <p:nvPr/>
        </p:nvSpPr>
        <p:spPr>
          <a:xfrm>
            <a:off x="7283668" y="5458805"/>
            <a:ext cx="2312279" cy="630622"/>
          </a:xfrm>
          <a:prstGeom prst="round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Antisepsia.</a:t>
            </a:r>
            <a:endParaRPr lang="en-US" dirty="0">
              <a:solidFill>
                <a:schemeClr val="tx1"/>
              </a:solidFill>
            </a:endParaRPr>
          </a:p>
        </p:txBody>
      </p:sp>
      <p:pic>
        <p:nvPicPr>
          <p:cNvPr id="9" name="Imagen 3"/>
          <p:cNvPicPr>
            <a:picLocks noChangeAspect="1"/>
          </p:cNvPicPr>
          <p:nvPr/>
        </p:nvPicPr>
        <p:blipFill>
          <a:blip r:embed="rId5"/>
          <a:stretch>
            <a:fillRect/>
          </a:stretch>
        </p:blipFill>
        <p:spPr>
          <a:xfrm>
            <a:off x="11230714" y="67354"/>
            <a:ext cx="866685" cy="789236"/>
          </a:xfrm>
          <a:prstGeom prst="rect">
            <a:avLst/>
          </a:prstGeom>
        </p:spPr>
      </p:pic>
      <p:pic>
        <p:nvPicPr>
          <p:cNvPr id="10" name="Imagen 4"/>
          <p:cNvPicPr>
            <a:picLocks noChangeAspect="1"/>
          </p:cNvPicPr>
          <p:nvPr/>
        </p:nvPicPr>
        <p:blipFill>
          <a:blip r:embed="rId6"/>
          <a:stretch>
            <a:fillRect/>
          </a:stretch>
        </p:blipFill>
        <p:spPr>
          <a:xfrm>
            <a:off x="134731" y="96258"/>
            <a:ext cx="893969" cy="789237"/>
          </a:xfrm>
          <a:prstGeom prst="rect">
            <a:avLst/>
          </a:prstGeom>
        </p:spPr>
      </p:pic>
    </p:spTree>
    <p:extLst>
      <p:ext uri="{BB962C8B-B14F-4D97-AF65-F5344CB8AC3E}">
        <p14:creationId xmlns:p14="http://schemas.microsoft.com/office/powerpoint/2010/main" val="12156978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143000" y="606425"/>
            <a:ext cx="10515600" cy="1325563"/>
          </a:xfrm>
        </p:spPr>
        <p:txBody>
          <a:bodyPr>
            <a:normAutofit/>
          </a:bodyPr>
          <a:lstStyle/>
          <a:p>
            <a:r>
              <a:rPr lang="es-MX" b="1" dirty="0" smtClean="0"/>
              <a:t>PRERREQUISITOS (TEMAS APRENDIDOS):</a:t>
            </a:r>
            <a:r>
              <a:rPr lang="es-MX" dirty="0" smtClean="0"/>
              <a:t/>
            </a:r>
            <a:br>
              <a:rPr lang="es-MX" dirty="0" smtClean="0"/>
            </a:br>
            <a:endParaRPr lang="es-MX" dirty="0"/>
          </a:p>
        </p:txBody>
      </p:sp>
      <p:sp>
        <p:nvSpPr>
          <p:cNvPr id="5" name="4 Marcador de contenido"/>
          <p:cNvSpPr>
            <a:spLocks noGrp="1"/>
          </p:cNvSpPr>
          <p:nvPr>
            <p:ph idx="1"/>
          </p:nvPr>
        </p:nvSpPr>
        <p:spPr/>
        <p:txBody>
          <a:bodyPr/>
          <a:lstStyle/>
          <a:p>
            <a:r>
              <a:rPr lang="es-ES" dirty="0" smtClean="0"/>
              <a:t>Farmacología</a:t>
            </a:r>
            <a:r>
              <a:rPr lang="es-ES" dirty="0"/>
              <a:t>, Anestesiología, Patología Bucal, Periodoncia, Clínica de Periodoncia, </a:t>
            </a:r>
            <a:r>
              <a:rPr lang="es-ES" dirty="0" err="1"/>
              <a:t>Exodoncia</a:t>
            </a:r>
            <a:r>
              <a:rPr lang="es-ES" dirty="0"/>
              <a:t>, Clínica de </a:t>
            </a:r>
            <a:r>
              <a:rPr lang="es-ES" dirty="0" err="1"/>
              <a:t>Exodoncia</a:t>
            </a:r>
            <a:r>
              <a:rPr lang="es-ES" dirty="0"/>
              <a:t> y Técnicas  Quirúrgicas</a:t>
            </a:r>
            <a:endParaRPr lang="es-MX" dirty="0"/>
          </a:p>
        </p:txBody>
      </p:sp>
      <p:pic>
        <p:nvPicPr>
          <p:cNvPr id="6" name="Imagen 3"/>
          <p:cNvPicPr>
            <a:picLocks noChangeAspect="1"/>
          </p:cNvPicPr>
          <p:nvPr/>
        </p:nvPicPr>
        <p:blipFill>
          <a:blip r:embed="rId2"/>
          <a:stretch>
            <a:fillRect/>
          </a:stretch>
        </p:blipFill>
        <p:spPr>
          <a:xfrm>
            <a:off x="11230714" y="67354"/>
            <a:ext cx="866685" cy="789236"/>
          </a:xfrm>
          <a:prstGeom prst="rect">
            <a:avLst/>
          </a:prstGeom>
        </p:spPr>
      </p:pic>
      <p:pic>
        <p:nvPicPr>
          <p:cNvPr id="7" name="Imagen 4"/>
          <p:cNvPicPr>
            <a:picLocks noChangeAspect="1"/>
          </p:cNvPicPr>
          <p:nvPr/>
        </p:nvPicPr>
        <p:blipFill>
          <a:blip r:embed="rId3"/>
          <a:stretch>
            <a:fillRect/>
          </a:stretch>
        </p:blipFill>
        <p:spPr>
          <a:xfrm>
            <a:off x="134731" y="96258"/>
            <a:ext cx="893969" cy="789237"/>
          </a:xfrm>
          <a:prstGeom prst="rect">
            <a:avLst/>
          </a:prstGeom>
        </p:spPr>
      </p:pic>
    </p:spTree>
    <p:extLst>
      <p:ext uri="{BB962C8B-B14F-4D97-AF65-F5344CB8AC3E}">
        <p14:creationId xmlns:p14="http://schemas.microsoft.com/office/powerpoint/2010/main" val="309846366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2418913" y="763809"/>
            <a:ext cx="7008868" cy="907338"/>
          </a:xfrm>
          <a:solidFill>
            <a:schemeClr val="accent6">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normAutofit/>
          </a:bodyPr>
          <a:lstStyle/>
          <a:p>
            <a:r>
              <a:rPr lang="es-MX" sz="3600" dirty="0" smtClean="0">
                <a:solidFill>
                  <a:srgbClr val="800080"/>
                </a:solidFill>
                <a:latin typeface="Algerian" panose="04020705040A02060702" pitchFamily="82" charset="0"/>
              </a:rPr>
              <a:t>  </a:t>
            </a:r>
            <a:r>
              <a:rPr lang="es-MX" sz="3600" dirty="0" smtClean="0">
                <a:solidFill>
                  <a:srgbClr val="FF0000"/>
                </a:solidFill>
                <a:latin typeface="Algerian" panose="04020705040A02060702" pitchFamily="82" charset="0"/>
              </a:rPr>
              <a:t>Controlar la infección.</a:t>
            </a:r>
            <a:endParaRPr lang="en-US" sz="3600" dirty="0">
              <a:solidFill>
                <a:srgbClr val="B1510F"/>
              </a:solidFill>
              <a:latin typeface="Algerian" panose="04020705040A02060702" pitchFamily="82" charset="0"/>
            </a:endParaRPr>
          </a:p>
        </p:txBody>
      </p:sp>
      <p:pic>
        <p:nvPicPr>
          <p:cNvPr id="3" name="Imagen 2"/>
          <p:cNvPicPr>
            <a:picLocks noChangeAspect="1"/>
          </p:cNvPicPr>
          <p:nvPr/>
        </p:nvPicPr>
        <p:blipFill>
          <a:blip r:embed="rId3"/>
          <a:stretch>
            <a:fillRect/>
          </a:stretch>
        </p:blipFill>
        <p:spPr>
          <a:xfrm>
            <a:off x="700225" y="2701157"/>
            <a:ext cx="3773707" cy="2517063"/>
          </a:xfrm>
          <a:prstGeom prst="rect">
            <a:avLst/>
          </a:prstGeom>
          <a:ln w="19050">
            <a:solidFill>
              <a:schemeClr val="tx1"/>
            </a:solidFill>
          </a:ln>
        </p:spPr>
      </p:pic>
      <p:pic>
        <p:nvPicPr>
          <p:cNvPr id="4" name="Imagen 3"/>
          <p:cNvPicPr>
            <a:picLocks noChangeAspect="1"/>
          </p:cNvPicPr>
          <p:nvPr/>
        </p:nvPicPr>
        <p:blipFill>
          <a:blip r:embed="rId4"/>
          <a:stretch>
            <a:fillRect/>
          </a:stretch>
        </p:blipFill>
        <p:spPr>
          <a:xfrm>
            <a:off x="4899080" y="2701157"/>
            <a:ext cx="2515968" cy="2515968"/>
          </a:xfrm>
          <a:prstGeom prst="rect">
            <a:avLst/>
          </a:prstGeom>
          <a:ln w="19050">
            <a:solidFill>
              <a:schemeClr val="tx1"/>
            </a:solidFill>
          </a:ln>
        </p:spPr>
      </p:pic>
      <p:pic>
        <p:nvPicPr>
          <p:cNvPr id="9" name="Imagen 8"/>
          <p:cNvPicPr>
            <a:picLocks noChangeAspect="1"/>
          </p:cNvPicPr>
          <p:nvPr/>
        </p:nvPicPr>
        <p:blipFill rotWithShape="1">
          <a:blip r:embed="rId5"/>
          <a:srcRect t="10122" b="4820"/>
          <a:stretch/>
        </p:blipFill>
        <p:spPr>
          <a:xfrm>
            <a:off x="7840197" y="2701157"/>
            <a:ext cx="3699062" cy="2517063"/>
          </a:xfrm>
          <a:prstGeom prst="rect">
            <a:avLst/>
          </a:prstGeom>
          <a:ln w="19050">
            <a:solidFill>
              <a:schemeClr val="tx1"/>
            </a:solidFill>
          </a:ln>
        </p:spPr>
      </p:pic>
      <p:sp>
        <p:nvSpPr>
          <p:cNvPr id="10" name="Rectángulo redondeado 9"/>
          <p:cNvSpPr/>
          <p:nvPr/>
        </p:nvSpPr>
        <p:spPr>
          <a:xfrm>
            <a:off x="4899079" y="5479880"/>
            <a:ext cx="2515969" cy="630620"/>
          </a:xfrm>
          <a:prstGeom prst="round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dirty="0" smtClean="0">
                <a:solidFill>
                  <a:schemeClr val="tx1"/>
                </a:solidFill>
              </a:rPr>
              <a:t>Fármacos</a:t>
            </a:r>
            <a:endParaRPr lang="en-US" sz="2800" dirty="0">
              <a:solidFill>
                <a:schemeClr val="tx1"/>
              </a:solidFill>
            </a:endParaRPr>
          </a:p>
        </p:txBody>
      </p:sp>
      <p:pic>
        <p:nvPicPr>
          <p:cNvPr id="7" name="Imagen 3"/>
          <p:cNvPicPr>
            <a:picLocks noChangeAspect="1"/>
          </p:cNvPicPr>
          <p:nvPr/>
        </p:nvPicPr>
        <p:blipFill>
          <a:blip r:embed="rId6"/>
          <a:stretch>
            <a:fillRect/>
          </a:stretch>
        </p:blipFill>
        <p:spPr>
          <a:xfrm>
            <a:off x="11230714" y="67354"/>
            <a:ext cx="866685" cy="789236"/>
          </a:xfrm>
          <a:prstGeom prst="rect">
            <a:avLst/>
          </a:prstGeom>
        </p:spPr>
      </p:pic>
      <p:pic>
        <p:nvPicPr>
          <p:cNvPr id="8" name="Imagen 4"/>
          <p:cNvPicPr>
            <a:picLocks noChangeAspect="1"/>
          </p:cNvPicPr>
          <p:nvPr/>
        </p:nvPicPr>
        <p:blipFill>
          <a:blip r:embed="rId7"/>
          <a:stretch>
            <a:fillRect/>
          </a:stretch>
        </p:blipFill>
        <p:spPr>
          <a:xfrm>
            <a:off x="134731" y="96258"/>
            <a:ext cx="893969" cy="789237"/>
          </a:xfrm>
          <a:prstGeom prst="rect">
            <a:avLst/>
          </a:prstGeom>
        </p:spPr>
      </p:pic>
    </p:spTree>
    <p:extLst>
      <p:ext uri="{BB962C8B-B14F-4D97-AF65-F5344CB8AC3E}">
        <p14:creationId xmlns:p14="http://schemas.microsoft.com/office/powerpoint/2010/main" val="24295597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2418913" y="763809"/>
            <a:ext cx="7008868" cy="907338"/>
          </a:xfrm>
          <a:solidFill>
            <a:schemeClr val="accent6">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normAutofit/>
          </a:bodyPr>
          <a:lstStyle/>
          <a:p>
            <a:r>
              <a:rPr lang="es-MX" sz="3600" dirty="0" smtClean="0">
                <a:solidFill>
                  <a:srgbClr val="800080"/>
                </a:solidFill>
                <a:latin typeface="Algerian" panose="04020705040A02060702" pitchFamily="82" charset="0"/>
              </a:rPr>
              <a:t>  </a:t>
            </a:r>
            <a:r>
              <a:rPr lang="es-MX" sz="3600" dirty="0" smtClean="0">
                <a:solidFill>
                  <a:srgbClr val="FF0000"/>
                </a:solidFill>
                <a:latin typeface="Algerian" panose="04020705040A02060702" pitchFamily="82" charset="0"/>
              </a:rPr>
              <a:t>restitución de los tejidos.</a:t>
            </a:r>
            <a:endParaRPr lang="en-US" sz="3600" dirty="0">
              <a:solidFill>
                <a:srgbClr val="B1510F"/>
              </a:solidFill>
              <a:latin typeface="Algerian" panose="04020705040A02060702" pitchFamily="82" charset="0"/>
            </a:endParaRPr>
          </a:p>
        </p:txBody>
      </p:sp>
      <p:pic>
        <p:nvPicPr>
          <p:cNvPr id="2" name="Imagen 1"/>
          <p:cNvPicPr>
            <a:picLocks noChangeAspect="1"/>
          </p:cNvPicPr>
          <p:nvPr/>
        </p:nvPicPr>
        <p:blipFill>
          <a:blip r:embed="rId3">
            <a:extLst>
              <a:ext uri="{BEBA8EAE-BF5A-486C-A8C5-ECC9F3942E4B}">
                <a14:imgProps xmlns:a14="http://schemas.microsoft.com/office/drawing/2010/main">
                  <a14:imgLayer r:embed="rId4">
                    <a14:imgEffect>
                      <a14:sharpenSoften amount="25000"/>
                    </a14:imgEffect>
                  </a14:imgLayer>
                </a14:imgProps>
              </a:ext>
            </a:extLst>
          </a:blip>
          <a:stretch>
            <a:fillRect/>
          </a:stretch>
        </p:blipFill>
        <p:spPr>
          <a:xfrm>
            <a:off x="2450446" y="2196663"/>
            <a:ext cx="6938365" cy="3829275"/>
          </a:xfrm>
          <a:prstGeom prst="rect">
            <a:avLst/>
          </a:prstGeom>
          <a:ln w="57150">
            <a:solidFill>
              <a:srgbClr val="FF0000"/>
            </a:solidFill>
          </a:ln>
        </p:spPr>
      </p:pic>
      <p:pic>
        <p:nvPicPr>
          <p:cNvPr id="4" name="Imagen 3"/>
          <p:cNvPicPr>
            <a:picLocks noChangeAspect="1"/>
          </p:cNvPicPr>
          <p:nvPr/>
        </p:nvPicPr>
        <p:blipFill>
          <a:blip r:embed="rId5"/>
          <a:stretch>
            <a:fillRect/>
          </a:stretch>
        </p:blipFill>
        <p:spPr>
          <a:xfrm>
            <a:off x="11230714" y="67354"/>
            <a:ext cx="866685" cy="789236"/>
          </a:xfrm>
          <a:prstGeom prst="rect">
            <a:avLst/>
          </a:prstGeom>
        </p:spPr>
      </p:pic>
      <p:pic>
        <p:nvPicPr>
          <p:cNvPr id="6" name="Imagen 4"/>
          <p:cNvPicPr>
            <a:picLocks noChangeAspect="1"/>
          </p:cNvPicPr>
          <p:nvPr/>
        </p:nvPicPr>
        <p:blipFill>
          <a:blip r:embed="rId6"/>
          <a:stretch>
            <a:fillRect/>
          </a:stretch>
        </p:blipFill>
        <p:spPr>
          <a:xfrm>
            <a:off x="134731" y="96258"/>
            <a:ext cx="893969" cy="789237"/>
          </a:xfrm>
          <a:prstGeom prst="rect">
            <a:avLst/>
          </a:prstGeom>
        </p:spPr>
      </p:pic>
    </p:spTree>
    <p:extLst>
      <p:ext uri="{BB962C8B-B14F-4D97-AF65-F5344CB8AC3E}">
        <p14:creationId xmlns:p14="http://schemas.microsoft.com/office/powerpoint/2010/main" val="367378232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chor="t">
            <a:normAutofit/>
          </a:bodyPr>
          <a:lstStyle/>
          <a:p>
            <a:r>
              <a:rPr lang="es-MX" sz="3600" dirty="0" smtClean="0"/>
              <a:t>                </a:t>
            </a:r>
            <a:br>
              <a:rPr lang="es-MX" sz="3600" dirty="0" smtClean="0"/>
            </a:br>
            <a:r>
              <a:rPr lang="es-MX" sz="4000" dirty="0" smtClean="0"/>
              <a:t>    </a:t>
            </a:r>
            <a:r>
              <a:rPr lang="es-MX" sz="3600" dirty="0"/>
              <a:t/>
            </a:r>
            <a:br>
              <a:rPr lang="es-MX" sz="3600" dirty="0"/>
            </a:br>
            <a:endParaRPr lang="en-US" sz="3600" dirty="0"/>
          </a:p>
        </p:txBody>
      </p:sp>
      <p:sp>
        <p:nvSpPr>
          <p:cNvPr id="3" name="Subtítulo 2"/>
          <p:cNvSpPr>
            <a:spLocks noGrp="1"/>
          </p:cNvSpPr>
          <p:nvPr>
            <p:ph type="subTitle" idx="1"/>
          </p:nvPr>
        </p:nvSpPr>
        <p:spPr>
          <a:xfrm>
            <a:off x="953373" y="343495"/>
            <a:ext cx="10277341" cy="6413679"/>
          </a:xfrm>
        </p:spPr>
        <p:txBody>
          <a:bodyPr>
            <a:normAutofit/>
          </a:bodyPr>
          <a:lstStyle/>
          <a:p>
            <a:r>
              <a:rPr lang="es-ES" sz="2800" dirty="0" smtClean="0">
                <a:solidFill>
                  <a:srgbClr val="C00000"/>
                </a:solidFill>
                <a:latin typeface="Algerian" panose="04020705040A02060702" pitchFamily="82" charset="0"/>
                <a:cs typeface="Arial" panose="020B0604020202020204" pitchFamily="34" charset="0"/>
              </a:rPr>
              <a:t>     </a:t>
            </a:r>
            <a:r>
              <a:rPr lang="es-ES" sz="2800" dirty="0" smtClean="0">
                <a:solidFill>
                  <a:schemeClr val="tx2">
                    <a:lumMod val="50000"/>
                  </a:schemeClr>
                </a:solidFill>
                <a:latin typeface="Algerian" panose="04020705040A02060702" pitchFamily="82" charset="0"/>
                <a:cs typeface="Arial" panose="020B0604020202020204" pitchFamily="34" charset="0"/>
              </a:rPr>
              <a:t>INDICACIONES CLINICAS de extracción por disección</a:t>
            </a:r>
            <a:r>
              <a:rPr lang="es-ES" sz="2800" dirty="0" smtClean="0">
                <a:solidFill>
                  <a:srgbClr val="C00000"/>
                </a:solidFill>
                <a:latin typeface="Algerian" panose="04020705040A02060702" pitchFamily="82" charset="0"/>
                <a:cs typeface="Arial" panose="020B0604020202020204" pitchFamily="34" charset="0"/>
              </a:rPr>
              <a:t>.</a:t>
            </a:r>
          </a:p>
          <a:p>
            <a:pPr algn="l"/>
            <a:r>
              <a:rPr lang="es-ES" sz="2800" dirty="0" smtClean="0">
                <a:latin typeface="Arial" panose="020B0604020202020204" pitchFamily="34" charset="0"/>
                <a:cs typeface="Arial" panose="020B0604020202020204" pitchFamily="34" charset="0"/>
              </a:rPr>
              <a:t>1.- Intento infructuoso en la extracción simple.</a:t>
            </a:r>
          </a:p>
          <a:p>
            <a:endParaRPr lang="es-ES" sz="2800" dirty="0">
              <a:latin typeface="Arial" panose="020B0604020202020204" pitchFamily="34" charset="0"/>
              <a:cs typeface="Arial" panose="020B0604020202020204" pitchFamily="34" charset="0"/>
            </a:endParaRPr>
          </a:p>
          <a:p>
            <a:endParaRPr lang="es-ES" sz="2800" dirty="0" smtClean="0">
              <a:latin typeface="Arial" panose="020B0604020202020204" pitchFamily="34" charset="0"/>
              <a:cs typeface="Arial" panose="020B0604020202020204" pitchFamily="34" charset="0"/>
            </a:endParaRPr>
          </a:p>
          <a:p>
            <a:endParaRPr lang="es-ES" sz="2800" dirty="0">
              <a:latin typeface="Arial" panose="020B0604020202020204" pitchFamily="34" charset="0"/>
              <a:cs typeface="Arial" panose="020B0604020202020204" pitchFamily="34" charset="0"/>
            </a:endParaRPr>
          </a:p>
          <a:p>
            <a:endParaRPr lang="es-ES" sz="2800" dirty="0">
              <a:latin typeface="Arial" panose="020B0604020202020204" pitchFamily="34" charset="0"/>
              <a:cs typeface="Arial" panose="020B0604020202020204" pitchFamily="34" charset="0"/>
            </a:endParaRPr>
          </a:p>
          <a:p>
            <a:r>
              <a:rPr lang="es-ES" sz="2800" dirty="0" smtClean="0">
                <a:latin typeface="Arial" panose="020B0604020202020204" pitchFamily="34" charset="0"/>
                <a:cs typeface="Arial" panose="020B0604020202020204" pitchFamily="34" charset="0"/>
              </a:rPr>
              <a:t>2.- Cuando el órgano dentario presenta caries extensa y falta sitio de apoyo para la colocación del fórceps.</a:t>
            </a:r>
            <a:endParaRPr lang="es-ES" sz="2800" dirty="0">
              <a:latin typeface="Arial" panose="020B0604020202020204" pitchFamily="34" charset="0"/>
              <a:cs typeface="Arial" panose="020B0604020202020204" pitchFamily="34" charset="0"/>
            </a:endParaRPr>
          </a:p>
        </p:txBody>
      </p:sp>
      <p:pic>
        <p:nvPicPr>
          <p:cNvPr id="7" name="Imagen 6"/>
          <p:cNvPicPr>
            <a:picLocks noChangeAspect="1"/>
          </p:cNvPicPr>
          <p:nvPr/>
        </p:nvPicPr>
        <p:blipFill>
          <a:blip r:embed="rId3"/>
          <a:stretch>
            <a:fillRect/>
          </a:stretch>
        </p:blipFill>
        <p:spPr>
          <a:xfrm>
            <a:off x="4640196" y="1402915"/>
            <a:ext cx="2439382" cy="1795386"/>
          </a:xfrm>
          <a:prstGeom prst="rect">
            <a:avLst/>
          </a:prstGeom>
          <a:ln w="28575">
            <a:solidFill>
              <a:srgbClr val="C00000"/>
            </a:solidFill>
          </a:ln>
        </p:spPr>
      </p:pic>
      <p:pic>
        <p:nvPicPr>
          <p:cNvPr id="9" name="Imagen 8"/>
          <p:cNvPicPr>
            <a:picLocks noChangeAspect="1"/>
          </p:cNvPicPr>
          <p:nvPr/>
        </p:nvPicPr>
        <p:blipFill>
          <a:blip r:embed="rId4"/>
          <a:stretch>
            <a:fillRect/>
          </a:stretch>
        </p:blipFill>
        <p:spPr>
          <a:xfrm>
            <a:off x="4563547" y="4538273"/>
            <a:ext cx="2592680" cy="1814876"/>
          </a:xfrm>
          <a:prstGeom prst="rect">
            <a:avLst/>
          </a:prstGeom>
          <a:ln w="38100">
            <a:solidFill>
              <a:srgbClr val="C00000"/>
            </a:solidFill>
          </a:ln>
        </p:spPr>
      </p:pic>
      <p:pic>
        <p:nvPicPr>
          <p:cNvPr id="6" name="Imagen 3"/>
          <p:cNvPicPr>
            <a:picLocks noChangeAspect="1"/>
          </p:cNvPicPr>
          <p:nvPr/>
        </p:nvPicPr>
        <p:blipFill>
          <a:blip r:embed="rId5"/>
          <a:stretch>
            <a:fillRect/>
          </a:stretch>
        </p:blipFill>
        <p:spPr>
          <a:xfrm>
            <a:off x="11230714" y="67354"/>
            <a:ext cx="866685" cy="789236"/>
          </a:xfrm>
          <a:prstGeom prst="rect">
            <a:avLst/>
          </a:prstGeom>
        </p:spPr>
      </p:pic>
      <p:pic>
        <p:nvPicPr>
          <p:cNvPr id="8" name="Imagen 4"/>
          <p:cNvPicPr>
            <a:picLocks noChangeAspect="1"/>
          </p:cNvPicPr>
          <p:nvPr/>
        </p:nvPicPr>
        <p:blipFill>
          <a:blip r:embed="rId6"/>
          <a:stretch>
            <a:fillRect/>
          </a:stretch>
        </p:blipFill>
        <p:spPr>
          <a:xfrm>
            <a:off x="134731" y="96258"/>
            <a:ext cx="893969" cy="789237"/>
          </a:xfrm>
          <a:prstGeom prst="rect">
            <a:avLst/>
          </a:prstGeom>
        </p:spPr>
      </p:pic>
    </p:spTree>
    <p:extLst>
      <p:ext uri="{BB962C8B-B14F-4D97-AF65-F5344CB8AC3E}">
        <p14:creationId xmlns:p14="http://schemas.microsoft.com/office/powerpoint/2010/main" val="34933474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texto 4"/>
          <p:cNvSpPr>
            <a:spLocks noGrp="1"/>
          </p:cNvSpPr>
          <p:nvPr>
            <p:ph type="body" idx="1"/>
          </p:nvPr>
        </p:nvSpPr>
        <p:spPr>
          <a:xfrm>
            <a:off x="831850" y="206062"/>
            <a:ext cx="10515600" cy="6516710"/>
          </a:xfrm>
        </p:spPr>
        <p:txBody>
          <a:bodyPr>
            <a:normAutofit/>
          </a:bodyPr>
          <a:lstStyle/>
          <a:p>
            <a:r>
              <a:rPr lang="es-ES" sz="2800" dirty="0" smtClean="0">
                <a:solidFill>
                  <a:srgbClr val="C00000"/>
                </a:solidFill>
                <a:latin typeface="Algerian" panose="04020705040A02060702" pitchFamily="82" charset="0"/>
              </a:rPr>
              <a:t>       </a:t>
            </a:r>
            <a:r>
              <a:rPr lang="es-ES" sz="2800" dirty="0" smtClean="0">
                <a:solidFill>
                  <a:schemeClr val="tx2">
                    <a:lumMod val="50000"/>
                  </a:schemeClr>
                </a:solidFill>
                <a:latin typeface="Algerian" panose="04020705040A02060702" pitchFamily="82" charset="0"/>
              </a:rPr>
              <a:t>INDICACIONES CLINICAS DE EXTRACCION POR DISECCION.</a:t>
            </a:r>
          </a:p>
          <a:p>
            <a:endParaRPr lang="es-ES" sz="2800" dirty="0" smtClean="0">
              <a:solidFill>
                <a:schemeClr val="tx1"/>
              </a:solidFill>
              <a:latin typeface="Arial" panose="020B0604020202020204" pitchFamily="34" charset="0"/>
              <a:cs typeface="Arial" panose="020B0604020202020204" pitchFamily="34" charset="0"/>
            </a:endParaRPr>
          </a:p>
          <a:p>
            <a:r>
              <a:rPr lang="es-ES" sz="2800" dirty="0" smtClean="0">
                <a:solidFill>
                  <a:schemeClr val="tx1"/>
                </a:solidFill>
                <a:latin typeface="Arial" panose="020B0604020202020204" pitchFamily="34" charset="0"/>
                <a:cs typeface="Arial" panose="020B0604020202020204" pitchFamily="34" charset="0"/>
              </a:rPr>
              <a:t>3.- Dientes en posición ectópica o anómala.</a:t>
            </a:r>
          </a:p>
          <a:p>
            <a:endParaRPr lang="es-ES" sz="2800" dirty="0">
              <a:solidFill>
                <a:schemeClr val="tx1"/>
              </a:solidFill>
              <a:latin typeface="Arial" panose="020B0604020202020204" pitchFamily="34" charset="0"/>
              <a:cs typeface="Arial" panose="020B0604020202020204" pitchFamily="34" charset="0"/>
            </a:endParaRPr>
          </a:p>
          <a:p>
            <a:endParaRPr lang="es-ES" sz="2800" dirty="0" smtClean="0">
              <a:solidFill>
                <a:schemeClr val="tx1"/>
              </a:solidFill>
              <a:latin typeface="Arial" panose="020B0604020202020204" pitchFamily="34" charset="0"/>
              <a:cs typeface="Arial" panose="020B0604020202020204" pitchFamily="34" charset="0"/>
            </a:endParaRPr>
          </a:p>
          <a:p>
            <a:endParaRPr lang="es-ES" sz="2800" dirty="0">
              <a:solidFill>
                <a:schemeClr val="tx1"/>
              </a:solidFill>
              <a:latin typeface="Arial" panose="020B0604020202020204" pitchFamily="34" charset="0"/>
              <a:cs typeface="Arial" panose="020B0604020202020204" pitchFamily="34" charset="0"/>
            </a:endParaRPr>
          </a:p>
          <a:p>
            <a:endParaRPr lang="es-ES" sz="2800" dirty="0" smtClean="0">
              <a:solidFill>
                <a:schemeClr val="tx1"/>
              </a:solidFill>
              <a:latin typeface="Arial" panose="020B0604020202020204" pitchFamily="34" charset="0"/>
              <a:cs typeface="Arial" panose="020B0604020202020204" pitchFamily="34" charset="0"/>
            </a:endParaRPr>
          </a:p>
          <a:p>
            <a:r>
              <a:rPr lang="es-ES" sz="2800" dirty="0" smtClean="0">
                <a:solidFill>
                  <a:schemeClr val="tx1"/>
                </a:solidFill>
                <a:latin typeface="Arial" panose="020B0604020202020204" pitchFamily="34" charset="0"/>
                <a:cs typeface="Arial" panose="020B0604020202020204" pitchFamily="34" charset="0"/>
              </a:rPr>
              <a:t>4.- Órganos dentarios con fractura radicular.</a:t>
            </a:r>
          </a:p>
          <a:p>
            <a:endParaRPr lang="es-ES" sz="2800" dirty="0">
              <a:solidFill>
                <a:schemeClr val="tx1"/>
              </a:solidFill>
              <a:latin typeface="Arial" panose="020B0604020202020204" pitchFamily="34" charset="0"/>
              <a:cs typeface="Arial" panose="020B0604020202020204" pitchFamily="34" charset="0"/>
            </a:endParaRPr>
          </a:p>
          <a:p>
            <a:endParaRPr lang="es-ES" sz="2800" dirty="0" smtClean="0">
              <a:solidFill>
                <a:schemeClr val="tx1"/>
              </a:solidFill>
              <a:latin typeface="Arial" panose="020B0604020202020204" pitchFamily="34" charset="0"/>
              <a:cs typeface="Arial" panose="020B0604020202020204" pitchFamily="34" charset="0"/>
            </a:endParaRPr>
          </a:p>
          <a:p>
            <a:endParaRPr lang="es-ES" sz="2800" dirty="0">
              <a:solidFill>
                <a:schemeClr val="tx1"/>
              </a:solidFill>
              <a:latin typeface="Arial" panose="020B0604020202020204" pitchFamily="34" charset="0"/>
              <a:cs typeface="Arial" panose="020B0604020202020204" pitchFamily="34" charset="0"/>
            </a:endParaRPr>
          </a:p>
          <a:p>
            <a:endParaRPr lang="es-ES" sz="2800" dirty="0" smtClean="0">
              <a:solidFill>
                <a:schemeClr val="tx1"/>
              </a:solidFill>
              <a:latin typeface="Arial" panose="020B0604020202020204" pitchFamily="34" charset="0"/>
              <a:cs typeface="Arial" panose="020B0604020202020204" pitchFamily="34" charset="0"/>
            </a:endParaRPr>
          </a:p>
          <a:p>
            <a:endParaRPr lang="es-ES" sz="2800" dirty="0">
              <a:solidFill>
                <a:schemeClr val="tx1"/>
              </a:solidFill>
              <a:latin typeface="Arial" panose="020B0604020202020204" pitchFamily="34" charset="0"/>
              <a:cs typeface="Arial" panose="020B0604020202020204" pitchFamily="34" charset="0"/>
            </a:endParaRPr>
          </a:p>
        </p:txBody>
      </p:sp>
      <p:pic>
        <p:nvPicPr>
          <p:cNvPr id="10" name="Imagen 9"/>
          <p:cNvPicPr>
            <a:picLocks noChangeAspect="1"/>
          </p:cNvPicPr>
          <p:nvPr/>
        </p:nvPicPr>
        <p:blipFill>
          <a:blip r:embed="rId3"/>
          <a:stretch>
            <a:fillRect/>
          </a:stretch>
        </p:blipFill>
        <p:spPr>
          <a:xfrm>
            <a:off x="3867670" y="1792871"/>
            <a:ext cx="3533674" cy="1844557"/>
          </a:xfrm>
          <a:prstGeom prst="rect">
            <a:avLst/>
          </a:prstGeom>
          <a:ln w="38100">
            <a:solidFill>
              <a:srgbClr val="C00000"/>
            </a:solidFill>
          </a:ln>
        </p:spPr>
      </p:pic>
      <p:pic>
        <p:nvPicPr>
          <p:cNvPr id="11" name="Imagen 10"/>
          <p:cNvPicPr>
            <a:picLocks noChangeAspect="1"/>
          </p:cNvPicPr>
          <p:nvPr/>
        </p:nvPicPr>
        <p:blipFill>
          <a:blip r:embed="rId4"/>
          <a:stretch>
            <a:fillRect/>
          </a:stretch>
        </p:blipFill>
        <p:spPr>
          <a:xfrm>
            <a:off x="4805471" y="4340181"/>
            <a:ext cx="1658071" cy="2202286"/>
          </a:xfrm>
          <a:prstGeom prst="rect">
            <a:avLst/>
          </a:prstGeom>
          <a:ln w="28575">
            <a:solidFill>
              <a:srgbClr val="C00000"/>
            </a:solidFill>
          </a:ln>
        </p:spPr>
      </p:pic>
      <p:pic>
        <p:nvPicPr>
          <p:cNvPr id="6" name="Imagen 3"/>
          <p:cNvPicPr>
            <a:picLocks noChangeAspect="1"/>
          </p:cNvPicPr>
          <p:nvPr/>
        </p:nvPicPr>
        <p:blipFill>
          <a:blip r:embed="rId5"/>
          <a:stretch>
            <a:fillRect/>
          </a:stretch>
        </p:blipFill>
        <p:spPr>
          <a:xfrm>
            <a:off x="11230714" y="67354"/>
            <a:ext cx="866685" cy="789236"/>
          </a:xfrm>
          <a:prstGeom prst="rect">
            <a:avLst/>
          </a:prstGeom>
        </p:spPr>
      </p:pic>
      <p:pic>
        <p:nvPicPr>
          <p:cNvPr id="7" name="Imagen 4"/>
          <p:cNvPicPr>
            <a:picLocks noChangeAspect="1"/>
          </p:cNvPicPr>
          <p:nvPr/>
        </p:nvPicPr>
        <p:blipFill>
          <a:blip r:embed="rId6"/>
          <a:stretch>
            <a:fillRect/>
          </a:stretch>
        </p:blipFill>
        <p:spPr>
          <a:xfrm>
            <a:off x="134731" y="96258"/>
            <a:ext cx="893969" cy="789237"/>
          </a:xfrm>
          <a:prstGeom prst="rect">
            <a:avLst/>
          </a:prstGeom>
        </p:spPr>
      </p:pic>
    </p:spTree>
    <p:extLst>
      <p:ext uri="{BB962C8B-B14F-4D97-AF65-F5344CB8AC3E}">
        <p14:creationId xmlns:p14="http://schemas.microsoft.com/office/powerpoint/2010/main" val="425583580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838200" y="365125"/>
            <a:ext cx="10515600" cy="6164464"/>
          </a:xfrm>
        </p:spPr>
        <p:txBody>
          <a:bodyPr>
            <a:normAutofit fontScale="90000"/>
          </a:bodyPr>
          <a:lstStyle/>
          <a:p>
            <a:r>
              <a:rPr lang="es-ES" sz="2800" dirty="0" smtClean="0">
                <a:solidFill>
                  <a:srgbClr val="C00000"/>
                </a:solidFill>
                <a:latin typeface="Algerian" panose="04020705040A02060702" pitchFamily="82" charset="0"/>
              </a:rPr>
              <a:t>      </a:t>
            </a:r>
            <a:br>
              <a:rPr lang="es-ES" sz="2800" dirty="0" smtClean="0">
                <a:solidFill>
                  <a:srgbClr val="C00000"/>
                </a:solidFill>
                <a:latin typeface="Algerian" panose="04020705040A02060702" pitchFamily="82" charset="0"/>
              </a:rPr>
            </a:br>
            <a:r>
              <a:rPr lang="es-ES" sz="2800" dirty="0">
                <a:solidFill>
                  <a:srgbClr val="C00000"/>
                </a:solidFill>
                <a:latin typeface="Algerian" panose="04020705040A02060702" pitchFamily="82" charset="0"/>
              </a:rPr>
              <a:t/>
            </a:r>
            <a:br>
              <a:rPr lang="es-ES" sz="2800" dirty="0">
                <a:solidFill>
                  <a:srgbClr val="C00000"/>
                </a:solidFill>
                <a:latin typeface="Algerian" panose="04020705040A02060702" pitchFamily="82" charset="0"/>
              </a:rPr>
            </a:br>
            <a:r>
              <a:rPr lang="es-ES" sz="2800" dirty="0" smtClean="0">
                <a:solidFill>
                  <a:srgbClr val="C00000"/>
                </a:solidFill>
                <a:latin typeface="Algerian" panose="04020705040A02060702" pitchFamily="82" charset="0"/>
              </a:rPr>
              <a:t/>
            </a:r>
            <a:br>
              <a:rPr lang="es-ES" sz="2800" dirty="0" smtClean="0">
                <a:solidFill>
                  <a:srgbClr val="C00000"/>
                </a:solidFill>
                <a:latin typeface="Algerian" panose="04020705040A02060702" pitchFamily="82" charset="0"/>
              </a:rPr>
            </a:br>
            <a:r>
              <a:rPr lang="es-ES" sz="2800" dirty="0">
                <a:solidFill>
                  <a:srgbClr val="C00000"/>
                </a:solidFill>
                <a:latin typeface="Algerian" panose="04020705040A02060702" pitchFamily="82" charset="0"/>
              </a:rPr>
              <a:t/>
            </a:r>
            <a:br>
              <a:rPr lang="es-ES" sz="2800" dirty="0">
                <a:solidFill>
                  <a:srgbClr val="C00000"/>
                </a:solidFill>
                <a:latin typeface="Algerian" panose="04020705040A02060702" pitchFamily="82" charset="0"/>
              </a:rPr>
            </a:br>
            <a:r>
              <a:rPr lang="es-ES" sz="2800" dirty="0" smtClean="0">
                <a:solidFill>
                  <a:srgbClr val="C00000"/>
                </a:solidFill>
                <a:latin typeface="Algerian" panose="04020705040A02060702" pitchFamily="82" charset="0"/>
              </a:rPr>
              <a:t/>
            </a:r>
            <a:br>
              <a:rPr lang="es-ES" sz="2800" dirty="0" smtClean="0">
                <a:solidFill>
                  <a:srgbClr val="C00000"/>
                </a:solidFill>
                <a:latin typeface="Algerian" panose="04020705040A02060702" pitchFamily="82" charset="0"/>
              </a:rPr>
            </a:br>
            <a:r>
              <a:rPr lang="es-ES" sz="2800" dirty="0" smtClean="0">
                <a:solidFill>
                  <a:srgbClr val="C00000"/>
                </a:solidFill>
                <a:latin typeface="Algerian" panose="04020705040A02060702" pitchFamily="82" charset="0"/>
              </a:rPr>
              <a:t/>
            </a:r>
            <a:br>
              <a:rPr lang="es-ES" sz="2800" dirty="0" smtClean="0">
                <a:solidFill>
                  <a:srgbClr val="C00000"/>
                </a:solidFill>
                <a:latin typeface="Algerian" panose="04020705040A02060702" pitchFamily="82" charset="0"/>
              </a:rPr>
            </a:br>
            <a:r>
              <a:rPr lang="es-ES" sz="2800" dirty="0">
                <a:solidFill>
                  <a:srgbClr val="C00000"/>
                </a:solidFill>
                <a:latin typeface="Algerian" panose="04020705040A02060702" pitchFamily="82" charset="0"/>
              </a:rPr>
              <a:t/>
            </a:r>
            <a:br>
              <a:rPr lang="es-ES" sz="2800" dirty="0">
                <a:solidFill>
                  <a:srgbClr val="C00000"/>
                </a:solidFill>
                <a:latin typeface="Algerian" panose="04020705040A02060702" pitchFamily="82" charset="0"/>
              </a:rPr>
            </a:br>
            <a:r>
              <a:rPr lang="es-ES" sz="2800" dirty="0" smtClean="0">
                <a:solidFill>
                  <a:srgbClr val="C00000"/>
                </a:solidFill>
                <a:latin typeface="Algerian" panose="04020705040A02060702" pitchFamily="82" charset="0"/>
              </a:rPr>
              <a:t/>
            </a:r>
            <a:br>
              <a:rPr lang="es-ES" sz="2800" dirty="0" smtClean="0">
                <a:solidFill>
                  <a:srgbClr val="C00000"/>
                </a:solidFill>
                <a:latin typeface="Algerian" panose="04020705040A02060702" pitchFamily="82" charset="0"/>
              </a:rPr>
            </a:br>
            <a:r>
              <a:rPr lang="es-ES" sz="2800" dirty="0">
                <a:solidFill>
                  <a:srgbClr val="C00000"/>
                </a:solidFill>
                <a:latin typeface="Algerian" panose="04020705040A02060702" pitchFamily="82" charset="0"/>
              </a:rPr>
              <a:t/>
            </a:r>
            <a:br>
              <a:rPr lang="es-ES" sz="2800" dirty="0">
                <a:solidFill>
                  <a:srgbClr val="C00000"/>
                </a:solidFill>
                <a:latin typeface="Algerian" panose="04020705040A02060702" pitchFamily="82" charset="0"/>
              </a:rPr>
            </a:br>
            <a:r>
              <a:rPr lang="es-ES" sz="2800" dirty="0" smtClean="0">
                <a:solidFill>
                  <a:schemeClr val="tx2">
                    <a:lumMod val="50000"/>
                  </a:schemeClr>
                </a:solidFill>
                <a:latin typeface="Algerian" panose="04020705040A02060702" pitchFamily="82" charset="0"/>
              </a:rPr>
              <a:t>         INDICACIONES CLINICAS DE EXTRACCION POR DISECCION.</a:t>
            </a:r>
            <a:br>
              <a:rPr lang="es-ES" sz="2800" dirty="0" smtClean="0">
                <a:solidFill>
                  <a:schemeClr val="tx2">
                    <a:lumMod val="50000"/>
                  </a:schemeClr>
                </a:solidFill>
                <a:latin typeface="Algerian" panose="04020705040A02060702" pitchFamily="82" charset="0"/>
              </a:rPr>
            </a:br>
            <a:r>
              <a:rPr lang="es-ES" sz="2800" dirty="0">
                <a:solidFill>
                  <a:schemeClr val="tx2">
                    <a:lumMod val="50000"/>
                  </a:schemeClr>
                </a:solidFill>
                <a:latin typeface="Algerian" panose="04020705040A02060702" pitchFamily="82" charset="0"/>
              </a:rPr>
              <a:t/>
            </a:r>
            <a:br>
              <a:rPr lang="es-ES" sz="2800" dirty="0">
                <a:solidFill>
                  <a:schemeClr val="tx2">
                    <a:lumMod val="50000"/>
                  </a:schemeClr>
                </a:solidFill>
                <a:latin typeface="Algerian" panose="04020705040A02060702" pitchFamily="82" charset="0"/>
              </a:rPr>
            </a:br>
            <a:r>
              <a:rPr lang="es-ES" sz="2400" dirty="0" smtClean="0">
                <a:latin typeface="Arial" panose="020B0604020202020204" pitchFamily="34" charset="0"/>
                <a:cs typeface="Arial" panose="020B0604020202020204" pitchFamily="34" charset="0"/>
              </a:rPr>
              <a:t>5.- Prótesis amplias  que debilitan al órgano dentario para su extracción.</a:t>
            </a:r>
            <a:br>
              <a:rPr lang="es-ES" sz="2400" dirty="0" smtClean="0">
                <a:latin typeface="Arial" panose="020B0604020202020204" pitchFamily="34" charset="0"/>
                <a:cs typeface="Arial" panose="020B0604020202020204" pitchFamily="34" charset="0"/>
              </a:rPr>
            </a:br>
            <a:r>
              <a:rPr lang="es-ES" sz="2400" dirty="0" smtClean="0">
                <a:latin typeface="Arial" panose="020B0604020202020204" pitchFamily="34" charset="0"/>
                <a:cs typeface="Arial" panose="020B0604020202020204" pitchFamily="34" charset="0"/>
              </a:rPr>
              <a:t/>
            </a:r>
            <a:br>
              <a:rPr lang="es-ES" sz="2400" dirty="0" smtClean="0">
                <a:latin typeface="Arial" panose="020B0604020202020204" pitchFamily="34" charset="0"/>
                <a:cs typeface="Arial" panose="020B0604020202020204" pitchFamily="34" charset="0"/>
              </a:rPr>
            </a:br>
            <a:r>
              <a:rPr lang="es-ES" sz="2400" dirty="0">
                <a:latin typeface="Arial" panose="020B0604020202020204" pitchFamily="34" charset="0"/>
                <a:cs typeface="Arial" panose="020B0604020202020204" pitchFamily="34" charset="0"/>
              </a:rPr>
              <a:t/>
            </a:r>
            <a:br>
              <a:rPr lang="es-ES" sz="2400" dirty="0">
                <a:latin typeface="Arial" panose="020B0604020202020204" pitchFamily="34" charset="0"/>
                <a:cs typeface="Arial" panose="020B0604020202020204" pitchFamily="34" charset="0"/>
              </a:rPr>
            </a:br>
            <a:r>
              <a:rPr lang="es-ES" sz="2400" dirty="0" smtClean="0">
                <a:latin typeface="Arial" panose="020B0604020202020204" pitchFamily="34" charset="0"/>
                <a:cs typeface="Arial" panose="020B0604020202020204" pitchFamily="34" charset="0"/>
              </a:rPr>
              <a:t/>
            </a:r>
            <a:br>
              <a:rPr lang="es-ES" sz="2400" dirty="0" smtClean="0">
                <a:latin typeface="Arial" panose="020B0604020202020204" pitchFamily="34" charset="0"/>
                <a:cs typeface="Arial" panose="020B0604020202020204" pitchFamily="34" charset="0"/>
              </a:rPr>
            </a:br>
            <a:r>
              <a:rPr lang="es-ES" sz="2400" dirty="0">
                <a:latin typeface="Arial" panose="020B0604020202020204" pitchFamily="34" charset="0"/>
                <a:cs typeface="Arial" panose="020B0604020202020204" pitchFamily="34" charset="0"/>
              </a:rPr>
              <a:t/>
            </a:r>
            <a:br>
              <a:rPr lang="es-ES" sz="2400" dirty="0">
                <a:latin typeface="Arial" panose="020B0604020202020204" pitchFamily="34" charset="0"/>
                <a:cs typeface="Arial" panose="020B0604020202020204" pitchFamily="34" charset="0"/>
              </a:rPr>
            </a:br>
            <a:r>
              <a:rPr lang="es-ES" sz="2400" dirty="0" smtClean="0">
                <a:latin typeface="Arial" panose="020B0604020202020204" pitchFamily="34" charset="0"/>
                <a:cs typeface="Arial" panose="020B0604020202020204" pitchFamily="34" charset="0"/>
              </a:rPr>
              <a:t/>
            </a:r>
            <a:br>
              <a:rPr lang="es-ES" sz="2400" dirty="0" smtClean="0">
                <a:latin typeface="Arial" panose="020B0604020202020204" pitchFamily="34" charset="0"/>
                <a:cs typeface="Arial" panose="020B0604020202020204" pitchFamily="34" charset="0"/>
              </a:rPr>
            </a:br>
            <a:r>
              <a:rPr lang="es-ES" sz="2400" dirty="0">
                <a:latin typeface="Arial" panose="020B0604020202020204" pitchFamily="34" charset="0"/>
                <a:cs typeface="Arial" panose="020B0604020202020204" pitchFamily="34" charset="0"/>
              </a:rPr>
              <a:t/>
            </a:r>
            <a:br>
              <a:rPr lang="es-ES" sz="2400" dirty="0">
                <a:latin typeface="Arial" panose="020B0604020202020204" pitchFamily="34" charset="0"/>
                <a:cs typeface="Arial" panose="020B0604020202020204" pitchFamily="34" charset="0"/>
              </a:rPr>
            </a:br>
            <a:r>
              <a:rPr lang="es-ES" sz="2400" dirty="0" smtClean="0">
                <a:latin typeface="Arial" panose="020B0604020202020204" pitchFamily="34" charset="0"/>
                <a:cs typeface="Arial" panose="020B0604020202020204" pitchFamily="34" charset="0"/>
              </a:rPr>
              <a:t/>
            </a:r>
            <a:br>
              <a:rPr lang="es-ES" sz="2400" dirty="0" smtClean="0">
                <a:latin typeface="Arial" panose="020B0604020202020204" pitchFamily="34" charset="0"/>
                <a:cs typeface="Arial" panose="020B0604020202020204" pitchFamily="34" charset="0"/>
              </a:rPr>
            </a:br>
            <a:r>
              <a:rPr lang="es-ES" sz="2400" dirty="0" smtClean="0">
                <a:latin typeface="Arial" panose="020B0604020202020204" pitchFamily="34" charset="0"/>
                <a:cs typeface="Arial" panose="020B0604020202020204" pitchFamily="34" charset="0"/>
              </a:rPr>
              <a:t/>
            </a:r>
            <a:br>
              <a:rPr lang="es-ES" sz="2400" dirty="0" smtClean="0">
                <a:latin typeface="Arial" panose="020B0604020202020204" pitchFamily="34" charset="0"/>
                <a:cs typeface="Arial" panose="020B0604020202020204" pitchFamily="34" charset="0"/>
              </a:rPr>
            </a:br>
            <a:r>
              <a:rPr lang="es-ES" sz="2400" dirty="0" smtClean="0">
                <a:latin typeface="Arial" panose="020B0604020202020204" pitchFamily="34" charset="0"/>
                <a:cs typeface="Arial" panose="020B0604020202020204" pitchFamily="34" charset="0"/>
              </a:rPr>
              <a:t>6.- En extracciones múltiples.</a:t>
            </a:r>
            <a:br>
              <a:rPr lang="es-ES" sz="2400" dirty="0" smtClean="0">
                <a:latin typeface="Arial" panose="020B0604020202020204" pitchFamily="34" charset="0"/>
                <a:cs typeface="Arial" panose="020B0604020202020204" pitchFamily="34" charset="0"/>
              </a:rPr>
            </a:br>
            <a:r>
              <a:rPr lang="es-ES" sz="2400" dirty="0">
                <a:latin typeface="Arial" panose="020B0604020202020204" pitchFamily="34" charset="0"/>
                <a:cs typeface="Arial" panose="020B0604020202020204" pitchFamily="34" charset="0"/>
              </a:rPr>
              <a:t/>
            </a:r>
            <a:br>
              <a:rPr lang="es-ES" sz="2400" dirty="0">
                <a:latin typeface="Arial" panose="020B0604020202020204" pitchFamily="34" charset="0"/>
                <a:cs typeface="Arial" panose="020B0604020202020204" pitchFamily="34" charset="0"/>
              </a:rPr>
            </a:br>
            <a:r>
              <a:rPr lang="es-ES" sz="2400" dirty="0" smtClean="0">
                <a:latin typeface="Arial" panose="020B0604020202020204" pitchFamily="34" charset="0"/>
                <a:cs typeface="Arial" panose="020B0604020202020204" pitchFamily="34" charset="0"/>
              </a:rPr>
              <a:t/>
            </a:r>
            <a:br>
              <a:rPr lang="es-ES" sz="2400" dirty="0" smtClean="0">
                <a:latin typeface="Arial" panose="020B0604020202020204" pitchFamily="34" charset="0"/>
                <a:cs typeface="Arial" panose="020B0604020202020204" pitchFamily="34" charset="0"/>
              </a:rPr>
            </a:br>
            <a:r>
              <a:rPr lang="es-ES" sz="2400" dirty="0" smtClean="0">
                <a:latin typeface="Arial" panose="020B0604020202020204" pitchFamily="34" charset="0"/>
                <a:cs typeface="Arial" panose="020B0604020202020204" pitchFamily="34" charset="0"/>
              </a:rPr>
              <a:t/>
            </a:r>
            <a:br>
              <a:rPr lang="es-ES" sz="2400" dirty="0" smtClean="0">
                <a:latin typeface="Arial" panose="020B0604020202020204" pitchFamily="34" charset="0"/>
                <a:cs typeface="Arial" panose="020B0604020202020204" pitchFamily="34" charset="0"/>
              </a:rPr>
            </a:br>
            <a:r>
              <a:rPr lang="es-ES" sz="2400" dirty="0">
                <a:latin typeface="Arial" panose="020B0604020202020204" pitchFamily="34" charset="0"/>
                <a:cs typeface="Arial" panose="020B0604020202020204" pitchFamily="34" charset="0"/>
              </a:rPr>
              <a:t/>
            </a:r>
            <a:br>
              <a:rPr lang="es-ES" sz="2400" dirty="0">
                <a:latin typeface="Arial" panose="020B0604020202020204" pitchFamily="34" charset="0"/>
                <a:cs typeface="Arial" panose="020B0604020202020204" pitchFamily="34" charset="0"/>
              </a:rPr>
            </a:br>
            <a:r>
              <a:rPr lang="es-ES" sz="2400" dirty="0" smtClean="0">
                <a:latin typeface="Arial" panose="020B0604020202020204" pitchFamily="34" charset="0"/>
                <a:cs typeface="Arial" panose="020B0604020202020204" pitchFamily="34" charset="0"/>
              </a:rPr>
              <a:t/>
            </a:r>
            <a:br>
              <a:rPr lang="es-ES" sz="2400" dirty="0" smtClean="0">
                <a:latin typeface="Arial" panose="020B0604020202020204" pitchFamily="34" charset="0"/>
                <a:cs typeface="Arial" panose="020B0604020202020204" pitchFamily="34" charset="0"/>
              </a:rPr>
            </a:br>
            <a:r>
              <a:rPr lang="es-ES" sz="2800" dirty="0">
                <a:solidFill>
                  <a:srgbClr val="C00000"/>
                </a:solidFill>
                <a:latin typeface="Algerian" panose="04020705040A02060702" pitchFamily="82" charset="0"/>
              </a:rPr>
              <a:t/>
            </a:r>
            <a:br>
              <a:rPr lang="es-ES" sz="2800" dirty="0">
                <a:solidFill>
                  <a:srgbClr val="C00000"/>
                </a:solidFill>
                <a:latin typeface="Algerian" panose="04020705040A02060702" pitchFamily="82" charset="0"/>
              </a:rPr>
            </a:br>
            <a:r>
              <a:rPr lang="es-ES" sz="2800" dirty="0" smtClean="0">
                <a:solidFill>
                  <a:srgbClr val="C00000"/>
                </a:solidFill>
                <a:latin typeface="Algerian" panose="04020705040A02060702" pitchFamily="82" charset="0"/>
              </a:rPr>
              <a:t/>
            </a:r>
            <a:br>
              <a:rPr lang="es-ES" sz="2800" dirty="0" smtClean="0">
                <a:solidFill>
                  <a:srgbClr val="C00000"/>
                </a:solidFill>
                <a:latin typeface="Algerian" panose="04020705040A02060702" pitchFamily="82" charset="0"/>
              </a:rPr>
            </a:br>
            <a:r>
              <a:rPr lang="es-ES" sz="2800" dirty="0">
                <a:solidFill>
                  <a:srgbClr val="C00000"/>
                </a:solidFill>
                <a:latin typeface="Algerian" panose="04020705040A02060702" pitchFamily="82" charset="0"/>
              </a:rPr>
              <a:t/>
            </a:r>
            <a:br>
              <a:rPr lang="es-ES" sz="2800" dirty="0">
                <a:solidFill>
                  <a:srgbClr val="C00000"/>
                </a:solidFill>
                <a:latin typeface="Algerian" panose="04020705040A02060702" pitchFamily="82" charset="0"/>
              </a:rPr>
            </a:br>
            <a:r>
              <a:rPr lang="es-ES" sz="2800" dirty="0" smtClean="0">
                <a:solidFill>
                  <a:srgbClr val="C00000"/>
                </a:solidFill>
                <a:latin typeface="Algerian" panose="04020705040A02060702" pitchFamily="82" charset="0"/>
              </a:rPr>
              <a:t/>
            </a:r>
            <a:br>
              <a:rPr lang="es-ES" sz="2800" dirty="0" smtClean="0">
                <a:solidFill>
                  <a:srgbClr val="C00000"/>
                </a:solidFill>
                <a:latin typeface="Algerian" panose="04020705040A02060702" pitchFamily="82" charset="0"/>
              </a:rPr>
            </a:br>
            <a:r>
              <a:rPr lang="es-ES" sz="2800" dirty="0">
                <a:solidFill>
                  <a:srgbClr val="C00000"/>
                </a:solidFill>
                <a:latin typeface="Algerian" panose="04020705040A02060702" pitchFamily="82" charset="0"/>
              </a:rPr>
              <a:t/>
            </a:r>
            <a:br>
              <a:rPr lang="es-ES" sz="2800" dirty="0">
                <a:solidFill>
                  <a:srgbClr val="C00000"/>
                </a:solidFill>
                <a:latin typeface="Algerian" panose="04020705040A02060702" pitchFamily="82" charset="0"/>
              </a:rPr>
            </a:br>
            <a:r>
              <a:rPr lang="es-ES" sz="2800" dirty="0" smtClean="0">
                <a:solidFill>
                  <a:srgbClr val="C00000"/>
                </a:solidFill>
                <a:latin typeface="Algerian" panose="04020705040A02060702" pitchFamily="82" charset="0"/>
              </a:rPr>
              <a:t/>
            </a:r>
            <a:br>
              <a:rPr lang="es-ES" sz="2800" dirty="0" smtClean="0">
                <a:solidFill>
                  <a:srgbClr val="C00000"/>
                </a:solidFill>
                <a:latin typeface="Algerian" panose="04020705040A02060702" pitchFamily="82" charset="0"/>
              </a:rPr>
            </a:br>
            <a:r>
              <a:rPr lang="es-ES" sz="2800" dirty="0">
                <a:solidFill>
                  <a:srgbClr val="C00000"/>
                </a:solidFill>
                <a:latin typeface="Algerian" panose="04020705040A02060702" pitchFamily="82" charset="0"/>
              </a:rPr>
              <a:t/>
            </a:r>
            <a:br>
              <a:rPr lang="es-ES" sz="2800" dirty="0">
                <a:solidFill>
                  <a:srgbClr val="C00000"/>
                </a:solidFill>
                <a:latin typeface="Algerian" panose="04020705040A02060702" pitchFamily="82" charset="0"/>
              </a:rPr>
            </a:br>
            <a:r>
              <a:rPr lang="es-ES" sz="2800" dirty="0" smtClean="0">
                <a:solidFill>
                  <a:srgbClr val="C00000"/>
                </a:solidFill>
                <a:latin typeface="Algerian" panose="04020705040A02060702" pitchFamily="82" charset="0"/>
              </a:rPr>
              <a:t/>
            </a:r>
            <a:br>
              <a:rPr lang="es-ES" sz="2800" dirty="0" smtClean="0">
                <a:solidFill>
                  <a:srgbClr val="C00000"/>
                </a:solidFill>
                <a:latin typeface="Algerian" panose="04020705040A02060702" pitchFamily="82" charset="0"/>
              </a:rPr>
            </a:br>
            <a:endParaRPr lang="es-ES" sz="2800" dirty="0">
              <a:solidFill>
                <a:srgbClr val="C00000"/>
              </a:solidFill>
              <a:latin typeface="Algerian" panose="04020705040A02060702" pitchFamily="82" charset="0"/>
            </a:endParaRPr>
          </a:p>
        </p:txBody>
      </p:sp>
      <p:pic>
        <p:nvPicPr>
          <p:cNvPr id="4" name="Imagen 3"/>
          <p:cNvPicPr>
            <a:picLocks noChangeAspect="1"/>
          </p:cNvPicPr>
          <p:nvPr/>
        </p:nvPicPr>
        <p:blipFill>
          <a:blip r:embed="rId3"/>
          <a:stretch>
            <a:fillRect/>
          </a:stretch>
        </p:blipFill>
        <p:spPr>
          <a:xfrm>
            <a:off x="2629572" y="2114536"/>
            <a:ext cx="2797487" cy="2023939"/>
          </a:xfrm>
          <a:prstGeom prst="rect">
            <a:avLst/>
          </a:prstGeom>
        </p:spPr>
      </p:pic>
      <p:pic>
        <p:nvPicPr>
          <p:cNvPr id="6" name="Imagen 5"/>
          <p:cNvPicPr>
            <a:picLocks noChangeAspect="1"/>
          </p:cNvPicPr>
          <p:nvPr/>
        </p:nvPicPr>
        <p:blipFill>
          <a:blip r:embed="rId4"/>
          <a:stretch>
            <a:fillRect/>
          </a:stretch>
        </p:blipFill>
        <p:spPr>
          <a:xfrm>
            <a:off x="4028316" y="4667989"/>
            <a:ext cx="2797487" cy="1861600"/>
          </a:xfrm>
          <a:prstGeom prst="rect">
            <a:avLst/>
          </a:prstGeom>
        </p:spPr>
      </p:pic>
      <p:pic>
        <p:nvPicPr>
          <p:cNvPr id="7" name="Imagen 6"/>
          <p:cNvPicPr>
            <a:picLocks noChangeAspect="1"/>
          </p:cNvPicPr>
          <p:nvPr/>
        </p:nvPicPr>
        <p:blipFill>
          <a:blip r:embed="rId5"/>
          <a:stretch>
            <a:fillRect/>
          </a:stretch>
        </p:blipFill>
        <p:spPr>
          <a:xfrm>
            <a:off x="6233375" y="2114536"/>
            <a:ext cx="1646876" cy="2023939"/>
          </a:xfrm>
          <a:prstGeom prst="rect">
            <a:avLst/>
          </a:prstGeom>
        </p:spPr>
      </p:pic>
      <p:pic>
        <p:nvPicPr>
          <p:cNvPr id="8" name="Imagen 3"/>
          <p:cNvPicPr>
            <a:picLocks noChangeAspect="1"/>
          </p:cNvPicPr>
          <p:nvPr/>
        </p:nvPicPr>
        <p:blipFill>
          <a:blip r:embed="rId6"/>
          <a:stretch>
            <a:fillRect/>
          </a:stretch>
        </p:blipFill>
        <p:spPr>
          <a:xfrm>
            <a:off x="11230714" y="67354"/>
            <a:ext cx="866685" cy="789236"/>
          </a:xfrm>
          <a:prstGeom prst="rect">
            <a:avLst/>
          </a:prstGeom>
        </p:spPr>
      </p:pic>
      <p:pic>
        <p:nvPicPr>
          <p:cNvPr id="9" name="Imagen 4"/>
          <p:cNvPicPr>
            <a:picLocks noChangeAspect="1"/>
          </p:cNvPicPr>
          <p:nvPr/>
        </p:nvPicPr>
        <p:blipFill>
          <a:blip r:embed="rId7"/>
          <a:stretch>
            <a:fillRect/>
          </a:stretch>
        </p:blipFill>
        <p:spPr>
          <a:xfrm>
            <a:off x="134731" y="96258"/>
            <a:ext cx="893969" cy="789237"/>
          </a:xfrm>
          <a:prstGeom prst="rect">
            <a:avLst/>
          </a:prstGeom>
        </p:spPr>
      </p:pic>
    </p:spTree>
    <p:extLst>
      <p:ext uri="{BB962C8B-B14F-4D97-AF65-F5344CB8AC3E}">
        <p14:creationId xmlns:p14="http://schemas.microsoft.com/office/powerpoint/2010/main" val="224736329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ctrTitle"/>
          </p:nvPr>
        </p:nvSpPr>
        <p:spPr>
          <a:xfrm>
            <a:off x="643944" y="659493"/>
            <a:ext cx="11088710" cy="3149433"/>
          </a:xfrm>
        </p:spPr>
        <p:txBody>
          <a:bodyPr>
            <a:normAutofit fontScale="90000"/>
          </a:bodyPr>
          <a:lstStyle/>
          <a:p>
            <a:pPr algn="l"/>
            <a:r>
              <a:rPr lang="es-ES" sz="2800" dirty="0" smtClean="0">
                <a:solidFill>
                  <a:srgbClr val="C00000"/>
                </a:solidFill>
                <a:latin typeface="Algerian" panose="04020705040A02060702" pitchFamily="82" charset="0"/>
              </a:rPr>
              <a:t/>
            </a:r>
            <a:br>
              <a:rPr lang="es-ES" sz="2800" dirty="0" smtClean="0">
                <a:solidFill>
                  <a:srgbClr val="C00000"/>
                </a:solidFill>
                <a:latin typeface="Algerian" panose="04020705040A02060702" pitchFamily="82" charset="0"/>
              </a:rPr>
            </a:br>
            <a:r>
              <a:rPr lang="es-ES" sz="2800" dirty="0">
                <a:solidFill>
                  <a:srgbClr val="C00000"/>
                </a:solidFill>
                <a:latin typeface="Algerian" panose="04020705040A02060702" pitchFamily="82" charset="0"/>
              </a:rPr>
              <a:t/>
            </a:r>
            <a:br>
              <a:rPr lang="es-ES" sz="2800" dirty="0">
                <a:solidFill>
                  <a:srgbClr val="C00000"/>
                </a:solidFill>
                <a:latin typeface="Algerian" panose="04020705040A02060702" pitchFamily="82" charset="0"/>
              </a:rPr>
            </a:br>
            <a:r>
              <a:rPr lang="es-ES" sz="2800" dirty="0" smtClean="0">
                <a:solidFill>
                  <a:srgbClr val="C00000"/>
                </a:solidFill>
                <a:latin typeface="Algerian" panose="04020705040A02060702" pitchFamily="82" charset="0"/>
              </a:rPr>
              <a:t/>
            </a:r>
            <a:br>
              <a:rPr lang="es-ES" sz="2800" dirty="0" smtClean="0">
                <a:solidFill>
                  <a:srgbClr val="C00000"/>
                </a:solidFill>
                <a:latin typeface="Algerian" panose="04020705040A02060702" pitchFamily="82" charset="0"/>
              </a:rPr>
            </a:br>
            <a:r>
              <a:rPr lang="es-ES" sz="2800" dirty="0">
                <a:solidFill>
                  <a:srgbClr val="C00000"/>
                </a:solidFill>
                <a:latin typeface="Algerian" panose="04020705040A02060702" pitchFamily="82" charset="0"/>
              </a:rPr>
              <a:t/>
            </a:r>
            <a:br>
              <a:rPr lang="es-ES" sz="2800" dirty="0">
                <a:solidFill>
                  <a:srgbClr val="C00000"/>
                </a:solidFill>
                <a:latin typeface="Algerian" panose="04020705040A02060702" pitchFamily="82" charset="0"/>
              </a:rPr>
            </a:br>
            <a:r>
              <a:rPr lang="es-ES" sz="2800" dirty="0" smtClean="0">
                <a:solidFill>
                  <a:srgbClr val="C00000"/>
                </a:solidFill>
                <a:latin typeface="Algerian" panose="04020705040A02060702" pitchFamily="82" charset="0"/>
              </a:rPr>
              <a:t/>
            </a:r>
            <a:br>
              <a:rPr lang="es-ES" sz="2800" dirty="0" smtClean="0">
                <a:solidFill>
                  <a:srgbClr val="C00000"/>
                </a:solidFill>
                <a:latin typeface="Algerian" panose="04020705040A02060702" pitchFamily="82" charset="0"/>
              </a:rPr>
            </a:br>
            <a:r>
              <a:rPr lang="es-ES" sz="2800" dirty="0">
                <a:solidFill>
                  <a:srgbClr val="C00000"/>
                </a:solidFill>
                <a:latin typeface="Algerian" panose="04020705040A02060702" pitchFamily="82" charset="0"/>
              </a:rPr>
              <a:t/>
            </a:r>
            <a:br>
              <a:rPr lang="es-ES" sz="2800" dirty="0">
                <a:solidFill>
                  <a:srgbClr val="C00000"/>
                </a:solidFill>
                <a:latin typeface="Algerian" panose="04020705040A02060702" pitchFamily="82" charset="0"/>
              </a:rPr>
            </a:br>
            <a:r>
              <a:rPr lang="es-ES" sz="2800" dirty="0" smtClean="0">
                <a:solidFill>
                  <a:srgbClr val="C00000"/>
                </a:solidFill>
                <a:latin typeface="Algerian" panose="04020705040A02060702" pitchFamily="82" charset="0"/>
              </a:rPr>
              <a:t>      </a:t>
            </a:r>
            <a:br>
              <a:rPr lang="es-ES" sz="2800" dirty="0" smtClean="0">
                <a:solidFill>
                  <a:srgbClr val="C00000"/>
                </a:solidFill>
                <a:latin typeface="Algerian" panose="04020705040A02060702" pitchFamily="82" charset="0"/>
              </a:rPr>
            </a:br>
            <a:r>
              <a:rPr lang="es-ES" sz="2800" dirty="0">
                <a:solidFill>
                  <a:srgbClr val="C00000"/>
                </a:solidFill>
                <a:latin typeface="Algerian" panose="04020705040A02060702" pitchFamily="82" charset="0"/>
              </a:rPr>
              <a:t/>
            </a:r>
            <a:br>
              <a:rPr lang="es-ES" sz="2800" dirty="0">
                <a:solidFill>
                  <a:srgbClr val="C00000"/>
                </a:solidFill>
                <a:latin typeface="Algerian" panose="04020705040A02060702" pitchFamily="82" charset="0"/>
              </a:rPr>
            </a:br>
            <a:r>
              <a:rPr lang="es-ES" sz="2800" dirty="0" smtClean="0">
                <a:solidFill>
                  <a:srgbClr val="C00000"/>
                </a:solidFill>
                <a:latin typeface="Algerian" panose="04020705040A02060702" pitchFamily="82" charset="0"/>
              </a:rPr>
              <a:t/>
            </a:r>
            <a:br>
              <a:rPr lang="es-ES" sz="2800" dirty="0" smtClean="0">
                <a:solidFill>
                  <a:srgbClr val="C00000"/>
                </a:solidFill>
                <a:latin typeface="Algerian" panose="04020705040A02060702" pitchFamily="82" charset="0"/>
              </a:rPr>
            </a:br>
            <a:r>
              <a:rPr lang="es-ES" sz="2800" dirty="0">
                <a:solidFill>
                  <a:srgbClr val="C00000"/>
                </a:solidFill>
                <a:latin typeface="Algerian" panose="04020705040A02060702" pitchFamily="82" charset="0"/>
              </a:rPr>
              <a:t/>
            </a:r>
            <a:br>
              <a:rPr lang="es-ES" sz="2800" dirty="0">
                <a:solidFill>
                  <a:srgbClr val="C00000"/>
                </a:solidFill>
                <a:latin typeface="Algerian" panose="04020705040A02060702" pitchFamily="82" charset="0"/>
              </a:rPr>
            </a:br>
            <a:r>
              <a:rPr lang="es-ES" sz="2800" dirty="0" smtClean="0">
                <a:solidFill>
                  <a:srgbClr val="C00000"/>
                </a:solidFill>
                <a:latin typeface="Algerian" panose="04020705040A02060702" pitchFamily="82" charset="0"/>
              </a:rPr>
              <a:t/>
            </a:r>
            <a:br>
              <a:rPr lang="es-ES" sz="2800" dirty="0" smtClean="0">
                <a:solidFill>
                  <a:srgbClr val="C00000"/>
                </a:solidFill>
                <a:latin typeface="Algerian" panose="04020705040A02060702" pitchFamily="82" charset="0"/>
              </a:rPr>
            </a:br>
            <a:r>
              <a:rPr lang="es-ES" sz="2800" dirty="0">
                <a:solidFill>
                  <a:srgbClr val="C00000"/>
                </a:solidFill>
                <a:latin typeface="Algerian" panose="04020705040A02060702" pitchFamily="82" charset="0"/>
              </a:rPr>
              <a:t/>
            </a:r>
            <a:br>
              <a:rPr lang="es-ES" sz="2800" dirty="0">
                <a:solidFill>
                  <a:srgbClr val="C00000"/>
                </a:solidFill>
                <a:latin typeface="Algerian" panose="04020705040A02060702" pitchFamily="82" charset="0"/>
              </a:rPr>
            </a:br>
            <a:r>
              <a:rPr lang="es-ES" sz="2800" dirty="0" smtClean="0">
                <a:solidFill>
                  <a:srgbClr val="C00000"/>
                </a:solidFill>
                <a:latin typeface="Algerian" panose="04020705040A02060702" pitchFamily="82" charset="0"/>
              </a:rPr>
              <a:t/>
            </a:r>
            <a:br>
              <a:rPr lang="es-ES" sz="2800" dirty="0" smtClean="0">
                <a:solidFill>
                  <a:srgbClr val="C00000"/>
                </a:solidFill>
                <a:latin typeface="Algerian" panose="04020705040A02060702" pitchFamily="82" charset="0"/>
              </a:rPr>
            </a:br>
            <a:r>
              <a:rPr lang="es-ES" sz="2800" dirty="0" smtClean="0">
                <a:solidFill>
                  <a:srgbClr val="C00000"/>
                </a:solidFill>
                <a:latin typeface="Algerian" panose="04020705040A02060702" pitchFamily="82" charset="0"/>
              </a:rPr>
              <a:t>              </a:t>
            </a:r>
            <a:br>
              <a:rPr lang="es-ES" sz="2800" dirty="0" smtClean="0">
                <a:solidFill>
                  <a:srgbClr val="C00000"/>
                </a:solidFill>
                <a:latin typeface="Algerian" panose="04020705040A02060702" pitchFamily="82" charset="0"/>
              </a:rPr>
            </a:br>
            <a:r>
              <a:rPr lang="es-ES" sz="2800" dirty="0">
                <a:solidFill>
                  <a:srgbClr val="C00000"/>
                </a:solidFill>
                <a:latin typeface="Algerian" panose="04020705040A02060702" pitchFamily="82" charset="0"/>
              </a:rPr>
              <a:t/>
            </a:r>
            <a:br>
              <a:rPr lang="es-ES" sz="2800" dirty="0">
                <a:solidFill>
                  <a:srgbClr val="C00000"/>
                </a:solidFill>
                <a:latin typeface="Algerian" panose="04020705040A02060702" pitchFamily="82" charset="0"/>
              </a:rPr>
            </a:br>
            <a:r>
              <a:rPr lang="es-ES" sz="2800" dirty="0" smtClean="0">
                <a:solidFill>
                  <a:srgbClr val="C00000"/>
                </a:solidFill>
                <a:latin typeface="Algerian" panose="04020705040A02060702" pitchFamily="82" charset="0"/>
              </a:rPr>
              <a:t/>
            </a:r>
            <a:br>
              <a:rPr lang="es-ES" sz="2800" dirty="0" smtClean="0">
                <a:solidFill>
                  <a:srgbClr val="C00000"/>
                </a:solidFill>
                <a:latin typeface="Algerian" panose="04020705040A02060702" pitchFamily="82" charset="0"/>
              </a:rPr>
            </a:br>
            <a:r>
              <a:rPr lang="es-ES" sz="2800" dirty="0" smtClean="0">
                <a:solidFill>
                  <a:srgbClr val="C00000"/>
                </a:solidFill>
                <a:latin typeface="Algerian" panose="04020705040A02060702" pitchFamily="82" charset="0"/>
              </a:rPr>
              <a:t/>
            </a:r>
            <a:br>
              <a:rPr lang="es-ES" sz="2800" dirty="0" smtClean="0">
                <a:solidFill>
                  <a:srgbClr val="C00000"/>
                </a:solidFill>
                <a:latin typeface="Algerian" panose="04020705040A02060702" pitchFamily="82" charset="0"/>
              </a:rPr>
            </a:br>
            <a:r>
              <a:rPr lang="es-ES" sz="2800" dirty="0">
                <a:solidFill>
                  <a:srgbClr val="C00000"/>
                </a:solidFill>
                <a:latin typeface="Algerian" panose="04020705040A02060702" pitchFamily="82" charset="0"/>
              </a:rPr>
              <a:t/>
            </a:r>
            <a:br>
              <a:rPr lang="es-ES" sz="2800" dirty="0">
                <a:solidFill>
                  <a:srgbClr val="C00000"/>
                </a:solidFill>
                <a:latin typeface="Algerian" panose="04020705040A02060702" pitchFamily="82" charset="0"/>
              </a:rPr>
            </a:br>
            <a:r>
              <a:rPr lang="es-ES" sz="2800" dirty="0" smtClean="0">
                <a:solidFill>
                  <a:srgbClr val="C00000"/>
                </a:solidFill>
                <a:latin typeface="Algerian" panose="04020705040A02060702" pitchFamily="82" charset="0"/>
              </a:rPr>
              <a:t/>
            </a:r>
            <a:br>
              <a:rPr lang="es-ES" sz="2800" dirty="0" smtClean="0">
                <a:solidFill>
                  <a:srgbClr val="C00000"/>
                </a:solidFill>
                <a:latin typeface="Algerian" panose="04020705040A02060702" pitchFamily="82" charset="0"/>
              </a:rPr>
            </a:br>
            <a:r>
              <a:rPr lang="es-ES" sz="2800" dirty="0">
                <a:solidFill>
                  <a:srgbClr val="C00000"/>
                </a:solidFill>
                <a:latin typeface="Algerian" panose="04020705040A02060702" pitchFamily="82" charset="0"/>
              </a:rPr>
              <a:t/>
            </a:r>
            <a:br>
              <a:rPr lang="es-ES" sz="2800" dirty="0">
                <a:solidFill>
                  <a:srgbClr val="C00000"/>
                </a:solidFill>
                <a:latin typeface="Algerian" panose="04020705040A02060702" pitchFamily="82" charset="0"/>
              </a:rPr>
            </a:br>
            <a:r>
              <a:rPr lang="es-ES" sz="2800" dirty="0" smtClean="0">
                <a:solidFill>
                  <a:srgbClr val="C00000"/>
                </a:solidFill>
                <a:latin typeface="Algerian" panose="04020705040A02060702" pitchFamily="82" charset="0"/>
              </a:rPr>
              <a:t/>
            </a:r>
            <a:br>
              <a:rPr lang="es-ES" sz="2800" dirty="0" smtClean="0">
                <a:solidFill>
                  <a:srgbClr val="C00000"/>
                </a:solidFill>
                <a:latin typeface="Algerian" panose="04020705040A02060702" pitchFamily="82" charset="0"/>
              </a:rPr>
            </a:br>
            <a:r>
              <a:rPr lang="es-ES" sz="2800" dirty="0">
                <a:solidFill>
                  <a:srgbClr val="C00000"/>
                </a:solidFill>
                <a:latin typeface="Algerian" panose="04020705040A02060702" pitchFamily="82" charset="0"/>
              </a:rPr>
              <a:t/>
            </a:r>
            <a:br>
              <a:rPr lang="es-ES" sz="2800" dirty="0">
                <a:solidFill>
                  <a:srgbClr val="C00000"/>
                </a:solidFill>
                <a:latin typeface="Algerian" panose="04020705040A02060702" pitchFamily="82" charset="0"/>
              </a:rPr>
            </a:br>
            <a:r>
              <a:rPr lang="es-ES" sz="2800" dirty="0" smtClean="0">
                <a:solidFill>
                  <a:srgbClr val="C00000"/>
                </a:solidFill>
                <a:latin typeface="Algerian" panose="04020705040A02060702" pitchFamily="82" charset="0"/>
              </a:rPr>
              <a:t> </a:t>
            </a:r>
            <a:br>
              <a:rPr lang="es-ES" sz="2800" dirty="0" smtClean="0">
                <a:solidFill>
                  <a:srgbClr val="C00000"/>
                </a:solidFill>
                <a:latin typeface="Algerian" panose="04020705040A02060702" pitchFamily="82" charset="0"/>
              </a:rPr>
            </a:br>
            <a:r>
              <a:rPr lang="es-ES" sz="2800" dirty="0">
                <a:solidFill>
                  <a:srgbClr val="C00000"/>
                </a:solidFill>
                <a:latin typeface="Algerian" panose="04020705040A02060702" pitchFamily="82" charset="0"/>
              </a:rPr>
              <a:t/>
            </a:r>
            <a:br>
              <a:rPr lang="es-ES" sz="2800" dirty="0">
                <a:solidFill>
                  <a:srgbClr val="C00000"/>
                </a:solidFill>
                <a:latin typeface="Algerian" panose="04020705040A02060702" pitchFamily="82" charset="0"/>
              </a:rPr>
            </a:br>
            <a:r>
              <a:rPr lang="es-ES" sz="2800" dirty="0" smtClean="0">
                <a:solidFill>
                  <a:srgbClr val="C00000"/>
                </a:solidFill>
                <a:latin typeface="Algerian" panose="04020705040A02060702" pitchFamily="82" charset="0"/>
              </a:rPr>
              <a:t/>
            </a:r>
            <a:br>
              <a:rPr lang="es-ES" sz="2800" dirty="0" smtClean="0">
                <a:solidFill>
                  <a:srgbClr val="C00000"/>
                </a:solidFill>
                <a:latin typeface="Algerian" panose="04020705040A02060702" pitchFamily="82" charset="0"/>
              </a:rPr>
            </a:br>
            <a:r>
              <a:rPr lang="es-ES" sz="2800" dirty="0">
                <a:solidFill>
                  <a:srgbClr val="C00000"/>
                </a:solidFill>
                <a:latin typeface="Algerian" panose="04020705040A02060702" pitchFamily="82" charset="0"/>
              </a:rPr>
              <a:t/>
            </a:r>
            <a:br>
              <a:rPr lang="es-ES" sz="2800" dirty="0">
                <a:solidFill>
                  <a:srgbClr val="C00000"/>
                </a:solidFill>
                <a:latin typeface="Algerian" panose="04020705040A02060702" pitchFamily="82" charset="0"/>
              </a:rPr>
            </a:br>
            <a:r>
              <a:rPr lang="es-ES" sz="2800" dirty="0" smtClean="0">
                <a:solidFill>
                  <a:srgbClr val="C00000"/>
                </a:solidFill>
                <a:latin typeface="Algerian" panose="04020705040A02060702" pitchFamily="82" charset="0"/>
              </a:rPr>
              <a:t/>
            </a:r>
            <a:br>
              <a:rPr lang="es-ES" sz="2800" dirty="0" smtClean="0">
                <a:solidFill>
                  <a:srgbClr val="C00000"/>
                </a:solidFill>
                <a:latin typeface="Algerian" panose="04020705040A02060702" pitchFamily="82" charset="0"/>
              </a:rPr>
            </a:br>
            <a:r>
              <a:rPr lang="es-ES" sz="2800" dirty="0">
                <a:solidFill>
                  <a:srgbClr val="C00000"/>
                </a:solidFill>
                <a:latin typeface="Algerian" panose="04020705040A02060702" pitchFamily="82" charset="0"/>
              </a:rPr>
              <a:t/>
            </a:r>
            <a:br>
              <a:rPr lang="es-ES" sz="2800" dirty="0">
                <a:solidFill>
                  <a:srgbClr val="C00000"/>
                </a:solidFill>
                <a:latin typeface="Algerian" panose="04020705040A02060702" pitchFamily="82" charset="0"/>
              </a:rPr>
            </a:br>
            <a:r>
              <a:rPr lang="es-ES" sz="2800" dirty="0" smtClean="0">
                <a:solidFill>
                  <a:srgbClr val="C00000"/>
                </a:solidFill>
                <a:latin typeface="Algerian" panose="04020705040A02060702" pitchFamily="82" charset="0"/>
              </a:rPr>
              <a:t/>
            </a:r>
            <a:br>
              <a:rPr lang="es-ES" sz="2800" dirty="0" smtClean="0">
                <a:solidFill>
                  <a:srgbClr val="C00000"/>
                </a:solidFill>
                <a:latin typeface="Algerian" panose="04020705040A02060702" pitchFamily="82" charset="0"/>
              </a:rPr>
            </a:br>
            <a:r>
              <a:rPr lang="es-ES" sz="2800" dirty="0" smtClean="0">
                <a:solidFill>
                  <a:srgbClr val="C00000"/>
                </a:solidFill>
                <a:latin typeface="Algerian" panose="04020705040A02060702" pitchFamily="82" charset="0"/>
              </a:rPr>
              <a:t/>
            </a:r>
            <a:br>
              <a:rPr lang="es-ES" sz="2800" dirty="0" smtClean="0">
                <a:solidFill>
                  <a:srgbClr val="C00000"/>
                </a:solidFill>
                <a:latin typeface="Algerian" panose="04020705040A02060702" pitchFamily="82" charset="0"/>
              </a:rPr>
            </a:br>
            <a:r>
              <a:rPr lang="es-ES" sz="2800" dirty="0">
                <a:solidFill>
                  <a:srgbClr val="C00000"/>
                </a:solidFill>
                <a:latin typeface="Algerian" panose="04020705040A02060702" pitchFamily="82" charset="0"/>
              </a:rPr>
              <a:t/>
            </a:r>
            <a:br>
              <a:rPr lang="es-ES" sz="2800" dirty="0">
                <a:solidFill>
                  <a:srgbClr val="C00000"/>
                </a:solidFill>
                <a:latin typeface="Algerian" panose="04020705040A02060702" pitchFamily="82" charset="0"/>
              </a:rPr>
            </a:br>
            <a:r>
              <a:rPr lang="es-ES" sz="2800" dirty="0" smtClean="0">
                <a:solidFill>
                  <a:srgbClr val="C00000"/>
                </a:solidFill>
                <a:latin typeface="Algerian" panose="04020705040A02060702" pitchFamily="82" charset="0"/>
              </a:rPr>
              <a:t/>
            </a:r>
            <a:br>
              <a:rPr lang="es-ES" sz="2800" dirty="0" smtClean="0">
                <a:solidFill>
                  <a:srgbClr val="C00000"/>
                </a:solidFill>
                <a:latin typeface="Algerian" panose="04020705040A02060702" pitchFamily="82" charset="0"/>
              </a:rPr>
            </a:br>
            <a:r>
              <a:rPr lang="es-ES" sz="2800" dirty="0">
                <a:solidFill>
                  <a:srgbClr val="C00000"/>
                </a:solidFill>
                <a:latin typeface="Algerian" panose="04020705040A02060702" pitchFamily="82" charset="0"/>
              </a:rPr>
              <a:t/>
            </a:r>
            <a:br>
              <a:rPr lang="es-ES" sz="2800" dirty="0">
                <a:solidFill>
                  <a:srgbClr val="C00000"/>
                </a:solidFill>
                <a:latin typeface="Algerian" panose="04020705040A02060702" pitchFamily="82" charset="0"/>
              </a:rPr>
            </a:br>
            <a:r>
              <a:rPr lang="es-ES" sz="2800" dirty="0" smtClean="0">
                <a:solidFill>
                  <a:srgbClr val="C00000"/>
                </a:solidFill>
                <a:latin typeface="Algerian" panose="04020705040A02060702" pitchFamily="82" charset="0"/>
              </a:rPr>
              <a:t/>
            </a:r>
            <a:br>
              <a:rPr lang="es-ES" sz="2800" dirty="0" smtClean="0">
                <a:solidFill>
                  <a:srgbClr val="C00000"/>
                </a:solidFill>
                <a:latin typeface="Algerian" panose="04020705040A02060702" pitchFamily="82" charset="0"/>
              </a:rPr>
            </a:br>
            <a:r>
              <a:rPr lang="es-ES" sz="2800" dirty="0">
                <a:solidFill>
                  <a:srgbClr val="C00000"/>
                </a:solidFill>
                <a:latin typeface="Algerian" panose="04020705040A02060702" pitchFamily="82" charset="0"/>
              </a:rPr>
              <a:t/>
            </a:r>
            <a:br>
              <a:rPr lang="es-ES" sz="2800" dirty="0">
                <a:solidFill>
                  <a:srgbClr val="C00000"/>
                </a:solidFill>
                <a:latin typeface="Algerian" panose="04020705040A02060702" pitchFamily="82" charset="0"/>
              </a:rPr>
            </a:br>
            <a:r>
              <a:rPr lang="es-ES" sz="2800" dirty="0" smtClean="0">
                <a:solidFill>
                  <a:srgbClr val="C00000"/>
                </a:solidFill>
                <a:latin typeface="Algerian" panose="04020705040A02060702" pitchFamily="82" charset="0"/>
              </a:rPr>
              <a:t/>
            </a:r>
            <a:br>
              <a:rPr lang="es-ES" sz="2800" dirty="0" smtClean="0">
                <a:solidFill>
                  <a:srgbClr val="C00000"/>
                </a:solidFill>
                <a:latin typeface="Algerian" panose="04020705040A02060702" pitchFamily="82" charset="0"/>
              </a:rPr>
            </a:br>
            <a:r>
              <a:rPr lang="es-ES" sz="2800" dirty="0" smtClean="0">
                <a:latin typeface="Arial" panose="020B0604020202020204" pitchFamily="34" charset="0"/>
                <a:cs typeface="Arial" panose="020B0604020202020204" pitchFamily="34" charset="0"/>
              </a:rPr>
              <a:t/>
            </a:r>
            <a:br>
              <a:rPr lang="es-ES" sz="2800" dirty="0" smtClean="0">
                <a:latin typeface="Arial" panose="020B0604020202020204" pitchFamily="34" charset="0"/>
                <a:cs typeface="Arial" panose="020B0604020202020204" pitchFamily="34" charset="0"/>
              </a:rPr>
            </a:br>
            <a:r>
              <a:rPr lang="es-ES" sz="2800" dirty="0" smtClean="0">
                <a:latin typeface="Arial" panose="020B0604020202020204" pitchFamily="34" charset="0"/>
                <a:cs typeface="Arial" panose="020B0604020202020204" pitchFamily="34" charset="0"/>
              </a:rPr>
              <a:t>      </a:t>
            </a:r>
            <a:r>
              <a:rPr lang="es-ES" sz="2800" dirty="0" smtClean="0">
                <a:solidFill>
                  <a:schemeClr val="tx2">
                    <a:lumMod val="50000"/>
                  </a:schemeClr>
                </a:solidFill>
                <a:latin typeface="Algerian" panose="04020705040A02060702" pitchFamily="82" charset="0"/>
                <a:cs typeface="Arial" panose="020B0604020202020204" pitchFamily="34" charset="0"/>
              </a:rPr>
              <a:t>INDICACIONES CLINICAS PARA UNA EXTRACCION POR DISECCION.</a:t>
            </a:r>
            <a:br>
              <a:rPr lang="es-ES" sz="2800" dirty="0" smtClean="0">
                <a:solidFill>
                  <a:schemeClr val="tx2">
                    <a:lumMod val="50000"/>
                  </a:schemeClr>
                </a:solidFill>
                <a:latin typeface="Algerian" panose="04020705040A02060702" pitchFamily="82" charset="0"/>
                <a:cs typeface="Arial" panose="020B0604020202020204" pitchFamily="34" charset="0"/>
              </a:rPr>
            </a:br>
            <a:r>
              <a:rPr lang="es-ES" sz="2800" dirty="0">
                <a:solidFill>
                  <a:schemeClr val="tx2">
                    <a:lumMod val="50000"/>
                  </a:schemeClr>
                </a:solidFill>
                <a:latin typeface="Algerian" panose="04020705040A02060702" pitchFamily="82" charset="0"/>
                <a:cs typeface="Arial" panose="020B0604020202020204" pitchFamily="34" charset="0"/>
              </a:rPr>
              <a:t/>
            </a:r>
            <a:br>
              <a:rPr lang="es-ES" sz="2800" dirty="0">
                <a:solidFill>
                  <a:schemeClr val="tx2">
                    <a:lumMod val="50000"/>
                  </a:schemeClr>
                </a:solidFill>
                <a:latin typeface="Algerian" panose="04020705040A02060702" pitchFamily="82" charset="0"/>
                <a:cs typeface="Arial" panose="020B0604020202020204" pitchFamily="34" charset="0"/>
              </a:rPr>
            </a:br>
            <a:r>
              <a:rPr lang="es-ES" sz="2700" dirty="0" smtClean="0">
                <a:latin typeface="Arial" panose="020B0604020202020204" pitchFamily="34" charset="0"/>
                <a:cs typeface="Arial" panose="020B0604020202020204" pitchFamily="34" charset="0"/>
              </a:rPr>
              <a:t>7.- Prótesis amplias que debilitan al órgano dentario para su extracción.</a:t>
            </a:r>
            <a:br>
              <a:rPr lang="es-ES" sz="2700" dirty="0" smtClean="0">
                <a:latin typeface="Arial" panose="020B0604020202020204" pitchFamily="34" charset="0"/>
                <a:cs typeface="Arial" panose="020B0604020202020204" pitchFamily="34" charset="0"/>
              </a:rPr>
            </a:br>
            <a:r>
              <a:rPr lang="es-ES" sz="2700" dirty="0" smtClean="0">
                <a:latin typeface="Arial" panose="020B0604020202020204" pitchFamily="34" charset="0"/>
                <a:cs typeface="Arial" panose="020B0604020202020204" pitchFamily="34" charset="0"/>
              </a:rPr>
              <a:t> </a:t>
            </a:r>
            <a:r>
              <a:rPr lang="es-ES" sz="2800" dirty="0" smtClean="0">
                <a:latin typeface="Arial" panose="020B0604020202020204" pitchFamily="34" charset="0"/>
                <a:cs typeface="Arial" panose="020B0604020202020204" pitchFamily="34" charset="0"/>
              </a:rPr>
              <a:t/>
            </a:r>
            <a:br>
              <a:rPr lang="es-ES" sz="2800" dirty="0" smtClean="0">
                <a:latin typeface="Arial" panose="020B0604020202020204" pitchFamily="34" charset="0"/>
                <a:cs typeface="Arial" panose="020B0604020202020204" pitchFamily="34" charset="0"/>
              </a:rPr>
            </a:br>
            <a:r>
              <a:rPr lang="es-ES" sz="2800" dirty="0" smtClean="0">
                <a:latin typeface="Arial" panose="020B0604020202020204" pitchFamily="34" charset="0"/>
                <a:cs typeface="Arial" panose="020B0604020202020204" pitchFamily="34" charset="0"/>
              </a:rPr>
              <a:t/>
            </a:r>
            <a:br>
              <a:rPr lang="es-ES" sz="2800" dirty="0" smtClean="0">
                <a:latin typeface="Arial" panose="020B0604020202020204" pitchFamily="34" charset="0"/>
                <a:cs typeface="Arial" panose="020B0604020202020204" pitchFamily="34" charset="0"/>
              </a:rPr>
            </a:br>
            <a:r>
              <a:rPr lang="es-ES" sz="2800" dirty="0">
                <a:latin typeface="Arial" panose="020B0604020202020204" pitchFamily="34" charset="0"/>
                <a:cs typeface="Arial" panose="020B0604020202020204" pitchFamily="34" charset="0"/>
              </a:rPr>
              <a:t/>
            </a:r>
            <a:br>
              <a:rPr lang="es-ES" sz="2800" dirty="0">
                <a:latin typeface="Arial" panose="020B0604020202020204" pitchFamily="34" charset="0"/>
                <a:cs typeface="Arial" panose="020B0604020202020204" pitchFamily="34" charset="0"/>
              </a:rPr>
            </a:br>
            <a:r>
              <a:rPr lang="es-ES" sz="2800" dirty="0" smtClean="0">
                <a:latin typeface="Arial" panose="020B0604020202020204" pitchFamily="34" charset="0"/>
                <a:cs typeface="Arial" panose="020B0604020202020204" pitchFamily="34" charset="0"/>
              </a:rPr>
              <a:t/>
            </a:r>
            <a:br>
              <a:rPr lang="es-ES" sz="2800" dirty="0" smtClean="0">
                <a:latin typeface="Arial" panose="020B0604020202020204" pitchFamily="34" charset="0"/>
                <a:cs typeface="Arial" panose="020B0604020202020204" pitchFamily="34" charset="0"/>
              </a:rPr>
            </a:br>
            <a:r>
              <a:rPr lang="es-ES" sz="2800" dirty="0">
                <a:solidFill>
                  <a:srgbClr val="C00000"/>
                </a:solidFill>
                <a:latin typeface="Algerian" panose="04020705040A02060702" pitchFamily="82" charset="0"/>
              </a:rPr>
              <a:t/>
            </a:r>
            <a:br>
              <a:rPr lang="es-ES" sz="2800" dirty="0">
                <a:solidFill>
                  <a:srgbClr val="C00000"/>
                </a:solidFill>
                <a:latin typeface="Algerian" panose="04020705040A02060702" pitchFamily="82" charset="0"/>
              </a:rPr>
            </a:br>
            <a:r>
              <a:rPr lang="es-ES" sz="2800" dirty="0" smtClean="0">
                <a:solidFill>
                  <a:srgbClr val="C00000"/>
                </a:solidFill>
                <a:latin typeface="Algerian" panose="04020705040A02060702" pitchFamily="82" charset="0"/>
              </a:rPr>
              <a:t/>
            </a:r>
            <a:br>
              <a:rPr lang="es-ES" sz="2800" dirty="0" smtClean="0">
                <a:solidFill>
                  <a:srgbClr val="C00000"/>
                </a:solidFill>
                <a:latin typeface="Algerian" panose="04020705040A02060702" pitchFamily="82" charset="0"/>
              </a:rPr>
            </a:br>
            <a:endParaRPr lang="es-ES" sz="2800" dirty="0">
              <a:solidFill>
                <a:srgbClr val="C00000"/>
              </a:solidFill>
              <a:latin typeface="Algerian" panose="04020705040A02060702" pitchFamily="82" charset="0"/>
            </a:endParaRPr>
          </a:p>
        </p:txBody>
      </p:sp>
      <p:sp>
        <p:nvSpPr>
          <p:cNvPr id="9" name="Subtítulo 8"/>
          <p:cNvSpPr>
            <a:spLocks noGrp="1"/>
          </p:cNvSpPr>
          <p:nvPr>
            <p:ph type="subTitle" idx="1"/>
          </p:nvPr>
        </p:nvSpPr>
        <p:spPr>
          <a:xfrm>
            <a:off x="1021521" y="4063284"/>
            <a:ext cx="10084157" cy="2512672"/>
          </a:xfrm>
        </p:spPr>
        <p:txBody>
          <a:bodyPr/>
          <a:lstStyle/>
          <a:p>
            <a:pPr algn="l"/>
            <a:r>
              <a:rPr lang="es-ES" dirty="0" smtClean="0">
                <a:latin typeface="Arial" panose="020B0604020202020204" pitchFamily="34" charset="0"/>
                <a:cs typeface="Arial" panose="020B0604020202020204" pitchFamily="34" charset="0"/>
              </a:rPr>
              <a:t>8.- limitación en la apertura bucal.</a:t>
            </a:r>
            <a:endParaRPr lang="es-ES" dirty="0">
              <a:latin typeface="Arial" panose="020B0604020202020204" pitchFamily="34" charset="0"/>
              <a:cs typeface="Arial" panose="020B0604020202020204" pitchFamily="34" charset="0"/>
            </a:endParaRPr>
          </a:p>
        </p:txBody>
      </p:sp>
      <p:pic>
        <p:nvPicPr>
          <p:cNvPr id="7" name="Imagen 6"/>
          <p:cNvPicPr>
            <a:picLocks noChangeAspect="1"/>
          </p:cNvPicPr>
          <p:nvPr/>
        </p:nvPicPr>
        <p:blipFill>
          <a:blip r:embed="rId3"/>
          <a:stretch>
            <a:fillRect/>
          </a:stretch>
        </p:blipFill>
        <p:spPr>
          <a:xfrm>
            <a:off x="4610291" y="1628964"/>
            <a:ext cx="2906616" cy="2179962"/>
          </a:xfrm>
          <a:prstGeom prst="rect">
            <a:avLst/>
          </a:prstGeom>
          <a:ln w="28575">
            <a:solidFill>
              <a:srgbClr val="C00000"/>
            </a:solidFill>
          </a:ln>
        </p:spPr>
      </p:pic>
      <p:pic>
        <p:nvPicPr>
          <p:cNvPr id="8" name="Imagen 7"/>
          <p:cNvPicPr>
            <a:picLocks noChangeAspect="1"/>
          </p:cNvPicPr>
          <p:nvPr/>
        </p:nvPicPr>
        <p:blipFill>
          <a:blip r:embed="rId4"/>
          <a:stretch>
            <a:fillRect/>
          </a:stretch>
        </p:blipFill>
        <p:spPr>
          <a:xfrm>
            <a:off x="4619695" y="4533147"/>
            <a:ext cx="3137208" cy="2087669"/>
          </a:xfrm>
          <a:prstGeom prst="rect">
            <a:avLst/>
          </a:prstGeom>
          <a:ln w="28575">
            <a:solidFill>
              <a:srgbClr val="C00000"/>
            </a:solidFill>
          </a:ln>
        </p:spPr>
      </p:pic>
      <p:pic>
        <p:nvPicPr>
          <p:cNvPr id="6" name="Imagen 3"/>
          <p:cNvPicPr>
            <a:picLocks noChangeAspect="1"/>
          </p:cNvPicPr>
          <p:nvPr/>
        </p:nvPicPr>
        <p:blipFill>
          <a:blip r:embed="rId5"/>
          <a:stretch>
            <a:fillRect/>
          </a:stretch>
        </p:blipFill>
        <p:spPr>
          <a:xfrm>
            <a:off x="11230714" y="67354"/>
            <a:ext cx="866685" cy="789236"/>
          </a:xfrm>
          <a:prstGeom prst="rect">
            <a:avLst/>
          </a:prstGeom>
        </p:spPr>
      </p:pic>
      <p:pic>
        <p:nvPicPr>
          <p:cNvPr id="10" name="Imagen 4"/>
          <p:cNvPicPr>
            <a:picLocks noChangeAspect="1"/>
          </p:cNvPicPr>
          <p:nvPr/>
        </p:nvPicPr>
        <p:blipFill>
          <a:blip r:embed="rId6"/>
          <a:stretch>
            <a:fillRect/>
          </a:stretch>
        </p:blipFill>
        <p:spPr>
          <a:xfrm>
            <a:off x="134731" y="96258"/>
            <a:ext cx="893969" cy="789237"/>
          </a:xfrm>
          <a:prstGeom prst="rect">
            <a:avLst/>
          </a:prstGeom>
        </p:spPr>
      </p:pic>
    </p:spTree>
    <p:extLst>
      <p:ext uri="{BB962C8B-B14F-4D97-AF65-F5344CB8AC3E}">
        <p14:creationId xmlns:p14="http://schemas.microsoft.com/office/powerpoint/2010/main" val="16959695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9"/>
          <p:cNvSpPr>
            <a:spLocks noGrp="1"/>
          </p:cNvSpPr>
          <p:nvPr>
            <p:ph type="ctrTitle"/>
          </p:nvPr>
        </p:nvSpPr>
        <p:spPr>
          <a:xfrm>
            <a:off x="321972" y="437882"/>
            <a:ext cx="11269014" cy="1333433"/>
          </a:xfrm>
        </p:spPr>
        <p:txBody>
          <a:bodyPr anchor="ctr">
            <a:normAutofit/>
          </a:bodyPr>
          <a:lstStyle/>
          <a:p>
            <a:r>
              <a:rPr lang="es-ES" sz="3200" dirty="0" smtClean="0">
                <a:solidFill>
                  <a:schemeClr val="tx2">
                    <a:lumMod val="50000"/>
                  </a:schemeClr>
                </a:solidFill>
                <a:latin typeface="Algerian" panose="04020705040A02060702" pitchFamily="82" charset="0"/>
              </a:rPr>
              <a:t>INDICACIONES CLINICAS DE EXTRACCION POR DISECCION.</a:t>
            </a:r>
            <a:endParaRPr lang="es-ES" sz="3200" dirty="0">
              <a:solidFill>
                <a:schemeClr val="tx2">
                  <a:lumMod val="50000"/>
                </a:schemeClr>
              </a:solidFill>
              <a:latin typeface="Algerian" panose="04020705040A02060702" pitchFamily="82" charset="0"/>
            </a:endParaRPr>
          </a:p>
        </p:txBody>
      </p:sp>
      <p:sp>
        <p:nvSpPr>
          <p:cNvPr id="11" name="Subtítulo 10"/>
          <p:cNvSpPr>
            <a:spLocks noGrp="1"/>
          </p:cNvSpPr>
          <p:nvPr>
            <p:ph type="subTitle" idx="1"/>
          </p:nvPr>
        </p:nvSpPr>
        <p:spPr>
          <a:xfrm>
            <a:off x="1098997" y="2108088"/>
            <a:ext cx="9144000" cy="3030581"/>
          </a:xfrm>
        </p:spPr>
        <p:txBody>
          <a:bodyPr>
            <a:normAutofit/>
          </a:bodyPr>
          <a:lstStyle/>
          <a:p>
            <a:pPr algn="l"/>
            <a:r>
              <a:rPr lang="es-ES" sz="2800" dirty="0" smtClean="0">
                <a:latin typeface="Arial" panose="020B0604020202020204" pitchFamily="34" charset="0"/>
                <a:cs typeface="Arial" panose="020B0604020202020204" pitchFamily="34" charset="0"/>
              </a:rPr>
              <a:t>9.- Órganos dentarios sumergidos.</a:t>
            </a:r>
            <a:endParaRPr lang="es-ES" sz="2800" dirty="0">
              <a:latin typeface="Arial" panose="020B0604020202020204" pitchFamily="34" charset="0"/>
              <a:cs typeface="Arial" panose="020B0604020202020204" pitchFamily="34" charset="0"/>
            </a:endParaRPr>
          </a:p>
        </p:txBody>
      </p:sp>
      <p:pic>
        <p:nvPicPr>
          <p:cNvPr id="12" name="Imagen 11"/>
          <p:cNvPicPr>
            <a:picLocks noChangeAspect="1"/>
          </p:cNvPicPr>
          <p:nvPr/>
        </p:nvPicPr>
        <p:blipFill>
          <a:blip r:embed="rId3"/>
          <a:stretch>
            <a:fillRect/>
          </a:stretch>
        </p:blipFill>
        <p:spPr>
          <a:xfrm>
            <a:off x="1665667" y="2910625"/>
            <a:ext cx="8577330" cy="2859110"/>
          </a:xfrm>
          <a:prstGeom prst="rect">
            <a:avLst/>
          </a:prstGeom>
          <a:ln w="38100">
            <a:solidFill>
              <a:srgbClr val="C00000"/>
            </a:solidFill>
          </a:ln>
        </p:spPr>
      </p:pic>
      <p:pic>
        <p:nvPicPr>
          <p:cNvPr id="5" name="Imagen 3"/>
          <p:cNvPicPr>
            <a:picLocks noChangeAspect="1"/>
          </p:cNvPicPr>
          <p:nvPr/>
        </p:nvPicPr>
        <p:blipFill>
          <a:blip r:embed="rId4"/>
          <a:stretch>
            <a:fillRect/>
          </a:stretch>
        </p:blipFill>
        <p:spPr>
          <a:xfrm>
            <a:off x="11230714" y="67354"/>
            <a:ext cx="866685" cy="789236"/>
          </a:xfrm>
          <a:prstGeom prst="rect">
            <a:avLst/>
          </a:prstGeom>
        </p:spPr>
      </p:pic>
      <p:pic>
        <p:nvPicPr>
          <p:cNvPr id="6" name="Imagen 4"/>
          <p:cNvPicPr>
            <a:picLocks noChangeAspect="1"/>
          </p:cNvPicPr>
          <p:nvPr/>
        </p:nvPicPr>
        <p:blipFill>
          <a:blip r:embed="rId5"/>
          <a:stretch>
            <a:fillRect/>
          </a:stretch>
        </p:blipFill>
        <p:spPr>
          <a:xfrm>
            <a:off x="134731" y="96258"/>
            <a:ext cx="893969" cy="789237"/>
          </a:xfrm>
          <a:prstGeom prst="rect">
            <a:avLst/>
          </a:prstGeom>
        </p:spPr>
      </p:pic>
    </p:spTree>
    <p:extLst>
      <p:ext uri="{BB962C8B-B14F-4D97-AF65-F5344CB8AC3E}">
        <p14:creationId xmlns:p14="http://schemas.microsoft.com/office/powerpoint/2010/main" val="70842554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ctrTitle"/>
          </p:nvPr>
        </p:nvSpPr>
        <p:spPr>
          <a:xfrm>
            <a:off x="862884" y="553792"/>
            <a:ext cx="10663707" cy="953038"/>
          </a:xfrm>
        </p:spPr>
        <p:txBody>
          <a:bodyPr anchor="ctr">
            <a:normAutofit/>
          </a:bodyPr>
          <a:lstStyle/>
          <a:p>
            <a:r>
              <a:rPr lang="es-ES" sz="2800" dirty="0" smtClean="0">
                <a:solidFill>
                  <a:srgbClr val="002060"/>
                </a:solidFill>
                <a:latin typeface="Algerian" panose="04020705040A02060702" pitchFamily="82" charset="0"/>
              </a:rPr>
              <a:t>INDICACIONES RADIOGRAFICAS para extracción por disección.</a:t>
            </a:r>
            <a:endParaRPr lang="es-ES" sz="2800" dirty="0">
              <a:solidFill>
                <a:srgbClr val="002060"/>
              </a:solidFill>
              <a:latin typeface="Algerian" panose="04020705040A02060702" pitchFamily="82" charset="0"/>
            </a:endParaRPr>
          </a:p>
        </p:txBody>
      </p:sp>
      <p:sp>
        <p:nvSpPr>
          <p:cNvPr id="4" name="Subtítulo 3"/>
          <p:cNvSpPr>
            <a:spLocks noGrp="1"/>
          </p:cNvSpPr>
          <p:nvPr>
            <p:ph type="subTitle" idx="1"/>
          </p:nvPr>
        </p:nvSpPr>
        <p:spPr>
          <a:xfrm>
            <a:off x="862883" y="1506830"/>
            <a:ext cx="10393251" cy="4997001"/>
          </a:xfrm>
        </p:spPr>
        <p:txBody>
          <a:bodyPr/>
          <a:lstStyle/>
          <a:p>
            <a:pPr algn="l"/>
            <a:r>
              <a:rPr lang="es-ES" dirty="0" smtClean="0">
                <a:latin typeface="Arial" panose="020B0604020202020204" pitchFamily="34" charset="0"/>
                <a:cs typeface="Arial" panose="020B0604020202020204" pitchFamily="34" charset="0"/>
              </a:rPr>
              <a:t>1.- Órganos dentarios retenidos.</a:t>
            </a:r>
          </a:p>
          <a:p>
            <a:pPr algn="l"/>
            <a:endParaRPr lang="es-ES" dirty="0">
              <a:latin typeface="Arial" panose="020B0604020202020204" pitchFamily="34" charset="0"/>
              <a:cs typeface="Arial" panose="020B0604020202020204" pitchFamily="34" charset="0"/>
            </a:endParaRPr>
          </a:p>
          <a:p>
            <a:pPr algn="l"/>
            <a:endParaRPr lang="es-ES" dirty="0" smtClean="0">
              <a:latin typeface="Arial" panose="020B0604020202020204" pitchFamily="34" charset="0"/>
              <a:cs typeface="Arial" panose="020B0604020202020204" pitchFamily="34" charset="0"/>
            </a:endParaRPr>
          </a:p>
          <a:p>
            <a:pPr algn="l"/>
            <a:endParaRPr lang="es-ES" dirty="0">
              <a:latin typeface="Arial" panose="020B0604020202020204" pitchFamily="34" charset="0"/>
              <a:cs typeface="Arial" panose="020B0604020202020204" pitchFamily="34" charset="0"/>
            </a:endParaRPr>
          </a:p>
          <a:p>
            <a:pPr algn="l"/>
            <a:endParaRPr lang="es-ES" dirty="0" smtClean="0">
              <a:latin typeface="Arial" panose="020B0604020202020204" pitchFamily="34" charset="0"/>
              <a:cs typeface="Arial" panose="020B0604020202020204" pitchFamily="34" charset="0"/>
            </a:endParaRPr>
          </a:p>
          <a:p>
            <a:pPr algn="l"/>
            <a:endParaRPr lang="es-ES" dirty="0">
              <a:latin typeface="Arial" panose="020B0604020202020204" pitchFamily="34" charset="0"/>
              <a:cs typeface="Arial" panose="020B0604020202020204" pitchFamily="34" charset="0"/>
            </a:endParaRPr>
          </a:p>
          <a:p>
            <a:pPr algn="l"/>
            <a:r>
              <a:rPr lang="es-ES" dirty="0" smtClean="0">
                <a:latin typeface="Arial" panose="020B0604020202020204" pitchFamily="34" charset="0"/>
                <a:cs typeface="Arial" panose="020B0604020202020204" pitchFamily="34" charset="0"/>
              </a:rPr>
              <a:t>2.- Órganos dentarios con anomalía radicular.</a:t>
            </a:r>
          </a:p>
        </p:txBody>
      </p:sp>
      <p:pic>
        <p:nvPicPr>
          <p:cNvPr id="5" name="Imagen 4"/>
          <p:cNvPicPr>
            <a:picLocks noChangeAspect="1"/>
          </p:cNvPicPr>
          <p:nvPr/>
        </p:nvPicPr>
        <p:blipFill>
          <a:blip r:embed="rId3"/>
          <a:stretch>
            <a:fillRect/>
          </a:stretch>
        </p:blipFill>
        <p:spPr>
          <a:xfrm>
            <a:off x="4265722" y="2014899"/>
            <a:ext cx="3587571" cy="2152543"/>
          </a:xfrm>
          <a:prstGeom prst="rect">
            <a:avLst/>
          </a:prstGeom>
          <a:ln w="28575">
            <a:solidFill>
              <a:srgbClr val="002060"/>
            </a:solidFill>
          </a:ln>
        </p:spPr>
      </p:pic>
      <p:pic>
        <p:nvPicPr>
          <p:cNvPr id="6" name="Imagen 5"/>
          <p:cNvPicPr>
            <a:picLocks noChangeAspect="1"/>
          </p:cNvPicPr>
          <p:nvPr/>
        </p:nvPicPr>
        <p:blipFill>
          <a:blip r:embed="rId4"/>
          <a:stretch>
            <a:fillRect/>
          </a:stretch>
        </p:blipFill>
        <p:spPr>
          <a:xfrm>
            <a:off x="3117960" y="4765474"/>
            <a:ext cx="2295523" cy="1738357"/>
          </a:xfrm>
          <a:prstGeom prst="rect">
            <a:avLst/>
          </a:prstGeom>
          <a:ln w="38100">
            <a:solidFill>
              <a:srgbClr val="002060"/>
            </a:solidFill>
          </a:ln>
        </p:spPr>
      </p:pic>
      <p:pic>
        <p:nvPicPr>
          <p:cNvPr id="8" name="Imagen 7"/>
          <p:cNvPicPr>
            <a:picLocks noChangeAspect="1"/>
          </p:cNvPicPr>
          <p:nvPr/>
        </p:nvPicPr>
        <p:blipFill>
          <a:blip r:embed="rId5"/>
          <a:stretch>
            <a:fillRect/>
          </a:stretch>
        </p:blipFill>
        <p:spPr>
          <a:xfrm>
            <a:off x="6194737" y="4728742"/>
            <a:ext cx="2619375" cy="1743075"/>
          </a:xfrm>
          <a:prstGeom prst="rect">
            <a:avLst/>
          </a:prstGeom>
          <a:ln w="38100">
            <a:solidFill>
              <a:srgbClr val="002060"/>
            </a:solidFill>
          </a:ln>
        </p:spPr>
      </p:pic>
      <p:pic>
        <p:nvPicPr>
          <p:cNvPr id="7" name="Imagen 3"/>
          <p:cNvPicPr>
            <a:picLocks noChangeAspect="1"/>
          </p:cNvPicPr>
          <p:nvPr/>
        </p:nvPicPr>
        <p:blipFill>
          <a:blip r:embed="rId6"/>
          <a:stretch>
            <a:fillRect/>
          </a:stretch>
        </p:blipFill>
        <p:spPr>
          <a:xfrm>
            <a:off x="11230714" y="67354"/>
            <a:ext cx="866685" cy="789236"/>
          </a:xfrm>
          <a:prstGeom prst="rect">
            <a:avLst/>
          </a:prstGeom>
        </p:spPr>
      </p:pic>
      <p:pic>
        <p:nvPicPr>
          <p:cNvPr id="9" name="Imagen 4"/>
          <p:cNvPicPr>
            <a:picLocks noChangeAspect="1"/>
          </p:cNvPicPr>
          <p:nvPr/>
        </p:nvPicPr>
        <p:blipFill>
          <a:blip r:embed="rId7"/>
          <a:stretch>
            <a:fillRect/>
          </a:stretch>
        </p:blipFill>
        <p:spPr>
          <a:xfrm>
            <a:off x="134731" y="96258"/>
            <a:ext cx="893969" cy="789237"/>
          </a:xfrm>
          <a:prstGeom prst="rect">
            <a:avLst/>
          </a:prstGeom>
        </p:spPr>
      </p:pic>
    </p:spTree>
    <p:extLst>
      <p:ext uri="{BB962C8B-B14F-4D97-AF65-F5344CB8AC3E}">
        <p14:creationId xmlns:p14="http://schemas.microsoft.com/office/powerpoint/2010/main" val="226431784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8"/>
          <p:cNvSpPr>
            <a:spLocks noGrp="1"/>
          </p:cNvSpPr>
          <p:nvPr>
            <p:ph type="title"/>
          </p:nvPr>
        </p:nvSpPr>
        <p:spPr>
          <a:xfrm>
            <a:off x="664424" y="344888"/>
            <a:ext cx="10515600" cy="965915"/>
          </a:xfrm>
        </p:spPr>
        <p:txBody>
          <a:bodyPr anchor="ctr">
            <a:normAutofit fontScale="90000"/>
          </a:bodyPr>
          <a:lstStyle/>
          <a:p>
            <a:pPr algn="ctr"/>
            <a:r>
              <a:rPr lang="es-ES" sz="3600" dirty="0" smtClean="0">
                <a:solidFill>
                  <a:srgbClr val="002060"/>
                </a:solidFill>
                <a:latin typeface="Algerian" panose="04020705040A02060702" pitchFamily="82" charset="0"/>
              </a:rPr>
              <a:t>INDICACIONES RADIOGRAFICAS PARA </a:t>
            </a:r>
            <a:r>
              <a:rPr lang="es-ES" sz="3600" dirty="0" err="1" smtClean="0">
                <a:solidFill>
                  <a:srgbClr val="002060"/>
                </a:solidFill>
                <a:latin typeface="Algerian" panose="04020705040A02060702" pitchFamily="82" charset="0"/>
              </a:rPr>
              <a:t>EXTRACCIóN</a:t>
            </a:r>
            <a:r>
              <a:rPr lang="es-ES" sz="3600" dirty="0" smtClean="0">
                <a:solidFill>
                  <a:srgbClr val="002060"/>
                </a:solidFill>
                <a:latin typeface="Algerian" panose="04020705040A02060702" pitchFamily="82" charset="0"/>
              </a:rPr>
              <a:t> </a:t>
            </a:r>
            <a:r>
              <a:rPr lang="es-ES" sz="3600" dirty="0" smtClean="0">
                <a:solidFill>
                  <a:srgbClr val="002060"/>
                </a:solidFill>
                <a:latin typeface="Algerian" panose="04020705040A02060702" pitchFamily="82" charset="0"/>
              </a:rPr>
              <a:t>POR </a:t>
            </a:r>
            <a:r>
              <a:rPr lang="es-ES" sz="3600" dirty="0" err="1" smtClean="0">
                <a:solidFill>
                  <a:srgbClr val="002060"/>
                </a:solidFill>
                <a:latin typeface="Algerian" panose="04020705040A02060702" pitchFamily="82" charset="0"/>
              </a:rPr>
              <a:t>DISECCIóN</a:t>
            </a:r>
            <a:r>
              <a:rPr lang="es-ES" sz="3600" dirty="0" smtClean="0">
                <a:solidFill>
                  <a:srgbClr val="002060"/>
                </a:solidFill>
                <a:latin typeface="Algerian" panose="04020705040A02060702" pitchFamily="82" charset="0"/>
              </a:rPr>
              <a:t>.</a:t>
            </a:r>
            <a:endParaRPr lang="es-ES" sz="3600" dirty="0">
              <a:solidFill>
                <a:srgbClr val="002060"/>
              </a:solidFill>
              <a:latin typeface="Algerian" panose="04020705040A02060702" pitchFamily="82" charset="0"/>
            </a:endParaRPr>
          </a:p>
        </p:txBody>
      </p:sp>
      <p:sp>
        <p:nvSpPr>
          <p:cNvPr id="10" name="Marcador de texto 9"/>
          <p:cNvSpPr>
            <a:spLocks noGrp="1"/>
          </p:cNvSpPr>
          <p:nvPr>
            <p:ph type="body" idx="1"/>
          </p:nvPr>
        </p:nvSpPr>
        <p:spPr>
          <a:xfrm>
            <a:off x="831850" y="1493948"/>
            <a:ext cx="10515600" cy="5125793"/>
          </a:xfrm>
        </p:spPr>
        <p:txBody>
          <a:bodyPr/>
          <a:lstStyle/>
          <a:p>
            <a:r>
              <a:rPr lang="es-ES" dirty="0" smtClean="0">
                <a:solidFill>
                  <a:schemeClr val="tx1"/>
                </a:solidFill>
                <a:latin typeface="Arial" panose="020B0604020202020204" pitchFamily="34" charset="0"/>
                <a:cs typeface="Arial" panose="020B0604020202020204" pitchFamily="34" charset="0"/>
              </a:rPr>
              <a:t>3.- Órganos dentarios con Hipercementosis.</a:t>
            </a:r>
          </a:p>
          <a:p>
            <a:endParaRPr lang="es-ES" dirty="0">
              <a:solidFill>
                <a:schemeClr val="tx1"/>
              </a:solidFill>
              <a:latin typeface="Arial" panose="020B0604020202020204" pitchFamily="34" charset="0"/>
              <a:cs typeface="Arial" panose="020B0604020202020204" pitchFamily="34" charset="0"/>
            </a:endParaRPr>
          </a:p>
          <a:p>
            <a:endParaRPr lang="es-ES" dirty="0" smtClean="0">
              <a:solidFill>
                <a:schemeClr val="tx1"/>
              </a:solidFill>
              <a:latin typeface="Arial" panose="020B0604020202020204" pitchFamily="34" charset="0"/>
              <a:cs typeface="Arial" panose="020B0604020202020204" pitchFamily="34" charset="0"/>
            </a:endParaRPr>
          </a:p>
          <a:p>
            <a:endParaRPr lang="es-ES" dirty="0">
              <a:solidFill>
                <a:schemeClr val="tx1"/>
              </a:solidFill>
              <a:latin typeface="Arial" panose="020B0604020202020204" pitchFamily="34" charset="0"/>
              <a:cs typeface="Arial" panose="020B0604020202020204" pitchFamily="34" charset="0"/>
            </a:endParaRPr>
          </a:p>
          <a:p>
            <a:endParaRPr lang="es-ES" dirty="0" smtClean="0">
              <a:solidFill>
                <a:schemeClr val="tx1"/>
              </a:solidFill>
              <a:latin typeface="Arial" panose="020B0604020202020204" pitchFamily="34" charset="0"/>
              <a:cs typeface="Arial" panose="020B0604020202020204" pitchFamily="34" charset="0"/>
            </a:endParaRPr>
          </a:p>
          <a:p>
            <a:endParaRPr lang="es-ES" dirty="0" smtClean="0">
              <a:solidFill>
                <a:schemeClr val="tx1"/>
              </a:solidFill>
              <a:latin typeface="Arial" panose="020B0604020202020204" pitchFamily="34" charset="0"/>
              <a:cs typeface="Arial" panose="020B0604020202020204" pitchFamily="34" charset="0"/>
            </a:endParaRPr>
          </a:p>
          <a:p>
            <a:r>
              <a:rPr lang="es-ES" dirty="0" smtClean="0">
                <a:solidFill>
                  <a:schemeClr val="tx1"/>
                </a:solidFill>
                <a:latin typeface="Arial" panose="020B0604020202020204" pitchFamily="34" charset="0"/>
                <a:cs typeface="Arial" panose="020B0604020202020204" pitchFamily="34" charset="0"/>
              </a:rPr>
              <a:t>4.- Órganos dentarios con procesos patológicos radiculares.</a:t>
            </a:r>
          </a:p>
          <a:p>
            <a:endParaRPr lang="es-ES" dirty="0">
              <a:solidFill>
                <a:schemeClr val="tx1"/>
              </a:solidFill>
              <a:latin typeface="Arial" panose="020B0604020202020204" pitchFamily="34" charset="0"/>
              <a:cs typeface="Arial" panose="020B0604020202020204" pitchFamily="34" charset="0"/>
            </a:endParaRPr>
          </a:p>
          <a:p>
            <a:endParaRPr lang="es-ES" dirty="0" smtClean="0">
              <a:solidFill>
                <a:schemeClr val="tx1"/>
              </a:solidFill>
              <a:latin typeface="Arial" panose="020B0604020202020204" pitchFamily="34" charset="0"/>
              <a:cs typeface="Arial" panose="020B0604020202020204" pitchFamily="34" charset="0"/>
            </a:endParaRPr>
          </a:p>
          <a:p>
            <a:endParaRPr lang="es-ES" dirty="0">
              <a:solidFill>
                <a:schemeClr val="tx1"/>
              </a:solidFill>
              <a:latin typeface="Arial" panose="020B0604020202020204" pitchFamily="34" charset="0"/>
              <a:cs typeface="Arial" panose="020B0604020202020204" pitchFamily="34" charset="0"/>
            </a:endParaRPr>
          </a:p>
          <a:p>
            <a:endParaRPr lang="es-ES" dirty="0" smtClean="0">
              <a:solidFill>
                <a:schemeClr val="tx1"/>
              </a:solidFill>
              <a:latin typeface="Arial" panose="020B0604020202020204" pitchFamily="34" charset="0"/>
              <a:cs typeface="Arial" panose="020B0604020202020204" pitchFamily="34" charset="0"/>
            </a:endParaRPr>
          </a:p>
          <a:p>
            <a:endParaRPr lang="es-ES" dirty="0">
              <a:solidFill>
                <a:schemeClr val="tx1"/>
              </a:solidFill>
              <a:latin typeface="Arial" panose="020B0604020202020204" pitchFamily="34" charset="0"/>
              <a:cs typeface="Arial" panose="020B0604020202020204" pitchFamily="34" charset="0"/>
            </a:endParaRPr>
          </a:p>
          <a:p>
            <a:endParaRPr lang="es-ES" dirty="0">
              <a:solidFill>
                <a:schemeClr val="tx1"/>
              </a:solidFill>
              <a:latin typeface="Arial" panose="020B0604020202020204" pitchFamily="34" charset="0"/>
              <a:cs typeface="Arial" panose="020B0604020202020204" pitchFamily="34" charset="0"/>
            </a:endParaRPr>
          </a:p>
        </p:txBody>
      </p:sp>
      <p:pic>
        <p:nvPicPr>
          <p:cNvPr id="11" name="Imagen 10"/>
          <p:cNvPicPr>
            <a:picLocks noChangeAspect="1"/>
          </p:cNvPicPr>
          <p:nvPr/>
        </p:nvPicPr>
        <p:blipFill>
          <a:blip r:embed="rId3"/>
          <a:stretch>
            <a:fillRect/>
          </a:stretch>
        </p:blipFill>
        <p:spPr>
          <a:xfrm>
            <a:off x="4255795" y="2058444"/>
            <a:ext cx="2531371" cy="1864713"/>
          </a:xfrm>
          <a:prstGeom prst="rect">
            <a:avLst/>
          </a:prstGeom>
          <a:ln w="38100">
            <a:solidFill>
              <a:srgbClr val="002060"/>
            </a:solidFill>
          </a:ln>
        </p:spPr>
      </p:pic>
      <p:pic>
        <p:nvPicPr>
          <p:cNvPr id="13" name="Imagen 12"/>
          <p:cNvPicPr>
            <a:picLocks noChangeAspect="1"/>
          </p:cNvPicPr>
          <p:nvPr/>
        </p:nvPicPr>
        <p:blipFill>
          <a:blip r:embed="rId4"/>
          <a:stretch>
            <a:fillRect/>
          </a:stretch>
        </p:blipFill>
        <p:spPr>
          <a:xfrm>
            <a:off x="4255795" y="4776352"/>
            <a:ext cx="2531371" cy="1843389"/>
          </a:xfrm>
          <a:prstGeom prst="rect">
            <a:avLst/>
          </a:prstGeom>
          <a:ln w="38100">
            <a:solidFill>
              <a:srgbClr val="002060"/>
            </a:solidFill>
          </a:ln>
        </p:spPr>
      </p:pic>
      <p:pic>
        <p:nvPicPr>
          <p:cNvPr id="6" name="Imagen 3"/>
          <p:cNvPicPr>
            <a:picLocks noChangeAspect="1"/>
          </p:cNvPicPr>
          <p:nvPr/>
        </p:nvPicPr>
        <p:blipFill>
          <a:blip r:embed="rId5"/>
          <a:stretch>
            <a:fillRect/>
          </a:stretch>
        </p:blipFill>
        <p:spPr>
          <a:xfrm>
            <a:off x="11230714" y="67354"/>
            <a:ext cx="866685" cy="789236"/>
          </a:xfrm>
          <a:prstGeom prst="rect">
            <a:avLst/>
          </a:prstGeom>
        </p:spPr>
      </p:pic>
      <p:pic>
        <p:nvPicPr>
          <p:cNvPr id="7" name="Imagen 4"/>
          <p:cNvPicPr>
            <a:picLocks noChangeAspect="1"/>
          </p:cNvPicPr>
          <p:nvPr/>
        </p:nvPicPr>
        <p:blipFill>
          <a:blip r:embed="rId6"/>
          <a:stretch>
            <a:fillRect/>
          </a:stretch>
        </p:blipFill>
        <p:spPr>
          <a:xfrm>
            <a:off x="134731" y="96258"/>
            <a:ext cx="893969" cy="789237"/>
          </a:xfrm>
          <a:prstGeom prst="rect">
            <a:avLst/>
          </a:prstGeom>
        </p:spPr>
      </p:pic>
    </p:spTree>
    <p:extLst>
      <p:ext uri="{BB962C8B-B14F-4D97-AF65-F5344CB8AC3E}">
        <p14:creationId xmlns:p14="http://schemas.microsoft.com/office/powerpoint/2010/main" val="272025057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905813" y="182208"/>
            <a:ext cx="10431887" cy="860982"/>
          </a:xfrm>
        </p:spPr>
        <p:txBody>
          <a:bodyPr>
            <a:normAutofit fontScale="90000"/>
          </a:bodyPr>
          <a:lstStyle/>
          <a:p>
            <a:r>
              <a:rPr lang="es-ES" dirty="0" smtClean="0">
                <a:latin typeface="Algerian" panose="04020705040A02060702" pitchFamily="82" charset="0"/>
              </a:rPr>
              <a:t/>
            </a:r>
            <a:br>
              <a:rPr lang="es-ES" dirty="0" smtClean="0">
                <a:latin typeface="Algerian" panose="04020705040A02060702" pitchFamily="82" charset="0"/>
              </a:rPr>
            </a:br>
            <a:r>
              <a:rPr lang="es-ES" dirty="0" smtClean="0">
                <a:latin typeface="Algerian" panose="04020705040A02060702" pitchFamily="82" charset="0"/>
              </a:rPr>
              <a:t> </a:t>
            </a:r>
            <a:br>
              <a:rPr lang="es-ES" dirty="0" smtClean="0">
                <a:latin typeface="Algerian" panose="04020705040A02060702" pitchFamily="82" charset="0"/>
              </a:rPr>
            </a:br>
            <a:r>
              <a:rPr lang="es-ES" dirty="0">
                <a:latin typeface="Algerian" panose="04020705040A02060702" pitchFamily="82" charset="0"/>
              </a:rPr>
              <a:t/>
            </a:r>
            <a:br>
              <a:rPr lang="es-ES" dirty="0">
                <a:latin typeface="Algerian" panose="04020705040A02060702" pitchFamily="82" charset="0"/>
              </a:rPr>
            </a:br>
            <a:r>
              <a:rPr lang="es-ES" dirty="0" smtClean="0">
                <a:latin typeface="Algerian" panose="04020705040A02060702" pitchFamily="82" charset="0"/>
              </a:rPr>
              <a:t/>
            </a:r>
            <a:br>
              <a:rPr lang="es-ES" dirty="0" smtClean="0">
                <a:latin typeface="Algerian" panose="04020705040A02060702" pitchFamily="82" charset="0"/>
              </a:rPr>
            </a:br>
            <a:r>
              <a:rPr lang="es-ES" dirty="0" smtClean="0">
                <a:latin typeface="Algerian" panose="04020705040A02060702" pitchFamily="82" charset="0"/>
              </a:rPr>
              <a:t/>
            </a:r>
            <a:br>
              <a:rPr lang="es-ES" dirty="0" smtClean="0">
                <a:latin typeface="Algerian" panose="04020705040A02060702" pitchFamily="82" charset="0"/>
              </a:rPr>
            </a:br>
            <a:r>
              <a:rPr lang="es-ES" dirty="0">
                <a:latin typeface="Algerian" panose="04020705040A02060702" pitchFamily="82" charset="0"/>
              </a:rPr>
              <a:t/>
            </a:r>
            <a:br>
              <a:rPr lang="es-ES" dirty="0">
                <a:latin typeface="Algerian" panose="04020705040A02060702" pitchFamily="82" charset="0"/>
              </a:rPr>
            </a:br>
            <a:r>
              <a:rPr lang="es-ES" dirty="0" smtClean="0">
                <a:latin typeface="Algerian" panose="04020705040A02060702" pitchFamily="82" charset="0"/>
              </a:rPr>
              <a:t/>
            </a:r>
            <a:br>
              <a:rPr lang="es-ES" dirty="0" smtClean="0">
                <a:latin typeface="Algerian" panose="04020705040A02060702" pitchFamily="82" charset="0"/>
              </a:rPr>
            </a:br>
            <a:r>
              <a:rPr lang="es-ES" sz="3100" dirty="0" smtClean="0">
                <a:solidFill>
                  <a:srgbClr val="002060"/>
                </a:solidFill>
                <a:latin typeface="Algerian" panose="04020705040A02060702" pitchFamily="82" charset="0"/>
              </a:rPr>
              <a:t>INDICACIONES RADIOGRAFICAS PARA</a:t>
            </a:r>
            <a:r>
              <a:rPr lang="es-ES" sz="3100" dirty="0">
                <a:solidFill>
                  <a:srgbClr val="002060"/>
                </a:solidFill>
                <a:latin typeface="Algerian" panose="04020705040A02060702" pitchFamily="82" charset="0"/>
              </a:rPr>
              <a:t> </a:t>
            </a:r>
            <a:r>
              <a:rPr lang="es-ES" sz="3100" dirty="0" err="1" smtClean="0">
                <a:solidFill>
                  <a:srgbClr val="002060"/>
                </a:solidFill>
                <a:latin typeface="Algerian" panose="04020705040A02060702" pitchFamily="82" charset="0"/>
              </a:rPr>
              <a:t>EXTRACCIóN</a:t>
            </a:r>
            <a:r>
              <a:rPr lang="es-ES" sz="3100" dirty="0" smtClean="0">
                <a:solidFill>
                  <a:srgbClr val="002060"/>
                </a:solidFill>
                <a:latin typeface="Algerian" panose="04020705040A02060702" pitchFamily="82" charset="0"/>
              </a:rPr>
              <a:t> </a:t>
            </a:r>
            <a:r>
              <a:rPr lang="es-ES" sz="3100" dirty="0" smtClean="0">
                <a:solidFill>
                  <a:srgbClr val="002060"/>
                </a:solidFill>
                <a:latin typeface="Algerian" panose="04020705040A02060702" pitchFamily="82" charset="0"/>
              </a:rPr>
              <a:t>POR </a:t>
            </a:r>
            <a:r>
              <a:rPr lang="es-ES" sz="3100" dirty="0" err="1" smtClean="0">
                <a:solidFill>
                  <a:srgbClr val="002060"/>
                </a:solidFill>
                <a:latin typeface="Algerian" panose="04020705040A02060702" pitchFamily="82" charset="0"/>
              </a:rPr>
              <a:t>DISECCIóN</a:t>
            </a:r>
            <a:r>
              <a:rPr lang="es-ES" sz="3100" dirty="0" smtClean="0">
                <a:solidFill>
                  <a:srgbClr val="002060"/>
                </a:solidFill>
                <a:latin typeface="Algerian" panose="04020705040A02060702" pitchFamily="82" charset="0"/>
              </a:rPr>
              <a:t>.</a:t>
            </a:r>
            <a:endParaRPr lang="es-ES" sz="3100" dirty="0">
              <a:solidFill>
                <a:srgbClr val="002060"/>
              </a:solidFill>
              <a:latin typeface="Algerian" panose="04020705040A02060702" pitchFamily="82" charset="0"/>
            </a:endParaRPr>
          </a:p>
        </p:txBody>
      </p:sp>
      <p:sp>
        <p:nvSpPr>
          <p:cNvPr id="5" name="Subtítulo 4"/>
          <p:cNvSpPr>
            <a:spLocks noGrp="1"/>
          </p:cNvSpPr>
          <p:nvPr>
            <p:ph type="subTitle" idx="1"/>
          </p:nvPr>
        </p:nvSpPr>
        <p:spPr>
          <a:xfrm>
            <a:off x="1343696" y="1146220"/>
            <a:ext cx="9144000" cy="5602309"/>
          </a:xfrm>
        </p:spPr>
        <p:txBody>
          <a:bodyPr/>
          <a:lstStyle/>
          <a:p>
            <a:pPr algn="l"/>
            <a:r>
              <a:rPr lang="es-ES" dirty="0" smtClean="0">
                <a:latin typeface="Arial" panose="020B0604020202020204" pitchFamily="34" charset="0"/>
                <a:cs typeface="Arial" panose="020B0604020202020204" pitchFamily="34" charset="0"/>
              </a:rPr>
              <a:t>5.- Fracturas radiculares.</a:t>
            </a:r>
          </a:p>
          <a:p>
            <a:pPr algn="l"/>
            <a:endParaRPr lang="es-ES" dirty="0">
              <a:latin typeface="Arial" panose="020B0604020202020204" pitchFamily="34" charset="0"/>
              <a:cs typeface="Arial" panose="020B0604020202020204" pitchFamily="34" charset="0"/>
            </a:endParaRPr>
          </a:p>
          <a:p>
            <a:pPr algn="l"/>
            <a:endParaRPr lang="es-ES" dirty="0" smtClean="0">
              <a:latin typeface="Arial" panose="020B0604020202020204" pitchFamily="34" charset="0"/>
              <a:cs typeface="Arial" panose="020B0604020202020204" pitchFamily="34" charset="0"/>
            </a:endParaRPr>
          </a:p>
          <a:p>
            <a:pPr algn="l"/>
            <a:endParaRPr lang="es-ES" dirty="0">
              <a:latin typeface="Arial" panose="020B0604020202020204" pitchFamily="34" charset="0"/>
              <a:cs typeface="Arial" panose="020B0604020202020204" pitchFamily="34" charset="0"/>
            </a:endParaRPr>
          </a:p>
          <a:p>
            <a:pPr algn="l"/>
            <a:endParaRPr lang="es-ES" dirty="0" smtClean="0">
              <a:latin typeface="Arial" panose="020B0604020202020204" pitchFamily="34" charset="0"/>
              <a:cs typeface="Arial" panose="020B0604020202020204" pitchFamily="34" charset="0"/>
            </a:endParaRPr>
          </a:p>
          <a:p>
            <a:pPr algn="l"/>
            <a:endParaRPr lang="es-ES" dirty="0" smtClean="0">
              <a:latin typeface="Arial" panose="020B0604020202020204" pitchFamily="34" charset="0"/>
              <a:cs typeface="Arial" panose="020B0604020202020204" pitchFamily="34" charset="0"/>
            </a:endParaRPr>
          </a:p>
          <a:p>
            <a:pPr algn="l"/>
            <a:r>
              <a:rPr lang="es-ES" dirty="0" smtClean="0">
                <a:latin typeface="Arial" panose="020B0604020202020204" pitchFamily="34" charset="0"/>
                <a:cs typeface="Arial" panose="020B0604020202020204" pitchFamily="34" charset="0"/>
              </a:rPr>
              <a:t>6.- Órganos dentarios debilitados por conductoterapia amplia.</a:t>
            </a:r>
            <a:endParaRPr lang="es-ES" dirty="0">
              <a:latin typeface="Arial" panose="020B0604020202020204" pitchFamily="34" charset="0"/>
              <a:cs typeface="Arial" panose="020B0604020202020204" pitchFamily="34" charset="0"/>
            </a:endParaRPr>
          </a:p>
        </p:txBody>
      </p:sp>
      <p:pic>
        <p:nvPicPr>
          <p:cNvPr id="6" name="Imagen 5"/>
          <p:cNvPicPr>
            <a:picLocks noChangeAspect="1"/>
          </p:cNvPicPr>
          <p:nvPr/>
        </p:nvPicPr>
        <p:blipFill>
          <a:blip r:embed="rId3"/>
          <a:stretch>
            <a:fillRect/>
          </a:stretch>
        </p:blipFill>
        <p:spPr>
          <a:xfrm>
            <a:off x="5305250" y="1313645"/>
            <a:ext cx="1802657" cy="2396008"/>
          </a:xfrm>
          <a:prstGeom prst="rect">
            <a:avLst/>
          </a:prstGeom>
          <a:ln w="28575">
            <a:solidFill>
              <a:srgbClr val="002060"/>
            </a:solidFill>
          </a:ln>
        </p:spPr>
      </p:pic>
      <p:pic>
        <p:nvPicPr>
          <p:cNvPr id="7" name="Imagen 6"/>
          <p:cNvPicPr>
            <a:picLocks noChangeAspect="1"/>
          </p:cNvPicPr>
          <p:nvPr/>
        </p:nvPicPr>
        <p:blipFill>
          <a:blip r:embed="rId4"/>
          <a:stretch>
            <a:fillRect/>
          </a:stretch>
        </p:blipFill>
        <p:spPr>
          <a:xfrm>
            <a:off x="5423697" y="4388410"/>
            <a:ext cx="1684210" cy="2244209"/>
          </a:xfrm>
          <a:prstGeom prst="rect">
            <a:avLst/>
          </a:prstGeom>
          <a:ln w="28575">
            <a:solidFill>
              <a:srgbClr val="002060"/>
            </a:solidFill>
          </a:ln>
        </p:spPr>
      </p:pic>
      <p:pic>
        <p:nvPicPr>
          <p:cNvPr id="8" name="Imagen 3"/>
          <p:cNvPicPr>
            <a:picLocks noChangeAspect="1"/>
          </p:cNvPicPr>
          <p:nvPr/>
        </p:nvPicPr>
        <p:blipFill>
          <a:blip r:embed="rId5"/>
          <a:stretch>
            <a:fillRect/>
          </a:stretch>
        </p:blipFill>
        <p:spPr>
          <a:xfrm>
            <a:off x="11230714" y="67354"/>
            <a:ext cx="866685" cy="789236"/>
          </a:xfrm>
          <a:prstGeom prst="rect">
            <a:avLst/>
          </a:prstGeom>
        </p:spPr>
      </p:pic>
      <p:pic>
        <p:nvPicPr>
          <p:cNvPr id="9" name="Imagen 4"/>
          <p:cNvPicPr>
            <a:picLocks noChangeAspect="1"/>
          </p:cNvPicPr>
          <p:nvPr/>
        </p:nvPicPr>
        <p:blipFill>
          <a:blip r:embed="rId6"/>
          <a:stretch>
            <a:fillRect/>
          </a:stretch>
        </p:blipFill>
        <p:spPr>
          <a:xfrm>
            <a:off x="134731" y="96258"/>
            <a:ext cx="893969" cy="789237"/>
          </a:xfrm>
          <a:prstGeom prst="rect">
            <a:avLst/>
          </a:prstGeom>
        </p:spPr>
      </p:pic>
    </p:spTree>
    <p:extLst>
      <p:ext uri="{BB962C8B-B14F-4D97-AF65-F5344CB8AC3E}">
        <p14:creationId xmlns:p14="http://schemas.microsoft.com/office/powerpoint/2010/main" val="30011866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33500" y="796925"/>
            <a:ext cx="10515600" cy="1325563"/>
          </a:xfrm>
        </p:spPr>
        <p:txBody>
          <a:bodyPr>
            <a:normAutofit fontScale="90000"/>
          </a:bodyPr>
          <a:lstStyle/>
          <a:p>
            <a:r>
              <a:rPr lang="es-ES" b="1" dirty="0" smtClean="0"/>
              <a:t>UNIDAD(ES) DE APRENDIZAJE ANTECEDENTE </a:t>
            </a:r>
            <a:br>
              <a:rPr lang="es-ES" b="1" dirty="0" smtClean="0"/>
            </a:br>
            <a:r>
              <a:rPr lang="es-ES" b="1" dirty="0" smtClean="0"/>
              <a:t>(SERIADAS Y RECOMENDADAS) </a:t>
            </a:r>
            <a:r>
              <a:rPr lang="es-MX" dirty="0" smtClean="0"/>
              <a:t/>
            </a:r>
            <a:br>
              <a:rPr lang="es-MX" dirty="0" smtClean="0"/>
            </a:br>
            <a:endParaRPr lang="es-MX" dirty="0"/>
          </a:p>
        </p:txBody>
      </p:sp>
      <p:sp>
        <p:nvSpPr>
          <p:cNvPr id="3" name="2 Marcador de contenido"/>
          <p:cNvSpPr>
            <a:spLocks noGrp="1"/>
          </p:cNvSpPr>
          <p:nvPr>
            <p:ph idx="1"/>
          </p:nvPr>
        </p:nvSpPr>
        <p:spPr/>
        <p:txBody>
          <a:bodyPr/>
          <a:lstStyle/>
          <a:p>
            <a:pPr marL="0" indent="0">
              <a:buNone/>
            </a:pPr>
            <a:endParaRPr lang="es-MX" dirty="0"/>
          </a:p>
          <a:p>
            <a:r>
              <a:rPr lang="pt-BR" u="sng" dirty="0"/>
              <a:t>Recomendadas:</a:t>
            </a:r>
            <a:r>
              <a:rPr lang="pt-BR" dirty="0"/>
              <a:t> Técnicas </a:t>
            </a:r>
            <a:r>
              <a:rPr lang="pt-BR" dirty="0" err="1" smtClean="0"/>
              <a:t>Quirúrgicas</a:t>
            </a:r>
            <a:r>
              <a:rPr lang="pt-BR" dirty="0" smtClean="0"/>
              <a:t>, </a:t>
            </a:r>
            <a:r>
              <a:rPr lang="pt-BR" dirty="0"/>
              <a:t>Clínica </a:t>
            </a:r>
            <a:r>
              <a:rPr lang="pt-BR" dirty="0" smtClean="0"/>
              <a:t>de </a:t>
            </a:r>
            <a:r>
              <a:rPr lang="pt-BR" dirty="0" err="1"/>
              <a:t>Periodoncia</a:t>
            </a:r>
            <a:r>
              <a:rPr lang="pt-BR" dirty="0"/>
              <a:t>, Clínica de </a:t>
            </a:r>
            <a:r>
              <a:rPr lang="pt-BR" dirty="0" err="1"/>
              <a:t>Exodoncia</a:t>
            </a:r>
            <a:r>
              <a:rPr lang="pt-BR" dirty="0"/>
              <a:t> </a:t>
            </a:r>
            <a:endParaRPr lang="es-MX" dirty="0"/>
          </a:p>
        </p:txBody>
      </p:sp>
      <p:pic>
        <p:nvPicPr>
          <p:cNvPr id="4" name="Imagen 3"/>
          <p:cNvPicPr>
            <a:picLocks noChangeAspect="1"/>
          </p:cNvPicPr>
          <p:nvPr/>
        </p:nvPicPr>
        <p:blipFill>
          <a:blip r:embed="rId2"/>
          <a:stretch>
            <a:fillRect/>
          </a:stretch>
        </p:blipFill>
        <p:spPr>
          <a:xfrm>
            <a:off x="11230714" y="67354"/>
            <a:ext cx="866685" cy="789236"/>
          </a:xfrm>
          <a:prstGeom prst="rect">
            <a:avLst/>
          </a:prstGeom>
        </p:spPr>
      </p:pic>
      <p:pic>
        <p:nvPicPr>
          <p:cNvPr id="5" name="Imagen 4"/>
          <p:cNvPicPr>
            <a:picLocks noChangeAspect="1"/>
          </p:cNvPicPr>
          <p:nvPr/>
        </p:nvPicPr>
        <p:blipFill>
          <a:blip r:embed="rId3"/>
          <a:stretch>
            <a:fillRect/>
          </a:stretch>
        </p:blipFill>
        <p:spPr>
          <a:xfrm>
            <a:off x="134731" y="96258"/>
            <a:ext cx="893969" cy="789237"/>
          </a:xfrm>
          <a:prstGeom prst="rect">
            <a:avLst/>
          </a:prstGeom>
        </p:spPr>
      </p:pic>
    </p:spTree>
    <p:extLst>
      <p:ext uri="{BB962C8B-B14F-4D97-AF65-F5344CB8AC3E}">
        <p14:creationId xmlns:p14="http://schemas.microsoft.com/office/powerpoint/2010/main" val="362972264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446644" y="755680"/>
            <a:ext cx="11286007" cy="669702"/>
          </a:xfrm>
        </p:spPr>
        <p:txBody>
          <a:bodyPr>
            <a:normAutofit fontScale="90000"/>
          </a:bodyPr>
          <a:lstStyle/>
          <a:p>
            <a:r>
              <a:rPr lang="es-ES" dirty="0" smtClean="0">
                <a:latin typeface="Algerian" panose="04020705040A02060702" pitchFamily="82" charset="0"/>
              </a:rPr>
              <a:t/>
            </a:r>
            <a:br>
              <a:rPr lang="es-ES" dirty="0" smtClean="0">
                <a:latin typeface="Algerian" panose="04020705040A02060702" pitchFamily="82" charset="0"/>
              </a:rPr>
            </a:br>
            <a:r>
              <a:rPr lang="es-ES" dirty="0" smtClean="0">
                <a:latin typeface="Algerian" panose="04020705040A02060702" pitchFamily="82" charset="0"/>
              </a:rPr>
              <a:t> </a:t>
            </a:r>
            <a:br>
              <a:rPr lang="es-ES" dirty="0" smtClean="0">
                <a:latin typeface="Algerian" panose="04020705040A02060702" pitchFamily="82" charset="0"/>
              </a:rPr>
            </a:br>
            <a:r>
              <a:rPr lang="es-ES" dirty="0">
                <a:latin typeface="Algerian" panose="04020705040A02060702" pitchFamily="82" charset="0"/>
              </a:rPr>
              <a:t/>
            </a:r>
            <a:br>
              <a:rPr lang="es-ES" dirty="0">
                <a:latin typeface="Algerian" panose="04020705040A02060702" pitchFamily="82" charset="0"/>
              </a:rPr>
            </a:br>
            <a:r>
              <a:rPr lang="es-ES" dirty="0" smtClean="0">
                <a:latin typeface="Algerian" panose="04020705040A02060702" pitchFamily="82" charset="0"/>
              </a:rPr>
              <a:t/>
            </a:r>
            <a:br>
              <a:rPr lang="es-ES" dirty="0" smtClean="0">
                <a:latin typeface="Algerian" panose="04020705040A02060702" pitchFamily="82" charset="0"/>
              </a:rPr>
            </a:br>
            <a:r>
              <a:rPr lang="es-ES" dirty="0" smtClean="0">
                <a:latin typeface="Algerian" panose="04020705040A02060702" pitchFamily="82" charset="0"/>
              </a:rPr>
              <a:t/>
            </a:r>
            <a:br>
              <a:rPr lang="es-ES" dirty="0" smtClean="0">
                <a:latin typeface="Algerian" panose="04020705040A02060702" pitchFamily="82" charset="0"/>
              </a:rPr>
            </a:br>
            <a:r>
              <a:rPr lang="es-ES" dirty="0">
                <a:latin typeface="Algerian" panose="04020705040A02060702" pitchFamily="82" charset="0"/>
              </a:rPr>
              <a:t/>
            </a:r>
            <a:br>
              <a:rPr lang="es-ES" dirty="0">
                <a:latin typeface="Algerian" panose="04020705040A02060702" pitchFamily="82" charset="0"/>
              </a:rPr>
            </a:br>
            <a:r>
              <a:rPr lang="es-ES" dirty="0" smtClean="0">
                <a:latin typeface="Algerian" panose="04020705040A02060702" pitchFamily="82" charset="0"/>
              </a:rPr>
              <a:t/>
            </a:r>
            <a:br>
              <a:rPr lang="es-ES" dirty="0" smtClean="0">
                <a:latin typeface="Algerian" panose="04020705040A02060702" pitchFamily="82" charset="0"/>
              </a:rPr>
            </a:br>
            <a:r>
              <a:rPr lang="es-ES" sz="3100" dirty="0" smtClean="0">
                <a:solidFill>
                  <a:srgbClr val="002060"/>
                </a:solidFill>
                <a:latin typeface="Algerian" panose="04020705040A02060702" pitchFamily="82" charset="0"/>
              </a:rPr>
              <a:t>INDICACIONES RADIOGRAFICAS PARA</a:t>
            </a:r>
            <a:r>
              <a:rPr lang="es-ES" sz="3100" dirty="0">
                <a:solidFill>
                  <a:srgbClr val="002060"/>
                </a:solidFill>
                <a:latin typeface="Algerian" panose="04020705040A02060702" pitchFamily="82" charset="0"/>
              </a:rPr>
              <a:t> </a:t>
            </a:r>
            <a:r>
              <a:rPr lang="es-ES" sz="3100" dirty="0" smtClean="0">
                <a:solidFill>
                  <a:srgbClr val="002060"/>
                </a:solidFill>
                <a:latin typeface="Algerian" panose="04020705040A02060702" pitchFamily="82" charset="0"/>
              </a:rPr>
              <a:t>EXTRACCION POR DISECCION.</a:t>
            </a:r>
            <a:endParaRPr lang="es-ES" sz="3100" dirty="0">
              <a:solidFill>
                <a:srgbClr val="002060"/>
              </a:solidFill>
              <a:latin typeface="Algerian" panose="04020705040A02060702" pitchFamily="82" charset="0"/>
            </a:endParaRPr>
          </a:p>
        </p:txBody>
      </p:sp>
      <p:sp>
        <p:nvSpPr>
          <p:cNvPr id="8" name="Marcador de texto 7"/>
          <p:cNvSpPr>
            <a:spLocks noGrp="1"/>
          </p:cNvSpPr>
          <p:nvPr>
            <p:ph type="body" idx="1"/>
          </p:nvPr>
        </p:nvSpPr>
        <p:spPr>
          <a:xfrm>
            <a:off x="638667" y="1455313"/>
            <a:ext cx="10515600" cy="5151549"/>
          </a:xfrm>
        </p:spPr>
        <p:txBody>
          <a:bodyPr/>
          <a:lstStyle/>
          <a:p>
            <a:r>
              <a:rPr lang="es-ES" dirty="0" smtClean="0">
                <a:solidFill>
                  <a:schemeClr val="tx1"/>
                </a:solidFill>
                <a:latin typeface="Arial" panose="020B0604020202020204" pitchFamily="34" charset="0"/>
                <a:cs typeface="Arial" panose="020B0604020202020204" pitchFamily="34" charset="0"/>
              </a:rPr>
              <a:t>7.- Órganos dentarios con esclerosis ósea.</a:t>
            </a:r>
          </a:p>
          <a:p>
            <a:endParaRPr lang="es-ES" dirty="0">
              <a:solidFill>
                <a:schemeClr val="tx1"/>
              </a:solidFill>
              <a:latin typeface="Arial" panose="020B0604020202020204" pitchFamily="34" charset="0"/>
              <a:cs typeface="Arial" panose="020B0604020202020204" pitchFamily="34" charset="0"/>
            </a:endParaRPr>
          </a:p>
          <a:p>
            <a:endParaRPr lang="es-ES" dirty="0" smtClean="0">
              <a:solidFill>
                <a:schemeClr val="tx1"/>
              </a:solidFill>
              <a:latin typeface="Arial" panose="020B0604020202020204" pitchFamily="34" charset="0"/>
              <a:cs typeface="Arial" panose="020B0604020202020204" pitchFamily="34" charset="0"/>
            </a:endParaRPr>
          </a:p>
          <a:p>
            <a:endParaRPr lang="es-ES" dirty="0">
              <a:solidFill>
                <a:schemeClr val="tx1"/>
              </a:solidFill>
              <a:latin typeface="Arial" panose="020B0604020202020204" pitchFamily="34" charset="0"/>
              <a:cs typeface="Arial" panose="020B0604020202020204" pitchFamily="34" charset="0"/>
            </a:endParaRPr>
          </a:p>
          <a:p>
            <a:endParaRPr lang="es-ES" dirty="0" smtClean="0">
              <a:solidFill>
                <a:schemeClr val="tx1"/>
              </a:solidFill>
              <a:latin typeface="Arial" panose="020B0604020202020204" pitchFamily="34" charset="0"/>
              <a:cs typeface="Arial" panose="020B0604020202020204" pitchFamily="34" charset="0"/>
            </a:endParaRPr>
          </a:p>
          <a:p>
            <a:endParaRPr lang="es-ES" dirty="0">
              <a:solidFill>
                <a:schemeClr val="tx1"/>
              </a:solidFill>
              <a:latin typeface="Arial" panose="020B0604020202020204" pitchFamily="34" charset="0"/>
              <a:cs typeface="Arial" panose="020B0604020202020204" pitchFamily="34" charset="0"/>
            </a:endParaRPr>
          </a:p>
          <a:p>
            <a:r>
              <a:rPr lang="es-ES" dirty="0" smtClean="0">
                <a:solidFill>
                  <a:schemeClr val="tx1"/>
                </a:solidFill>
                <a:latin typeface="Arial" panose="020B0604020202020204" pitchFamily="34" charset="0"/>
                <a:cs typeface="Arial" panose="020B0604020202020204" pitchFamily="34" charset="0"/>
              </a:rPr>
              <a:t>8.- Órganos dentarios cerca de una estructura anatómica noble.</a:t>
            </a:r>
          </a:p>
          <a:p>
            <a:r>
              <a:rPr lang="es-ES" dirty="0">
                <a:solidFill>
                  <a:schemeClr val="tx1"/>
                </a:solidFill>
                <a:latin typeface="Arial" panose="020B0604020202020204" pitchFamily="34" charset="0"/>
                <a:cs typeface="Arial" panose="020B0604020202020204" pitchFamily="34" charset="0"/>
              </a:rPr>
              <a:t> </a:t>
            </a:r>
          </a:p>
        </p:txBody>
      </p:sp>
      <p:pic>
        <p:nvPicPr>
          <p:cNvPr id="9" name="Imagen 8"/>
          <p:cNvPicPr>
            <a:picLocks noChangeAspect="1"/>
          </p:cNvPicPr>
          <p:nvPr/>
        </p:nvPicPr>
        <p:blipFill>
          <a:blip r:embed="rId3"/>
          <a:stretch>
            <a:fillRect/>
          </a:stretch>
        </p:blipFill>
        <p:spPr>
          <a:xfrm>
            <a:off x="4698354" y="1998516"/>
            <a:ext cx="2782589" cy="1906074"/>
          </a:xfrm>
          <a:prstGeom prst="rect">
            <a:avLst/>
          </a:prstGeom>
          <a:ln w="28575">
            <a:solidFill>
              <a:srgbClr val="002060"/>
            </a:solidFill>
          </a:ln>
        </p:spPr>
      </p:pic>
      <p:pic>
        <p:nvPicPr>
          <p:cNvPr id="10" name="Imagen 9"/>
          <p:cNvPicPr>
            <a:picLocks noChangeAspect="1"/>
          </p:cNvPicPr>
          <p:nvPr/>
        </p:nvPicPr>
        <p:blipFill rotWithShape="1">
          <a:blip r:embed="rId4"/>
          <a:srcRect t="17982" b="17793"/>
          <a:stretch/>
        </p:blipFill>
        <p:spPr>
          <a:xfrm>
            <a:off x="4497023" y="4840738"/>
            <a:ext cx="3666514" cy="1766123"/>
          </a:xfrm>
          <a:prstGeom prst="rect">
            <a:avLst/>
          </a:prstGeom>
          <a:ln w="38100">
            <a:solidFill>
              <a:srgbClr val="002060"/>
            </a:solidFill>
          </a:ln>
        </p:spPr>
      </p:pic>
      <p:pic>
        <p:nvPicPr>
          <p:cNvPr id="6" name="Imagen 3"/>
          <p:cNvPicPr>
            <a:picLocks noChangeAspect="1"/>
          </p:cNvPicPr>
          <p:nvPr/>
        </p:nvPicPr>
        <p:blipFill>
          <a:blip r:embed="rId5"/>
          <a:stretch>
            <a:fillRect/>
          </a:stretch>
        </p:blipFill>
        <p:spPr>
          <a:xfrm>
            <a:off x="11230714" y="67354"/>
            <a:ext cx="755873" cy="688326"/>
          </a:xfrm>
          <a:prstGeom prst="rect">
            <a:avLst/>
          </a:prstGeom>
        </p:spPr>
      </p:pic>
      <p:pic>
        <p:nvPicPr>
          <p:cNvPr id="7" name="Imagen 4"/>
          <p:cNvPicPr>
            <a:picLocks noChangeAspect="1"/>
          </p:cNvPicPr>
          <p:nvPr/>
        </p:nvPicPr>
        <p:blipFill>
          <a:blip r:embed="rId6"/>
          <a:stretch>
            <a:fillRect/>
          </a:stretch>
        </p:blipFill>
        <p:spPr>
          <a:xfrm>
            <a:off x="134731" y="96259"/>
            <a:ext cx="779669" cy="688328"/>
          </a:xfrm>
          <a:prstGeom prst="rect">
            <a:avLst/>
          </a:prstGeom>
        </p:spPr>
      </p:pic>
    </p:spTree>
    <p:extLst>
      <p:ext uri="{BB962C8B-B14F-4D97-AF65-F5344CB8AC3E}">
        <p14:creationId xmlns:p14="http://schemas.microsoft.com/office/powerpoint/2010/main" val="76508239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1371598" y="1065795"/>
            <a:ext cx="9362941" cy="917552"/>
          </a:xfrm>
          <a:solidFill>
            <a:schemeClr val="accent6">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normAutofit fontScale="90000"/>
          </a:bodyPr>
          <a:lstStyle/>
          <a:p>
            <a:pPr algn="ctr"/>
            <a:r>
              <a:rPr lang="es-ES" sz="3200" dirty="0" smtClean="0">
                <a:ln w="0"/>
                <a:solidFill>
                  <a:srgbClr val="002060"/>
                </a:solidFill>
                <a:effectLst>
                  <a:outerShdw blurRad="38100" dist="19050" dir="2700000" algn="tl" rotWithShape="0">
                    <a:schemeClr val="dk1">
                      <a:alpha val="40000"/>
                    </a:schemeClr>
                  </a:outerShdw>
                </a:effectLst>
                <a:latin typeface="Algerian" panose="04020705040A02060702" pitchFamily="82" charset="0"/>
              </a:rPr>
              <a:t>CONTRAINDICACIONES DE LA Extracción</a:t>
            </a:r>
            <a:br>
              <a:rPr lang="es-ES" sz="3200" dirty="0" smtClean="0">
                <a:ln w="0"/>
                <a:solidFill>
                  <a:srgbClr val="002060"/>
                </a:solidFill>
                <a:effectLst>
                  <a:outerShdw blurRad="38100" dist="19050" dir="2700000" algn="tl" rotWithShape="0">
                    <a:schemeClr val="dk1">
                      <a:alpha val="40000"/>
                    </a:schemeClr>
                  </a:outerShdw>
                </a:effectLst>
                <a:latin typeface="Algerian" panose="04020705040A02060702" pitchFamily="82" charset="0"/>
              </a:rPr>
            </a:br>
            <a:r>
              <a:rPr lang="es-ES" sz="3200" dirty="0" smtClean="0">
                <a:ln w="0"/>
                <a:solidFill>
                  <a:srgbClr val="002060"/>
                </a:solidFill>
                <a:effectLst>
                  <a:outerShdw blurRad="38100" dist="19050" dir="2700000" algn="tl" rotWithShape="0">
                    <a:schemeClr val="dk1">
                      <a:alpha val="40000"/>
                    </a:schemeClr>
                  </a:outerShdw>
                </a:effectLst>
                <a:latin typeface="Algerian" panose="04020705040A02060702" pitchFamily="82" charset="0"/>
              </a:rPr>
              <a:t>por disección.</a:t>
            </a:r>
            <a:endParaRPr lang="es-ES" sz="3200" dirty="0">
              <a:ln w="0"/>
              <a:effectLst>
                <a:outerShdw blurRad="38100" dist="19050" dir="2700000" algn="tl" rotWithShape="0">
                  <a:schemeClr val="dk1">
                    <a:alpha val="40000"/>
                  </a:schemeClr>
                </a:outerShdw>
              </a:effectLst>
              <a:latin typeface="Algerian" panose="04020705040A02060702" pitchFamily="82" charset="0"/>
            </a:endParaRPr>
          </a:p>
        </p:txBody>
      </p:sp>
      <p:sp>
        <p:nvSpPr>
          <p:cNvPr id="6" name="Marcador de texto 5"/>
          <p:cNvSpPr>
            <a:spLocks noGrp="1"/>
          </p:cNvSpPr>
          <p:nvPr>
            <p:ph type="body" idx="1"/>
          </p:nvPr>
        </p:nvSpPr>
        <p:spPr>
          <a:xfrm>
            <a:off x="1502288" y="2857980"/>
            <a:ext cx="9101562" cy="2931799"/>
          </a:xfrm>
          <a:solidFill>
            <a:schemeClr val="accent6">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a:bodyPr>
          <a:lstStyle/>
          <a:p>
            <a:pPr algn="ctr"/>
            <a:endParaRPr lang="es-ES" sz="4000" b="1" dirty="0" smtClean="0">
              <a:ln w="9525">
                <a:solidFill>
                  <a:schemeClr val="bg1"/>
                </a:solidFill>
                <a:prstDash val="solid"/>
              </a:ln>
              <a:solidFill>
                <a:schemeClr val="tx1"/>
              </a:solidFill>
              <a:effectLst>
                <a:outerShdw blurRad="12700" dist="38100" dir="2700000" algn="tl" rotWithShape="0">
                  <a:schemeClr val="bg1">
                    <a:lumMod val="50000"/>
                  </a:schemeClr>
                </a:outerShdw>
              </a:effectLst>
              <a:latin typeface="Arial" panose="020B0604020202020204" pitchFamily="34" charset="0"/>
              <a:cs typeface="Arial" panose="020B0604020202020204" pitchFamily="34" charset="0"/>
            </a:endParaRPr>
          </a:p>
          <a:p>
            <a:pPr algn="ctr"/>
            <a:r>
              <a:rPr lang="es-ES" sz="4000" dirty="0" smtClean="0">
                <a:ln w="0"/>
                <a:solidFill>
                  <a:srgbClr val="002060"/>
                </a:solidFill>
                <a:effectLst>
                  <a:reflection blurRad="6350" stA="53000" endA="300" endPos="35500" dir="5400000" sy="-90000" algn="bl" rotWithShape="0"/>
                </a:effectLst>
                <a:latin typeface="Aharoni" panose="02010803020104030203" pitchFamily="2" charset="-79"/>
                <a:ea typeface="Adobe Heiti Std R" panose="020B0400000000000000" pitchFamily="34" charset="-128"/>
                <a:cs typeface="Aharoni" panose="02010803020104030203" pitchFamily="2" charset="-79"/>
              </a:rPr>
              <a:t>1.- Locales.</a:t>
            </a:r>
          </a:p>
          <a:p>
            <a:pPr algn="ctr"/>
            <a:endParaRPr lang="es-ES" dirty="0">
              <a:ln w="0"/>
              <a:solidFill>
                <a:srgbClr val="002060"/>
              </a:solidFill>
              <a:effectLst>
                <a:reflection blurRad="6350" stA="53000" endA="300" endPos="35500" dir="5400000" sy="-90000" algn="bl" rotWithShape="0"/>
              </a:effectLst>
              <a:latin typeface="Adobe Heiti Std R" panose="020B0400000000000000" pitchFamily="34" charset="-128"/>
              <a:ea typeface="Adobe Heiti Std R" panose="020B0400000000000000" pitchFamily="34" charset="-128"/>
            </a:endParaRPr>
          </a:p>
          <a:p>
            <a:pPr algn="ctr"/>
            <a:r>
              <a:rPr lang="es-ES" sz="3600" dirty="0" smtClean="0">
                <a:ln w="0"/>
                <a:solidFill>
                  <a:srgbClr val="002060"/>
                </a:solidFill>
                <a:effectLst>
                  <a:reflection blurRad="6350" stA="53000" endA="300" endPos="35500" dir="5400000" sy="-90000" algn="bl" rotWithShape="0"/>
                </a:effectLst>
                <a:latin typeface="Adobe Heiti Std R" panose="020B0400000000000000" pitchFamily="34" charset="-128"/>
                <a:ea typeface="Adobe Heiti Std R" panose="020B0400000000000000" pitchFamily="34" charset="-128"/>
                <a:cs typeface="Arial" panose="020B0604020202020204" pitchFamily="34" charset="0"/>
              </a:rPr>
              <a:t>     </a:t>
            </a:r>
            <a:r>
              <a:rPr lang="es-ES" sz="3600" dirty="0" smtClean="0">
                <a:ln w="0"/>
                <a:solidFill>
                  <a:srgbClr val="002060"/>
                </a:solidFill>
                <a:effectLst>
                  <a:reflection blurRad="6350" stA="53000" endA="300" endPos="35500" dir="5400000" sy="-90000" algn="bl" rotWithShape="0"/>
                </a:effectLst>
                <a:latin typeface="Aharoni" panose="02010803020104030203" pitchFamily="2" charset="-79"/>
                <a:ea typeface="Adobe Heiti Std R" panose="020B0400000000000000" pitchFamily="34" charset="-128"/>
                <a:cs typeface="Aharoni" panose="02010803020104030203" pitchFamily="2" charset="-79"/>
              </a:rPr>
              <a:t>2.- Sistémicas.</a:t>
            </a:r>
            <a:endParaRPr lang="es-ES" sz="3600" dirty="0">
              <a:ln w="0"/>
              <a:solidFill>
                <a:srgbClr val="002060"/>
              </a:solidFill>
              <a:effectLst>
                <a:reflection blurRad="6350" stA="53000" endA="300" endPos="35500" dir="5400000" sy="-90000" algn="bl" rotWithShape="0"/>
              </a:effectLst>
              <a:latin typeface="Aharoni" panose="02010803020104030203" pitchFamily="2" charset="-79"/>
              <a:ea typeface="Adobe Heiti Std R" panose="020B0400000000000000" pitchFamily="34" charset="-128"/>
              <a:cs typeface="Aharoni" panose="02010803020104030203" pitchFamily="2" charset="-79"/>
            </a:endParaRPr>
          </a:p>
        </p:txBody>
      </p:sp>
      <p:pic>
        <p:nvPicPr>
          <p:cNvPr id="11" name="Imagen 10"/>
          <p:cNvPicPr>
            <a:picLocks noChangeAspect="1"/>
          </p:cNvPicPr>
          <p:nvPr/>
        </p:nvPicPr>
        <p:blipFill>
          <a:blip r:embed="rId3"/>
          <a:stretch>
            <a:fillRect/>
          </a:stretch>
        </p:blipFill>
        <p:spPr>
          <a:xfrm>
            <a:off x="1959064" y="3206838"/>
            <a:ext cx="2234082" cy="2234082"/>
          </a:xfrm>
          <a:prstGeom prst="rect">
            <a:avLst/>
          </a:prstGeom>
          <a:ln w="28575">
            <a:solidFill>
              <a:srgbClr val="002060"/>
            </a:solidFill>
          </a:ln>
        </p:spPr>
      </p:pic>
      <p:pic>
        <p:nvPicPr>
          <p:cNvPr id="7" name="Imagen 3"/>
          <p:cNvPicPr>
            <a:picLocks noChangeAspect="1"/>
          </p:cNvPicPr>
          <p:nvPr/>
        </p:nvPicPr>
        <p:blipFill>
          <a:blip r:embed="rId4"/>
          <a:stretch>
            <a:fillRect/>
          </a:stretch>
        </p:blipFill>
        <p:spPr>
          <a:xfrm>
            <a:off x="11230714" y="67354"/>
            <a:ext cx="866685" cy="789236"/>
          </a:xfrm>
          <a:prstGeom prst="rect">
            <a:avLst/>
          </a:prstGeom>
        </p:spPr>
      </p:pic>
      <p:pic>
        <p:nvPicPr>
          <p:cNvPr id="8" name="Imagen 4"/>
          <p:cNvPicPr>
            <a:picLocks noChangeAspect="1"/>
          </p:cNvPicPr>
          <p:nvPr/>
        </p:nvPicPr>
        <p:blipFill>
          <a:blip r:embed="rId5"/>
          <a:stretch>
            <a:fillRect/>
          </a:stretch>
        </p:blipFill>
        <p:spPr>
          <a:xfrm>
            <a:off x="134731" y="96258"/>
            <a:ext cx="893969" cy="789237"/>
          </a:xfrm>
          <a:prstGeom prst="rect">
            <a:avLst/>
          </a:prstGeom>
        </p:spPr>
      </p:pic>
    </p:spTree>
    <p:extLst>
      <p:ext uri="{BB962C8B-B14F-4D97-AF65-F5344CB8AC3E}">
        <p14:creationId xmlns:p14="http://schemas.microsoft.com/office/powerpoint/2010/main" val="109480094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874323" y="902546"/>
            <a:ext cx="8028815" cy="994825"/>
          </a:xfrm>
          <a:solidFill>
            <a:schemeClr val="accent6">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normAutofit/>
          </a:bodyPr>
          <a:lstStyle/>
          <a:p>
            <a:r>
              <a:rPr lang="es-ES" sz="4000" b="1" dirty="0" smtClean="0">
                <a:ln w="6600">
                  <a:solidFill>
                    <a:schemeClr val="accent2"/>
                  </a:solidFill>
                  <a:prstDash val="solid"/>
                </a:ln>
                <a:solidFill>
                  <a:srgbClr val="FFFFFF"/>
                </a:solidFill>
                <a:effectLst>
                  <a:outerShdw dist="38100" dir="2700000" algn="tl" rotWithShape="0">
                    <a:schemeClr val="accent2"/>
                  </a:outerShdw>
                </a:effectLst>
                <a:latin typeface="Algerian" panose="04020705040A02060702" pitchFamily="82" charset="0"/>
              </a:rPr>
              <a:t>CONTRAINDICACIONES LOCALES.</a:t>
            </a:r>
            <a:endParaRPr lang="es-ES" sz="4000" b="1" dirty="0">
              <a:ln w="6600">
                <a:solidFill>
                  <a:schemeClr val="accent2"/>
                </a:solidFill>
                <a:prstDash val="solid"/>
              </a:ln>
              <a:solidFill>
                <a:srgbClr val="FFFFFF"/>
              </a:solidFill>
              <a:effectLst>
                <a:outerShdw dist="38100" dir="2700000" algn="tl" rotWithShape="0">
                  <a:schemeClr val="accent2"/>
                </a:outerShdw>
              </a:effectLst>
              <a:latin typeface="Algerian" panose="04020705040A02060702" pitchFamily="82" charset="0"/>
            </a:endParaRPr>
          </a:p>
        </p:txBody>
      </p:sp>
      <p:sp>
        <p:nvSpPr>
          <p:cNvPr id="8" name="Marcador de texto 7"/>
          <p:cNvSpPr>
            <a:spLocks noGrp="1"/>
          </p:cNvSpPr>
          <p:nvPr>
            <p:ph type="body" idx="1"/>
          </p:nvPr>
        </p:nvSpPr>
        <p:spPr>
          <a:xfrm>
            <a:off x="818971" y="2400055"/>
            <a:ext cx="10515600" cy="2841647"/>
          </a:xfrm>
        </p:spPr>
        <p:txBody>
          <a:bodyPr/>
          <a:lstStyle/>
          <a:p>
            <a:r>
              <a:rPr lang="es-ES" dirty="0" smtClean="0">
                <a:ln w="0"/>
                <a:solidFill>
                  <a:schemeClr val="tx1"/>
                </a:solidFill>
                <a:effectLst>
                  <a:outerShdw blurRad="38100" dist="19050" dir="2700000" algn="tl" rotWithShape="0">
                    <a:schemeClr val="dk1">
                      <a:alpha val="40000"/>
                    </a:schemeClr>
                  </a:outerShdw>
                </a:effectLst>
              </a:rPr>
              <a:t>A). En cualquier proceso patológico local y la etapa aguda de un proceso infeccioso relacionado con el diente a extraer.</a:t>
            </a:r>
          </a:p>
          <a:p>
            <a:endParaRPr lang="es-ES" dirty="0">
              <a:ln w="0"/>
              <a:solidFill>
                <a:schemeClr val="tx1"/>
              </a:solidFill>
              <a:effectLst>
                <a:outerShdw blurRad="38100" dist="19050" dir="2700000" algn="tl" rotWithShape="0">
                  <a:schemeClr val="dk1">
                    <a:alpha val="40000"/>
                  </a:schemeClr>
                </a:outerShdw>
              </a:effectLst>
            </a:endParaRPr>
          </a:p>
          <a:p>
            <a:r>
              <a:rPr lang="es-ES" dirty="0" smtClean="0">
                <a:ln w="0"/>
                <a:solidFill>
                  <a:schemeClr val="tx1"/>
                </a:solidFill>
                <a:effectLst>
                  <a:outerShdw blurRad="38100" dist="19050" dir="2700000" algn="tl" rotWithShape="0">
                    <a:schemeClr val="dk1">
                      <a:alpha val="40000"/>
                    </a:schemeClr>
                  </a:outerShdw>
                </a:effectLst>
              </a:rPr>
              <a:t>B). En neoplasias malignas o benignas de alto riesgo ejemplo: hemangioma.</a:t>
            </a:r>
          </a:p>
          <a:p>
            <a:endParaRPr lang="es-ES" dirty="0">
              <a:ln w="0"/>
              <a:solidFill>
                <a:schemeClr val="tx1"/>
              </a:solidFill>
              <a:effectLst>
                <a:outerShdw blurRad="38100" dist="19050" dir="2700000" algn="tl" rotWithShape="0">
                  <a:schemeClr val="dk1">
                    <a:alpha val="40000"/>
                  </a:schemeClr>
                </a:outerShdw>
              </a:effectLst>
            </a:endParaRPr>
          </a:p>
          <a:p>
            <a:endParaRPr lang="es-ES" dirty="0">
              <a:ln w="0"/>
              <a:solidFill>
                <a:schemeClr val="tx1"/>
              </a:solidFill>
              <a:effectLst>
                <a:outerShdw blurRad="38100" dist="19050" dir="2700000" algn="tl" rotWithShape="0">
                  <a:schemeClr val="dk1">
                    <a:alpha val="40000"/>
                  </a:schemeClr>
                </a:outerShdw>
              </a:effectLst>
            </a:endParaRPr>
          </a:p>
        </p:txBody>
      </p:sp>
      <p:pic>
        <p:nvPicPr>
          <p:cNvPr id="9" name="Imagen 8"/>
          <p:cNvPicPr>
            <a:picLocks noChangeAspect="1"/>
          </p:cNvPicPr>
          <p:nvPr/>
        </p:nvPicPr>
        <p:blipFill>
          <a:blip r:embed="rId3"/>
          <a:stretch>
            <a:fillRect/>
          </a:stretch>
        </p:blipFill>
        <p:spPr>
          <a:xfrm>
            <a:off x="4153167" y="4439911"/>
            <a:ext cx="3471125" cy="2082675"/>
          </a:xfrm>
          <a:prstGeom prst="rect">
            <a:avLst/>
          </a:prstGeom>
          <a:ln w="38100">
            <a:solidFill>
              <a:schemeClr val="accent2"/>
            </a:solidFill>
          </a:ln>
        </p:spPr>
      </p:pic>
      <p:pic>
        <p:nvPicPr>
          <p:cNvPr id="5" name="Imagen 3"/>
          <p:cNvPicPr>
            <a:picLocks noChangeAspect="1"/>
          </p:cNvPicPr>
          <p:nvPr/>
        </p:nvPicPr>
        <p:blipFill>
          <a:blip r:embed="rId4"/>
          <a:stretch>
            <a:fillRect/>
          </a:stretch>
        </p:blipFill>
        <p:spPr>
          <a:xfrm>
            <a:off x="11230714" y="67354"/>
            <a:ext cx="866685" cy="789236"/>
          </a:xfrm>
          <a:prstGeom prst="rect">
            <a:avLst/>
          </a:prstGeom>
        </p:spPr>
      </p:pic>
      <p:pic>
        <p:nvPicPr>
          <p:cNvPr id="6" name="Imagen 4"/>
          <p:cNvPicPr>
            <a:picLocks noChangeAspect="1"/>
          </p:cNvPicPr>
          <p:nvPr/>
        </p:nvPicPr>
        <p:blipFill>
          <a:blip r:embed="rId5"/>
          <a:stretch>
            <a:fillRect/>
          </a:stretch>
        </p:blipFill>
        <p:spPr>
          <a:xfrm>
            <a:off x="134731" y="96258"/>
            <a:ext cx="893969" cy="789237"/>
          </a:xfrm>
          <a:prstGeom prst="rect">
            <a:avLst/>
          </a:prstGeom>
        </p:spPr>
      </p:pic>
    </p:spTree>
    <p:extLst>
      <p:ext uri="{BB962C8B-B14F-4D97-AF65-F5344CB8AC3E}">
        <p14:creationId xmlns:p14="http://schemas.microsoft.com/office/powerpoint/2010/main" val="347577506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1784887" y="795339"/>
            <a:ext cx="7848510" cy="1278161"/>
          </a:xfrm>
        </p:spPr>
        <p:txBody>
          <a:bodyPr anchor="ctr">
            <a:normAutofit/>
          </a:bodyPr>
          <a:lstStyle/>
          <a:p>
            <a:pPr algn="ctr"/>
            <a:r>
              <a:rPr lang="es-ES" sz="3200" dirty="0" smtClean="0">
                <a:ln w="0"/>
                <a:solidFill>
                  <a:srgbClr val="002060"/>
                </a:solidFill>
                <a:latin typeface="Algerian" panose="04020705040A02060702" pitchFamily="82" charset="0"/>
              </a:rPr>
              <a:t>CONTRAINDICACIONES SISTEMICAS</a:t>
            </a:r>
            <a:endParaRPr lang="es-ES" sz="3200" dirty="0">
              <a:ln w="0"/>
              <a:solidFill>
                <a:srgbClr val="002060"/>
              </a:solidFill>
              <a:latin typeface="Algerian" panose="04020705040A02060702" pitchFamily="82" charset="0"/>
            </a:endParaRPr>
          </a:p>
        </p:txBody>
      </p:sp>
      <p:sp>
        <p:nvSpPr>
          <p:cNvPr id="6" name="Marcador de texto 5"/>
          <p:cNvSpPr>
            <a:spLocks noGrp="1"/>
          </p:cNvSpPr>
          <p:nvPr>
            <p:ph type="body" idx="1"/>
          </p:nvPr>
        </p:nvSpPr>
        <p:spPr>
          <a:xfrm>
            <a:off x="1784887" y="2331076"/>
            <a:ext cx="8010659" cy="3335628"/>
          </a:xfrm>
          <a:solidFill>
            <a:srgbClr val="CCFFFF"/>
          </a:solidFill>
          <a:ln w="28575">
            <a:solidFill>
              <a:schemeClr val="tx1"/>
            </a:solidFill>
          </a:ln>
        </p:spPr>
        <p:txBody>
          <a:bodyPr>
            <a:normAutofit fontScale="92500" lnSpcReduction="20000"/>
          </a:bodyPr>
          <a:lstStyle/>
          <a:p>
            <a:r>
              <a:rPr lang="es-ES" sz="2800" b="1" spc="50" dirty="0" smtClean="0">
                <a:ln w="9525" cmpd="sng">
                  <a:solidFill>
                    <a:schemeClr val="accent1"/>
                  </a:solidFill>
                  <a:prstDash val="solid"/>
                </a:ln>
                <a:solidFill>
                  <a:srgbClr val="002060"/>
                </a:solidFill>
                <a:effectLst>
                  <a:glow rad="38100">
                    <a:schemeClr val="accent1">
                      <a:alpha val="40000"/>
                    </a:schemeClr>
                  </a:glow>
                </a:effectLst>
                <a:latin typeface="Aharoni" panose="02010803020104030203" pitchFamily="2" charset="-79"/>
                <a:cs typeface="Aharoni" panose="02010803020104030203" pitchFamily="2" charset="-79"/>
              </a:rPr>
              <a:t>                       </a:t>
            </a:r>
          </a:p>
          <a:p>
            <a:r>
              <a:rPr lang="es-ES" sz="2800" b="1" spc="50" dirty="0">
                <a:ln w="9525" cmpd="sng">
                  <a:solidFill>
                    <a:schemeClr val="accent1"/>
                  </a:solidFill>
                  <a:prstDash val="solid"/>
                </a:ln>
                <a:solidFill>
                  <a:srgbClr val="002060"/>
                </a:solidFill>
                <a:effectLst>
                  <a:glow rad="38100">
                    <a:schemeClr val="accent1">
                      <a:alpha val="40000"/>
                    </a:schemeClr>
                  </a:glow>
                </a:effectLst>
                <a:latin typeface="Arial Rounded MT Bold" panose="020F0704030504030204" pitchFamily="34" charset="0"/>
                <a:cs typeface="Aharoni" panose="02010803020104030203" pitchFamily="2" charset="-79"/>
              </a:rPr>
              <a:t> </a:t>
            </a:r>
            <a:r>
              <a:rPr lang="es-ES" sz="2800" b="1" spc="50" dirty="0" smtClean="0">
                <a:ln w="9525" cmpd="sng">
                  <a:solidFill>
                    <a:schemeClr val="accent1"/>
                  </a:solidFill>
                  <a:prstDash val="solid"/>
                </a:ln>
                <a:solidFill>
                  <a:srgbClr val="002060"/>
                </a:solidFill>
                <a:effectLst>
                  <a:glow rad="38100">
                    <a:schemeClr val="accent1">
                      <a:alpha val="40000"/>
                    </a:schemeClr>
                  </a:glow>
                </a:effectLst>
                <a:latin typeface="Arial Rounded MT Bold" panose="020F0704030504030204" pitchFamily="34" charset="0"/>
                <a:cs typeface="Aharoni" panose="02010803020104030203" pitchFamily="2" charset="-79"/>
              </a:rPr>
              <a:t>                </a:t>
            </a:r>
            <a:r>
              <a:rPr lang="es-ES" sz="2800" b="1" spc="50" dirty="0" smtClean="0">
                <a:ln w="9525" cmpd="sng">
                  <a:noFill/>
                  <a:prstDash val="solid"/>
                </a:ln>
                <a:solidFill>
                  <a:srgbClr val="002060"/>
                </a:solidFill>
                <a:effectLst>
                  <a:glow rad="38100">
                    <a:schemeClr val="accent1">
                      <a:alpha val="40000"/>
                    </a:schemeClr>
                  </a:glow>
                </a:effectLst>
                <a:latin typeface="Arial Rounded MT Bold" panose="020F0704030504030204" pitchFamily="34" charset="0"/>
                <a:cs typeface="Aharoni" panose="02010803020104030203" pitchFamily="2" charset="-79"/>
              </a:rPr>
              <a:t>1.- Trastornos de la coagulación.</a:t>
            </a:r>
          </a:p>
          <a:p>
            <a:endParaRPr lang="es-ES" sz="2800" b="1" spc="50" dirty="0">
              <a:ln w="9525" cmpd="sng">
                <a:noFill/>
                <a:prstDash val="solid"/>
              </a:ln>
              <a:solidFill>
                <a:srgbClr val="002060"/>
              </a:solidFill>
              <a:effectLst>
                <a:glow rad="38100">
                  <a:schemeClr val="accent1">
                    <a:alpha val="40000"/>
                  </a:schemeClr>
                </a:glow>
              </a:effectLst>
              <a:latin typeface="Arial Rounded MT Bold" panose="020F0704030504030204" pitchFamily="34" charset="0"/>
              <a:cs typeface="Aharoni" panose="02010803020104030203" pitchFamily="2" charset="-79"/>
            </a:endParaRPr>
          </a:p>
          <a:p>
            <a:r>
              <a:rPr lang="es-ES" sz="2800" b="1" spc="50" dirty="0" smtClean="0">
                <a:ln w="9525" cmpd="sng">
                  <a:noFill/>
                  <a:prstDash val="solid"/>
                </a:ln>
                <a:solidFill>
                  <a:srgbClr val="002060"/>
                </a:solidFill>
                <a:effectLst>
                  <a:glow rad="38100">
                    <a:schemeClr val="accent1">
                      <a:alpha val="40000"/>
                    </a:schemeClr>
                  </a:glow>
                </a:effectLst>
                <a:latin typeface="Arial Rounded MT Bold" panose="020F0704030504030204" pitchFamily="34" charset="0"/>
                <a:cs typeface="Aharoni" panose="02010803020104030203" pitchFamily="2" charset="-79"/>
              </a:rPr>
              <a:t>                  2.- Defectos plaquetarios.</a:t>
            </a:r>
          </a:p>
          <a:p>
            <a:endParaRPr lang="es-ES" sz="2800" b="1" spc="50" dirty="0">
              <a:ln w="9525" cmpd="sng">
                <a:noFill/>
                <a:prstDash val="solid"/>
              </a:ln>
              <a:solidFill>
                <a:srgbClr val="002060"/>
              </a:solidFill>
              <a:effectLst>
                <a:glow rad="38100">
                  <a:schemeClr val="accent1">
                    <a:alpha val="40000"/>
                  </a:schemeClr>
                </a:glow>
              </a:effectLst>
              <a:latin typeface="Arial Rounded MT Bold" panose="020F0704030504030204" pitchFamily="34" charset="0"/>
              <a:cs typeface="Aharoni" panose="02010803020104030203" pitchFamily="2" charset="-79"/>
            </a:endParaRPr>
          </a:p>
          <a:p>
            <a:r>
              <a:rPr lang="es-ES" sz="2800" b="1" spc="50" dirty="0" smtClean="0">
                <a:ln w="9525" cmpd="sng">
                  <a:noFill/>
                  <a:prstDash val="solid"/>
                </a:ln>
                <a:solidFill>
                  <a:srgbClr val="002060"/>
                </a:solidFill>
                <a:effectLst>
                  <a:glow rad="38100">
                    <a:schemeClr val="accent1">
                      <a:alpha val="40000"/>
                    </a:schemeClr>
                  </a:glow>
                </a:effectLst>
                <a:latin typeface="Arial Rounded MT Bold" panose="020F0704030504030204" pitchFamily="34" charset="0"/>
                <a:cs typeface="Aharoni" panose="02010803020104030203" pitchFamily="2" charset="-79"/>
              </a:rPr>
              <a:t>                  3.- Anemia.</a:t>
            </a:r>
          </a:p>
          <a:p>
            <a:endParaRPr lang="es-ES" sz="2800" b="1" spc="50" dirty="0">
              <a:ln w="9525" cmpd="sng">
                <a:noFill/>
                <a:prstDash val="solid"/>
              </a:ln>
              <a:solidFill>
                <a:srgbClr val="002060"/>
              </a:solidFill>
              <a:effectLst>
                <a:glow rad="38100">
                  <a:schemeClr val="accent1">
                    <a:alpha val="40000"/>
                  </a:schemeClr>
                </a:glow>
              </a:effectLst>
              <a:latin typeface="Arial Rounded MT Bold" panose="020F0704030504030204" pitchFamily="34" charset="0"/>
              <a:cs typeface="Aharoni" panose="02010803020104030203" pitchFamily="2" charset="-79"/>
            </a:endParaRPr>
          </a:p>
          <a:p>
            <a:r>
              <a:rPr lang="es-ES" sz="2800" b="1" spc="50" dirty="0" smtClean="0">
                <a:ln w="9525" cmpd="sng">
                  <a:noFill/>
                  <a:prstDash val="solid"/>
                </a:ln>
                <a:solidFill>
                  <a:srgbClr val="002060"/>
                </a:solidFill>
                <a:effectLst>
                  <a:glow rad="38100">
                    <a:schemeClr val="accent1">
                      <a:alpha val="40000"/>
                    </a:schemeClr>
                  </a:glow>
                </a:effectLst>
                <a:latin typeface="Arial Rounded MT Bold" panose="020F0704030504030204" pitchFamily="34" charset="0"/>
                <a:cs typeface="Aharoni" panose="02010803020104030203" pitchFamily="2" charset="-79"/>
              </a:rPr>
              <a:t>                  4.- leucemia. entre otros.</a:t>
            </a:r>
            <a:endParaRPr lang="es-ES" sz="2800" dirty="0">
              <a:ln w="9525" cmpd="sng">
                <a:noFill/>
                <a:prstDash val="solid"/>
              </a:ln>
              <a:solidFill>
                <a:srgbClr val="002060"/>
              </a:solidFill>
              <a:latin typeface="Arial Rounded MT Bold" panose="020F0704030504030204" pitchFamily="34" charset="0"/>
              <a:cs typeface="Aharoni" panose="02010803020104030203" pitchFamily="2" charset="-79"/>
            </a:endParaRPr>
          </a:p>
        </p:txBody>
      </p:sp>
      <p:pic>
        <p:nvPicPr>
          <p:cNvPr id="4" name="Imagen 3"/>
          <p:cNvPicPr>
            <a:picLocks noChangeAspect="1"/>
          </p:cNvPicPr>
          <p:nvPr/>
        </p:nvPicPr>
        <p:blipFill>
          <a:blip r:embed="rId3"/>
          <a:stretch>
            <a:fillRect/>
          </a:stretch>
        </p:blipFill>
        <p:spPr>
          <a:xfrm>
            <a:off x="11230714" y="67354"/>
            <a:ext cx="866685" cy="789236"/>
          </a:xfrm>
          <a:prstGeom prst="rect">
            <a:avLst/>
          </a:prstGeom>
        </p:spPr>
      </p:pic>
      <p:pic>
        <p:nvPicPr>
          <p:cNvPr id="7" name="Imagen 4"/>
          <p:cNvPicPr>
            <a:picLocks noChangeAspect="1"/>
          </p:cNvPicPr>
          <p:nvPr/>
        </p:nvPicPr>
        <p:blipFill>
          <a:blip r:embed="rId4"/>
          <a:stretch>
            <a:fillRect/>
          </a:stretch>
        </p:blipFill>
        <p:spPr>
          <a:xfrm>
            <a:off x="134731" y="96258"/>
            <a:ext cx="893969" cy="789237"/>
          </a:xfrm>
          <a:prstGeom prst="rect">
            <a:avLst/>
          </a:prstGeom>
        </p:spPr>
      </p:pic>
    </p:spTree>
    <p:extLst>
      <p:ext uri="{BB962C8B-B14F-4D97-AF65-F5344CB8AC3E}">
        <p14:creationId xmlns:p14="http://schemas.microsoft.com/office/powerpoint/2010/main" val="190612531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741696" y="821097"/>
            <a:ext cx="10515600" cy="853158"/>
          </a:xfrm>
          <a:solidFill>
            <a:schemeClr val="accent6">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normAutofit/>
          </a:bodyPr>
          <a:lstStyle/>
          <a:p>
            <a:r>
              <a:rPr lang="es-ES" sz="3600" b="1" dirty="0" smtClean="0">
                <a:ln w="6600">
                  <a:solidFill>
                    <a:schemeClr val="accent2"/>
                  </a:solidFill>
                  <a:prstDash val="solid"/>
                </a:ln>
                <a:solidFill>
                  <a:srgbClr val="FFFFFF"/>
                </a:solidFill>
                <a:effectLst>
                  <a:outerShdw dist="38100" dir="2700000" algn="tl" rotWithShape="0">
                    <a:schemeClr val="accent2"/>
                  </a:outerShdw>
                </a:effectLst>
                <a:latin typeface="Algerian" panose="04020705040A02060702" pitchFamily="82" charset="0"/>
              </a:rPr>
              <a:t>                  EVALUACIÒN DEL PACIENTE.</a:t>
            </a:r>
            <a:endParaRPr lang="es-ES" sz="3600" b="1" dirty="0">
              <a:ln w="6600">
                <a:solidFill>
                  <a:schemeClr val="accent2"/>
                </a:solidFill>
                <a:prstDash val="solid"/>
              </a:ln>
              <a:solidFill>
                <a:srgbClr val="FFFFFF"/>
              </a:solidFill>
              <a:effectLst>
                <a:outerShdw dist="38100" dir="2700000" algn="tl" rotWithShape="0">
                  <a:schemeClr val="accent2"/>
                </a:outerShdw>
              </a:effectLst>
              <a:latin typeface="Algerian" panose="04020705040A02060702" pitchFamily="82" charset="0"/>
            </a:endParaRPr>
          </a:p>
        </p:txBody>
      </p:sp>
      <p:sp>
        <p:nvSpPr>
          <p:cNvPr id="6" name="Marcador de texto 5"/>
          <p:cNvSpPr>
            <a:spLocks noGrp="1"/>
          </p:cNvSpPr>
          <p:nvPr>
            <p:ph type="body" idx="1"/>
          </p:nvPr>
        </p:nvSpPr>
        <p:spPr>
          <a:xfrm>
            <a:off x="2689626" y="2073499"/>
            <a:ext cx="6619741" cy="3979572"/>
          </a:xfrm>
          <a:solidFill>
            <a:schemeClr val="accent6">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a:bodyPr>
          <a:lstStyle/>
          <a:p>
            <a:r>
              <a:rPr lang="es-ES" sz="3600" dirty="0" smtClean="0">
                <a:solidFill>
                  <a:schemeClr val="tx1"/>
                </a:solidFill>
                <a:latin typeface="Arial" panose="020B0604020202020204" pitchFamily="34" charset="0"/>
                <a:cs typeface="Arial" panose="020B0604020202020204" pitchFamily="34" charset="0"/>
              </a:rPr>
              <a:t>      </a:t>
            </a:r>
            <a:r>
              <a:rPr lang="es-ES" sz="3600" dirty="0" smtClean="0">
                <a:solidFill>
                  <a:schemeClr val="accent6">
                    <a:lumMod val="50000"/>
                  </a:schemeClr>
                </a:solidFill>
                <a:latin typeface="Arial" panose="020B0604020202020204" pitchFamily="34" charset="0"/>
                <a:cs typeface="Arial" panose="020B0604020202020204" pitchFamily="34" charset="0"/>
              </a:rPr>
              <a:t>1.- Historia clínica.</a:t>
            </a:r>
          </a:p>
          <a:p>
            <a:r>
              <a:rPr lang="es-ES" sz="3600" dirty="0" smtClean="0">
                <a:solidFill>
                  <a:schemeClr val="accent6">
                    <a:lumMod val="50000"/>
                  </a:schemeClr>
                </a:solidFill>
                <a:latin typeface="Arial" panose="020B0604020202020204" pitchFamily="34" charset="0"/>
                <a:cs typeface="Arial" panose="020B0604020202020204" pitchFamily="34" charset="0"/>
              </a:rPr>
              <a:t>       2.- Estudios de laboratorio.</a:t>
            </a:r>
          </a:p>
          <a:p>
            <a:r>
              <a:rPr lang="es-ES" sz="3600" dirty="0" smtClean="0">
                <a:solidFill>
                  <a:schemeClr val="accent6">
                    <a:lumMod val="50000"/>
                  </a:schemeClr>
                </a:solidFill>
                <a:latin typeface="Arial" panose="020B0604020202020204" pitchFamily="34" charset="0"/>
                <a:cs typeface="Arial" panose="020B0604020202020204" pitchFamily="34" charset="0"/>
              </a:rPr>
              <a:t>       3.- Estudio radiográfico.</a:t>
            </a:r>
          </a:p>
          <a:p>
            <a:r>
              <a:rPr lang="es-ES" sz="3600" dirty="0" smtClean="0">
                <a:solidFill>
                  <a:schemeClr val="accent6">
                    <a:lumMod val="50000"/>
                  </a:schemeClr>
                </a:solidFill>
                <a:latin typeface="Arial" panose="020B0604020202020204" pitchFamily="34" charset="0"/>
                <a:cs typeface="Arial" panose="020B0604020202020204" pitchFamily="34" charset="0"/>
              </a:rPr>
              <a:t>       4.- Diagnóstico.</a:t>
            </a:r>
          </a:p>
          <a:p>
            <a:r>
              <a:rPr lang="es-ES" sz="3600" dirty="0" smtClean="0">
                <a:solidFill>
                  <a:schemeClr val="accent6">
                    <a:lumMod val="50000"/>
                  </a:schemeClr>
                </a:solidFill>
                <a:latin typeface="Arial" panose="020B0604020202020204" pitchFamily="34" charset="0"/>
                <a:cs typeface="Arial" panose="020B0604020202020204" pitchFamily="34" charset="0"/>
              </a:rPr>
              <a:t>       5.- Pronostico.</a:t>
            </a:r>
          </a:p>
          <a:p>
            <a:r>
              <a:rPr lang="es-ES" sz="3600" dirty="0" smtClean="0">
                <a:solidFill>
                  <a:schemeClr val="accent6">
                    <a:lumMod val="50000"/>
                  </a:schemeClr>
                </a:solidFill>
                <a:latin typeface="Arial" panose="020B0604020202020204" pitchFamily="34" charset="0"/>
                <a:cs typeface="Arial" panose="020B0604020202020204" pitchFamily="34" charset="0"/>
              </a:rPr>
              <a:t>       6.- Plan de tratamiento.</a:t>
            </a:r>
            <a:endParaRPr lang="es-ES" sz="3600" dirty="0">
              <a:solidFill>
                <a:schemeClr val="accent6">
                  <a:lumMod val="50000"/>
                </a:schemeClr>
              </a:solidFill>
              <a:latin typeface="Arial" panose="020B0604020202020204" pitchFamily="34" charset="0"/>
              <a:cs typeface="Arial" panose="020B0604020202020204" pitchFamily="34" charset="0"/>
            </a:endParaRPr>
          </a:p>
        </p:txBody>
      </p:sp>
      <p:pic>
        <p:nvPicPr>
          <p:cNvPr id="7" name="Imagen 6"/>
          <p:cNvPicPr>
            <a:picLocks noChangeAspect="1"/>
          </p:cNvPicPr>
          <p:nvPr/>
        </p:nvPicPr>
        <p:blipFill>
          <a:blip r:embed="rId3"/>
          <a:stretch>
            <a:fillRect/>
          </a:stretch>
        </p:blipFill>
        <p:spPr>
          <a:xfrm>
            <a:off x="10074499" y="4826626"/>
            <a:ext cx="1676400" cy="1866900"/>
          </a:xfrm>
          <a:prstGeom prst="rect">
            <a:avLst/>
          </a:prstGeom>
        </p:spPr>
      </p:pic>
      <p:pic>
        <p:nvPicPr>
          <p:cNvPr id="8" name="Imagen 3"/>
          <p:cNvPicPr>
            <a:picLocks noChangeAspect="1"/>
          </p:cNvPicPr>
          <p:nvPr/>
        </p:nvPicPr>
        <p:blipFill>
          <a:blip r:embed="rId4"/>
          <a:stretch>
            <a:fillRect/>
          </a:stretch>
        </p:blipFill>
        <p:spPr>
          <a:xfrm>
            <a:off x="11230714" y="67354"/>
            <a:ext cx="866685" cy="789236"/>
          </a:xfrm>
          <a:prstGeom prst="rect">
            <a:avLst/>
          </a:prstGeom>
        </p:spPr>
      </p:pic>
      <p:pic>
        <p:nvPicPr>
          <p:cNvPr id="9" name="Imagen 4"/>
          <p:cNvPicPr>
            <a:picLocks noChangeAspect="1"/>
          </p:cNvPicPr>
          <p:nvPr/>
        </p:nvPicPr>
        <p:blipFill>
          <a:blip r:embed="rId5"/>
          <a:stretch>
            <a:fillRect/>
          </a:stretch>
        </p:blipFill>
        <p:spPr>
          <a:xfrm>
            <a:off x="134731" y="96258"/>
            <a:ext cx="893969" cy="789237"/>
          </a:xfrm>
          <a:prstGeom prst="rect">
            <a:avLst/>
          </a:prstGeom>
        </p:spPr>
      </p:pic>
    </p:spTree>
    <p:extLst>
      <p:ext uri="{BB962C8B-B14F-4D97-AF65-F5344CB8AC3E}">
        <p14:creationId xmlns:p14="http://schemas.microsoft.com/office/powerpoint/2010/main" val="177639081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31850" y="579549"/>
            <a:ext cx="10515600" cy="991674"/>
          </a:xfrm>
          <a:solidFill>
            <a:schemeClr val="accent6">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a:bodyPr>
          <a:lstStyle/>
          <a:p>
            <a:pPr algn="ctr"/>
            <a:r>
              <a:rPr lang="es-ES" sz="3200" dirty="0" smtClean="0">
                <a:solidFill>
                  <a:srgbClr val="7030A0"/>
                </a:solidFill>
                <a:latin typeface="Algerian" panose="04020705040A02060702" pitchFamily="82" charset="0"/>
              </a:rPr>
              <a:t>ESTUDIOS RADIOGRAFICOS PARA REALIZAR</a:t>
            </a:r>
            <a:br>
              <a:rPr lang="es-ES" sz="3200" dirty="0" smtClean="0">
                <a:solidFill>
                  <a:srgbClr val="7030A0"/>
                </a:solidFill>
                <a:latin typeface="Algerian" panose="04020705040A02060702" pitchFamily="82" charset="0"/>
              </a:rPr>
            </a:br>
            <a:r>
              <a:rPr lang="es-ES" sz="3200" dirty="0" smtClean="0">
                <a:solidFill>
                  <a:srgbClr val="7030A0"/>
                </a:solidFill>
                <a:latin typeface="Algerian" panose="04020705040A02060702" pitchFamily="82" charset="0"/>
              </a:rPr>
              <a:t>         UNA EXTRACCION POR DISECCION</a:t>
            </a:r>
            <a:r>
              <a:rPr lang="es-ES" sz="3200" dirty="0" smtClean="0">
                <a:latin typeface="Algerian" panose="04020705040A02060702" pitchFamily="82" charset="0"/>
              </a:rPr>
              <a:t>.</a:t>
            </a:r>
            <a:endParaRPr lang="es-ES" sz="3200" dirty="0">
              <a:latin typeface="Algerian" panose="04020705040A02060702" pitchFamily="82" charset="0"/>
            </a:endParaRPr>
          </a:p>
        </p:txBody>
      </p:sp>
      <p:sp>
        <p:nvSpPr>
          <p:cNvPr id="8" name="Marcador de texto 7"/>
          <p:cNvSpPr>
            <a:spLocks noGrp="1"/>
          </p:cNvSpPr>
          <p:nvPr>
            <p:ph type="body" idx="1"/>
          </p:nvPr>
        </p:nvSpPr>
        <p:spPr>
          <a:xfrm>
            <a:off x="831850" y="1983347"/>
            <a:ext cx="10515600" cy="2253802"/>
          </a:xfrm>
        </p:spPr>
        <p:txBody>
          <a:bodyPr>
            <a:normAutofit/>
          </a:bodyPr>
          <a:lstStyle/>
          <a:p>
            <a:r>
              <a:rPr lang="es-ES" dirty="0" smtClean="0">
                <a:solidFill>
                  <a:srgbClr val="6600CC"/>
                </a:solidFill>
                <a:latin typeface="Algerian" panose="04020705040A02060702" pitchFamily="82" charset="0"/>
              </a:rPr>
              <a:t>ORTOPANTOMOGRAFIA</a:t>
            </a:r>
            <a:r>
              <a:rPr lang="es-ES" dirty="0" smtClean="0">
                <a:solidFill>
                  <a:schemeClr val="tx1"/>
                </a:solidFill>
              </a:rPr>
              <a:t>: </a:t>
            </a:r>
          </a:p>
          <a:p>
            <a:r>
              <a:rPr lang="es-ES" dirty="0" smtClean="0">
                <a:solidFill>
                  <a:schemeClr val="tx1"/>
                </a:solidFill>
              </a:rPr>
              <a:t>es una proyección básica a utilizar en cualquier procedimiento de cirugía bucal.</a:t>
            </a:r>
          </a:p>
          <a:p>
            <a:r>
              <a:rPr lang="es-ES" dirty="0" smtClean="0">
                <a:solidFill>
                  <a:srgbClr val="6600CC"/>
                </a:solidFill>
                <a:latin typeface="Algerian" panose="04020705040A02060702" pitchFamily="82" charset="0"/>
              </a:rPr>
              <a:t>Objetivo.</a:t>
            </a:r>
          </a:p>
          <a:p>
            <a:r>
              <a:rPr lang="es-ES" dirty="0" smtClean="0">
                <a:solidFill>
                  <a:schemeClr val="tx1"/>
                </a:solidFill>
              </a:rPr>
              <a:t>Nos permite visualizar los dientes y sus estructuras de soporte adyacente también nos permite tener una visión global de los maxilares.</a:t>
            </a:r>
          </a:p>
        </p:txBody>
      </p:sp>
      <p:pic>
        <p:nvPicPr>
          <p:cNvPr id="10" name="Imagen 9"/>
          <p:cNvPicPr>
            <a:picLocks noChangeAspect="1"/>
          </p:cNvPicPr>
          <p:nvPr/>
        </p:nvPicPr>
        <p:blipFill>
          <a:blip r:embed="rId3"/>
          <a:stretch>
            <a:fillRect/>
          </a:stretch>
        </p:blipFill>
        <p:spPr>
          <a:xfrm>
            <a:off x="3757052" y="4134118"/>
            <a:ext cx="4665195" cy="2303440"/>
          </a:xfrm>
          <a:prstGeom prst="rect">
            <a:avLst/>
          </a:prstGeom>
        </p:spPr>
      </p:pic>
      <p:pic>
        <p:nvPicPr>
          <p:cNvPr id="5" name="Imagen 3"/>
          <p:cNvPicPr>
            <a:picLocks noChangeAspect="1"/>
          </p:cNvPicPr>
          <p:nvPr/>
        </p:nvPicPr>
        <p:blipFill>
          <a:blip r:embed="rId4"/>
          <a:stretch>
            <a:fillRect/>
          </a:stretch>
        </p:blipFill>
        <p:spPr>
          <a:xfrm>
            <a:off x="11230714" y="67354"/>
            <a:ext cx="866685" cy="789236"/>
          </a:xfrm>
          <a:prstGeom prst="rect">
            <a:avLst/>
          </a:prstGeom>
        </p:spPr>
      </p:pic>
      <p:pic>
        <p:nvPicPr>
          <p:cNvPr id="6" name="Imagen 4"/>
          <p:cNvPicPr>
            <a:picLocks noChangeAspect="1"/>
          </p:cNvPicPr>
          <p:nvPr/>
        </p:nvPicPr>
        <p:blipFill>
          <a:blip r:embed="rId5"/>
          <a:stretch>
            <a:fillRect/>
          </a:stretch>
        </p:blipFill>
        <p:spPr>
          <a:xfrm>
            <a:off x="134731" y="96258"/>
            <a:ext cx="893969" cy="789237"/>
          </a:xfrm>
          <a:prstGeom prst="rect">
            <a:avLst/>
          </a:prstGeom>
        </p:spPr>
      </p:pic>
    </p:spTree>
    <p:extLst>
      <p:ext uri="{BB962C8B-B14F-4D97-AF65-F5344CB8AC3E}">
        <p14:creationId xmlns:p14="http://schemas.microsoft.com/office/powerpoint/2010/main" val="267445166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31850" y="257578"/>
            <a:ext cx="10515600" cy="837126"/>
          </a:xfrm>
          <a:solidFill>
            <a:schemeClr val="accent6">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normAutofit/>
          </a:bodyPr>
          <a:lstStyle/>
          <a:p>
            <a:pPr algn="ctr"/>
            <a:r>
              <a:rPr lang="es-ES" sz="2400" dirty="0" smtClean="0">
                <a:solidFill>
                  <a:srgbClr val="7030A0"/>
                </a:solidFill>
                <a:latin typeface="Algerian" panose="04020705040A02060702" pitchFamily="82" charset="0"/>
              </a:rPr>
              <a:t>ESTUDIOS RADIOGRAFICOS PARA REALIZAR</a:t>
            </a:r>
            <a:br>
              <a:rPr lang="es-ES" sz="2400" dirty="0" smtClean="0">
                <a:solidFill>
                  <a:srgbClr val="7030A0"/>
                </a:solidFill>
                <a:latin typeface="Algerian" panose="04020705040A02060702" pitchFamily="82" charset="0"/>
              </a:rPr>
            </a:br>
            <a:r>
              <a:rPr lang="es-ES" sz="2400" dirty="0" smtClean="0">
                <a:solidFill>
                  <a:srgbClr val="7030A0"/>
                </a:solidFill>
                <a:latin typeface="Algerian" panose="04020705040A02060702" pitchFamily="82" charset="0"/>
              </a:rPr>
              <a:t>  UNA EXTRACCION POR DISECCION</a:t>
            </a:r>
            <a:r>
              <a:rPr lang="es-ES" sz="2400" dirty="0" smtClean="0">
                <a:latin typeface="Algerian" panose="04020705040A02060702" pitchFamily="82" charset="0"/>
              </a:rPr>
              <a:t>.</a:t>
            </a:r>
            <a:endParaRPr lang="es-ES" sz="2400" dirty="0">
              <a:latin typeface="Algerian" panose="04020705040A02060702" pitchFamily="82" charset="0"/>
            </a:endParaRPr>
          </a:p>
        </p:txBody>
      </p:sp>
      <p:sp>
        <p:nvSpPr>
          <p:cNvPr id="2" name="Marcador de texto 1"/>
          <p:cNvSpPr>
            <a:spLocks noGrp="1"/>
          </p:cNvSpPr>
          <p:nvPr>
            <p:ph type="body" idx="1"/>
          </p:nvPr>
        </p:nvSpPr>
        <p:spPr>
          <a:xfrm>
            <a:off x="831850" y="1532586"/>
            <a:ext cx="10515600" cy="2846231"/>
          </a:xfrm>
        </p:spPr>
        <p:txBody>
          <a:bodyPr>
            <a:normAutofit/>
          </a:bodyPr>
          <a:lstStyle/>
          <a:p>
            <a:r>
              <a:rPr lang="es-ES" dirty="0" smtClean="0">
                <a:solidFill>
                  <a:srgbClr val="6600CC"/>
                </a:solidFill>
                <a:latin typeface="Algerian" panose="04020705040A02060702" pitchFamily="82" charset="0"/>
              </a:rPr>
              <a:t>RADIOGRAFIA OCLUSAL. </a:t>
            </a:r>
          </a:p>
          <a:p>
            <a:r>
              <a:rPr lang="es-ES" dirty="0" smtClean="0">
                <a:solidFill>
                  <a:schemeClr val="tx1"/>
                </a:solidFill>
                <a:latin typeface="Arial" panose="020B0604020202020204" pitchFamily="34" charset="0"/>
                <a:cs typeface="Arial" panose="020B0604020202020204" pitchFamily="34" charset="0"/>
              </a:rPr>
              <a:t>Es en ocasiones valiosa para dar un diagnostico ya que nos puede dar otro panorama diferente a otras radiografías.</a:t>
            </a:r>
          </a:p>
          <a:p>
            <a:r>
              <a:rPr lang="es-ES" dirty="0" smtClean="0">
                <a:solidFill>
                  <a:srgbClr val="6600CC"/>
                </a:solidFill>
                <a:latin typeface="Algerian" panose="04020705040A02060702" pitchFamily="82" charset="0"/>
                <a:cs typeface="Arial" panose="020B0604020202020204" pitchFamily="34" charset="0"/>
              </a:rPr>
              <a:t>OBJETIVO.</a:t>
            </a:r>
          </a:p>
          <a:p>
            <a:r>
              <a:rPr lang="es-ES" dirty="0" smtClean="0">
                <a:solidFill>
                  <a:schemeClr val="tx1"/>
                </a:solidFill>
                <a:latin typeface="Arial" panose="020B0604020202020204" pitchFamily="34" charset="0"/>
                <a:cs typeface="Arial" panose="020B0604020202020204" pitchFamily="34" charset="0"/>
              </a:rPr>
              <a:t>Proporciona una visión amplia de los maxilares, especialmente del superior, las radiografías oclusales proporcionan una tercera dimensión diagnostica que no permite cualquier otra técnica radiográfica.   </a:t>
            </a:r>
          </a:p>
          <a:p>
            <a:endParaRPr lang="es-ES" dirty="0" smtClean="0">
              <a:solidFill>
                <a:srgbClr val="6600CC"/>
              </a:solidFill>
              <a:latin typeface="Algerian" panose="04020705040A02060702" pitchFamily="82" charset="0"/>
              <a:cs typeface="Arial" panose="020B0604020202020204" pitchFamily="34" charset="0"/>
            </a:endParaRPr>
          </a:p>
          <a:p>
            <a:endParaRPr lang="es-ES" dirty="0" smtClean="0">
              <a:solidFill>
                <a:srgbClr val="6600CC"/>
              </a:solidFill>
              <a:latin typeface="Algerian" panose="04020705040A02060702" pitchFamily="82" charset="0"/>
              <a:cs typeface="Arial" panose="020B0604020202020204" pitchFamily="34" charset="0"/>
            </a:endParaRPr>
          </a:p>
          <a:p>
            <a:endParaRPr lang="es-ES" dirty="0">
              <a:solidFill>
                <a:schemeClr val="tx1"/>
              </a:solidFill>
              <a:latin typeface="Arial" panose="020B0604020202020204" pitchFamily="34" charset="0"/>
              <a:cs typeface="Arial" panose="020B0604020202020204" pitchFamily="34" charset="0"/>
            </a:endParaRPr>
          </a:p>
          <a:p>
            <a:endParaRPr lang="es-ES" dirty="0">
              <a:solidFill>
                <a:schemeClr val="tx1"/>
              </a:solidFill>
              <a:latin typeface="Arial" panose="020B0604020202020204" pitchFamily="34" charset="0"/>
              <a:cs typeface="Arial" panose="020B0604020202020204" pitchFamily="34" charset="0"/>
            </a:endParaRPr>
          </a:p>
        </p:txBody>
      </p:sp>
      <p:pic>
        <p:nvPicPr>
          <p:cNvPr id="3" name="Imagen 2"/>
          <p:cNvPicPr>
            <a:picLocks noChangeAspect="1"/>
          </p:cNvPicPr>
          <p:nvPr/>
        </p:nvPicPr>
        <p:blipFill>
          <a:blip r:embed="rId3"/>
          <a:stretch>
            <a:fillRect/>
          </a:stretch>
        </p:blipFill>
        <p:spPr>
          <a:xfrm>
            <a:off x="4478427" y="4378817"/>
            <a:ext cx="2785258" cy="2341890"/>
          </a:xfrm>
          <a:prstGeom prst="rect">
            <a:avLst/>
          </a:prstGeom>
        </p:spPr>
      </p:pic>
      <p:pic>
        <p:nvPicPr>
          <p:cNvPr id="5" name="Imagen 3"/>
          <p:cNvPicPr>
            <a:picLocks noChangeAspect="1"/>
          </p:cNvPicPr>
          <p:nvPr/>
        </p:nvPicPr>
        <p:blipFill>
          <a:blip r:embed="rId4"/>
          <a:stretch>
            <a:fillRect/>
          </a:stretch>
        </p:blipFill>
        <p:spPr>
          <a:xfrm>
            <a:off x="11230714" y="67354"/>
            <a:ext cx="866685" cy="789236"/>
          </a:xfrm>
          <a:prstGeom prst="rect">
            <a:avLst/>
          </a:prstGeom>
        </p:spPr>
      </p:pic>
      <p:pic>
        <p:nvPicPr>
          <p:cNvPr id="6" name="Imagen 4"/>
          <p:cNvPicPr>
            <a:picLocks noChangeAspect="1"/>
          </p:cNvPicPr>
          <p:nvPr/>
        </p:nvPicPr>
        <p:blipFill>
          <a:blip r:embed="rId5"/>
          <a:stretch>
            <a:fillRect/>
          </a:stretch>
        </p:blipFill>
        <p:spPr>
          <a:xfrm>
            <a:off x="134731" y="96258"/>
            <a:ext cx="893969" cy="789237"/>
          </a:xfrm>
          <a:prstGeom prst="rect">
            <a:avLst/>
          </a:prstGeom>
        </p:spPr>
      </p:pic>
    </p:spTree>
    <p:extLst>
      <p:ext uri="{BB962C8B-B14F-4D97-AF65-F5344CB8AC3E}">
        <p14:creationId xmlns:p14="http://schemas.microsoft.com/office/powerpoint/2010/main" val="258823729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a:xfrm>
            <a:off x="373488" y="267305"/>
            <a:ext cx="11372046" cy="917552"/>
          </a:xfrm>
          <a:solidFill>
            <a:schemeClr val="accent6">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normAutofit/>
          </a:bodyPr>
          <a:lstStyle/>
          <a:p>
            <a:pPr algn="ctr"/>
            <a:r>
              <a:rPr lang="es-ES" sz="2800" dirty="0" smtClean="0">
                <a:solidFill>
                  <a:srgbClr val="6600CC"/>
                </a:solidFill>
                <a:latin typeface="Algerian" panose="04020705040A02060702" pitchFamily="82" charset="0"/>
              </a:rPr>
              <a:t>ESTUDIO RADIOGRAFICO PARA UNA EXTRACCION</a:t>
            </a:r>
            <a:br>
              <a:rPr lang="es-ES" sz="2800" dirty="0" smtClean="0">
                <a:solidFill>
                  <a:srgbClr val="6600CC"/>
                </a:solidFill>
                <a:latin typeface="Algerian" panose="04020705040A02060702" pitchFamily="82" charset="0"/>
              </a:rPr>
            </a:br>
            <a:r>
              <a:rPr lang="es-ES" sz="2800" dirty="0" smtClean="0">
                <a:solidFill>
                  <a:srgbClr val="6600CC"/>
                </a:solidFill>
                <a:latin typeface="Algerian" panose="04020705040A02060702" pitchFamily="82" charset="0"/>
              </a:rPr>
              <a:t>POR DISECCION.</a:t>
            </a:r>
            <a:endParaRPr lang="es-ES" sz="2800" dirty="0">
              <a:solidFill>
                <a:srgbClr val="6600CC"/>
              </a:solidFill>
              <a:latin typeface="Algerian" panose="04020705040A02060702" pitchFamily="82" charset="0"/>
            </a:endParaRPr>
          </a:p>
        </p:txBody>
      </p:sp>
      <p:sp>
        <p:nvSpPr>
          <p:cNvPr id="8" name="Marcador de texto 7"/>
          <p:cNvSpPr>
            <a:spLocks noGrp="1"/>
          </p:cNvSpPr>
          <p:nvPr>
            <p:ph type="body" idx="1"/>
          </p:nvPr>
        </p:nvSpPr>
        <p:spPr>
          <a:xfrm>
            <a:off x="831850" y="1803042"/>
            <a:ext cx="10515600" cy="4778062"/>
          </a:xfrm>
        </p:spPr>
        <p:txBody>
          <a:bodyPr/>
          <a:lstStyle/>
          <a:p>
            <a:r>
              <a:rPr lang="es-ES" dirty="0" smtClean="0">
                <a:solidFill>
                  <a:srgbClr val="6600CC"/>
                </a:solidFill>
                <a:latin typeface="Algerian" panose="04020705040A02060702" pitchFamily="82" charset="0"/>
              </a:rPr>
              <a:t>RADIOGRAFIA PERIAPICAL</a:t>
            </a:r>
            <a:r>
              <a:rPr lang="es-ES" dirty="0" smtClean="0"/>
              <a:t>.</a:t>
            </a:r>
          </a:p>
          <a:p>
            <a:r>
              <a:rPr lang="es-ES" dirty="0" smtClean="0">
                <a:solidFill>
                  <a:schemeClr val="tx1"/>
                </a:solidFill>
                <a:latin typeface="Arial" panose="020B0604020202020204" pitchFamily="34" charset="0"/>
                <a:cs typeface="Arial" panose="020B0604020202020204" pitchFamily="34" charset="0"/>
              </a:rPr>
              <a:t>Proporciona la imagen de las partes coronaria y radicular de las piezas radiadas mas una porción de sus áreas.</a:t>
            </a:r>
          </a:p>
          <a:p>
            <a:r>
              <a:rPr lang="es-ES" dirty="0" smtClean="0">
                <a:solidFill>
                  <a:srgbClr val="6600CC"/>
                </a:solidFill>
                <a:latin typeface="Algerian" panose="04020705040A02060702" pitchFamily="82" charset="0"/>
                <a:cs typeface="Arial" panose="020B0604020202020204" pitchFamily="34" charset="0"/>
              </a:rPr>
              <a:t>OBJETIVO.</a:t>
            </a:r>
          </a:p>
          <a:p>
            <a:r>
              <a:rPr lang="es-ES" dirty="0" smtClean="0">
                <a:solidFill>
                  <a:schemeClr val="tx1"/>
                </a:solidFill>
                <a:latin typeface="Arial" panose="020B0604020202020204" pitchFamily="34" charset="0"/>
                <a:cs typeface="Arial" panose="020B0604020202020204" pitchFamily="34" charset="0"/>
              </a:rPr>
              <a:t>Permite el diagnostico de lesiones y aspectos dentarios, útiles en fracturas dentales, reabsorciones, abscesos, quietes etc. </a:t>
            </a:r>
          </a:p>
          <a:p>
            <a:endParaRPr lang="es-ES" dirty="0" smtClean="0"/>
          </a:p>
          <a:p>
            <a:endParaRPr lang="es-ES" dirty="0"/>
          </a:p>
        </p:txBody>
      </p:sp>
      <p:pic>
        <p:nvPicPr>
          <p:cNvPr id="9" name="Imagen 8"/>
          <p:cNvPicPr>
            <a:picLocks noChangeAspect="1"/>
          </p:cNvPicPr>
          <p:nvPr/>
        </p:nvPicPr>
        <p:blipFill>
          <a:blip r:embed="rId3"/>
          <a:stretch>
            <a:fillRect/>
          </a:stretch>
        </p:blipFill>
        <p:spPr>
          <a:xfrm>
            <a:off x="4262907" y="4439531"/>
            <a:ext cx="2859110" cy="2141573"/>
          </a:xfrm>
          <a:prstGeom prst="rect">
            <a:avLst/>
          </a:prstGeom>
        </p:spPr>
      </p:pic>
      <p:pic>
        <p:nvPicPr>
          <p:cNvPr id="5" name="Imagen 3"/>
          <p:cNvPicPr>
            <a:picLocks noChangeAspect="1"/>
          </p:cNvPicPr>
          <p:nvPr/>
        </p:nvPicPr>
        <p:blipFill>
          <a:blip r:embed="rId4"/>
          <a:stretch>
            <a:fillRect/>
          </a:stretch>
        </p:blipFill>
        <p:spPr>
          <a:xfrm>
            <a:off x="11230714" y="67354"/>
            <a:ext cx="866685" cy="789236"/>
          </a:xfrm>
          <a:prstGeom prst="rect">
            <a:avLst/>
          </a:prstGeom>
        </p:spPr>
      </p:pic>
      <p:pic>
        <p:nvPicPr>
          <p:cNvPr id="6" name="Imagen 4"/>
          <p:cNvPicPr>
            <a:picLocks noChangeAspect="1"/>
          </p:cNvPicPr>
          <p:nvPr/>
        </p:nvPicPr>
        <p:blipFill>
          <a:blip r:embed="rId5"/>
          <a:stretch>
            <a:fillRect/>
          </a:stretch>
        </p:blipFill>
        <p:spPr>
          <a:xfrm>
            <a:off x="134731" y="96258"/>
            <a:ext cx="893969" cy="789237"/>
          </a:xfrm>
          <a:prstGeom prst="rect">
            <a:avLst/>
          </a:prstGeom>
        </p:spPr>
      </p:pic>
    </p:spTree>
    <p:extLst>
      <p:ext uri="{BB962C8B-B14F-4D97-AF65-F5344CB8AC3E}">
        <p14:creationId xmlns:p14="http://schemas.microsoft.com/office/powerpoint/2010/main" val="1291832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33012" y="399245"/>
            <a:ext cx="10515600" cy="785612"/>
          </a:xfrm>
          <a:solidFill>
            <a:schemeClr val="accent6">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a:bodyPr>
          <a:lstStyle/>
          <a:p>
            <a:pPr algn="ctr"/>
            <a:r>
              <a:rPr lang="es-ES" sz="2400" dirty="0" smtClean="0">
                <a:solidFill>
                  <a:srgbClr val="6600CC"/>
                </a:solidFill>
                <a:latin typeface="Algerian" panose="04020705040A02060702" pitchFamily="82" charset="0"/>
              </a:rPr>
              <a:t>ESTUDIO RADIOGRAFICO PARA UNA EXTRACCION </a:t>
            </a:r>
            <a:br>
              <a:rPr lang="es-ES" sz="2400" dirty="0" smtClean="0">
                <a:solidFill>
                  <a:srgbClr val="6600CC"/>
                </a:solidFill>
                <a:latin typeface="Algerian" panose="04020705040A02060702" pitchFamily="82" charset="0"/>
              </a:rPr>
            </a:br>
            <a:r>
              <a:rPr lang="es-ES" sz="2400" dirty="0" smtClean="0">
                <a:solidFill>
                  <a:srgbClr val="6600CC"/>
                </a:solidFill>
                <a:latin typeface="Algerian" panose="04020705040A02060702" pitchFamily="82" charset="0"/>
              </a:rPr>
              <a:t>POR DISECCION.</a:t>
            </a:r>
            <a:endParaRPr lang="es-ES" sz="2400" dirty="0">
              <a:solidFill>
                <a:srgbClr val="6600CC"/>
              </a:solidFill>
              <a:latin typeface="Algerian" panose="04020705040A02060702" pitchFamily="82" charset="0"/>
            </a:endParaRPr>
          </a:p>
        </p:txBody>
      </p:sp>
      <p:sp>
        <p:nvSpPr>
          <p:cNvPr id="5" name="Marcador de texto 4"/>
          <p:cNvSpPr>
            <a:spLocks noGrp="1"/>
          </p:cNvSpPr>
          <p:nvPr>
            <p:ph type="body" idx="1"/>
          </p:nvPr>
        </p:nvSpPr>
        <p:spPr>
          <a:xfrm>
            <a:off x="833012" y="1511412"/>
            <a:ext cx="10706457" cy="5185602"/>
          </a:xfrm>
        </p:spPr>
        <p:txBody>
          <a:bodyPr>
            <a:normAutofit/>
          </a:bodyPr>
          <a:lstStyle/>
          <a:p>
            <a:r>
              <a:rPr lang="es-ES" dirty="0" smtClean="0">
                <a:solidFill>
                  <a:srgbClr val="6600CC"/>
                </a:solidFill>
                <a:latin typeface="Algerian" panose="04020705040A02060702" pitchFamily="82" charset="0"/>
              </a:rPr>
              <a:t>TOMOGRAFIA COMPUTARIZADA.</a:t>
            </a:r>
          </a:p>
          <a:p>
            <a:r>
              <a:rPr lang="es-ES" dirty="0" smtClean="0">
                <a:solidFill>
                  <a:schemeClr val="tx1"/>
                </a:solidFill>
                <a:latin typeface="Arial" panose="020B0604020202020204" pitchFamily="34" charset="0"/>
                <a:cs typeface="Arial" panose="020B0604020202020204" pitchFamily="34" charset="0"/>
              </a:rPr>
              <a:t>Detecta con gran exactitud mediante determinaciones de densidad, alteraciones de los órganos y que pueden distinguirse mejor que con una imagen radiológica.</a:t>
            </a:r>
          </a:p>
          <a:p>
            <a:r>
              <a:rPr lang="es-ES" dirty="0" smtClean="0">
                <a:solidFill>
                  <a:srgbClr val="6600CC"/>
                </a:solidFill>
                <a:latin typeface="Algerian" panose="04020705040A02060702" pitchFamily="82" charset="0"/>
                <a:cs typeface="Arial" panose="020B0604020202020204" pitchFamily="34" charset="0"/>
              </a:rPr>
              <a:t>OBJETIVO.</a:t>
            </a:r>
          </a:p>
          <a:p>
            <a:r>
              <a:rPr lang="es-ES" sz="2000" dirty="0" smtClean="0">
                <a:solidFill>
                  <a:schemeClr val="tx1"/>
                </a:solidFill>
                <a:latin typeface="Arial" panose="020B0604020202020204" pitchFamily="34" charset="0"/>
                <a:cs typeface="Arial" panose="020B0604020202020204" pitchFamily="34" charset="0"/>
              </a:rPr>
              <a:t>Proporciona información en los tres planos del espacio, (axial, coronal y sagital).</a:t>
            </a:r>
          </a:p>
          <a:p>
            <a:r>
              <a:rPr lang="es-ES" sz="2000" dirty="0" smtClean="0">
                <a:solidFill>
                  <a:schemeClr val="tx1"/>
                </a:solidFill>
                <a:latin typeface="Arial" panose="020B0604020202020204" pitchFamily="34" charset="0"/>
                <a:cs typeface="Arial" panose="020B0604020202020204" pitchFamily="34" charset="0"/>
              </a:rPr>
              <a:t>Importante en el diagnostico de quistes, exploración tridimensional de los dientes retenidos, senos maxilares, glándulas salivales, ATM y fracturas en la profundidad del cráneo facial.</a:t>
            </a:r>
          </a:p>
          <a:p>
            <a:endParaRPr lang="es-ES" sz="2000" dirty="0">
              <a:solidFill>
                <a:srgbClr val="6600CC"/>
              </a:solidFill>
              <a:latin typeface="Algerian" panose="04020705040A02060702" pitchFamily="82" charset="0"/>
              <a:cs typeface="Arial" panose="020B0604020202020204" pitchFamily="34" charset="0"/>
            </a:endParaRPr>
          </a:p>
        </p:txBody>
      </p:sp>
      <p:pic>
        <p:nvPicPr>
          <p:cNvPr id="6" name="Imagen 5"/>
          <p:cNvPicPr>
            <a:picLocks noChangeAspect="1"/>
          </p:cNvPicPr>
          <p:nvPr/>
        </p:nvPicPr>
        <p:blipFill>
          <a:blip r:embed="rId3"/>
          <a:stretch>
            <a:fillRect/>
          </a:stretch>
        </p:blipFill>
        <p:spPr>
          <a:xfrm>
            <a:off x="3979651" y="4662994"/>
            <a:ext cx="4222324" cy="1935572"/>
          </a:xfrm>
          <a:prstGeom prst="rect">
            <a:avLst/>
          </a:prstGeom>
          <a:ln w="28575">
            <a:solidFill>
              <a:srgbClr val="7030A0"/>
            </a:solidFill>
          </a:ln>
        </p:spPr>
      </p:pic>
      <p:pic>
        <p:nvPicPr>
          <p:cNvPr id="7" name="Imagen 3"/>
          <p:cNvPicPr>
            <a:picLocks noChangeAspect="1"/>
          </p:cNvPicPr>
          <p:nvPr/>
        </p:nvPicPr>
        <p:blipFill>
          <a:blip r:embed="rId4"/>
          <a:stretch>
            <a:fillRect/>
          </a:stretch>
        </p:blipFill>
        <p:spPr>
          <a:xfrm>
            <a:off x="11230714" y="67354"/>
            <a:ext cx="866685" cy="789236"/>
          </a:xfrm>
          <a:prstGeom prst="rect">
            <a:avLst/>
          </a:prstGeom>
        </p:spPr>
      </p:pic>
      <p:pic>
        <p:nvPicPr>
          <p:cNvPr id="8" name="Imagen 4"/>
          <p:cNvPicPr>
            <a:picLocks noChangeAspect="1"/>
          </p:cNvPicPr>
          <p:nvPr/>
        </p:nvPicPr>
        <p:blipFill>
          <a:blip r:embed="rId5"/>
          <a:stretch>
            <a:fillRect/>
          </a:stretch>
        </p:blipFill>
        <p:spPr>
          <a:xfrm>
            <a:off x="134731" y="96258"/>
            <a:ext cx="893969" cy="789237"/>
          </a:xfrm>
          <a:prstGeom prst="rect">
            <a:avLst/>
          </a:prstGeom>
        </p:spPr>
      </p:pic>
    </p:spTree>
    <p:extLst>
      <p:ext uri="{BB962C8B-B14F-4D97-AF65-F5344CB8AC3E}">
        <p14:creationId xmlns:p14="http://schemas.microsoft.com/office/powerpoint/2010/main" val="292649258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1850" y="615035"/>
            <a:ext cx="10515600" cy="711489"/>
          </a:xfrm>
        </p:spPr>
        <p:txBody>
          <a:bodyPr>
            <a:normAutofit/>
          </a:bodyPr>
          <a:lstStyle/>
          <a:p>
            <a:pPr algn="ctr"/>
            <a:r>
              <a:rPr lang="es-ES" sz="2400" dirty="0" smtClean="0">
                <a:latin typeface="Arial" panose="020B0604020202020204" pitchFamily="34" charset="0"/>
                <a:cs typeface="Arial" panose="020B0604020202020204" pitchFamily="34" charset="0"/>
              </a:rPr>
              <a:t>BIBLIOGRAFÌA</a:t>
            </a:r>
            <a:endParaRPr lang="es-ES" sz="2400" dirty="0">
              <a:latin typeface="Arial" panose="020B0604020202020204" pitchFamily="34" charset="0"/>
              <a:cs typeface="Arial" panose="020B0604020202020204" pitchFamily="34" charset="0"/>
            </a:endParaRPr>
          </a:p>
        </p:txBody>
      </p:sp>
      <p:sp>
        <p:nvSpPr>
          <p:cNvPr id="3" name="Marcador de texto 2"/>
          <p:cNvSpPr>
            <a:spLocks noGrp="1"/>
          </p:cNvSpPr>
          <p:nvPr>
            <p:ph type="body" idx="1"/>
          </p:nvPr>
        </p:nvSpPr>
        <p:spPr>
          <a:xfrm>
            <a:off x="831850" y="1584101"/>
            <a:ext cx="10515600" cy="4505549"/>
          </a:xfrm>
        </p:spPr>
        <p:txBody>
          <a:bodyPr/>
          <a:lstStyle/>
          <a:p>
            <a:r>
              <a:rPr lang="es-ES" dirty="0">
                <a:solidFill>
                  <a:schemeClr val="tx1"/>
                </a:solidFill>
                <a:latin typeface="Arial" panose="020B0604020202020204" pitchFamily="34" charset="0"/>
                <a:cs typeface="Arial" panose="020B0604020202020204" pitchFamily="34" charset="0"/>
              </a:rPr>
              <a:t>1.- Laskin,  Daniel M. “Cirugía Bucal y Maxilofacial” Ed. Panamericana.</a:t>
            </a:r>
          </a:p>
          <a:p>
            <a:r>
              <a:rPr lang="es-ES" dirty="0">
                <a:solidFill>
                  <a:schemeClr val="tx1"/>
                </a:solidFill>
                <a:latin typeface="Arial" panose="020B0604020202020204" pitchFamily="34" charset="0"/>
                <a:cs typeface="Arial" panose="020B0604020202020204" pitchFamily="34" charset="0"/>
              </a:rPr>
              <a:t>2.- Laskin, Daniel M. “Manual de Cirugía Maxilofacial” Ed. Panamericana.</a:t>
            </a:r>
          </a:p>
          <a:p>
            <a:r>
              <a:rPr lang="es-ES" dirty="0">
                <a:solidFill>
                  <a:schemeClr val="tx1"/>
                </a:solidFill>
                <a:latin typeface="Arial" panose="020B0604020202020204" pitchFamily="34" charset="0"/>
                <a:cs typeface="Arial" panose="020B0604020202020204" pitchFamily="34" charset="0"/>
              </a:rPr>
              <a:t> </a:t>
            </a:r>
          </a:p>
          <a:p>
            <a:r>
              <a:rPr lang="es-ES" dirty="0">
                <a:solidFill>
                  <a:schemeClr val="tx1"/>
                </a:solidFill>
                <a:latin typeface="Arial" panose="020B0604020202020204" pitchFamily="34" charset="0"/>
                <a:cs typeface="Arial" panose="020B0604020202020204" pitchFamily="34" charset="0"/>
              </a:rPr>
              <a:t>3.- Kaban, Leonard B.  “Cirugía Bucal y Maxilofacial en niños”.  Ed Panamericana.</a:t>
            </a:r>
          </a:p>
          <a:p>
            <a:r>
              <a:rPr lang="es-ES" dirty="0">
                <a:solidFill>
                  <a:schemeClr val="tx1"/>
                </a:solidFill>
                <a:latin typeface="Arial" panose="020B0604020202020204" pitchFamily="34" charset="0"/>
                <a:cs typeface="Arial" panose="020B0604020202020204" pitchFamily="34" charset="0"/>
              </a:rPr>
              <a:t> </a:t>
            </a:r>
          </a:p>
          <a:p>
            <a:r>
              <a:rPr lang="es-ES" dirty="0">
                <a:solidFill>
                  <a:schemeClr val="tx1"/>
                </a:solidFill>
                <a:latin typeface="Arial" panose="020B0604020202020204" pitchFamily="34" charset="0"/>
                <a:cs typeface="Arial" panose="020B0604020202020204" pitchFamily="34" charset="0"/>
              </a:rPr>
              <a:t>4.- Raspall, Guillermo. “Cirugía Oral”   Ed. Panamericana.</a:t>
            </a:r>
          </a:p>
          <a:p>
            <a:r>
              <a:rPr lang="es-ES" dirty="0"/>
              <a:t> </a:t>
            </a:r>
          </a:p>
          <a:p>
            <a:endParaRPr lang="es-ES" dirty="0"/>
          </a:p>
        </p:txBody>
      </p:sp>
      <p:pic>
        <p:nvPicPr>
          <p:cNvPr id="4" name="Imagen 3"/>
          <p:cNvPicPr>
            <a:picLocks noChangeAspect="1"/>
          </p:cNvPicPr>
          <p:nvPr/>
        </p:nvPicPr>
        <p:blipFill>
          <a:blip r:embed="rId2"/>
          <a:stretch>
            <a:fillRect/>
          </a:stretch>
        </p:blipFill>
        <p:spPr>
          <a:xfrm>
            <a:off x="11230714" y="67354"/>
            <a:ext cx="866685" cy="789236"/>
          </a:xfrm>
          <a:prstGeom prst="rect">
            <a:avLst/>
          </a:prstGeom>
        </p:spPr>
      </p:pic>
      <p:pic>
        <p:nvPicPr>
          <p:cNvPr id="5" name="Imagen 4"/>
          <p:cNvPicPr>
            <a:picLocks noChangeAspect="1"/>
          </p:cNvPicPr>
          <p:nvPr/>
        </p:nvPicPr>
        <p:blipFill>
          <a:blip r:embed="rId3"/>
          <a:stretch>
            <a:fillRect/>
          </a:stretch>
        </p:blipFill>
        <p:spPr>
          <a:xfrm>
            <a:off x="134731" y="96258"/>
            <a:ext cx="893969" cy="789237"/>
          </a:xfrm>
          <a:prstGeom prst="rect">
            <a:avLst/>
          </a:prstGeom>
        </p:spPr>
      </p:pic>
    </p:spTree>
    <p:extLst>
      <p:ext uri="{BB962C8B-B14F-4D97-AF65-F5344CB8AC3E}">
        <p14:creationId xmlns:p14="http://schemas.microsoft.com/office/powerpoint/2010/main" val="36817473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46200" y="403225"/>
            <a:ext cx="9283700" cy="1325563"/>
          </a:xfrm>
        </p:spPr>
        <p:txBody>
          <a:bodyPr>
            <a:normAutofit fontScale="90000"/>
          </a:bodyPr>
          <a:lstStyle/>
          <a:p>
            <a:r>
              <a:rPr lang="es-ES" b="1" dirty="0" smtClean="0"/>
              <a:t/>
            </a:r>
            <a:br>
              <a:rPr lang="es-ES" b="1" dirty="0" smtClean="0"/>
            </a:br>
            <a:r>
              <a:rPr lang="es-ES" b="1" dirty="0" smtClean="0"/>
              <a:t/>
            </a:r>
            <a:br>
              <a:rPr lang="es-ES" b="1" dirty="0" smtClean="0"/>
            </a:br>
            <a:r>
              <a:rPr lang="es-ES" b="1" dirty="0" smtClean="0"/>
              <a:t>UNIDAD(ES) DE APRENDIZAJE ANTECEDENTE</a:t>
            </a:r>
            <a:r>
              <a:rPr lang="es-MX" dirty="0" smtClean="0"/>
              <a:t/>
            </a:r>
            <a:br>
              <a:rPr lang="es-MX" dirty="0" smtClean="0"/>
            </a:br>
            <a:r>
              <a:rPr lang="es-ES" b="1" dirty="0" smtClean="0"/>
              <a:t>(SERIADAS Y RECOMENDADAS) </a:t>
            </a:r>
            <a:r>
              <a:rPr lang="es-MX" dirty="0" smtClean="0"/>
              <a:t/>
            </a:r>
            <a:br>
              <a:rPr lang="es-MX" dirty="0" smtClean="0"/>
            </a:br>
            <a:r>
              <a:rPr lang="es-ES" b="1" dirty="0" smtClean="0"/>
              <a:t> </a:t>
            </a:r>
            <a:r>
              <a:rPr lang="es-MX" dirty="0" smtClean="0"/>
              <a:t/>
            </a:r>
            <a:br>
              <a:rPr lang="es-MX" dirty="0" smtClean="0"/>
            </a:br>
            <a:endParaRPr lang="es-MX" dirty="0"/>
          </a:p>
        </p:txBody>
      </p:sp>
      <p:sp>
        <p:nvSpPr>
          <p:cNvPr id="3" name="2 Marcador de contenido"/>
          <p:cNvSpPr>
            <a:spLocks noGrp="1"/>
          </p:cNvSpPr>
          <p:nvPr>
            <p:ph idx="1"/>
          </p:nvPr>
        </p:nvSpPr>
        <p:spPr>
          <a:xfrm>
            <a:off x="952500" y="2676525"/>
            <a:ext cx="10515600" cy="4351338"/>
          </a:xfrm>
        </p:spPr>
        <p:txBody>
          <a:bodyPr/>
          <a:lstStyle/>
          <a:p>
            <a:r>
              <a:rPr lang="pt-BR" u="sng" dirty="0" smtClean="0"/>
              <a:t>Recomendadas</a:t>
            </a:r>
            <a:r>
              <a:rPr lang="pt-BR" u="sng" dirty="0"/>
              <a:t>:</a:t>
            </a:r>
            <a:r>
              <a:rPr lang="pt-BR" dirty="0"/>
              <a:t> Técnicas </a:t>
            </a:r>
            <a:r>
              <a:rPr lang="pt-BR" dirty="0" err="1" smtClean="0"/>
              <a:t>Quirúrgicas</a:t>
            </a:r>
            <a:r>
              <a:rPr lang="pt-BR" dirty="0" smtClean="0"/>
              <a:t>, </a:t>
            </a:r>
            <a:r>
              <a:rPr lang="pt-BR" dirty="0"/>
              <a:t>Clínica </a:t>
            </a:r>
            <a:r>
              <a:rPr lang="pt-BR" dirty="0" smtClean="0"/>
              <a:t>de </a:t>
            </a:r>
            <a:r>
              <a:rPr lang="pt-BR" dirty="0" err="1" smtClean="0"/>
              <a:t>Periodoncia</a:t>
            </a:r>
            <a:r>
              <a:rPr lang="pt-BR" dirty="0"/>
              <a:t>, Clínica de </a:t>
            </a:r>
            <a:r>
              <a:rPr lang="pt-BR" dirty="0" err="1"/>
              <a:t>Exodoncia</a:t>
            </a:r>
            <a:r>
              <a:rPr lang="pt-BR" dirty="0"/>
              <a:t> </a:t>
            </a:r>
            <a:endParaRPr lang="es-MX" dirty="0"/>
          </a:p>
        </p:txBody>
      </p:sp>
      <p:pic>
        <p:nvPicPr>
          <p:cNvPr id="4" name="Imagen 3"/>
          <p:cNvPicPr>
            <a:picLocks noChangeAspect="1"/>
          </p:cNvPicPr>
          <p:nvPr/>
        </p:nvPicPr>
        <p:blipFill>
          <a:blip r:embed="rId2"/>
          <a:stretch>
            <a:fillRect/>
          </a:stretch>
        </p:blipFill>
        <p:spPr>
          <a:xfrm>
            <a:off x="11230714" y="67354"/>
            <a:ext cx="866685" cy="789236"/>
          </a:xfrm>
          <a:prstGeom prst="rect">
            <a:avLst/>
          </a:prstGeom>
        </p:spPr>
      </p:pic>
      <p:pic>
        <p:nvPicPr>
          <p:cNvPr id="5" name="Imagen 4"/>
          <p:cNvPicPr>
            <a:picLocks noChangeAspect="1"/>
          </p:cNvPicPr>
          <p:nvPr/>
        </p:nvPicPr>
        <p:blipFill>
          <a:blip r:embed="rId3"/>
          <a:stretch>
            <a:fillRect/>
          </a:stretch>
        </p:blipFill>
        <p:spPr>
          <a:xfrm>
            <a:off x="134731" y="96258"/>
            <a:ext cx="893969" cy="789237"/>
          </a:xfrm>
          <a:prstGeom prst="rect">
            <a:avLst/>
          </a:prstGeom>
        </p:spPr>
      </p:pic>
    </p:spTree>
    <p:extLst>
      <p:ext uri="{BB962C8B-B14F-4D97-AF65-F5344CB8AC3E}">
        <p14:creationId xmlns:p14="http://schemas.microsoft.com/office/powerpoint/2010/main" val="7357453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148456" y="461972"/>
            <a:ext cx="10515600" cy="1325563"/>
          </a:xfrm>
        </p:spPr>
        <p:txBody>
          <a:bodyPr/>
          <a:lstStyle/>
          <a:p>
            <a:r>
              <a:rPr lang="es-MX" sz="4000" b="1" dirty="0" smtClean="0"/>
              <a:t>PRESENTACIÓN </a:t>
            </a:r>
            <a:endParaRPr lang="es-MX" b="1" dirty="0"/>
          </a:p>
        </p:txBody>
      </p:sp>
      <p:sp>
        <p:nvSpPr>
          <p:cNvPr id="5" name="4 Marcador de contenido"/>
          <p:cNvSpPr>
            <a:spLocks noGrp="1"/>
          </p:cNvSpPr>
          <p:nvPr>
            <p:ph idx="1"/>
          </p:nvPr>
        </p:nvSpPr>
        <p:spPr/>
        <p:txBody>
          <a:bodyPr>
            <a:normAutofit/>
          </a:bodyPr>
          <a:lstStyle/>
          <a:p>
            <a:r>
              <a:rPr lang="es-MX" dirty="0"/>
              <a:t>Dentro del plan de estudios de la Licenciatura de Cirujano Dentista, la unidad de aprendizaje de Cirugía Bucal  se encuentra ubicada en el Área de Docencia  de Terapéutica Quirúrgica, la unidad de Cirugía Bucal, se imparte en el octavo periodo </a:t>
            </a:r>
          </a:p>
          <a:p>
            <a:r>
              <a:rPr lang="es-MX" dirty="0"/>
              <a:t>Durante los últimos años, la Odontología ha presentado grandes avances tecnológicos y científicos, los cuales le han ayudado a las personas que practican  la Cirugía Bucal, a facilitarle el diagnóstico, pronóstico y tratamiento de las enfermedades que requieren tratamientos quirúrgicos.  </a:t>
            </a:r>
          </a:p>
          <a:p>
            <a:pPr marL="0" indent="0">
              <a:buNone/>
            </a:pPr>
            <a:endParaRPr lang="es-MX" dirty="0"/>
          </a:p>
          <a:p>
            <a:endParaRPr lang="es-MX" dirty="0"/>
          </a:p>
        </p:txBody>
      </p:sp>
      <p:pic>
        <p:nvPicPr>
          <p:cNvPr id="6" name="Imagen 3"/>
          <p:cNvPicPr>
            <a:picLocks noChangeAspect="1"/>
          </p:cNvPicPr>
          <p:nvPr/>
        </p:nvPicPr>
        <p:blipFill>
          <a:blip r:embed="rId2"/>
          <a:stretch>
            <a:fillRect/>
          </a:stretch>
        </p:blipFill>
        <p:spPr>
          <a:xfrm>
            <a:off x="11230714" y="67354"/>
            <a:ext cx="866685" cy="789236"/>
          </a:xfrm>
          <a:prstGeom prst="rect">
            <a:avLst/>
          </a:prstGeom>
        </p:spPr>
      </p:pic>
      <p:pic>
        <p:nvPicPr>
          <p:cNvPr id="7" name="Imagen 4"/>
          <p:cNvPicPr>
            <a:picLocks noChangeAspect="1"/>
          </p:cNvPicPr>
          <p:nvPr/>
        </p:nvPicPr>
        <p:blipFill>
          <a:blip r:embed="rId3"/>
          <a:stretch>
            <a:fillRect/>
          </a:stretch>
        </p:blipFill>
        <p:spPr>
          <a:xfrm>
            <a:off x="134731" y="96258"/>
            <a:ext cx="893969" cy="789237"/>
          </a:xfrm>
          <a:prstGeom prst="rect">
            <a:avLst/>
          </a:prstGeom>
        </p:spPr>
      </p:pic>
    </p:spTree>
    <p:extLst>
      <p:ext uri="{BB962C8B-B14F-4D97-AF65-F5344CB8AC3E}">
        <p14:creationId xmlns:p14="http://schemas.microsoft.com/office/powerpoint/2010/main" val="23498607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426923" y="461972"/>
            <a:ext cx="10515600" cy="1325563"/>
          </a:xfrm>
        </p:spPr>
        <p:txBody>
          <a:bodyPr>
            <a:normAutofit/>
          </a:bodyPr>
          <a:lstStyle/>
          <a:p>
            <a:r>
              <a:rPr lang="es-MX" sz="4000" b="1" dirty="0" smtClean="0"/>
              <a:t>PRESENTACIÓN (Continuación)</a:t>
            </a:r>
            <a:endParaRPr lang="es-MX" sz="4000" b="1" dirty="0"/>
          </a:p>
        </p:txBody>
      </p:sp>
      <p:sp>
        <p:nvSpPr>
          <p:cNvPr id="5" name="4 Marcador de contenido"/>
          <p:cNvSpPr>
            <a:spLocks noGrp="1"/>
          </p:cNvSpPr>
          <p:nvPr>
            <p:ph idx="1"/>
          </p:nvPr>
        </p:nvSpPr>
        <p:spPr/>
        <p:txBody>
          <a:bodyPr>
            <a:normAutofit/>
          </a:bodyPr>
          <a:lstStyle/>
          <a:p>
            <a:pPr marL="0" indent="0">
              <a:buNone/>
            </a:pPr>
            <a:endParaRPr lang="es-MX" dirty="0"/>
          </a:p>
          <a:p>
            <a:r>
              <a:rPr lang="es-MX" dirty="0"/>
              <a:t>La unidad de Cirugía Bucal, cumple con el perfil de egreso, pues durante su aplicación, contribuye a proporcionar los conocimientos necesarios para la eliminación  de lesiones quirúrgicas, que podrían poner en riesgo la vida del paciente.</a:t>
            </a:r>
          </a:p>
          <a:p>
            <a:endParaRPr lang="es-MX" dirty="0"/>
          </a:p>
        </p:txBody>
      </p:sp>
      <p:pic>
        <p:nvPicPr>
          <p:cNvPr id="6" name="Imagen 3"/>
          <p:cNvPicPr>
            <a:picLocks noChangeAspect="1"/>
          </p:cNvPicPr>
          <p:nvPr/>
        </p:nvPicPr>
        <p:blipFill>
          <a:blip r:embed="rId2"/>
          <a:stretch>
            <a:fillRect/>
          </a:stretch>
        </p:blipFill>
        <p:spPr>
          <a:xfrm>
            <a:off x="11230714" y="67354"/>
            <a:ext cx="866685" cy="789236"/>
          </a:xfrm>
          <a:prstGeom prst="rect">
            <a:avLst/>
          </a:prstGeom>
        </p:spPr>
      </p:pic>
      <p:pic>
        <p:nvPicPr>
          <p:cNvPr id="7" name="Imagen 4"/>
          <p:cNvPicPr>
            <a:picLocks noChangeAspect="1"/>
          </p:cNvPicPr>
          <p:nvPr/>
        </p:nvPicPr>
        <p:blipFill>
          <a:blip r:embed="rId3"/>
          <a:stretch>
            <a:fillRect/>
          </a:stretch>
        </p:blipFill>
        <p:spPr>
          <a:xfrm>
            <a:off x="134731" y="96258"/>
            <a:ext cx="893969" cy="789237"/>
          </a:xfrm>
          <a:prstGeom prst="rect">
            <a:avLst/>
          </a:prstGeom>
        </p:spPr>
      </p:pic>
    </p:spTree>
    <p:extLst>
      <p:ext uri="{BB962C8B-B14F-4D97-AF65-F5344CB8AC3E}">
        <p14:creationId xmlns:p14="http://schemas.microsoft.com/office/powerpoint/2010/main" val="22514861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1850" y="499124"/>
            <a:ext cx="10515600" cy="750127"/>
          </a:xfrm>
        </p:spPr>
        <p:txBody>
          <a:bodyPr>
            <a:noAutofit/>
          </a:bodyPr>
          <a:lstStyle/>
          <a:p>
            <a:pPr algn="ctr"/>
            <a:r>
              <a:rPr lang="es-ES" sz="4000" b="1" dirty="0" smtClean="0">
                <a:latin typeface="+mn-lt"/>
                <a:cs typeface="Arial" panose="020B0604020202020204" pitchFamily="34" charset="0"/>
              </a:rPr>
              <a:t>PROPÓSITO </a:t>
            </a:r>
            <a:r>
              <a:rPr lang="es-ES" sz="4000" b="1" dirty="0" smtClean="0">
                <a:latin typeface="+mn-lt"/>
                <a:cs typeface="Arial" panose="020B0604020202020204" pitchFamily="34" charset="0"/>
              </a:rPr>
              <a:t>DE LA UNIDAD DE APRENDIZAJE</a:t>
            </a:r>
            <a:endParaRPr lang="es-ES" sz="4000" b="1" dirty="0">
              <a:latin typeface="+mn-lt"/>
              <a:cs typeface="Arial" panose="020B0604020202020204" pitchFamily="34" charset="0"/>
            </a:endParaRPr>
          </a:p>
        </p:txBody>
      </p:sp>
      <p:sp>
        <p:nvSpPr>
          <p:cNvPr id="3" name="Marcador de texto 2"/>
          <p:cNvSpPr>
            <a:spLocks noGrp="1"/>
          </p:cNvSpPr>
          <p:nvPr>
            <p:ph type="body" idx="1"/>
          </p:nvPr>
        </p:nvSpPr>
        <p:spPr>
          <a:xfrm>
            <a:off x="831850" y="1846263"/>
            <a:ext cx="10515600" cy="1500187"/>
          </a:xfrm>
        </p:spPr>
        <p:txBody>
          <a:bodyPr>
            <a:noAutofit/>
          </a:bodyPr>
          <a:lstStyle/>
          <a:p>
            <a:pPr algn="just"/>
            <a:r>
              <a:rPr lang="es-MX" dirty="0">
                <a:solidFill>
                  <a:schemeClr val="tx1"/>
                </a:solidFill>
                <a:latin typeface="Arial" panose="020B0604020202020204" pitchFamily="34" charset="0"/>
                <a:cs typeface="Arial" panose="020B0604020202020204" pitchFamily="34" charset="0"/>
              </a:rPr>
              <a:t>Al término del curso, el participante, será capaz de conocer  un acertado diagnóstico, pronóstico y tratamiento de las lesiones bucales más frecuentes que  competen al Área de Cirugía Bucal, además de poder diferenciar, cuáles serán los pacientes que necesiten canalización a Unidades Hospitalarias, por requerir tratamiento especializado.</a:t>
            </a:r>
            <a:endParaRPr lang="es-ES" dirty="0">
              <a:solidFill>
                <a:schemeClr val="tx1"/>
              </a:solidFill>
              <a:latin typeface="Arial" panose="020B0604020202020204" pitchFamily="34" charset="0"/>
              <a:cs typeface="Arial" panose="020B0604020202020204" pitchFamily="34" charset="0"/>
            </a:endParaRPr>
          </a:p>
          <a:p>
            <a:pPr algn="just"/>
            <a:r>
              <a:rPr lang="es-MX" dirty="0">
                <a:solidFill>
                  <a:schemeClr val="tx1"/>
                </a:solidFill>
                <a:latin typeface="Arial" panose="020B0604020202020204" pitchFamily="34" charset="0"/>
                <a:cs typeface="Arial" panose="020B0604020202020204" pitchFamily="34" charset="0"/>
              </a:rPr>
              <a:t>También podrán reconocer las diferentes Técnicas Quirúrgicas que deberán ser empleadas en los distintos tratamientos a seguir en el área de la cirugía bucal y las complicaciones que pudieran surgir durante una intervención quirúrgica</a:t>
            </a:r>
            <a:endParaRPr lang="es-ES" dirty="0">
              <a:solidFill>
                <a:schemeClr val="tx1"/>
              </a:solidFill>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11230714" y="67354"/>
            <a:ext cx="866685" cy="789236"/>
          </a:xfrm>
          <a:prstGeom prst="rect">
            <a:avLst/>
          </a:prstGeom>
        </p:spPr>
      </p:pic>
      <p:pic>
        <p:nvPicPr>
          <p:cNvPr id="5" name="Imagen 4"/>
          <p:cNvPicPr>
            <a:picLocks noChangeAspect="1"/>
          </p:cNvPicPr>
          <p:nvPr/>
        </p:nvPicPr>
        <p:blipFill>
          <a:blip r:embed="rId3"/>
          <a:stretch>
            <a:fillRect/>
          </a:stretch>
        </p:blipFill>
        <p:spPr>
          <a:xfrm>
            <a:off x="134731" y="96258"/>
            <a:ext cx="893969" cy="789237"/>
          </a:xfrm>
          <a:prstGeom prst="rect">
            <a:avLst/>
          </a:prstGeom>
        </p:spPr>
      </p:pic>
    </p:spTree>
    <p:extLst>
      <p:ext uri="{BB962C8B-B14F-4D97-AF65-F5344CB8AC3E}">
        <p14:creationId xmlns:p14="http://schemas.microsoft.com/office/powerpoint/2010/main" val="32378864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289137" y="461972"/>
            <a:ext cx="10515600" cy="1325563"/>
          </a:xfrm>
        </p:spPr>
        <p:txBody>
          <a:bodyPr>
            <a:normAutofit/>
          </a:bodyPr>
          <a:lstStyle/>
          <a:p>
            <a:r>
              <a:rPr lang="es-ES" sz="4000" b="1" dirty="0"/>
              <a:t>COMPETENCIAS PROFESIONAL </a:t>
            </a:r>
            <a:endParaRPr lang="es-MX" sz="4000" b="1" dirty="0"/>
          </a:p>
        </p:txBody>
      </p:sp>
      <p:sp>
        <p:nvSpPr>
          <p:cNvPr id="5" name="4 Marcador de contenido"/>
          <p:cNvSpPr>
            <a:spLocks noGrp="1"/>
          </p:cNvSpPr>
          <p:nvPr>
            <p:ph idx="1"/>
          </p:nvPr>
        </p:nvSpPr>
        <p:spPr/>
        <p:txBody>
          <a:bodyPr/>
          <a:lstStyle/>
          <a:p>
            <a:r>
              <a:rPr lang="es-MX" dirty="0"/>
              <a:t>Conocerá las enfermedades y alteraciones del aparato </a:t>
            </a:r>
            <a:r>
              <a:rPr lang="es-MX" dirty="0" err="1"/>
              <a:t>estomatognático</a:t>
            </a:r>
            <a:r>
              <a:rPr lang="es-MX" dirty="0"/>
              <a:t> que sean de resolución quirúrgica  mediante las técnicas y procedimientos  realizados en Cirugía Bucal.</a:t>
            </a:r>
            <a:endParaRPr lang="es-MX" dirty="0"/>
          </a:p>
        </p:txBody>
      </p:sp>
      <p:pic>
        <p:nvPicPr>
          <p:cNvPr id="6" name="Imagen 3"/>
          <p:cNvPicPr>
            <a:picLocks noChangeAspect="1"/>
          </p:cNvPicPr>
          <p:nvPr/>
        </p:nvPicPr>
        <p:blipFill>
          <a:blip r:embed="rId2"/>
          <a:stretch>
            <a:fillRect/>
          </a:stretch>
        </p:blipFill>
        <p:spPr>
          <a:xfrm>
            <a:off x="11230714" y="67354"/>
            <a:ext cx="866685" cy="789236"/>
          </a:xfrm>
          <a:prstGeom prst="rect">
            <a:avLst/>
          </a:prstGeom>
        </p:spPr>
      </p:pic>
      <p:pic>
        <p:nvPicPr>
          <p:cNvPr id="7" name="Imagen 4"/>
          <p:cNvPicPr>
            <a:picLocks noChangeAspect="1"/>
          </p:cNvPicPr>
          <p:nvPr/>
        </p:nvPicPr>
        <p:blipFill>
          <a:blip r:embed="rId3"/>
          <a:stretch>
            <a:fillRect/>
          </a:stretch>
        </p:blipFill>
        <p:spPr>
          <a:xfrm>
            <a:off x="134731" y="96258"/>
            <a:ext cx="893969" cy="789237"/>
          </a:xfrm>
          <a:prstGeom prst="rect">
            <a:avLst/>
          </a:prstGeom>
        </p:spPr>
      </p:pic>
    </p:spTree>
    <p:extLst>
      <p:ext uri="{BB962C8B-B14F-4D97-AF65-F5344CB8AC3E}">
        <p14:creationId xmlns:p14="http://schemas.microsoft.com/office/powerpoint/2010/main" val="1868931466"/>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802</TotalTime>
  <Words>2388</Words>
  <Application>Microsoft Office PowerPoint</Application>
  <PresentationFormat>Personalizado</PresentationFormat>
  <Paragraphs>292</Paragraphs>
  <Slides>49</Slides>
  <Notes>35</Notes>
  <HiddenSlides>0</HiddenSlides>
  <MMClips>0</MMClips>
  <ScaleCrop>false</ScaleCrop>
  <HeadingPairs>
    <vt:vector size="4" baseType="variant">
      <vt:variant>
        <vt:lpstr>Tema</vt:lpstr>
      </vt:variant>
      <vt:variant>
        <vt:i4>1</vt:i4>
      </vt:variant>
      <vt:variant>
        <vt:lpstr>Títulos de diapositiva</vt:lpstr>
      </vt:variant>
      <vt:variant>
        <vt:i4>49</vt:i4>
      </vt:variant>
    </vt:vector>
  </HeadingPairs>
  <TitlesOfParts>
    <vt:vector size="50" baseType="lpstr">
      <vt:lpstr>Tema de Office</vt:lpstr>
      <vt:lpstr> UNIVERSIDAD AUTONOMA DEL ESTADO DE MEXICO. FACULTAD DE ODONTOLOGIA.   LICENCIATURA DE CIRUJANO DENTISTA.   AREA DE DOCENCIA: TERAPEUTICA QUIRURGICA   UNIDAD DE APRENDIZAJE:    CIRUGIA BUCAL.   TEMA DEL MATERIAL:  GENERALIDADES DE EXTRACCION POR DISECCIÓN. EVALUACION DEL PACIENTE.    DR. JUAN MARIO VILCHIS VILLASETIN.</vt:lpstr>
      <vt:lpstr>Presentación de PowerPoint</vt:lpstr>
      <vt:lpstr>PRERREQUISITOS (TEMAS APRENDIDOS): </vt:lpstr>
      <vt:lpstr>UNIDAD(ES) DE APRENDIZAJE ANTECEDENTE  (SERIADAS Y RECOMENDADAS)  </vt:lpstr>
      <vt:lpstr>  UNIDAD(ES) DE APRENDIZAJE ANTECEDENTE (SERIADAS Y RECOMENDADAS)    </vt:lpstr>
      <vt:lpstr>PRESENTACIÓN </vt:lpstr>
      <vt:lpstr>PRESENTACIÓN (Continuación)</vt:lpstr>
      <vt:lpstr>PROPÓSITO DE LA UNIDAD DE APRENDIZAJE</vt:lpstr>
      <vt:lpstr>COMPETENCIAS PROFESIONAL </vt:lpstr>
      <vt:lpstr>UNIDAD DE COMPETENCIA II</vt:lpstr>
      <vt:lpstr>CONOCIMIENTOS</vt:lpstr>
      <vt:lpstr>HABILIDADES</vt:lpstr>
      <vt:lpstr>ACTITUDES/VALORES</vt:lpstr>
      <vt:lpstr>GENERALIDADES DE EXTRACCION POR DISECCIÓN. EVALUACION DEL PACIENTE. </vt:lpstr>
      <vt:lpstr>            INTRODUCIÓN</vt:lpstr>
      <vt:lpstr>INTRODUCCIÓN</vt:lpstr>
      <vt:lpstr>EXTRACCION DENTAL SIMPLE.</vt:lpstr>
      <vt:lpstr>                                      EXTRACCION POR DISECCION.          DEFINICION:  Intervención mediante la cual se extrae un órgano dentario o parte del mismo, siguiendo una pauta reglada que consta de las siguientes fases:                                                                                            1.- incisión.                                                      2.- levantamiento de colgajo.                                                      3.-osteotomía.                                                      4.- operación propiamente dicha.                                                      5.- preparación de la cavidad quirúrgica.                                                      6.- sutura.    </vt:lpstr>
      <vt:lpstr>                      SINONIMIA.  1.- Extracción quirúrgica.   2.- Extracción por colgajo.      3.- Extracción transalveolar.         4.- Extracción por osteotomía.             5.- Extracción por alveolotomia.               6.- Extracción por odontosecciòn.</vt:lpstr>
      <vt:lpstr>         CUALIDADES DEL CIRUJANO BUCAL.</vt:lpstr>
      <vt:lpstr>CONSIDERACIONES ANATOMICAS</vt:lpstr>
      <vt:lpstr>CONSIDERACIONES ANATOMICAS</vt:lpstr>
      <vt:lpstr>CONSIDERACIONES ANATOMICAS</vt:lpstr>
      <vt:lpstr>CONSIDERACIONES ANATOMICAS</vt:lpstr>
      <vt:lpstr>  PRINCIPIOS DE LA CIRUGIA BUCAL.</vt:lpstr>
      <vt:lpstr>  Controlar el dolor.</vt:lpstr>
      <vt:lpstr>  Controlar de la hemorragia.</vt:lpstr>
      <vt:lpstr>  Controlar de la hemorragia.</vt:lpstr>
      <vt:lpstr>  Controlar la infección.</vt:lpstr>
      <vt:lpstr>  Controlar la infección.</vt:lpstr>
      <vt:lpstr>  restitución de los tejidos.</vt:lpstr>
      <vt:lpstr>                      </vt:lpstr>
      <vt:lpstr>Presentación de PowerPoint</vt:lpstr>
      <vt:lpstr>                        INDICACIONES CLINICAS DE EXTRACCION POR DISECCION.  5.- Prótesis amplias  que debilitan al órgano dentario para su extracción.         6.- En extracciones múltiples.              </vt:lpstr>
      <vt:lpstr>                                                                INDICACIONES CLINICAS PARA UNA EXTRACCION POR DISECCION.  7.- Prótesis amplias que debilitan al órgano dentario para su extracción.        </vt:lpstr>
      <vt:lpstr>INDICACIONES CLINICAS DE EXTRACCION POR DISECCION.</vt:lpstr>
      <vt:lpstr>INDICACIONES RADIOGRAFICAS para extracción por disección.</vt:lpstr>
      <vt:lpstr>INDICACIONES RADIOGRAFICAS PARA EXTRACCIóN POR DISECCIóN.</vt:lpstr>
      <vt:lpstr>        INDICACIONES RADIOGRAFICAS PARA EXTRACCIóN POR DISECCIóN.</vt:lpstr>
      <vt:lpstr>        INDICACIONES RADIOGRAFICAS PARA EXTRACCION POR DISECCION.</vt:lpstr>
      <vt:lpstr>CONTRAINDICACIONES DE LA Extracción por disección.</vt:lpstr>
      <vt:lpstr>CONTRAINDICACIONES LOCALES.</vt:lpstr>
      <vt:lpstr>CONTRAINDICACIONES SISTEMICAS</vt:lpstr>
      <vt:lpstr>                  EVALUACIÒN DEL PACIENTE.</vt:lpstr>
      <vt:lpstr>ESTUDIOS RADIOGRAFICOS PARA REALIZAR          UNA EXTRACCION POR DISECCION.</vt:lpstr>
      <vt:lpstr>ESTUDIOS RADIOGRAFICOS PARA REALIZAR   UNA EXTRACCION POR DISECCION.</vt:lpstr>
      <vt:lpstr>ESTUDIO RADIOGRAFICO PARA UNA EXTRACCION POR DISECCION.</vt:lpstr>
      <vt:lpstr>ESTUDIO RADIOGRAFICO PARA UNA EXTRACCION  POR DISECCION.</vt:lpstr>
      <vt:lpstr>BIBLIOGRAFÌA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 de Windows</dc:creator>
  <cp:lastModifiedBy>Erendira Delgado</cp:lastModifiedBy>
  <cp:revision>85</cp:revision>
  <dcterms:created xsi:type="dcterms:W3CDTF">2017-10-19T19:36:39Z</dcterms:created>
  <dcterms:modified xsi:type="dcterms:W3CDTF">2017-10-21T04:00:44Z</dcterms:modified>
</cp:coreProperties>
</file>