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48" r:id="rId3"/>
  </p:sldMasterIdLst>
  <p:notesMasterIdLst>
    <p:notesMasterId r:id="rId111"/>
  </p:notesMasterIdLst>
  <p:handoutMasterIdLst>
    <p:handoutMasterId r:id="rId112"/>
  </p:handoutMasterIdLst>
  <p:sldIdLst>
    <p:sldId id="364" r:id="rId4"/>
    <p:sldId id="457" r:id="rId5"/>
    <p:sldId id="456" r:id="rId6"/>
    <p:sldId id="380" r:id="rId7"/>
    <p:sldId id="379" r:id="rId8"/>
    <p:sldId id="458" r:id="rId9"/>
    <p:sldId id="378" r:id="rId10"/>
    <p:sldId id="365" r:id="rId11"/>
    <p:sldId id="366" r:id="rId12"/>
    <p:sldId id="367" r:id="rId13"/>
    <p:sldId id="374" r:id="rId14"/>
    <p:sldId id="375" r:id="rId15"/>
    <p:sldId id="376" r:id="rId16"/>
    <p:sldId id="377" r:id="rId17"/>
    <p:sldId id="368" r:id="rId18"/>
    <p:sldId id="369" r:id="rId19"/>
    <p:sldId id="370" r:id="rId20"/>
    <p:sldId id="371" r:id="rId21"/>
    <p:sldId id="372" r:id="rId22"/>
    <p:sldId id="373" r:id="rId23"/>
    <p:sldId id="459" r:id="rId24"/>
    <p:sldId id="460" r:id="rId25"/>
    <p:sldId id="383" r:id="rId26"/>
    <p:sldId id="384" r:id="rId27"/>
    <p:sldId id="385" r:id="rId28"/>
    <p:sldId id="461" r:id="rId29"/>
    <p:sldId id="462" r:id="rId30"/>
    <p:sldId id="388" r:id="rId31"/>
    <p:sldId id="389" r:id="rId32"/>
    <p:sldId id="390" r:id="rId33"/>
    <p:sldId id="463" r:id="rId34"/>
    <p:sldId id="392" r:id="rId35"/>
    <p:sldId id="394" r:id="rId36"/>
    <p:sldId id="395" r:id="rId37"/>
    <p:sldId id="397" r:id="rId38"/>
    <p:sldId id="398" r:id="rId39"/>
    <p:sldId id="399" r:id="rId40"/>
    <p:sldId id="400" r:id="rId41"/>
    <p:sldId id="402" r:id="rId42"/>
    <p:sldId id="403" r:id="rId43"/>
    <p:sldId id="405" r:id="rId44"/>
    <p:sldId id="406" r:id="rId45"/>
    <p:sldId id="407" r:id="rId46"/>
    <p:sldId id="464" r:id="rId47"/>
    <p:sldId id="465" r:id="rId48"/>
    <p:sldId id="466" r:id="rId49"/>
    <p:sldId id="467" r:id="rId50"/>
    <p:sldId id="468" r:id="rId51"/>
    <p:sldId id="469" r:id="rId52"/>
    <p:sldId id="416" r:id="rId53"/>
    <p:sldId id="418" r:id="rId54"/>
    <p:sldId id="419" r:id="rId55"/>
    <p:sldId id="420" r:id="rId56"/>
    <p:sldId id="421" r:id="rId57"/>
    <p:sldId id="422" r:id="rId58"/>
    <p:sldId id="423" r:id="rId59"/>
    <p:sldId id="424" r:id="rId60"/>
    <p:sldId id="425" r:id="rId61"/>
    <p:sldId id="426" r:id="rId62"/>
    <p:sldId id="427" r:id="rId63"/>
    <p:sldId id="428" r:id="rId64"/>
    <p:sldId id="429" r:id="rId65"/>
    <p:sldId id="430" r:id="rId66"/>
    <p:sldId id="470" r:id="rId67"/>
    <p:sldId id="452" r:id="rId68"/>
    <p:sldId id="453" r:id="rId69"/>
    <p:sldId id="454" r:id="rId70"/>
    <p:sldId id="455" r:id="rId71"/>
    <p:sldId id="471" r:id="rId72"/>
    <p:sldId id="472" r:id="rId73"/>
    <p:sldId id="473" r:id="rId74"/>
    <p:sldId id="474" r:id="rId75"/>
    <p:sldId id="475" r:id="rId76"/>
    <p:sldId id="476" r:id="rId77"/>
    <p:sldId id="477" r:id="rId78"/>
    <p:sldId id="478" r:id="rId79"/>
    <p:sldId id="479" r:id="rId80"/>
    <p:sldId id="480" r:id="rId81"/>
    <p:sldId id="481" r:id="rId82"/>
    <p:sldId id="482" r:id="rId83"/>
    <p:sldId id="483" r:id="rId84"/>
    <p:sldId id="484" r:id="rId85"/>
    <p:sldId id="485" r:id="rId86"/>
    <p:sldId id="486" r:id="rId87"/>
    <p:sldId id="488" r:id="rId88"/>
    <p:sldId id="489" r:id="rId89"/>
    <p:sldId id="490" r:id="rId90"/>
    <p:sldId id="491" r:id="rId91"/>
    <p:sldId id="492" r:id="rId92"/>
    <p:sldId id="493" r:id="rId93"/>
    <p:sldId id="494" r:id="rId94"/>
    <p:sldId id="495" r:id="rId95"/>
    <p:sldId id="496" r:id="rId96"/>
    <p:sldId id="440" r:id="rId97"/>
    <p:sldId id="441" r:id="rId98"/>
    <p:sldId id="442" r:id="rId99"/>
    <p:sldId id="443" r:id="rId100"/>
    <p:sldId id="444" r:id="rId101"/>
    <p:sldId id="445" r:id="rId102"/>
    <p:sldId id="446" r:id="rId103"/>
    <p:sldId id="447" r:id="rId104"/>
    <p:sldId id="448" r:id="rId105"/>
    <p:sldId id="498" r:id="rId106"/>
    <p:sldId id="499" r:id="rId107"/>
    <p:sldId id="500" r:id="rId108"/>
    <p:sldId id="501" r:id="rId109"/>
    <p:sldId id="408" r:id="rId110"/>
  </p:sldIdLst>
  <p:sldSz cx="9144000" cy="6858000" type="screen4x3"/>
  <p:notesSz cx="7086600" cy="93726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494" autoAdjust="0"/>
  </p:normalViewPr>
  <p:slideViewPr>
    <p:cSldViewPr>
      <p:cViewPr varScale="1">
        <p:scale>
          <a:sx n="74" d="100"/>
          <a:sy n="74" d="100"/>
        </p:scale>
        <p:origin x="126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slide" Target="slides/slide81.xml"/><Relationship Id="rId89" Type="http://schemas.openxmlformats.org/officeDocument/2006/relationships/slide" Target="slides/slide86.xml"/><Relationship Id="rId112" Type="http://schemas.openxmlformats.org/officeDocument/2006/relationships/handoutMaster" Target="handoutMasters/handoutMaster1.xml"/><Relationship Id="rId16" Type="http://schemas.openxmlformats.org/officeDocument/2006/relationships/slide" Target="slides/slide13.xml"/><Relationship Id="rId107" Type="http://schemas.openxmlformats.org/officeDocument/2006/relationships/slide" Target="slides/slide104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102" Type="http://schemas.openxmlformats.org/officeDocument/2006/relationships/slide" Target="slides/slide99.xml"/><Relationship Id="rId5" Type="http://schemas.openxmlformats.org/officeDocument/2006/relationships/slide" Target="slides/slide2.xml"/><Relationship Id="rId90" Type="http://schemas.openxmlformats.org/officeDocument/2006/relationships/slide" Target="slides/slide87.xml"/><Relationship Id="rId95" Type="http://schemas.openxmlformats.org/officeDocument/2006/relationships/slide" Target="slides/slide92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113" Type="http://schemas.openxmlformats.org/officeDocument/2006/relationships/presProps" Target="presProps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59" Type="http://schemas.openxmlformats.org/officeDocument/2006/relationships/slide" Target="slides/slide56.xml"/><Relationship Id="rId103" Type="http://schemas.openxmlformats.org/officeDocument/2006/relationships/slide" Target="slides/slide100.xml"/><Relationship Id="rId108" Type="http://schemas.openxmlformats.org/officeDocument/2006/relationships/slide" Target="slides/slide105.xml"/><Relationship Id="rId54" Type="http://schemas.openxmlformats.org/officeDocument/2006/relationships/slide" Target="slides/slide51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91" Type="http://schemas.openxmlformats.org/officeDocument/2006/relationships/slide" Target="slides/slide88.xml"/><Relationship Id="rId96" Type="http://schemas.openxmlformats.org/officeDocument/2006/relationships/slide" Target="slides/slide9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6" Type="http://schemas.openxmlformats.org/officeDocument/2006/relationships/slide" Target="slides/slide103.xml"/><Relationship Id="rId114" Type="http://schemas.openxmlformats.org/officeDocument/2006/relationships/viewProps" Target="viewProps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94" Type="http://schemas.openxmlformats.org/officeDocument/2006/relationships/slide" Target="slides/slide91.xml"/><Relationship Id="rId99" Type="http://schemas.openxmlformats.org/officeDocument/2006/relationships/slide" Target="slides/slide96.xml"/><Relationship Id="rId101" Type="http://schemas.openxmlformats.org/officeDocument/2006/relationships/slide" Target="slides/slide9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109" Type="http://schemas.openxmlformats.org/officeDocument/2006/relationships/slide" Target="slides/slide10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97" Type="http://schemas.openxmlformats.org/officeDocument/2006/relationships/slide" Target="slides/slide94.xml"/><Relationship Id="rId104" Type="http://schemas.openxmlformats.org/officeDocument/2006/relationships/slide" Target="slides/slide101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slide" Target="slides/slide8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Relationship Id="rId87" Type="http://schemas.openxmlformats.org/officeDocument/2006/relationships/slide" Target="slides/slide84.xml"/><Relationship Id="rId110" Type="http://schemas.openxmlformats.org/officeDocument/2006/relationships/slide" Target="slides/slide107.xml"/><Relationship Id="rId115" Type="http://schemas.openxmlformats.org/officeDocument/2006/relationships/theme" Target="theme/theme1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56" Type="http://schemas.openxmlformats.org/officeDocument/2006/relationships/slide" Target="slides/slide53.xml"/><Relationship Id="rId77" Type="http://schemas.openxmlformats.org/officeDocument/2006/relationships/slide" Target="slides/slide74.xml"/><Relationship Id="rId100" Type="http://schemas.openxmlformats.org/officeDocument/2006/relationships/slide" Target="slides/slide97.xml"/><Relationship Id="rId105" Type="http://schemas.openxmlformats.org/officeDocument/2006/relationships/slide" Target="slides/slide102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93" Type="http://schemas.openxmlformats.org/officeDocument/2006/relationships/slide" Target="slides/slide90.xml"/><Relationship Id="rId98" Type="http://schemas.openxmlformats.org/officeDocument/2006/relationships/slide" Target="slides/slide95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22.xml"/><Relationship Id="rId46" Type="http://schemas.openxmlformats.org/officeDocument/2006/relationships/slide" Target="slides/slide43.xml"/><Relationship Id="rId67" Type="http://schemas.openxmlformats.org/officeDocument/2006/relationships/slide" Target="slides/slide64.xml"/><Relationship Id="rId116" Type="http://schemas.openxmlformats.org/officeDocument/2006/relationships/tableStyles" Target="tableStyle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62" Type="http://schemas.openxmlformats.org/officeDocument/2006/relationships/slide" Target="slides/slide59.xml"/><Relationship Id="rId83" Type="http://schemas.openxmlformats.org/officeDocument/2006/relationships/slide" Target="slides/slide80.xml"/><Relationship Id="rId88" Type="http://schemas.openxmlformats.org/officeDocument/2006/relationships/slide" Target="slides/slide85.xml"/><Relationship Id="rId111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A09A9E-F01E-4FC2-8AD0-C5F14C0C810B}" type="doc">
      <dgm:prSet loTypeId="urn:microsoft.com/office/officeart/2005/8/layout/radial3" loCatId="cycle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es-MX"/>
        </a:p>
      </dgm:t>
    </dgm:pt>
    <dgm:pt modelId="{0A15F8F1-322A-4FEA-B44F-C086FED05ADE}">
      <dgm:prSet phldrT="[Texto]" custT="1"/>
      <dgm:spPr/>
      <dgm:t>
        <a:bodyPr/>
        <a:lstStyle/>
        <a:p>
          <a:r>
            <a:rPr lang="es-ES" sz="2000" b="1" dirty="0" smtClean="0"/>
            <a:t>CLASIFICA-CIÓN</a:t>
          </a:r>
          <a:endParaRPr lang="es-MX" sz="2000" b="1" dirty="0"/>
        </a:p>
      </dgm:t>
    </dgm:pt>
    <dgm:pt modelId="{ADE8DC83-FD84-4FCC-9CBF-3F735F166053}" type="parTrans" cxnId="{7CEC7AF6-2CCA-47FE-A6C6-05457CFE75AE}">
      <dgm:prSet/>
      <dgm:spPr/>
      <dgm:t>
        <a:bodyPr/>
        <a:lstStyle/>
        <a:p>
          <a:endParaRPr lang="es-MX"/>
        </a:p>
      </dgm:t>
    </dgm:pt>
    <dgm:pt modelId="{647D143F-AE4E-45A7-867E-D7E860DD95BD}" type="sibTrans" cxnId="{7CEC7AF6-2CCA-47FE-A6C6-05457CFE75AE}">
      <dgm:prSet/>
      <dgm:spPr/>
      <dgm:t>
        <a:bodyPr/>
        <a:lstStyle/>
        <a:p>
          <a:endParaRPr lang="es-MX"/>
        </a:p>
      </dgm:t>
    </dgm:pt>
    <dgm:pt modelId="{61C1B51E-559F-446C-899A-80523D1CB8AE}">
      <dgm:prSet phldrT="[Texto]" custT="1"/>
      <dgm:spPr/>
      <dgm:t>
        <a:bodyPr/>
        <a:lstStyle/>
        <a:p>
          <a:pPr algn="ctr"/>
          <a:r>
            <a:rPr lang="es-MX" sz="1600" b="1" dirty="0" smtClean="0">
              <a:latin typeface="Arial" pitchFamily="34" charset="0"/>
              <a:cs typeface="Arial" pitchFamily="34" charset="0"/>
            </a:rPr>
            <a:t>DE ACUERDO AL GIRO DE LA EMPRESA</a:t>
          </a:r>
          <a:endParaRPr lang="es-MX" sz="1600" b="1" dirty="0">
            <a:latin typeface="Arial" pitchFamily="34" charset="0"/>
            <a:cs typeface="Arial" pitchFamily="34" charset="0"/>
          </a:endParaRPr>
        </a:p>
      </dgm:t>
    </dgm:pt>
    <dgm:pt modelId="{179D627B-EDC2-4F66-B568-FCEA26D76E1F}" type="parTrans" cxnId="{B1A9043E-2316-469B-AAEE-B4040FD640E3}">
      <dgm:prSet/>
      <dgm:spPr/>
      <dgm:t>
        <a:bodyPr/>
        <a:lstStyle/>
        <a:p>
          <a:endParaRPr lang="es-MX"/>
        </a:p>
      </dgm:t>
    </dgm:pt>
    <dgm:pt modelId="{502A7F0D-C98E-4B39-BAAA-A34D4E22E3C8}" type="sibTrans" cxnId="{B1A9043E-2316-469B-AAEE-B4040FD640E3}">
      <dgm:prSet/>
      <dgm:spPr/>
      <dgm:t>
        <a:bodyPr/>
        <a:lstStyle/>
        <a:p>
          <a:endParaRPr lang="es-MX"/>
        </a:p>
      </dgm:t>
    </dgm:pt>
    <dgm:pt modelId="{64E0FB72-0BFB-4EBA-BB7E-1B7DD08AC4CC}">
      <dgm:prSet phldrT="[Texto]" custT="1"/>
      <dgm:spPr/>
      <dgm:t>
        <a:bodyPr/>
        <a:lstStyle/>
        <a:p>
          <a:r>
            <a:rPr lang="es-MX" sz="1600" b="1" dirty="0" smtClean="0">
              <a:latin typeface="Arial" pitchFamily="34" charset="0"/>
              <a:cs typeface="Arial" pitchFamily="34" charset="0"/>
            </a:rPr>
            <a:t>ORIGEN DEL CAPITAL</a:t>
          </a:r>
          <a:endParaRPr lang="es-MX" sz="1600" b="1" dirty="0">
            <a:latin typeface="Arial" pitchFamily="34" charset="0"/>
            <a:cs typeface="Arial" pitchFamily="34" charset="0"/>
          </a:endParaRPr>
        </a:p>
      </dgm:t>
    </dgm:pt>
    <dgm:pt modelId="{421DF21F-625E-4F22-95F2-34A8E2DD10FA}" type="parTrans" cxnId="{07F98B7C-1590-4F60-ADC8-7C5A1700A6B8}">
      <dgm:prSet/>
      <dgm:spPr/>
      <dgm:t>
        <a:bodyPr/>
        <a:lstStyle/>
        <a:p>
          <a:endParaRPr lang="es-MX"/>
        </a:p>
      </dgm:t>
    </dgm:pt>
    <dgm:pt modelId="{E6B2DA4F-8274-4528-B7D0-85B94AA411B3}" type="sibTrans" cxnId="{07F98B7C-1590-4F60-ADC8-7C5A1700A6B8}">
      <dgm:prSet/>
      <dgm:spPr/>
      <dgm:t>
        <a:bodyPr/>
        <a:lstStyle/>
        <a:p>
          <a:endParaRPr lang="es-MX"/>
        </a:p>
      </dgm:t>
    </dgm:pt>
    <dgm:pt modelId="{D158B330-72FA-423C-ABEE-72293C7E7EBA}">
      <dgm:prSet phldrT="[Texto]" custT="1"/>
      <dgm:spPr/>
      <dgm:t>
        <a:bodyPr/>
        <a:lstStyle/>
        <a:p>
          <a:r>
            <a:rPr lang="es-MX" sz="1600" b="1" dirty="0" smtClean="0">
              <a:latin typeface="Arial" pitchFamily="34" charset="0"/>
              <a:cs typeface="Arial" pitchFamily="34" charset="0"/>
            </a:rPr>
            <a:t>MAGNITUD DE LA EMPRESA</a:t>
          </a:r>
          <a:endParaRPr lang="es-MX" sz="1600" b="1" dirty="0">
            <a:latin typeface="Arial" pitchFamily="34" charset="0"/>
            <a:cs typeface="Arial" pitchFamily="34" charset="0"/>
          </a:endParaRPr>
        </a:p>
      </dgm:t>
    </dgm:pt>
    <dgm:pt modelId="{C8C0B7AC-58A6-47D4-828F-61B9827F408E}" type="parTrans" cxnId="{EFDAA230-296F-4264-84DB-8BCF04ECB572}">
      <dgm:prSet/>
      <dgm:spPr/>
      <dgm:t>
        <a:bodyPr/>
        <a:lstStyle/>
        <a:p>
          <a:endParaRPr lang="es-MX"/>
        </a:p>
      </dgm:t>
    </dgm:pt>
    <dgm:pt modelId="{BCD4B457-3AB2-4701-B8C3-C3C244303730}" type="sibTrans" cxnId="{EFDAA230-296F-4264-84DB-8BCF04ECB572}">
      <dgm:prSet/>
      <dgm:spPr/>
      <dgm:t>
        <a:bodyPr/>
        <a:lstStyle/>
        <a:p>
          <a:endParaRPr lang="es-MX"/>
        </a:p>
      </dgm:t>
    </dgm:pt>
    <dgm:pt modelId="{2B84A4A6-9966-4884-95CD-5B9651664C0F}" type="pres">
      <dgm:prSet presAssocID="{A9A09A9E-F01E-4FC2-8AD0-C5F14C0C810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D0BA67A-CEC4-44C1-B1EB-3E11F7A4809F}" type="pres">
      <dgm:prSet presAssocID="{A9A09A9E-F01E-4FC2-8AD0-C5F14C0C810B}" presName="radial" presStyleCnt="0">
        <dgm:presLayoutVars>
          <dgm:animLvl val="ctr"/>
        </dgm:presLayoutVars>
      </dgm:prSet>
      <dgm:spPr/>
      <dgm:t>
        <a:bodyPr/>
        <a:lstStyle/>
        <a:p>
          <a:endParaRPr lang="es-MX"/>
        </a:p>
      </dgm:t>
    </dgm:pt>
    <dgm:pt modelId="{FE9A70FC-7FAA-48EF-9A80-982ACD69EA64}" type="pres">
      <dgm:prSet presAssocID="{0A15F8F1-322A-4FEA-B44F-C086FED05ADE}" presName="centerShape" presStyleLbl="vennNode1" presStyleIdx="0" presStyleCnt="4"/>
      <dgm:spPr/>
      <dgm:t>
        <a:bodyPr/>
        <a:lstStyle/>
        <a:p>
          <a:endParaRPr lang="es-MX"/>
        </a:p>
      </dgm:t>
    </dgm:pt>
    <dgm:pt modelId="{4C0A4002-6B47-43BD-B0D2-6CAD7418DA68}" type="pres">
      <dgm:prSet presAssocID="{61C1B51E-559F-446C-899A-80523D1CB8AE}" presName="node" presStyleLbl="vennNode1" presStyleIdx="1" presStyleCnt="4" custScaleX="238608" custRadScaleRad="111976" custRadScaleInc="-342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3A8DD6F-29D6-4331-9340-91657C66FCBC}" type="pres">
      <dgm:prSet presAssocID="{64E0FB72-0BFB-4EBA-BB7E-1B7DD08AC4CC}" presName="node" presStyleLbl="vennNode1" presStyleIdx="2" presStyleCnt="4" custScaleX="190831" custRadScaleRad="145708" custRadScaleInc="-827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B5D771-06C1-4AA6-8E43-5EEC2C95215D}" type="pres">
      <dgm:prSet presAssocID="{D158B330-72FA-423C-ABEE-72293C7E7EBA}" presName="node" presStyleLbl="vennNode1" presStyleIdx="3" presStyleCnt="4" custScaleX="244175" custRadScaleRad="165411" custRadScaleInc="1033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017809C-533B-4230-A532-C94F36737B7C}" type="presOf" srcId="{D158B330-72FA-423C-ABEE-72293C7E7EBA}" destId="{30B5D771-06C1-4AA6-8E43-5EEC2C95215D}" srcOrd="0" destOrd="0" presId="urn:microsoft.com/office/officeart/2005/8/layout/radial3"/>
    <dgm:cxn modelId="{B1A9043E-2316-469B-AAEE-B4040FD640E3}" srcId="{0A15F8F1-322A-4FEA-B44F-C086FED05ADE}" destId="{61C1B51E-559F-446C-899A-80523D1CB8AE}" srcOrd="0" destOrd="0" parTransId="{179D627B-EDC2-4F66-B568-FCEA26D76E1F}" sibTransId="{502A7F0D-C98E-4B39-BAAA-A34D4E22E3C8}"/>
    <dgm:cxn modelId="{3AE3126A-B67E-45DB-974F-17856055C39A}" type="presOf" srcId="{64E0FB72-0BFB-4EBA-BB7E-1B7DD08AC4CC}" destId="{B3A8DD6F-29D6-4331-9340-91657C66FCBC}" srcOrd="0" destOrd="0" presId="urn:microsoft.com/office/officeart/2005/8/layout/radial3"/>
    <dgm:cxn modelId="{7CEC7AF6-2CCA-47FE-A6C6-05457CFE75AE}" srcId="{A9A09A9E-F01E-4FC2-8AD0-C5F14C0C810B}" destId="{0A15F8F1-322A-4FEA-B44F-C086FED05ADE}" srcOrd="0" destOrd="0" parTransId="{ADE8DC83-FD84-4FCC-9CBF-3F735F166053}" sibTransId="{647D143F-AE4E-45A7-867E-D7E860DD95BD}"/>
    <dgm:cxn modelId="{EFDAA230-296F-4264-84DB-8BCF04ECB572}" srcId="{0A15F8F1-322A-4FEA-B44F-C086FED05ADE}" destId="{D158B330-72FA-423C-ABEE-72293C7E7EBA}" srcOrd="2" destOrd="0" parTransId="{C8C0B7AC-58A6-47D4-828F-61B9827F408E}" sibTransId="{BCD4B457-3AB2-4701-B8C3-C3C244303730}"/>
    <dgm:cxn modelId="{49E61736-B304-4D33-B5B4-39A8133636D5}" type="presOf" srcId="{61C1B51E-559F-446C-899A-80523D1CB8AE}" destId="{4C0A4002-6B47-43BD-B0D2-6CAD7418DA68}" srcOrd="0" destOrd="0" presId="urn:microsoft.com/office/officeart/2005/8/layout/radial3"/>
    <dgm:cxn modelId="{07F98B7C-1590-4F60-ADC8-7C5A1700A6B8}" srcId="{0A15F8F1-322A-4FEA-B44F-C086FED05ADE}" destId="{64E0FB72-0BFB-4EBA-BB7E-1B7DD08AC4CC}" srcOrd="1" destOrd="0" parTransId="{421DF21F-625E-4F22-95F2-34A8E2DD10FA}" sibTransId="{E6B2DA4F-8274-4528-B7D0-85B94AA411B3}"/>
    <dgm:cxn modelId="{300FB5CE-6750-4062-88F6-B6062EB84DB3}" type="presOf" srcId="{A9A09A9E-F01E-4FC2-8AD0-C5F14C0C810B}" destId="{2B84A4A6-9966-4884-95CD-5B9651664C0F}" srcOrd="0" destOrd="0" presId="urn:microsoft.com/office/officeart/2005/8/layout/radial3"/>
    <dgm:cxn modelId="{3A4A1159-E3FB-4628-B29B-EEA03B8B89A5}" type="presOf" srcId="{0A15F8F1-322A-4FEA-B44F-C086FED05ADE}" destId="{FE9A70FC-7FAA-48EF-9A80-982ACD69EA64}" srcOrd="0" destOrd="0" presId="urn:microsoft.com/office/officeart/2005/8/layout/radial3"/>
    <dgm:cxn modelId="{C5BBDD71-2382-4C84-9908-9AB4649997BB}" type="presParOf" srcId="{2B84A4A6-9966-4884-95CD-5B9651664C0F}" destId="{9D0BA67A-CEC4-44C1-B1EB-3E11F7A4809F}" srcOrd="0" destOrd="0" presId="urn:microsoft.com/office/officeart/2005/8/layout/radial3"/>
    <dgm:cxn modelId="{CAC9EF1B-747B-4CD5-9291-E7DD57F5835E}" type="presParOf" srcId="{9D0BA67A-CEC4-44C1-B1EB-3E11F7A4809F}" destId="{FE9A70FC-7FAA-48EF-9A80-982ACD69EA64}" srcOrd="0" destOrd="0" presId="urn:microsoft.com/office/officeart/2005/8/layout/radial3"/>
    <dgm:cxn modelId="{CD6EE3D8-FCAB-4FBD-B593-3E7291C5A0CA}" type="presParOf" srcId="{9D0BA67A-CEC4-44C1-B1EB-3E11F7A4809F}" destId="{4C0A4002-6B47-43BD-B0D2-6CAD7418DA68}" srcOrd="1" destOrd="0" presId="urn:microsoft.com/office/officeart/2005/8/layout/radial3"/>
    <dgm:cxn modelId="{52C1FDBA-FD24-4BBE-92BA-1FCA89D52154}" type="presParOf" srcId="{9D0BA67A-CEC4-44C1-B1EB-3E11F7A4809F}" destId="{B3A8DD6F-29D6-4331-9340-91657C66FCBC}" srcOrd="2" destOrd="0" presId="urn:microsoft.com/office/officeart/2005/8/layout/radial3"/>
    <dgm:cxn modelId="{399FF89A-379B-4280-9CBD-1DD8C95E3EE1}" type="presParOf" srcId="{9D0BA67A-CEC4-44C1-B1EB-3E11F7A4809F}" destId="{30B5D771-06C1-4AA6-8E43-5EEC2C95215D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6B2A13-7E5B-458B-B994-CF1B6B946410}" type="doc">
      <dgm:prSet loTypeId="urn:microsoft.com/office/officeart/2005/8/layout/cycle3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16AA7F00-D3D0-4DD3-9A1A-E5FC17A89471}">
      <dgm:prSet phldrT="[Texto]"/>
      <dgm:spPr/>
      <dgm:t>
        <a:bodyPr/>
        <a:lstStyle/>
        <a:p>
          <a:r>
            <a:rPr lang="es-MX" dirty="0" smtClean="0"/>
            <a:t>1. Relaciones personales con el socio fundador.</a:t>
          </a:r>
          <a:endParaRPr lang="es-MX" dirty="0"/>
        </a:p>
      </dgm:t>
    </dgm:pt>
    <dgm:pt modelId="{0FDA79CA-C3B2-4DC4-86B1-9044FB0501D6}" type="parTrans" cxnId="{1D17C24C-3333-41E4-9AA4-3B155EFA34D6}">
      <dgm:prSet/>
      <dgm:spPr/>
      <dgm:t>
        <a:bodyPr/>
        <a:lstStyle/>
        <a:p>
          <a:endParaRPr lang="es-MX"/>
        </a:p>
      </dgm:t>
    </dgm:pt>
    <dgm:pt modelId="{0887DA3F-10E1-4037-8C79-D89B596F2E31}" type="sibTrans" cxnId="{1D17C24C-3333-41E4-9AA4-3B155EFA34D6}">
      <dgm:prSet/>
      <dgm:spPr/>
      <dgm:t>
        <a:bodyPr/>
        <a:lstStyle/>
        <a:p>
          <a:endParaRPr lang="es-MX"/>
        </a:p>
      </dgm:t>
    </dgm:pt>
    <dgm:pt modelId="{89FFF0FF-113C-4EA0-B38C-028D063A3DA7}">
      <dgm:prSet phldrT="[Texto]"/>
      <dgm:spPr/>
      <dgm:t>
        <a:bodyPr/>
        <a:lstStyle/>
        <a:p>
          <a:r>
            <a:rPr lang="es-MX" dirty="0" smtClean="0"/>
            <a:t>2. Relaciones personales con los miembros de la familia.</a:t>
          </a:r>
          <a:endParaRPr lang="es-MX" dirty="0"/>
        </a:p>
      </dgm:t>
    </dgm:pt>
    <dgm:pt modelId="{80AC10B5-25CE-46B8-9E44-A02ADDAA40F3}" type="parTrans" cxnId="{12D8AE00-D0E9-4F42-BA7A-0102C2436220}">
      <dgm:prSet/>
      <dgm:spPr/>
      <dgm:t>
        <a:bodyPr/>
        <a:lstStyle/>
        <a:p>
          <a:endParaRPr lang="es-MX"/>
        </a:p>
      </dgm:t>
    </dgm:pt>
    <dgm:pt modelId="{50AB2A00-09E5-42FC-86BF-761A36AC2B2F}" type="sibTrans" cxnId="{12D8AE00-D0E9-4F42-BA7A-0102C2436220}">
      <dgm:prSet/>
      <dgm:spPr/>
      <dgm:t>
        <a:bodyPr/>
        <a:lstStyle/>
        <a:p>
          <a:endParaRPr lang="es-MX"/>
        </a:p>
      </dgm:t>
    </dgm:pt>
    <dgm:pt modelId="{1188093E-E3B8-4AD1-B308-898C89580F02}">
      <dgm:prSet phldrT="[Texto]"/>
      <dgm:spPr/>
      <dgm:t>
        <a:bodyPr/>
        <a:lstStyle/>
        <a:p>
          <a:r>
            <a:rPr lang="es-MX" dirty="0" smtClean="0"/>
            <a:t>3. Posición en la familia.</a:t>
          </a:r>
          <a:endParaRPr lang="es-MX" dirty="0"/>
        </a:p>
      </dgm:t>
    </dgm:pt>
    <dgm:pt modelId="{AFC9C9C6-DE16-45B2-A5F4-E862740A7C4A}" type="parTrans" cxnId="{DE2AF636-0DD8-43AA-A44A-F1B22900B5F3}">
      <dgm:prSet/>
      <dgm:spPr/>
      <dgm:t>
        <a:bodyPr/>
        <a:lstStyle/>
        <a:p>
          <a:endParaRPr lang="es-MX"/>
        </a:p>
      </dgm:t>
    </dgm:pt>
    <dgm:pt modelId="{1EF67873-E04A-4C26-AE0C-0B7BDDC27FF2}" type="sibTrans" cxnId="{DE2AF636-0DD8-43AA-A44A-F1B22900B5F3}">
      <dgm:prSet/>
      <dgm:spPr/>
      <dgm:t>
        <a:bodyPr/>
        <a:lstStyle/>
        <a:p>
          <a:endParaRPr lang="es-MX"/>
        </a:p>
      </dgm:t>
    </dgm:pt>
    <dgm:pt modelId="{F2BED71A-2C2D-47CB-B10B-30F5D1E4F727}">
      <dgm:prSet phldrT="[Texto]"/>
      <dgm:spPr/>
      <dgm:t>
        <a:bodyPr/>
        <a:lstStyle/>
        <a:p>
          <a:r>
            <a:rPr lang="es-MX" dirty="0" smtClean="0"/>
            <a:t>4. Competencias.</a:t>
          </a:r>
          <a:endParaRPr lang="es-MX" dirty="0"/>
        </a:p>
      </dgm:t>
    </dgm:pt>
    <dgm:pt modelId="{0BBABE7A-C8B6-4AE1-82E6-3E36F8A24439}" type="parTrans" cxnId="{F4417FAE-5005-485A-9A47-0FAB27AA2428}">
      <dgm:prSet/>
      <dgm:spPr/>
      <dgm:t>
        <a:bodyPr/>
        <a:lstStyle/>
        <a:p>
          <a:endParaRPr lang="es-MX"/>
        </a:p>
      </dgm:t>
    </dgm:pt>
    <dgm:pt modelId="{BC60801E-B900-476E-A033-74E45AF53121}" type="sibTrans" cxnId="{F4417FAE-5005-485A-9A47-0FAB27AA2428}">
      <dgm:prSet/>
      <dgm:spPr/>
      <dgm:t>
        <a:bodyPr/>
        <a:lstStyle/>
        <a:p>
          <a:endParaRPr lang="es-MX"/>
        </a:p>
      </dgm:t>
    </dgm:pt>
    <dgm:pt modelId="{018A16BC-47A2-411B-91B8-DF072701816E}">
      <dgm:prSet phldrT="[Texto]"/>
      <dgm:spPr/>
      <dgm:t>
        <a:bodyPr/>
        <a:lstStyle/>
        <a:p>
          <a:r>
            <a:rPr lang="es-MX" dirty="0" smtClean="0"/>
            <a:t>5. Rasgos de personalidad.</a:t>
          </a:r>
          <a:endParaRPr lang="es-MX" dirty="0"/>
        </a:p>
      </dgm:t>
    </dgm:pt>
    <dgm:pt modelId="{C5014CE6-FBE5-443E-A477-7D033F87D841}" type="parTrans" cxnId="{87D97DA7-341C-442E-899A-745C47CC661C}">
      <dgm:prSet/>
      <dgm:spPr/>
      <dgm:t>
        <a:bodyPr/>
        <a:lstStyle/>
        <a:p>
          <a:endParaRPr lang="es-MX"/>
        </a:p>
      </dgm:t>
    </dgm:pt>
    <dgm:pt modelId="{150F5EFD-22E4-4ADC-9F47-9CA20A190104}" type="sibTrans" cxnId="{87D97DA7-341C-442E-899A-745C47CC661C}">
      <dgm:prSet/>
      <dgm:spPr/>
      <dgm:t>
        <a:bodyPr/>
        <a:lstStyle/>
        <a:p>
          <a:endParaRPr lang="es-MX"/>
        </a:p>
      </dgm:t>
    </dgm:pt>
    <dgm:pt modelId="{F2246B6E-F453-4906-AEC3-E660FE341072}">
      <dgm:prSet/>
      <dgm:spPr/>
      <dgm:t>
        <a:bodyPr/>
        <a:lstStyle/>
        <a:p>
          <a:r>
            <a:rPr lang="es-MX" dirty="0" smtClean="0"/>
            <a:t>6. Involucramiento y compromiso con la empresa familiar.</a:t>
          </a:r>
          <a:endParaRPr lang="es-MX" dirty="0"/>
        </a:p>
      </dgm:t>
    </dgm:pt>
    <dgm:pt modelId="{696B38FD-3322-48BD-A7EB-F6ED9977BCB5}" type="parTrans" cxnId="{CB96F97F-C573-43D6-AC6C-B30F7F9BD10C}">
      <dgm:prSet/>
      <dgm:spPr/>
      <dgm:t>
        <a:bodyPr/>
        <a:lstStyle/>
        <a:p>
          <a:endParaRPr lang="es-MX"/>
        </a:p>
      </dgm:t>
    </dgm:pt>
    <dgm:pt modelId="{E7A7EC34-3316-4DE6-B3F8-89C6C5B25813}" type="sibTrans" cxnId="{CB96F97F-C573-43D6-AC6C-B30F7F9BD10C}">
      <dgm:prSet/>
      <dgm:spPr/>
      <dgm:t>
        <a:bodyPr/>
        <a:lstStyle/>
        <a:p>
          <a:endParaRPr lang="es-MX"/>
        </a:p>
      </dgm:t>
    </dgm:pt>
    <dgm:pt modelId="{CA2D1EB7-A3ED-4E50-B613-CB91D413E1F0}" type="pres">
      <dgm:prSet presAssocID="{146B2A13-7E5B-458B-B994-CF1B6B94641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C4C1645-F61E-4408-A23A-12E37B17755B}" type="pres">
      <dgm:prSet presAssocID="{146B2A13-7E5B-458B-B994-CF1B6B946410}" presName="cycle" presStyleCnt="0"/>
      <dgm:spPr/>
      <dgm:t>
        <a:bodyPr/>
        <a:lstStyle/>
        <a:p>
          <a:endParaRPr lang="es-MX"/>
        </a:p>
      </dgm:t>
    </dgm:pt>
    <dgm:pt modelId="{41292F55-A333-469C-90DE-3CD39644B255}" type="pres">
      <dgm:prSet presAssocID="{16AA7F00-D3D0-4DD3-9A1A-E5FC17A89471}" presName="nodeFirs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28C01D-832F-4891-AD22-3F143749C0AB}" type="pres">
      <dgm:prSet presAssocID="{0887DA3F-10E1-4037-8C79-D89B596F2E31}" presName="sibTransFirstNode" presStyleLbl="bgShp" presStyleIdx="0" presStyleCnt="1" custScaleX="156051"/>
      <dgm:spPr/>
      <dgm:t>
        <a:bodyPr/>
        <a:lstStyle/>
        <a:p>
          <a:endParaRPr lang="es-MX"/>
        </a:p>
      </dgm:t>
    </dgm:pt>
    <dgm:pt modelId="{3FDF207E-D04D-4D78-9B47-09168B097817}" type="pres">
      <dgm:prSet presAssocID="{89FFF0FF-113C-4EA0-B38C-028D063A3DA7}" presName="nodeFollowingNodes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799000-9027-4995-BE8E-85CBBD3DA5EA}" type="pres">
      <dgm:prSet presAssocID="{1188093E-E3B8-4AD1-B308-898C89580F02}" presName="nodeFollowingNodes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3AE5769-6CB1-4E13-B992-8384EB682FD6}" type="pres">
      <dgm:prSet presAssocID="{F2BED71A-2C2D-47CB-B10B-30F5D1E4F727}" presName="nodeFollowingNodes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B170B1-11F9-4DAE-B2E6-D3AA749CCE3A}" type="pres">
      <dgm:prSet presAssocID="{018A16BC-47A2-411B-91B8-DF072701816E}" presName="nodeFollowingNodes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12F207-8096-4E19-8AC7-DBDB1B33A776}" type="pres">
      <dgm:prSet presAssocID="{F2246B6E-F453-4906-AEC3-E660FE341072}" presName="nodeFollowingNodes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49DF464-69D3-4669-9CD5-603B912F8B9D}" type="presOf" srcId="{16AA7F00-D3D0-4DD3-9A1A-E5FC17A89471}" destId="{41292F55-A333-469C-90DE-3CD39644B255}" srcOrd="0" destOrd="0" presId="urn:microsoft.com/office/officeart/2005/8/layout/cycle3"/>
    <dgm:cxn modelId="{87D97DA7-341C-442E-899A-745C47CC661C}" srcId="{146B2A13-7E5B-458B-B994-CF1B6B946410}" destId="{018A16BC-47A2-411B-91B8-DF072701816E}" srcOrd="4" destOrd="0" parTransId="{C5014CE6-FBE5-443E-A477-7D033F87D841}" sibTransId="{150F5EFD-22E4-4ADC-9F47-9CA20A190104}"/>
    <dgm:cxn modelId="{890811F7-355A-4886-BD72-75E20D38BA6F}" type="presOf" srcId="{146B2A13-7E5B-458B-B994-CF1B6B946410}" destId="{CA2D1EB7-A3ED-4E50-B613-CB91D413E1F0}" srcOrd="0" destOrd="0" presId="urn:microsoft.com/office/officeart/2005/8/layout/cycle3"/>
    <dgm:cxn modelId="{FB24BCBE-24A9-40FB-AA06-A3AB9FFA3850}" type="presOf" srcId="{018A16BC-47A2-411B-91B8-DF072701816E}" destId="{7EB170B1-11F9-4DAE-B2E6-D3AA749CCE3A}" srcOrd="0" destOrd="0" presId="urn:microsoft.com/office/officeart/2005/8/layout/cycle3"/>
    <dgm:cxn modelId="{DE2AF636-0DD8-43AA-A44A-F1B22900B5F3}" srcId="{146B2A13-7E5B-458B-B994-CF1B6B946410}" destId="{1188093E-E3B8-4AD1-B308-898C89580F02}" srcOrd="2" destOrd="0" parTransId="{AFC9C9C6-DE16-45B2-A5F4-E862740A7C4A}" sibTransId="{1EF67873-E04A-4C26-AE0C-0B7BDDC27FF2}"/>
    <dgm:cxn modelId="{1D17C24C-3333-41E4-9AA4-3B155EFA34D6}" srcId="{146B2A13-7E5B-458B-B994-CF1B6B946410}" destId="{16AA7F00-D3D0-4DD3-9A1A-E5FC17A89471}" srcOrd="0" destOrd="0" parTransId="{0FDA79CA-C3B2-4DC4-86B1-9044FB0501D6}" sibTransId="{0887DA3F-10E1-4037-8C79-D89B596F2E31}"/>
    <dgm:cxn modelId="{CB96F97F-C573-43D6-AC6C-B30F7F9BD10C}" srcId="{146B2A13-7E5B-458B-B994-CF1B6B946410}" destId="{F2246B6E-F453-4906-AEC3-E660FE341072}" srcOrd="5" destOrd="0" parTransId="{696B38FD-3322-48BD-A7EB-F6ED9977BCB5}" sibTransId="{E7A7EC34-3316-4DE6-B3F8-89C6C5B25813}"/>
    <dgm:cxn modelId="{FFF4466F-FB1A-4081-816D-8F3A3DD8774D}" type="presOf" srcId="{89FFF0FF-113C-4EA0-B38C-028D063A3DA7}" destId="{3FDF207E-D04D-4D78-9B47-09168B097817}" srcOrd="0" destOrd="0" presId="urn:microsoft.com/office/officeart/2005/8/layout/cycle3"/>
    <dgm:cxn modelId="{12D8AE00-D0E9-4F42-BA7A-0102C2436220}" srcId="{146B2A13-7E5B-458B-B994-CF1B6B946410}" destId="{89FFF0FF-113C-4EA0-B38C-028D063A3DA7}" srcOrd="1" destOrd="0" parTransId="{80AC10B5-25CE-46B8-9E44-A02ADDAA40F3}" sibTransId="{50AB2A00-09E5-42FC-86BF-761A36AC2B2F}"/>
    <dgm:cxn modelId="{34023241-BD9D-4805-9F62-8CA3462C5881}" type="presOf" srcId="{F2BED71A-2C2D-47CB-B10B-30F5D1E4F727}" destId="{13AE5769-6CB1-4E13-B992-8384EB682FD6}" srcOrd="0" destOrd="0" presId="urn:microsoft.com/office/officeart/2005/8/layout/cycle3"/>
    <dgm:cxn modelId="{DD144157-5A45-4185-8940-94E3D3639C93}" type="presOf" srcId="{0887DA3F-10E1-4037-8C79-D89B596F2E31}" destId="{E028C01D-832F-4891-AD22-3F143749C0AB}" srcOrd="0" destOrd="0" presId="urn:microsoft.com/office/officeart/2005/8/layout/cycle3"/>
    <dgm:cxn modelId="{F4417FAE-5005-485A-9A47-0FAB27AA2428}" srcId="{146B2A13-7E5B-458B-B994-CF1B6B946410}" destId="{F2BED71A-2C2D-47CB-B10B-30F5D1E4F727}" srcOrd="3" destOrd="0" parTransId="{0BBABE7A-C8B6-4AE1-82E6-3E36F8A24439}" sibTransId="{BC60801E-B900-476E-A033-74E45AF53121}"/>
    <dgm:cxn modelId="{1871F3DC-F42B-4CCB-B026-1A67E33ED404}" type="presOf" srcId="{1188093E-E3B8-4AD1-B308-898C89580F02}" destId="{3C799000-9027-4995-BE8E-85CBBD3DA5EA}" srcOrd="0" destOrd="0" presId="urn:microsoft.com/office/officeart/2005/8/layout/cycle3"/>
    <dgm:cxn modelId="{4CEA387B-973D-49D0-911A-5DFF08D6F652}" type="presOf" srcId="{F2246B6E-F453-4906-AEC3-E660FE341072}" destId="{7812F207-8096-4E19-8AC7-DBDB1B33A776}" srcOrd="0" destOrd="0" presId="urn:microsoft.com/office/officeart/2005/8/layout/cycle3"/>
    <dgm:cxn modelId="{28E35CE5-7A01-49DF-A257-C4761D7B3683}" type="presParOf" srcId="{CA2D1EB7-A3ED-4E50-B613-CB91D413E1F0}" destId="{6C4C1645-F61E-4408-A23A-12E37B17755B}" srcOrd="0" destOrd="0" presId="urn:microsoft.com/office/officeart/2005/8/layout/cycle3"/>
    <dgm:cxn modelId="{EDBCBA2D-AC7C-4D55-A5A7-EEBFA2C5E0FE}" type="presParOf" srcId="{6C4C1645-F61E-4408-A23A-12E37B17755B}" destId="{41292F55-A333-469C-90DE-3CD39644B255}" srcOrd="0" destOrd="0" presId="urn:microsoft.com/office/officeart/2005/8/layout/cycle3"/>
    <dgm:cxn modelId="{C82CC66D-0C04-4851-B0C9-4F362B41F9E3}" type="presParOf" srcId="{6C4C1645-F61E-4408-A23A-12E37B17755B}" destId="{E028C01D-832F-4891-AD22-3F143749C0AB}" srcOrd="1" destOrd="0" presId="urn:microsoft.com/office/officeart/2005/8/layout/cycle3"/>
    <dgm:cxn modelId="{66872191-5A5E-486C-83D1-5B9F7DE3F979}" type="presParOf" srcId="{6C4C1645-F61E-4408-A23A-12E37B17755B}" destId="{3FDF207E-D04D-4D78-9B47-09168B097817}" srcOrd="2" destOrd="0" presId="urn:microsoft.com/office/officeart/2005/8/layout/cycle3"/>
    <dgm:cxn modelId="{4C3706F1-033D-47C0-B433-1F8DF20AFD61}" type="presParOf" srcId="{6C4C1645-F61E-4408-A23A-12E37B17755B}" destId="{3C799000-9027-4995-BE8E-85CBBD3DA5EA}" srcOrd="3" destOrd="0" presId="urn:microsoft.com/office/officeart/2005/8/layout/cycle3"/>
    <dgm:cxn modelId="{72C214E6-E101-4B16-B07C-940BB230351F}" type="presParOf" srcId="{6C4C1645-F61E-4408-A23A-12E37B17755B}" destId="{13AE5769-6CB1-4E13-B992-8384EB682FD6}" srcOrd="4" destOrd="0" presId="urn:microsoft.com/office/officeart/2005/8/layout/cycle3"/>
    <dgm:cxn modelId="{29B2821D-F0D4-41C8-98E0-B7D9A7A1AD2D}" type="presParOf" srcId="{6C4C1645-F61E-4408-A23A-12E37B17755B}" destId="{7EB170B1-11F9-4DAE-B2E6-D3AA749CCE3A}" srcOrd="5" destOrd="0" presId="urn:microsoft.com/office/officeart/2005/8/layout/cycle3"/>
    <dgm:cxn modelId="{8E9C7AE6-DB57-4D2D-8B37-FAB2C363C6DE}" type="presParOf" srcId="{6C4C1645-F61E-4408-A23A-12E37B17755B}" destId="{7812F207-8096-4E19-8AC7-DBDB1B33A776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97C9292-AD12-455A-B097-7F2446F7AA79}" type="doc">
      <dgm:prSet loTypeId="urn:microsoft.com/office/officeart/2005/8/layout/radial6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0422444A-B09B-455F-80B1-B55790909784}">
      <dgm:prSet phldrT="[Texto]"/>
      <dgm:spPr/>
      <dgm:t>
        <a:bodyPr/>
        <a:lstStyle/>
        <a:p>
          <a:r>
            <a:rPr lang="es-MX" dirty="0" smtClean="0"/>
            <a:t>Programas de Apoyo de acceso al financiamiento</a:t>
          </a:r>
          <a:endParaRPr lang="es-MX" dirty="0"/>
        </a:p>
      </dgm:t>
    </dgm:pt>
    <dgm:pt modelId="{F69CB521-9709-4C54-AD14-285796AFB9FD}" type="parTrans" cxnId="{1A34325C-12A8-4938-81F9-7DEC8AE8A6E4}">
      <dgm:prSet/>
      <dgm:spPr/>
      <dgm:t>
        <a:bodyPr/>
        <a:lstStyle/>
        <a:p>
          <a:endParaRPr lang="es-MX"/>
        </a:p>
      </dgm:t>
    </dgm:pt>
    <dgm:pt modelId="{CEF66618-4A3A-46C9-90E1-B7881E7DB235}" type="sibTrans" cxnId="{1A34325C-12A8-4938-81F9-7DEC8AE8A6E4}">
      <dgm:prSet/>
      <dgm:spPr/>
      <dgm:t>
        <a:bodyPr/>
        <a:lstStyle/>
        <a:p>
          <a:endParaRPr lang="es-MX"/>
        </a:p>
      </dgm:t>
    </dgm:pt>
    <dgm:pt modelId="{38D2A9F5-4668-42AE-9522-E9B4F418D391}">
      <dgm:prSet phldrT="[Texto]"/>
      <dgm:spPr/>
      <dgm:t>
        <a:bodyPr/>
        <a:lstStyle/>
        <a:p>
          <a:r>
            <a:rPr lang="es-MX" dirty="0" err="1" smtClean="0"/>
            <a:t>Bnaca</a:t>
          </a:r>
          <a:r>
            <a:rPr lang="es-MX" dirty="0" smtClean="0"/>
            <a:t> comercial</a:t>
          </a:r>
          <a:endParaRPr lang="es-MX" dirty="0"/>
        </a:p>
      </dgm:t>
    </dgm:pt>
    <dgm:pt modelId="{945172C7-918C-4543-9491-CE6B2A5CD5A5}" type="parTrans" cxnId="{DDE9B207-ED24-42FC-9487-81B3826DF8AD}">
      <dgm:prSet/>
      <dgm:spPr/>
      <dgm:t>
        <a:bodyPr/>
        <a:lstStyle/>
        <a:p>
          <a:endParaRPr lang="es-MX"/>
        </a:p>
      </dgm:t>
    </dgm:pt>
    <dgm:pt modelId="{A8DEA848-D5BA-4793-AAD7-03DF11F58423}" type="sibTrans" cxnId="{DDE9B207-ED24-42FC-9487-81B3826DF8AD}">
      <dgm:prSet/>
      <dgm:spPr/>
      <dgm:t>
        <a:bodyPr/>
        <a:lstStyle/>
        <a:p>
          <a:endParaRPr lang="es-MX"/>
        </a:p>
      </dgm:t>
    </dgm:pt>
    <dgm:pt modelId="{F302FD92-306C-4042-8397-C924B9A95A22}">
      <dgm:prSet phldrT="[Texto]"/>
      <dgm:spPr/>
      <dgm:t>
        <a:bodyPr/>
        <a:lstStyle/>
        <a:p>
          <a:r>
            <a:rPr lang="es-MX" dirty="0" smtClean="0"/>
            <a:t>Banca de Desarrollo</a:t>
          </a:r>
          <a:endParaRPr lang="es-MX" dirty="0"/>
        </a:p>
      </dgm:t>
    </dgm:pt>
    <dgm:pt modelId="{3CA91938-101C-412B-A98B-C96ECA48E550}" type="parTrans" cxnId="{891D65D1-971E-4AE4-85FE-E0038F51C340}">
      <dgm:prSet/>
      <dgm:spPr/>
      <dgm:t>
        <a:bodyPr/>
        <a:lstStyle/>
        <a:p>
          <a:endParaRPr lang="es-MX"/>
        </a:p>
      </dgm:t>
    </dgm:pt>
    <dgm:pt modelId="{AF4DB457-4B74-4908-BEAA-CB1788156FB9}" type="sibTrans" cxnId="{891D65D1-971E-4AE4-85FE-E0038F51C340}">
      <dgm:prSet/>
      <dgm:spPr/>
      <dgm:t>
        <a:bodyPr/>
        <a:lstStyle/>
        <a:p>
          <a:endParaRPr lang="es-MX"/>
        </a:p>
      </dgm:t>
    </dgm:pt>
    <dgm:pt modelId="{4F004092-10D9-47D8-9E7F-D93128BDBDFB}">
      <dgm:prSet phldrT="[Texto]"/>
      <dgm:spPr/>
      <dgm:t>
        <a:bodyPr/>
        <a:lstStyle/>
        <a:p>
          <a:r>
            <a:rPr lang="es-MX" dirty="0" err="1" smtClean="0"/>
            <a:t>INADEM</a:t>
          </a:r>
          <a:endParaRPr lang="es-MX" dirty="0"/>
        </a:p>
      </dgm:t>
    </dgm:pt>
    <dgm:pt modelId="{C4342B40-3871-46C4-A496-3CDA133B61C2}" type="parTrans" cxnId="{1CAAFA29-143C-42A0-87B5-FC6E08F3FB71}">
      <dgm:prSet/>
      <dgm:spPr/>
      <dgm:t>
        <a:bodyPr/>
        <a:lstStyle/>
        <a:p>
          <a:endParaRPr lang="es-MX"/>
        </a:p>
      </dgm:t>
    </dgm:pt>
    <dgm:pt modelId="{BB484D7F-47D0-42E3-8990-6C590B9A9F3D}" type="sibTrans" cxnId="{1CAAFA29-143C-42A0-87B5-FC6E08F3FB71}">
      <dgm:prSet/>
      <dgm:spPr/>
      <dgm:t>
        <a:bodyPr/>
        <a:lstStyle/>
        <a:p>
          <a:endParaRPr lang="es-MX"/>
        </a:p>
      </dgm:t>
    </dgm:pt>
    <dgm:pt modelId="{95B92D77-8EFB-44D8-BD2C-5FB60D55D82B}">
      <dgm:prSet phldrT="[Texto]"/>
      <dgm:spPr/>
      <dgm:t>
        <a:bodyPr/>
        <a:lstStyle/>
        <a:p>
          <a:r>
            <a:rPr lang="es-MX" dirty="0" smtClean="0"/>
            <a:t>Capital semilla</a:t>
          </a:r>
          <a:endParaRPr lang="es-MX" dirty="0"/>
        </a:p>
      </dgm:t>
    </dgm:pt>
    <dgm:pt modelId="{FE25D446-33E2-4E7F-9F47-C7060C02B8C4}" type="parTrans" cxnId="{E727B492-C620-40CD-952B-71ECDC78DECD}">
      <dgm:prSet/>
      <dgm:spPr/>
      <dgm:t>
        <a:bodyPr/>
        <a:lstStyle/>
        <a:p>
          <a:endParaRPr lang="es-MX"/>
        </a:p>
      </dgm:t>
    </dgm:pt>
    <dgm:pt modelId="{7760EF54-EA83-41DB-9B1B-3CC825952B02}" type="sibTrans" cxnId="{E727B492-C620-40CD-952B-71ECDC78DECD}">
      <dgm:prSet/>
      <dgm:spPr/>
      <dgm:t>
        <a:bodyPr/>
        <a:lstStyle/>
        <a:p>
          <a:endParaRPr lang="es-MX"/>
        </a:p>
      </dgm:t>
    </dgm:pt>
    <dgm:pt modelId="{B50814B0-F8E9-4025-973E-6F4DB06CD347}" type="pres">
      <dgm:prSet presAssocID="{A97C9292-AD12-455A-B097-7F2446F7AA7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91381C6-4D91-4B30-86D5-7F8CFF1EA359}" type="pres">
      <dgm:prSet presAssocID="{0422444A-B09B-455F-80B1-B55790909784}" presName="centerShape" presStyleLbl="node0" presStyleIdx="0" presStyleCnt="1"/>
      <dgm:spPr/>
      <dgm:t>
        <a:bodyPr/>
        <a:lstStyle/>
        <a:p>
          <a:endParaRPr lang="es-MX"/>
        </a:p>
      </dgm:t>
    </dgm:pt>
    <dgm:pt modelId="{D428CFCD-A3F8-4698-8AB2-AA2E5BCB2E4B}" type="pres">
      <dgm:prSet presAssocID="{38D2A9F5-4668-42AE-9522-E9B4F418D39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5DEA5B-E62D-45BE-AE64-06D2B3DD2E53}" type="pres">
      <dgm:prSet presAssocID="{38D2A9F5-4668-42AE-9522-E9B4F418D391}" presName="dummy" presStyleCnt="0"/>
      <dgm:spPr/>
      <dgm:t>
        <a:bodyPr/>
        <a:lstStyle/>
        <a:p>
          <a:endParaRPr lang="es-MX"/>
        </a:p>
      </dgm:t>
    </dgm:pt>
    <dgm:pt modelId="{030511D2-E0B7-4267-85E3-0B89E419A0FA}" type="pres">
      <dgm:prSet presAssocID="{A8DEA848-D5BA-4793-AAD7-03DF11F58423}" presName="sibTrans" presStyleLbl="sibTrans2D1" presStyleIdx="0" presStyleCnt="4"/>
      <dgm:spPr/>
      <dgm:t>
        <a:bodyPr/>
        <a:lstStyle/>
        <a:p>
          <a:endParaRPr lang="es-MX"/>
        </a:p>
      </dgm:t>
    </dgm:pt>
    <dgm:pt modelId="{C41763E6-468C-4E02-ADE7-6AA1094C0A5F}" type="pres">
      <dgm:prSet presAssocID="{F302FD92-306C-4042-8397-C924B9A95A2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B6DA284-D859-4B7E-8F39-A54335E84A0E}" type="pres">
      <dgm:prSet presAssocID="{F302FD92-306C-4042-8397-C924B9A95A22}" presName="dummy" presStyleCnt="0"/>
      <dgm:spPr/>
      <dgm:t>
        <a:bodyPr/>
        <a:lstStyle/>
        <a:p>
          <a:endParaRPr lang="es-MX"/>
        </a:p>
      </dgm:t>
    </dgm:pt>
    <dgm:pt modelId="{BFC4546C-1689-4883-8FE4-2286FE11565F}" type="pres">
      <dgm:prSet presAssocID="{AF4DB457-4B74-4908-BEAA-CB1788156FB9}" presName="sibTrans" presStyleLbl="sibTrans2D1" presStyleIdx="1" presStyleCnt="4"/>
      <dgm:spPr/>
      <dgm:t>
        <a:bodyPr/>
        <a:lstStyle/>
        <a:p>
          <a:endParaRPr lang="es-MX"/>
        </a:p>
      </dgm:t>
    </dgm:pt>
    <dgm:pt modelId="{A1ECC77E-DEF1-4A70-A091-B30755F1AFC1}" type="pres">
      <dgm:prSet presAssocID="{4F004092-10D9-47D8-9E7F-D93128BDBDF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76B8C20-7875-4325-8B52-48EAA8873BD6}" type="pres">
      <dgm:prSet presAssocID="{4F004092-10D9-47D8-9E7F-D93128BDBDFB}" presName="dummy" presStyleCnt="0"/>
      <dgm:spPr/>
      <dgm:t>
        <a:bodyPr/>
        <a:lstStyle/>
        <a:p>
          <a:endParaRPr lang="es-MX"/>
        </a:p>
      </dgm:t>
    </dgm:pt>
    <dgm:pt modelId="{FC5F7E8B-D218-4384-90CE-0EFB73404C99}" type="pres">
      <dgm:prSet presAssocID="{BB484D7F-47D0-42E3-8990-6C590B9A9F3D}" presName="sibTrans" presStyleLbl="sibTrans2D1" presStyleIdx="2" presStyleCnt="4"/>
      <dgm:spPr/>
      <dgm:t>
        <a:bodyPr/>
        <a:lstStyle/>
        <a:p>
          <a:endParaRPr lang="es-MX"/>
        </a:p>
      </dgm:t>
    </dgm:pt>
    <dgm:pt modelId="{BEFB5542-3AD1-436C-8FBF-C819A31A4126}" type="pres">
      <dgm:prSet presAssocID="{95B92D77-8EFB-44D8-BD2C-5FB60D55D82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DD0344-EC2B-4E6A-9719-FED28C80F9B6}" type="pres">
      <dgm:prSet presAssocID="{95B92D77-8EFB-44D8-BD2C-5FB60D55D82B}" presName="dummy" presStyleCnt="0"/>
      <dgm:spPr/>
      <dgm:t>
        <a:bodyPr/>
        <a:lstStyle/>
        <a:p>
          <a:endParaRPr lang="es-MX"/>
        </a:p>
      </dgm:t>
    </dgm:pt>
    <dgm:pt modelId="{A2613812-98CC-4CF2-96B3-4ACAD0D293CE}" type="pres">
      <dgm:prSet presAssocID="{7760EF54-EA83-41DB-9B1B-3CC825952B02}" presName="sibTrans" presStyleLbl="sibTrans2D1" presStyleIdx="3" presStyleCnt="4"/>
      <dgm:spPr/>
      <dgm:t>
        <a:bodyPr/>
        <a:lstStyle/>
        <a:p>
          <a:endParaRPr lang="es-MX"/>
        </a:p>
      </dgm:t>
    </dgm:pt>
  </dgm:ptLst>
  <dgm:cxnLst>
    <dgm:cxn modelId="{E11919D9-E781-4197-8D8D-7436F063C2E4}" type="presOf" srcId="{4F004092-10D9-47D8-9E7F-D93128BDBDFB}" destId="{A1ECC77E-DEF1-4A70-A091-B30755F1AFC1}" srcOrd="0" destOrd="0" presId="urn:microsoft.com/office/officeart/2005/8/layout/radial6"/>
    <dgm:cxn modelId="{891D65D1-971E-4AE4-85FE-E0038F51C340}" srcId="{0422444A-B09B-455F-80B1-B55790909784}" destId="{F302FD92-306C-4042-8397-C924B9A95A22}" srcOrd="1" destOrd="0" parTransId="{3CA91938-101C-412B-A98B-C96ECA48E550}" sibTransId="{AF4DB457-4B74-4908-BEAA-CB1788156FB9}"/>
    <dgm:cxn modelId="{1D0BAC20-988B-49CD-B9ED-79645E3D5407}" type="presOf" srcId="{0422444A-B09B-455F-80B1-B55790909784}" destId="{D91381C6-4D91-4B30-86D5-7F8CFF1EA359}" srcOrd="0" destOrd="0" presId="urn:microsoft.com/office/officeart/2005/8/layout/radial6"/>
    <dgm:cxn modelId="{DDE9B207-ED24-42FC-9487-81B3826DF8AD}" srcId="{0422444A-B09B-455F-80B1-B55790909784}" destId="{38D2A9F5-4668-42AE-9522-E9B4F418D391}" srcOrd="0" destOrd="0" parTransId="{945172C7-918C-4543-9491-CE6B2A5CD5A5}" sibTransId="{A8DEA848-D5BA-4793-AAD7-03DF11F58423}"/>
    <dgm:cxn modelId="{2BD94EFF-4200-44A1-8674-3897AF2FB817}" type="presOf" srcId="{95B92D77-8EFB-44D8-BD2C-5FB60D55D82B}" destId="{BEFB5542-3AD1-436C-8FBF-C819A31A4126}" srcOrd="0" destOrd="0" presId="urn:microsoft.com/office/officeart/2005/8/layout/radial6"/>
    <dgm:cxn modelId="{1AEEE9DA-7AFC-4790-995E-D7DD395DBB44}" type="presOf" srcId="{F302FD92-306C-4042-8397-C924B9A95A22}" destId="{C41763E6-468C-4E02-ADE7-6AA1094C0A5F}" srcOrd="0" destOrd="0" presId="urn:microsoft.com/office/officeart/2005/8/layout/radial6"/>
    <dgm:cxn modelId="{05CF983A-87A1-4BBB-8AF6-B159E40991AC}" type="presOf" srcId="{AF4DB457-4B74-4908-BEAA-CB1788156FB9}" destId="{BFC4546C-1689-4883-8FE4-2286FE11565F}" srcOrd="0" destOrd="0" presId="urn:microsoft.com/office/officeart/2005/8/layout/radial6"/>
    <dgm:cxn modelId="{AFCA128C-6F9E-455B-995D-DF244E493009}" type="presOf" srcId="{BB484D7F-47D0-42E3-8990-6C590B9A9F3D}" destId="{FC5F7E8B-D218-4384-90CE-0EFB73404C99}" srcOrd="0" destOrd="0" presId="urn:microsoft.com/office/officeart/2005/8/layout/radial6"/>
    <dgm:cxn modelId="{E727B492-C620-40CD-952B-71ECDC78DECD}" srcId="{0422444A-B09B-455F-80B1-B55790909784}" destId="{95B92D77-8EFB-44D8-BD2C-5FB60D55D82B}" srcOrd="3" destOrd="0" parTransId="{FE25D446-33E2-4E7F-9F47-C7060C02B8C4}" sibTransId="{7760EF54-EA83-41DB-9B1B-3CC825952B02}"/>
    <dgm:cxn modelId="{632997BC-C4EE-4E04-94D7-5B9F5E93880E}" type="presOf" srcId="{A97C9292-AD12-455A-B097-7F2446F7AA79}" destId="{B50814B0-F8E9-4025-973E-6F4DB06CD347}" srcOrd="0" destOrd="0" presId="urn:microsoft.com/office/officeart/2005/8/layout/radial6"/>
    <dgm:cxn modelId="{1A34325C-12A8-4938-81F9-7DEC8AE8A6E4}" srcId="{A97C9292-AD12-455A-B097-7F2446F7AA79}" destId="{0422444A-B09B-455F-80B1-B55790909784}" srcOrd="0" destOrd="0" parTransId="{F69CB521-9709-4C54-AD14-285796AFB9FD}" sibTransId="{CEF66618-4A3A-46C9-90E1-B7881E7DB235}"/>
    <dgm:cxn modelId="{7AF52495-22F3-48CC-959A-B63780A21E20}" type="presOf" srcId="{7760EF54-EA83-41DB-9B1B-3CC825952B02}" destId="{A2613812-98CC-4CF2-96B3-4ACAD0D293CE}" srcOrd="0" destOrd="0" presId="urn:microsoft.com/office/officeart/2005/8/layout/radial6"/>
    <dgm:cxn modelId="{87F201C3-F362-48A3-941D-4E7CA3B091C9}" type="presOf" srcId="{38D2A9F5-4668-42AE-9522-E9B4F418D391}" destId="{D428CFCD-A3F8-4698-8AB2-AA2E5BCB2E4B}" srcOrd="0" destOrd="0" presId="urn:microsoft.com/office/officeart/2005/8/layout/radial6"/>
    <dgm:cxn modelId="{1CAAFA29-143C-42A0-87B5-FC6E08F3FB71}" srcId="{0422444A-B09B-455F-80B1-B55790909784}" destId="{4F004092-10D9-47D8-9E7F-D93128BDBDFB}" srcOrd="2" destOrd="0" parTransId="{C4342B40-3871-46C4-A496-3CDA133B61C2}" sibTransId="{BB484D7F-47D0-42E3-8990-6C590B9A9F3D}"/>
    <dgm:cxn modelId="{48C831AE-0064-479A-BD7A-D0256B6CA4CD}" type="presOf" srcId="{A8DEA848-D5BA-4793-AAD7-03DF11F58423}" destId="{030511D2-E0B7-4267-85E3-0B89E419A0FA}" srcOrd="0" destOrd="0" presId="urn:microsoft.com/office/officeart/2005/8/layout/radial6"/>
    <dgm:cxn modelId="{5D7C367F-EB4D-4496-A36A-6B2480582446}" type="presParOf" srcId="{B50814B0-F8E9-4025-973E-6F4DB06CD347}" destId="{D91381C6-4D91-4B30-86D5-7F8CFF1EA359}" srcOrd="0" destOrd="0" presId="urn:microsoft.com/office/officeart/2005/8/layout/radial6"/>
    <dgm:cxn modelId="{24B66BE9-D062-4E23-BF8F-4AA0C55F5678}" type="presParOf" srcId="{B50814B0-F8E9-4025-973E-6F4DB06CD347}" destId="{D428CFCD-A3F8-4698-8AB2-AA2E5BCB2E4B}" srcOrd="1" destOrd="0" presId="urn:microsoft.com/office/officeart/2005/8/layout/radial6"/>
    <dgm:cxn modelId="{08DF2FB2-F9D3-42C8-99FB-3F67425BC278}" type="presParOf" srcId="{B50814B0-F8E9-4025-973E-6F4DB06CD347}" destId="{7D5DEA5B-E62D-45BE-AE64-06D2B3DD2E53}" srcOrd="2" destOrd="0" presId="urn:microsoft.com/office/officeart/2005/8/layout/radial6"/>
    <dgm:cxn modelId="{711D81B6-3000-46E2-AF46-B3455CA080FA}" type="presParOf" srcId="{B50814B0-F8E9-4025-973E-6F4DB06CD347}" destId="{030511D2-E0B7-4267-85E3-0B89E419A0FA}" srcOrd="3" destOrd="0" presId="urn:microsoft.com/office/officeart/2005/8/layout/radial6"/>
    <dgm:cxn modelId="{DA38484A-EE68-4022-AA23-4037F2220A12}" type="presParOf" srcId="{B50814B0-F8E9-4025-973E-6F4DB06CD347}" destId="{C41763E6-468C-4E02-ADE7-6AA1094C0A5F}" srcOrd="4" destOrd="0" presId="urn:microsoft.com/office/officeart/2005/8/layout/radial6"/>
    <dgm:cxn modelId="{F928B54C-83F1-4917-839D-5474C3926BBB}" type="presParOf" srcId="{B50814B0-F8E9-4025-973E-6F4DB06CD347}" destId="{7B6DA284-D859-4B7E-8F39-A54335E84A0E}" srcOrd="5" destOrd="0" presId="urn:microsoft.com/office/officeart/2005/8/layout/radial6"/>
    <dgm:cxn modelId="{F476D093-4FFC-4851-8E3A-9F17B79401AE}" type="presParOf" srcId="{B50814B0-F8E9-4025-973E-6F4DB06CD347}" destId="{BFC4546C-1689-4883-8FE4-2286FE11565F}" srcOrd="6" destOrd="0" presId="urn:microsoft.com/office/officeart/2005/8/layout/radial6"/>
    <dgm:cxn modelId="{080EC282-5A50-498F-8F42-D6F7B10AC497}" type="presParOf" srcId="{B50814B0-F8E9-4025-973E-6F4DB06CD347}" destId="{A1ECC77E-DEF1-4A70-A091-B30755F1AFC1}" srcOrd="7" destOrd="0" presId="urn:microsoft.com/office/officeart/2005/8/layout/radial6"/>
    <dgm:cxn modelId="{EDF0EE59-9925-4FEB-919C-AAB957245469}" type="presParOf" srcId="{B50814B0-F8E9-4025-973E-6F4DB06CD347}" destId="{676B8C20-7875-4325-8B52-48EAA8873BD6}" srcOrd="8" destOrd="0" presId="urn:microsoft.com/office/officeart/2005/8/layout/radial6"/>
    <dgm:cxn modelId="{9B90B760-6103-4017-8A90-DFDFF059CD7B}" type="presParOf" srcId="{B50814B0-F8E9-4025-973E-6F4DB06CD347}" destId="{FC5F7E8B-D218-4384-90CE-0EFB73404C99}" srcOrd="9" destOrd="0" presId="urn:microsoft.com/office/officeart/2005/8/layout/radial6"/>
    <dgm:cxn modelId="{B406038B-8573-42AF-A727-5FC5D614E7FC}" type="presParOf" srcId="{B50814B0-F8E9-4025-973E-6F4DB06CD347}" destId="{BEFB5542-3AD1-436C-8FBF-C819A31A4126}" srcOrd="10" destOrd="0" presId="urn:microsoft.com/office/officeart/2005/8/layout/radial6"/>
    <dgm:cxn modelId="{D5588849-AA44-4345-9D14-5A2F84F33C5F}" type="presParOf" srcId="{B50814B0-F8E9-4025-973E-6F4DB06CD347}" destId="{68DD0344-EC2B-4E6A-9719-FED28C80F9B6}" srcOrd="11" destOrd="0" presId="urn:microsoft.com/office/officeart/2005/8/layout/radial6"/>
    <dgm:cxn modelId="{7F8A5A40-68D5-4192-99B2-8CBA7D7802C4}" type="presParOf" srcId="{B50814B0-F8E9-4025-973E-6F4DB06CD347}" destId="{A2613812-98CC-4CF2-96B3-4ACAD0D293CE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2E904A6-67DE-454B-9108-EB5B2D63E0BC}" type="doc">
      <dgm:prSet loTypeId="urn:microsoft.com/office/officeart/2005/8/layout/cycle3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D069A205-B5D2-4AFD-A687-33D1408ADB19}">
      <dgm:prSet phldrT="[Texto]"/>
      <dgm:spPr/>
      <dgm:t>
        <a:bodyPr/>
        <a:lstStyle/>
        <a:p>
          <a:r>
            <a:rPr lang="es-MX" dirty="0" smtClean="0"/>
            <a:t>1. Resumen ejecutivo</a:t>
          </a:r>
          <a:endParaRPr lang="es-MX" dirty="0"/>
        </a:p>
      </dgm:t>
    </dgm:pt>
    <dgm:pt modelId="{25DF70B0-31FC-4423-BF6A-80C0E370D13C}" type="parTrans" cxnId="{863F284F-A6DA-4D03-BE39-83734C0474B7}">
      <dgm:prSet/>
      <dgm:spPr/>
      <dgm:t>
        <a:bodyPr/>
        <a:lstStyle/>
        <a:p>
          <a:endParaRPr lang="es-MX"/>
        </a:p>
      </dgm:t>
    </dgm:pt>
    <dgm:pt modelId="{78E7C2BB-8477-45F2-8626-B27BF9C5E69B}" type="sibTrans" cxnId="{863F284F-A6DA-4D03-BE39-83734C0474B7}">
      <dgm:prSet/>
      <dgm:spPr/>
      <dgm:t>
        <a:bodyPr/>
        <a:lstStyle/>
        <a:p>
          <a:endParaRPr lang="es-MX"/>
        </a:p>
      </dgm:t>
    </dgm:pt>
    <dgm:pt modelId="{A844CB3B-0161-4594-AE65-A16C48548B28}">
      <dgm:prSet phldrT="[Texto]"/>
      <dgm:spPr/>
      <dgm:t>
        <a:bodyPr/>
        <a:lstStyle/>
        <a:p>
          <a:r>
            <a:rPr lang="es-MX" dirty="0" smtClean="0"/>
            <a:t>2. Estudio de mercado.</a:t>
          </a:r>
          <a:endParaRPr lang="es-MX" dirty="0"/>
        </a:p>
      </dgm:t>
    </dgm:pt>
    <dgm:pt modelId="{DE55ED14-14E1-4520-ABF4-BEB4A0EA0227}" type="parTrans" cxnId="{B6378212-A887-4A96-BD7B-C3631ABB741B}">
      <dgm:prSet/>
      <dgm:spPr/>
      <dgm:t>
        <a:bodyPr/>
        <a:lstStyle/>
        <a:p>
          <a:endParaRPr lang="es-MX"/>
        </a:p>
      </dgm:t>
    </dgm:pt>
    <dgm:pt modelId="{DE33B223-280F-421F-BDA6-84127147AC6B}" type="sibTrans" cxnId="{B6378212-A887-4A96-BD7B-C3631ABB741B}">
      <dgm:prSet/>
      <dgm:spPr/>
      <dgm:t>
        <a:bodyPr/>
        <a:lstStyle/>
        <a:p>
          <a:endParaRPr lang="es-MX"/>
        </a:p>
      </dgm:t>
    </dgm:pt>
    <dgm:pt modelId="{8E3F5D05-35BD-4039-AD89-797A4EC65083}">
      <dgm:prSet phldrT="[Texto]"/>
      <dgm:spPr/>
      <dgm:t>
        <a:bodyPr/>
        <a:lstStyle/>
        <a:p>
          <a:r>
            <a:rPr lang="es-MX" dirty="0" smtClean="0"/>
            <a:t>3. Estudio Técnico.</a:t>
          </a:r>
          <a:endParaRPr lang="es-MX" dirty="0"/>
        </a:p>
      </dgm:t>
    </dgm:pt>
    <dgm:pt modelId="{EB4D5805-67FD-4C0E-A760-7F7E8DBD3D52}" type="parTrans" cxnId="{DD1925EC-D546-4740-8B07-050D085ED7B6}">
      <dgm:prSet/>
      <dgm:spPr/>
      <dgm:t>
        <a:bodyPr/>
        <a:lstStyle/>
        <a:p>
          <a:endParaRPr lang="es-MX"/>
        </a:p>
      </dgm:t>
    </dgm:pt>
    <dgm:pt modelId="{8FDB2FEB-E2D4-4A25-8602-AEF453AFDBA3}" type="sibTrans" cxnId="{DD1925EC-D546-4740-8B07-050D085ED7B6}">
      <dgm:prSet/>
      <dgm:spPr/>
      <dgm:t>
        <a:bodyPr/>
        <a:lstStyle/>
        <a:p>
          <a:endParaRPr lang="es-MX"/>
        </a:p>
      </dgm:t>
    </dgm:pt>
    <dgm:pt modelId="{0FA55DD7-7D06-468C-A6AF-749AA5E1F534}">
      <dgm:prSet phldrT="[Texto]"/>
      <dgm:spPr/>
      <dgm:t>
        <a:bodyPr/>
        <a:lstStyle/>
        <a:p>
          <a:r>
            <a:rPr lang="es-MX" dirty="0" smtClean="0"/>
            <a:t>4. Estudio Administrativo</a:t>
          </a:r>
          <a:endParaRPr lang="es-MX" dirty="0"/>
        </a:p>
      </dgm:t>
    </dgm:pt>
    <dgm:pt modelId="{5D92D6FC-21A5-4BE1-9FF3-2E655DF8FF1E}" type="parTrans" cxnId="{282C0A47-09F7-46B7-AC92-BC33DB6D47A0}">
      <dgm:prSet/>
      <dgm:spPr/>
      <dgm:t>
        <a:bodyPr/>
        <a:lstStyle/>
        <a:p>
          <a:endParaRPr lang="es-MX"/>
        </a:p>
      </dgm:t>
    </dgm:pt>
    <dgm:pt modelId="{C44B190F-180F-463C-B689-28C4843AA0BE}" type="sibTrans" cxnId="{282C0A47-09F7-46B7-AC92-BC33DB6D47A0}">
      <dgm:prSet/>
      <dgm:spPr/>
      <dgm:t>
        <a:bodyPr/>
        <a:lstStyle/>
        <a:p>
          <a:endParaRPr lang="es-MX"/>
        </a:p>
      </dgm:t>
    </dgm:pt>
    <dgm:pt modelId="{2A28F185-C503-4E8C-B172-0450EEF389C5}">
      <dgm:prSet phldrT="[Texto]"/>
      <dgm:spPr/>
      <dgm:t>
        <a:bodyPr/>
        <a:lstStyle/>
        <a:p>
          <a:r>
            <a:rPr lang="es-MX" dirty="0" smtClean="0"/>
            <a:t>Estudio Financiero.</a:t>
          </a:r>
          <a:endParaRPr lang="es-MX" dirty="0"/>
        </a:p>
      </dgm:t>
    </dgm:pt>
    <dgm:pt modelId="{7D8A4796-BB3B-4A79-A745-69927A45BCCA}" type="parTrans" cxnId="{BDC253A5-F071-49FF-9434-9522DE4D213B}">
      <dgm:prSet/>
      <dgm:spPr/>
      <dgm:t>
        <a:bodyPr/>
        <a:lstStyle/>
        <a:p>
          <a:endParaRPr lang="es-MX"/>
        </a:p>
      </dgm:t>
    </dgm:pt>
    <dgm:pt modelId="{4ED3371C-3E50-493F-A988-2C2946D995BA}" type="sibTrans" cxnId="{BDC253A5-F071-49FF-9434-9522DE4D213B}">
      <dgm:prSet/>
      <dgm:spPr/>
      <dgm:t>
        <a:bodyPr/>
        <a:lstStyle/>
        <a:p>
          <a:endParaRPr lang="es-MX"/>
        </a:p>
      </dgm:t>
    </dgm:pt>
    <dgm:pt modelId="{D9D7B238-B9F8-4810-B78C-5C0A2F182A50}" type="pres">
      <dgm:prSet presAssocID="{12E904A6-67DE-454B-9108-EB5B2D63E0B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CC774A1-F1DA-4281-9553-8A7F03C8857A}" type="pres">
      <dgm:prSet presAssocID="{12E904A6-67DE-454B-9108-EB5B2D63E0BC}" presName="cycle" presStyleCnt="0"/>
      <dgm:spPr/>
      <dgm:t>
        <a:bodyPr/>
        <a:lstStyle/>
        <a:p>
          <a:endParaRPr lang="es-MX"/>
        </a:p>
      </dgm:t>
    </dgm:pt>
    <dgm:pt modelId="{3CD1F57F-1417-41AC-8203-3F2C68BE2F42}" type="pres">
      <dgm:prSet presAssocID="{D069A205-B5D2-4AFD-A687-33D1408ADB19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2E4B2F-8026-4608-9876-24FC5140FDCF}" type="pres">
      <dgm:prSet presAssocID="{78E7C2BB-8477-45F2-8626-B27BF9C5E69B}" presName="sibTransFirstNode" presStyleLbl="bgShp" presStyleIdx="0" presStyleCnt="1"/>
      <dgm:spPr/>
      <dgm:t>
        <a:bodyPr/>
        <a:lstStyle/>
        <a:p>
          <a:endParaRPr lang="es-MX"/>
        </a:p>
      </dgm:t>
    </dgm:pt>
    <dgm:pt modelId="{D9E0B70B-283E-4E5A-B204-79545F7EB9E7}" type="pres">
      <dgm:prSet presAssocID="{A844CB3B-0161-4594-AE65-A16C48548B28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F8CC05-03DF-48BA-A0D3-F8479F867FBA}" type="pres">
      <dgm:prSet presAssocID="{8E3F5D05-35BD-4039-AD89-797A4EC65083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744B20-B0EB-4C4F-BA5A-0E69DF8E1331}" type="pres">
      <dgm:prSet presAssocID="{0FA55DD7-7D06-468C-A6AF-749AA5E1F534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F2B7CC5-BE29-47CC-941C-885E9721E656}" type="pres">
      <dgm:prSet presAssocID="{2A28F185-C503-4E8C-B172-0450EEF389C5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C0CAFDB-F5FF-4C87-AEA9-BE9381FBAABE}" type="presOf" srcId="{0FA55DD7-7D06-468C-A6AF-749AA5E1F534}" destId="{49744B20-B0EB-4C4F-BA5A-0E69DF8E1331}" srcOrd="0" destOrd="0" presId="urn:microsoft.com/office/officeart/2005/8/layout/cycle3"/>
    <dgm:cxn modelId="{EFDAEFDC-FC61-4EFC-9E3D-667C6C7746C8}" type="presOf" srcId="{78E7C2BB-8477-45F2-8626-B27BF9C5E69B}" destId="{3C2E4B2F-8026-4608-9876-24FC5140FDCF}" srcOrd="0" destOrd="0" presId="urn:microsoft.com/office/officeart/2005/8/layout/cycle3"/>
    <dgm:cxn modelId="{B6378212-A887-4A96-BD7B-C3631ABB741B}" srcId="{12E904A6-67DE-454B-9108-EB5B2D63E0BC}" destId="{A844CB3B-0161-4594-AE65-A16C48548B28}" srcOrd="1" destOrd="0" parTransId="{DE55ED14-14E1-4520-ABF4-BEB4A0EA0227}" sibTransId="{DE33B223-280F-421F-BDA6-84127147AC6B}"/>
    <dgm:cxn modelId="{282C0A47-09F7-46B7-AC92-BC33DB6D47A0}" srcId="{12E904A6-67DE-454B-9108-EB5B2D63E0BC}" destId="{0FA55DD7-7D06-468C-A6AF-749AA5E1F534}" srcOrd="3" destOrd="0" parTransId="{5D92D6FC-21A5-4BE1-9FF3-2E655DF8FF1E}" sibTransId="{C44B190F-180F-463C-B689-28C4843AA0BE}"/>
    <dgm:cxn modelId="{E23FE5A1-F395-47B5-855C-66907F0D9F01}" type="presOf" srcId="{8E3F5D05-35BD-4039-AD89-797A4EC65083}" destId="{99F8CC05-03DF-48BA-A0D3-F8479F867FBA}" srcOrd="0" destOrd="0" presId="urn:microsoft.com/office/officeart/2005/8/layout/cycle3"/>
    <dgm:cxn modelId="{7455B45B-891D-462D-8132-2672355423EC}" type="presOf" srcId="{D069A205-B5D2-4AFD-A687-33D1408ADB19}" destId="{3CD1F57F-1417-41AC-8203-3F2C68BE2F42}" srcOrd="0" destOrd="0" presId="urn:microsoft.com/office/officeart/2005/8/layout/cycle3"/>
    <dgm:cxn modelId="{863F284F-A6DA-4D03-BE39-83734C0474B7}" srcId="{12E904A6-67DE-454B-9108-EB5B2D63E0BC}" destId="{D069A205-B5D2-4AFD-A687-33D1408ADB19}" srcOrd="0" destOrd="0" parTransId="{25DF70B0-31FC-4423-BF6A-80C0E370D13C}" sibTransId="{78E7C2BB-8477-45F2-8626-B27BF9C5E69B}"/>
    <dgm:cxn modelId="{AACB459B-3C2C-4CDD-A698-8863E29852BB}" type="presOf" srcId="{A844CB3B-0161-4594-AE65-A16C48548B28}" destId="{D9E0B70B-283E-4E5A-B204-79545F7EB9E7}" srcOrd="0" destOrd="0" presId="urn:microsoft.com/office/officeart/2005/8/layout/cycle3"/>
    <dgm:cxn modelId="{DD1925EC-D546-4740-8B07-050D085ED7B6}" srcId="{12E904A6-67DE-454B-9108-EB5B2D63E0BC}" destId="{8E3F5D05-35BD-4039-AD89-797A4EC65083}" srcOrd="2" destOrd="0" parTransId="{EB4D5805-67FD-4C0E-A760-7F7E8DBD3D52}" sibTransId="{8FDB2FEB-E2D4-4A25-8602-AEF453AFDBA3}"/>
    <dgm:cxn modelId="{096512DB-BB3F-430E-828C-F13B7AB42C35}" type="presOf" srcId="{2A28F185-C503-4E8C-B172-0450EEF389C5}" destId="{6F2B7CC5-BE29-47CC-941C-885E9721E656}" srcOrd="0" destOrd="0" presId="urn:microsoft.com/office/officeart/2005/8/layout/cycle3"/>
    <dgm:cxn modelId="{678F730C-7DE9-4370-9E40-C5375F36C66E}" type="presOf" srcId="{12E904A6-67DE-454B-9108-EB5B2D63E0BC}" destId="{D9D7B238-B9F8-4810-B78C-5C0A2F182A50}" srcOrd="0" destOrd="0" presId="urn:microsoft.com/office/officeart/2005/8/layout/cycle3"/>
    <dgm:cxn modelId="{BDC253A5-F071-49FF-9434-9522DE4D213B}" srcId="{12E904A6-67DE-454B-9108-EB5B2D63E0BC}" destId="{2A28F185-C503-4E8C-B172-0450EEF389C5}" srcOrd="4" destOrd="0" parTransId="{7D8A4796-BB3B-4A79-A745-69927A45BCCA}" sibTransId="{4ED3371C-3E50-493F-A988-2C2946D995BA}"/>
    <dgm:cxn modelId="{4134EF5B-7C89-4DEE-A4A0-CC5DF89C2282}" type="presParOf" srcId="{D9D7B238-B9F8-4810-B78C-5C0A2F182A50}" destId="{ACC774A1-F1DA-4281-9553-8A7F03C8857A}" srcOrd="0" destOrd="0" presId="urn:microsoft.com/office/officeart/2005/8/layout/cycle3"/>
    <dgm:cxn modelId="{A001A532-6C36-49D0-AE64-C9B77641A76D}" type="presParOf" srcId="{ACC774A1-F1DA-4281-9553-8A7F03C8857A}" destId="{3CD1F57F-1417-41AC-8203-3F2C68BE2F42}" srcOrd="0" destOrd="0" presId="urn:microsoft.com/office/officeart/2005/8/layout/cycle3"/>
    <dgm:cxn modelId="{0F983CAF-40A1-45D3-A479-327E84ADA4D7}" type="presParOf" srcId="{ACC774A1-F1DA-4281-9553-8A7F03C8857A}" destId="{3C2E4B2F-8026-4608-9876-24FC5140FDCF}" srcOrd="1" destOrd="0" presId="urn:microsoft.com/office/officeart/2005/8/layout/cycle3"/>
    <dgm:cxn modelId="{89155160-7797-4102-8873-BAC423475B4A}" type="presParOf" srcId="{ACC774A1-F1DA-4281-9553-8A7F03C8857A}" destId="{D9E0B70B-283E-4E5A-B204-79545F7EB9E7}" srcOrd="2" destOrd="0" presId="urn:microsoft.com/office/officeart/2005/8/layout/cycle3"/>
    <dgm:cxn modelId="{D6390BBF-DCBB-4C41-8F11-59CD370F38D0}" type="presParOf" srcId="{ACC774A1-F1DA-4281-9553-8A7F03C8857A}" destId="{99F8CC05-03DF-48BA-A0D3-F8479F867FBA}" srcOrd="3" destOrd="0" presId="urn:microsoft.com/office/officeart/2005/8/layout/cycle3"/>
    <dgm:cxn modelId="{6B4345B3-0217-4A77-9232-5F57F51F9D02}" type="presParOf" srcId="{ACC774A1-F1DA-4281-9553-8A7F03C8857A}" destId="{49744B20-B0EB-4C4F-BA5A-0E69DF8E1331}" srcOrd="4" destOrd="0" presId="urn:microsoft.com/office/officeart/2005/8/layout/cycle3"/>
    <dgm:cxn modelId="{E1E4D0F3-EDC1-4F81-8DBE-0BD896A01FB7}" type="presParOf" srcId="{ACC774A1-F1DA-4281-9553-8A7F03C8857A}" destId="{6F2B7CC5-BE29-47CC-941C-885E9721E656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9A70FC-7FAA-48EF-9A80-982ACD69EA64}">
      <dsp:nvSpPr>
        <dsp:cNvPr id="0" name=""/>
        <dsp:cNvSpPr/>
      </dsp:nvSpPr>
      <dsp:spPr>
        <a:xfrm>
          <a:off x="2300550" y="994158"/>
          <a:ext cx="2085768" cy="2085768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CLASIFICA-CIÓN</a:t>
          </a:r>
          <a:endParaRPr lang="es-MX" sz="2000" b="1" kern="1200" dirty="0"/>
        </a:p>
      </dsp:txBody>
      <dsp:txXfrm>
        <a:off x="2606004" y="1299612"/>
        <a:ext cx="1474860" cy="1474860"/>
      </dsp:txXfrm>
    </dsp:sp>
    <dsp:sp modelId="{4C0A4002-6B47-43BD-B0D2-6CAD7418DA68}">
      <dsp:nvSpPr>
        <dsp:cNvPr id="0" name=""/>
        <dsp:cNvSpPr/>
      </dsp:nvSpPr>
      <dsp:spPr>
        <a:xfrm>
          <a:off x="1990485" y="0"/>
          <a:ext cx="2488405" cy="1042884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latin typeface="Arial" pitchFamily="34" charset="0"/>
              <a:cs typeface="Arial" pitchFamily="34" charset="0"/>
            </a:rPr>
            <a:t>DE ACUERDO AL GIRO DE LA EMPRESA</a:t>
          </a:r>
          <a:endParaRPr lang="es-MX" sz="1600" b="1" kern="1200" dirty="0">
            <a:latin typeface="Arial" pitchFamily="34" charset="0"/>
            <a:cs typeface="Arial" pitchFamily="34" charset="0"/>
          </a:endParaRPr>
        </a:p>
      </dsp:txBody>
      <dsp:txXfrm>
        <a:off x="2354903" y="152727"/>
        <a:ext cx="1759569" cy="737430"/>
      </dsp:txXfrm>
    </dsp:sp>
    <dsp:sp modelId="{B3A8DD6F-29D6-4331-9340-91657C66FCBC}">
      <dsp:nvSpPr>
        <dsp:cNvPr id="0" name=""/>
        <dsp:cNvSpPr/>
      </dsp:nvSpPr>
      <dsp:spPr>
        <a:xfrm>
          <a:off x="4205574" y="2194009"/>
          <a:ext cx="1990146" cy="1042884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latin typeface="Arial" pitchFamily="34" charset="0"/>
              <a:cs typeface="Arial" pitchFamily="34" charset="0"/>
            </a:rPr>
            <a:t>ORIGEN DEL CAPITAL</a:t>
          </a:r>
          <a:endParaRPr lang="es-MX" sz="1600" b="1" kern="1200" dirty="0">
            <a:latin typeface="Arial" pitchFamily="34" charset="0"/>
            <a:cs typeface="Arial" pitchFamily="34" charset="0"/>
          </a:endParaRPr>
        </a:p>
      </dsp:txBody>
      <dsp:txXfrm>
        <a:off x="4497024" y="2346736"/>
        <a:ext cx="1407246" cy="737430"/>
      </dsp:txXfrm>
    </dsp:sp>
    <dsp:sp modelId="{30B5D771-06C1-4AA6-8E43-5EEC2C95215D}">
      <dsp:nvSpPr>
        <dsp:cNvPr id="0" name=""/>
        <dsp:cNvSpPr/>
      </dsp:nvSpPr>
      <dsp:spPr>
        <a:xfrm>
          <a:off x="0" y="2194048"/>
          <a:ext cx="2546463" cy="1042884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latin typeface="Arial" pitchFamily="34" charset="0"/>
              <a:cs typeface="Arial" pitchFamily="34" charset="0"/>
            </a:rPr>
            <a:t>MAGNITUD DE LA EMPRESA</a:t>
          </a:r>
          <a:endParaRPr lang="es-MX" sz="1600" b="1" kern="1200" dirty="0">
            <a:latin typeface="Arial" pitchFamily="34" charset="0"/>
            <a:cs typeface="Arial" pitchFamily="34" charset="0"/>
          </a:endParaRPr>
        </a:p>
      </dsp:txBody>
      <dsp:txXfrm>
        <a:off x="372921" y="2346775"/>
        <a:ext cx="1800621" cy="7374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28C01D-832F-4891-AD22-3F143749C0AB}">
      <dsp:nvSpPr>
        <dsp:cNvPr id="0" name=""/>
        <dsp:cNvSpPr/>
      </dsp:nvSpPr>
      <dsp:spPr>
        <a:xfrm>
          <a:off x="188974" y="-2740"/>
          <a:ext cx="6772150" cy="4339703"/>
        </a:xfrm>
        <a:prstGeom prst="circularArrow">
          <a:avLst>
            <a:gd name="adj1" fmla="val 5274"/>
            <a:gd name="adj2" fmla="val 312630"/>
            <a:gd name="adj3" fmla="val 14243381"/>
            <a:gd name="adj4" fmla="val 17118100"/>
            <a:gd name="adj5" fmla="val 5477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292F55-A333-469C-90DE-3CD39644B255}">
      <dsp:nvSpPr>
        <dsp:cNvPr id="0" name=""/>
        <dsp:cNvSpPr/>
      </dsp:nvSpPr>
      <dsp:spPr>
        <a:xfrm>
          <a:off x="2757222" y="2775"/>
          <a:ext cx="1635655" cy="81782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1. Relaciones personales con el socio fundador.</a:t>
          </a:r>
          <a:endParaRPr lang="es-MX" sz="1100" kern="1200" dirty="0"/>
        </a:p>
      </dsp:txBody>
      <dsp:txXfrm>
        <a:off x="2797145" y="42698"/>
        <a:ext cx="1555809" cy="737981"/>
      </dsp:txXfrm>
    </dsp:sp>
    <dsp:sp modelId="{3FDF207E-D04D-4D78-9B47-09168B097817}">
      <dsp:nvSpPr>
        <dsp:cNvPr id="0" name=""/>
        <dsp:cNvSpPr/>
      </dsp:nvSpPr>
      <dsp:spPr>
        <a:xfrm>
          <a:off x="4281885" y="883039"/>
          <a:ext cx="1635655" cy="817827"/>
        </a:xfrm>
        <a:prstGeom prst="roundRect">
          <a:avLst/>
        </a:prstGeom>
        <a:solidFill>
          <a:schemeClr val="accent4">
            <a:hueOff val="-430072"/>
            <a:satOff val="3817"/>
            <a:lumOff val="-129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2. Relaciones personales con los miembros de la familia.</a:t>
          </a:r>
          <a:endParaRPr lang="es-MX" sz="1100" kern="1200" dirty="0"/>
        </a:p>
      </dsp:txBody>
      <dsp:txXfrm>
        <a:off x="4321808" y="922962"/>
        <a:ext cx="1555809" cy="737981"/>
      </dsp:txXfrm>
    </dsp:sp>
    <dsp:sp modelId="{3C799000-9027-4995-BE8E-85CBBD3DA5EA}">
      <dsp:nvSpPr>
        <dsp:cNvPr id="0" name=""/>
        <dsp:cNvSpPr/>
      </dsp:nvSpPr>
      <dsp:spPr>
        <a:xfrm>
          <a:off x="4281885" y="2643568"/>
          <a:ext cx="1635655" cy="817827"/>
        </a:xfrm>
        <a:prstGeom prst="roundRect">
          <a:avLst/>
        </a:prstGeom>
        <a:solidFill>
          <a:schemeClr val="accent4">
            <a:hueOff val="-860144"/>
            <a:satOff val="7635"/>
            <a:lumOff val="-258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3. Posición en la familia.</a:t>
          </a:r>
          <a:endParaRPr lang="es-MX" sz="1100" kern="1200" dirty="0"/>
        </a:p>
      </dsp:txBody>
      <dsp:txXfrm>
        <a:off x="4321808" y="2683491"/>
        <a:ext cx="1555809" cy="737981"/>
      </dsp:txXfrm>
    </dsp:sp>
    <dsp:sp modelId="{13AE5769-6CB1-4E13-B992-8384EB682FD6}">
      <dsp:nvSpPr>
        <dsp:cNvPr id="0" name=""/>
        <dsp:cNvSpPr/>
      </dsp:nvSpPr>
      <dsp:spPr>
        <a:xfrm>
          <a:off x="2757222" y="3523833"/>
          <a:ext cx="1635655" cy="817827"/>
        </a:xfrm>
        <a:prstGeom prst="roundRect">
          <a:avLst/>
        </a:prstGeom>
        <a:solidFill>
          <a:schemeClr val="accent4">
            <a:hueOff val="-1290216"/>
            <a:satOff val="11452"/>
            <a:lumOff val="-388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4. Competencias.</a:t>
          </a:r>
          <a:endParaRPr lang="es-MX" sz="1100" kern="1200" dirty="0"/>
        </a:p>
      </dsp:txBody>
      <dsp:txXfrm>
        <a:off x="2797145" y="3563756"/>
        <a:ext cx="1555809" cy="737981"/>
      </dsp:txXfrm>
    </dsp:sp>
    <dsp:sp modelId="{7EB170B1-11F9-4DAE-B2E6-D3AA749CCE3A}">
      <dsp:nvSpPr>
        <dsp:cNvPr id="0" name=""/>
        <dsp:cNvSpPr/>
      </dsp:nvSpPr>
      <dsp:spPr>
        <a:xfrm>
          <a:off x="1232559" y="2643568"/>
          <a:ext cx="1635655" cy="817827"/>
        </a:xfrm>
        <a:prstGeom prst="roundRect">
          <a:avLst/>
        </a:prstGeom>
        <a:solidFill>
          <a:schemeClr val="accent4">
            <a:hueOff val="-1720288"/>
            <a:satOff val="15270"/>
            <a:lumOff val="-517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5. Rasgos de personalidad.</a:t>
          </a:r>
          <a:endParaRPr lang="es-MX" sz="1100" kern="1200" dirty="0"/>
        </a:p>
      </dsp:txBody>
      <dsp:txXfrm>
        <a:off x="1272482" y="2683491"/>
        <a:ext cx="1555809" cy="737981"/>
      </dsp:txXfrm>
    </dsp:sp>
    <dsp:sp modelId="{7812F207-8096-4E19-8AC7-DBDB1B33A776}">
      <dsp:nvSpPr>
        <dsp:cNvPr id="0" name=""/>
        <dsp:cNvSpPr/>
      </dsp:nvSpPr>
      <dsp:spPr>
        <a:xfrm>
          <a:off x="1232559" y="883039"/>
          <a:ext cx="1635655" cy="817827"/>
        </a:xfrm>
        <a:prstGeom prst="roundRect">
          <a:avLst/>
        </a:prstGeom>
        <a:solidFill>
          <a:schemeClr val="accent4">
            <a:hueOff val="-2150360"/>
            <a:satOff val="19087"/>
            <a:lumOff val="-647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6. Involucramiento y compromiso con la empresa familiar.</a:t>
          </a:r>
          <a:endParaRPr lang="es-MX" sz="1100" kern="1200" dirty="0"/>
        </a:p>
      </dsp:txBody>
      <dsp:txXfrm>
        <a:off x="1272482" y="922962"/>
        <a:ext cx="1555809" cy="73798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401410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r">
              <a:defRPr sz="1200"/>
            </a:lvl1pPr>
          </a:lstStyle>
          <a:p>
            <a:fld id="{EBA75C74-96F0-470E-A0C4-15643D9D26E7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401410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r">
              <a:defRPr sz="1200"/>
            </a:lvl1pPr>
          </a:lstStyle>
          <a:p>
            <a:fld id="{20A6B581-8E83-4711-8477-1A12CFBBF06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80905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1410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r">
              <a:defRPr sz="1200"/>
            </a:lvl1pPr>
          </a:lstStyle>
          <a:p>
            <a:fld id="{B93AB5D2-F665-472A-ABE3-29A0EB070FB4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703263"/>
            <a:ext cx="4686300" cy="3514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046" tIns="47023" rIns="94046" bIns="47023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8660" y="4451985"/>
            <a:ext cx="5669280" cy="4217670"/>
          </a:xfrm>
          <a:prstGeom prst="rect">
            <a:avLst/>
          </a:prstGeom>
        </p:spPr>
        <p:txBody>
          <a:bodyPr vert="horz" lIns="94046" tIns="47023" rIns="94046" bIns="47023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1410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r">
              <a:defRPr sz="1200"/>
            </a:lvl1pPr>
          </a:lstStyle>
          <a:p>
            <a:fld id="{486EC6C1-48BA-4D02-8571-9445AB72930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78364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9pPr>
          </a:lstStyle>
          <a:p>
            <a:fld id="{A703A359-3E6E-4BB4-BB72-6B5B9DF92E1B}" type="slidenum">
              <a:rPr lang="en-US" altLang="zh-TW" sz="1200"/>
              <a:pPr/>
              <a:t>32</a:t>
            </a:fld>
            <a:endParaRPr lang="en-US" altLang="zh-TW" sz="12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altLang="es-MX" smtClean="0"/>
          </a:p>
        </p:txBody>
      </p:sp>
    </p:spTree>
    <p:extLst>
      <p:ext uri="{BB962C8B-B14F-4D97-AF65-F5344CB8AC3E}">
        <p14:creationId xmlns:p14="http://schemas.microsoft.com/office/powerpoint/2010/main" val="12388561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9pPr>
          </a:lstStyle>
          <a:p>
            <a:fld id="{29C4E8B1-257B-46F9-93EA-70203D9DDAA4}" type="slidenum">
              <a:rPr lang="en-US" altLang="zh-TW" sz="1200"/>
              <a:pPr/>
              <a:t>42</a:t>
            </a:fld>
            <a:endParaRPr lang="en-US" altLang="zh-TW" sz="120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altLang="es-MX" smtClean="0"/>
          </a:p>
        </p:txBody>
      </p:sp>
    </p:spTree>
    <p:extLst>
      <p:ext uri="{BB962C8B-B14F-4D97-AF65-F5344CB8AC3E}">
        <p14:creationId xmlns:p14="http://schemas.microsoft.com/office/powerpoint/2010/main" val="6427896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9pPr>
          </a:lstStyle>
          <a:p>
            <a:fld id="{9F817E64-BBDE-42F7-B9F3-186D43597295}" type="slidenum">
              <a:rPr lang="en-US" altLang="zh-TW" sz="1200"/>
              <a:pPr/>
              <a:t>43</a:t>
            </a:fld>
            <a:endParaRPr lang="en-US" altLang="zh-TW" sz="120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altLang="es-MX" smtClean="0"/>
          </a:p>
        </p:txBody>
      </p:sp>
    </p:spTree>
    <p:extLst>
      <p:ext uri="{BB962C8B-B14F-4D97-AF65-F5344CB8AC3E}">
        <p14:creationId xmlns:p14="http://schemas.microsoft.com/office/powerpoint/2010/main" val="37213556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235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8C97E4A-78E4-4FE8-B806-2AFBC72EF929}" type="slidenum">
              <a:rPr lang="es-MX" altLang="es-MX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50</a:t>
            </a:fld>
            <a:endParaRPr lang="es-MX" altLang="es-MX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73254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9pPr>
          </a:lstStyle>
          <a:p>
            <a:fld id="{B9097394-6D0F-4880-9A03-1DDBDCDC80B6}" type="slidenum">
              <a:rPr lang="en-US" altLang="zh-TW" sz="1200"/>
              <a:pPr/>
              <a:t>107</a:t>
            </a:fld>
            <a:endParaRPr lang="en-US" altLang="zh-TW" sz="120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altLang="es-MX" smtClean="0"/>
          </a:p>
        </p:txBody>
      </p:sp>
    </p:spTree>
    <p:extLst>
      <p:ext uri="{BB962C8B-B14F-4D97-AF65-F5344CB8AC3E}">
        <p14:creationId xmlns:p14="http://schemas.microsoft.com/office/powerpoint/2010/main" val="3169697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9pPr>
          </a:lstStyle>
          <a:p>
            <a:fld id="{7ECB5C94-F93D-4FE2-AAED-B7AD675CF90A}" type="slidenum">
              <a:rPr lang="en-US" altLang="zh-TW" sz="1200"/>
              <a:pPr/>
              <a:t>33</a:t>
            </a:fld>
            <a:endParaRPr lang="en-US" altLang="zh-TW" sz="120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altLang="es-MX" smtClean="0"/>
          </a:p>
        </p:txBody>
      </p:sp>
    </p:spTree>
    <p:extLst>
      <p:ext uri="{BB962C8B-B14F-4D97-AF65-F5344CB8AC3E}">
        <p14:creationId xmlns:p14="http://schemas.microsoft.com/office/powerpoint/2010/main" val="19689155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9pPr>
          </a:lstStyle>
          <a:p>
            <a:fld id="{5DF94FA5-0617-41EA-958A-AE8B0079CC1E}" type="slidenum">
              <a:rPr lang="en-US" altLang="zh-TW" sz="1200"/>
              <a:pPr/>
              <a:t>34</a:t>
            </a:fld>
            <a:endParaRPr lang="en-US" altLang="zh-TW" sz="120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altLang="es-MX" smtClean="0"/>
          </a:p>
        </p:txBody>
      </p:sp>
    </p:spTree>
    <p:extLst>
      <p:ext uri="{BB962C8B-B14F-4D97-AF65-F5344CB8AC3E}">
        <p14:creationId xmlns:p14="http://schemas.microsoft.com/office/powerpoint/2010/main" val="3041783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9pPr>
          </a:lstStyle>
          <a:p>
            <a:fld id="{2C5D7412-2214-4FD3-84BA-17CCACA17E7C}" type="slidenum">
              <a:rPr lang="en-US" altLang="zh-TW" sz="1200"/>
              <a:pPr/>
              <a:t>35</a:t>
            </a:fld>
            <a:endParaRPr lang="en-US" altLang="zh-TW" sz="120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altLang="es-MX" smtClean="0"/>
          </a:p>
        </p:txBody>
      </p:sp>
    </p:spTree>
    <p:extLst>
      <p:ext uri="{BB962C8B-B14F-4D97-AF65-F5344CB8AC3E}">
        <p14:creationId xmlns:p14="http://schemas.microsoft.com/office/powerpoint/2010/main" val="22405356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9pPr>
          </a:lstStyle>
          <a:p>
            <a:fld id="{80C7EAA4-C4A9-4966-B8BF-6CD0F0471ECB}" type="slidenum">
              <a:rPr lang="en-US" altLang="zh-TW" sz="1200"/>
              <a:pPr/>
              <a:t>37</a:t>
            </a:fld>
            <a:endParaRPr lang="en-US" altLang="zh-TW" sz="120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altLang="es-MX" smtClean="0"/>
          </a:p>
        </p:txBody>
      </p:sp>
    </p:spTree>
    <p:extLst>
      <p:ext uri="{BB962C8B-B14F-4D97-AF65-F5344CB8AC3E}">
        <p14:creationId xmlns:p14="http://schemas.microsoft.com/office/powerpoint/2010/main" val="19310616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9pPr>
          </a:lstStyle>
          <a:p>
            <a:fld id="{1DB4B131-63FD-40FC-9556-7FAF5688FE9F}" type="slidenum">
              <a:rPr lang="en-US" altLang="zh-TW" sz="1200"/>
              <a:pPr/>
              <a:t>38</a:t>
            </a:fld>
            <a:endParaRPr lang="en-US" altLang="zh-TW" sz="120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altLang="es-MX" smtClean="0"/>
          </a:p>
        </p:txBody>
      </p:sp>
    </p:spTree>
    <p:extLst>
      <p:ext uri="{BB962C8B-B14F-4D97-AF65-F5344CB8AC3E}">
        <p14:creationId xmlns:p14="http://schemas.microsoft.com/office/powerpoint/2010/main" val="25323419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9pPr>
          </a:lstStyle>
          <a:p>
            <a:fld id="{614D888B-5DB7-4FB9-AFFA-DD4BE37D59AF}" type="slidenum">
              <a:rPr lang="en-US" altLang="zh-TW" sz="1200"/>
              <a:pPr/>
              <a:t>39</a:t>
            </a:fld>
            <a:endParaRPr lang="en-US" altLang="zh-TW" sz="120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altLang="es-MX" smtClean="0"/>
          </a:p>
        </p:txBody>
      </p:sp>
    </p:spTree>
    <p:extLst>
      <p:ext uri="{BB962C8B-B14F-4D97-AF65-F5344CB8AC3E}">
        <p14:creationId xmlns:p14="http://schemas.microsoft.com/office/powerpoint/2010/main" val="40335175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9pPr>
          </a:lstStyle>
          <a:p>
            <a:fld id="{44943C6B-D8BB-4886-ABBF-C4FA9AEFE364}" type="slidenum">
              <a:rPr lang="en-US" altLang="zh-TW" sz="1200"/>
              <a:pPr/>
              <a:t>40</a:t>
            </a:fld>
            <a:endParaRPr lang="en-US" altLang="zh-TW" sz="120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altLang="es-MX" smtClean="0"/>
          </a:p>
        </p:txBody>
      </p:sp>
    </p:spTree>
    <p:extLst>
      <p:ext uri="{BB962C8B-B14F-4D97-AF65-F5344CB8AC3E}">
        <p14:creationId xmlns:p14="http://schemas.microsoft.com/office/powerpoint/2010/main" val="31053454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PMingLiU" panose="02020500000000000000" pitchFamily="18" charset="-120"/>
              </a:defRPr>
            </a:lvl9pPr>
          </a:lstStyle>
          <a:p>
            <a:fld id="{C6EF1AB5-C46D-40D8-A5AE-59F1A66FC4A1}" type="slidenum">
              <a:rPr lang="en-US" altLang="zh-TW" sz="1200"/>
              <a:pPr/>
              <a:t>41</a:t>
            </a:fld>
            <a:endParaRPr lang="en-US" altLang="zh-TW" sz="120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altLang="es-MX" smtClean="0"/>
          </a:p>
        </p:txBody>
      </p:sp>
    </p:spTree>
    <p:extLst>
      <p:ext uri="{BB962C8B-B14F-4D97-AF65-F5344CB8AC3E}">
        <p14:creationId xmlns:p14="http://schemas.microsoft.com/office/powerpoint/2010/main" val="3772658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>
            <a:off x="777875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6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0BEE7D-A742-429E-9D91-FE130F78E26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A0B77-60BD-4088-B16B-62927E53012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0BEE7D-A742-429E-9D91-FE130F78E26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A0B77-60BD-4088-B16B-62927E53012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0BEE7D-A742-429E-9D91-FE130F78E26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A0B77-60BD-4088-B16B-62927E53012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F54CE-AA28-4124-9C53-58FE9B57C8F0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F119-61B6-4CDE-BC4C-C0CDB5D610D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43038" y="2971800"/>
            <a:ext cx="7313612" cy="9906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4191000"/>
            <a:ext cx="7313612" cy="14478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2323F-5B8E-4AF7-9BA4-8E7A9560E8F3}" type="datetimeFigureOut">
              <a:rPr lang="es-MX"/>
              <a:pPr>
                <a:defRPr/>
              </a:pPr>
              <a:t>20/10/2017</a:t>
            </a:fld>
            <a:endParaRPr lang="es-E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CF1CA-A0EB-4BC2-A682-603B0EFB865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17046-1003-4B39-B137-295F9EBA1B4B}" type="datetimeFigureOut">
              <a:rPr lang="es-MX"/>
              <a:pPr>
                <a:defRPr/>
              </a:pPr>
              <a:t>20/10/2017</a:t>
            </a:fld>
            <a:endParaRPr lang="es-E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4E051-2FFD-4811-B51E-552EC6551B8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A98C1-D63C-48D3-BC22-7CA29225A162}" type="datetimeFigureOut">
              <a:rPr lang="es-MX"/>
              <a:pPr>
                <a:defRPr/>
              </a:pPr>
              <a:t>20/10/2017</a:t>
            </a:fld>
            <a:endParaRPr lang="es-E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012B30-2538-4C03-BB1D-09A58909825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798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80013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9F3B5A-677A-46CD-BFE5-8AC44CC140BE}" type="datetimeFigureOut">
              <a:rPr lang="es-MX"/>
              <a:pPr>
                <a:defRPr/>
              </a:pPr>
              <a:t>20/10/2017</a:t>
            </a:fld>
            <a:endParaRPr lang="es-E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208A79-DFE9-4F54-9075-03985BBFAE3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99C8F3-5929-497B-9E71-11974F9AB66D}" type="datetimeFigureOut">
              <a:rPr lang="es-MX"/>
              <a:pPr>
                <a:defRPr/>
              </a:pPr>
              <a:t>20/10/2017</a:t>
            </a:fld>
            <a:endParaRPr lang="es-E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204E1A-19EB-443E-8C58-C969C54CA04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9EF4A-097B-4A97-8A07-3E942DEA49D3}" type="datetimeFigureOut">
              <a:rPr lang="es-MX"/>
              <a:pPr>
                <a:defRPr/>
              </a:pPr>
              <a:t>20/10/2017</a:t>
            </a:fld>
            <a:endParaRPr lang="es-E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EADBE-697B-425C-8579-D69DBD2A3B1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6 Imagen" descr="logo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48675" y="0"/>
            <a:ext cx="6953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92B7E-4201-4735-B088-B8FABD707B51}" type="datetimeFigureOut">
              <a:rPr lang="es-MX"/>
              <a:pPr>
                <a:defRPr/>
              </a:pPr>
              <a:t>20/10/2017</a:t>
            </a:fld>
            <a:endParaRPr lang="es-E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060CB-F787-420C-B509-3E2D97B3150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0BEE7D-A742-429E-9D91-FE130F78E26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A0B77-60BD-4088-B16B-62927E53012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EEFB1-98F1-4522-AE47-233A04E66660}" type="datetimeFigureOut">
              <a:rPr lang="es-MX"/>
              <a:pPr>
                <a:defRPr/>
              </a:pPr>
              <a:t>20/10/2017</a:t>
            </a:fld>
            <a:endParaRPr lang="es-E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EF2C1-C068-496A-AD04-350CD20F54D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22642B-CAC9-4736-B84B-5A5F210FB2DA}" type="datetimeFigureOut">
              <a:rPr lang="es-MX"/>
              <a:pPr>
                <a:defRPr/>
              </a:pPr>
              <a:t>20/10/2017</a:t>
            </a:fld>
            <a:endParaRPr lang="es-E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4ACB3-D761-4D09-B842-70C0D8DDC17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02D9B-CF1E-4BD5-99F2-6F9ED597E87D}" type="datetimeFigureOut">
              <a:rPr lang="es-MX"/>
              <a:pPr>
                <a:defRPr/>
              </a:pPr>
              <a:t>20/10/2017</a:t>
            </a:fld>
            <a:endParaRPr lang="es-E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C9D56-3FD1-406B-8FFC-175C93B2B3F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934200" y="274638"/>
            <a:ext cx="1827213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447800" y="274638"/>
            <a:ext cx="53340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AF3BC-C296-4279-834A-43DE8138394D}" type="datetimeFigureOut">
              <a:rPr lang="es-MX"/>
              <a:pPr>
                <a:defRPr/>
              </a:pPr>
              <a:t>20/10/2017</a:t>
            </a:fld>
            <a:endParaRPr lang="es-E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E43AFB-B38E-4F71-98BC-975C240C5C8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8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9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10BEE7D-A742-429E-9D91-FE130F78E26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7CA0B77-60BD-4088-B16B-62927E53012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BEE7D-A742-429E-9D91-FE130F78E26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0B77-60BD-4088-B16B-62927E53012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BEE7D-A742-429E-9D91-FE130F78E26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0B77-60BD-4088-B16B-62927E53012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BEE7D-A742-429E-9D91-FE130F78E26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0B77-60BD-4088-B16B-62927E53012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BEE7D-A742-429E-9D91-FE130F78E26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0B77-60BD-4088-B16B-62927E53012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BEE7D-A742-429E-9D91-FE130F78E26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0B77-60BD-4088-B16B-62927E53012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777875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/>
          <a:lstStyle>
            <a:lvl1pPr algn="l">
              <a:defRPr sz="54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0BEE7D-A742-429E-9D91-FE130F78E26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A0B77-60BD-4088-B16B-62927E53012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BEE7D-A742-429E-9D91-FE130F78E26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0B77-60BD-4088-B16B-62927E53012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9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BEE7D-A742-429E-9D91-FE130F78E26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0B77-60BD-4088-B16B-62927E53012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9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BEE7D-A742-429E-9D91-FE130F78E26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0B77-60BD-4088-B16B-62927E53012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BEE7D-A742-429E-9D91-FE130F78E26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0B77-60BD-4088-B16B-62927E53012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BEE7D-A742-429E-9D91-FE130F78E26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0B77-60BD-4088-B16B-62927E53012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0BEE7D-A742-429E-9D91-FE130F78E26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A0B77-60BD-4088-B16B-62927E53012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0"/>
          <p:cNvCxnSpPr/>
          <p:nvPr/>
        </p:nvCxnSpPr>
        <p:spPr>
          <a:xfrm>
            <a:off x="758825" y="1249363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2"/>
          <p:cNvCxnSpPr/>
          <p:nvPr/>
        </p:nvCxnSpPr>
        <p:spPr>
          <a:xfrm>
            <a:off x="4645025" y="1249363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0BEE7D-A742-429E-9D91-FE130F78E26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A0B77-60BD-4088-B16B-62927E53012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0BEE7D-A742-429E-9D91-FE130F78E26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A0B77-60BD-4088-B16B-62927E53012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6 Imagen" descr="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48675" y="0"/>
            <a:ext cx="6953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55576" y="1556792"/>
            <a:ext cx="7550224" cy="4546847"/>
          </a:xfrm>
        </p:spPr>
        <p:txBody>
          <a:bodyPr/>
          <a:lstStyle>
            <a:lvl1pPr algn="l"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55576" y="478040"/>
            <a:ext cx="7560840" cy="934736"/>
          </a:xfrm>
        </p:spPr>
        <p:txBody>
          <a:bodyPr>
            <a:noAutofit/>
          </a:bodyPr>
          <a:lstStyle>
            <a:lvl1pPr algn="r">
              <a:defRPr sz="4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0BEE7D-A742-429E-9D91-FE130F78E26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A0B77-60BD-4088-B16B-62927E53012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9"/>
          <p:cNvCxnSpPr/>
          <p:nvPr/>
        </p:nvCxnSpPr>
        <p:spPr>
          <a:xfrm rot="5400000">
            <a:off x="1677194" y="2515394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0BEE7D-A742-429E-9D91-FE130F78E26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A0B77-60BD-4088-B16B-62927E53012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0BEE7D-A742-429E-9D91-FE130F78E26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A0B77-60BD-4088-B16B-62927E53012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0" y="4572000"/>
            <a:ext cx="6781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2000" y="685800"/>
            <a:ext cx="7543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C10BEE7D-A742-429E-9D91-FE130F78E26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0" y="6208713"/>
            <a:ext cx="48736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Arial" charset="0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8013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7CA0B77-60BD-4088-B16B-62927E53012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777875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708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54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3725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363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74638"/>
            <a:ext cx="7313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título del patrón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313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3038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fld id="{EB8D66CE-E40F-4392-9675-6A0EAC356648}" type="datetimeFigureOut">
              <a:rPr lang="es-MX"/>
              <a:pPr>
                <a:defRPr/>
              </a:pPr>
              <a:t>20/10/2017</a:t>
            </a:fld>
            <a:endParaRPr lang="es-ES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524625"/>
            <a:ext cx="2895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BADD6D3-CEDA-408B-AD77-617286E2C49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8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9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10BEE7D-A742-429E-9D91-FE130F78E26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7CA0B77-60BD-4088-B16B-62927E53012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5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7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5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5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5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5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0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0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5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5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5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5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5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5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5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4.wmf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5.wmf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6.wmf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7.wmf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024744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700" dirty="0" smtClean="0"/>
              <a:t/>
            </a:r>
            <a:br>
              <a:rPr lang="es-MX" sz="2700" dirty="0" smtClean="0"/>
            </a:br>
            <a:r>
              <a:rPr lang="es-MX" sz="2700" dirty="0" smtClean="0"/>
              <a:t/>
            </a:r>
            <a:br>
              <a:rPr lang="es-MX" sz="2700" dirty="0" smtClean="0"/>
            </a:br>
            <a:r>
              <a:rPr lang="es-MX" sz="2200" dirty="0" smtClean="0"/>
              <a:t/>
            </a:r>
            <a:br>
              <a:rPr lang="es-MX" sz="2200" dirty="0" smtClean="0"/>
            </a:br>
            <a:endParaRPr lang="es-MX" sz="2200" dirty="0"/>
          </a:p>
        </p:txBody>
      </p:sp>
      <p:sp>
        <p:nvSpPr>
          <p:cNvPr id="4" name="3 CuadroTexto"/>
          <p:cNvSpPr txBox="1"/>
          <p:nvPr/>
        </p:nvSpPr>
        <p:spPr>
          <a:xfrm>
            <a:off x="4716016" y="0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Administración de las MIPYMES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10242" name="AutoShape 2" descr="data:image/jpeg;base64,/9j/4AAQSkZJRgABAQAAAQABAAD/2wCEAAkGBwgHBgkIBwgKCgkLDRYPDQwMDRsUFRAWIB0iIiAdHx8kKDQsJCYxJx8fLT0tMTU3Ojo6Iys/RD84QzQ5OjcBCgoKDQwNGg8PGjclHyU3Nzc3Nzc3Nzc3Nzc3Nzc3Nzc3Nzc3Nzc3Nzc3Nzc3Nzc3Nzc3Nzc3Nzc3Nzc3Nzc3N//AABEIAFcAVwMBIgACEQEDEQH/xAAcAAACAwEBAQEAAAAAAAAAAAAABgMFBwEEAgj/xAA2EAABAwMCBAMGBAYDAAAAAAABAgMEAAUREiEGEzFBIlFhMnGBkaGxBxTB0RVCUnKS8CMzU//EABoBAAIDAQEAAAAAAAAAAAAAAAQFAQIDBgD/xAAuEQACAQMCAwUIAwAAAAAAAAABAgMABBEhMQUSQRNRYXGBFCIjkaGxwdEVMuH/2gAMAwEAAhEDEQA/ANxpX4x4zh8LtpDrRkPqIw0lYSf9/wB7img1k/4o8PXFm8p4mgoQ8w22kvJWAoNlOwJB6pIx8azlZlXK0bw+KKacJKdPue6nnhPiqDxPEU9DCm3G/wDtZX7SP3HrV/WYfg7a5KPzlyfUylpeW0IbUCckgqyB0AwMD1NafXomLICai/hjhuGSM5AoormaM1pQddrzzpSYrBcOCeiQTjJ99T1X3xhuRb1pdcDeCClR86xuGZYmKb4q8YBcBtqqoPEjzs1tmTGSlt04StOf16imYUmWKAZk9K3ZAIikYbzkn3elOYoLhcs0sRaU57qJvUiRwIx50UUUUzoOikj8XhIHCgUzr5aZCOcEnGQchOfTVpp3qu4gaiP2eWzcUlUVbZS4AcHHoexqkn9DmtreYQSrIdgc1kn4bXRdqe/OEqVF1iNLaT1bCsqQ5jvg6wfSnW5ceAEotsXUP/R/Yf4j96QmIzMUFMdJxnJWr2lnzNSuKS2NThASOpJwK51uISn4cX+0LxXintVwXiGB9auJXGt2JWTOaZ0jOlPLTn+0K3V07Zro4qvWjIuC8hRHsI8h6VRPciTFkvxygNR4upJKyNSg62cjbcnSa6X2VMNuNO81SyoJbQkqUQMbgdT1rreG2UassjyFjg5B2z+MbUhnmn5RgnXxpmi8bXdkjnch9PfWjB+Y/arGRxRHvDbbLqTGKAVlJVkLX/KAfjnfHSkhjnSgPyMWRKJAOGWyrT7z0HxNRR3Oe+7EcAamM6+YyVDI05zg9D07UwvLK0uEMTHlJ7qvaXd7Ee0UFgNTnWtK4VQtc5TmfAlo/DJ2+xptFZ1wLfTHki3ysct4jQ4RuFdgT3FaIOlI4uHtYL2LHPjT4Xy3vxVGPCu0UUVpU0Ut8a8xy3oabdDaCrx5HUdAPvRxPxIi0uCMjUXijX4cd+g391KH8XnXPMectWtW7ZO2CNxV5rCee2Yp3fOhGvrZZhFLt1rxOwkJQSHklQ33I3+lfEO0tzp0lBcQtphaVcxSdWEYVnSOxzp+te4vIVDDjjqGNWwcJAwc+vnUDDLbakhuatC90rLTugrGcY2PmCO/SuSsboW0nOwPdTG64ViZfZ008/3UkOzQZCz+UbKjKyYbkmG7pGUaslShgAnV0xtjualWiVZZ8m3QklCTjCm0AF4FIJJyD3JHX7VA69G6LuLyfBqx+fcGE9M+30qtu9tukl1Bt9ydQzjfmSnSQdsdScjruN9+9Pk43bMfeyPMD91ccHmJwpX5n9VdB+7tZYZceHhCylLKSEgkgb6SOxpRuzxtN6D1yipdeeaKlOtp0q3Ud/IHG2QOlfd5t12ipa/LXKU+kpOrW+vIUEknG/Q4OPXalaROkyUhL77jgBz41k/eiP5GJ05ojr0060dZ8DmaT4pBQ5BAY7H0piHE1vQoLTHlpKTkHWnr8q3S1XRiZbokkutpU+ylzSVDIyM1+Z4LCJM6Oy6f+NbgCvd5VpKm25wdVFLUVqM0NKCrBUB5etBXXF5tA/vH5UDxe0s+Fusdshy2p1O3rWvAg9KKTvw8uciUxIhyFqWI4SUKUcnBzt9KKLgmE0YcdaDjcOoYV5+PrHKekpukRBdSlvS8hPVOP5sdxS1HRcb5KLqyEobSEuSHPAhsDzPn6Vq1yiibb5EUnTzm1I1eWR1rKJDL1ofaZulu1lp4L0r9h7Hkfj29MjanlpOzR8nUbeVJ763VZQ+NDv519vRo1xiIjleppC8q0k+PGQRkY61BKsqXS8W3uUpb4eSpKPZUlGE9+ysq+NNVyudrvkdmPaIEiRNCBywyjl8j0UemPp5Gvh7h+7Rm0qUyh/YE8leSD7jiuHu7C9tGzHkrr5+o/Ndja3lpdLhsZ693ofxSiOH+WhaGn08sthtIWhR04WpSeih01deuwIxXmvN8lWnkIaDbidSm3CtO6tKUHPpnX28qayyps4kR5bR9WT+uKR+JWUPzlx1s3D/jeUtCmYuoLCkIH9Qx7PrQ9v2lw5E+uPvTa1jgR9BpXkvXFC7gyGWGOQnudWSaXavY3Ct5nuaLfZbiof1vt8tPzOB9acLN+EMtxou3ia00vHhYZBV/krb6fOmUVsVXCLpR8t/aWqb+g1NLHA1gduVwbuEmFJetUZzLymUElShuEjud8Zx299M90gwmnw5b5LqoaleIuNbtenXxUzTL7J4ag/wxMOI0tpGhoxleBHrjrnvuPnUdi4VmXIsTb04Us55gYI8S+/i8s/Pr0zWMqdswjjGT1yNq4Pid6/EZs42+lNHDljj2SGW2VKcccwpx1QwVHt7h6UVb0U7RFRQq7V5QFGBRVdxBDbnWeWy4hKstKKdQ6KA2NWNVPFUtMOwTXCrClNFtH9yth962jBLgDeqSkBCTtilbhpy7WqzMzozKZsB4FbjaRpcbPQn1G3b5U6WyczcoLMuPnlujI1Dcb4/SlBm7GLwG8Et6C2gRm1A+0pXU/Ump+Fb6T/D7TGi5QloBS9W+wyVfP70bPC8nM2Nj9KW29xHFyLzaMBp405YortFL6bVzFRS3SxFdeSgrKElWkd8VNXyshKCo9AMmobaoO1IVsYZvnGj0mQ0koQ2HVNKIUCoJCQPUdT8qfhWdyJtvtl1ReLQ65guaJEZQ2KD3T9/l2rQY7zchht5lQW24kKSodwelAWDqQwyCc5OOtD27AgjOTUlFFFMKJoqr4jtAvVtMQvFk6wsL06sY9MiiirKxUhhvVXUOpVtjUkS0xI9qbtxaS7HSnBDoCtZ7k+ud6lg26HASUworLAPXloAz76KKgux3NQEUYwNq9dFFFRV6K4a7RXq9VBM4StctxalB5tK1alttrwlR93b4VdRY7UWM3HYQENNJCUJHYDpRRWaRIhJUYzVVRVOgqWiiitKtX//Z"/>
          <p:cNvSpPr>
            <a:spLocks noChangeAspect="1" noChangeArrowheads="1"/>
          </p:cNvSpPr>
          <p:nvPr/>
        </p:nvSpPr>
        <p:spPr bwMode="auto">
          <a:xfrm>
            <a:off x="155575" y="-10287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244" name="AutoShape 4" descr="data:image/jpeg;base64,/9j/4AAQSkZJRgABAQAAAQABAAD/2wCEAAkGBwgHBgkIBwgKCgkLDRYPDQwMDRsUFRAWIB0iIiAdHx8kKDQsJCYxJx8fLT0tMTU3Ojo6Iys/RD84QzQ5OjcBCgoKDQwNGg8PGjclHyU3Nzc3Nzc3Nzc3Nzc3Nzc3Nzc3Nzc3Nzc3Nzc3Nzc3Nzc3Nzc3Nzc3Nzc3Nzc3Nzc3N//AABEIAFcAVwMBIgACEQEDEQH/xAAcAAACAwEBAQEAAAAAAAAAAAAABgMFBwEEAgj/xAA2EAABAwMCBAMGBAYDAAAAAAABAgMEAAUREiEGEzFBIlFhMnGBkaGxBxTB0RVCUnKS8CMzU//EABoBAAIDAQEAAAAAAAAAAAAAAAQFAQIDBgD/xAAuEQACAQMCAwUIAwAAAAAAAAABAgMABBEhMQUSQRNRYXGBFCIjkaGxwdEVMuH/2gAMAwEAAhEDEQA/ANxpX4x4zh8LtpDrRkPqIw0lYSf9/wB7img1k/4o8PXFm8p4mgoQ8w22kvJWAoNlOwJB6pIx8azlZlXK0bw+KKacJKdPue6nnhPiqDxPEU9DCm3G/wDtZX7SP3HrV/WYfg7a5KPzlyfUylpeW0IbUCckgqyB0AwMD1NafXomLICai/hjhuGSM5AoormaM1pQddrzzpSYrBcOCeiQTjJ99T1X3xhuRb1pdcDeCClR86xuGZYmKb4q8YBcBtqqoPEjzs1tmTGSlt04StOf16imYUmWKAZk9K3ZAIikYbzkn3elOYoLhcs0sRaU57qJvUiRwIx50UUUUzoOikj8XhIHCgUzr5aZCOcEnGQchOfTVpp3qu4gaiP2eWzcUlUVbZS4AcHHoexqkn9DmtreYQSrIdgc1kn4bXRdqe/OEqVF1iNLaT1bCsqQ5jvg6wfSnW5ceAEotsXUP/R/Yf4j96QmIzMUFMdJxnJWr2lnzNSuKS2NThASOpJwK51uISn4cX+0LxXintVwXiGB9auJXGt2JWTOaZ0jOlPLTn+0K3V07Zro4qvWjIuC8hRHsI8h6VRPciTFkvxygNR4upJKyNSg62cjbcnSa6X2VMNuNO81SyoJbQkqUQMbgdT1rreG2UassjyFjg5B2z+MbUhnmn5RgnXxpmi8bXdkjnch9PfWjB+Y/arGRxRHvDbbLqTGKAVlJVkLX/KAfjnfHSkhjnSgPyMWRKJAOGWyrT7z0HxNRR3Oe+7EcAamM6+YyVDI05zg9D07UwvLK0uEMTHlJ7qvaXd7Ee0UFgNTnWtK4VQtc5TmfAlo/DJ2+xptFZ1wLfTHki3ysct4jQ4RuFdgT3FaIOlI4uHtYL2LHPjT4Xy3vxVGPCu0UUVpU0Ut8a8xy3oabdDaCrx5HUdAPvRxPxIi0uCMjUXijX4cd+g391KH8XnXPMectWtW7ZO2CNxV5rCee2Yp3fOhGvrZZhFLt1rxOwkJQSHklQ33I3+lfEO0tzp0lBcQtphaVcxSdWEYVnSOxzp+te4vIVDDjjqGNWwcJAwc+vnUDDLbakhuatC90rLTugrGcY2PmCO/SuSsboW0nOwPdTG64ViZfZ008/3UkOzQZCz+UbKjKyYbkmG7pGUaslShgAnV0xtjualWiVZZ8m3QklCTjCm0AF4FIJJyD3JHX7VA69G6LuLyfBqx+fcGE9M+30qtu9tukl1Bt9ydQzjfmSnSQdsdScjruN9+9Pk43bMfeyPMD91ccHmJwpX5n9VdB+7tZYZceHhCylLKSEgkgb6SOxpRuzxtN6D1yipdeeaKlOtp0q3Ud/IHG2QOlfd5t12ipa/LXKU+kpOrW+vIUEknG/Q4OPXalaROkyUhL77jgBz41k/eiP5GJ05ojr0060dZ8DmaT4pBQ5BAY7H0piHE1vQoLTHlpKTkHWnr8q3S1XRiZbokkutpU+ylzSVDIyM1+Z4LCJM6Oy6f+NbgCvd5VpKm25wdVFLUVqM0NKCrBUB5etBXXF5tA/vH5UDxe0s+Fusdshy2p1O3rWvAg9KKTvw8uciUxIhyFqWI4SUKUcnBzt9KKLgmE0YcdaDjcOoYV5+PrHKekpukRBdSlvS8hPVOP5sdxS1HRcb5KLqyEobSEuSHPAhsDzPn6Vq1yiibb5EUnTzm1I1eWR1rKJDL1ofaZulu1lp4L0r9h7Hkfj29MjanlpOzR8nUbeVJ763VZQ+NDv519vRo1xiIjleppC8q0k+PGQRkY61BKsqXS8W3uUpb4eSpKPZUlGE9+ysq+NNVyudrvkdmPaIEiRNCBywyjl8j0UemPp5Gvh7h+7Rm0qUyh/YE8leSD7jiuHu7C9tGzHkrr5+o/Ndja3lpdLhsZ693ofxSiOH+WhaGn08sthtIWhR04WpSeih01deuwIxXmvN8lWnkIaDbidSm3CtO6tKUHPpnX28qayyps4kR5bR9WT+uKR+JWUPzlx1s3D/jeUtCmYuoLCkIH9Qx7PrQ9v2lw5E+uPvTa1jgR9BpXkvXFC7gyGWGOQnudWSaXavY3Ct5nuaLfZbiof1vt8tPzOB9acLN+EMtxou3ia00vHhYZBV/krb6fOmUVsVXCLpR8t/aWqb+g1NLHA1gduVwbuEmFJetUZzLymUElShuEjud8Zx299M90gwmnw5b5LqoaleIuNbtenXxUzTL7J4ag/wxMOI0tpGhoxleBHrjrnvuPnUdi4VmXIsTb04Us55gYI8S+/i8s/Pr0zWMqdswjjGT1yNq4Pid6/EZs42+lNHDljj2SGW2VKcccwpx1QwVHt7h6UVb0U7RFRQq7V5QFGBRVdxBDbnWeWy4hKstKKdQ6KA2NWNVPFUtMOwTXCrClNFtH9yth962jBLgDeqSkBCTtilbhpy7WqzMzozKZsB4FbjaRpcbPQn1G3b5U6WyczcoLMuPnlujI1Dcb4/SlBm7GLwG8Et6C2gRm1A+0pXU/Ump+Fb6T/D7TGi5QloBS9W+wyVfP70bPC8nM2Nj9KW29xHFyLzaMBp405YortFL6bVzFRS3SxFdeSgrKElWkd8VNXyshKCo9AMmobaoO1IVsYZvnGj0mQ0koQ2HVNKIUCoJCQPUdT8qfhWdyJtvtl1ReLQ65guaJEZQ2KD3T9/l2rQY7zchht5lQW24kKSodwelAWDqQwyCc5OOtD27AgjOTUlFFFMKJoqr4jtAvVtMQvFk6wsL06sY9MiiirKxUhhvVXUOpVtjUkS0xI9qbtxaS7HSnBDoCtZ7k+ud6lg26HASUworLAPXloAz76KKgux3NQEUYwNq9dFFFRV6K4a7RXq9VBM4StctxalB5tK1alttrwlR93b4VdRY7UWM3HYQENNJCUJHYDpRRWaRIhJUYzVVRVOgqWiiitKtX//Z"/>
          <p:cNvSpPr>
            <a:spLocks noChangeAspect="1" noChangeArrowheads="1"/>
          </p:cNvSpPr>
          <p:nvPr/>
        </p:nvSpPr>
        <p:spPr bwMode="auto">
          <a:xfrm>
            <a:off x="155575" y="-10287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" name="9 Rectángulo"/>
          <p:cNvSpPr/>
          <p:nvPr/>
        </p:nvSpPr>
        <p:spPr>
          <a:xfrm>
            <a:off x="1043608" y="2132856"/>
            <a:ext cx="720080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dirty="0" smtClean="0"/>
              <a:t>Centro Universitario UAEM Temascaltepec</a:t>
            </a:r>
          </a:p>
          <a:p>
            <a:pPr algn="ctr"/>
            <a:r>
              <a:rPr lang="es-MX" sz="2000" dirty="0" smtClean="0"/>
              <a:t>Licenciatura en Contaduría y Licenciatura en Informática Administrativa.</a:t>
            </a:r>
          </a:p>
          <a:p>
            <a:pPr algn="ctr"/>
            <a:endParaRPr lang="es-MX" sz="2000" dirty="0" smtClean="0"/>
          </a:p>
          <a:p>
            <a:pPr algn="ctr"/>
            <a:r>
              <a:rPr lang="es-MX" sz="2000" dirty="0" smtClean="0"/>
              <a:t>Unidad de Aprendizaje:</a:t>
            </a:r>
          </a:p>
          <a:p>
            <a:pPr algn="ctr"/>
            <a:endParaRPr lang="es-MX" sz="2000" dirty="0" smtClean="0"/>
          </a:p>
          <a:p>
            <a:pPr algn="ctr"/>
            <a:r>
              <a:rPr lang="es-MX" sz="2000" b="1" dirty="0" smtClean="0"/>
              <a:t>Administración de las PYMES</a:t>
            </a:r>
          </a:p>
          <a:p>
            <a:pPr algn="ctr"/>
            <a:endParaRPr lang="es-MX" sz="2000" dirty="0"/>
          </a:p>
          <a:p>
            <a:pPr algn="ctr"/>
            <a:endParaRPr lang="es-MX" sz="2000" dirty="0" smtClean="0"/>
          </a:p>
          <a:p>
            <a:pPr algn="ctr"/>
            <a:r>
              <a:rPr lang="es-MX" sz="2000" dirty="0" smtClean="0"/>
              <a:t>Material Didáctico: Sólo visión.</a:t>
            </a:r>
          </a:p>
          <a:p>
            <a:pPr algn="ctr"/>
            <a:endParaRPr lang="es-MX" sz="2000" dirty="0"/>
          </a:p>
          <a:p>
            <a:pPr algn="ctr"/>
            <a:endParaRPr lang="es-MX" sz="2000" dirty="0" smtClean="0"/>
          </a:p>
          <a:p>
            <a:pPr algn="ctr"/>
            <a:r>
              <a:rPr lang="es-MX" sz="2000" b="1" dirty="0" smtClean="0"/>
              <a:t>Elaboró: </a:t>
            </a:r>
            <a:r>
              <a:rPr lang="es-MX" sz="2000" dirty="0" smtClean="0"/>
              <a:t>M. en </a:t>
            </a:r>
            <a:r>
              <a:rPr lang="es-MX" sz="2000" dirty="0" err="1" smtClean="0"/>
              <a:t>Adm</a:t>
            </a:r>
            <a:r>
              <a:rPr lang="es-MX" sz="2000" dirty="0" smtClean="0"/>
              <a:t>. N. Francisco </a:t>
            </a:r>
            <a:r>
              <a:rPr lang="es-MX" sz="2000" dirty="0" err="1" smtClean="0"/>
              <a:t>Jaimes</a:t>
            </a:r>
            <a:r>
              <a:rPr lang="es-MX" sz="2000" dirty="0" smtClean="0"/>
              <a:t> Millán</a:t>
            </a:r>
          </a:p>
          <a:p>
            <a:pPr algn="ctr"/>
            <a:endParaRPr lang="es-MX" dirty="0"/>
          </a:p>
          <a:p>
            <a:pPr algn="r"/>
            <a:r>
              <a:rPr lang="es-MX" sz="1200" dirty="0" smtClean="0"/>
              <a:t>Temascaltepec, México; octubre de 2017.</a:t>
            </a:r>
            <a:endParaRPr lang="es-MX" sz="12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2483768" y="980728"/>
            <a:ext cx="4680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/>
              <a:t>Universidad Autónoma del Estado de México</a:t>
            </a:r>
            <a:endParaRPr lang="es-MX" sz="2800" b="1" dirty="0"/>
          </a:p>
        </p:txBody>
      </p:sp>
      <p:sp>
        <p:nvSpPr>
          <p:cNvPr id="17410" name="AutoShape 2" descr="Resultado de imagen para DESEMPLEO PARA PROFESIONISTAS EN  MÉXI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7412" name="AutoShape 4" descr="data:image/jpeg;base64,/9j/4AAQSkZJRgABAQAAAQABAAD/2wCEAAkGBxQSEhIUEhQWFRQXFRQUGBYXFRQXFBcWFBQWFhQXFRUYHCggGBolHBUUITEhJSkrLi4uFx8zODMsNygtLisBCgoKDg0OGhAQGiwkHx4sLCwsLCwsLCwsLCwsLCwsLCwsLCwsLCwsLCwsLCwsLCwsLCwsLCwsLCw3LCwsLCwsLP/AABEIALgBEQMBIgACEQEDEQH/xAAcAAABBQEBAQAAAAAAAAAAAAADAAECBAUGBwj/xABFEAACAQIDBQUFBQUGBAcAAAABAgADEQQSIQUxQVFhBhMicYEykaGx8EJSksHRBxRicoIjM1Nz4fEkQ4OiFlRjk7LC0v/EABoBAAIDAQEAAAAAAAAAAAAAAAABAgMEBQb/xAAsEQACAgEEAQIFBAMBAAAAAAAAAQIRAwQSITFBE1EiMmFx8JGhscFCYoEF/9oADAMBAAIRAxEAPwAraQNWvBVa+pgN86rZz6JM5MdRHWnCqIrJUMBJiK0LSTnGgIAW1MDWqSeJq8IBJIj2IJJhJNRJyJIHaQcwyiQYQoTFTMOrQIWTvAA6mEBlYPCq8diIVBrHQSLHWKpVyozH7Ks3uBMBhgP18h16TFx/anC0rg1M7DhTUt6ZvZ+M4Dam2q+I/vKhy/cHhp/gG/1uZm5Jjlqn/ijRHB7nV47t1WY/2KJTX+IF3PnwHkB6y1svts26vTDbhekCH1vqVY2PDlOJMnSrEe8HrpyMp9afdlnpx9j2nA4haqLUQ3Vt1wQb8QQdxFxpLGWcF2T2mwL2Vi9k8IFs5uRZrj2iL2bnpruncYbErUXMjZlPHj6jeD5zbgzrJw+zPlxbOV0GAj3jRTSUiJkTHjGDAUYxhHMQDSJEe0aICNo8YxhAYeNGiiGYyrDIkmKcmRaVEhgkcx7wtKlxMkhMjTp8TB4itbQQuJrWGkzr3MldEexA3h1WMiwyLIkqGVY9pK0SiMBmgwIqj6yQjEILHtJiMYhgisksmpF1DEgEgEhcxA4kLcX98aviaK2yitmubh2phSPslCE3nfY7ryEppOi+GmyTVpDTm+2G31pU3oISargK1tyIwubn7xGluGabGIxhKOaa2YB7XbOCyg20sLa6cZ5vtikzVS7al/GTzzcPkPSZ8upXyx7Llo5xqUikp0kYXC0C7BRvPOa77D8JIOZhwAAv5XN5ilOKdMvhilNWkYRkYc0+UGyW3yRU0auCxhqaVCbqpCuCcwJI9tR7YJtcjxCwM7Ps7tBxWSnUa61KYYG9wxQZVdHJJNyGVgbagaLPOKdUre247/Lp851exatN6lAeIVHq01RhcMDmu7LrYgkAE6HU3BkoNxmmhNXFpno4MeDrMFuWIUb7k2GuvHpKmD2h3lTKijIL3YsQxA35Utpz1OvSdPJnhj+Z9mTHgnk+VdGhINHVgdxBtobEGx62+tZFjLLT6Kmmu0K8RkQY5aMQ0aRJjXiGSMiIiYhAA0UUUdDGbDxjQl1ml7ZuAznMdBMLnSNOwyqGB0uZXxVQLN3bVYItpyVWoWMvx3VlOSrpAqjXMmixIkOixkUMiwoEmqxyJKgsG0ZjYQiiDri5t74NpK2Ci5NKK7K6i8MBbf8A6+6Mo5e/j/pBkTFk1fiB1cH/AJrq8n6EzVPDQdN/nILvF2a1+NrfKOB74+SZlmlds6a08IxqKoelyJ15wOLokjnu9SOv3uR9IVRLqqCOf1umhSjMioyj9jBotb0P58pgYmiFd1I0ViB5HVfgROtx2zzfMgvzA9rcDcc5zG2dHB+8vxU2PwImLPBosdOPJWXCIdSoJuNTLhosS5Ps6ZLXFjYXa27ffXpKCVufulkVy27QCZWmJNJHOV6DK5Wx3m2mp9JZOCLWBX4fVp0Q1AYgX4cxKVfaqAEWN+Wl/TWWrJJ8JGV6eK7ZWqYCktM5gL/e4jyi2dstlqU6lJ3UhAS5UKQ7LZxTvrYAkZiASbkW0Js7KvVcu4ICmyg29obyQOX6zaOg03n3SLzOPHklHDCdPwVKNQqVAD1Coy+NnyKOHi36aaLqbcpfpFihCjLfeb2Dld5ZzvUW4WUaA6wLg29q3EneQOl9BwkMHlAYi+W+/Q5iCLkuxvy6a7xIKfkt2c0joNkWVHCvm3BrAqLEjRQdWFytyenKWS8DhaIWmmUZcwzMpuSDcgXY+1pY30hHE7ujjWJfU4etleZr245/Oh80izRARMk1GMhnizyBWK0QyZqRBoMrC01jAJmMUnkihQG9s/AZzc+z85r1nFMX6S5Qw+4CZ22gT4ROZuRto5Xab94bygKE3KlDpAGh0l6z2VvCZncyYpzQFCOaMmp2QeOijlkWEvGjJUcLmYSfqULYUslhK9bkN3z6y9tA2JA8pnuZg1Odye1dI7Wg0qhH1Jdv9kMBImOXt6/Rgy0yHSonuj3gWbhGVohh7/X6yaDr6bxABoVH5ycXyJlqtQL02VTlYg5SSdDbQg+7fznH9ogzUizAh6bjODofEovf8QP9M7TDk8d0y+0WGBVy1sroEY3tqCbA9bNp6TVkjcbKH5j7nntGreXKNSbe1tkK1HDtSA70I5e4Cu697ZAQB7QFiOYJ6TBwyM7inTF3Jtl46am44WGtzMPfRW4uC56LGJxgRdd/18JTwhCVVewchiw3FWYC6XPIPlJ8p1eyOzgW7VwGqCqHRlcspXIBlZSLWzC/OU+0VQHEooAuqjMbC5Z9wJ6AD8Uvenljx73wY3qY5Z7FyRwi5QATc7yeZOpPvhmriHo7MqEqBYliABvvc238Iqr0TialLDlqhpOqE5PDfTvCXAygLZ9+ptumGMXN1HlmyU1BfFwKjhTV0AsPa13aGwPXXnNLD4JV3nOeu70XdLCchu+t/wBfCSadjT6GMFeTl/wcnUa6U3UOF+7JB5ImBjgzoHPDLHMFmjgxiHKxBY4kowBMsdTE8dYhhoo9o0APR8S+UZV3zHxN5YrVOso1XnDts6aVIAyQLJCs8Ezy+ESuTIESEkTIzSkVsYiWdKVFqh37lHMncPmfSBpJmYCVe02L8YpjdTAv/mONR6Ll97SnLPbEv02H1MiX6mS9S5P1rBO0irwbv1mE7/Q1QwIq7yOG8H6+MT1RzlWs43g6jkb6cfSFC3FjvBa/D5SS1PfwPAzNGIAJ3Kdx+43Rh9k9Ycva+/LxH2k69R1EBXZoK0IJTo1b258DwYfrD02iJJ2amAOvofhrFtFhlN9b2tyN+vpeU6bkEEGxG48QZsJtZzvPhIsRbwkEWNx5+6aMeVbdrIyhzaOT2rWK1cpBBa1QXFswtZWvuy23m87PsHiVqGsbAIKaUL5RezFyztzBa+/7IEzu1uC70sVOlNloqt9MoS2W/C5QnzM5fZe1WoPdSy/ZZNRcD7LDjY8POUbNkk10SyNZsWyX5+I6zaNDuUNVwVpeO7fZBp3zAHkbXW+8HmJ59gWapUaowN3csR5nQeQFh6TtNu7Wq4zDDCrZUZw9QlTchSrU6YHAZ1vfyHOZezNgVKbhXWxueug0OvAjkdRLdVmlKCvpHNxaXZlk0uH0dVsxBTw1asR7FJnXoQhI9b2mXgATgqf8Ndxbq1MEG3offNntU3cYDJxcrT9Ccx+CmY2xD/wlQH/FQj5TDo3WWMv9kWapbsU/t/BCPeORIz1B50ZjI3kyIMxAK8IDBRZ47FQbNJB5VzyQaFhRYJivBBoxaMKLeb6vHgc0aIDsarSs/nC1VHCBYCceMTpNgmEgVkzINbnNUUVNkCIpKOlPMQBJMii5gyKVN6zblGg5nco9SQJxFeuSSWNySXY82Y3/AEnYdr27ujRp8yWPkgA+b/CcLUxKg79b33XmHNK5V7HX0MNsN3v/AEG723DXfKr1mO62+Er4lUALnLyB0J9N8qHHk6UqfqdP+0a/KVm1hQtQ6iwHP/cyu9QsbKSx4k6J6Ab4XuGbWq1+S7kHpxMfOBosZDgGMOLeLU/W4cIAU2Q+E6DcOXly8t0stUtvgKhZ9BoOJiaBfQbD4lWJC6NvNPgTzpng38Mv0a99/lfcb8iOBmeuAFiTw3efOJapv4t/3uY4B+f828SFk+fJu02EMtT5flManXy7/nfTnfiOst0sReMFLwbbYq7Vb6gsGsejXU+Yv8SOMwNoUw1QuULDWmwU2NspObmxHodJdNa6tzA+R0MZbbvvZn08x+Rlrn8NDSt2bWw61Iojb+6uQQLuAbEb9Sysdx08QO4Tq9mYdayAuAmbVRe+W1wmp1vbf5zymrimw1SnXp8D4lvZWym9j6E69J7Ls2vSrhSuh3i4GYW3i+l7aX6EHjJJqUXFmXUPbyjzn9o2PzVqVEH+7BZh/G9gPcBf+qFwFHLhV4FjnA5hSAf/AJicvtKsauLxDk6vXqkHoahCemULbpOuw9cK7LYFaeENKxtbPVtUc25hKdIedVZjww25YJeHZCabxS+xUIkSskDE09KecICRYR49ohgiJFlhSsgRACGWPHMjAB7xjGMUACXijxQCzq2vrBuD0jluokTr9Cc+KNsmDMYzLx3aLC0SQ9dLjeFu7D0W/wA4LZvajC12yU6tmOgDqUueQJ4+6WWkQ5Niamw8Ncljw+cyrG9vy1nV4TDtTogKAXsWAOgLb1B6bh6yM5Uhx7OC/aNjw1dKWcItOn42uLlnObKB0GXWckSqi61Ao5gXJ9Tc8eFpVXC1aztUrMWcs2YuLHOTcqwH3dxHO43CHehcgs2dhuAFlA8hMPbO5j+GCXsQooCbqt+b1Nb+Q4y2r5Rqbn3KPSBcHde56Dwj/WQ/dyd59I6JWTbEE8Y2blDU8MORMMFA5CMK9yvSw99W90tKg6Wleri0HG8rPiy3H0iaJKaXRbqVb+UCy3+t8aiYcJ0+v0kaGm2QxeSjhatVgSUekFANtXY5rcjlVj6cpWw2JzItVb92ToxBAuDYg8Abg9IXtPg74DeQzYqkFHAhKdXMTyAzqfWG7M9oaWFwVOi9Ko9Qd7nAyZCWquRck6+HLwlkIJrl0YsueUcjVWidHF3Ou/r8jDmr7BHAn4gXv7j75gY3HB3vSw5ojXwhywvzAPseQ0io4yoOF/UX9RIuJbDUrya+1kvRYAagBhxPP5EidpsTawpUsUzLmCUKtcAke3SQ2ynepIPDlOM2OwqELVcU14H2mHMBdLi+65G8xbe2ZjkFY01zUGBUmmxqVFpG394m8XFrlVIGutpFJ7izLnxvG0/I2Cq0npkguuIXKEBXMjMd6kpci4Ghy2v8dnB4R6VL+2N69Qh6ouD3Y3pSJ4t7LN1Cicp2UrZa6kjvLa6vZAqgszMQNwAJ/wB56E1KlisKMbhQwplmFSk3tU2VsrEH7t9fJh5TTghFZLkc7VZ3KDUfPf2M5TJNBI0KJ1DkEDGDSREGYATMg0kpjNAAZkZIxiIAMZCTEYiABLxRZfrWKIZ0W0cWtGm9SpoiAsTYbhuAHEkkADmRPPNs9pKmIzA2pUfuAgX5Go/2j03dDvnS9s6LYjDMlJiXV1qBLi1TKDddDv1uOonkGJrkmxuMuljwPG/Wc+Ta4NiC42qt7LrbjuHoJSFUg3vr9e+EJkAkhXI7O+7I9uXTKtQCpl3K5I0/hcXNuhB9J2lT9ptU6fu9IH/Mf9NZ4ayW85fwu2qiaMA69dCPIiH0YHbbW2iKzl8vd3LFgr1GDFjc+0dNb6C2/jMPaO2u6KgWJIJtewFtOAuTrK1HblI6MHX0zD4Rq1GjXP8AfKPeCPhE1EsWXIvISh2p4OgA6EkevH5ydXb7sP7LJflnBI9GAMWG7MUzbxZv+qqj4gGaNPstpph1Yc8wf/7xUT9fJ7nPUMTUaoe9ZjpezWtYX3X06WEs1aFPeVFhxsPym7g+z9HUNhcrcT3le3uD3Hxmlhez1FbD91zrqbKarAG2n/Mzb7a2Nt8OEQ+J9nCUsPmbQlVHK9/K/OaGGpqtiBmN97ksPw3tPTtmdj8PVpo606tIsBdRUYZehVwbe7iI+0f2ehlPdtmYffIDeXeKB8RaR3RZKpLk87GMa9wVHRVUDTkLaQlTH1GNy55eEBdPQCVMdhqlCo1OsjJUXerDWx3EHcVNjqNDYwS1L8I9qF6kvcsML7z75JfowIa+6TZt0BW2FVuUkhle/wBX6fOD725sN/wAgBbzZvCLa/AczOy2dtNi3ehitOhSpKW45vCiW6k/nOLWstMW4/nwmuMaRgkTjUrPUb+WmqpTv0ztUP8ATBhZ0vavYarTxG0KAGSrhKrOF9kVbqHdRwDKWOnENzmv+zu1DB4XDVParq7uDwWur1Gv5IaPqYXYdBK+x0o1b5GVQ1jYhWruBr6eRnJ4fajGvjsVUGU0+6pKnBM+Kp0wg8lpsPQyFt/8HRexFE03ZG3qSp81JH5RK009vrmY1AN7OD/NSdqTe/Ip/qmak6+KW6KZzskdsmh2gTLFoNhLCBBRJFYjHBgMGyxhCESDRARIjR4oATijx4DoJWwDAE5hb15+U5TbPZxq9QuWsTa511sLa3E7vEHTdKRBvu+Mwzt8GqKSOBHYZv8AF+A/SGp/s+qMtRlqjwI9Q+D7ilraG9za3rO5VTy+Il3auHZMBWKkK7031JIUDL4bnhqb+kqlwWJI8Q2pg6mHqtSqizLbyYHUMp4qecqBhL/aDaDYnEVKx+0QAOAVQFUAcBYfEzPUW5e4fpIiJjLyjEKYUYhuBUf0r+kc4puOU+aL+kAI0arL7LMPI6e7dL2F25Wpm4yn4e+2nwlLvv4Kf4f9YjXH+HT9xHyMVDs9N7Dbdp4txSqeCqTZdfC+lwByY2PQ25z0mls8U7E6C3odx/KfO2ydsHD1UqpTp5kII0bLcaqSoIuQbEdRN7Fdva9X26rj+REFtLfaYyucZPosjNeT3B8dTRbKdx9w1/L5Tmtq9qxRAfMDuFr77sdPQXnkVXbjVNDisSvU5AovpqUNwOduEXaTZ5w1WmneZ81GnU9vMy5x7LWHh3ZgPusvWRWLnlkvV9kdF2v7RpixlIF0JNKoQcwFvFTtvKsdddxAPOcuHvugKacTDCpylqVKit8sKp0ks0GBIVH4QGSdiTYb+fIc5aweUEC+l+J1JGp89JVUZR1O+BqvuP2rEDpmOpHU7vSABaB7xvMlvSbFQ6ADy9BKOzqGUdZdXW3MQFR3mGxeXA16QNsuz6DeTPWJv5+OY/aeqjYIVFPixddWqjk2Gosj25XYq/mTIbOrlqePv/5T3Cm9Kwt5SGx6X71hsRhd7r/xFHn3lMEMo/mQkedpGqJXaO1wdQYnBUqw1zhS1uFTL3dUf+5S/wC6YvckG0l+yzHd5hsVh95Qisg/hfVrD+ZB+PrNTFYfW43HWa9POlRnzQt2ZQpmM1OaHd84xpTWpozuBnZJG9jL7UoGtR4xqXInEBINDKIzU5NkCqRFaFNOCvEMLljxXjwGa7DhBd3DMsiEmFmsns/CZ3A4cfIb5u4nZyYi1KquamxYOutspAUDT3+kjsfCZELHe3ylulVAB5k+XlM+SXNFkUfMFenlZgNQGZQeYViB8BB5ZPE0XpO9OoCKiMVccmU2b4wfedIyJdxKVTRos7XpA1KdIZlOXXNUAUHMBc3uRrwlPJ1+EbP0iFXoYAPk6/CLJ1+EXedDF3g5GAC7vr8IjT6xd50MXejkYARqLodeH+87jt9RK1aLVKqPUFClS7sAKyKqEgkWFwSx1I4jU6Tih4vCBqdBuG/rNraO2Di8S1VlCXVVCm3hFKmiAE2GuhPrISTck/a/6JLorohO+GRLQtOnm3a+WvylzC7Hr1DZKNVr8qb2/ERYRkqM5zJ0aJ3n/adbgewtY/3jJTHU5z+FTY/iE6HAdlsNSsWBqsNxqWKg8xTAy++8lGDYnJI4DA7Eq4kjuqZIP2tyAcSXOgHrMvCsra63+HmOV57etX4dfynnXaTYQw9QtTH9m98v8J3lPTh08jJThSsUZWzHpySn658tIO9jCLKyTNLB4kqtYD/mUyh/lLBvX2bSOwNoGhXp1B9lgfS9m+Hylak+/wAvmP8AaVqTfMiElwKPZ3NELs/bNKoNKGJJUHcoTEEB1PlVFNvJhOqrUSMyHehK/hNhOTxdD9+2YALmtQJYW1YgAhl/qTUfxIs3th7V/eadGsTc1EGf/MTwVD6lc3kwksL7QZF5CsnSDKTSenBMkvjIqcSgacg1PhLxSQanJ7iO0waqlWtGVpqY/DZhfiJnKk0RyWiiUKYNzAOstlINqcluFtIZYofJHi3Do02aGwNLOwEqFp0GxcN4SSJhlKjUkC2/thcLg8RWO6mhyjmxsFHvM8E/8UYk6mtU1/8AUbjy1nu/afYVPFU1pO1kDZyLA3I3ceE5k9gMIvX+lZRa8k9r8HizPmJZjdiSSTqSTqSTxMXh6e6ewt2Gwg+yPwp/+YNux+EH2Pgo/KPcg2s8i8PSP4enwnqz9lsLwpD3wD9ncMP+Sv4j+sdi2s8w8PT4RBk6fCemjYWG/wABPUGIbGojdSp/g0+IgFHmWdOnwjd4nMfCepDZtP8AwqQ/6aD5CFXArwVPwr+kAo8tpYZqgPdozn+BC2vAHKNJ7j2b7FUMM64ix75qCqyOQyrUcA1nGYXuTbThrz00+ya91RYqQMz2NrC4A3ab980XryLfI9vkZumnlp8pXqc7yTv1Pwgi/n8JZETIVHvBEfRjs0Gz9TLkQHtAY7BrWRqbnwtuPFSPZYeR/MQ2bqfhGLRumJHlGLolGZSLFSVPmDaDDTr+3GztErqNG/s20+2oup9VBH9HWcaDwmRqnRffAdG0gl3N0aSDaQdM+0D5+t4PoPJ2vYPGWqOl7BluPNdx+U0NgKKVXF0LWCv3yr90NZKigcg3dnyqLON2JjjTdWA5jXdrpr+k7LDsCwqi71c2Zz9pxkCMpG4DILWHHKTffFF1KxvlUdOGzKD6QDiPhW9pfd6RyDL7plXgCxkGMKywRWWpkBs0rVMNaWDCobi3EQug22Z3dSL0peZekGVk1KyDiVu7jy3bpFCwoHhKOZgOs66goC26RRTJkZfEpVxeUatAXiimZFyKtSgvWVKtAefrHilsSLKtamOUpvT6fOKKTEQKjrIj61iigImi8rw4T6tFFBkjrNkJagt+LE/KEcDlFFIeQ8FaoYBn+voxRS2JWwRaNm6fKKKXIrFmMGW8oooxk3wP7xQr0Da7KGXo6MGQ+8e688hqLZiNxBIseFjYg9RFFM+T5iyPQqhH6xkTiRa1/M/pFFIEjS2Xs967ZKS3IFyToqi+9m4D4ngDPQtmbPWioGrNbxNqLndoOAjRS3HFVZCTdl2m1mBl2oLeW8eRiikpojErtImNFHEGCdZFTY3iijYkW2FwDAsseKKLGx8kaKKTIn//2Q=="/>
          <p:cNvSpPr>
            <a:spLocks noChangeAspect="1" noChangeArrowheads="1"/>
          </p:cNvSpPr>
          <p:nvPr/>
        </p:nvSpPr>
        <p:spPr bwMode="auto">
          <a:xfrm>
            <a:off x="155575" y="-1143000"/>
            <a:ext cx="3524250" cy="2381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7911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3600" dirty="0" smtClean="0"/>
              <a:t>CARACTERÍSTICAS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1844824"/>
            <a:ext cx="6984892" cy="3987805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s-MX" sz="1800" dirty="0" smtClean="0"/>
          </a:p>
          <a:p>
            <a:pPr>
              <a:buNone/>
            </a:pPr>
            <a:r>
              <a:rPr lang="es-MX" dirty="0" smtClean="0"/>
              <a:t>Algunas características básicas de las empresas son:</a:t>
            </a:r>
          </a:p>
          <a:p>
            <a:pPr>
              <a:buNone/>
            </a:pPr>
            <a:endParaRPr lang="es-MX" dirty="0" smtClean="0"/>
          </a:p>
          <a:p>
            <a:pPr marL="514350" indent="-514350">
              <a:buFont typeface="+mj-lt"/>
              <a:buAutoNum type="alphaLcParenR"/>
            </a:pPr>
            <a:r>
              <a:rPr lang="es-MX" dirty="0" smtClean="0"/>
              <a:t>Tienen derechos y obligaciones regidas por una ley.</a:t>
            </a:r>
          </a:p>
          <a:p>
            <a:pPr marL="514350" indent="-514350">
              <a:buFont typeface="+mj-lt"/>
              <a:buAutoNum type="alphaLcParenR"/>
            </a:pPr>
            <a:r>
              <a:rPr lang="es-MX" dirty="0" smtClean="0"/>
              <a:t>Es una entidad económica.</a:t>
            </a:r>
          </a:p>
          <a:p>
            <a:pPr marL="514350" indent="-514350">
              <a:buFont typeface="+mj-lt"/>
              <a:buAutoNum type="alphaLcParenR"/>
            </a:pPr>
            <a:r>
              <a:rPr lang="es-MX" dirty="0" smtClean="0"/>
              <a:t>Tiene una acción mercantil.</a:t>
            </a:r>
          </a:p>
          <a:p>
            <a:pPr marL="514350" indent="-514350">
              <a:buFont typeface="+mj-lt"/>
              <a:buAutoNum type="alphaLcParenR"/>
            </a:pPr>
            <a:r>
              <a:rPr lang="es-MX" dirty="0" smtClean="0"/>
              <a:t>A través de su administración puede tener pérdidas o ganancias.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4716016" y="188640"/>
            <a:ext cx="3365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Administración de las PYMES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5" name="rg_hi" descr="https://encrypted-tbn1.gstatic.com/images?q=tbn:ANd9GcSuE67Sm9Yi0k09M672gkGoK41MYOnAV-UTMnD-ca1daXzpV6Vs4w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5301207"/>
            <a:ext cx="2520280" cy="115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7911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983428" y="838200"/>
            <a:ext cx="7024744" cy="790600"/>
          </a:xfrm>
        </p:spPr>
        <p:txBody>
          <a:bodyPr>
            <a:normAutofit/>
          </a:bodyPr>
          <a:lstStyle/>
          <a:p>
            <a:r>
              <a:rPr lang="es-MX" altLang="es-MX" sz="2800" dirty="0" smtClean="0"/>
              <a:t>Fórmula para cálculo de </a:t>
            </a:r>
            <a:r>
              <a:rPr lang="es-MX" altLang="es-MX" sz="2800" i="1" dirty="0" smtClean="0"/>
              <a:t>n</a:t>
            </a:r>
            <a:endParaRPr lang="es-ES" altLang="es-MX" sz="2800" i="1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s-MX" altLang="es-MX" sz="2400" i="1" smtClean="0"/>
              <a:t>n = </a:t>
            </a:r>
            <a:r>
              <a:rPr lang="es-MX" altLang="es-MX" sz="2400" u="sng" smtClean="0"/>
              <a:t>Z</a:t>
            </a:r>
            <a:r>
              <a:rPr lang="es-MX" altLang="es-MX" sz="2400" u="sng" baseline="30000" smtClean="0"/>
              <a:t>2</a:t>
            </a:r>
            <a:r>
              <a:rPr lang="es-MX" altLang="es-MX" sz="2400" u="sng" smtClean="0"/>
              <a:t> pq 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MX" altLang="es-MX" sz="2400" smtClean="0"/>
              <a:t>	   Ne</a:t>
            </a:r>
            <a:r>
              <a:rPr lang="es-MX" altLang="es-MX" sz="2400" baseline="30000" smtClean="0"/>
              <a:t>2</a:t>
            </a:r>
            <a:r>
              <a:rPr lang="es-MX" altLang="es-MX" sz="2400" smtClean="0"/>
              <a:t>+pq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MX" altLang="es-MX" sz="2400" smtClean="0"/>
              <a:t>Donde: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MX" altLang="es-MX" sz="1800" smtClean="0"/>
              <a:t>n = Tamaño de la muestra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MX" altLang="es-MX" sz="1800" smtClean="0"/>
              <a:t>Z = Nivel de confianza*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MX" altLang="es-MX" sz="1800" smtClean="0"/>
              <a:t>p = probabilidad de que el evento se realice (.5)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MX" altLang="es-MX" sz="1800" smtClean="0"/>
              <a:t>q = probabilidad de que el evento no se realice (1-.5)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MX" altLang="es-MX" sz="1800" smtClean="0"/>
              <a:t>N = Población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MX" altLang="es-MX" sz="1800" smtClean="0"/>
              <a:t>e = error de estimación</a:t>
            </a:r>
          </a:p>
          <a:p>
            <a:pPr>
              <a:lnSpc>
                <a:spcPct val="90000"/>
              </a:lnSpc>
              <a:buFontTx/>
              <a:buNone/>
            </a:pPr>
            <a:endParaRPr lang="es-MX" altLang="es-MX" sz="180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s-MX" altLang="es-MX" sz="1800" smtClean="0"/>
              <a:t>(*) 2 </a:t>
            </a:r>
            <a:r>
              <a:rPr lang="es-MX" altLang="es-MX" sz="1800" smtClean="0">
                <a:sym typeface="Symbol" panose="05050102010706020507" pitchFamily="18" charset="2"/>
              </a:rPr>
              <a:t> ó </a:t>
            </a:r>
            <a:r>
              <a:rPr lang="es-MX" altLang="es-MX" sz="1800" smtClean="0"/>
              <a:t>95% de confianza = 1.96 </a:t>
            </a:r>
            <a:endParaRPr lang="es-ES" altLang="es-MX" sz="1800" smtClean="0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8200" y="1981200"/>
            <a:ext cx="4028256" cy="4114800"/>
          </a:xfrm>
          <a:prstGeom prst="rect">
            <a:avLst/>
          </a:prstGeom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s-MX" altLang="es-MX" sz="1800" dirty="0" smtClean="0"/>
              <a:t>Ejercicio: Para determinar los factores que inciden en la productividad del personal operativo de pymes de la industria transformadora del </a:t>
            </a:r>
            <a:r>
              <a:rPr lang="es-MX" altLang="es-MX" sz="1800" dirty="0" err="1" smtClean="0"/>
              <a:t>GEM</a:t>
            </a:r>
            <a:r>
              <a:rPr lang="es-MX" altLang="es-MX" sz="1800" dirty="0" smtClean="0"/>
              <a:t>, es necesario entrevistar a los gerentes (N=21703).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MX" altLang="es-MX" sz="1800" dirty="0" smtClean="0"/>
              <a:t>¿Cuántos gerentes deberán ser entrevistados si el total de pymes es de 21703 y se desea no tener un error mayor al 5%?</a:t>
            </a:r>
          </a:p>
          <a:p>
            <a:pPr>
              <a:lnSpc>
                <a:spcPct val="90000"/>
              </a:lnSpc>
              <a:buFontTx/>
              <a:buNone/>
            </a:pPr>
            <a:endParaRPr lang="es-MX" altLang="es-MX" sz="2000" i="1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s-MX" altLang="es-MX" sz="2000" i="1" dirty="0" smtClean="0"/>
              <a:t>n = </a:t>
            </a:r>
            <a:r>
              <a:rPr lang="es-MX" altLang="es-MX" sz="2000" u="sng" dirty="0" smtClean="0"/>
              <a:t>(1.96)</a:t>
            </a:r>
            <a:r>
              <a:rPr lang="es-MX" altLang="es-MX" sz="2000" u="sng" baseline="30000" dirty="0" smtClean="0"/>
              <a:t>2</a:t>
            </a:r>
            <a:r>
              <a:rPr lang="es-MX" altLang="es-MX" sz="2000" u="sng" dirty="0" smtClean="0"/>
              <a:t> (.5)(.5) (21703)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MX" altLang="es-MX" sz="2400" dirty="0" smtClean="0"/>
              <a:t>	   </a:t>
            </a:r>
            <a:r>
              <a:rPr lang="es-MX" altLang="es-MX" sz="2000" dirty="0" smtClean="0"/>
              <a:t>(21703)(.05)</a:t>
            </a:r>
            <a:r>
              <a:rPr lang="es-MX" altLang="es-MX" sz="2000" baseline="30000" dirty="0" smtClean="0"/>
              <a:t>2</a:t>
            </a:r>
            <a:r>
              <a:rPr lang="es-MX" altLang="es-MX" sz="2000" dirty="0" smtClean="0"/>
              <a:t>+(.5)(.5)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MX" altLang="es-MX" sz="2400" i="1" dirty="0" smtClean="0"/>
              <a:t>n</a:t>
            </a:r>
            <a:r>
              <a:rPr lang="es-MX" altLang="es-MX" sz="2400" dirty="0" smtClean="0"/>
              <a:t> = </a:t>
            </a:r>
            <a:r>
              <a:rPr lang="es-MX" altLang="es-MX" sz="2000" dirty="0" smtClean="0"/>
              <a:t>378</a:t>
            </a:r>
            <a:endParaRPr lang="es-MX" altLang="es-MX" sz="2000" i="1" dirty="0" smtClean="0"/>
          </a:p>
          <a:p>
            <a:pPr>
              <a:lnSpc>
                <a:spcPct val="90000"/>
              </a:lnSpc>
              <a:buFontTx/>
              <a:buNone/>
            </a:pPr>
            <a:endParaRPr lang="es-ES" altLang="es-MX" sz="2000" dirty="0" smtClean="0"/>
          </a:p>
        </p:txBody>
      </p:sp>
      <p:sp>
        <p:nvSpPr>
          <p:cNvPr id="18437" name="AutoShape 5"/>
          <p:cNvSpPr>
            <a:spLocks/>
          </p:cNvSpPr>
          <p:nvPr/>
        </p:nvSpPr>
        <p:spPr bwMode="auto">
          <a:xfrm>
            <a:off x="609600" y="3962400"/>
            <a:ext cx="76200" cy="990600"/>
          </a:xfrm>
          <a:prstGeom prst="leftBrace">
            <a:avLst>
              <a:gd name="adj1" fmla="val 10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MX" altLang="es-MX" sz="2400"/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 rot="-5259130">
            <a:off x="-92869" y="4225132"/>
            <a:ext cx="7842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MX" sz="1800"/>
              <a:t>p+q=1</a:t>
            </a:r>
            <a:endParaRPr lang="es-ES" altLang="es-MX" sz="1800"/>
          </a:p>
        </p:txBody>
      </p:sp>
    </p:spTree>
    <p:extLst>
      <p:ext uri="{BB962C8B-B14F-4D97-AF65-F5344CB8AC3E}">
        <p14:creationId xmlns:p14="http://schemas.microsoft.com/office/powerpoint/2010/main" val="248928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4191000" cy="1143000"/>
          </a:xfrm>
        </p:spPr>
        <p:txBody>
          <a:bodyPr>
            <a:normAutofit/>
          </a:bodyPr>
          <a:lstStyle/>
          <a:p>
            <a:r>
              <a:rPr lang="es-ES" altLang="es-MX" sz="2800" dirty="0" smtClean="0"/>
              <a:t>Tipo de Muestra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752600"/>
            <a:ext cx="3810000" cy="4648200"/>
          </a:xfrm>
          <a:prstGeom prst="rect">
            <a:avLst/>
          </a:prstGeom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2500"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s-ES" altLang="es-MX" sz="2400" smtClean="0"/>
              <a:t>PROBABILÍSTICA	</a:t>
            </a:r>
          </a:p>
          <a:p>
            <a:pPr>
              <a:lnSpc>
                <a:spcPct val="90000"/>
              </a:lnSpc>
            </a:pPr>
            <a:r>
              <a:rPr lang="es-ES" altLang="es-MX" sz="2400" smtClean="0"/>
              <a:t>Todos los elementos de la población tienen la misma probabilidad de se escogidos, por lo que los valores de la muestra tendrán valores aproximados a la población. </a:t>
            </a:r>
          </a:p>
          <a:p>
            <a:pPr>
              <a:lnSpc>
                <a:spcPct val="90000"/>
              </a:lnSpc>
            </a:pPr>
            <a:r>
              <a:rPr lang="es-ES" altLang="es-MX" sz="2400" smtClean="0"/>
              <a:t>La diferencia se llama error de muestreo o error estándar. </a:t>
            </a:r>
          </a:p>
          <a:p>
            <a:pPr>
              <a:lnSpc>
                <a:spcPct val="90000"/>
              </a:lnSpc>
            </a:pPr>
            <a:r>
              <a:rPr lang="es-ES" altLang="es-MX" sz="2400" smtClean="0"/>
              <a:t>Busca la generalización	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876800" y="2209800"/>
            <a:ext cx="3810000" cy="4114800"/>
          </a:xfrm>
          <a:prstGeom prst="rect">
            <a:avLst/>
          </a:prstGeo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s-ES" altLang="es-MX" sz="2400" smtClean="0"/>
              <a:t>NO PROBABILÍSTICA</a:t>
            </a:r>
          </a:p>
          <a:p>
            <a:pPr>
              <a:lnSpc>
                <a:spcPct val="90000"/>
              </a:lnSpc>
            </a:pPr>
            <a:r>
              <a:rPr lang="es-ES" altLang="es-MX" smtClean="0"/>
              <a:t>La selección de los elementos depende de la decisión del investigador a partir del conocimiento y opinión personal.</a:t>
            </a:r>
          </a:p>
          <a:p>
            <a:pPr>
              <a:lnSpc>
                <a:spcPct val="90000"/>
              </a:lnSpc>
            </a:pPr>
            <a:r>
              <a:rPr lang="es-ES" altLang="es-MX" smtClean="0"/>
              <a:t>Representa una decisión subjetiva con cierto sesgo.</a:t>
            </a:r>
          </a:p>
          <a:p>
            <a:pPr>
              <a:lnSpc>
                <a:spcPct val="90000"/>
              </a:lnSpc>
            </a:pPr>
            <a:endParaRPr lang="es-ES" altLang="es-MX" smtClean="0"/>
          </a:p>
        </p:txBody>
      </p:sp>
      <p:pic>
        <p:nvPicPr>
          <p:cNvPr id="19461" name="Picture 6" descr="C:\Documents and Settings\Patricia Mercado\Mis documentos\Mis imágenes\gallinas_rum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0"/>
            <a:ext cx="2819400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130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altLang="es-MX" sz="2800" dirty="0" smtClean="0"/>
              <a:t>Selección de muestra probabilística por números aleatorios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622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altLang="es-MX" smtClean="0"/>
              <a:t>Determinar el tamaño de muestra para saber cuántos elementos debemos escoger</a:t>
            </a:r>
            <a:r>
              <a:rPr lang="es-MX" altLang="es-MX" smtClean="0"/>
              <a:t>.</a:t>
            </a:r>
            <a:endParaRPr lang="es-ES" altLang="es-MX" smtClean="0"/>
          </a:p>
          <a:p>
            <a:pPr>
              <a:lnSpc>
                <a:spcPct val="90000"/>
              </a:lnSpc>
            </a:pPr>
            <a:r>
              <a:rPr lang="es-ES" altLang="es-MX" smtClean="0"/>
              <a:t>En las columnas de las tablas aleatorias tomar el número de dígitos que corresponda al tamaño de la población.</a:t>
            </a:r>
          </a:p>
          <a:p>
            <a:pPr>
              <a:lnSpc>
                <a:spcPct val="90000"/>
              </a:lnSpc>
            </a:pPr>
            <a:r>
              <a:rPr lang="es-ES" altLang="es-MX" smtClean="0"/>
              <a:t>Elegir en el listado los números que vayan apareciendo en las tablas aleatorias hasta completar el tamaño de la muestra.</a:t>
            </a:r>
          </a:p>
        </p:txBody>
      </p:sp>
    </p:spTree>
    <p:extLst>
      <p:ext uri="{BB962C8B-B14F-4D97-AF65-F5344CB8AC3E}">
        <p14:creationId xmlns:p14="http://schemas.microsoft.com/office/powerpoint/2010/main" val="247343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16745"/>
          </a:xfrm>
        </p:spPr>
        <p:txBody>
          <a:bodyPr>
            <a:normAutofit/>
          </a:bodyPr>
          <a:lstStyle/>
          <a:p>
            <a:pPr algn="just"/>
            <a:r>
              <a:rPr lang="es-MX" sz="3200" dirty="0" smtClean="0"/>
              <a:t>Elementos del plan de negocios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3492" y="2224014"/>
            <a:ext cx="6777317" cy="3608615"/>
          </a:xfrm>
        </p:spPr>
        <p:txBody>
          <a:bodyPr>
            <a:normAutofit fontScale="85000" lnSpcReduction="10000"/>
          </a:bodyPr>
          <a:lstStyle/>
          <a:p>
            <a:pPr marL="68580" indent="0">
              <a:buNone/>
            </a:pPr>
            <a:r>
              <a:rPr lang="es-MX" b="1" dirty="0"/>
              <a:t>3</a:t>
            </a:r>
            <a:r>
              <a:rPr lang="es-MX" b="1" dirty="0" smtClean="0"/>
              <a:t>. Estudio técnico</a:t>
            </a:r>
          </a:p>
          <a:p>
            <a:pPr marL="68580" indent="0">
              <a:buNone/>
            </a:pPr>
            <a:endParaRPr lang="es-MX" b="1" dirty="0" smtClean="0"/>
          </a:p>
          <a:p>
            <a:pPr marL="68580" indent="0" algn="just">
              <a:buNone/>
            </a:pPr>
            <a:r>
              <a:rPr lang="es-MX" dirty="0" smtClean="0"/>
              <a:t>En esta etapa se determina la factibilidad del proyecto a través de:</a:t>
            </a:r>
          </a:p>
          <a:p>
            <a:pPr marL="68580" indent="0" algn="just">
              <a:buNone/>
            </a:pPr>
            <a:endParaRPr lang="es-MX" dirty="0" smtClean="0"/>
          </a:p>
          <a:p>
            <a:pPr algn="just">
              <a:buFontTx/>
              <a:buChar char="-"/>
            </a:pPr>
            <a:r>
              <a:rPr lang="es-MX" dirty="0" smtClean="0"/>
              <a:t>Especificaciones técnicas del producto o servicio</a:t>
            </a:r>
          </a:p>
          <a:p>
            <a:pPr algn="just">
              <a:buFontTx/>
              <a:buChar char="-"/>
            </a:pPr>
            <a:r>
              <a:rPr lang="es-MX" dirty="0" smtClean="0"/>
              <a:t>Ubicación del negocio</a:t>
            </a:r>
          </a:p>
          <a:p>
            <a:pPr algn="just">
              <a:buFontTx/>
              <a:buChar char="-"/>
            </a:pPr>
            <a:r>
              <a:rPr lang="es-MX" dirty="0" smtClean="0"/>
              <a:t>Capacidad instalada</a:t>
            </a:r>
          </a:p>
          <a:p>
            <a:pPr algn="just">
              <a:buFontTx/>
              <a:buChar char="-"/>
            </a:pPr>
            <a:r>
              <a:rPr lang="es-MX" dirty="0" smtClean="0"/>
              <a:t>Diagrama de prestación del servicio</a:t>
            </a:r>
          </a:p>
          <a:p>
            <a:pPr algn="just">
              <a:buFontTx/>
              <a:buChar char="-"/>
            </a:pPr>
            <a:r>
              <a:rPr lang="es-MX" dirty="0" smtClean="0"/>
              <a:t>Requerimientos de materia prima, materiales y maquinaria.</a:t>
            </a:r>
          </a:p>
          <a:p>
            <a:pPr algn="just">
              <a:buFontTx/>
              <a:buChar char="-"/>
            </a:pPr>
            <a:endParaRPr lang="es-MX" dirty="0" smtClean="0"/>
          </a:p>
          <a:p>
            <a:pPr algn="just">
              <a:buFontTx/>
              <a:buChar char="-"/>
            </a:pPr>
            <a:endParaRPr lang="es-MX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444142" y="2420888"/>
            <a:ext cx="6624092" cy="2735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rgbClr val="94C600"/>
              </a:buClr>
              <a:buFontTx/>
              <a:buChar char="-"/>
            </a:pPr>
            <a:endParaRPr lang="es-MX" altLang="es-MX" dirty="0">
              <a:solidFill>
                <a:srgbClr val="3E3D2D"/>
              </a:solidFill>
            </a:endParaRPr>
          </a:p>
        </p:txBody>
      </p:sp>
      <p:pic>
        <p:nvPicPr>
          <p:cNvPr id="8" name="Picture 2" descr="C:\Program Files\Microsoft Office\MEDIA\CAGCAT10\j0149481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615" y="5209500"/>
            <a:ext cx="126523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733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16745"/>
          </a:xfrm>
        </p:spPr>
        <p:txBody>
          <a:bodyPr>
            <a:normAutofit/>
          </a:bodyPr>
          <a:lstStyle/>
          <a:p>
            <a:pPr algn="just"/>
            <a:r>
              <a:rPr lang="es-MX" sz="3200" dirty="0" smtClean="0"/>
              <a:t>Elementos del plan de negocios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3492" y="2224014"/>
            <a:ext cx="6777317" cy="3608615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es-MX" b="1" dirty="0" smtClean="0"/>
              <a:t>4. Estudio administrativo</a:t>
            </a:r>
          </a:p>
          <a:p>
            <a:pPr marL="68580" indent="0">
              <a:buNone/>
            </a:pPr>
            <a:endParaRPr lang="es-MX" b="1" dirty="0" smtClean="0"/>
          </a:p>
          <a:p>
            <a:pPr marL="68580" indent="0" algn="just">
              <a:buNone/>
            </a:pPr>
            <a:r>
              <a:rPr lang="es-MX" dirty="0" smtClean="0"/>
              <a:t>En esta etapa se consideran los siguientes aspectos:</a:t>
            </a:r>
          </a:p>
          <a:p>
            <a:pPr algn="just">
              <a:buFontTx/>
              <a:buChar char="-"/>
            </a:pPr>
            <a:r>
              <a:rPr lang="es-MX" dirty="0" smtClean="0"/>
              <a:t>Organigrama y áreas funcionales de la empresa</a:t>
            </a:r>
          </a:p>
          <a:p>
            <a:pPr algn="just">
              <a:buFontTx/>
              <a:buChar char="-"/>
            </a:pPr>
            <a:r>
              <a:rPr lang="es-MX" dirty="0" smtClean="0"/>
              <a:t>Determinación de sueldos y empleos a generar</a:t>
            </a:r>
          </a:p>
          <a:p>
            <a:pPr algn="just">
              <a:buFontTx/>
              <a:buChar char="-"/>
            </a:pPr>
            <a:r>
              <a:rPr lang="es-MX" dirty="0" smtClean="0"/>
              <a:t>Marco legal de la organización</a:t>
            </a:r>
          </a:p>
          <a:p>
            <a:pPr algn="just">
              <a:buFontTx/>
              <a:buChar char="-"/>
            </a:pPr>
            <a:endParaRPr lang="es-MX" dirty="0" smtClean="0"/>
          </a:p>
          <a:p>
            <a:pPr algn="just">
              <a:buFontTx/>
              <a:buChar char="-"/>
            </a:pPr>
            <a:endParaRPr lang="es-MX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444142" y="2420888"/>
            <a:ext cx="6624092" cy="2735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rgbClr val="94C600"/>
              </a:buClr>
              <a:buFontTx/>
              <a:buChar char="-"/>
            </a:pPr>
            <a:endParaRPr lang="es-MX" altLang="es-MX" dirty="0">
              <a:solidFill>
                <a:srgbClr val="3E3D2D"/>
              </a:solidFill>
            </a:endParaRPr>
          </a:p>
        </p:txBody>
      </p:sp>
      <p:pic>
        <p:nvPicPr>
          <p:cNvPr id="8" name="Picture 2" descr="C:\Program Files\Microsoft Office\MEDIA\CAGCAT10\j0149481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615" y="5209500"/>
            <a:ext cx="126523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488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16745"/>
          </a:xfrm>
        </p:spPr>
        <p:txBody>
          <a:bodyPr>
            <a:normAutofit/>
          </a:bodyPr>
          <a:lstStyle/>
          <a:p>
            <a:pPr algn="just"/>
            <a:r>
              <a:rPr lang="es-MX" sz="3200" dirty="0" smtClean="0"/>
              <a:t>Elementos del plan de negocios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3490" y="2276872"/>
            <a:ext cx="6777317" cy="3608615"/>
          </a:xfrm>
        </p:spPr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r>
              <a:rPr lang="es-MX" b="1" dirty="0"/>
              <a:t>5</a:t>
            </a:r>
            <a:r>
              <a:rPr lang="es-MX" b="1" dirty="0" smtClean="0"/>
              <a:t>. Estudio financiero</a:t>
            </a:r>
          </a:p>
          <a:p>
            <a:pPr marL="68580" indent="0">
              <a:buNone/>
            </a:pPr>
            <a:endParaRPr lang="es-MX" b="1" dirty="0" smtClean="0"/>
          </a:p>
          <a:p>
            <a:pPr marL="68580" indent="0" algn="just">
              <a:buNone/>
            </a:pPr>
            <a:r>
              <a:rPr lang="es-MX" dirty="0" smtClean="0"/>
              <a:t>En esta parte del proyecto, se determina la rentabilidad del proyecto a través de los siguientes rubros:</a:t>
            </a:r>
          </a:p>
          <a:p>
            <a:pPr algn="just">
              <a:buFontTx/>
              <a:buChar char="-"/>
            </a:pPr>
            <a:r>
              <a:rPr lang="es-MX" dirty="0" smtClean="0"/>
              <a:t>Determinación de la inversión inicial</a:t>
            </a:r>
          </a:p>
          <a:p>
            <a:pPr algn="just">
              <a:buFontTx/>
              <a:buChar char="-"/>
            </a:pPr>
            <a:r>
              <a:rPr lang="es-MX" dirty="0" smtClean="0"/>
              <a:t>Proyección de ventas</a:t>
            </a:r>
          </a:p>
          <a:p>
            <a:pPr algn="just">
              <a:buFontTx/>
              <a:buChar char="-"/>
            </a:pPr>
            <a:r>
              <a:rPr lang="es-MX" dirty="0" smtClean="0"/>
              <a:t>Estados financieros proforma</a:t>
            </a:r>
          </a:p>
          <a:p>
            <a:pPr algn="just">
              <a:buFontTx/>
              <a:buChar char="-"/>
            </a:pPr>
            <a:r>
              <a:rPr lang="es-MX" dirty="0" smtClean="0"/>
              <a:t>Punto de equilibrio</a:t>
            </a:r>
          </a:p>
          <a:p>
            <a:pPr algn="just">
              <a:buFontTx/>
              <a:buChar char="-"/>
            </a:pPr>
            <a:r>
              <a:rPr lang="es-MX" dirty="0" smtClean="0"/>
              <a:t>Indicadores de rentabilidad: </a:t>
            </a:r>
            <a:r>
              <a:rPr lang="es-MX" dirty="0" err="1" smtClean="0"/>
              <a:t>VPN</a:t>
            </a:r>
            <a:r>
              <a:rPr lang="es-MX" dirty="0" smtClean="0"/>
              <a:t>, </a:t>
            </a:r>
            <a:r>
              <a:rPr lang="es-MX" dirty="0" err="1" smtClean="0"/>
              <a:t>TIR</a:t>
            </a:r>
            <a:r>
              <a:rPr lang="es-MX" dirty="0" smtClean="0"/>
              <a:t>, </a:t>
            </a:r>
            <a:r>
              <a:rPr lang="es-MX" dirty="0" err="1" smtClean="0"/>
              <a:t>RBC,PR</a:t>
            </a:r>
            <a:r>
              <a:rPr lang="es-MX" dirty="0" smtClean="0"/>
              <a:t>, etc.</a:t>
            </a:r>
          </a:p>
          <a:p>
            <a:pPr algn="just">
              <a:buFontTx/>
              <a:buChar char="-"/>
            </a:pPr>
            <a:endParaRPr lang="es-MX" dirty="0" smtClean="0"/>
          </a:p>
          <a:p>
            <a:pPr algn="just">
              <a:buFontTx/>
              <a:buChar char="-"/>
            </a:pPr>
            <a:endParaRPr lang="es-MX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444142" y="2420888"/>
            <a:ext cx="6624092" cy="2735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rgbClr val="94C600"/>
              </a:buClr>
              <a:buFontTx/>
              <a:buChar char="-"/>
            </a:pPr>
            <a:endParaRPr lang="es-MX" altLang="es-MX" dirty="0">
              <a:solidFill>
                <a:srgbClr val="3E3D2D"/>
              </a:solidFill>
            </a:endParaRPr>
          </a:p>
        </p:txBody>
      </p:sp>
      <p:pic>
        <p:nvPicPr>
          <p:cNvPr id="8" name="Picture 2" descr="C:\Program Files\Microsoft Office\MEDIA\CAGCAT10\j0149481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615" y="5209500"/>
            <a:ext cx="126523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863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57120"/>
          </a:xfrm>
        </p:spPr>
        <p:txBody>
          <a:bodyPr>
            <a:noAutofit/>
          </a:bodyPr>
          <a:lstStyle/>
          <a:p>
            <a:r>
              <a:rPr lang="es-MX" sz="3200" dirty="0" smtClean="0"/>
              <a:t>Referencias bibliográficas</a:t>
            </a:r>
            <a:endParaRPr lang="es-MX" sz="3200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042988" y="1484784"/>
            <a:ext cx="6867586" cy="2708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152352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600" b="0" i="0" u="none" strike="noStrike" cap="none" normalizeH="0" baseline="0" dirty="0" smtClean="0">
              <a:ln>
                <a:noFill/>
              </a:ln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Alcaraz, R. R. (2011). </a:t>
            </a:r>
            <a:r>
              <a:rPr kumimoji="0" lang="es-ES" altLang="es-MX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emprendedor de éxito.</a:t>
            </a: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México: McGraw-Hill.</a:t>
            </a:r>
            <a:endParaRPr kumimoji="0" lang="es-MX" alt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Amaru, A. C. (2009). </a:t>
            </a:r>
            <a:r>
              <a:rPr kumimoji="0" lang="es-ES" altLang="es-MX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Fundamentos de administración.</a:t>
            </a: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México: PEARSON.</a:t>
            </a:r>
            <a:endParaRPr kumimoji="0" lang="es-MX" alt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s-ES" altLang="es-MX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Anzola</a:t>
            </a: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S. R. (2002). </a:t>
            </a:r>
            <a:r>
              <a:rPr kumimoji="0" lang="es-ES" altLang="es-MX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Administración de pequeñas empresas.</a:t>
            </a: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México: Mc-GRAW-HILL.</a:t>
            </a:r>
            <a:endParaRPr kumimoji="0" lang="es-MX" alt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Cantú, H. D. (2011). </a:t>
            </a:r>
            <a:r>
              <a:rPr kumimoji="0" lang="es-ES" altLang="es-MX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Desarrollo de una cultura de calidad.</a:t>
            </a: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México: </a:t>
            </a:r>
            <a:r>
              <a:rPr kumimoji="0" lang="es-ES" altLang="es-MX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McGRAW-HILL</a:t>
            </a: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es-MX" alt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s-ES" altLang="es-MX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Grabinsky</a:t>
            </a: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S. (2016). </a:t>
            </a:r>
            <a:r>
              <a:rPr kumimoji="0" lang="es-ES" altLang="es-MX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 empresas familiares modernas.</a:t>
            </a: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México: Del verbo emprender.</a:t>
            </a:r>
            <a:endParaRPr kumimoji="0" lang="es-MX" alt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s-ES" altLang="es-MX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Híjar</a:t>
            </a: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G. F. (2011). </a:t>
            </a:r>
            <a:r>
              <a:rPr kumimoji="0" lang="es-ES" altLang="es-MX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Planeación estratégica.</a:t>
            </a: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México: </a:t>
            </a:r>
            <a:r>
              <a:rPr kumimoji="0" lang="es-ES" altLang="es-MX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LIMUSA</a:t>
            </a: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es-MX" alt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INEGI. (06 de Febrero de 2017). </a:t>
            </a:r>
            <a:r>
              <a:rPr kumimoji="0" lang="es-ES" altLang="es-MX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www.inegi.org.mx</a:t>
            </a: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Obtenido de www.inegi.org.mx: http://www.inegi.org.mx/</a:t>
            </a:r>
            <a:endParaRPr kumimoji="0" lang="es-MX" alt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s-ES" altLang="es-MX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ISEF</a:t>
            </a: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(15 de Octubre de 2017). Prontuario fiscal. México.</a:t>
            </a:r>
            <a:endParaRPr kumimoji="0" lang="es-MX" alt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Jacques, L. F., Cisneros, L. F., &amp; Mejía, J. H. (2011). </a:t>
            </a:r>
            <a:r>
              <a:rPr kumimoji="0" lang="es-ES" altLang="es-MX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Administración de PYMES.</a:t>
            </a: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México: PEARSON.</a:t>
            </a:r>
            <a:endParaRPr kumimoji="0" lang="es-MX" alt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s-ES" altLang="es-MX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Münch</a:t>
            </a: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L. G. (2011). </a:t>
            </a:r>
            <a:r>
              <a:rPr kumimoji="0" lang="es-ES" altLang="es-MX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Planeación estratégica.</a:t>
            </a: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México: Trillas.</a:t>
            </a:r>
            <a:endParaRPr kumimoji="0" lang="es-MX" alt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Rodríguez, J. V. (2011). </a:t>
            </a:r>
            <a:r>
              <a:rPr kumimoji="0" lang="es-ES" altLang="es-MX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Administración de pequeñas y medianas empresas.</a:t>
            </a: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México: </a:t>
            </a:r>
            <a:r>
              <a:rPr kumimoji="0" lang="es-ES" altLang="es-MX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CENGAGE</a:t>
            </a: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s-MX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LEARNING</a:t>
            </a: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es-MX" alt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s-ES" altLang="es-MX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STPS</a:t>
            </a: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(22 de Noviembre de 2015). </a:t>
            </a:r>
            <a:r>
              <a:rPr kumimoji="0" lang="es-ES" altLang="es-MX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www.stps.gob.mx</a:t>
            </a: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Obtenido de www.stps.gob.mx: https://www.gob.mx/stps/</a:t>
            </a:r>
            <a:endParaRPr kumimoji="0" lang="es-MX" alt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146833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altLang="es-MX" smtClean="0"/>
              <a:t>… preguntas …</a:t>
            </a:r>
          </a:p>
        </p:txBody>
      </p:sp>
      <p:pic>
        <p:nvPicPr>
          <p:cNvPr id="118789" name="Picture 5" descr="senalando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663" y="2138363"/>
            <a:ext cx="3389312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790" name="WordArt 6"/>
          <p:cNvSpPr>
            <a:spLocks noChangeArrowheads="1" noChangeShapeType="1" noTextEdit="1"/>
          </p:cNvSpPr>
          <p:nvPr/>
        </p:nvSpPr>
        <p:spPr bwMode="auto">
          <a:xfrm>
            <a:off x="2439988" y="4892675"/>
            <a:ext cx="5013325" cy="1331913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pPr algn="ctr"/>
            <a:r>
              <a:rPr lang="es-MX" sz="3600" kern="10" spc="720" normalizeH="1">
                <a:ln w="12700">
                  <a:solidFill>
                    <a:srgbClr val="EAEAEA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! gracias !</a:t>
            </a:r>
          </a:p>
        </p:txBody>
      </p:sp>
    </p:spTree>
    <p:extLst>
      <p:ext uri="{BB962C8B-B14F-4D97-AF65-F5344CB8AC3E}">
        <p14:creationId xmlns:p14="http://schemas.microsoft.com/office/powerpoint/2010/main" val="2795184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32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3000"/>
                                        <p:tgtEl>
                                          <p:spTgt spid="118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9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3600" dirty="0" smtClean="0"/>
              <a:t>CLASIFICACIÓN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1844824"/>
            <a:ext cx="6984892" cy="3987805"/>
          </a:xfrm>
        </p:spPr>
        <p:txBody>
          <a:bodyPr>
            <a:normAutofit/>
          </a:bodyPr>
          <a:lstStyle/>
          <a:p>
            <a:pPr>
              <a:buNone/>
            </a:pPr>
            <a:endParaRPr lang="es-MX" sz="2800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4716016" y="188640"/>
            <a:ext cx="3365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Administración de las PYMES</a:t>
            </a:r>
            <a:endParaRPr lang="es-MX" dirty="0">
              <a:solidFill>
                <a:schemeClr val="bg1"/>
              </a:solidFill>
            </a:endParaRPr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4168140004"/>
              </p:ext>
            </p:extLst>
          </p:nvPr>
        </p:nvGraphicFramePr>
        <p:xfrm>
          <a:off x="1259632" y="2636912"/>
          <a:ext cx="6408712" cy="3395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1025265" cy="1366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911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797152"/>
            <a:ext cx="1136899" cy="138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48668" y="476672"/>
            <a:ext cx="8229600" cy="1066800"/>
          </a:xfrm>
        </p:spPr>
        <p:txBody>
          <a:bodyPr/>
          <a:lstStyle/>
          <a:p>
            <a:r>
              <a:rPr lang="es-MX" dirty="0" smtClean="0"/>
              <a:t>De acuerdo al giro</a:t>
            </a:r>
            <a:endParaRPr lang="es-MX" dirty="0"/>
          </a:p>
        </p:txBody>
      </p:sp>
      <p:sp>
        <p:nvSpPr>
          <p:cNvPr id="8" name="7 Rectángulo redondeado"/>
          <p:cNvSpPr/>
          <p:nvPr/>
        </p:nvSpPr>
        <p:spPr>
          <a:xfrm>
            <a:off x="448668" y="3897052"/>
            <a:ext cx="1296144" cy="50405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Empresa</a:t>
            </a:r>
            <a:endParaRPr lang="es-MX" b="1" dirty="0"/>
          </a:p>
        </p:txBody>
      </p:sp>
      <p:sp>
        <p:nvSpPr>
          <p:cNvPr id="9" name="8 Abrir llave"/>
          <p:cNvSpPr/>
          <p:nvPr/>
        </p:nvSpPr>
        <p:spPr>
          <a:xfrm>
            <a:off x="1907704" y="1772816"/>
            <a:ext cx="576064" cy="4752528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Rectángulo redondeado"/>
          <p:cNvSpPr/>
          <p:nvPr/>
        </p:nvSpPr>
        <p:spPr>
          <a:xfrm>
            <a:off x="2411760" y="2204864"/>
            <a:ext cx="1296144" cy="57187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De servicios</a:t>
            </a:r>
            <a:endParaRPr lang="es-MX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2394373" y="3909381"/>
            <a:ext cx="1745579" cy="50405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Comerciales</a:t>
            </a:r>
            <a:endParaRPr lang="es-MX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2411760" y="5377675"/>
            <a:ext cx="1457548" cy="50405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Industriales</a:t>
            </a:r>
            <a:endParaRPr lang="es-MX" dirty="0"/>
          </a:p>
        </p:txBody>
      </p:sp>
      <p:sp>
        <p:nvSpPr>
          <p:cNvPr id="13" name="12 Abrir llave"/>
          <p:cNvSpPr/>
          <p:nvPr/>
        </p:nvSpPr>
        <p:spPr>
          <a:xfrm>
            <a:off x="4139952" y="1628800"/>
            <a:ext cx="504056" cy="1728192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Rectángulo redondeado"/>
          <p:cNvSpPr/>
          <p:nvPr/>
        </p:nvSpPr>
        <p:spPr>
          <a:xfrm>
            <a:off x="4788024" y="1988840"/>
            <a:ext cx="2088232" cy="36004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Sin concesión </a:t>
            </a:r>
            <a:endParaRPr lang="es-MX" dirty="0"/>
          </a:p>
        </p:txBody>
      </p:sp>
      <p:sp>
        <p:nvSpPr>
          <p:cNvPr id="15" name="14 Rectángulo redondeado"/>
          <p:cNvSpPr/>
          <p:nvPr/>
        </p:nvSpPr>
        <p:spPr>
          <a:xfrm>
            <a:off x="4806032" y="2636912"/>
            <a:ext cx="2088232" cy="50405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Concesionadas por el Edo.</a:t>
            </a:r>
            <a:endParaRPr lang="es-MX" dirty="0"/>
          </a:p>
        </p:txBody>
      </p:sp>
      <p:sp>
        <p:nvSpPr>
          <p:cNvPr id="17" name="16 Abrir llave"/>
          <p:cNvSpPr/>
          <p:nvPr/>
        </p:nvSpPr>
        <p:spPr>
          <a:xfrm>
            <a:off x="4220964" y="4509120"/>
            <a:ext cx="342032" cy="1872208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8" name="17 Rectángulo redondeado"/>
          <p:cNvSpPr/>
          <p:nvPr/>
        </p:nvSpPr>
        <p:spPr>
          <a:xfrm>
            <a:off x="4834396" y="4581128"/>
            <a:ext cx="1465795" cy="432049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Extractivas</a:t>
            </a:r>
            <a:endParaRPr lang="es-MX" dirty="0"/>
          </a:p>
        </p:txBody>
      </p:sp>
      <p:sp>
        <p:nvSpPr>
          <p:cNvPr id="22" name="21 Rectángulo redondeado"/>
          <p:cNvSpPr/>
          <p:nvPr/>
        </p:nvSpPr>
        <p:spPr>
          <a:xfrm>
            <a:off x="4860032" y="5877272"/>
            <a:ext cx="2160240" cy="4680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De transformación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939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1" r="7448" b="44203"/>
          <a:stretch/>
        </p:blipFill>
        <p:spPr bwMode="auto">
          <a:xfrm>
            <a:off x="6948264" y="4653136"/>
            <a:ext cx="1440159" cy="1318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48668" y="47667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De acuerdo al origen del capital</a:t>
            </a:r>
            <a:endParaRPr lang="es-MX" dirty="0"/>
          </a:p>
        </p:txBody>
      </p:sp>
      <p:sp>
        <p:nvSpPr>
          <p:cNvPr id="8" name="7 Rectángulo redondeado"/>
          <p:cNvSpPr/>
          <p:nvPr/>
        </p:nvSpPr>
        <p:spPr>
          <a:xfrm>
            <a:off x="611560" y="3861048"/>
            <a:ext cx="1296144" cy="50405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Empresa</a:t>
            </a:r>
            <a:endParaRPr lang="es-MX" b="1" dirty="0"/>
          </a:p>
        </p:txBody>
      </p:sp>
      <p:sp>
        <p:nvSpPr>
          <p:cNvPr id="9" name="8 Abrir llave"/>
          <p:cNvSpPr/>
          <p:nvPr/>
        </p:nvSpPr>
        <p:spPr>
          <a:xfrm>
            <a:off x="2051720" y="1772816"/>
            <a:ext cx="576064" cy="4752528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Rectángulo redondeado"/>
          <p:cNvSpPr/>
          <p:nvPr/>
        </p:nvSpPr>
        <p:spPr>
          <a:xfrm>
            <a:off x="2555776" y="2204864"/>
            <a:ext cx="1296144" cy="57187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Públicas</a:t>
            </a:r>
            <a:endParaRPr lang="es-MX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2555776" y="3909381"/>
            <a:ext cx="1745579" cy="50405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Privadas</a:t>
            </a:r>
            <a:endParaRPr lang="es-MX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2538389" y="5377675"/>
            <a:ext cx="1457548" cy="50405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Mixtas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939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1" r="7448" b="44203"/>
          <a:stretch/>
        </p:blipFill>
        <p:spPr bwMode="auto">
          <a:xfrm>
            <a:off x="6948264" y="4653136"/>
            <a:ext cx="1440159" cy="1318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48668" y="476672"/>
            <a:ext cx="8229600" cy="1066800"/>
          </a:xfrm>
        </p:spPr>
        <p:txBody>
          <a:bodyPr>
            <a:normAutofit/>
          </a:bodyPr>
          <a:lstStyle/>
          <a:p>
            <a:r>
              <a:rPr lang="es-MX" dirty="0" smtClean="0"/>
              <a:t>De acuerdo a su magnitud</a:t>
            </a:r>
            <a:endParaRPr lang="es-MX" dirty="0"/>
          </a:p>
        </p:txBody>
      </p:sp>
      <p:sp>
        <p:nvSpPr>
          <p:cNvPr id="8" name="7 Rectángulo redondeado"/>
          <p:cNvSpPr/>
          <p:nvPr/>
        </p:nvSpPr>
        <p:spPr>
          <a:xfrm>
            <a:off x="448668" y="3897052"/>
            <a:ext cx="1296144" cy="50405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Empresa</a:t>
            </a:r>
            <a:endParaRPr lang="es-MX" b="1" dirty="0"/>
          </a:p>
        </p:txBody>
      </p:sp>
      <p:sp>
        <p:nvSpPr>
          <p:cNvPr id="9" name="8 Abrir llave"/>
          <p:cNvSpPr/>
          <p:nvPr/>
        </p:nvSpPr>
        <p:spPr>
          <a:xfrm>
            <a:off x="1907704" y="1772816"/>
            <a:ext cx="576064" cy="4752528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Rectángulo redondeado"/>
          <p:cNvSpPr/>
          <p:nvPr/>
        </p:nvSpPr>
        <p:spPr>
          <a:xfrm>
            <a:off x="2483768" y="2204864"/>
            <a:ext cx="1008112" cy="43204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dirty="0" smtClean="0"/>
              <a:t>Micro</a:t>
            </a:r>
            <a:endParaRPr lang="es-MX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2483768" y="3212976"/>
            <a:ext cx="1745579" cy="50405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000" dirty="0" smtClean="0"/>
              <a:t>Pequeñas</a:t>
            </a:r>
            <a:endParaRPr lang="es-MX" sz="2000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2483768" y="4365104"/>
            <a:ext cx="2664296" cy="50405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200" dirty="0" smtClean="0"/>
              <a:t>Medianas</a:t>
            </a:r>
            <a:endParaRPr lang="es-MX" sz="2200" dirty="0"/>
          </a:p>
        </p:txBody>
      </p:sp>
      <p:sp>
        <p:nvSpPr>
          <p:cNvPr id="13" name="12 Rectángulo redondeado"/>
          <p:cNvSpPr/>
          <p:nvPr/>
        </p:nvSpPr>
        <p:spPr>
          <a:xfrm>
            <a:off x="2483768" y="5661248"/>
            <a:ext cx="3744416" cy="50405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400" dirty="0" smtClean="0"/>
              <a:t>Grandes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6939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3600" dirty="0" smtClean="0"/>
              <a:t>De acuerdo a su magnitud.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1844824"/>
            <a:ext cx="6984892" cy="3987805"/>
          </a:xfrm>
        </p:spPr>
        <p:txBody>
          <a:bodyPr>
            <a:normAutofit/>
          </a:bodyPr>
          <a:lstStyle/>
          <a:p>
            <a:pPr>
              <a:buNone/>
            </a:pPr>
            <a:endParaRPr lang="es-MX" sz="2800" dirty="0" smtClean="0"/>
          </a:p>
          <a:p>
            <a:pPr algn="just">
              <a:buNone/>
            </a:pPr>
            <a:r>
              <a:rPr lang="es-MX" sz="2600" dirty="0" smtClean="0"/>
              <a:t>El Acuerdo para la estratificación de las MIPYMES con fundamento en el artículo 3, fracción III de la Ley para el Desarrollo de la Competitividad de la Micro, Pequeña y Mediana Empresa (2012) establece los siguientes criterios:</a:t>
            </a:r>
          </a:p>
        </p:txBody>
      </p:sp>
      <p:sp>
        <p:nvSpPr>
          <p:cNvPr id="4" name="3 Rectángulo"/>
          <p:cNvSpPr/>
          <p:nvPr/>
        </p:nvSpPr>
        <p:spPr>
          <a:xfrm>
            <a:off x="4716016" y="188640"/>
            <a:ext cx="3365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Administración de las PYMES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11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611560" y="692699"/>
          <a:ext cx="8136905" cy="5964549"/>
        </p:xfrm>
        <a:graphic>
          <a:graphicData uri="http://schemas.openxmlformats.org/drawingml/2006/table">
            <a:tbl>
              <a:tblPr/>
              <a:tblGrid>
                <a:gridCol w="1627381"/>
                <a:gridCol w="1627381"/>
                <a:gridCol w="1627381"/>
                <a:gridCol w="1627381"/>
                <a:gridCol w="1627381"/>
              </a:tblGrid>
              <a:tr h="338650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b="1" dirty="0">
                          <a:latin typeface="Times New Roman"/>
                          <a:ea typeface="Times New Roman"/>
                          <a:cs typeface="Times New Roman"/>
                        </a:rPr>
                        <a:t>Estratificación </a:t>
                      </a: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51" marR="31651" marT="31651" marB="3165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3109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>
                          <a:latin typeface="Times New Roman"/>
                          <a:ea typeface="Times New Roman"/>
                          <a:cs typeface="Times New Roman"/>
                        </a:rPr>
                        <a:t>Tamaño</a:t>
                      </a:r>
                      <a:endParaRPr lang="es-MX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51" marR="31651" marT="31651" marB="3165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>
                          <a:latin typeface="Times New Roman"/>
                          <a:ea typeface="Times New Roman"/>
                          <a:cs typeface="Times New Roman"/>
                        </a:rPr>
                        <a:t>Sector</a:t>
                      </a:r>
                      <a:endParaRPr lang="es-MX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51" marR="31651" marT="31651" marB="3165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latin typeface="Times New Roman"/>
                          <a:ea typeface="Times New Roman"/>
                          <a:cs typeface="Times New Roman"/>
                        </a:rPr>
                        <a:t>Rango de número de trabajadores</a:t>
                      </a:r>
                      <a:endParaRPr lang="es-MX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51" marR="31651" marT="31651" marB="3165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>
                          <a:latin typeface="Times New Roman"/>
                          <a:ea typeface="Times New Roman"/>
                          <a:cs typeface="Times New Roman"/>
                        </a:rPr>
                        <a:t>Rango de monto de ventas anuales (mdp)</a:t>
                      </a:r>
                      <a:endParaRPr lang="es-MX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51" marR="31651" marT="31651" marB="3165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>
                          <a:latin typeface="Times New Roman"/>
                          <a:ea typeface="Times New Roman"/>
                          <a:cs typeface="Times New Roman"/>
                        </a:rPr>
                        <a:t>Tope máximo combinado*</a:t>
                      </a:r>
                      <a:endParaRPr lang="es-MX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51" marR="31651" marT="31651" marB="3165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</a:tr>
              <a:tr h="3338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latin typeface="Times New Roman"/>
                          <a:ea typeface="Times New Roman"/>
                          <a:cs typeface="Times New Roman"/>
                        </a:rPr>
                        <a:t>Micro</a:t>
                      </a:r>
                      <a:endParaRPr lang="es-MX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51" marR="31651" marT="31651" marB="3165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Times New Roman"/>
                          <a:ea typeface="Times New Roman"/>
                          <a:cs typeface="Times New Roman"/>
                        </a:rPr>
                        <a:t>Todas</a:t>
                      </a:r>
                      <a:endParaRPr lang="es-MX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51" marR="31651" marT="31651" marB="3165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Times New Roman"/>
                          <a:ea typeface="Times New Roman"/>
                          <a:cs typeface="Times New Roman"/>
                        </a:rPr>
                        <a:t>Hasta 10</a:t>
                      </a:r>
                      <a:endParaRPr lang="es-MX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51" marR="31651" marT="31651" marB="3165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Times New Roman"/>
                          <a:ea typeface="Times New Roman"/>
                          <a:cs typeface="Times New Roman"/>
                        </a:rPr>
                        <a:t>Hasta $4</a:t>
                      </a:r>
                      <a:endParaRPr lang="es-MX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51" marR="31651" marT="31651" marB="3165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Times New Roman"/>
                          <a:ea typeface="Times New Roman"/>
                          <a:cs typeface="Times New Roman"/>
                        </a:rPr>
                        <a:t>4.6</a:t>
                      </a:r>
                      <a:endParaRPr lang="es-MX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51" marR="31651" marT="31651" marB="3165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752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latin typeface="Times New Roman"/>
                          <a:ea typeface="Times New Roman"/>
                          <a:cs typeface="Times New Roman"/>
                        </a:rPr>
                        <a:t>Pequeña</a:t>
                      </a:r>
                      <a:endParaRPr lang="es-MX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51" marR="31651" marT="31651" marB="3165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Times New Roman"/>
                          <a:ea typeface="Times New Roman"/>
                          <a:cs typeface="Times New Roman"/>
                        </a:rPr>
                        <a:t>Comercio</a:t>
                      </a:r>
                      <a:endParaRPr lang="es-MX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51" marR="31651" marT="31651" marB="3165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Times New Roman"/>
                          <a:ea typeface="Times New Roman"/>
                          <a:cs typeface="Times New Roman"/>
                        </a:rPr>
                        <a:t>Desde 11 hasta 30</a:t>
                      </a:r>
                      <a:endParaRPr lang="es-MX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51" marR="31651" marT="31651" marB="3165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Times New Roman"/>
                          <a:ea typeface="Times New Roman"/>
                          <a:cs typeface="Times New Roman"/>
                        </a:rPr>
                        <a:t>Desde $4.01 hasta $100</a:t>
                      </a:r>
                      <a:endParaRPr lang="es-MX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51" marR="31651" marT="31651" marB="3165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Times New Roman"/>
                          <a:ea typeface="Times New Roman"/>
                          <a:cs typeface="Times New Roman"/>
                        </a:rPr>
                        <a:t>93</a:t>
                      </a:r>
                      <a:endParaRPr lang="es-MX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51" marR="31651" marT="31651" marB="3165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752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Times New Roman"/>
                          <a:ea typeface="Times New Roman"/>
                          <a:cs typeface="Times New Roman"/>
                        </a:rPr>
                        <a:t>Industria y Servicios</a:t>
                      </a:r>
                      <a:endParaRPr lang="es-MX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51" marR="31651" marT="31651" marB="3165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Times New Roman"/>
                          <a:ea typeface="Times New Roman"/>
                          <a:cs typeface="Times New Roman"/>
                        </a:rPr>
                        <a:t>Desde 11 hasta 50</a:t>
                      </a:r>
                      <a:endParaRPr lang="es-MX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51" marR="31651" marT="31651" marB="3165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Times New Roman"/>
                          <a:ea typeface="Times New Roman"/>
                          <a:cs typeface="Times New Roman"/>
                        </a:rPr>
                        <a:t>Desde $4.01 hasta $100</a:t>
                      </a:r>
                      <a:endParaRPr lang="es-MX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51" marR="31651" marT="31651" marB="3165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Times New Roman"/>
                          <a:ea typeface="Times New Roman"/>
                          <a:cs typeface="Times New Roman"/>
                        </a:rPr>
                        <a:t>95</a:t>
                      </a:r>
                      <a:endParaRPr lang="es-MX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51" marR="31651" marT="31651" marB="3165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7525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latin typeface="Times New Roman"/>
                          <a:ea typeface="Times New Roman"/>
                          <a:cs typeface="Times New Roman"/>
                        </a:rPr>
                        <a:t>Mediana</a:t>
                      </a:r>
                      <a:endParaRPr lang="es-MX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51" marR="31651" marT="31651" marB="3165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Times New Roman"/>
                          <a:ea typeface="Times New Roman"/>
                          <a:cs typeface="Times New Roman"/>
                        </a:rPr>
                        <a:t>Comercio</a:t>
                      </a:r>
                      <a:endParaRPr lang="es-MX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51" marR="31651" marT="31651" marB="3165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Times New Roman"/>
                          <a:ea typeface="Times New Roman"/>
                          <a:cs typeface="Times New Roman"/>
                        </a:rPr>
                        <a:t>Desde 31 hasta 100</a:t>
                      </a:r>
                      <a:endParaRPr lang="es-MX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51" marR="31651" marT="31651" marB="3165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Times New Roman"/>
                          <a:ea typeface="Times New Roman"/>
                          <a:cs typeface="Times New Roman"/>
                        </a:rPr>
                        <a:t>Desde $100.01 hasta $250</a:t>
                      </a:r>
                      <a:endParaRPr lang="es-MX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51" marR="31651" marT="31651" marB="3165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Times New Roman"/>
                          <a:ea typeface="Times New Roman"/>
                          <a:cs typeface="Times New Roman"/>
                        </a:rPr>
                        <a:t>235</a:t>
                      </a:r>
                      <a:endParaRPr lang="es-MX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51" marR="31651" marT="31651" marB="3165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752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Times New Roman"/>
                          <a:ea typeface="Times New Roman"/>
                          <a:cs typeface="Times New Roman"/>
                        </a:rPr>
                        <a:t>Servicios</a:t>
                      </a:r>
                      <a:endParaRPr lang="es-MX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51" marR="31651" marT="31651" marB="3165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Times New Roman"/>
                          <a:ea typeface="Times New Roman"/>
                          <a:cs typeface="Times New Roman"/>
                        </a:rPr>
                        <a:t>Desde 51 hasta 100</a:t>
                      </a:r>
                      <a:endParaRPr lang="es-MX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51" marR="31651" marT="31651" marB="3165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8220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Times New Roman"/>
                          <a:ea typeface="Times New Roman"/>
                          <a:cs typeface="Times New Roman"/>
                        </a:rPr>
                        <a:t>Industria</a:t>
                      </a:r>
                      <a:endParaRPr lang="es-MX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51" marR="31651" marT="31651" marB="3165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Times New Roman"/>
                          <a:ea typeface="Times New Roman"/>
                          <a:cs typeface="Times New Roman"/>
                        </a:rPr>
                        <a:t>Desde 51 hasta 250</a:t>
                      </a:r>
                      <a:endParaRPr lang="es-MX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51" marR="31651" marT="31651" marB="3165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Times New Roman"/>
                          <a:ea typeface="Times New Roman"/>
                          <a:cs typeface="Times New Roman"/>
                        </a:rPr>
                        <a:t>Desde $100.01 hasta $250</a:t>
                      </a:r>
                      <a:endParaRPr lang="es-MX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51" marR="31651" marT="31651" marB="3165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Times New Roman"/>
                          <a:ea typeface="Times New Roman"/>
                          <a:cs typeface="Times New Roman"/>
                        </a:rPr>
                        <a:t>250</a:t>
                      </a:r>
                      <a:endParaRPr lang="es-MX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51" marR="31651" marT="31651" marB="3165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7525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latin typeface="Times New Roman"/>
                          <a:ea typeface="Times New Roman"/>
                          <a:cs typeface="Times New Roman"/>
                        </a:rPr>
                        <a:t>*Tope Máximo Combinado = (Trabajadores) X 10% + (Ventas Anuales) X 90%.</a:t>
                      </a:r>
                      <a:endParaRPr lang="es-MX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51" marR="31651" marT="31651" marB="31651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4716016" y="188640"/>
            <a:ext cx="3365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Administración de las PYMES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11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3600" dirty="0" smtClean="0"/>
              <a:t>DETERMINACIÓN DEL TAMAÑO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1844824"/>
            <a:ext cx="6984892" cy="3987805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es-MX" sz="2800" dirty="0" smtClean="0"/>
          </a:p>
          <a:p>
            <a:pPr algn="just"/>
            <a:r>
              <a:rPr lang="es-MX" sz="2800" dirty="0" smtClean="0"/>
              <a:t>El tamaño de la empresa se determinará a partir del puntaje obtenido conforme a la siguiente fórmula: Puntaje de la empresa = (Número de trabajadores) X 10% + (Monto de Ventas Anuales) X 90%, el cual debe ser igual o menor al Tope Máximo Combinado de su categoría.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4716016" y="188640"/>
            <a:ext cx="3365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Administración de las PYMES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11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3600" dirty="0" smtClean="0"/>
              <a:t>EJEMPLO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1844824"/>
            <a:ext cx="6984892" cy="3987805"/>
          </a:xfrm>
        </p:spPr>
        <p:txBody>
          <a:bodyPr>
            <a:normAutofit/>
          </a:bodyPr>
          <a:lstStyle/>
          <a:p>
            <a:pPr algn="just"/>
            <a:r>
              <a:rPr lang="es-MX" sz="2800" dirty="0" smtClean="0"/>
              <a:t>El Sr. Antonio López administra  una fábrica de ropa en la cual se laboran 35 trabajadores y sus ventas anuales ascienden en promedio a $ 15.5 millones de pesos.</a:t>
            </a:r>
          </a:p>
          <a:p>
            <a:pPr algn="just">
              <a:buNone/>
            </a:pPr>
            <a:r>
              <a:rPr lang="es-MX" sz="2800" dirty="0" smtClean="0"/>
              <a:t>Puntaje de la empresa = (35) X 10% + (15.5) X 90% = 3.5 + 13.95 = 17.45 = ?</a:t>
            </a:r>
          </a:p>
          <a:p>
            <a:pPr>
              <a:buNone/>
            </a:pPr>
            <a:endParaRPr lang="es-MX" sz="2800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4716016" y="188640"/>
            <a:ext cx="3365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Administración de las PYMES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11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3600" dirty="0" smtClean="0"/>
              <a:t>EJERCICIO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1844824"/>
            <a:ext cx="6984892" cy="3987805"/>
          </a:xfrm>
        </p:spPr>
        <p:txBody>
          <a:bodyPr>
            <a:normAutofit lnSpcReduction="10000"/>
          </a:bodyPr>
          <a:lstStyle/>
          <a:p>
            <a:pPr marL="68580" indent="0" algn="just">
              <a:buNone/>
            </a:pPr>
            <a:r>
              <a:rPr lang="es-MX" sz="2800" dirty="0" smtClean="0"/>
              <a:t>1. La Mueblería del Centro S.A. de C.V. se dedica a la compra y venta de muebles para el hogar. Actualmente cuenta con 45 trabajadores y genera aproximadamente 25 millones de pesos en promedio por venta de sus productos.</a:t>
            </a:r>
          </a:p>
          <a:p>
            <a:pPr algn="just">
              <a:buNone/>
            </a:pPr>
            <a:endParaRPr lang="es-MX" sz="2800" dirty="0" smtClean="0"/>
          </a:p>
          <a:p>
            <a:pPr lvl="1" algn="just">
              <a:buNone/>
            </a:pPr>
            <a:r>
              <a:rPr lang="es-MX" sz="2600" dirty="0" smtClean="0"/>
              <a:t>De qué tamaño es la empresa?</a:t>
            </a:r>
          </a:p>
          <a:p>
            <a:pPr>
              <a:buNone/>
            </a:pPr>
            <a:endParaRPr lang="es-MX" sz="2800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4716016" y="188640"/>
            <a:ext cx="3365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Administración de las PYMES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11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024744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700" dirty="0" smtClean="0"/>
              <a:t/>
            </a:r>
            <a:br>
              <a:rPr lang="es-MX" sz="2700" dirty="0" smtClean="0"/>
            </a:br>
            <a:r>
              <a:rPr lang="es-MX" sz="2700" dirty="0" smtClean="0"/>
              <a:t/>
            </a:r>
            <a:br>
              <a:rPr lang="es-MX" sz="2700" dirty="0" smtClean="0"/>
            </a:br>
            <a:r>
              <a:rPr lang="es-MX" sz="2200" dirty="0" smtClean="0"/>
              <a:t/>
            </a:r>
            <a:br>
              <a:rPr lang="es-MX" sz="2200" dirty="0" smtClean="0"/>
            </a:br>
            <a:endParaRPr lang="es-MX" sz="2200" dirty="0"/>
          </a:p>
        </p:txBody>
      </p:sp>
      <p:sp>
        <p:nvSpPr>
          <p:cNvPr id="4" name="3 CuadroTexto"/>
          <p:cNvSpPr txBox="1"/>
          <p:nvPr/>
        </p:nvSpPr>
        <p:spPr>
          <a:xfrm>
            <a:off x="4716016" y="0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Administración de las MIPYMES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10242" name="AutoShape 2" descr="data:image/jpeg;base64,/9j/4AAQSkZJRgABAQAAAQABAAD/2wCEAAkGBwgHBgkIBwgKCgkLDRYPDQwMDRsUFRAWIB0iIiAdHx8kKDQsJCYxJx8fLT0tMTU3Ojo6Iys/RD84QzQ5OjcBCgoKDQwNGg8PGjclHyU3Nzc3Nzc3Nzc3Nzc3Nzc3Nzc3Nzc3Nzc3Nzc3Nzc3Nzc3Nzc3Nzc3Nzc3Nzc3Nzc3N//AABEIAFcAVwMBIgACEQEDEQH/xAAcAAACAwEBAQEAAAAAAAAAAAAABgMFBwEEAgj/xAA2EAABAwMCBAMGBAYDAAAAAAABAgMEAAUREiEGEzFBIlFhMnGBkaGxBxTB0RVCUnKS8CMzU//EABoBAAIDAQEAAAAAAAAAAAAAAAQFAQIDBgD/xAAuEQACAQMCAwUIAwAAAAAAAAABAgMABBEhMQUSQRNRYXGBFCIjkaGxwdEVMuH/2gAMAwEAAhEDEQA/ANxpX4x4zh8LtpDrRkPqIw0lYSf9/wB7img1k/4o8PXFm8p4mgoQ8w22kvJWAoNlOwJB6pIx8azlZlXK0bw+KKacJKdPue6nnhPiqDxPEU9DCm3G/wDtZX7SP3HrV/WYfg7a5KPzlyfUylpeW0IbUCckgqyB0AwMD1NafXomLICai/hjhuGSM5AoormaM1pQddrzzpSYrBcOCeiQTjJ99T1X3xhuRb1pdcDeCClR86xuGZYmKb4q8YBcBtqqoPEjzs1tmTGSlt04StOf16imYUmWKAZk9K3ZAIikYbzkn3elOYoLhcs0sRaU57qJvUiRwIx50UUUUzoOikj8XhIHCgUzr5aZCOcEnGQchOfTVpp3qu4gaiP2eWzcUlUVbZS4AcHHoexqkn9DmtreYQSrIdgc1kn4bXRdqe/OEqVF1iNLaT1bCsqQ5jvg6wfSnW5ceAEotsXUP/R/Yf4j96QmIzMUFMdJxnJWr2lnzNSuKS2NThASOpJwK51uISn4cX+0LxXintVwXiGB9auJXGt2JWTOaZ0jOlPLTn+0K3V07Zro4qvWjIuC8hRHsI8h6VRPciTFkvxygNR4upJKyNSg62cjbcnSa6X2VMNuNO81SyoJbQkqUQMbgdT1rreG2UassjyFjg5B2z+MbUhnmn5RgnXxpmi8bXdkjnch9PfWjB+Y/arGRxRHvDbbLqTGKAVlJVkLX/KAfjnfHSkhjnSgPyMWRKJAOGWyrT7z0HxNRR3Oe+7EcAamM6+YyVDI05zg9D07UwvLK0uEMTHlJ7qvaXd7Ee0UFgNTnWtK4VQtc5TmfAlo/DJ2+xptFZ1wLfTHki3ysct4jQ4RuFdgT3FaIOlI4uHtYL2LHPjT4Xy3vxVGPCu0UUVpU0Ut8a8xy3oabdDaCrx5HUdAPvRxPxIi0uCMjUXijX4cd+g391KH8XnXPMectWtW7ZO2CNxV5rCee2Yp3fOhGvrZZhFLt1rxOwkJQSHklQ33I3+lfEO0tzp0lBcQtphaVcxSdWEYVnSOxzp+te4vIVDDjjqGNWwcJAwc+vnUDDLbakhuatC90rLTugrGcY2PmCO/SuSsboW0nOwPdTG64ViZfZ008/3UkOzQZCz+UbKjKyYbkmG7pGUaslShgAnV0xtjualWiVZZ8m3QklCTjCm0AF4FIJJyD3JHX7VA69G6LuLyfBqx+fcGE9M+30qtu9tukl1Bt9ydQzjfmSnSQdsdScjruN9+9Pk43bMfeyPMD91ccHmJwpX5n9VdB+7tZYZceHhCylLKSEgkgb6SOxpRuzxtN6D1yipdeeaKlOtp0q3Ud/IHG2QOlfd5t12ipa/LXKU+kpOrW+vIUEknG/Q4OPXalaROkyUhL77jgBz41k/eiP5GJ05ojr0060dZ8DmaT4pBQ5BAY7H0piHE1vQoLTHlpKTkHWnr8q3S1XRiZbokkutpU+ylzSVDIyM1+Z4LCJM6Oy6f+NbgCvd5VpKm25wdVFLUVqM0NKCrBUB5etBXXF5tA/vH5UDxe0s+Fusdshy2p1O3rWvAg9KKTvw8uciUxIhyFqWI4SUKUcnBzt9KKLgmE0YcdaDjcOoYV5+PrHKekpukRBdSlvS8hPVOP5sdxS1HRcb5KLqyEobSEuSHPAhsDzPn6Vq1yiibb5EUnTzm1I1eWR1rKJDL1ofaZulu1lp4L0r9h7Hkfj29MjanlpOzR8nUbeVJ763VZQ+NDv519vRo1xiIjleppC8q0k+PGQRkY61BKsqXS8W3uUpb4eSpKPZUlGE9+ysq+NNVyudrvkdmPaIEiRNCBywyjl8j0UemPp5Gvh7h+7Rm0qUyh/YE8leSD7jiuHu7C9tGzHkrr5+o/Ndja3lpdLhsZ693ofxSiOH+WhaGn08sthtIWhR04WpSeih01deuwIxXmvN8lWnkIaDbidSm3CtO6tKUHPpnX28qayyps4kR5bR9WT+uKR+JWUPzlx1s3D/jeUtCmYuoLCkIH9Qx7PrQ9v2lw5E+uPvTa1jgR9BpXkvXFC7gyGWGOQnudWSaXavY3Ct5nuaLfZbiof1vt8tPzOB9acLN+EMtxou3ia00vHhYZBV/krb6fOmUVsVXCLpR8t/aWqb+g1NLHA1gduVwbuEmFJetUZzLymUElShuEjud8Zx299M90gwmnw5b5LqoaleIuNbtenXxUzTL7J4ag/wxMOI0tpGhoxleBHrjrnvuPnUdi4VmXIsTb04Us55gYI8S+/i8s/Pr0zWMqdswjjGT1yNq4Pid6/EZs42+lNHDljj2SGW2VKcccwpx1QwVHt7h6UVb0U7RFRQq7V5QFGBRVdxBDbnWeWy4hKstKKdQ6KA2NWNVPFUtMOwTXCrClNFtH9yth962jBLgDeqSkBCTtilbhpy7WqzMzozKZsB4FbjaRpcbPQn1G3b5U6WyczcoLMuPnlujI1Dcb4/SlBm7GLwG8Et6C2gRm1A+0pXU/Ump+Fb6T/D7TGi5QloBS9W+wyVfP70bPC8nM2Nj9KW29xHFyLzaMBp405YortFL6bVzFRS3SxFdeSgrKElWkd8VNXyshKCo9AMmobaoO1IVsYZvnGj0mQ0koQ2HVNKIUCoJCQPUdT8qfhWdyJtvtl1ReLQ65guaJEZQ2KD3T9/l2rQY7zchht5lQW24kKSodwelAWDqQwyCc5OOtD27AgjOTUlFFFMKJoqr4jtAvVtMQvFk6wsL06sY9MiiirKxUhhvVXUOpVtjUkS0xI9qbtxaS7HSnBDoCtZ7k+ud6lg26HASUworLAPXloAz76KKgux3NQEUYwNq9dFFFRV6K4a7RXq9VBM4StctxalB5tK1alttrwlR93b4VdRY7UWM3HYQENNJCUJHYDpRRWaRIhJUYzVVRVOgqWiiitKtX//Z"/>
          <p:cNvSpPr>
            <a:spLocks noChangeAspect="1" noChangeArrowheads="1"/>
          </p:cNvSpPr>
          <p:nvPr/>
        </p:nvSpPr>
        <p:spPr bwMode="auto">
          <a:xfrm>
            <a:off x="155575" y="-10287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244" name="AutoShape 4" descr="data:image/jpeg;base64,/9j/4AAQSkZJRgABAQAAAQABAAD/2wCEAAkGBwgHBgkIBwgKCgkLDRYPDQwMDRsUFRAWIB0iIiAdHx8kKDQsJCYxJx8fLT0tMTU3Ojo6Iys/RD84QzQ5OjcBCgoKDQwNGg8PGjclHyU3Nzc3Nzc3Nzc3Nzc3Nzc3Nzc3Nzc3Nzc3Nzc3Nzc3Nzc3Nzc3Nzc3Nzc3Nzc3Nzc3N//AABEIAFcAVwMBIgACEQEDEQH/xAAcAAACAwEBAQEAAAAAAAAAAAAABgMFBwEEAgj/xAA2EAABAwMCBAMGBAYDAAAAAAABAgMEAAUREiEGEzFBIlFhMnGBkaGxBxTB0RVCUnKS8CMzU//EABoBAAIDAQEAAAAAAAAAAAAAAAQFAQIDBgD/xAAuEQACAQMCAwUIAwAAAAAAAAABAgMABBEhMQUSQRNRYXGBFCIjkaGxwdEVMuH/2gAMAwEAAhEDEQA/ANxpX4x4zh8LtpDrRkPqIw0lYSf9/wB7img1k/4o8PXFm8p4mgoQ8w22kvJWAoNlOwJB6pIx8azlZlXK0bw+KKacJKdPue6nnhPiqDxPEU9DCm3G/wDtZX7SP3HrV/WYfg7a5KPzlyfUylpeW0IbUCckgqyB0AwMD1NafXomLICai/hjhuGSM5AoormaM1pQddrzzpSYrBcOCeiQTjJ99T1X3xhuRb1pdcDeCClR86xuGZYmKb4q8YBcBtqqoPEjzs1tmTGSlt04StOf16imYUmWKAZk9K3ZAIikYbzkn3elOYoLhcs0sRaU57qJvUiRwIx50UUUUzoOikj8XhIHCgUzr5aZCOcEnGQchOfTVpp3qu4gaiP2eWzcUlUVbZS4AcHHoexqkn9DmtreYQSrIdgc1kn4bXRdqe/OEqVF1iNLaT1bCsqQ5jvg6wfSnW5ceAEotsXUP/R/Yf4j96QmIzMUFMdJxnJWr2lnzNSuKS2NThASOpJwK51uISn4cX+0LxXintVwXiGB9auJXGt2JWTOaZ0jOlPLTn+0K3V07Zro4qvWjIuC8hRHsI8h6VRPciTFkvxygNR4upJKyNSg62cjbcnSa6X2VMNuNO81SyoJbQkqUQMbgdT1rreG2UassjyFjg5B2z+MbUhnmn5RgnXxpmi8bXdkjnch9PfWjB+Y/arGRxRHvDbbLqTGKAVlJVkLX/KAfjnfHSkhjnSgPyMWRKJAOGWyrT7z0HxNRR3Oe+7EcAamM6+YyVDI05zg9D07UwvLK0uEMTHlJ7qvaXd7Ee0UFgNTnWtK4VQtc5TmfAlo/DJ2+xptFZ1wLfTHki3ysct4jQ4RuFdgT3FaIOlI4uHtYL2LHPjT4Xy3vxVGPCu0UUVpU0Ut8a8xy3oabdDaCrx5HUdAPvRxPxIi0uCMjUXijX4cd+g391KH8XnXPMectWtW7ZO2CNxV5rCee2Yp3fOhGvrZZhFLt1rxOwkJQSHklQ33I3+lfEO0tzp0lBcQtphaVcxSdWEYVnSOxzp+te4vIVDDjjqGNWwcJAwc+vnUDDLbakhuatC90rLTugrGcY2PmCO/SuSsboW0nOwPdTG64ViZfZ008/3UkOzQZCz+UbKjKyYbkmG7pGUaslShgAnV0xtjualWiVZZ8m3QklCTjCm0AF4FIJJyD3JHX7VA69G6LuLyfBqx+fcGE9M+30qtu9tukl1Bt9ydQzjfmSnSQdsdScjruN9+9Pk43bMfeyPMD91ccHmJwpX5n9VdB+7tZYZceHhCylLKSEgkgb6SOxpRuzxtN6D1yipdeeaKlOtp0q3Ud/IHG2QOlfd5t12ipa/LXKU+kpOrW+vIUEknG/Q4OPXalaROkyUhL77jgBz41k/eiP5GJ05ojr0060dZ8DmaT4pBQ5BAY7H0piHE1vQoLTHlpKTkHWnr8q3S1XRiZbokkutpU+ylzSVDIyM1+Z4LCJM6Oy6f+NbgCvd5VpKm25wdVFLUVqM0NKCrBUB5etBXXF5tA/vH5UDxe0s+Fusdshy2p1O3rWvAg9KKTvw8uciUxIhyFqWI4SUKUcnBzt9KKLgmE0YcdaDjcOoYV5+PrHKekpukRBdSlvS8hPVOP5sdxS1HRcb5KLqyEobSEuSHPAhsDzPn6Vq1yiibb5EUnTzm1I1eWR1rKJDL1ofaZulu1lp4L0r9h7Hkfj29MjanlpOzR8nUbeVJ763VZQ+NDv519vRo1xiIjleppC8q0k+PGQRkY61BKsqXS8W3uUpb4eSpKPZUlGE9+ysq+NNVyudrvkdmPaIEiRNCBywyjl8j0UemPp5Gvh7h+7Rm0qUyh/YE8leSD7jiuHu7C9tGzHkrr5+o/Ndja3lpdLhsZ693ofxSiOH+WhaGn08sthtIWhR04WpSeih01deuwIxXmvN8lWnkIaDbidSm3CtO6tKUHPpnX28qayyps4kR5bR9WT+uKR+JWUPzlx1s3D/jeUtCmYuoLCkIH9Qx7PrQ9v2lw5E+uPvTa1jgR9BpXkvXFC7gyGWGOQnudWSaXavY3Ct5nuaLfZbiof1vt8tPzOB9acLN+EMtxou3ia00vHhYZBV/krb6fOmUVsVXCLpR8t/aWqb+g1NLHA1gduVwbuEmFJetUZzLymUElShuEjud8Zx299M90gwmnw5b5LqoaleIuNbtenXxUzTL7J4ag/wxMOI0tpGhoxleBHrjrnvuPnUdi4VmXIsTb04Us55gYI8S+/i8s/Pr0zWMqdswjjGT1yNq4Pid6/EZs42+lNHDljj2SGW2VKcccwpx1QwVHt7h6UVb0U7RFRQq7V5QFGBRVdxBDbnWeWy4hKstKKdQ6KA2NWNVPFUtMOwTXCrClNFtH9yth962jBLgDeqSkBCTtilbhpy7WqzMzozKZsB4FbjaRpcbPQn1G3b5U6WyczcoLMuPnlujI1Dcb4/SlBm7GLwG8Et6C2gRm1A+0pXU/Ump+Fb6T/D7TGi5QloBS9W+wyVfP70bPC8nM2Nj9KW29xHFyLzaMBp405YortFL6bVzFRS3SxFdeSgrKElWkd8VNXyshKCo9AMmobaoO1IVsYZvnGj0mQ0koQ2HVNKIUCoJCQPUdT8qfhWdyJtvtl1ReLQ65guaJEZQ2KD3T9/l2rQY7zchht5lQW24kKSodwelAWDqQwyCc5OOtD27AgjOTUlFFFMKJoqr4jtAvVtMQvFk6wsL06sY9MiiirKxUhhvVXUOpVtjUkS0xI9qbtxaS7HSnBDoCtZ7k+ud6lg26HASUworLAPXloAz76KKgux3NQEUYwNq9dFFFRV6K4a7RXq9VBM4StctxalB5tK1alttrwlR93b4VdRY7UWM3HYQENNJCUJHYDpRRWaRIhJUYzVVRVOgqWiiitKtX//Z"/>
          <p:cNvSpPr>
            <a:spLocks noChangeAspect="1" noChangeArrowheads="1"/>
          </p:cNvSpPr>
          <p:nvPr/>
        </p:nvSpPr>
        <p:spPr bwMode="auto">
          <a:xfrm>
            <a:off x="155575" y="-10287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" name="9 Rectángulo"/>
          <p:cNvSpPr/>
          <p:nvPr/>
        </p:nvSpPr>
        <p:spPr>
          <a:xfrm>
            <a:off x="1043608" y="2132856"/>
            <a:ext cx="7200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dirty="0" smtClean="0"/>
          </a:p>
          <a:p>
            <a:pPr algn="ctr"/>
            <a:r>
              <a:rPr lang="es-MX" sz="4800" b="1" dirty="0" smtClean="0"/>
              <a:t>Introducción</a:t>
            </a:r>
          </a:p>
          <a:p>
            <a:pPr algn="ctr"/>
            <a:endParaRPr lang="es-MX" sz="4800" b="1" dirty="0"/>
          </a:p>
          <a:p>
            <a:pPr algn="ctr"/>
            <a:r>
              <a:rPr lang="es-MX" sz="4800" dirty="0" smtClean="0"/>
              <a:t>Datos relevantes</a:t>
            </a:r>
            <a:endParaRPr lang="es-MX" sz="4800" dirty="0"/>
          </a:p>
          <a:p>
            <a:pPr algn="ctr"/>
            <a:endParaRPr lang="es-MX" dirty="0" smtClean="0"/>
          </a:p>
          <a:p>
            <a:pPr algn="ctr"/>
            <a:r>
              <a:rPr lang="es-MX" sz="1200" dirty="0" smtClean="0"/>
              <a:t>.</a:t>
            </a:r>
            <a:endParaRPr lang="es-MX" sz="1200" dirty="0"/>
          </a:p>
        </p:txBody>
      </p:sp>
      <p:sp>
        <p:nvSpPr>
          <p:cNvPr id="17410" name="AutoShape 2" descr="Resultado de imagen para DESEMPLEO PARA PROFESIONISTAS EN  MÉXI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7412" name="AutoShape 4" descr="data:image/jpeg;base64,/9j/4AAQSkZJRgABAQAAAQABAAD/2wCEAAkGBxQSEhIUEhQWFRQXFRQUGBYXFRQXFBcWFBQWFhQXFRUYHCggGBolHBUUITEhJSkrLi4uFx8zODMsNygtLisBCgoKDg0OGhAQGiwkHx4sLCwsLCwsLCwsLCwsLCwsLCwsLCwsLCwsLCwsLCwsLCwsLCwsLCwsLCw3LCwsLCwsLP/AABEIALgBEQMBIgACEQEDEQH/xAAcAAABBQEBAQAAAAAAAAAAAAADAAECBAUGBwj/xABFEAACAQIDBQUFBQUGBAcAAAABAgADEQQSIQUxQVFhBhMicYEykaGx8EJSksHRBxRicoIjM1Nz4fEkQ4OiFlRjk7LC0v/EABoBAAIDAQEAAAAAAAAAAAAAAAABAgMEBQb/xAAsEQACAgEEAQIFBAMBAAAAAAAAAQIRAwQSITFBE1EiMmFx8JGhscFCYoEF/9oADAMBAAIRAxEAPwAraQNWvBVa+pgN86rZz6JM5MdRHWnCqIrJUMBJiK0LSTnGgIAW1MDWqSeJq8IBJIj2IJJhJNRJyJIHaQcwyiQYQoTFTMOrQIWTvAA6mEBlYPCq8diIVBrHQSLHWKpVyozH7Ks3uBMBhgP18h16TFx/anC0rg1M7DhTUt6ZvZ+M4Dam2q+I/vKhy/cHhp/gG/1uZm5Jjlqn/ijRHB7nV47t1WY/2KJTX+IF3PnwHkB6y1svts26vTDbhekCH1vqVY2PDlOJMnSrEe8HrpyMp9afdlnpx9j2nA4haqLUQ3Vt1wQb8QQdxFxpLGWcF2T2mwL2Vi9k8IFs5uRZrj2iL2bnpruncYbErUXMjZlPHj6jeD5zbgzrJw+zPlxbOV0GAj3jRTSUiJkTHjGDAUYxhHMQDSJEe0aICNo8YxhAYeNGiiGYyrDIkmKcmRaVEhgkcx7wtKlxMkhMjTp8TB4itbQQuJrWGkzr3MldEexA3h1WMiwyLIkqGVY9pK0SiMBmgwIqj6yQjEILHtJiMYhgisksmpF1DEgEgEhcxA4kLcX98aviaK2yitmubh2phSPslCE3nfY7ryEppOi+GmyTVpDTm+2G31pU3oISargK1tyIwubn7xGluGabGIxhKOaa2YB7XbOCyg20sLa6cZ5vtikzVS7al/GTzzcPkPSZ8upXyx7Llo5xqUikp0kYXC0C7BRvPOa77D8JIOZhwAAv5XN5ilOKdMvhilNWkYRkYc0+UGyW3yRU0auCxhqaVCbqpCuCcwJI9tR7YJtcjxCwM7Ps7tBxWSnUa61KYYG9wxQZVdHJJNyGVgbagaLPOKdUre247/Lp851exatN6lAeIVHq01RhcMDmu7LrYgkAE6HU3BkoNxmmhNXFpno4MeDrMFuWIUb7k2GuvHpKmD2h3lTKijIL3YsQxA35Utpz1OvSdPJnhj+Z9mTHgnk+VdGhINHVgdxBtobEGx62+tZFjLLT6Kmmu0K8RkQY5aMQ0aRJjXiGSMiIiYhAA0UUUdDGbDxjQl1ml7ZuAznMdBMLnSNOwyqGB0uZXxVQLN3bVYItpyVWoWMvx3VlOSrpAqjXMmixIkOixkUMiwoEmqxyJKgsG0ZjYQiiDri5t74NpK2Ci5NKK7K6i8MBbf8A6+6Mo5e/j/pBkTFk1fiB1cH/AJrq8n6EzVPDQdN/nILvF2a1+NrfKOB74+SZlmlds6a08IxqKoelyJ15wOLokjnu9SOv3uR9IVRLqqCOf1umhSjMioyj9jBotb0P58pgYmiFd1I0ViB5HVfgROtx2zzfMgvzA9rcDcc5zG2dHB+8vxU2PwImLPBosdOPJWXCIdSoJuNTLhosS5Ps6ZLXFjYXa27ffXpKCVufulkVy27QCZWmJNJHOV6DK5Wx3m2mp9JZOCLWBX4fVp0Q1AYgX4cxKVfaqAEWN+Wl/TWWrJJ8JGV6eK7ZWqYCktM5gL/e4jyi2dstlqU6lJ3UhAS5UKQ7LZxTvrYAkZiASbkW0Js7KvVcu4ICmyg29obyQOX6zaOg03n3SLzOPHklHDCdPwVKNQqVAD1Coy+NnyKOHi36aaLqbcpfpFihCjLfeb2Dld5ZzvUW4WUaA6wLg29q3EneQOl9BwkMHlAYi+W+/Q5iCLkuxvy6a7xIKfkt2c0joNkWVHCvm3BrAqLEjRQdWFytyenKWS8DhaIWmmUZcwzMpuSDcgXY+1pY30hHE7ujjWJfU4etleZr245/Oh80izRARMk1GMhnizyBWK0QyZqRBoMrC01jAJmMUnkihQG9s/AZzc+z85r1nFMX6S5Qw+4CZ22gT4ROZuRto5Xab94bygKE3KlDpAGh0l6z2VvCZncyYpzQFCOaMmp2QeOijlkWEvGjJUcLmYSfqULYUslhK9bkN3z6y9tA2JA8pnuZg1Odye1dI7Wg0qhH1Jdv9kMBImOXt6/Rgy0yHSonuj3gWbhGVohh7/X6yaDr6bxABoVH5ycXyJlqtQL02VTlYg5SSdDbQg+7fznH9ogzUizAh6bjODofEovf8QP9M7TDk8d0y+0WGBVy1sroEY3tqCbA9bNp6TVkjcbKH5j7nntGreXKNSbe1tkK1HDtSA70I5e4Cu697ZAQB7QFiOYJ6TBwyM7inTF3Jtl46am44WGtzMPfRW4uC56LGJxgRdd/18JTwhCVVewchiw3FWYC6XPIPlJ8p1eyOzgW7VwGqCqHRlcspXIBlZSLWzC/OU+0VQHEooAuqjMbC5Z9wJ6AD8Uvenljx73wY3qY5Z7FyRwi5QATc7yeZOpPvhmriHo7MqEqBYliABvvc238Iqr0TialLDlqhpOqE5PDfTvCXAygLZ9+ptumGMXN1HlmyU1BfFwKjhTV0AsPa13aGwPXXnNLD4JV3nOeu70XdLCchu+t/wBfCSadjT6GMFeTl/wcnUa6U3UOF+7JB5ImBjgzoHPDLHMFmjgxiHKxBY4kowBMsdTE8dYhhoo9o0APR8S+UZV3zHxN5YrVOso1XnDts6aVIAyQLJCs8Ezy+ESuTIESEkTIzSkVsYiWdKVFqh37lHMncPmfSBpJmYCVe02L8YpjdTAv/mONR6Ll97SnLPbEv02H1MiX6mS9S5P1rBO0irwbv1mE7/Q1QwIq7yOG8H6+MT1RzlWs43g6jkb6cfSFC3FjvBa/D5SS1PfwPAzNGIAJ3Kdx+43Rh9k9Ycva+/LxH2k69R1EBXZoK0IJTo1b258DwYfrD02iJJ2amAOvofhrFtFhlN9b2tyN+vpeU6bkEEGxG48QZsJtZzvPhIsRbwkEWNx5+6aMeVbdrIyhzaOT2rWK1cpBBa1QXFswtZWvuy23m87PsHiVqGsbAIKaUL5RezFyztzBa+/7IEzu1uC70sVOlNloqt9MoS2W/C5QnzM5fZe1WoPdSy/ZZNRcD7LDjY8POUbNkk10SyNZsWyX5+I6zaNDuUNVwVpeO7fZBp3zAHkbXW+8HmJ59gWapUaowN3csR5nQeQFh6TtNu7Wq4zDDCrZUZw9QlTchSrU6YHAZ1vfyHOZezNgVKbhXWxueug0OvAjkdRLdVmlKCvpHNxaXZlk0uH0dVsxBTw1asR7FJnXoQhI9b2mXgATgqf8Ndxbq1MEG3offNntU3cYDJxcrT9Ccx+CmY2xD/wlQH/FQj5TDo3WWMv9kWapbsU/t/BCPeORIz1B50ZjI3kyIMxAK8IDBRZ47FQbNJB5VzyQaFhRYJivBBoxaMKLeb6vHgc0aIDsarSs/nC1VHCBYCceMTpNgmEgVkzINbnNUUVNkCIpKOlPMQBJMii5gyKVN6zblGg5nco9SQJxFeuSSWNySXY82Y3/AEnYdr27ujRp8yWPkgA+b/CcLUxKg79b33XmHNK5V7HX0MNsN3v/AEG723DXfKr1mO62+Er4lUALnLyB0J9N8qHHk6UqfqdP+0a/KVm1hQtQ6iwHP/cyu9QsbKSx4k6J6Ab4XuGbWq1+S7kHpxMfOBosZDgGMOLeLU/W4cIAU2Q+E6DcOXly8t0stUtvgKhZ9BoOJiaBfQbD4lWJC6NvNPgTzpng38Mv0a99/lfcb8iOBmeuAFiTw3efOJapv4t/3uY4B+f828SFk+fJu02EMtT5flManXy7/nfTnfiOst0sReMFLwbbYq7Vb6gsGsejXU+Yv8SOMwNoUw1QuULDWmwU2NspObmxHodJdNa6tzA+R0MZbbvvZn08x+Rlrn8NDSt2bWw61Iojb+6uQQLuAbEb9Sysdx08QO4Tq9mYdayAuAmbVRe+W1wmp1vbf5zymrimw1SnXp8D4lvZWym9j6E69J7Ls2vSrhSuh3i4GYW3i+l7aX6EHjJJqUXFmXUPbyjzn9o2PzVqVEH+7BZh/G9gPcBf+qFwFHLhV4FjnA5hSAf/AJicvtKsauLxDk6vXqkHoahCemULbpOuw9cK7LYFaeENKxtbPVtUc25hKdIedVZjww25YJeHZCabxS+xUIkSskDE09KecICRYR49ohgiJFlhSsgRACGWPHMjAB7xjGMUACXijxQCzq2vrBuD0jluokTr9Cc+KNsmDMYzLx3aLC0SQ9dLjeFu7D0W/wA4LZvajC12yU6tmOgDqUueQJ4+6WWkQ5Niamw8Ncljw+cyrG9vy1nV4TDtTogKAXsWAOgLb1B6bh6yM5Uhx7OC/aNjw1dKWcItOn42uLlnObKB0GXWckSqi61Ao5gXJ9Tc8eFpVXC1aztUrMWcs2YuLHOTcqwH3dxHO43CHehcgs2dhuAFlA8hMPbO5j+GCXsQooCbqt+b1Nb+Q4y2r5Rqbn3KPSBcHde56Dwj/WQ/dyd59I6JWTbEE8Y2blDU8MORMMFA5CMK9yvSw99W90tKg6Wleri0HG8rPiy3H0iaJKaXRbqVb+UCy3+t8aiYcJ0+v0kaGm2QxeSjhatVgSUekFANtXY5rcjlVj6cpWw2JzItVb92ToxBAuDYg8Abg9IXtPg74DeQzYqkFHAhKdXMTyAzqfWG7M9oaWFwVOi9Ko9Qd7nAyZCWquRck6+HLwlkIJrl0YsueUcjVWidHF3Ou/r8jDmr7BHAn4gXv7j75gY3HB3vSw5ojXwhywvzAPseQ0io4yoOF/UX9RIuJbDUrya+1kvRYAagBhxPP5EidpsTawpUsUzLmCUKtcAke3SQ2ynepIPDlOM2OwqELVcU14H2mHMBdLi+65G8xbe2ZjkFY01zUGBUmmxqVFpG394m8XFrlVIGutpFJ7izLnxvG0/I2Cq0npkguuIXKEBXMjMd6kpci4Ghy2v8dnB4R6VL+2N69Qh6ouD3Y3pSJ4t7LN1Cicp2UrZa6kjvLa6vZAqgszMQNwAJ/wB56E1KlisKMbhQwplmFSk3tU2VsrEH7t9fJh5TTghFZLkc7VZ3KDUfPf2M5TJNBI0KJ1DkEDGDSREGYATMg0kpjNAAZkZIxiIAMZCTEYiABLxRZfrWKIZ0W0cWtGm9SpoiAsTYbhuAHEkkADmRPPNs9pKmIzA2pUfuAgX5Go/2j03dDvnS9s6LYjDMlJiXV1qBLi1TKDddDv1uOonkGJrkmxuMuljwPG/Wc+Ta4NiC42qt7LrbjuHoJSFUg3vr9e+EJkAkhXI7O+7I9uXTKtQCpl3K5I0/hcXNuhB9J2lT9ptU6fu9IH/Mf9NZ4ayW85fwu2qiaMA69dCPIiH0YHbbW2iKzl8vd3LFgr1GDFjc+0dNb6C2/jMPaO2u6KgWJIJtewFtOAuTrK1HblI6MHX0zD4Rq1GjXP8AfKPeCPhE1EsWXIvISh2p4OgA6EkevH5ydXb7sP7LJflnBI9GAMWG7MUzbxZv+qqj4gGaNPstpph1Yc8wf/7xUT9fJ7nPUMTUaoe9ZjpezWtYX3X06WEs1aFPeVFhxsPym7g+z9HUNhcrcT3le3uD3Hxmlhez1FbD91zrqbKarAG2n/Mzb7a2Nt8OEQ+J9nCUsPmbQlVHK9/K/OaGGpqtiBmN97ksPw3tPTtmdj8PVpo606tIsBdRUYZehVwbe7iI+0f2ehlPdtmYffIDeXeKB8RaR3RZKpLk87GMa9wVHRVUDTkLaQlTH1GNy55eEBdPQCVMdhqlCo1OsjJUXerDWx3EHcVNjqNDYwS1L8I9qF6kvcsML7z75JfowIa+6TZt0BW2FVuUkhle/wBX6fOD725sN/wAgBbzZvCLa/AczOy2dtNi3ehitOhSpKW45vCiW6k/nOLWstMW4/nwmuMaRgkTjUrPUb+WmqpTv0ztUP8ATBhZ0vavYarTxG0KAGSrhKrOF9kVbqHdRwDKWOnENzmv+zu1DB4XDVParq7uDwWur1Gv5IaPqYXYdBK+x0o1b5GVQ1jYhWruBr6eRnJ4fajGvjsVUGU0+6pKnBM+Kp0wg8lpsPQyFt/8HRexFE03ZG3qSp81JH5RK009vrmY1AN7OD/NSdqTe/Ip/qmak6+KW6KZzskdsmh2gTLFoNhLCBBRJFYjHBgMGyxhCESDRARIjR4oATijx4DoJWwDAE5hb15+U5TbPZxq9QuWsTa511sLa3E7vEHTdKRBvu+Mwzt8GqKSOBHYZv8AF+A/SGp/s+qMtRlqjwI9Q+D7ilraG9za3rO5VTy+Il3auHZMBWKkK7031JIUDL4bnhqb+kqlwWJI8Q2pg6mHqtSqizLbyYHUMp4qecqBhL/aDaDYnEVKx+0QAOAVQFUAcBYfEzPUW5e4fpIiJjLyjEKYUYhuBUf0r+kc4puOU+aL+kAI0arL7LMPI6e7dL2F25Wpm4yn4e+2nwlLvv4Kf4f9YjXH+HT9xHyMVDs9N7Dbdp4txSqeCqTZdfC+lwByY2PQ25z0mls8U7E6C3odx/KfO2ydsHD1UqpTp5kII0bLcaqSoIuQbEdRN7Fdva9X26rj+REFtLfaYyucZPosjNeT3B8dTRbKdx9w1/L5Tmtq9qxRAfMDuFr77sdPQXnkVXbjVNDisSvU5AovpqUNwOduEXaTZ5w1WmneZ81GnU9vMy5x7LWHh3ZgPusvWRWLnlkvV9kdF2v7RpixlIF0JNKoQcwFvFTtvKsdddxAPOcuHvugKacTDCpylqVKit8sKp0ks0GBIVH4QGSdiTYb+fIc5aweUEC+l+J1JGp89JVUZR1O+BqvuP2rEDpmOpHU7vSABaB7xvMlvSbFQ6ADy9BKOzqGUdZdXW3MQFR3mGxeXA16QNsuz6DeTPWJv5+OY/aeqjYIVFPixddWqjk2Gosj25XYq/mTIbOrlqePv/5T3Cm9Kwt5SGx6X71hsRhd7r/xFHn3lMEMo/mQkedpGqJXaO1wdQYnBUqw1zhS1uFTL3dUf+5S/wC6YvckG0l+yzHd5hsVh95Qisg/hfVrD+ZB+PrNTFYfW43HWa9POlRnzQt2ZQpmM1OaHd84xpTWpozuBnZJG9jL7UoGtR4xqXInEBINDKIzU5NkCqRFaFNOCvEMLljxXjwGa7DhBd3DMsiEmFmsns/CZ3A4cfIb5u4nZyYi1KquamxYOutspAUDT3+kjsfCZELHe3ylulVAB5k+XlM+SXNFkUfMFenlZgNQGZQeYViB8BB5ZPE0XpO9OoCKiMVccmU2b4wfedIyJdxKVTRos7XpA1KdIZlOXXNUAUHMBc3uRrwlPJ1+EbP0iFXoYAPk6/CLJ1+EXedDF3g5GAC7vr8IjT6xd50MXejkYARqLodeH+87jt9RK1aLVKqPUFClS7sAKyKqEgkWFwSx1I4jU6Tih4vCBqdBuG/rNraO2Di8S1VlCXVVCm3hFKmiAE2GuhPrISTck/a/6JLorohO+GRLQtOnm3a+WvylzC7Hr1DZKNVr8qb2/ERYRkqM5zJ0aJ3n/adbgewtY/3jJTHU5z+FTY/iE6HAdlsNSsWBqsNxqWKg8xTAy++8lGDYnJI4DA7Eq4kjuqZIP2tyAcSXOgHrMvCsra63+HmOV57etX4dfynnXaTYQw9QtTH9m98v8J3lPTh08jJThSsUZWzHpySn658tIO9jCLKyTNLB4kqtYD/mUyh/lLBvX2bSOwNoGhXp1B9lgfS9m+Hylak+/wAvmP8AaVqTfMiElwKPZ3NELs/bNKoNKGJJUHcoTEEB1PlVFNvJhOqrUSMyHehK/hNhOTxdD9+2YALmtQJYW1YgAhl/qTUfxIs3th7V/eadGsTc1EGf/MTwVD6lc3kwksL7QZF5CsnSDKTSenBMkvjIqcSgacg1PhLxSQanJ7iO0waqlWtGVpqY/DZhfiJnKk0RyWiiUKYNzAOstlINqcluFtIZYofJHi3Do02aGwNLOwEqFp0GxcN4SSJhlKjUkC2/thcLg8RWO6mhyjmxsFHvM8E/8UYk6mtU1/8AUbjy1nu/afYVPFU1pO1kDZyLA3I3ceE5k9gMIvX+lZRa8k9r8HizPmJZjdiSSTqSTqSTxMXh6e6ewt2Gwg+yPwp/+YNux+EH2Pgo/KPcg2s8i8PSP4enwnqz9lsLwpD3wD9ncMP+Sv4j+sdi2s8w8PT4RBk6fCemjYWG/wABPUGIbGojdSp/g0+IgFHmWdOnwjd4nMfCepDZtP8AwqQ/6aD5CFXArwVPwr+kAo8tpYZqgPdozn+BC2vAHKNJ7j2b7FUMM64ix75qCqyOQyrUcA1nGYXuTbThrz00+ya91RYqQMz2NrC4A3ab980XryLfI9vkZumnlp8pXqc7yTv1Pwgi/n8JZETIVHvBEfRjs0Gz9TLkQHtAY7BrWRqbnwtuPFSPZYeR/MQ2bqfhGLRumJHlGLolGZSLFSVPmDaDDTr+3GztErqNG/s20+2oup9VBH9HWcaDwmRqnRffAdG0gl3N0aSDaQdM+0D5+t4PoPJ2vYPGWqOl7BluPNdx+U0NgKKVXF0LWCv3yr90NZKigcg3dnyqLON2JjjTdWA5jXdrpr+k7LDsCwqi71c2Zz9pxkCMpG4DILWHHKTffFF1KxvlUdOGzKD6QDiPhW9pfd6RyDL7plXgCxkGMKywRWWpkBs0rVMNaWDCobi3EQug22Z3dSL0peZekGVk1KyDiVu7jy3bpFCwoHhKOZgOs66goC26RRTJkZfEpVxeUatAXiimZFyKtSgvWVKtAefrHilsSLKtamOUpvT6fOKKTEQKjrIj61iigImi8rw4T6tFFBkjrNkJagt+LE/KEcDlFFIeQ8FaoYBn+voxRS2JWwRaNm6fKKKXIrFmMGW8oooxk3wP7xQr0Da7KGXo6MGQ+8e688hqLZiNxBIseFjYg9RFFM+T5iyPQqhH6xkTiRa1/M/pFFIEjS2Xs967ZKS3IFyToqi+9m4D4ngDPQtmbPWioGrNbxNqLndoOAjRS3HFVZCTdl2m1mBl2oLeW8eRiikpojErtImNFHEGCdZFTY3iijYkW2FwDAsseKKLGx8kaKKTIn//2Q=="/>
          <p:cNvSpPr>
            <a:spLocks noChangeAspect="1" noChangeArrowheads="1"/>
          </p:cNvSpPr>
          <p:nvPr/>
        </p:nvSpPr>
        <p:spPr bwMode="auto">
          <a:xfrm>
            <a:off x="155575" y="-1143000"/>
            <a:ext cx="3524250" cy="2381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5393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3600" dirty="0" smtClean="0"/>
              <a:t>EJERCICIO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1844824"/>
            <a:ext cx="6984892" cy="398780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sz="2800" dirty="0" smtClean="0"/>
              <a:t>2. Considera un negocio que conozcas, descríbelo y de acuerdo al número de personal que ocupa y  nivel de ventas que calcules que obtiene al año, determina en qué tamaño se encuentra su empresa.</a:t>
            </a:r>
          </a:p>
          <a:p>
            <a:pPr>
              <a:buNone/>
            </a:pPr>
            <a:endParaRPr lang="es-MX" sz="2800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4716016" y="188640"/>
            <a:ext cx="3365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Administración de las PYMES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11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3600" dirty="0" smtClean="0"/>
              <a:t>IMPORTANCIA DE LAS </a:t>
            </a:r>
            <a:r>
              <a:rPr lang="es-MX" sz="3600" dirty="0" err="1" smtClean="0"/>
              <a:t>MIPYMES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1844824"/>
            <a:ext cx="6984892" cy="3987805"/>
          </a:xfrm>
        </p:spPr>
        <p:txBody>
          <a:bodyPr>
            <a:normAutofit/>
          </a:bodyPr>
          <a:lstStyle/>
          <a:p>
            <a:pPr marL="68580" indent="0" algn="just">
              <a:buNone/>
            </a:pPr>
            <a:r>
              <a:rPr lang="es-MX" sz="2800" dirty="0"/>
              <a:t>De acuerdo con el Directorio Estadístico Nacional de Unidades Económicas (</a:t>
            </a:r>
            <a:r>
              <a:rPr lang="es-MX" sz="2800" dirty="0" err="1"/>
              <a:t>DENUE</a:t>
            </a:r>
            <a:r>
              <a:rPr lang="es-MX" sz="2800" dirty="0"/>
              <a:t>, 2017), en 2016 existían en el país 5´032,503 unidades </a:t>
            </a:r>
            <a:r>
              <a:rPr lang="es-MX" sz="2800" dirty="0" smtClean="0"/>
              <a:t>económicas; incluidos 32</a:t>
            </a:r>
            <a:r>
              <a:rPr lang="es-MX" sz="2800" dirty="0"/>
              <a:t>, 486 </a:t>
            </a:r>
            <a:r>
              <a:rPr lang="es-MX" sz="2800" dirty="0" smtClean="0"/>
              <a:t>establecimientos registrados en este mismo año.</a:t>
            </a:r>
            <a:endParaRPr lang="es-MX" sz="2800" dirty="0"/>
          </a:p>
          <a:p>
            <a:pPr>
              <a:buNone/>
            </a:pPr>
            <a:endParaRPr lang="es-MX" sz="2800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4716016" y="188640"/>
            <a:ext cx="3365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Administración de las PYMES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396" y="4824413"/>
            <a:ext cx="8187059" cy="1700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33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3600" dirty="0" smtClean="0"/>
              <a:t>IMPORTANCIA DE LAS </a:t>
            </a:r>
            <a:r>
              <a:rPr lang="es-MX" sz="3600" dirty="0" err="1" smtClean="0"/>
              <a:t>MIPYMES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4716016" y="188640"/>
            <a:ext cx="3365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Administración de las PYMES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490" y="1700808"/>
            <a:ext cx="7344933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3520" y="6021288"/>
            <a:ext cx="5614903" cy="32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76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 l="15443" t="14674" r="13189" b="7337"/>
          <a:stretch>
            <a:fillRect/>
          </a:stretch>
        </p:blipFill>
        <p:spPr bwMode="auto">
          <a:xfrm>
            <a:off x="467544" y="836712"/>
            <a:ext cx="8208913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2242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5" name="4 Imagen"/>
          <p:cNvPicPr/>
          <p:nvPr/>
        </p:nvPicPr>
        <p:blipFill>
          <a:blip r:embed="rId2" cstate="print"/>
          <a:srcRect l="16124" t="10598" r="13583" b="4891"/>
          <a:stretch>
            <a:fillRect/>
          </a:stretch>
        </p:blipFill>
        <p:spPr bwMode="auto">
          <a:xfrm>
            <a:off x="467544" y="764704"/>
            <a:ext cx="8208912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9312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6" name="5 Imagen"/>
          <p:cNvPicPr/>
          <p:nvPr/>
        </p:nvPicPr>
        <p:blipFill>
          <a:blip r:embed="rId2" cstate="print"/>
          <a:srcRect l="15784" t="10326" r="13244" b="7880"/>
          <a:stretch>
            <a:fillRect/>
          </a:stretch>
        </p:blipFill>
        <p:spPr bwMode="auto">
          <a:xfrm>
            <a:off x="467544" y="620688"/>
            <a:ext cx="8208912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0668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Problemática de las empresas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MX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Mortandad  de las empresas.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MX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Desgaste de los recursos y del empresario.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MX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Saturación temporal del mercado.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MX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Buenas ideas, malos negocios.</a:t>
            </a:r>
          </a:p>
          <a:p>
            <a:pPr marL="6858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168" y="4797152"/>
            <a:ext cx="2615411" cy="1732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76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Problemática de las empresas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MX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Escases y restricciones de apoyos y financiamiento.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MX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Falta de cultura empresarial.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MX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Bajo volumen de ventas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MX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Rotación de personal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MX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Problemas de liquidez</a:t>
            </a:r>
          </a:p>
          <a:p>
            <a:pPr marL="68580" indent="0">
              <a:buNone/>
            </a:pPr>
            <a:endParaRPr lang="es-MX" dirty="0"/>
          </a:p>
        </p:txBody>
      </p:sp>
      <p:pic>
        <p:nvPicPr>
          <p:cNvPr id="5" name="Picture 2" descr="https://encrypted-tbn0.gstatic.com/images?q=tbn:ANd9GcTEBF2y3-iNkg2eVXpNmJ62C6XZS0gehYqKAjpnykupz8_rTxo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608512"/>
            <a:ext cx="2619375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624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4 Imagen"/>
          <p:cNvPicPr/>
          <p:nvPr/>
        </p:nvPicPr>
        <p:blipFill>
          <a:blip r:embed="rId2" cstate="print"/>
          <a:srcRect l="15275" t="9783" r="13544" b="4348"/>
          <a:stretch>
            <a:fillRect/>
          </a:stretch>
        </p:blipFill>
        <p:spPr bwMode="auto">
          <a:xfrm>
            <a:off x="467544" y="692696"/>
            <a:ext cx="8208912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8851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 l="16293" t="12228" r="13781" b="5978"/>
          <a:stretch>
            <a:fillRect/>
          </a:stretch>
        </p:blipFill>
        <p:spPr bwMode="auto">
          <a:xfrm>
            <a:off x="539552" y="692696"/>
            <a:ext cx="8136904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8135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024744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700" dirty="0" smtClean="0"/>
              <a:t/>
            </a:r>
            <a:br>
              <a:rPr lang="es-MX" sz="2700" dirty="0" smtClean="0"/>
            </a:br>
            <a:r>
              <a:rPr lang="es-MX" sz="2700" dirty="0" smtClean="0"/>
              <a:t/>
            </a:r>
            <a:br>
              <a:rPr lang="es-MX" sz="2700" dirty="0" smtClean="0"/>
            </a:br>
            <a:r>
              <a:rPr lang="es-MX" sz="2200" dirty="0" smtClean="0"/>
              <a:t/>
            </a:r>
            <a:br>
              <a:rPr lang="es-MX" sz="2200" dirty="0" smtClean="0"/>
            </a:br>
            <a:endParaRPr lang="es-MX" sz="2200" dirty="0"/>
          </a:p>
        </p:txBody>
      </p:sp>
      <p:sp>
        <p:nvSpPr>
          <p:cNvPr id="4" name="3 CuadroTexto"/>
          <p:cNvSpPr txBox="1"/>
          <p:nvPr/>
        </p:nvSpPr>
        <p:spPr>
          <a:xfrm>
            <a:off x="4716016" y="0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Administración de las MIPYMES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10242" name="AutoShape 2" descr="data:image/jpeg;base64,/9j/4AAQSkZJRgABAQAAAQABAAD/2wCEAAkGBwgHBgkIBwgKCgkLDRYPDQwMDRsUFRAWIB0iIiAdHx8kKDQsJCYxJx8fLT0tMTU3Ojo6Iys/RD84QzQ5OjcBCgoKDQwNGg8PGjclHyU3Nzc3Nzc3Nzc3Nzc3Nzc3Nzc3Nzc3Nzc3Nzc3Nzc3Nzc3Nzc3Nzc3Nzc3Nzc3Nzc3N//AABEIAFcAVwMBIgACEQEDEQH/xAAcAAACAwEBAQEAAAAAAAAAAAAABgMFBwEEAgj/xAA2EAABAwMCBAMGBAYDAAAAAAABAgMEAAUREiEGEzFBIlFhMnGBkaGxBxTB0RVCUnKS8CMzU//EABoBAAIDAQEAAAAAAAAAAAAAAAQFAQIDBgD/xAAuEQACAQMCAwUIAwAAAAAAAAABAgMABBEhMQUSQRNRYXGBFCIjkaGxwdEVMuH/2gAMAwEAAhEDEQA/ANxpX4x4zh8LtpDrRkPqIw0lYSf9/wB7img1k/4o8PXFm8p4mgoQ8w22kvJWAoNlOwJB6pIx8azlZlXK0bw+KKacJKdPue6nnhPiqDxPEU9DCm3G/wDtZX7SP3HrV/WYfg7a5KPzlyfUylpeW0IbUCckgqyB0AwMD1NafXomLICai/hjhuGSM5AoormaM1pQddrzzpSYrBcOCeiQTjJ99T1X3xhuRb1pdcDeCClR86xuGZYmKb4q8YBcBtqqoPEjzs1tmTGSlt04StOf16imYUmWKAZk9K3ZAIikYbzkn3elOYoLhcs0sRaU57qJvUiRwIx50UUUUzoOikj8XhIHCgUzr5aZCOcEnGQchOfTVpp3qu4gaiP2eWzcUlUVbZS4AcHHoexqkn9DmtreYQSrIdgc1kn4bXRdqe/OEqVF1iNLaT1bCsqQ5jvg6wfSnW5ceAEotsXUP/R/Yf4j96QmIzMUFMdJxnJWr2lnzNSuKS2NThASOpJwK51uISn4cX+0LxXintVwXiGB9auJXGt2JWTOaZ0jOlPLTn+0K3V07Zro4qvWjIuC8hRHsI8h6VRPciTFkvxygNR4upJKyNSg62cjbcnSa6X2VMNuNO81SyoJbQkqUQMbgdT1rreG2UassjyFjg5B2z+MbUhnmn5RgnXxpmi8bXdkjnch9PfWjB+Y/arGRxRHvDbbLqTGKAVlJVkLX/KAfjnfHSkhjnSgPyMWRKJAOGWyrT7z0HxNRR3Oe+7EcAamM6+YyVDI05zg9D07UwvLK0uEMTHlJ7qvaXd7Ee0UFgNTnWtK4VQtc5TmfAlo/DJ2+xptFZ1wLfTHki3ysct4jQ4RuFdgT3FaIOlI4uHtYL2LHPjT4Xy3vxVGPCu0UUVpU0Ut8a8xy3oabdDaCrx5HUdAPvRxPxIi0uCMjUXijX4cd+g391KH8XnXPMectWtW7ZO2CNxV5rCee2Yp3fOhGvrZZhFLt1rxOwkJQSHklQ33I3+lfEO0tzp0lBcQtphaVcxSdWEYVnSOxzp+te4vIVDDjjqGNWwcJAwc+vnUDDLbakhuatC90rLTugrGcY2PmCO/SuSsboW0nOwPdTG64ViZfZ008/3UkOzQZCz+UbKjKyYbkmG7pGUaslShgAnV0xtjualWiVZZ8m3QklCTjCm0AF4FIJJyD3JHX7VA69G6LuLyfBqx+fcGE9M+30qtu9tukl1Bt9ydQzjfmSnSQdsdScjruN9+9Pk43bMfeyPMD91ccHmJwpX5n9VdB+7tZYZceHhCylLKSEgkgb6SOxpRuzxtN6D1yipdeeaKlOtp0q3Ud/IHG2QOlfd5t12ipa/LXKU+kpOrW+vIUEknG/Q4OPXalaROkyUhL77jgBz41k/eiP5GJ05ojr0060dZ8DmaT4pBQ5BAY7H0piHE1vQoLTHlpKTkHWnr8q3S1XRiZbokkutpU+ylzSVDIyM1+Z4LCJM6Oy6f+NbgCvd5VpKm25wdVFLUVqM0NKCrBUB5etBXXF5tA/vH5UDxe0s+Fusdshy2p1O3rWvAg9KKTvw8uciUxIhyFqWI4SUKUcnBzt9KKLgmE0YcdaDjcOoYV5+PrHKekpukRBdSlvS8hPVOP5sdxS1HRcb5KLqyEobSEuSHPAhsDzPn6Vq1yiibb5EUnTzm1I1eWR1rKJDL1ofaZulu1lp4L0r9h7Hkfj29MjanlpOzR8nUbeVJ763VZQ+NDv519vRo1xiIjleppC8q0k+PGQRkY61BKsqXS8W3uUpb4eSpKPZUlGE9+ysq+NNVyudrvkdmPaIEiRNCBywyjl8j0UemPp5Gvh7h+7Rm0qUyh/YE8leSD7jiuHu7C9tGzHkrr5+o/Ndja3lpdLhsZ693ofxSiOH+WhaGn08sthtIWhR04WpSeih01deuwIxXmvN8lWnkIaDbidSm3CtO6tKUHPpnX28qayyps4kR5bR9WT+uKR+JWUPzlx1s3D/jeUtCmYuoLCkIH9Qx7PrQ9v2lw5E+uPvTa1jgR9BpXkvXFC7gyGWGOQnudWSaXavY3Ct5nuaLfZbiof1vt8tPzOB9acLN+EMtxou3ia00vHhYZBV/krb6fOmUVsVXCLpR8t/aWqb+g1NLHA1gduVwbuEmFJetUZzLymUElShuEjud8Zx299M90gwmnw5b5LqoaleIuNbtenXxUzTL7J4ag/wxMOI0tpGhoxleBHrjrnvuPnUdi4VmXIsTb04Us55gYI8S+/i8s/Pr0zWMqdswjjGT1yNq4Pid6/EZs42+lNHDljj2SGW2VKcccwpx1QwVHt7h6UVb0U7RFRQq7V5QFGBRVdxBDbnWeWy4hKstKKdQ6KA2NWNVPFUtMOwTXCrClNFtH9yth962jBLgDeqSkBCTtilbhpy7WqzMzozKZsB4FbjaRpcbPQn1G3b5U6WyczcoLMuPnlujI1Dcb4/SlBm7GLwG8Et6C2gRm1A+0pXU/Ump+Fb6T/D7TGi5QloBS9W+wyVfP70bPC8nM2Nj9KW29xHFyLzaMBp405YortFL6bVzFRS3SxFdeSgrKElWkd8VNXyshKCo9AMmobaoO1IVsYZvnGj0mQ0koQ2HVNKIUCoJCQPUdT8qfhWdyJtvtl1ReLQ65guaJEZQ2KD3T9/l2rQY7zchht5lQW24kKSodwelAWDqQwyCc5OOtD27AgjOTUlFFFMKJoqr4jtAvVtMQvFk6wsL06sY9MiiirKxUhhvVXUOpVtjUkS0xI9qbtxaS7HSnBDoCtZ7k+ud6lg26HASUworLAPXloAz76KKgux3NQEUYwNq9dFFFRV6K4a7RXq9VBM4StctxalB5tK1alttrwlR93b4VdRY7UWM3HYQENNJCUJHYDpRRWaRIhJUYzVVRVOgqWiiitKtX//Z"/>
          <p:cNvSpPr>
            <a:spLocks noChangeAspect="1" noChangeArrowheads="1"/>
          </p:cNvSpPr>
          <p:nvPr/>
        </p:nvSpPr>
        <p:spPr bwMode="auto">
          <a:xfrm>
            <a:off x="155575" y="-10287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244" name="AutoShape 4" descr="data:image/jpeg;base64,/9j/4AAQSkZJRgABAQAAAQABAAD/2wCEAAkGBwgHBgkIBwgKCgkLDRYPDQwMDRsUFRAWIB0iIiAdHx8kKDQsJCYxJx8fLT0tMTU3Ojo6Iys/RD84QzQ5OjcBCgoKDQwNGg8PGjclHyU3Nzc3Nzc3Nzc3Nzc3Nzc3Nzc3Nzc3Nzc3Nzc3Nzc3Nzc3Nzc3Nzc3Nzc3Nzc3Nzc3N//AABEIAFcAVwMBIgACEQEDEQH/xAAcAAACAwEBAQEAAAAAAAAAAAAABgMFBwEEAgj/xAA2EAABAwMCBAMGBAYDAAAAAAABAgMEAAUREiEGEzFBIlFhMnGBkaGxBxTB0RVCUnKS8CMzU//EABoBAAIDAQEAAAAAAAAAAAAAAAQFAQIDBgD/xAAuEQACAQMCAwUIAwAAAAAAAAABAgMABBEhMQUSQRNRYXGBFCIjkaGxwdEVMuH/2gAMAwEAAhEDEQA/ANxpX4x4zh8LtpDrRkPqIw0lYSf9/wB7img1k/4o8PXFm8p4mgoQ8w22kvJWAoNlOwJB6pIx8azlZlXK0bw+KKacJKdPue6nnhPiqDxPEU9DCm3G/wDtZX7SP3HrV/WYfg7a5KPzlyfUylpeW0IbUCckgqyB0AwMD1NafXomLICai/hjhuGSM5AoormaM1pQddrzzpSYrBcOCeiQTjJ99T1X3xhuRb1pdcDeCClR86xuGZYmKb4q8YBcBtqqoPEjzs1tmTGSlt04StOf16imYUmWKAZk9K3ZAIikYbzkn3elOYoLhcs0sRaU57qJvUiRwIx50UUUUzoOikj8XhIHCgUzr5aZCOcEnGQchOfTVpp3qu4gaiP2eWzcUlUVbZS4AcHHoexqkn9DmtreYQSrIdgc1kn4bXRdqe/OEqVF1iNLaT1bCsqQ5jvg6wfSnW5ceAEotsXUP/R/Yf4j96QmIzMUFMdJxnJWr2lnzNSuKS2NThASOpJwK51uISn4cX+0LxXintVwXiGB9auJXGt2JWTOaZ0jOlPLTn+0K3V07Zro4qvWjIuC8hRHsI8h6VRPciTFkvxygNR4upJKyNSg62cjbcnSa6X2VMNuNO81SyoJbQkqUQMbgdT1rreG2UassjyFjg5B2z+MbUhnmn5RgnXxpmi8bXdkjnch9PfWjB+Y/arGRxRHvDbbLqTGKAVlJVkLX/KAfjnfHSkhjnSgPyMWRKJAOGWyrT7z0HxNRR3Oe+7EcAamM6+YyVDI05zg9D07UwvLK0uEMTHlJ7qvaXd7Ee0UFgNTnWtK4VQtc5TmfAlo/DJ2+xptFZ1wLfTHki3ysct4jQ4RuFdgT3FaIOlI4uHtYL2LHPjT4Xy3vxVGPCu0UUVpU0Ut8a8xy3oabdDaCrx5HUdAPvRxPxIi0uCMjUXijX4cd+g391KH8XnXPMectWtW7ZO2CNxV5rCee2Yp3fOhGvrZZhFLt1rxOwkJQSHklQ33I3+lfEO0tzp0lBcQtphaVcxSdWEYVnSOxzp+te4vIVDDjjqGNWwcJAwc+vnUDDLbakhuatC90rLTugrGcY2PmCO/SuSsboW0nOwPdTG64ViZfZ008/3UkOzQZCz+UbKjKyYbkmG7pGUaslShgAnV0xtjualWiVZZ8m3QklCTjCm0AF4FIJJyD3JHX7VA69G6LuLyfBqx+fcGE9M+30qtu9tukl1Bt9ydQzjfmSnSQdsdScjruN9+9Pk43bMfeyPMD91ccHmJwpX5n9VdB+7tZYZceHhCylLKSEgkgb6SOxpRuzxtN6D1yipdeeaKlOtp0q3Ud/IHG2QOlfd5t12ipa/LXKU+kpOrW+vIUEknG/Q4OPXalaROkyUhL77jgBz41k/eiP5GJ05ojr0060dZ8DmaT4pBQ5BAY7H0piHE1vQoLTHlpKTkHWnr8q3S1XRiZbokkutpU+ylzSVDIyM1+Z4LCJM6Oy6f+NbgCvd5VpKm25wdVFLUVqM0NKCrBUB5etBXXF5tA/vH5UDxe0s+Fusdshy2p1O3rWvAg9KKTvw8uciUxIhyFqWI4SUKUcnBzt9KKLgmE0YcdaDjcOoYV5+PrHKekpukRBdSlvS8hPVOP5sdxS1HRcb5KLqyEobSEuSHPAhsDzPn6Vq1yiibb5EUnTzm1I1eWR1rKJDL1ofaZulu1lp4L0r9h7Hkfj29MjanlpOzR8nUbeVJ763VZQ+NDv519vRo1xiIjleppC8q0k+PGQRkY61BKsqXS8W3uUpb4eSpKPZUlGE9+ysq+NNVyudrvkdmPaIEiRNCBywyjl8j0UemPp5Gvh7h+7Rm0qUyh/YE8leSD7jiuHu7C9tGzHkrr5+o/Ndja3lpdLhsZ693ofxSiOH+WhaGn08sthtIWhR04WpSeih01deuwIxXmvN8lWnkIaDbidSm3CtO6tKUHPpnX28qayyps4kR5bR9WT+uKR+JWUPzlx1s3D/jeUtCmYuoLCkIH9Qx7PrQ9v2lw5E+uPvTa1jgR9BpXkvXFC7gyGWGOQnudWSaXavY3Ct5nuaLfZbiof1vt8tPzOB9acLN+EMtxou3ia00vHhYZBV/krb6fOmUVsVXCLpR8t/aWqb+g1NLHA1gduVwbuEmFJetUZzLymUElShuEjud8Zx299M90gwmnw5b5LqoaleIuNbtenXxUzTL7J4ag/wxMOI0tpGhoxleBHrjrnvuPnUdi4VmXIsTb04Us55gYI8S+/i8s/Pr0zWMqdswjjGT1yNq4Pid6/EZs42+lNHDljj2SGW2VKcccwpx1QwVHt7h6UVb0U7RFRQq7V5QFGBRVdxBDbnWeWy4hKstKKdQ6KA2NWNVPFUtMOwTXCrClNFtH9yth962jBLgDeqSkBCTtilbhpy7WqzMzozKZsB4FbjaRpcbPQn1G3b5U6WyczcoLMuPnlujI1Dcb4/SlBm7GLwG8Et6C2gRm1A+0pXU/Ump+Fb6T/D7TGi5QloBS9W+wyVfP70bPC8nM2Nj9KW29xHFyLzaMBp405YortFL6bVzFRS3SxFdeSgrKElWkd8VNXyshKCo9AMmobaoO1IVsYZvnGj0mQ0koQ2HVNKIUCoJCQPUdT8qfhWdyJtvtl1ReLQ65guaJEZQ2KD3T9/l2rQY7zchht5lQW24kKSodwelAWDqQwyCc5OOtD27AgjOTUlFFFMKJoqr4jtAvVtMQvFk6wsL06sY9MiiirKxUhhvVXUOpVtjUkS0xI9qbtxaS7HSnBDoCtZ7k+ud6lg26HASUworLAPXloAz76KKgux3NQEUYwNq9dFFFRV6K4a7RXq9VBM4StctxalB5tK1alttrwlR93b4VdRY7UWM3HYQENNJCUJHYDpRRWaRIhJUYzVVRVOgqWiiitKtX//Z"/>
          <p:cNvSpPr>
            <a:spLocks noChangeAspect="1" noChangeArrowheads="1"/>
          </p:cNvSpPr>
          <p:nvPr/>
        </p:nvSpPr>
        <p:spPr bwMode="auto">
          <a:xfrm>
            <a:off x="155575" y="-10287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" name="9 Rectángulo"/>
          <p:cNvSpPr/>
          <p:nvPr/>
        </p:nvSpPr>
        <p:spPr>
          <a:xfrm>
            <a:off x="1043608" y="2132856"/>
            <a:ext cx="7200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/>
              <a:t>Datos al primer trimestre de 2015 de la Encuesta Nacional de Ocupación y Empleo (ENOE), muestran que el número de profesionistas ocupados en el país es de 7.6 millones de personas, cifra que representa tan sólo el 15.2 % de la población ocupada.</a:t>
            </a:r>
            <a:endParaRPr lang="es-MX" dirty="0"/>
          </a:p>
        </p:txBody>
      </p:sp>
      <p:sp>
        <p:nvSpPr>
          <p:cNvPr id="11" name="10 Rectángulo"/>
          <p:cNvSpPr/>
          <p:nvPr/>
        </p:nvSpPr>
        <p:spPr>
          <a:xfrm>
            <a:off x="1187624" y="4293096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/>
              <a:t>Así mismo estos datos nos muestran que las áreas con el mayor número de ocupados se encuentran representadas por la Económico Administrativa, las Ingenierías y la de Educación.</a:t>
            </a:r>
            <a:endParaRPr lang="es-MX" dirty="0"/>
          </a:p>
        </p:txBody>
      </p:sp>
      <p:sp>
        <p:nvSpPr>
          <p:cNvPr id="12" name="11 CuadroTexto"/>
          <p:cNvSpPr txBox="1"/>
          <p:nvPr/>
        </p:nvSpPr>
        <p:spPr>
          <a:xfrm>
            <a:off x="2483768" y="1196752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/>
              <a:t>El empleo en México</a:t>
            </a:r>
            <a:endParaRPr lang="es-MX" sz="2400" b="1" dirty="0"/>
          </a:p>
        </p:txBody>
      </p:sp>
      <p:sp>
        <p:nvSpPr>
          <p:cNvPr id="17410" name="AutoShape 2" descr="Resultado de imagen para DESEMPLEO PARA PROFESIONISTAS EN  MÉXI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7412" name="AutoShape 4" descr="data:image/jpeg;base64,/9j/4AAQSkZJRgABAQAAAQABAAD/2wCEAAkGBxQSEhIUEhQWFRQXFRQUGBYXFRQXFBcWFBQWFhQXFRUYHCggGBolHBUUITEhJSkrLi4uFx8zODMsNygtLisBCgoKDg0OGhAQGiwkHx4sLCwsLCwsLCwsLCwsLCwsLCwsLCwsLCwsLCwsLCwsLCwsLCwsLCwsLCw3LCwsLCwsLP/AABEIALgBEQMBIgACEQEDEQH/xAAcAAABBQEBAQAAAAAAAAAAAAADAAECBAUGBwj/xABFEAACAQIDBQUFBQUGBAcAAAABAgADEQQSIQUxQVFhBhMicYEykaGx8EJSksHRBxRicoIjM1Nz4fEkQ4OiFlRjk7LC0v/EABoBAAIDAQEAAAAAAAAAAAAAAAABAgMEBQb/xAAsEQACAgEEAQIFBAMBAAAAAAAAAQIRAwQSITFBE1EiMmFx8JGhscFCYoEF/9oADAMBAAIRAxEAPwAraQNWvBVa+pgN86rZz6JM5MdRHWnCqIrJUMBJiK0LSTnGgIAW1MDWqSeJq8IBJIj2IJJhJNRJyJIHaQcwyiQYQoTFTMOrQIWTvAA6mEBlYPCq8diIVBrHQSLHWKpVyozH7Ks3uBMBhgP18h16TFx/anC0rg1M7DhTUt6ZvZ+M4Dam2q+I/vKhy/cHhp/gG/1uZm5Jjlqn/ijRHB7nV47t1WY/2KJTX+IF3PnwHkB6y1svts26vTDbhekCH1vqVY2PDlOJMnSrEe8HrpyMp9afdlnpx9j2nA4haqLUQ3Vt1wQb8QQdxFxpLGWcF2T2mwL2Vi9k8IFs5uRZrj2iL2bnpruncYbErUXMjZlPHj6jeD5zbgzrJw+zPlxbOV0GAj3jRTSUiJkTHjGDAUYxhHMQDSJEe0aICNo8YxhAYeNGiiGYyrDIkmKcmRaVEhgkcx7wtKlxMkhMjTp8TB4itbQQuJrWGkzr3MldEexA3h1WMiwyLIkqGVY9pK0SiMBmgwIqj6yQjEILHtJiMYhgisksmpF1DEgEgEhcxA4kLcX98aviaK2yitmubh2phSPslCE3nfY7ryEppOi+GmyTVpDTm+2G31pU3oISargK1tyIwubn7xGluGabGIxhKOaa2YB7XbOCyg20sLa6cZ5vtikzVS7al/GTzzcPkPSZ8upXyx7Llo5xqUikp0kYXC0C7BRvPOa77D8JIOZhwAAv5XN5ilOKdMvhilNWkYRkYc0+UGyW3yRU0auCxhqaVCbqpCuCcwJI9tR7YJtcjxCwM7Ps7tBxWSnUa61KYYG9wxQZVdHJJNyGVgbagaLPOKdUre247/Lp851exatN6lAeIVHq01RhcMDmu7LrYgkAE6HU3BkoNxmmhNXFpno4MeDrMFuWIUb7k2GuvHpKmD2h3lTKijIL3YsQxA35Utpz1OvSdPJnhj+Z9mTHgnk+VdGhINHVgdxBtobEGx62+tZFjLLT6Kmmu0K8RkQY5aMQ0aRJjXiGSMiIiYhAA0UUUdDGbDxjQl1ml7ZuAznMdBMLnSNOwyqGB0uZXxVQLN3bVYItpyVWoWMvx3VlOSrpAqjXMmixIkOixkUMiwoEmqxyJKgsG0ZjYQiiDri5t74NpK2Ci5NKK7K6i8MBbf8A6+6Mo5e/j/pBkTFk1fiB1cH/AJrq8n6EzVPDQdN/nILvF2a1+NrfKOB74+SZlmlds6a08IxqKoelyJ15wOLokjnu9SOv3uR9IVRLqqCOf1umhSjMioyj9jBotb0P58pgYmiFd1I0ViB5HVfgROtx2zzfMgvzA9rcDcc5zG2dHB+8vxU2PwImLPBosdOPJWXCIdSoJuNTLhosS5Ps6ZLXFjYXa27ffXpKCVufulkVy27QCZWmJNJHOV6DK5Wx3m2mp9JZOCLWBX4fVp0Q1AYgX4cxKVfaqAEWN+Wl/TWWrJJ8JGV6eK7ZWqYCktM5gL/e4jyi2dstlqU6lJ3UhAS5UKQ7LZxTvrYAkZiASbkW0Js7KvVcu4ICmyg29obyQOX6zaOg03n3SLzOPHklHDCdPwVKNQqVAD1Coy+NnyKOHi36aaLqbcpfpFihCjLfeb2Dld5ZzvUW4WUaA6wLg29q3EneQOl9BwkMHlAYi+W+/Q5iCLkuxvy6a7xIKfkt2c0joNkWVHCvm3BrAqLEjRQdWFytyenKWS8DhaIWmmUZcwzMpuSDcgXY+1pY30hHE7ujjWJfU4etleZr245/Oh80izRARMk1GMhnizyBWK0QyZqRBoMrC01jAJmMUnkihQG9s/AZzc+z85r1nFMX6S5Qw+4CZ22gT4ROZuRto5Xab94bygKE3KlDpAGh0l6z2VvCZncyYpzQFCOaMmp2QeOijlkWEvGjJUcLmYSfqULYUslhK9bkN3z6y9tA2JA8pnuZg1Odye1dI7Wg0qhH1Jdv9kMBImOXt6/Rgy0yHSonuj3gWbhGVohh7/X6yaDr6bxABoVH5ycXyJlqtQL02VTlYg5SSdDbQg+7fznH9ogzUizAh6bjODofEovf8QP9M7TDk8d0y+0WGBVy1sroEY3tqCbA9bNp6TVkjcbKH5j7nntGreXKNSbe1tkK1HDtSA70I5e4Cu697ZAQB7QFiOYJ6TBwyM7inTF3Jtl46am44WGtzMPfRW4uC56LGJxgRdd/18JTwhCVVewchiw3FWYC6XPIPlJ8p1eyOzgW7VwGqCqHRlcspXIBlZSLWzC/OU+0VQHEooAuqjMbC5Z9wJ6AD8Uvenljx73wY3qY5Z7FyRwi5QATc7yeZOpPvhmriHo7MqEqBYliABvvc238Iqr0TialLDlqhpOqE5PDfTvCXAygLZ9+ptumGMXN1HlmyU1BfFwKjhTV0AsPa13aGwPXXnNLD4JV3nOeu70XdLCchu+t/wBfCSadjT6GMFeTl/wcnUa6U3UOF+7JB5ImBjgzoHPDLHMFmjgxiHKxBY4kowBMsdTE8dYhhoo9o0APR8S+UZV3zHxN5YrVOso1XnDts6aVIAyQLJCs8Ezy+ESuTIESEkTIzSkVsYiWdKVFqh37lHMncPmfSBpJmYCVe02L8YpjdTAv/mONR6Ll97SnLPbEv02H1MiX6mS9S5P1rBO0irwbv1mE7/Q1QwIq7yOG8H6+MT1RzlWs43g6jkb6cfSFC3FjvBa/D5SS1PfwPAzNGIAJ3Kdx+43Rh9k9Ycva+/LxH2k69R1EBXZoK0IJTo1b258DwYfrD02iJJ2amAOvofhrFtFhlN9b2tyN+vpeU6bkEEGxG48QZsJtZzvPhIsRbwkEWNx5+6aMeVbdrIyhzaOT2rWK1cpBBa1QXFswtZWvuy23m87PsHiVqGsbAIKaUL5RezFyztzBa+/7IEzu1uC70sVOlNloqt9MoS2W/C5QnzM5fZe1WoPdSy/ZZNRcD7LDjY8POUbNkk10SyNZsWyX5+I6zaNDuUNVwVpeO7fZBp3zAHkbXW+8HmJ59gWapUaowN3csR5nQeQFh6TtNu7Wq4zDDCrZUZw9QlTchSrU6YHAZ1vfyHOZezNgVKbhXWxueug0OvAjkdRLdVmlKCvpHNxaXZlk0uH0dVsxBTw1asR7FJnXoQhI9b2mXgATgqf8Ndxbq1MEG3offNntU3cYDJxcrT9Ccx+CmY2xD/wlQH/FQj5TDo3WWMv9kWapbsU/t/BCPeORIz1B50ZjI3kyIMxAK8IDBRZ47FQbNJB5VzyQaFhRYJivBBoxaMKLeb6vHgc0aIDsarSs/nC1VHCBYCceMTpNgmEgVkzINbnNUUVNkCIpKOlPMQBJMii5gyKVN6zblGg5nco9SQJxFeuSSWNySXY82Y3/AEnYdr27ujRp8yWPkgA+b/CcLUxKg79b33XmHNK5V7HX0MNsN3v/AEG723DXfKr1mO62+Er4lUALnLyB0J9N8qHHk6UqfqdP+0a/KVm1hQtQ6iwHP/cyu9QsbKSx4k6J6Ab4XuGbWq1+S7kHpxMfOBosZDgGMOLeLU/W4cIAU2Q+E6DcOXly8t0stUtvgKhZ9BoOJiaBfQbD4lWJC6NvNPgTzpng38Mv0a99/lfcb8iOBmeuAFiTw3efOJapv4t/3uY4B+f828SFk+fJu02EMtT5flManXy7/nfTnfiOst0sReMFLwbbYq7Vb6gsGsejXU+Yv8SOMwNoUw1QuULDWmwU2NspObmxHodJdNa6tzA+R0MZbbvvZn08x+Rlrn8NDSt2bWw61Iojb+6uQQLuAbEb9Sysdx08QO4Tq9mYdayAuAmbVRe+W1wmp1vbf5zymrimw1SnXp8D4lvZWym9j6E69J7Ls2vSrhSuh3i4GYW3i+l7aX6EHjJJqUXFmXUPbyjzn9o2PzVqVEH+7BZh/G9gPcBf+qFwFHLhV4FjnA5hSAf/AJicvtKsauLxDk6vXqkHoahCemULbpOuw9cK7LYFaeENKxtbPVtUc25hKdIedVZjww25YJeHZCabxS+xUIkSskDE09KecICRYR49ohgiJFlhSsgRACGWPHMjAB7xjGMUACXijxQCzq2vrBuD0jluokTr9Cc+KNsmDMYzLx3aLC0SQ9dLjeFu7D0W/wA4LZvajC12yU6tmOgDqUueQJ4+6WWkQ5Niamw8Ncljw+cyrG9vy1nV4TDtTogKAXsWAOgLb1B6bh6yM5Uhx7OC/aNjw1dKWcItOn42uLlnObKB0GXWckSqi61Ao5gXJ9Tc8eFpVXC1aztUrMWcs2YuLHOTcqwH3dxHO43CHehcgs2dhuAFlA8hMPbO5j+GCXsQooCbqt+b1Nb+Q4y2r5Rqbn3KPSBcHde56Dwj/WQ/dyd59I6JWTbEE8Y2blDU8MORMMFA5CMK9yvSw99W90tKg6Wleri0HG8rPiy3H0iaJKaXRbqVb+UCy3+t8aiYcJ0+v0kaGm2QxeSjhatVgSUekFANtXY5rcjlVj6cpWw2JzItVb92ToxBAuDYg8Abg9IXtPg74DeQzYqkFHAhKdXMTyAzqfWG7M9oaWFwVOi9Ko9Qd7nAyZCWquRck6+HLwlkIJrl0YsueUcjVWidHF3Ou/r8jDmr7BHAn4gXv7j75gY3HB3vSw5ojXwhywvzAPseQ0io4yoOF/UX9RIuJbDUrya+1kvRYAagBhxPP5EidpsTawpUsUzLmCUKtcAke3SQ2ynepIPDlOM2OwqELVcU14H2mHMBdLi+65G8xbe2ZjkFY01zUGBUmmxqVFpG394m8XFrlVIGutpFJ7izLnxvG0/I2Cq0npkguuIXKEBXMjMd6kpci4Ghy2v8dnB4R6VL+2N69Qh6ouD3Y3pSJ4t7LN1Cicp2UrZa6kjvLa6vZAqgszMQNwAJ/wB56E1KlisKMbhQwplmFSk3tU2VsrEH7t9fJh5TTghFZLkc7VZ3KDUfPf2M5TJNBI0KJ1DkEDGDSREGYATMg0kpjNAAZkZIxiIAMZCTEYiABLxRZfrWKIZ0W0cWtGm9SpoiAsTYbhuAHEkkADmRPPNs9pKmIzA2pUfuAgX5Go/2j03dDvnS9s6LYjDMlJiXV1qBLi1TKDddDv1uOonkGJrkmxuMuljwPG/Wc+Ta4NiC42qt7LrbjuHoJSFUg3vr9e+EJkAkhXI7O+7I9uXTKtQCpl3K5I0/hcXNuhB9J2lT9ptU6fu9IH/Mf9NZ4ayW85fwu2qiaMA69dCPIiH0YHbbW2iKzl8vd3LFgr1GDFjc+0dNb6C2/jMPaO2u6KgWJIJtewFtOAuTrK1HblI6MHX0zD4Rq1GjXP8AfKPeCPhE1EsWXIvISh2p4OgA6EkevH5ydXb7sP7LJflnBI9GAMWG7MUzbxZv+qqj4gGaNPstpph1Yc8wf/7xUT9fJ7nPUMTUaoe9ZjpezWtYX3X06WEs1aFPeVFhxsPym7g+z9HUNhcrcT3le3uD3Hxmlhez1FbD91zrqbKarAG2n/Mzb7a2Nt8OEQ+J9nCUsPmbQlVHK9/K/OaGGpqtiBmN97ksPw3tPTtmdj8PVpo606tIsBdRUYZehVwbe7iI+0f2ehlPdtmYffIDeXeKB8RaR3RZKpLk87GMa9wVHRVUDTkLaQlTH1GNy55eEBdPQCVMdhqlCo1OsjJUXerDWx3EHcVNjqNDYwS1L8I9qF6kvcsML7z75JfowIa+6TZt0BW2FVuUkhle/wBX6fOD725sN/wAgBbzZvCLa/AczOy2dtNi3ehitOhSpKW45vCiW6k/nOLWstMW4/nwmuMaRgkTjUrPUb+WmqpTv0ztUP8ATBhZ0vavYarTxG0KAGSrhKrOF9kVbqHdRwDKWOnENzmv+zu1DB4XDVParq7uDwWur1Gv5IaPqYXYdBK+x0o1b5GVQ1jYhWruBr6eRnJ4fajGvjsVUGU0+6pKnBM+Kp0wg8lpsPQyFt/8HRexFE03ZG3qSp81JH5RK009vrmY1AN7OD/NSdqTe/Ip/qmak6+KW6KZzskdsmh2gTLFoNhLCBBRJFYjHBgMGyxhCESDRARIjR4oATijx4DoJWwDAE5hb15+U5TbPZxq9QuWsTa511sLa3E7vEHTdKRBvu+Mwzt8GqKSOBHYZv8AF+A/SGp/s+qMtRlqjwI9Q+D7ilraG9za3rO5VTy+Il3auHZMBWKkK7031JIUDL4bnhqb+kqlwWJI8Q2pg6mHqtSqizLbyYHUMp4qecqBhL/aDaDYnEVKx+0QAOAVQFUAcBYfEzPUW5e4fpIiJjLyjEKYUYhuBUf0r+kc4puOU+aL+kAI0arL7LMPI6e7dL2F25Wpm4yn4e+2nwlLvv4Kf4f9YjXH+HT9xHyMVDs9N7Dbdp4txSqeCqTZdfC+lwByY2PQ25z0mls8U7E6C3odx/KfO2ydsHD1UqpTp5kII0bLcaqSoIuQbEdRN7Fdva9X26rj+REFtLfaYyucZPosjNeT3B8dTRbKdx9w1/L5Tmtq9qxRAfMDuFr77sdPQXnkVXbjVNDisSvU5AovpqUNwOduEXaTZ5w1WmneZ81GnU9vMy5x7LWHh3ZgPusvWRWLnlkvV9kdF2v7RpixlIF0JNKoQcwFvFTtvKsdddxAPOcuHvugKacTDCpylqVKit8sKp0ks0GBIVH4QGSdiTYb+fIc5aweUEC+l+J1JGp89JVUZR1O+BqvuP2rEDpmOpHU7vSABaB7xvMlvSbFQ6ADy9BKOzqGUdZdXW3MQFR3mGxeXA16QNsuz6DeTPWJv5+OY/aeqjYIVFPixddWqjk2Gosj25XYq/mTIbOrlqePv/5T3Cm9Kwt5SGx6X71hsRhd7r/xFHn3lMEMo/mQkedpGqJXaO1wdQYnBUqw1zhS1uFTL3dUf+5S/wC6YvckG0l+yzHd5hsVh95Qisg/hfVrD+ZB+PrNTFYfW43HWa9POlRnzQt2ZQpmM1OaHd84xpTWpozuBnZJG9jL7UoGtR4xqXInEBINDKIzU5NkCqRFaFNOCvEMLljxXjwGa7DhBd3DMsiEmFmsns/CZ3A4cfIb5u4nZyYi1KquamxYOutspAUDT3+kjsfCZELHe3ylulVAB5k+XlM+SXNFkUfMFenlZgNQGZQeYViB8BB5ZPE0XpO9OoCKiMVccmU2b4wfedIyJdxKVTRos7XpA1KdIZlOXXNUAUHMBc3uRrwlPJ1+EbP0iFXoYAPk6/CLJ1+EXedDF3g5GAC7vr8IjT6xd50MXejkYARqLodeH+87jt9RK1aLVKqPUFClS7sAKyKqEgkWFwSx1I4jU6Tih4vCBqdBuG/rNraO2Di8S1VlCXVVCm3hFKmiAE2GuhPrISTck/a/6JLorohO+GRLQtOnm3a+WvylzC7Hr1DZKNVr8qb2/ERYRkqM5zJ0aJ3n/adbgewtY/3jJTHU5z+FTY/iE6HAdlsNSsWBqsNxqWKg8xTAy++8lGDYnJI4DA7Eq4kjuqZIP2tyAcSXOgHrMvCsra63+HmOV57etX4dfynnXaTYQw9QtTH9m98v8J3lPTh08jJThSsUZWzHpySn658tIO9jCLKyTNLB4kqtYD/mUyh/lLBvX2bSOwNoGhXp1B9lgfS9m+Hylak+/wAvmP8AaVqTfMiElwKPZ3NELs/bNKoNKGJJUHcoTEEB1PlVFNvJhOqrUSMyHehK/hNhOTxdD9+2YALmtQJYW1YgAhl/qTUfxIs3th7V/eadGsTc1EGf/MTwVD6lc3kwksL7QZF5CsnSDKTSenBMkvjIqcSgacg1PhLxSQanJ7iO0waqlWtGVpqY/DZhfiJnKk0RyWiiUKYNzAOstlINqcluFtIZYofJHi3Do02aGwNLOwEqFp0GxcN4SSJhlKjUkC2/thcLg8RWO6mhyjmxsFHvM8E/8UYk6mtU1/8AUbjy1nu/afYVPFU1pO1kDZyLA3I3ceE5k9gMIvX+lZRa8k9r8HizPmJZjdiSSTqSTqSTxMXh6e6ewt2Gwg+yPwp/+YNux+EH2Pgo/KPcg2s8i8PSP4enwnqz9lsLwpD3wD9ncMP+Sv4j+sdi2s8w8PT4RBk6fCemjYWG/wABPUGIbGojdSp/g0+IgFHmWdOnwjd4nMfCepDZtP8AwqQ/6aD5CFXArwVPwr+kAo8tpYZqgPdozn+BC2vAHKNJ7j2b7FUMM64ix75qCqyOQyrUcA1nGYXuTbThrz00+ya91RYqQMz2NrC4A3ab980XryLfI9vkZumnlp8pXqc7yTv1Pwgi/n8JZETIVHvBEfRjs0Gz9TLkQHtAY7BrWRqbnwtuPFSPZYeR/MQ2bqfhGLRumJHlGLolGZSLFSVPmDaDDTr+3GztErqNG/s20+2oup9VBH9HWcaDwmRqnRffAdG0gl3N0aSDaQdM+0D5+t4PoPJ2vYPGWqOl7BluPNdx+U0NgKKVXF0LWCv3yr90NZKigcg3dnyqLON2JjjTdWA5jXdrpr+k7LDsCwqi71c2Zz9pxkCMpG4DILWHHKTffFF1KxvlUdOGzKD6QDiPhW9pfd6RyDL7plXgCxkGMKywRWWpkBs0rVMNaWDCobi3EQug22Z3dSL0peZekGVk1KyDiVu7jy3bpFCwoHhKOZgOs66goC26RRTJkZfEpVxeUatAXiimZFyKtSgvWVKtAefrHilsSLKtamOUpvT6fOKKTEQKjrIj61iigImi8rw4T6tFFBkjrNkJagt+LE/KEcDlFFIeQ8FaoYBn+voxRS2JWwRaNm6fKKKXIrFmMGW8oooxk3wP7xQr0Da7KGXo6MGQ+8e688hqLZiNxBIseFjYg9RFFM+T5iyPQqhH6xkTiRa1/M/pFFIEjS2Xs967ZKS3IFyToqi+9m4D4ngDPQtmbPWioGrNbxNqLndoOAjRS3HFVZCTdl2m1mBl2oLeW8eRiikpojErtImNFHEGCdZFTY3iijYkW2FwDAsseKKLGx8kaKKTIn//2Q=="/>
          <p:cNvSpPr>
            <a:spLocks noChangeAspect="1" noChangeArrowheads="1"/>
          </p:cNvSpPr>
          <p:nvPr/>
        </p:nvSpPr>
        <p:spPr bwMode="auto">
          <a:xfrm>
            <a:off x="155575" y="-1143000"/>
            <a:ext cx="3524250" cy="2381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5" name="14 Imagen" descr="http://altonivel.impresionesaerea.netdna-cdn.com/images/Estructura_V2/Consultoria/Coaching/despedido_pensativ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803548"/>
            <a:ext cx="2179027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254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4 Imagen"/>
          <p:cNvPicPr/>
          <p:nvPr/>
        </p:nvPicPr>
        <p:blipFill>
          <a:blip r:embed="rId2" cstate="print"/>
          <a:srcRect l="15784" t="11141" r="13272" b="7065"/>
          <a:stretch>
            <a:fillRect/>
          </a:stretch>
        </p:blipFill>
        <p:spPr bwMode="auto">
          <a:xfrm>
            <a:off x="467544" y="692697"/>
            <a:ext cx="8208912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0798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9 Rectángulo"/>
          <p:cNvSpPr>
            <a:spLocks noGrp="1"/>
          </p:cNvSpPr>
          <p:nvPr>
            <p:ph idx="1"/>
          </p:nvPr>
        </p:nvSpPr>
        <p:spPr>
          <a:xfrm>
            <a:off x="1043492" y="836712"/>
            <a:ext cx="6777317" cy="4635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dirty="0" smtClean="0"/>
          </a:p>
          <a:p>
            <a:pPr marL="68580" indent="0" algn="ctr">
              <a:buNone/>
            </a:pPr>
            <a:r>
              <a:rPr lang="es-MX" sz="4800" b="1" dirty="0" smtClean="0"/>
              <a:t>Unidad de competencia II.</a:t>
            </a:r>
          </a:p>
          <a:p>
            <a:pPr marL="68580" indent="0" algn="ctr">
              <a:buNone/>
            </a:pPr>
            <a:endParaRPr lang="es-MX" sz="3600" dirty="0" smtClean="0"/>
          </a:p>
          <a:p>
            <a:pPr marL="68580" indent="0" algn="ctr">
              <a:buNone/>
            </a:pPr>
            <a:r>
              <a:rPr lang="es-MX" sz="3600" dirty="0" smtClean="0"/>
              <a:t>Características y elementos de la empresa familiar</a:t>
            </a:r>
            <a:endParaRPr lang="es-MX" sz="3600" dirty="0"/>
          </a:p>
          <a:p>
            <a:pPr algn="ctr"/>
            <a:endParaRPr lang="es-MX" dirty="0" smtClean="0"/>
          </a:p>
          <a:p>
            <a:pPr algn="ctr"/>
            <a:r>
              <a:rPr lang="es-MX" sz="1200" dirty="0" smtClean="0"/>
              <a:t>.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38731954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1"/>
          <p:cNvSpPr>
            <a:spLocks noChangeArrowheads="1"/>
          </p:cNvSpPr>
          <p:nvPr/>
        </p:nvSpPr>
        <p:spPr bwMode="auto">
          <a:xfrm>
            <a:off x="1376363" y="1974850"/>
            <a:ext cx="4941887" cy="3767138"/>
          </a:xfrm>
          <a:prstGeom prst="flowChartMagneticTape">
            <a:avLst/>
          </a:prstGeom>
          <a:noFill/>
          <a:ln w="76200">
            <a:solidFill>
              <a:srgbClr val="FA4E19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kumimoji="0" lang="es-MX" altLang="es-MX" sz="2400">
              <a:latin typeface="Times New Roman" panose="02020603050405020304" pitchFamily="18" charset="0"/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60363"/>
            <a:ext cx="7772400" cy="1143000"/>
          </a:xfrm>
        </p:spPr>
        <p:txBody>
          <a:bodyPr/>
          <a:lstStyle/>
          <a:p>
            <a:r>
              <a:rPr lang="es-CO" altLang="es-MX" smtClean="0"/>
              <a:t>Empresa Familiar</a:t>
            </a:r>
          </a:p>
        </p:txBody>
      </p:sp>
      <p:sp>
        <p:nvSpPr>
          <p:cNvPr id="43037" name="Oval 2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81525" y="3362325"/>
            <a:ext cx="3397250" cy="1516063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CO" altLang="zh-TW">
                <a:latin typeface="Arial" panose="020B0604020202020204" pitchFamily="34" charset="0"/>
              </a:rPr>
              <a:t>La familia y la empresa</a:t>
            </a:r>
          </a:p>
        </p:txBody>
      </p:sp>
      <p:sp>
        <p:nvSpPr>
          <p:cNvPr id="43039" name="Oval 3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0" y="3805238"/>
            <a:ext cx="3416300" cy="820737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CO" altLang="zh-TW">
                <a:latin typeface="Arial" panose="020B0604020202020204" pitchFamily="34" charset="0"/>
              </a:rPr>
              <a:t>Retos 2017</a:t>
            </a:r>
          </a:p>
        </p:txBody>
      </p:sp>
      <p:sp>
        <p:nvSpPr>
          <p:cNvPr id="43040" name="Oval 3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92263" y="5016500"/>
            <a:ext cx="3343275" cy="82073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CO" altLang="zh-TW">
                <a:latin typeface="Arial" panose="020B0604020202020204" pitchFamily="34" charset="0"/>
              </a:rPr>
              <a:t>ventajas</a:t>
            </a:r>
          </a:p>
        </p:txBody>
      </p:sp>
      <p:sp>
        <p:nvSpPr>
          <p:cNvPr id="43041" name="Oval 3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5763" y="2324100"/>
            <a:ext cx="3397250" cy="822325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CO" altLang="zh-TW" dirty="0">
                <a:latin typeface="Arial" panose="020B0604020202020204" pitchFamily="34" charset="0"/>
              </a:rPr>
              <a:t>Definición</a:t>
            </a:r>
          </a:p>
        </p:txBody>
      </p:sp>
      <p:sp>
        <p:nvSpPr>
          <p:cNvPr id="43042" name="Oval 3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70363" y="2381250"/>
            <a:ext cx="3408362" cy="82073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CO" altLang="zh-TW">
                <a:latin typeface="Arial" panose="020B0604020202020204" pitchFamily="34" charset="0"/>
              </a:rPr>
              <a:t>Retos</a:t>
            </a:r>
          </a:p>
        </p:txBody>
      </p:sp>
      <p:sp>
        <p:nvSpPr>
          <p:cNvPr id="7177" name="Rectangle 44"/>
          <p:cNvSpPr>
            <a:spLocks noChangeArrowheads="1"/>
          </p:cNvSpPr>
          <p:nvPr/>
        </p:nvSpPr>
        <p:spPr bwMode="auto">
          <a:xfrm>
            <a:off x="5445125" y="5176838"/>
            <a:ext cx="923925" cy="519112"/>
          </a:xfrm>
          <a:prstGeom prst="rect">
            <a:avLst/>
          </a:prstGeom>
          <a:solidFill>
            <a:srgbClr val="000000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kumimoji="0" lang="es-MX" altLang="es-MX" sz="24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24045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37" grpId="0" animBg="1" autoUpdateAnimBg="0"/>
      <p:bldP spid="43039" grpId="0" animBg="1" autoUpdateAnimBg="0"/>
      <p:bldP spid="43040" grpId="0" animBg="1" autoUpdateAnimBg="0"/>
      <p:bldP spid="43041" grpId="0" animBg="1" autoUpdateAnimBg="0"/>
      <p:bldP spid="43042" grpId="0" animBg="1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altLang="es-MX" smtClean="0"/>
              <a:t>Definición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None/>
            </a:pPr>
            <a:r>
              <a:rPr lang="es-CO" altLang="es-MX" sz="2400" smtClean="0"/>
              <a:t>Consideramos una PYME Familiar (PYMEF) como aquella empresa con menos de 250 empleados cuyo capital mayoritario (51% o más) pertenece a una familia (o varias familias emparentadas); además, por lo menos dos miembros de la familia trabajan en ella.</a:t>
            </a:r>
          </a:p>
        </p:txBody>
      </p:sp>
    </p:spTree>
    <p:extLst>
      <p:ext uri="{BB962C8B-B14F-4D97-AF65-F5344CB8AC3E}">
        <p14:creationId xmlns:p14="http://schemas.microsoft.com/office/powerpoint/2010/main" val="4236554436"/>
      </p:ext>
    </p:extLst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uild="p" autoUpdateAnimBg="0" advAuto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altLang="es-MX" smtClean="0"/>
              <a:t>Definición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None/>
            </a:pPr>
            <a:r>
              <a:rPr lang="es-CO" altLang="es-MX" sz="2400" smtClean="0"/>
              <a:t>Asimismo, los miembros de la familia toman las decisiones estratégicas de la empresa y tienen la intención de transferirla a las próximas generaciones familiares (Cisneros, 2005).</a:t>
            </a:r>
          </a:p>
          <a:p>
            <a:pPr>
              <a:buFont typeface="Wingdings" panose="05000000000000000000" pitchFamily="2" charset="2"/>
              <a:buNone/>
            </a:pPr>
            <a:endParaRPr lang="es-CO" altLang="es-MX" sz="4400" smtClean="0"/>
          </a:p>
        </p:txBody>
      </p:sp>
    </p:spTree>
    <p:extLst>
      <p:ext uri="{BB962C8B-B14F-4D97-AF65-F5344CB8AC3E}">
        <p14:creationId xmlns:p14="http://schemas.microsoft.com/office/powerpoint/2010/main" val="122470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altLang="es-MX" sz="2800" dirty="0" smtClean="0">
                <a:solidFill>
                  <a:schemeClr val="tx1"/>
                </a:solidFill>
              </a:rPr>
              <a:t>Interacciones entre la familia y la empresa</a:t>
            </a:r>
          </a:p>
        </p:txBody>
      </p:sp>
      <p:sp>
        <p:nvSpPr>
          <p:cNvPr id="17411" name="3 Elipse"/>
          <p:cNvSpPr>
            <a:spLocks noChangeArrowheads="1"/>
          </p:cNvSpPr>
          <p:nvPr/>
        </p:nvSpPr>
        <p:spPr bwMode="auto">
          <a:xfrm>
            <a:off x="1181100" y="2108200"/>
            <a:ext cx="4152900" cy="3949700"/>
          </a:xfrm>
          <a:prstGeom prst="ellipse">
            <a:avLst/>
          </a:prstGeom>
          <a:solidFill>
            <a:schemeClr val="accent1"/>
          </a:solidFill>
          <a:ln w="12700" cap="sq" algn="ctr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s-MX" altLang="es-MX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FAMILIA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kumimoji="0" lang="es-MX" altLang="es-MX" sz="1400" dirty="0">
                <a:latin typeface="Times New Roman" panose="02020603050405020304" pitchFamily="18" charset="0"/>
              </a:rPr>
              <a:t>Base emocional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kumimoji="0" lang="es-MX" altLang="es-MX" sz="1400" dirty="0">
                <a:latin typeface="Times New Roman" panose="02020603050405020304" pitchFamily="18" charset="0"/>
              </a:rPr>
              <a:t>Relación familiar.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kumimoji="0" lang="es-MX" altLang="es-MX" sz="1400" dirty="0">
                <a:latin typeface="Times New Roman" panose="02020603050405020304" pitchFamily="18" charset="0"/>
              </a:rPr>
              <a:t>Comportamiento subconsciente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kumimoji="0" lang="es-MX" altLang="es-MX" sz="1400" dirty="0">
                <a:latin typeface="Times New Roman" panose="02020603050405020304" pitchFamily="18" charset="0"/>
              </a:rPr>
              <a:t>Introversión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kumimoji="0" lang="es-MX" altLang="es-MX" sz="1400" dirty="0">
                <a:latin typeface="Times New Roman" panose="02020603050405020304" pitchFamily="18" charset="0"/>
              </a:rPr>
              <a:t>Orientación endógena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kumimoji="0" lang="es-MX" altLang="es-MX" sz="1400" dirty="0" err="1">
                <a:latin typeface="Times New Roman" panose="02020603050405020304" pitchFamily="18" charset="0"/>
              </a:rPr>
              <a:t>Minización</a:t>
            </a:r>
            <a:r>
              <a:rPr kumimoji="0" lang="es-MX" altLang="es-MX" sz="1400" dirty="0">
                <a:latin typeface="Times New Roman" panose="02020603050405020304" pitchFamily="18" charset="0"/>
              </a:rPr>
              <a:t> del cambio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kumimoji="0" lang="es-MX" altLang="es-MX" sz="1400" dirty="0">
                <a:latin typeface="Times New Roman" panose="02020603050405020304" pitchFamily="18" charset="0"/>
              </a:rPr>
              <a:t>Informalidad.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kumimoji="0" lang="es-MX" altLang="es-MX" sz="1400" dirty="0">
                <a:latin typeface="Times New Roman" panose="02020603050405020304" pitchFamily="18" charset="0"/>
              </a:rPr>
              <a:t>Control basado en la confianza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endParaRPr kumimoji="0" lang="es-MX" altLang="es-MX" sz="1400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s-MX" altLang="es-MX" sz="1400" dirty="0">
                <a:latin typeface="Times New Roman" panose="02020603050405020304" pitchFamily="18" charset="0"/>
              </a:rPr>
              <a:t>FINALIDAD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kumimoji="0" lang="es-MX" altLang="es-MX" sz="1400" dirty="0">
                <a:latin typeface="Times New Roman" panose="02020603050405020304" pitchFamily="18" charset="0"/>
              </a:rPr>
              <a:t>Armonía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kumimoji="0" lang="es-MX" altLang="es-MX" sz="1400" dirty="0">
                <a:latin typeface="Times New Roman" panose="02020603050405020304" pitchFamily="18" charset="0"/>
              </a:rPr>
              <a:t>Bienestar de los miembros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kumimoji="0" lang="es-MX" altLang="es-MX" sz="1400" dirty="0">
                <a:latin typeface="Times New Roman" panose="02020603050405020304" pitchFamily="18" charset="0"/>
              </a:rPr>
              <a:t>Formar a los hijos</a:t>
            </a:r>
          </a:p>
        </p:txBody>
      </p:sp>
      <p:sp>
        <p:nvSpPr>
          <p:cNvPr id="17412" name="7 Elipse"/>
          <p:cNvSpPr>
            <a:spLocks noChangeArrowheads="1"/>
          </p:cNvSpPr>
          <p:nvPr/>
        </p:nvSpPr>
        <p:spPr bwMode="auto">
          <a:xfrm>
            <a:off x="4140200" y="2108200"/>
            <a:ext cx="4152900" cy="3949700"/>
          </a:xfrm>
          <a:prstGeom prst="ellipse">
            <a:avLst/>
          </a:prstGeom>
          <a:solidFill>
            <a:schemeClr val="accent1"/>
          </a:solidFill>
          <a:ln w="12700" cap="sq" algn="ctr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kumimoji="0" lang="es-MX" altLang="es-MX" sz="2400" dirty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s-MX" altLang="es-MX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EMPRESA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kumimoji="0" lang="es-MX" altLang="es-MX" sz="1400" dirty="0">
                <a:latin typeface="Times New Roman" panose="02020603050405020304" pitchFamily="18" charset="0"/>
              </a:rPr>
              <a:t>Base laboral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kumimoji="0" lang="es-MX" altLang="es-MX" sz="1400" dirty="0">
                <a:latin typeface="Times New Roman" panose="02020603050405020304" pitchFamily="18" charset="0"/>
              </a:rPr>
              <a:t>Relación contractual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kumimoji="0" lang="es-MX" altLang="es-MX" sz="1400" dirty="0">
                <a:latin typeface="Times New Roman" panose="02020603050405020304" pitchFamily="18" charset="0"/>
              </a:rPr>
              <a:t>Conducta consciente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kumimoji="0" lang="es-MX" altLang="es-MX" sz="1400" dirty="0">
                <a:latin typeface="Times New Roman" panose="02020603050405020304" pitchFamily="18" charset="0"/>
              </a:rPr>
              <a:t>Extroversión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kumimoji="0" lang="es-MX" altLang="es-MX" sz="1400" dirty="0">
                <a:latin typeface="Times New Roman" panose="02020603050405020304" pitchFamily="18" charset="0"/>
              </a:rPr>
              <a:t>Orientación exógena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kumimoji="0" lang="es-MX" altLang="es-MX" sz="1400" dirty="0">
                <a:latin typeface="Times New Roman" panose="02020603050405020304" pitchFamily="18" charset="0"/>
              </a:rPr>
              <a:t>Búsqueda del cambio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kumimoji="0" lang="es-MX" altLang="es-MX" sz="1400" dirty="0">
                <a:latin typeface="Times New Roman" panose="02020603050405020304" pitchFamily="18" charset="0"/>
              </a:rPr>
              <a:t>Formalidad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kumimoji="0" lang="es-MX" altLang="es-MX" sz="1400" dirty="0">
                <a:latin typeface="Times New Roman" panose="02020603050405020304" pitchFamily="18" charset="0"/>
              </a:rPr>
              <a:t>Control basado en la verificación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endParaRPr kumimoji="0" lang="es-MX" altLang="es-MX" sz="1400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s-MX" altLang="es-MX" sz="1400" dirty="0">
                <a:latin typeface="Times New Roman" panose="02020603050405020304" pitchFamily="18" charset="0"/>
              </a:rPr>
              <a:t>FINALIDAD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kumimoji="0" lang="es-MX" altLang="es-MX" sz="1400" dirty="0">
                <a:latin typeface="Times New Roman" panose="02020603050405020304" pitchFamily="18" charset="0"/>
              </a:rPr>
              <a:t>Desempeño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kumimoji="0" lang="es-MX" altLang="es-MX" sz="1400" dirty="0">
                <a:latin typeface="Times New Roman" panose="02020603050405020304" pitchFamily="18" charset="0"/>
              </a:rPr>
              <a:t>Desarrollo de la empresa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kumimoji="0" lang="es-MX" altLang="es-MX" sz="1400" dirty="0">
                <a:latin typeface="Times New Roman" panose="02020603050405020304" pitchFamily="18" charset="0"/>
              </a:rPr>
              <a:t>Generar utilidades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endParaRPr kumimoji="0" lang="es-MX" altLang="es-MX" sz="2400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3" name="11 CuadroTexto"/>
          <p:cNvSpPr txBox="1">
            <a:spLocks noChangeArrowheads="1"/>
          </p:cNvSpPr>
          <p:nvPr/>
        </p:nvSpPr>
        <p:spPr bwMode="auto">
          <a:xfrm>
            <a:off x="4139952" y="3670300"/>
            <a:ext cx="800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s-MX" altLang="es-MX" sz="1200" dirty="0">
                <a:solidFill>
                  <a:schemeClr val="bg1"/>
                </a:solidFill>
                <a:latin typeface="Times New Roman" panose="02020603050405020304" pitchFamily="18" charset="0"/>
              </a:rPr>
              <a:t>Zona de conflicto</a:t>
            </a:r>
          </a:p>
        </p:txBody>
      </p:sp>
    </p:spTree>
    <p:extLst>
      <p:ext uri="{BB962C8B-B14F-4D97-AF65-F5344CB8AC3E}">
        <p14:creationId xmlns:p14="http://schemas.microsoft.com/office/powerpoint/2010/main" val="22581484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Título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89168"/>
          </a:xfrm>
        </p:spPr>
        <p:txBody>
          <a:bodyPr/>
          <a:lstStyle/>
          <a:p>
            <a:r>
              <a:rPr lang="es-MX" altLang="es-MX" dirty="0" smtClean="0"/>
              <a:t>Zona de conflicto</a:t>
            </a:r>
          </a:p>
        </p:txBody>
      </p:sp>
      <p:sp>
        <p:nvSpPr>
          <p:cNvPr id="19459" name="2 Marcador de contenido"/>
          <p:cNvSpPr>
            <a:spLocks noGrp="1"/>
          </p:cNvSpPr>
          <p:nvPr>
            <p:ph idx="1"/>
          </p:nvPr>
        </p:nvSpPr>
        <p:spPr>
          <a:xfrm>
            <a:off x="1043492" y="2204864"/>
            <a:ext cx="6777317" cy="3627765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s-MX" altLang="es-MX" dirty="0" smtClean="0"/>
              <a:t>Muchas de las decisiones que se toman en una empresa familiar generan tensiones entre la empresa y la familia.</a:t>
            </a:r>
          </a:p>
          <a:p>
            <a:pPr>
              <a:buFont typeface="Wingdings" panose="05000000000000000000" pitchFamily="2" charset="2"/>
              <a:buNone/>
            </a:pPr>
            <a:r>
              <a:rPr lang="es-MX" altLang="es-MX" dirty="0" smtClean="0"/>
              <a:t>Ejemplo:</a:t>
            </a:r>
          </a:p>
          <a:p>
            <a:r>
              <a:rPr lang="es-MX" altLang="es-MX" dirty="0" smtClean="0"/>
              <a:t>Creación de una vacante para un puesto clave.</a:t>
            </a:r>
          </a:p>
          <a:p>
            <a:r>
              <a:rPr lang="es-MX" altLang="es-MX" dirty="0" smtClean="0"/>
              <a:t>Remuneración de los miembros de la familia.</a:t>
            </a:r>
          </a:p>
          <a:p>
            <a:endParaRPr lang="es-MX" altLang="es-MX" dirty="0" smtClean="0"/>
          </a:p>
          <a:p>
            <a:pPr marL="68580" indent="0" algn="just">
              <a:buNone/>
            </a:pPr>
            <a:r>
              <a:rPr lang="es-MX" altLang="es-MX" dirty="0" smtClean="0"/>
              <a:t>Al espacio que se crea al tomar una decisión que afecta a la familia o la empresa, se le conoce como zona de conflicto.</a:t>
            </a:r>
          </a:p>
        </p:txBody>
      </p:sp>
    </p:spTree>
    <p:extLst>
      <p:ext uri="{BB962C8B-B14F-4D97-AF65-F5344CB8AC3E}">
        <p14:creationId xmlns:p14="http://schemas.microsoft.com/office/powerpoint/2010/main" val="649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4 Conector"/>
          <p:cNvSpPr>
            <a:spLocks noChangeArrowheads="1"/>
          </p:cNvSpPr>
          <p:nvPr/>
        </p:nvSpPr>
        <p:spPr bwMode="auto">
          <a:xfrm>
            <a:off x="2095500" y="2781300"/>
            <a:ext cx="2794000" cy="2679700"/>
          </a:xfrm>
          <a:prstGeom prst="flowChartConnector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s-MX" altLang="es-MX" sz="2400">
                <a:solidFill>
                  <a:schemeClr val="bg1"/>
                </a:solidFill>
                <a:latin typeface="Times New Roman" panose="02020603050405020304" pitchFamily="18" charset="0"/>
              </a:rPr>
              <a:t>FAMILIA</a:t>
            </a:r>
          </a:p>
        </p:txBody>
      </p:sp>
      <p:sp>
        <p:nvSpPr>
          <p:cNvPr id="20483" name="5 Conector"/>
          <p:cNvSpPr>
            <a:spLocks noChangeArrowheads="1"/>
          </p:cNvSpPr>
          <p:nvPr/>
        </p:nvSpPr>
        <p:spPr bwMode="auto">
          <a:xfrm>
            <a:off x="4381500" y="3251200"/>
            <a:ext cx="1778000" cy="1752600"/>
          </a:xfrm>
          <a:prstGeom prst="flowChartConnector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s-MX" altLang="es-MX" sz="2400">
                <a:solidFill>
                  <a:schemeClr val="bg1"/>
                </a:solidFill>
                <a:latin typeface="Times New Roman" panose="02020603050405020304" pitchFamily="18" charset="0"/>
              </a:rPr>
              <a:t>EMPRESA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altLang="zh-TW" smtClean="0">
                <a:ea typeface="PMingLiU" panose="02020500000000000000" pitchFamily="18" charset="-120"/>
              </a:rPr>
              <a:t>Mayor énfasis en la familia</a:t>
            </a: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es-CO" altLang="zh-TW" sz="2800" smtClean="0">
              <a:ea typeface="PMingLiU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833582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 build="p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4 Conector"/>
          <p:cNvSpPr>
            <a:spLocks noChangeArrowheads="1"/>
          </p:cNvSpPr>
          <p:nvPr/>
        </p:nvSpPr>
        <p:spPr bwMode="auto">
          <a:xfrm>
            <a:off x="2095500" y="2832100"/>
            <a:ext cx="2794000" cy="2679700"/>
          </a:xfrm>
          <a:prstGeom prst="flowChartConnector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s-MX" altLang="es-MX" sz="2400">
                <a:solidFill>
                  <a:schemeClr val="bg1"/>
                </a:solidFill>
                <a:latin typeface="Times New Roman" panose="02020603050405020304" pitchFamily="18" charset="0"/>
              </a:rPr>
              <a:t>EMPRESA</a:t>
            </a:r>
          </a:p>
        </p:txBody>
      </p:sp>
      <p:sp>
        <p:nvSpPr>
          <p:cNvPr id="22531" name="5 Conector"/>
          <p:cNvSpPr>
            <a:spLocks noChangeArrowheads="1"/>
          </p:cNvSpPr>
          <p:nvPr/>
        </p:nvSpPr>
        <p:spPr bwMode="auto">
          <a:xfrm>
            <a:off x="4381500" y="3251200"/>
            <a:ext cx="1778000" cy="1752600"/>
          </a:xfrm>
          <a:prstGeom prst="flowChartConnector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s-MX" altLang="es-MX" sz="2400">
                <a:solidFill>
                  <a:schemeClr val="bg1"/>
                </a:solidFill>
                <a:latin typeface="Times New Roman" panose="02020603050405020304" pitchFamily="18" charset="0"/>
              </a:rPr>
              <a:t>FAMILIA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altLang="zh-TW" smtClean="0">
                <a:ea typeface="PMingLiU" panose="02020500000000000000" pitchFamily="18" charset="-120"/>
              </a:rPr>
              <a:t>Mayor énfasis en la empresa</a:t>
            </a:r>
          </a:p>
        </p:txBody>
      </p:sp>
    </p:spTree>
    <p:extLst>
      <p:ext uri="{BB962C8B-B14F-4D97-AF65-F5344CB8AC3E}">
        <p14:creationId xmlns:p14="http://schemas.microsoft.com/office/powerpoint/2010/main" val="2087488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490" y="1027664"/>
            <a:ext cx="7024744" cy="889168"/>
          </a:xfrm>
        </p:spPr>
        <p:txBody>
          <a:bodyPr/>
          <a:lstStyle/>
          <a:p>
            <a:r>
              <a:rPr lang="es-CO" altLang="es-MX" dirty="0" smtClean="0"/>
              <a:t>Ventajas de la </a:t>
            </a:r>
            <a:r>
              <a:rPr lang="es-CO" altLang="es-MX" dirty="0" err="1" smtClean="0"/>
              <a:t>EF</a:t>
            </a:r>
            <a:endParaRPr lang="es-CO" altLang="es-MX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28700" y="2057400"/>
            <a:ext cx="7772400" cy="4114800"/>
          </a:xfrm>
        </p:spPr>
        <p:txBody>
          <a:bodyPr/>
          <a:lstStyle/>
          <a:p>
            <a:pPr marL="514350" indent="-514350">
              <a:buClr>
                <a:schemeClr val="accent2"/>
              </a:buClr>
              <a:buFont typeface="Tahoma" panose="020B0604030504040204" pitchFamily="34" charset="0"/>
              <a:buAutoNum type="arabicPeriod"/>
            </a:pPr>
            <a:r>
              <a:rPr lang="es-CO" altLang="es-MX" dirty="0" smtClean="0"/>
              <a:t>Potencial de crecimiento orientado a lograr la fidelidad de sus clientes.</a:t>
            </a:r>
          </a:p>
          <a:p>
            <a:pPr marL="514350" indent="-514350">
              <a:buClr>
                <a:schemeClr val="accent2"/>
              </a:buClr>
              <a:buFont typeface="Tahoma" panose="020B0604030504040204" pitchFamily="34" charset="0"/>
              <a:buAutoNum type="arabicPeriod"/>
            </a:pPr>
            <a:r>
              <a:rPr lang="es-CO" altLang="es-MX" dirty="0" smtClean="0"/>
              <a:t>Los miembros comparten la visión y los valores de la familia.</a:t>
            </a:r>
          </a:p>
          <a:p>
            <a:pPr marL="514350" indent="-514350">
              <a:buClr>
                <a:schemeClr val="accent2"/>
              </a:buClr>
              <a:buFont typeface="Tahoma" panose="020B0604030504040204" pitchFamily="34" charset="0"/>
              <a:buAutoNum type="arabicPeriod"/>
            </a:pPr>
            <a:r>
              <a:rPr lang="es-CO" altLang="es-MX" dirty="0" smtClean="0"/>
              <a:t>Mayor reinversión de dividendos.</a:t>
            </a:r>
          </a:p>
          <a:p>
            <a:pPr marL="514350" indent="-514350">
              <a:buClr>
                <a:schemeClr val="accent2"/>
              </a:buClr>
              <a:buFont typeface="Tahoma" panose="020B0604030504040204" pitchFamily="34" charset="0"/>
              <a:buAutoNum type="arabicPeriod"/>
            </a:pPr>
            <a:r>
              <a:rPr lang="es-CO" altLang="es-MX" dirty="0" smtClean="0"/>
              <a:t>Menor rotación de personal.</a:t>
            </a:r>
          </a:p>
          <a:p>
            <a:pPr marL="514350" indent="-514350">
              <a:buClr>
                <a:schemeClr val="accent2"/>
              </a:buClr>
              <a:buFont typeface="Tahoma" panose="020B0604030504040204" pitchFamily="34" charset="0"/>
              <a:buAutoNum type="arabicPeriod"/>
            </a:pPr>
            <a:r>
              <a:rPr lang="es-CO" altLang="es-MX" dirty="0" smtClean="0"/>
              <a:t>Sobrevivencia a las crisis económicas.</a:t>
            </a:r>
          </a:p>
          <a:p>
            <a:pPr marL="514350" indent="-514350">
              <a:buClr>
                <a:schemeClr val="accent2"/>
              </a:buClr>
              <a:buFont typeface="Wingdings" panose="05000000000000000000" pitchFamily="2" charset="2"/>
              <a:buNone/>
            </a:pPr>
            <a:endParaRPr lang="es-CO" altLang="es-MX" dirty="0" smtClean="0"/>
          </a:p>
          <a:p>
            <a:pPr marL="514350" indent="-514350">
              <a:buClr>
                <a:schemeClr val="accent2"/>
              </a:buClr>
              <a:buFont typeface="Tahoma" panose="020B0604030504040204" pitchFamily="34" charset="0"/>
              <a:buAutoNum type="arabicPeriod"/>
            </a:pPr>
            <a:endParaRPr lang="es-CO" altLang="es-MX" dirty="0" smtClean="0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82550" y="3071813"/>
            <a:ext cx="549275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eaVert"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CO" altLang="es-MX" sz="24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08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024744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700" dirty="0" smtClean="0"/>
              <a:t/>
            </a:r>
            <a:br>
              <a:rPr lang="es-MX" sz="2700" dirty="0" smtClean="0"/>
            </a:br>
            <a:r>
              <a:rPr lang="es-MX" sz="2700" dirty="0" smtClean="0"/>
              <a:t/>
            </a:r>
            <a:br>
              <a:rPr lang="es-MX" sz="2700" dirty="0" smtClean="0"/>
            </a:br>
            <a:r>
              <a:rPr lang="es-MX" sz="2200" dirty="0" smtClean="0"/>
              <a:t/>
            </a:r>
            <a:br>
              <a:rPr lang="es-MX" sz="2200" dirty="0" smtClean="0"/>
            </a:br>
            <a:endParaRPr lang="es-MX" sz="2200" dirty="0"/>
          </a:p>
        </p:txBody>
      </p:sp>
      <p:sp>
        <p:nvSpPr>
          <p:cNvPr id="4" name="3 CuadroTexto"/>
          <p:cNvSpPr txBox="1"/>
          <p:nvPr/>
        </p:nvSpPr>
        <p:spPr>
          <a:xfrm>
            <a:off x="4716016" y="0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Administración de las MIPYMES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10242" name="AutoShape 2" descr="data:image/jpeg;base64,/9j/4AAQSkZJRgABAQAAAQABAAD/2wCEAAkGBwgHBgkIBwgKCgkLDRYPDQwMDRsUFRAWIB0iIiAdHx8kKDQsJCYxJx8fLT0tMTU3Ojo6Iys/RD84QzQ5OjcBCgoKDQwNGg8PGjclHyU3Nzc3Nzc3Nzc3Nzc3Nzc3Nzc3Nzc3Nzc3Nzc3Nzc3Nzc3Nzc3Nzc3Nzc3Nzc3Nzc3N//AABEIAFcAVwMBIgACEQEDEQH/xAAcAAACAwEBAQEAAAAAAAAAAAAABgMFBwEEAgj/xAA2EAABAwMCBAMGBAYDAAAAAAABAgMEAAUREiEGEzFBIlFhMnGBkaGxBxTB0RVCUnKS8CMzU//EABoBAAIDAQEAAAAAAAAAAAAAAAQFAQIDBgD/xAAuEQACAQMCAwUIAwAAAAAAAAABAgMABBEhMQUSQRNRYXGBFCIjkaGxwdEVMuH/2gAMAwEAAhEDEQA/ANxpX4x4zh8LtpDrRkPqIw0lYSf9/wB7img1k/4o8PXFm8p4mgoQ8w22kvJWAoNlOwJB6pIx8azlZlXK0bw+KKacJKdPue6nnhPiqDxPEU9DCm3G/wDtZX7SP3HrV/WYfg7a5KPzlyfUylpeW0IbUCckgqyB0AwMD1NafXomLICai/hjhuGSM5AoormaM1pQddrzzpSYrBcOCeiQTjJ99T1X3xhuRb1pdcDeCClR86xuGZYmKb4q8YBcBtqqoPEjzs1tmTGSlt04StOf16imYUmWKAZk9K3ZAIikYbzkn3elOYoLhcs0sRaU57qJvUiRwIx50UUUUzoOikj8XhIHCgUzr5aZCOcEnGQchOfTVpp3qu4gaiP2eWzcUlUVbZS4AcHHoexqkn9DmtreYQSrIdgc1kn4bXRdqe/OEqVF1iNLaT1bCsqQ5jvg6wfSnW5ceAEotsXUP/R/Yf4j96QmIzMUFMdJxnJWr2lnzNSuKS2NThASOpJwK51uISn4cX+0LxXintVwXiGB9auJXGt2JWTOaZ0jOlPLTn+0K3V07Zro4qvWjIuC8hRHsI8h6VRPciTFkvxygNR4upJKyNSg62cjbcnSa6X2VMNuNO81SyoJbQkqUQMbgdT1rreG2UassjyFjg5B2z+MbUhnmn5RgnXxpmi8bXdkjnch9PfWjB+Y/arGRxRHvDbbLqTGKAVlJVkLX/KAfjnfHSkhjnSgPyMWRKJAOGWyrT7z0HxNRR3Oe+7EcAamM6+YyVDI05zg9D07UwvLK0uEMTHlJ7qvaXd7Ee0UFgNTnWtK4VQtc5TmfAlo/DJ2+xptFZ1wLfTHki3ysct4jQ4RuFdgT3FaIOlI4uHtYL2LHPjT4Xy3vxVGPCu0UUVpU0Ut8a8xy3oabdDaCrx5HUdAPvRxPxIi0uCMjUXijX4cd+g391KH8XnXPMectWtW7ZO2CNxV5rCee2Yp3fOhGvrZZhFLt1rxOwkJQSHklQ33I3+lfEO0tzp0lBcQtphaVcxSdWEYVnSOxzp+te4vIVDDjjqGNWwcJAwc+vnUDDLbakhuatC90rLTugrGcY2PmCO/SuSsboW0nOwPdTG64ViZfZ008/3UkOzQZCz+UbKjKyYbkmG7pGUaslShgAnV0xtjualWiVZZ8m3QklCTjCm0AF4FIJJyD3JHX7VA69G6LuLyfBqx+fcGE9M+30qtu9tukl1Bt9ydQzjfmSnSQdsdScjruN9+9Pk43bMfeyPMD91ccHmJwpX5n9VdB+7tZYZceHhCylLKSEgkgb6SOxpRuzxtN6D1yipdeeaKlOtp0q3Ud/IHG2QOlfd5t12ipa/LXKU+kpOrW+vIUEknG/Q4OPXalaROkyUhL77jgBz41k/eiP5GJ05ojr0060dZ8DmaT4pBQ5BAY7H0piHE1vQoLTHlpKTkHWnr8q3S1XRiZbokkutpU+ylzSVDIyM1+Z4LCJM6Oy6f+NbgCvd5VpKm25wdVFLUVqM0NKCrBUB5etBXXF5tA/vH5UDxe0s+Fusdshy2p1O3rWvAg9KKTvw8uciUxIhyFqWI4SUKUcnBzt9KKLgmE0YcdaDjcOoYV5+PrHKekpukRBdSlvS8hPVOP5sdxS1HRcb5KLqyEobSEuSHPAhsDzPn6Vq1yiibb5EUnTzm1I1eWR1rKJDL1ofaZulu1lp4L0r9h7Hkfj29MjanlpOzR8nUbeVJ763VZQ+NDv519vRo1xiIjleppC8q0k+PGQRkY61BKsqXS8W3uUpb4eSpKPZUlGE9+ysq+NNVyudrvkdmPaIEiRNCBywyjl8j0UemPp5Gvh7h+7Rm0qUyh/YE8leSD7jiuHu7C9tGzHkrr5+o/Ndja3lpdLhsZ693ofxSiOH+WhaGn08sthtIWhR04WpSeih01deuwIxXmvN8lWnkIaDbidSm3CtO6tKUHPpnX28qayyps4kR5bR9WT+uKR+JWUPzlx1s3D/jeUtCmYuoLCkIH9Qx7PrQ9v2lw5E+uPvTa1jgR9BpXkvXFC7gyGWGOQnudWSaXavY3Ct5nuaLfZbiof1vt8tPzOB9acLN+EMtxou3ia00vHhYZBV/krb6fOmUVsVXCLpR8t/aWqb+g1NLHA1gduVwbuEmFJetUZzLymUElShuEjud8Zx299M90gwmnw5b5LqoaleIuNbtenXxUzTL7J4ag/wxMOI0tpGhoxleBHrjrnvuPnUdi4VmXIsTb04Us55gYI8S+/i8s/Pr0zWMqdswjjGT1yNq4Pid6/EZs42+lNHDljj2SGW2VKcccwpx1QwVHt7h6UVb0U7RFRQq7V5QFGBRVdxBDbnWeWy4hKstKKdQ6KA2NWNVPFUtMOwTXCrClNFtH9yth962jBLgDeqSkBCTtilbhpy7WqzMzozKZsB4FbjaRpcbPQn1G3b5U6WyczcoLMuPnlujI1Dcb4/SlBm7GLwG8Et6C2gRm1A+0pXU/Ump+Fb6T/D7TGi5QloBS9W+wyVfP70bPC8nM2Nj9KW29xHFyLzaMBp405YortFL6bVzFRS3SxFdeSgrKElWkd8VNXyshKCo9AMmobaoO1IVsYZvnGj0mQ0koQ2HVNKIUCoJCQPUdT8qfhWdyJtvtl1ReLQ65guaJEZQ2KD3T9/l2rQY7zchht5lQW24kKSodwelAWDqQwyCc5OOtD27AgjOTUlFFFMKJoqr4jtAvVtMQvFk6wsL06sY9MiiirKxUhhvVXUOpVtjUkS0xI9qbtxaS7HSnBDoCtZ7k+ud6lg26HASUworLAPXloAz76KKgux3NQEUYwNq9dFFFRV6K4a7RXq9VBM4StctxalB5tK1alttrwlR93b4VdRY7UWM3HYQENNJCUJHYDpRRWaRIhJUYzVVRVOgqWiiitKtX//Z"/>
          <p:cNvSpPr>
            <a:spLocks noChangeAspect="1" noChangeArrowheads="1"/>
          </p:cNvSpPr>
          <p:nvPr/>
        </p:nvSpPr>
        <p:spPr bwMode="auto">
          <a:xfrm>
            <a:off x="155575" y="-10287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244" name="AutoShape 4" descr="data:image/jpeg;base64,/9j/4AAQSkZJRgABAQAAAQABAAD/2wCEAAkGBwgHBgkIBwgKCgkLDRYPDQwMDRsUFRAWIB0iIiAdHx8kKDQsJCYxJx8fLT0tMTU3Ojo6Iys/RD84QzQ5OjcBCgoKDQwNGg8PGjclHyU3Nzc3Nzc3Nzc3Nzc3Nzc3Nzc3Nzc3Nzc3Nzc3Nzc3Nzc3Nzc3Nzc3Nzc3Nzc3Nzc3N//AABEIAFcAVwMBIgACEQEDEQH/xAAcAAACAwEBAQEAAAAAAAAAAAAABgMFBwEEAgj/xAA2EAABAwMCBAMGBAYDAAAAAAABAgMEAAUREiEGEzFBIlFhMnGBkaGxBxTB0RVCUnKS8CMzU//EABoBAAIDAQEAAAAAAAAAAAAAAAQFAQIDBgD/xAAuEQACAQMCAwUIAwAAAAAAAAABAgMABBEhMQUSQRNRYXGBFCIjkaGxwdEVMuH/2gAMAwEAAhEDEQA/ANxpX4x4zh8LtpDrRkPqIw0lYSf9/wB7img1k/4o8PXFm8p4mgoQ8w22kvJWAoNlOwJB6pIx8azlZlXK0bw+KKacJKdPue6nnhPiqDxPEU9DCm3G/wDtZX7SP3HrV/WYfg7a5KPzlyfUylpeW0IbUCckgqyB0AwMD1NafXomLICai/hjhuGSM5AoormaM1pQddrzzpSYrBcOCeiQTjJ99T1X3xhuRb1pdcDeCClR86xuGZYmKb4q8YBcBtqqoPEjzs1tmTGSlt04StOf16imYUmWKAZk9K3ZAIikYbzkn3elOYoLhcs0sRaU57qJvUiRwIx50UUUUzoOikj8XhIHCgUzr5aZCOcEnGQchOfTVpp3qu4gaiP2eWzcUlUVbZS4AcHHoexqkn9DmtreYQSrIdgc1kn4bXRdqe/OEqVF1iNLaT1bCsqQ5jvg6wfSnW5ceAEotsXUP/R/Yf4j96QmIzMUFMdJxnJWr2lnzNSuKS2NThASOpJwK51uISn4cX+0LxXintVwXiGB9auJXGt2JWTOaZ0jOlPLTn+0K3V07Zro4qvWjIuC8hRHsI8h6VRPciTFkvxygNR4upJKyNSg62cjbcnSa6X2VMNuNO81SyoJbQkqUQMbgdT1rreG2UassjyFjg5B2z+MbUhnmn5RgnXxpmi8bXdkjnch9PfWjB+Y/arGRxRHvDbbLqTGKAVlJVkLX/KAfjnfHSkhjnSgPyMWRKJAOGWyrT7z0HxNRR3Oe+7EcAamM6+YyVDI05zg9D07UwvLK0uEMTHlJ7qvaXd7Ee0UFgNTnWtK4VQtc5TmfAlo/DJ2+xptFZ1wLfTHki3ysct4jQ4RuFdgT3FaIOlI4uHtYL2LHPjT4Xy3vxVGPCu0UUVpU0Ut8a8xy3oabdDaCrx5HUdAPvRxPxIi0uCMjUXijX4cd+g391KH8XnXPMectWtW7ZO2CNxV5rCee2Yp3fOhGvrZZhFLt1rxOwkJQSHklQ33I3+lfEO0tzp0lBcQtphaVcxSdWEYVnSOxzp+te4vIVDDjjqGNWwcJAwc+vnUDDLbakhuatC90rLTugrGcY2PmCO/SuSsboW0nOwPdTG64ViZfZ008/3UkOzQZCz+UbKjKyYbkmG7pGUaslShgAnV0xtjualWiVZZ8m3QklCTjCm0AF4FIJJyD3JHX7VA69G6LuLyfBqx+fcGE9M+30qtu9tukl1Bt9ydQzjfmSnSQdsdScjruN9+9Pk43bMfeyPMD91ccHmJwpX5n9VdB+7tZYZceHhCylLKSEgkgb6SOxpRuzxtN6D1yipdeeaKlOtp0q3Ud/IHG2QOlfd5t12ipa/LXKU+kpOrW+vIUEknG/Q4OPXalaROkyUhL77jgBz41k/eiP5GJ05ojr0060dZ8DmaT4pBQ5BAY7H0piHE1vQoLTHlpKTkHWnr8q3S1XRiZbokkutpU+ylzSVDIyM1+Z4LCJM6Oy6f+NbgCvd5VpKm25wdVFLUVqM0NKCrBUB5etBXXF5tA/vH5UDxe0s+Fusdshy2p1O3rWvAg9KKTvw8uciUxIhyFqWI4SUKUcnBzt9KKLgmE0YcdaDjcOoYV5+PrHKekpukRBdSlvS8hPVOP5sdxS1HRcb5KLqyEobSEuSHPAhsDzPn6Vq1yiibb5EUnTzm1I1eWR1rKJDL1ofaZulu1lp4L0r9h7Hkfj29MjanlpOzR8nUbeVJ763VZQ+NDv519vRo1xiIjleppC8q0k+PGQRkY61BKsqXS8W3uUpb4eSpKPZUlGE9+ysq+NNVyudrvkdmPaIEiRNCBywyjl8j0UemPp5Gvh7h+7Rm0qUyh/YE8leSD7jiuHu7C9tGzHkrr5+o/Ndja3lpdLhsZ693ofxSiOH+WhaGn08sthtIWhR04WpSeih01deuwIxXmvN8lWnkIaDbidSm3CtO6tKUHPpnX28qayyps4kR5bR9WT+uKR+JWUPzlx1s3D/jeUtCmYuoLCkIH9Qx7PrQ9v2lw5E+uPvTa1jgR9BpXkvXFC7gyGWGOQnudWSaXavY3Ct5nuaLfZbiof1vt8tPzOB9acLN+EMtxou3ia00vHhYZBV/krb6fOmUVsVXCLpR8t/aWqb+g1NLHA1gduVwbuEmFJetUZzLymUElShuEjud8Zx299M90gwmnw5b5LqoaleIuNbtenXxUzTL7J4ag/wxMOI0tpGhoxleBHrjrnvuPnUdi4VmXIsTb04Us55gYI8S+/i8s/Pr0zWMqdswjjGT1yNq4Pid6/EZs42+lNHDljj2SGW2VKcccwpx1QwVHt7h6UVb0U7RFRQq7V5QFGBRVdxBDbnWeWy4hKstKKdQ6KA2NWNVPFUtMOwTXCrClNFtH9yth962jBLgDeqSkBCTtilbhpy7WqzMzozKZsB4FbjaRpcbPQn1G3b5U6WyczcoLMuPnlujI1Dcb4/SlBm7GLwG8Et6C2gRm1A+0pXU/Ump+Fb6T/D7TGi5QloBS9W+wyVfP70bPC8nM2Nj9KW29xHFyLzaMBp405YortFL6bVzFRS3SxFdeSgrKElWkd8VNXyshKCo9AMmobaoO1IVsYZvnGj0mQ0koQ2HVNKIUCoJCQPUdT8qfhWdyJtvtl1ReLQ65guaJEZQ2KD3T9/l2rQY7zchht5lQW24kKSodwelAWDqQwyCc5OOtD27AgjOTUlFFFMKJoqr4jtAvVtMQvFk6wsL06sY9MiiirKxUhhvVXUOpVtjUkS0xI9qbtxaS7HSnBDoCtZ7k+ud6lg26HASUworLAPXloAz76KKgux3NQEUYwNq9dFFFRV6K4a7RXq9VBM4StctxalB5tK1alttrwlR93b4VdRY7UWM3HYQENNJCUJHYDpRRWaRIhJUYzVVRVOgqWiiitKtX//Z"/>
          <p:cNvSpPr>
            <a:spLocks noChangeAspect="1" noChangeArrowheads="1"/>
          </p:cNvSpPr>
          <p:nvPr/>
        </p:nvSpPr>
        <p:spPr bwMode="auto">
          <a:xfrm>
            <a:off x="155575" y="-10287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2" name="11 CuadroTexto"/>
          <p:cNvSpPr txBox="1"/>
          <p:nvPr/>
        </p:nvSpPr>
        <p:spPr>
          <a:xfrm>
            <a:off x="2483768" y="1196752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/>
              <a:t>El empleo en México</a:t>
            </a:r>
            <a:endParaRPr lang="es-MX" sz="2400" b="1" dirty="0"/>
          </a:p>
        </p:txBody>
      </p:sp>
      <p:sp>
        <p:nvSpPr>
          <p:cNvPr id="17410" name="AutoShape 2" descr="Resultado de imagen para DESEMPLEO PARA PROFESIONISTAS EN  MÉXI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3" name="12 Rectángulo"/>
          <p:cNvSpPr/>
          <p:nvPr/>
        </p:nvSpPr>
        <p:spPr>
          <a:xfrm>
            <a:off x="899592" y="2136338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/>
              <a:t>En el 2020, sólo 44 de cada 100 egresados de licenciatura encontrarán trabajo, y de éstos sólo el 6% tendrá una plaza de calidad, según la Asociación Nacional de Universidades e Instituciones de Educación Superior (</a:t>
            </a:r>
            <a:r>
              <a:rPr lang="es-MX" dirty="0" err="1" smtClean="0"/>
              <a:t>ANUIES</a:t>
            </a:r>
            <a:r>
              <a:rPr lang="es-MX" dirty="0" smtClean="0"/>
              <a:t>, 2017). </a:t>
            </a:r>
            <a:endParaRPr lang="es-MX" dirty="0"/>
          </a:p>
        </p:txBody>
      </p:sp>
      <p:sp>
        <p:nvSpPr>
          <p:cNvPr id="14" name="13 Rectángulo"/>
          <p:cNvSpPr/>
          <p:nvPr/>
        </p:nvSpPr>
        <p:spPr>
          <a:xfrm>
            <a:off x="971600" y="4005064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/>
              <a:t>En los próximos siete años el número de egresados de licenciaturas crecerá 5.8% anual.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7911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490" y="1027664"/>
            <a:ext cx="7024744" cy="817160"/>
          </a:xfrm>
        </p:spPr>
        <p:txBody>
          <a:bodyPr/>
          <a:lstStyle/>
          <a:p>
            <a:r>
              <a:rPr lang="es-CO" altLang="es-MX" dirty="0" smtClean="0"/>
              <a:t>Ventajas de la </a:t>
            </a:r>
            <a:r>
              <a:rPr lang="es-CO" altLang="es-MX" dirty="0" err="1" smtClean="0"/>
              <a:t>EF</a:t>
            </a:r>
            <a:endParaRPr lang="es-CO" altLang="es-MX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28700" y="2057400"/>
            <a:ext cx="7772400" cy="4114800"/>
          </a:xfrm>
        </p:spPr>
        <p:txBody>
          <a:bodyPr/>
          <a:lstStyle/>
          <a:p>
            <a:pPr marL="514350" indent="-514350"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s-CO" altLang="es-MX" dirty="0" smtClean="0"/>
              <a:t>6. Mayor flexibilidad en cuanto a toma de decisiones.</a:t>
            </a:r>
          </a:p>
          <a:p>
            <a:pPr marL="514350" indent="-514350"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s-CO" altLang="es-MX" dirty="0" smtClean="0"/>
              <a:t>7. Mejor uso de los recursos financieros.</a:t>
            </a:r>
          </a:p>
          <a:p>
            <a:pPr marL="514350" indent="-514350"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s-CO" altLang="es-MX" dirty="0" smtClean="0"/>
              <a:t>8. Mayor importancia al capital humano.</a:t>
            </a:r>
          </a:p>
          <a:p>
            <a:pPr marL="514350" indent="-514350"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s-CO" altLang="es-MX" dirty="0" smtClean="0"/>
              <a:t>9. Fuente importante de emprendedores.</a:t>
            </a:r>
          </a:p>
          <a:p>
            <a:pPr marL="514350" indent="-514350">
              <a:buClr>
                <a:schemeClr val="accent2"/>
              </a:buClr>
              <a:buFont typeface="Wingdings" panose="05000000000000000000" pitchFamily="2" charset="2"/>
              <a:buNone/>
            </a:pPr>
            <a:endParaRPr lang="es-CO" altLang="es-MX" dirty="0" smtClean="0"/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82550" y="3071813"/>
            <a:ext cx="549275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eaVert"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CO" altLang="es-MX" sz="24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49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523850" y="1698625"/>
            <a:ext cx="5848350" cy="4076700"/>
            <a:chOff x="1020" y="852"/>
            <a:chExt cx="3684" cy="2568"/>
          </a:xfrm>
        </p:grpSpPr>
        <p:sp>
          <p:nvSpPr>
            <p:cNvPr id="32778" name="Line 3"/>
            <p:cNvSpPr>
              <a:spLocks noChangeShapeType="1"/>
            </p:cNvSpPr>
            <p:nvPr/>
          </p:nvSpPr>
          <p:spPr bwMode="auto">
            <a:xfrm>
              <a:off x="1020" y="852"/>
              <a:ext cx="0" cy="256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32779" name="Line 4"/>
            <p:cNvSpPr>
              <a:spLocks noChangeShapeType="1"/>
            </p:cNvSpPr>
            <p:nvPr/>
          </p:nvSpPr>
          <p:spPr bwMode="auto">
            <a:xfrm flipH="1">
              <a:off x="1020" y="3420"/>
              <a:ext cx="36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78855" name="Text Box 7"/>
          <p:cNvSpPr txBox="1">
            <a:spLocks noChangeArrowheads="1"/>
          </p:cNvSpPr>
          <p:nvPr/>
        </p:nvSpPr>
        <p:spPr bwMode="auto">
          <a:xfrm>
            <a:off x="203200" y="5733256"/>
            <a:ext cx="381158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s-CO" altLang="es-MX" sz="2400" b="1" dirty="0">
                <a:latin typeface="Comic Sans MS" panose="030F0702030302020204" pitchFamily="66" charset="0"/>
              </a:rPr>
              <a:t>Reto más importante:  </a:t>
            </a:r>
            <a:r>
              <a:rPr kumimoji="0" lang="es-CO" altLang="es-MX" sz="2400" b="1" u="sng" dirty="0">
                <a:latin typeface="Comic Sans MS" panose="030F0702030302020204" pitchFamily="66" charset="0"/>
              </a:rPr>
              <a:t>La sucesión </a:t>
            </a:r>
          </a:p>
        </p:txBody>
      </p:sp>
      <p:sp>
        <p:nvSpPr>
          <p:cNvPr id="78861" name="Rectangle 13"/>
          <p:cNvSpPr>
            <a:spLocks noChangeArrowheads="1"/>
          </p:cNvSpPr>
          <p:nvPr/>
        </p:nvSpPr>
        <p:spPr bwMode="auto">
          <a:xfrm>
            <a:off x="2500313" y="3676650"/>
            <a:ext cx="3124200" cy="194310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12699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s-CO" altLang="es-MX" sz="2400" b="1">
                <a:latin typeface="Comic Sans MS" panose="030F0702030302020204" pitchFamily="66" charset="0"/>
              </a:rPr>
              <a:t>Dificultades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s-CO" altLang="es-MX" sz="2400" b="1">
                <a:latin typeface="Comic Sans MS" panose="030F0702030302020204" pitchFamily="66" charset="0"/>
              </a:rPr>
              <a:t>Aceptar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s-CO" altLang="es-MX" sz="2400" b="1">
                <a:latin typeface="Comic Sans MS" panose="030F0702030302020204" pitchFamily="66" charset="0"/>
              </a:rPr>
              <a:t>Capitales externos</a:t>
            </a:r>
          </a:p>
        </p:txBody>
      </p:sp>
      <p:sp>
        <p:nvSpPr>
          <p:cNvPr id="78862" name="Rectangle 14"/>
          <p:cNvSpPr>
            <a:spLocks noChangeArrowheads="1"/>
          </p:cNvSpPr>
          <p:nvPr/>
        </p:nvSpPr>
        <p:spPr bwMode="auto">
          <a:xfrm>
            <a:off x="2457450" y="1600200"/>
            <a:ext cx="3124200" cy="194310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12699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s-CO" altLang="es-MX" sz="2400" b="1" dirty="0">
                <a:latin typeface="Comic Sans MS" panose="030F0702030302020204" pitchFamily="66" charset="0"/>
              </a:rPr>
              <a:t>Nepotismo</a:t>
            </a:r>
          </a:p>
        </p:txBody>
      </p:sp>
      <p:sp>
        <p:nvSpPr>
          <p:cNvPr id="78863" name="Rectangle 15"/>
          <p:cNvSpPr>
            <a:spLocks noChangeArrowheads="1"/>
          </p:cNvSpPr>
          <p:nvPr/>
        </p:nvSpPr>
        <p:spPr bwMode="auto">
          <a:xfrm>
            <a:off x="5462588" y="1620838"/>
            <a:ext cx="3124200" cy="194310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12699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s-CO" altLang="es-MX" sz="2400" b="1">
                <a:latin typeface="Comic Sans MS" panose="030F0702030302020204" pitchFamily="66" charset="0"/>
              </a:rPr>
              <a:t>Paternalismo</a:t>
            </a:r>
          </a:p>
        </p:txBody>
      </p:sp>
      <p:sp>
        <p:nvSpPr>
          <p:cNvPr id="78864" name="Rectangle 16"/>
          <p:cNvSpPr>
            <a:spLocks noChangeArrowheads="1"/>
          </p:cNvSpPr>
          <p:nvPr/>
        </p:nvSpPr>
        <p:spPr bwMode="auto">
          <a:xfrm>
            <a:off x="5505450" y="3676650"/>
            <a:ext cx="3124200" cy="194310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12699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s-CO" altLang="es-MX" sz="2400" b="1">
                <a:latin typeface="Comic Sans MS" panose="030F0702030302020204" pitchFamily="66" charset="0"/>
              </a:rPr>
              <a:t>Ambigüedad: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s-CO" altLang="es-MX" sz="2400" b="1">
                <a:latin typeface="Comic Sans MS" panose="030F0702030302020204" pitchFamily="66" charset="0"/>
              </a:rPr>
              <a:t>Confusión de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s-CO" altLang="es-MX" sz="2400" b="1">
                <a:latin typeface="Comic Sans MS" panose="030F0702030302020204" pitchFamily="66" charset="0"/>
              </a:rPr>
              <a:t>funciones</a:t>
            </a:r>
          </a:p>
        </p:txBody>
      </p:sp>
      <p:sp>
        <p:nvSpPr>
          <p:cNvPr id="78865" name="Rectangle 17"/>
          <p:cNvSpPr>
            <a:spLocks noChangeArrowheads="1"/>
          </p:cNvSpPr>
          <p:nvPr/>
        </p:nvSpPr>
        <p:spPr bwMode="auto">
          <a:xfrm>
            <a:off x="2543175" y="3295650"/>
            <a:ext cx="6000750" cy="655638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12699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s-CO" altLang="es-MX" sz="2400" b="1">
                <a:latin typeface="Arial" panose="020B0604020202020204" pitchFamily="34" charset="0"/>
              </a:rPr>
              <a:t>Prioridad a la empresa o familia</a:t>
            </a:r>
          </a:p>
        </p:txBody>
      </p:sp>
      <p:sp>
        <p:nvSpPr>
          <p:cNvPr id="32777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95263"/>
            <a:ext cx="7772400" cy="1143000"/>
          </a:xfrm>
        </p:spPr>
        <p:txBody>
          <a:bodyPr/>
          <a:lstStyle/>
          <a:p>
            <a:r>
              <a:rPr lang="es-CO" altLang="es-MX" dirty="0" smtClean="0"/>
              <a:t>Retos de la </a:t>
            </a:r>
            <a:r>
              <a:rPr lang="es-CO" altLang="es-MX" dirty="0" err="1" smtClean="0"/>
              <a:t>EF</a:t>
            </a:r>
            <a:endParaRPr lang="es-CO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1055442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88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8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8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88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88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88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8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8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5" grpId="0" autoUpdateAnimBg="0"/>
      <p:bldP spid="78861" grpId="0" animBg="1" autoUpdateAnimBg="0"/>
      <p:bldP spid="78862" grpId="0" animBg="1" autoUpdateAnimBg="0"/>
      <p:bldP spid="78863" grpId="0" animBg="1" autoUpdateAnimBg="0"/>
      <p:bldP spid="78864" grpId="0" animBg="1" autoUpdateAnimBg="0"/>
      <p:bldP spid="78865" grpId="0" animBg="1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490" y="1027664"/>
            <a:ext cx="7024744" cy="745152"/>
          </a:xfrm>
        </p:spPr>
        <p:txBody>
          <a:bodyPr/>
          <a:lstStyle/>
          <a:p>
            <a:r>
              <a:rPr lang="en-AU" altLang="es-MX" dirty="0" smtClean="0"/>
              <a:t>   </a:t>
            </a:r>
            <a:r>
              <a:rPr lang="en-AU" altLang="es-MX" dirty="0" err="1" smtClean="0"/>
              <a:t>Atributos</a:t>
            </a:r>
            <a:r>
              <a:rPr lang="en-AU" altLang="es-MX" dirty="0" smtClean="0"/>
              <a:t> de </a:t>
            </a:r>
            <a:r>
              <a:rPr lang="en-AU" altLang="es-MX" dirty="0" err="1" smtClean="0"/>
              <a:t>los</a:t>
            </a:r>
            <a:r>
              <a:rPr lang="en-AU" altLang="es-MX" dirty="0" smtClean="0"/>
              <a:t> </a:t>
            </a:r>
            <a:r>
              <a:rPr lang="en-AU" altLang="es-MX" dirty="0" err="1" smtClean="0"/>
              <a:t>sucesores</a:t>
            </a:r>
            <a:endParaRPr lang="en-AU" altLang="es-MX" dirty="0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130425"/>
            <a:ext cx="7696200" cy="3508375"/>
          </a:xfrm>
        </p:spPr>
        <p:txBody>
          <a:bodyPr/>
          <a:lstStyle/>
          <a:p>
            <a:pPr lvl="1" algn="just">
              <a:buFont typeface="Wingdings" panose="05000000000000000000" pitchFamily="2" charset="2"/>
              <a:buNone/>
            </a:pPr>
            <a:endParaRPr lang="en-AU" altLang="es-MX" smtClean="0"/>
          </a:p>
          <a:p>
            <a:pPr lvl="1">
              <a:buFont typeface="Wingdings" panose="05000000000000000000" pitchFamily="2" charset="2"/>
              <a:buNone/>
            </a:pPr>
            <a:endParaRPr lang="en-AU" altLang="es-MX" smtClean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577781972"/>
              </p:ext>
            </p:extLst>
          </p:nvPr>
        </p:nvGraphicFramePr>
        <p:xfrm>
          <a:off x="1043608" y="1844824"/>
          <a:ext cx="7150100" cy="43444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817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490" y="1027665"/>
            <a:ext cx="7024744" cy="673144"/>
          </a:xfrm>
        </p:spPr>
        <p:txBody>
          <a:bodyPr>
            <a:normAutofit/>
          </a:bodyPr>
          <a:lstStyle/>
          <a:p>
            <a:r>
              <a:rPr lang="en-AU" altLang="es-MX" sz="2400" dirty="0" err="1" smtClean="0"/>
              <a:t>Diagrama</a:t>
            </a:r>
            <a:r>
              <a:rPr lang="en-AU" altLang="es-MX" sz="2400" dirty="0" smtClean="0"/>
              <a:t> </a:t>
            </a:r>
            <a:r>
              <a:rPr lang="en-AU" altLang="es-MX" sz="2400" dirty="0" smtClean="0"/>
              <a:t>de </a:t>
            </a:r>
            <a:r>
              <a:rPr lang="en-AU" altLang="es-MX" sz="2400" dirty="0" err="1" smtClean="0"/>
              <a:t>los</a:t>
            </a:r>
            <a:r>
              <a:rPr lang="en-AU" altLang="es-MX" sz="2400" dirty="0" smtClean="0"/>
              <a:t> </a:t>
            </a:r>
            <a:r>
              <a:rPr lang="en-AU" altLang="es-MX" sz="2400" dirty="0" err="1" smtClean="0"/>
              <a:t>tres</a:t>
            </a:r>
            <a:r>
              <a:rPr lang="en-AU" altLang="es-MX" sz="2400" dirty="0" smtClean="0"/>
              <a:t> </a:t>
            </a:r>
            <a:r>
              <a:rPr lang="en-AU" altLang="es-MX" sz="2400" dirty="0" err="1" smtClean="0"/>
              <a:t>círculos</a:t>
            </a:r>
            <a:endParaRPr lang="en-AU" altLang="es-MX" sz="2400" dirty="0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130425"/>
            <a:ext cx="7696200" cy="3508375"/>
          </a:xfrm>
        </p:spPr>
        <p:txBody>
          <a:bodyPr/>
          <a:lstStyle/>
          <a:p>
            <a:pPr lvl="1" algn="just">
              <a:buFont typeface="Wingdings" panose="05000000000000000000" pitchFamily="2" charset="2"/>
              <a:buNone/>
            </a:pPr>
            <a:endParaRPr lang="en-AU" altLang="es-MX" smtClean="0"/>
          </a:p>
          <a:p>
            <a:pPr lvl="1">
              <a:buFont typeface="Wingdings" panose="05000000000000000000" pitchFamily="2" charset="2"/>
              <a:buNone/>
            </a:pPr>
            <a:endParaRPr lang="en-AU" altLang="es-MX" smtClean="0"/>
          </a:p>
        </p:txBody>
      </p:sp>
      <p:pic>
        <p:nvPicPr>
          <p:cNvPr id="3686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33575"/>
            <a:ext cx="7696200" cy="4375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661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9 Rectángulo"/>
          <p:cNvSpPr>
            <a:spLocks noGrp="1"/>
          </p:cNvSpPr>
          <p:nvPr>
            <p:ph idx="1"/>
          </p:nvPr>
        </p:nvSpPr>
        <p:spPr>
          <a:xfrm>
            <a:off x="1043492" y="1072151"/>
            <a:ext cx="6777317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dirty="0" smtClean="0"/>
          </a:p>
          <a:p>
            <a:pPr marL="68580" indent="0" algn="ctr">
              <a:buNone/>
            </a:pPr>
            <a:r>
              <a:rPr lang="es-MX" sz="4800" b="1" dirty="0" smtClean="0"/>
              <a:t>Unidad de competencia III.</a:t>
            </a:r>
          </a:p>
          <a:p>
            <a:pPr marL="68580" indent="0" algn="ctr">
              <a:buNone/>
            </a:pPr>
            <a:endParaRPr lang="es-MX" sz="3600" dirty="0" smtClean="0"/>
          </a:p>
          <a:p>
            <a:pPr marL="68580" indent="0" algn="ctr">
              <a:buNone/>
            </a:pPr>
            <a:r>
              <a:rPr lang="es-MX" sz="3600" dirty="0" smtClean="0"/>
              <a:t>Aplicación del proceso administrativo de una empresa en operación</a:t>
            </a:r>
            <a:endParaRPr lang="es-MX" sz="3600" dirty="0"/>
          </a:p>
          <a:p>
            <a:pPr algn="ctr"/>
            <a:endParaRPr lang="es-MX" dirty="0" smtClean="0"/>
          </a:p>
          <a:p>
            <a:pPr algn="ctr"/>
            <a:r>
              <a:rPr lang="es-MX" sz="1200" dirty="0" smtClean="0"/>
              <a:t>.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133453216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8916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Concepto de </a:t>
            </a:r>
            <a:r>
              <a:rPr lang="es-ES_tradnl" dirty="0" smtClean="0"/>
              <a:t>administración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584" y="2323652"/>
            <a:ext cx="7848872" cy="3508977"/>
          </a:xfrm>
        </p:spPr>
        <p:txBody>
          <a:bodyPr/>
          <a:lstStyle/>
          <a:p>
            <a:pPr marL="68580" indent="0" algn="just">
              <a:buNone/>
            </a:pPr>
            <a:r>
              <a:rPr lang="es-MX" dirty="0">
                <a:latin typeface="Arial" pitchFamily="34" charset="0"/>
                <a:cs typeface="Arial" pitchFamily="34" charset="0"/>
              </a:rPr>
              <a:t>Proceso de conseguir que las cosas se realicen por medio de la planeación, organización, delegación de funciones, integración de personal, dirección y control de otras personas, creando y manteniendo un contexto en el cual la persona se pueda desempeñar entusiastamente en conjunto con otras con eficiencia y eficacia para lograr fines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determinados.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5155926"/>
            <a:ext cx="5761219" cy="1225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99577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8916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Concepto de </a:t>
            </a:r>
            <a:r>
              <a:rPr lang="es-ES_tradnl" dirty="0" smtClean="0"/>
              <a:t>administración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584" y="2323652"/>
            <a:ext cx="7848872" cy="3508977"/>
          </a:xfrm>
        </p:spPr>
        <p:txBody>
          <a:bodyPr/>
          <a:lstStyle/>
          <a:p>
            <a:pPr marL="68580" indent="0" algn="just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.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692696"/>
            <a:ext cx="8208913" cy="5833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6185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2912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Teorías administrativas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584" y="2323652"/>
            <a:ext cx="7848872" cy="3508977"/>
          </a:xfrm>
        </p:spPr>
        <p:txBody>
          <a:bodyPr/>
          <a:lstStyle/>
          <a:p>
            <a:pPr marL="68580" indent="0" algn="just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.</a:t>
            </a:r>
            <a:endParaRPr lang="es-MX" dirty="0"/>
          </a:p>
        </p:txBody>
      </p:sp>
      <p:graphicFrame>
        <p:nvGraphicFramePr>
          <p:cNvPr id="6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8083806"/>
              </p:ext>
            </p:extLst>
          </p:nvPr>
        </p:nvGraphicFramePr>
        <p:xfrm>
          <a:off x="539750" y="1556792"/>
          <a:ext cx="7921624" cy="43820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0406"/>
                <a:gridCol w="2051844"/>
                <a:gridCol w="1908968"/>
                <a:gridCol w="1980406"/>
              </a:tblGrid>
              <a:tr h="748869">
                <a:tc>
                  <a:txBody>
                    <a:bodyPr/>
                    <a:lstStyle/>
                    <a:p>
                      <a:pPr algn="ctr"/>
                      <a:r>
                        <a:rPr kumimoji="0" lang="es-MX" sz="2000" b="1" i="1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Énfasis</a:t>
                      </a:r>
                      <a:endParaRPr lang="es-MX" sz="2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2000" b="1" i="1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Teorías</a:t>
                      </a:r>
                    </a:p>
                    <a:p>
                      <a:pPr algn="ctr"/>
                      <a:r>
                        <a:rPr kumimoji="0" lang="es-MX" sz="2000" b="1" i="1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administrativas</a:t>
                      </a:r>
                      <a:endParaRPr lang="es-MX" sz="2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2000" b="1" i="1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Principales enfoques</a:t>
                      </a:r>
                      <a:endParaRPr lang="es-MX" sz="2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2000" b="1" i="1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Autor</a:t>
                      </a:r>
                      <a:endParaRPr lang="es-MX" sz="2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 marT="45723" marB="45723"/>
                </a:tc>
              </a:tr>
              <a:tr h="1816588">
                <a:tc>
                  <a:txBody>
                    <a:bodyPr/>
                    <a:lstStyle/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 las</a:t>
                      </a:r>
                    </a:p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tareas</a:t>
                      </a:r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 marT="45723" marB="45723"/>
                </a:tc>
                <a:tc>
                  <a:txBody>
                    <a:bodyPr/>
                    <a:lstStyle/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Administración</a:t>
                      </a:r>
                    </a:p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científica</a:t>
                      </a:r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 marT="45723" marB="45723"/>
                </a:tc>
                <a:tc>
                  <a:txBody>
                    <a:bodyPr/>
                    <a:lstStyle/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Racionalización del trabajo en el</a:t>
                      </a:r>
                    </a:p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nivel operacional.</a:t>
                      </a:r>
                    </a:p>
                    <a:p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 marT="45723" marB="45723"/>
                </a:tc>
                <a:tc>
                  <a:txBody>
                    <a:bodyPr/>
                    <a:lstStyle/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Frederick</a:t>
                      </a:r>
                    </a:p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Taylor.</a:t>
                      </a:r>
                    </a:p>
                    <a:p>
                      <a:endParaRPr kumimoji="0" lang="es-MX" sz="1600" kern="120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49" marR="91449" marT="45723" marB="45723"/>
                </a:tc>
              </a:tr>
              <a:tr h="1816588">
                <a:tc>
                  <a:txBody>
                    <a:bodyPr/>
                    <a:lstStyle/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 la</a:t>
                      </a:r>
                    </a:p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estructura</a:t>
                      </a:r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 marT="45723" marB="45723"/>
                </a:tc>
                <a:tc>
                  <a:txBody>
                    <a:bodyPr/>
                    <a:lstStyle/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Teoría clásica</a:t>
                      </a:r>
                    </a:p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Teoría neoclásica</a:t>
                      </a:r>
                    </a:p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Teoría de la</a:t>
                      </a:r>
                    </a:p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Burocracia.</a:t>
                      </a:r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 marT="45723" marB="45723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Organización formal.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kumimoji="0" lang="es-MX" sz="1600" kern="120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Funciones del administrador.</a:t>
                      </a:r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 marT="45723" marB="45723"/>
                </a:tc>
                <a:tc>
                  <a:txBody>
                    <a:bodyPr/>
                    <a:lstStyle/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Henry </a:t>
                      </a:r>
                      <a:r>
                        <a:rPr kumimoji="0" lang="es-MX" sz="1600" kern="1200" baseline="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Fayol</a:t>
                      </a:r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.</a:t>
                      </a:r>
                    </a:p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Max Weber</a:t>
                      </a:r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 marT="45723" marB="45723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925600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2912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Teorías administrativas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584" y="2323652"/>
            <a:ext cx="7848872" cy="3508977"/>
          </a:xfrm>
        </p:spPr>
        <p:txBody>
          <a:bodyPr/>
          <a:lstStyle/>
          <a:p>
            <a:pPr marL="68580" indent="0" algn="just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.</a:t>
            </a:r>
            <a:endParaRPr lang="es-MX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693483"/>
              </p:ext>
            </p:extLst>
          </p:nvPr>
        </p:nvGraphicFramePr>
        <p:xfrm>
          <a:off x="467543" y="1556791"/>
          <a:ext cx="8208913" cy="50274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1992"/>
                <a:gridCol w="1756742"/>
                <a:gridCol w="3047951"/>
                <a:gridCol w="2052228"/>
              </a:tblGrid>
              <a:tr h="525862">
                <a:tc>
                  <a:txBody>
                    <a:bodyPr/>
                    <a:lstStyle/>
                    <a:p>
                      <a:r>
                        <a:rPr kumimoji="0" lang="es-MX" sz="1600" b="1" i="1" kern="1200" baseline="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Énfasis</a:t>
                      </a:r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3" marR="91443" marT="45724" marB="45724"/>
                </a:tc>
                <a:tc>
                  <a:txBody>
                    <a:bodyPr/>
                    <a:lstStyle/>
                    <a:p>
                      <a:r>
                        <a:rPr kumimoji="0" lang="es-MX" sz="1600" b="1" i="1" kern="1200" baseline="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Teorías</a:t>
                      </a:r>
                    </a:p>
                    <a:p>
                      <a:r>
                        <a:rPr kumimoji="0" lang="es-MX" sz="1600" b="1" i="1" kern="1200" baseline="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administrativas</a:t>
                      </a:r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3" marR="91443" marT="45724" marB="45724"/>
                </a:tc>
                <a:tc>
                  <a:txBody>
                    <a:bodyPr/>
                    <a:lstStyle/>
                    <a:p>
                      <a:r>
                        <a:rPr kumimoji="0" lang="es-MX" sz="1600" b="1" i="1" kern="1200" baseline="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Principales enfoques</a:t>
                      </a:r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3" marR="91443" marT="45724" marB="45724"/>
                </a:tc>
                <a:tc>
                  <a:txBody>
                    <a:bodyPr/>
                    <a:lstStyle/>
                    <a:p>
                      <a:r>
                        <a:rPr kumimoji="0" lang="es-MX" sz="1600" b="1" i="1" kern="1200" baseline="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Autor</a:t>
                      </a:r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3" marR="91443" marT="45724" marB="45724"/>
                </a:tc>
              </a:tr>
              <a:tr h="4448321">
                <a:tc>
                  <a:txBody>
                    <a:bodyPr/>
                    <a:lstStyle/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 las</a:t>
                      </a:r>
                    </a:p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personas</a:t>
                      </a:r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3" marR="91443" marT="45724" marB="45724"/>
                </a:tc>
                <a:tc>
                  <a:txBody>
                    <a:bodyPr/>
                    <a:lstStyle/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Teoría de las</a:t>
                      </a:r>
                    </a:p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relaciones</a:t>
                      </a:r>
                    </a:p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humanas.</a:t>
                      </a:r>
                    </a:p>
                    <a:p>
                      <a:endParaRPr kumimoji="0" lang="es-MX" sz="1600" kern="120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Teoría del</a:t>
                      </a:r>
                    </a:p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comportamiento</a:t>
                      </a:r>
                    </a:p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Organizacional.</a:t>
                      </a:r>
                    </a:p>
                    <a:p>
                      <a:endParaRPr kumimoji="0" lang="es-MX" sz="1600" kern="120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Teoría del</a:t>
                      </a:r>
                    </a:p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desarrollo</a:t>
                      </a:r>
                    </a:p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organizacional.</a:t>
                      </a:r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3" marR="91443" marT="45724" marB="45724"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Organización informal.</a:t>
                      </a:r>
                    </a:p>
                    <a:p>
                      <a:pPr>
                        <a:buFontTx/>
                        <a:buNone/>
                      </a:pPr>
                      <a:endParaRPr kumimoji="0" lang="es-MX" sz="1600" kern="120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Motivación, liderazgo,</a:t>
                      </a:r>
                    </a:p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comunicaciones y dinámica de</a:t>
                      </a:r>
                    </a:p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grupo.</a:t>
                      </a:r>
                    </a:p>
                    <a:p>
                      <a:endParaRPr kumimoji="0" lang="es-MX" sz="1600" kern="120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Estilos de administración.</a:t>
                      </a:r>
                    </a:p>
                    <a:p>
                      <a:pPr>
                        <a:buFontTx/>
                        <a:buNone/>
                      </a:pPr>
                      <a:endParaRPr kumimoji="0" lang="es-MX" sz="1600" kern="120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Teoría de las decisiones.</a:t>
                      </a:r>
                    </a:p>
                    <a:p>
                      <a:pPr>
                        <a:buFontTx/>
                        <a:buNone/>
                      </a:pPr>
                      <a:endParaRPr kumimoji="0" lang="es-MX" sz="1600" kern="120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Integración de los objetivos</a:t>
                      </a:r>
                    </a:p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organizacionales e individuales.</a:t>
                      </a:r>
                    </a:p>
                    <a:p>
                      <a:endParaRPr kumimoji="0" lang="es-MX" sz="1600" kern="120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Cambio organizacional</a:t>
                      </a:r>
                    </a:p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planeado.</a:t>
                      </a:r>
                    </a:p>
                    <a:p>
                      <a:endParaRPr kumimoji="0" lang="es-MX" sz="1600" kern="120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Enfoque de sistema abierto.</a:t>
                      </a:r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3" marR="91443" marT="45724" marB="45724"/>
                </a:tc>
                <a:tc>
                  <a:txBody>
                    <a:bodyPr/>
                    <a:lstStyle/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Mary Parker</a:t>
                      </a:r>
                    </a:p>
                    <a:p>
                      <a:r>
                        <a:rPr kumimoji="0" lang="es-MX" sz="1600" kern="1200" baseline="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Follet</a:t>
                      </a:r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.</a:t>
                      </a:r>
                    </a:p>
                    <a:p>
                      <a:endParaRPr kumimoji="0" lang="es-MX" sz="1600" kern="120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es-MX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Elton Mayo</a:t>
                      </a:r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3" marR="91443" marT="45724" marB="4572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022205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2912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Teorías administrativas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584" y="2323652"/>
            <a:ext cx="7848872" cy="3508977"/>
          </a:xfrm>
        </p:spPr>
        <p:txBody>
          <a:bodyPr/>
          <a:lstStyle/>
          <a:p>
            <a:pPr marL="68580" indent="0" algn="just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.</a:t>
            </a:r>
            <a:endParaRPr lang="es-MX" dirty="0"/>
          </a:p>
        </p:txBody>
      </p:sp>
      <p:graphicFrame>
        <p:nvGraphicFramePr>
          <p:cNvPr id="6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4904262"/>
              </p:ext>
            </p:extLst>
          </p:nvPr>
        </p:nvGraphicFramePr>
        <p:xfrm>
          <a:off x="539552" y="1556792"/>
          <a:ext cx="8106448" cy="4114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6612"/>
                <a:gridCol w="2026612"/>
                <a:gridCol w="2026612"/>
                <a:gridCol w="2026612"/>
              </a:tblGrid>
              <a:tr h="640004">
                <a:tc>
                  <a:txBody>
                    <a:bodyPr/>
                    <a:lstStyle/>
                    <a:p>
                      <a:r>
                        <a:rPr kumimoji="0" lang="es-MX" sz="1800" b="1" i="1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Énfasis</a:t>
                      </a:r>
                      <a:endParaRPr lang="es-MX" sz="18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3" marR="91443" marT="45695" marB="45695"/>
                </a:tc>
                <a:tc>
                  <a:txBody>
                    <a:bodyPr/>
                    <a:lstStyle/>
                    <a:p>
                      <a:r>
                        <a:rPr kumimoji="0" lang="es-MX" sz="1800" b="1" i="1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Teorías</a:t>
                      </a:r>
                    </a:p>
                    <a:p>
                      <a:r>
                        <a:rPr kumimoji="0" lang="es-MX" sz="1800" b="1" i="1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administrativas</a:t>
                      </a:r>
                      <a:endParaRPr lang="es-MX" sz="18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3" marR="91443" marT="45695" marB="45695"/>
                </a:tc>
                <a:tc>
                  <a:txBody>
                    <a:bodyPr/>
                    <a:lstStyle/>
                    <a:p>
                      <a:r>
                        <a:rPr kumimoji="0" lang="es-MX" sz="1800" b="1" i="1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Principales enfoques</a:t>
                      </a:r>
                      <a:endParaRPr lang="es-MX" sz="18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3" marR="91443" marT="45695" marB="45695"/>
                </a:tc>
                <a:tc>
                  <a:txBody>
                    <a:bodyPr/>
                    <a:lstStyle/>
                    <a:p>
                      <a:r>
                        <a:rPr kumimoji="0" lang="es-MX" sz="1800" b="1" i="1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Autor</a:t>
                      </a:r>
                      <a:endParaRPr lang="es-MX" sz="18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3" marR="91443" marT="45695" marB="45695"/>
                </a:tc>
              </a:tr>
              <a:tr h="2011540">
                <a:tc>
                  <a:txBody>
                    <a:bodyPr/>
                    <a:lstStyle/>
                    <a:p>
                      <a:r>
                        <a:rPr kumimoji="0" lang="es-MX" sz="18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 el</a:t>
                      </a:r>
                    </a:p>
                    <a:p>
                      <a:r>
                        <a:rPr kumimoji="0" lang="es-MX" sz="18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ambiente</a:t>
                      </a:r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3" marR="91443" marT="45695" marB="45695"/>
                </a:tc>
                <a:tc>
                  <a:txBody>
                    <a:bodyPr/>
                    <a:lstStyle/>
                    <a:p>
                      <a:r>
                        <a:rPr kumimoji="0" lang="es-MX" sz="18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Teoría</a:t>
                      </a:r>
                    </a:p>
                    <a:p>
                      <a:r>
                        <a:rPr kumimoji="0" lang="es-MX" sz="18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estructuralista</a:t>
                      </a:r>
                    </a:p>
                    <a:p>
                      <a:r>
                        <a:rPr kumimoji="0" lang="es-MX" sz="18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Teoría </a:t>
                      </a:r>
                      <a:r>
                        <a:rPr kumimoji="0" lang="es-MX" sz="1800" kern="1200" baseline="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neoestructuralista</a:t>
                      </a:r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3" marR="91443" marT="45695" marB="45695"/>
                </a:tc>
                <a:tc>
                  <a:txBody>
                    <a:bodyPr/>
                    <a:lstStyle/>
                    <a:p>
                      <a:r>
                        <a:rPr kumimoji="0" lang="es-MX" sz="18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Análisis </a:t>
                      </a:r>
                      <a:r>
                        <a:rPr kumimoji="0" lang="es-MX" sz="1800" kern="1200" baseline="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intraorganizacional</a:t>
                      </a:r>
                      <a:r>
                        <a:rPr kumimoji="0" lang="es-MX" sz="18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y</a:t>
                      </a:r>
                    </a:p>
                    <a:p>
                      <a:r>
                        <a:rPr kumimoji="0" lang="es-MX" sz="18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análisis ambiental.</a:t>
                      </a:r>
                    </a:p>
                    <a:p>
                      <a:endParaRPr kumimoji="0" lang="es-MX" sz="1800" kern="120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es-MX" sz="18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Enfoque de sistema abierto.</a:t>
                      </a:r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3" marR="91443" marT="45695" marB="45695"/>
                </a:tc>
                <a:tc>
                  <a:txBody>
                    <a:bodyPr/>
                    <a:lstStyle/>
                    <a:p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3" marR="91443" marT="45695" marB="45695"/>
                </a:tc>
              </a:tr>
              <a:tr h="1188618">
                <a:tc>
                  <a:txBody>
                    <a:bodyPr/>
                    <a:lstStyle/>
                    <a:p>
                      <a:r>
                        <a:rPr kumimoji="0" lang="es-MX" sz="18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 la</a:t>
                      </a:r>
                    </a:p>
                    <a:p>
                      <a:r>
                        <a:rPr kumimoji="0" lang="es-MX" sz="18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tecnología</a:t>
                      </a:r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3" marR="91443" marT="45695" marB="45695"/>
                </a:tc>
                <a:tc>
                  <a:txBody>
                    <a:bodyPr/>
                    <a:lstStyle/>
                    <a:p>
                      <a:r>
                        <a:rPr kumimoji="0" lang="es-MX" sz="18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Teoría de la</a:t>
                      </a:r>
                    </a:p>
                    <a:p>
                      <a:r>
                        <a:rPr kumimoji="0" lang="es-MX" sz="18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contingencia</a:t>
                      </a:r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3" marR="91443" marT="45695" marB="45695"/>
                </a:tc>
                <a:tc>
                  <a:txBody>
                    <a:bodyPr/>
                    <a:lstStyle/>
                    <a:p>
                      <a:r>
                        <a:rPr kumimoji="0" lang="es-MX" sz="18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Administración de la tecnología</a:t>
                      </a:r>
                    </a:p>
                    <a:p>
                      <a:r>
                        <a:rPr kumimoji="0" lang="es-MX" sz="18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(imperativo tecnológico).</a:t>
                      </a:r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3" marR="91443" marT="45695" marB="45695"/>
                </a:tc>
                <a:tc>
                  <a:txBody>
                    <a:bodyPr/>
                    <a:lstStyle/>
                    <a:p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3" marR="91443" marT="45695" marB="4569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592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024744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700" dirty="0" smtClean="0"/>
              <a:t/>
            </a:r>
            <a:br>
              <a:rPr lang="es-MX" sz="2700" dirty="0" smtClean="0"/>
            </a:br>
            <a:r>
              <a:rPr lang="es-MX" sz="2700" dirty="0" smtClean="0"/>
              <a:t/>
            </a:r>
            <a:br>
              <a:rPr lang="es-MX" sz="2700" dirty="0" smtClean="0"/>
            </a:br>
            <a:r>
              <a:rPr lang="es-MX" sz="2200" dirty="0" smtClean="0"/>
              <a:t/>
            </a:r>
            <a:br>
              <a:rPr lang="es-MX" sz="2200" dirty="0" smtClean="0"/>
            </a:br>
            <a:r>
              <a:rPr lang="es-MX" sz="2200" b="1" dirty="0" smtClean="0">
                <a:solidFill>
                  <a:schemeClr val="tx1"/>
                </a:solidFill>
              </a:rPr>
              <a:t/>
            </a:r>
            <a:br>
              <a:rPr lang="es-MX" sz="2200" b="1" dirty="0" smtClean="0">
                <a:solidFill>
                  <a:schemeClr val="tx1"/>
                </a:solidFill>
              </a:rPr>
            </a:br>
            <a:r>
              <a:rPr lang="es-MX" sz="2200" b="1" dirty="0" smtClean="0">
                <a:solidFill>
                  <a:schemeClr val="tx1"/>
                </a:solidFill>
              </a:rPr>
              <a:t> Índice de empleados, empleadores y profesionistas independientes</a:t>
            </a:r>
            <a:endParaRPr lang="es-MX" sz="2200" b="1" dirty="0">
              <a:solidFill>
                <a:schemeClr val="tx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683976" y="-27384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Administración de las </a:t>
            </a:r>
          </a:p>
          <a:p>
            <a:pPr algn="ctr"/>
            <a:r>
              <a:rPr lang="es-MX" dirty="0" smtClean="0">
                <a:solidFill>
                  <a:schemeClr val="bg1"/>
                </a:solidFill>
              </a:rPr>
              <a:t>PYMES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10242" name="AutoShape 2" descr="data:image/jpeg;base64,/9j/4AAQSkZJRgABAQAAAQABAAD/2wCEAAkGBwgHBgkIBwgKCgkLDRYPDQwMDRsUFRAWIB0iIiAdHx8kKDQsJCYxJx8fLT0tMTU3Ojo6Iys/RD84QzQ5OjcBCgoKDQwNGg8PGjclHyU3Nzc3Nzc3Nzc3Nzc3Nzc3Nzc3Nzc3Nzc3Nzc3Nzc3Nzc3Nzc3Nzc3Nzc3Nzc3Nzc3N//AABEIAFcAVwMBIgACEQEDEQH/xAAcAAACAwEBAQEAAAAAAAAAAAAABgMFBwEEAgj/xAA2EAABAwMCBAMGBAYDAAAAAAABAgMEAAUREiEGEzFBIlFhMnGBkaGxBxTB0RVCUnKS8CMzU//EABoBAAIDAQEAAAAAAAAAAAAAAAQFAQIDBgD/xAAuEQACAQMCAwUIAwAAAAAAAAABAgMABBEhMQUSQRNRYXGBFCIjkaGxwdEVMuH/2gAMAwEAAhEDEQA/ANxpX4x4zh8LtpDrRkPqIw0lYSf9/wB7img1k/4o8PXFm8p4mgoQ8w22kvJWAoNlOwJB6pIx8azlZlXK0bw+KKacJKdPue6nnhPiqDxPEU9DCm3G/wDtZX7SP3HrV/WYfg7a5KPzlyfUylpeW0IbUCckgqyB0AwMD1NafXomLICai/hjhuGSM5AoormaM1pQddrzzpSYrBcOCeiQTjJ99T1X3xhuRb1pdcDeCClR86xuGZYmKb4q8YBcBtqqoPEjzs1tmTGSlt04StOf16imYUmWKAZk9K3ZAIikYbzkn3elOYoLhcs0sRaU57qJvUiRwIx50UUUUzoOikj8XhIHCgUzr5aZCOcEnGQchOfTVpp3qu4gaiP2eWzcUlUVbZS4AcHHoexqkn9DmtreYQSrIdgc1kn4bXRdqe/OEqVF1iNLaT1bCsqQ5jvg6wfSnW5ceAEotsXUP/R/Yf4j96QmIzMUFMdJxnJWr2lnzNSuKS2NThASOpJwK51uISn4cX+0LxXintVwXiGB9auJXGt2JWTOaZ0jOlPLTn+0K3V07Zro4qvWjIuC8hRHsI8h6VRPciTFkvxygNR4upJKyNSg62cjbcnSa6X2VMNuNO81SyoJbQkqUQMbgdT1rreG2UassjyFjg5B2z+MbUhnmn5RgnXxpmi8bXdkjnch9PfWjB+Y/arGRxRHvDbbLqTGKAVlJVkLX/KAfjnfHSkhjnSgPyMWRKJAOGWyrT7z0HxNRR3Oe+7EcAamM6+YyVDI05zg9D07UwvLK0uEMTHlJ7qvaXd7Ee0UFgNTnWtK4VQtc5TmfAlo/DJ2+xptFZ1wLfTHki3ysct4jQ4RuFdgT3FaIOlI4uHtYL2LHPjT4Xy3vxVGPCu0UUVpU0Ut8a8xy3oabdDaCrx5HUdAPvRxPxIi0uCMjUXijX4cd+g391KH8XnXPMectWtW7ZO2CNxV5rCee2Yp3fOhGvrZZhFLt1rxOwkJQSHklQ33I3+lfEO0tzp0lBcQtphaVcxSdWEYVnSOxzp+te4vIVDDjjqGNWwcJAwc+vnUDDLbakhuatC90rLTugrGcY2PmCO/SuSsboW0nOwPdTG64ViZfZ008/3UkOzQZCz+UbKjKyYbkmG7pGUaslShgAnV0xtjualWiVZZ8m3QklCTjCm0AF4FIJJyD3JHX7VA69G6LuLyfBqx+fcGE9M+30qtu9tukl1Bt9ydQzjfmSnSQdsdScjruN9+9Pk43bMfeyPMD91ccHmJwpX5n9VdB+7tZYZceHhCylLKSEgkgb6SOxpRuzxtN6D1yipdeeaKlOtp0q3Ud/IHG2QOlfd5t12ipa/LXKU+kpOrW+vIUEknG/Q4OPXalaROkyUhL77jgBz41k/eiP5GJ05ojr0060dZ8DmaT4pBQ5BAY7H0piHE1vQoLTHlpKTkHWnr8q3S1XRiZbokkutpU+ylzSVDIyM1+Z4LCJM6Oy6f+NbgCvd5VpKm25wdVFLUVqM0NKCrBUB5etBXXF5tA/vH5UDxe0s+Fusdshy2p1O3rWvAg9KKTvw8uciUxIhyFqWI4SUKUcnBzt9KKLgmE0YcdaDjcOoYV5+PrHKekpukRBdSlvS8hPVOP5sdxS1HRcb5KLqyEobSEuSHPAhsDzPn6Vq1yiibb5EUnTzm1I1eWR1rKJDL1ofaZulu1lp4L0r9h7Hkfj29MjanlpOzR8nUbeVJ763VZQ+NDv519vRo1xiIjleppC8q0k+PGQRkY61BKsqXS8W3uUpb4eSpKPZUlGE9+ysq+NNVyudrvkdmPaIEiRNCBywyjl8j0UemPp5Gvh7h+7Rm0qUyh/YE8leSD7jiuHu7C9tGzHkrr5+o/Ndja3lpdLhsZ693ofxSiOH+WhaGn08sthtIWhR04WpSeih01deuwIxXmvN8lWnkIaDbidSm3CtO6tKUHPpnX28qayyps4kR5bR9WT+uKR+JWUPzlx1s3D/jeUtCmYuoLCkIH9Qx7PrQ9v2lw5E+uPvTa1jgR9BpXkvXFC7gyGWGOQnudWSaXavY3Ct5nuaLfZbiof1vt8tPzOB9acLN+EMtxou3ia00vHhYZBV/krb6fOmUVsVXCLpR8t/aWqb+g1NLHA1gduVwbuEmFJetUZzLymUElShuEjud8Zx299M90gwmnw5b5LqoaleIuNbtenXxUzTL7J4ag/wxMOI0tpGhoxleBHrjrnvuPnUdi4VmXIsTb04Us55gYI8S+/i8s/Pr0zWMqdswjjGT1yNq4Pid6/EZs42+lNHDljj2SGW2VKcccwpx1QwVHt7h6UVb0U7RFRQq7V5QFGBRVdxBDbnWeWy4hKstKKdQ6KA2NWNVPFUtMOwTXCrClNFtH9yth962jBLgDeqSkBCTtilbhpy7WqzMzozKZsB4FbjaRpcbPQn1G3b5U6WyczcoLMuPnlujI1Dcb4/SlBm7GLwG8Et6C2gRm1A+0pXU/Ump+Fb6T/D7TGi5QloBS9W+wyVfP70bPC8nM2Nj9KW29xHFyLzaMBp405YortFL6bVzFRS3SxFdeSgrKElWkd8VNXyshKCo9AMmobaoO1IVsYZvnGj0mQ0koQ2HVNKIUCoJCQPUdT8qfhWdyJtvtl1ReLQ65guaJEZQ2KD3T9/l2rQY7zchht5lQW24kKSodwelAWDqQwyCc5OOtD27AgjOTUlFFFMKJoqr4jtAvVtMQvFk6wsL06sY9MiiirKxUhhvVXUOpVtjUkS0xI9qbtxaS7HSnBDoCtZ7k+ud6lg26HASUworLAPXloAz76KKgux3NQEUYwNq9dFFFRV6K4a7RXq9VBM4StctxalB5tK1alttrwlR93b4VdRY7UWM3HYQENNJCUJHYDpRRWaRIhJUYzVVRVOgqWiiitKtX//Z"/>
          <p:cNvSpPr>
            <a:spLocks noChangeAspect="1" noChangeArrowheads="1"/>
          </p:cNvSpPr>
          <p:nvPr/>
        </p:nvSpPr>
        <p:spPr bwMode="auto">
          <a:xfrm>
            <a:off x="155575" y="-10287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244" name="AutoShape 4" descr="data:image/jpeg;base64,/9j/4AAQSkZJRgABAQAAAQABAAD/2wCEAAkGBwgHBgkIBwgKCgkLDRYPDQwMDRsUFRAWIB0iIiAdHx8kKDQsJCYxJx8fLT0tMTU3Ojo6Iys/RD84QzQ5OjcBCgoKDQwNGg8PGjclHyU3Nzc3Nzc3Nzc3Nzc3Nzc3Nzc3Nzc3Nzc3Nzc3Nzc3Nzc3Nzc3Nzc3Nzc3Nzc3Nzc3N//AABEIAFcAVwMBIgACEQEDEQH/xAAcAAACAwEBAQEAAAAAAAAAAAAABgMFBwEEAgj/xAA2EAABAwMCBAMGBAYDAAAAAAABAgMEAAUREiEGEzFBIlFhMnGBkaGxBxTB0RVCUnKS8CMzU//EABoBAAIDAQEAAAAAAAAAAAAAAAQFAQIDBgD/xAAuEQACAQMCAwUIAwAAAAAAAAABAgMABBEhMQUSQRNRYXGBFCIjkaGxwdEVMuH/2gAMAwEAAhEDEQA/ANxpX4x4zh8LtpDrRkPqIw0lYSf9/wB7img1k/4o8PXFm8p4mgoQ8w22kvJWAoNlOwJB6pIx8azlZlXK0bw+KKacJKdPue6nnhPiqDxPEU9DCm3G/wDtZX7SP3HrV/WYfg7a5KPzlyfUylpeW0IbUCckgqyB0AwMD1NafXomLICai/hjhuGSM5AoormaM1pQddrzzpSYrBcOCeiQTjJ99T1X3xhuRb1pdcDeCClR86xuGZYmKb4q8YBcBtqqoPEjzs1tmTGSlt04StOf16imYUmWKAZk9K3ZAIikYbzkn3elOYoLhcs0sRaU57qJvUiRwIx50UUUUzoOikj8XhIHCgUzr5aZCOcEnGQchOfTVpp3qu4gaiP2eWzcUlUVbZS4AcHHoexqkn9DmtreYQSrIdgc1kn4bXRdqe/OEqVF1iNLaT1bCsqQ5jvg6wfSnW5ceAEotsXUP/R/Yf4j96QmIzMUFMdJxnJWr2lnzNSuKS2NThASOpJwK51uISn4cX+0LxXintVwXiGB9auJXGt2JWTOaZ0jOlPLTn+0K3V07Zro4qvWjIuC8hRHsI8h6VRPciTFkvxygNR4upJKyNSg62cjbcnSa6X2VMNuNO81SyoJbQkqUQMbgdT1rreG2UassjyFjg5B2z+MbUhnmn5RgnXxpmi8bXdkjnch9PfWjB+Y/arGRxRHvDbbLqTGKAVlJVkLX/KAfjnfHSkhjnSgPyMWRKJAOGWyrT7z0HxNRR3Oe+7EcAamM6+YyVDI05zg9D07UwvLK0uEMTHlJ7qvaXd7Ee0UFgNTnWtK4VQtc5TmfAlo/DJ2+xptFZ1wLfTHki3ysct4jQ4RuFdgT3FaIOlI4uHtYL2LHPjT4Xy3vxVGPCu0UUVpU0Ut8a8xy3oabdDaCrx5HUdAPvRxPxIi0uCMjUXijX4cd+g391KH8XnXPMectWtW7ZO2CNxV5rCee2Yp3fOhGvrZZhFLt1rxOwkJQSHklQ33I3+lfEO0tzp0lBcQtphaVcxSdWEYVnSOxzp+te4vIVDDjjqGNWwcJAwc+vnUDDLbakhuatC90rLTugrGcY2PmCO/SuSsboW0nOwPdTG64ViZfZ008/3UkOzQZCz+UbKjKyYbkmG7pGUaslShgAnV0xtjualWiVZZ8m3QklCTjCm0AF4FIJJyD3JHX7VA69G6LuLyfBqx+fcGE9M+30qtu9tukl1Bt9ydQzjfmSnSQdsdScjruN9+9Pk43bMfeyPMD91ccHmJwpX5n9VdB+7tZYZceHhCylLKSEgkgb6SOxpRuzxtN6D1yipdeeaKlOtp0q3Ud/IHG2QOlfd5t12ipa/LXKU+kpOrW+vIUEknG/Q4OPXalaROkyUhL77jgBz41k/eiP5GJ05ojr0060dZ8DmaT4pBQ5BAY7H0piHE1vQoLTHlpKTkHWnr8q3S1XRiZbokkutpU+ylzSVDIyM1+Z4LCJM6Oy6f+NbgCvd5VpKm25wdVFLUVqM0NKCrBUB5etBXXF5tA/vH5UDxe0s+Fusdshy2p1O3rWvAg9KKTvw8uciUxIhyFqWI4SUKUcnBzt9KKLgmE0YcdaDjcOoYV5+PrHKekpukRBdSlvS8hPVOP5sdxS1HRcb5KLqyEobSEuSHPAhsDzPn6Vq1yiibb5EUnTzm1I1eWR1rKJDL1ofaZulu1lp4L0r9h7Hkfj29MjanlpOzR8nUbeVJ763VZQ+NDv519vRo1xiIjleppC8q0k+PGQRkY61BKsqXS8W3uUpb4eSpKPZUlGE9+ysq+NNVyudrvkdmPaIEiRNCBywyjl8j0UemPp5Gvh7h+7Rm0qUyh/YE8leSD7jiuHu7C9tGzHkrr5+o/Ndja3lpdLhsZ693ofxSiOH+WhaGn08sthtIWhR04WpSeih01deuwIxXmvN8lWnkIaDbidSm3CtO6tKUHPpnX28qayyps4kR5bR9WT+uKR+JWUPzlx1s3D/jeUtCmYuoLCkIH9Qx7PrQ9v2lw5E+uPvTa1jgR9BpXkvXFC7gyGWGOQnudWSaXavY3Ct5nuaLfZbiof1vt8tPzOB9acLN+EMtxou3ia00vHhYZBV/krb6fOmUVsVXCLpR8t/aWqb+g1NLHA1gduVwbuEmFJetUZzLymUElShuEjud8Zx299M90gwmnw5b5LqoaleIuNbtenXxUzTL7J4ag/wxMOI0tpGhoxleBHrjrnvuPnUdi4VmXIsTb04Us55gYI8S+/i8s/Pr0zWMqdswjjGT1yNq4Pid6/EZs42+lNHDljj2SGW2VKcccwpx1QwVHt7h6UVb0U7RFRQq7V5QFGBRVdxBDbnWeWy4hKstKKdQ6KA2NWNVPFUtMOwTXCrClNFtH9yth962jBLgDeqSkBCTtilbhpy7WqzMzozKZsB4FbjaRpcbPQn1G3b5U6WyczcoLMuPnlujI1Dcb4/SlBm7GLwG8Et6C2gRm1A+0pXU/Ump+Fb6T/D7TGi5QloBS9W+wyVfP70bPC8nM2Nj9KW29xHFyLzaMBp405YortFL6bVzFRS3SxFdeSgrKElWkd8VNXyshKCo9AMmobaoO1IVsYZvnGj0mQ0koQ2HVNKIUCoJCQPUdT8qfhWdyJtvtl1ReLQ65guaJEZQ2KD3T9/l2rQY7zchht5lQW24kKSodwelAWDqQwyCc5OOtD27AgjOTUlFFFMKJoqr4jtAvVtMQvFk6wsL06sY9MiiirKxUhhvVXUOpVtjUkS0xI9qbtxaS7HSnBDoCtZ7k+ud6lg26HASUworLAPXloAz76KKgux3NQEUYwNq9dFFFRV6K4a7RXq9VBM4StctxalB5tK1alttrwlR93b4VdRY7UWM3HYQENNJCUJHYDpRRWaRIhJUYzVVRVOgqWiiitKtX//Z"/>
          <p:cNvSpPr>
            <a:spLocks noChangeAspect="1" noChangeArrowheads="1"/>
          </p:cNvSpPr>
          <p:nvPr/>
        </p:nvSpPr>
        <p:spPr bwMode="auto">
          <a:xfrm>
            <a:off x="155575" y="-10287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8" name="7 Imagen" descr="http://www.empleo.gob.mx/work/models/empleo/Resource/1490/1/images/4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28800"/>
            <a:ext cx="763284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1043608" y="6165304"/>
            <a:ext cx="4968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Fuente: STPS, Portal del empleo, 2015.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127911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539552" y="805334"/>
            <a:ext cx="8064897" cy="67945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s-MX" sz="3200" dirty="0" smtClean="0"/>
              <a:t>Fases del proceso administrativo</a:t>
            </a:r>
            <a:endParaRPr lang="es-MX" sz="3200" dirty="0"/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88" b="4341"/>
          <a:stretch/>
        </p:blipFill>
        <p:spPr bwMode="auto">
          <a:xfrm>
            <a:off x="467543" y="2636913"/>
            <a:ext cx="8208913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035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Título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8916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ES" dirty="0" smtClean="0"/>
              <a:t>Planeación</a:t>
            </a:r>
          </a:p>
        </p:txBody>
      </p:sp>
      <p:sp>
        <p:nvSpPr>
          <p:cNvPr id="26627" name="2 Marcador de contenido"/>
          <p:cNvSpPr>
            <a:spLocks noGrp="1"/>
          </p:cNvSpPr>
          <p:nvPr>
            <p:ph idx="1"/>
          </p:nvPr>
        </p:nvSpPr>
        <p:spPr>
          <a:xfrm>
            <a:off x="683568" y="2170663"/>
            <a:ext cx="7920880" cy="3058537"/>
          </a:xfrm>
        </p:spPr>
        <p:txBody>
          <a:bodyPr/>
          <a:lstStyle/>
          <a:p>
            <a:pPr marL="0" indent="0" algn="just" eaLnBrk="1" hangingPunct="1">
              <a:buClrTx/>
              <a:buSzTx/>
              <a:buFont typeface="Wingdings" panose="05000000000000000000" pitchFamily="2" charset="2"/>
              <a:buNone/>
            </a:pPr>
            <a:r>
              <a:rPr lang="es-ES" altLang="es-MX" dirty="0" smtClean="0">
                <a:latin typeface="Times New Roman" panose="02020603050405020304" pitchFamily="18" charset="0"/>
              </a:rPr>
              <a:t>«Sistema que comienza con los objetivos, desarrolla políticas, planes, procedimientos, y cuenta con un método de retroalimentación de información para adaptarse a cualquier cambio en las circunstancias»</a:t>
            </a:r>
          </a:p>
          <a:p>
            <a:pPr marL="0" indent="0" algn="just" eaLnBrk="1" hangingPunct="1">
              <a:buClrTx/>
              <a:buSzTx/>
              <a:buFont typeface="Wingdings" panose="05000000000000000000" pitchFamily="2" charset="2"/>
              <a:buNone/>
            </a:pPr>
            <a:r>
              <a:rPr lang="es-ES" altLang="es-MX" dirty="0" smtClean="0">
                <a:latin typeface="Times New Roman" panose="02020603050405020304" pitchFamily="18" charset="0"/>
              </a:rPr>
              <a:t> </a:t>
            </a:r>
          </a:p>
          <a:p>
            <a:pPr marL="0" indent="0" algn="r" eaLnBrk="1" hangingPunct="1">
              <a:buClrTx/>
              <a:buSzTx/>
              <a:buFont typeface="Wingdings" panose="05000000000000000000" pitchFamily="2" charset="2"/>
              <a:buNone/>
            </a:pPr>
            <a:r>
              <a:rPr lang="es-ES" altLang="es-MX" dirty="0" err="1" smtClean="0">
                <a:latin typeface="Times New Roman" panose="02020603050405020304" pitchFamily="18" charset="0"/>
              </a:rPr>
              <a:t>Burt</a:t>
            </a:r>
            <a:r>
              <a:rPr lang="es-ES" altLang="es-MX" dirty="0" smtClean="0">
                <a:latin typeface="Times New Roman" panose="02020603050405020304" pitchFamily="18" charset="0"/>
              </a:rPr>
              <a:t> K. </a:t>
            </a:r>
            <a:r>
              <a:rPr lang="es-ES" altLang="es-MX" dirty="0" err="1" smtClean="0">
                <a:latin typeface="Times New Roman" panose="02020603050405020304" pitchFamily="18" charset="0"/>
              </a:rPr>
              <a:t>Scanlan</a:t>
            </a:r>
            <a:r>
              <a:rPr lang="es-ES" altLang="es-MX" sz="3200" dirty="0" smtClean="0">
                <a:latin typeface="Times New Roman" panose="02020603050405020304" pitchFamily="18" charset="0"/>
              </a:rPr>
              <a:t>.</a:t>
            </a:r>
            <a:r>
              <a:rPr lang="es-ES" altLang="es-MX" sz="4000" dirty="0" smtClean="0"/>
              <a:t/>
            </a:r>
            <a:br>
              <a:rPr lang="es-ES" altLang="es-MX" sz="4000" dirty="0" smtClean="0"/>
            </a:br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428838511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Título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99511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ES" dirty="0" smtClean="0"/>
              <a:t>Importancia de la planeación</a:t>
            </a:r>
          </a:p>
        </p:txBody>
      </p:sp>
      <p:sp>
        <p:nvSpPr>
          <p:cNvPr id="27651" name="2 Marcador de contenido"/>
          <p:cNvSpPr>
            <a:spLocks noGrp="1"/>
          </p:cNvSpPr>
          <p:nvPr>
            <p:ph idx="1"/>
          </p:nvPr>
        </p:nvSpPr>
        <p:spPr>
          <a:xfrm>
            <a:off x="301625" y="1527175"/>
            <a:ext cx="8374831" cy="45720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s-ES" altLang="es-MX" sz="1800" dirty="0" smtClean="0"/>
          </a:p>
          <a:p>
            <a:pPr lvl="1">
              <a:lnSpc>
                <a:spcPct val="80000"/>
              </a:lnSpc>
            </a:pPr>
            <a:r>
              <a:rPr lang="es-ES" altLang="es-MX" sz="1800" dirty="0" smtClean="0"/>
              <a:t>Propicia el desarrollo de la empresa al establecer métodos de utilización racional de los recursos. </a:t>
            </a:r>
          </a:p>
          <a:p>
            <a:pPr lvl="1">
              <a:lnSpc>
                <a:spcPct val="80000"/>
              </a:lnSpc>
            </a:pPr>
            <a:endParaRPr lang="es-ES" altLang="es-MX" sz="1800" dirty="0" smtClean="0"/>
          </a:p>
          <a:p>
            <a:pPr lvl="1">
              <a:lnSpc>
                <a:spcPct val="80000"/>
              </a:lnSpc>
            </a:pPr>
            <a:r>
              <a:rPr lang="es-ES" altLang="es-MX" sz="1800" dirty="0" smtClean="0"/>
              <a:t>Reduce los niveles de incertidumbre que se pueden presentar en el futuro, más no los elimina. </a:t>
            </a:r>
          </a:p>
          <a:p>
            <a:pPr lvl="1">
              <a:lnSpc>
                <a:spcPct val="80000"/>
              </a:lnSpc>
            </a:pPr>
            <a:endParaRPr lang="es-ES" altLang="es-MX" sz="1800" dirty="0" smtClean="0"/>
          </a:p>
          <a:p>
            <a:pPr lvl="1">
              <a:lnSpc>
                <a:spcPct val="80000"/>
              </a:lnSpc>
            </a:pPr>
            <a:r>
              <a:rPr lang="es-ES" altLang="es-MX" sz="1800" dirty="0" smtClean="0"/>
              <a:t>Prepara a la empresa para hacer frente a las contingencias que se presenten, con las mayores garantías de éxito. </a:t>
            </a:r>
          </a:p>
          <a:p>
            <a:pPr lvl="1">
              <a:lnSpc>
                <a:spcPct val="80000"/>
              </a:lnSpc>
            </a:pPr>
            <a:endParaRPr lang="es-ES" altLang="es-MX" sz="1800" dirty="0" smtClean="0"/>
          </a:p>
          <a:p>
            <a:pPr lvl="1">
              <a:lnSpc>
                <a:spcPct val="80000"/>
              </a:lnSpc>
            </a:pPr>
            <a:r>
              <a:rPr lang="es-ES" altLang="es-MX" sz="1800" dirty="0" smtClean="0"/>
              <a:t>Mantiene una mentalidad futurista teniendo más visión del porvenir y un afán de lograr y mejorar las cosas. </a:t>
            </a:r>
          </a:p>
          <a:p>
            <a:pPr lvl="1">
              <a:lnSpc>
                <a:spcPct val="80000"/>
              </a:lnSpc>
            </a:pPr>
            <a:endParaRPr lang="es-ES" altLang="es-MX" sz="1800" dirty="0" smtClean="0"/>
          </a:p>
          <a:p>
            <a:pPr lvl="1">
              <a:lnSpc>
                <a:spcPct val="80000"/>
              </a:lnSpc>
            </a:pPr>
            <a:r>
              <a:rPr lang="es-ES" altLang="es-MX" sz="1800" dirty="0" smtClean="0"/>
              <a:t>Condiciona a la empresa al ambiente que lo rodea. </a:t>
            </a:r>
          </a:p>
          <a:p>
            <a:pPr lvl="1">
              <a:lnSpc>
                <a:spcPct val="80000"/>
              </a:lnSpc>
            </a:pPr>
            <a:endParaRPr lang="es-ES" altLang="es-MX" sz="1800" dirty="0" smtClean="0"/>
          </a:p>
          <a:p>
            <a:pPr lvl="1">
              <a:lnSpc>
                <a:spcPct val="80000"/>
              </a:lnSpc>
            </a:pPr>
            <a:r>
              <a:rPr lang="es-ES" altLang="es-MX" sz="1800" dirty="0" smtClean="0"/>
              <a:t>Establece un sistema racional para la toma de decisiones, evitando las corazonadas o empirismo. </a:t>
            </a:r>
          </a:p>
          <a:p>
            <a:pPr lvl="1">
              <a:lnSpc>
                <a:spcPct val="80000"/>
              </a:lnSpc>
            </a:pPr>
            <a:endParaRPr lang="es-ES" altLang="es-MX" sz="1800" dirty="0" smtClean="0"/>
          </a:p>
          <a:p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298375626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Título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80461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ES" dirty="0" smtClean="0"/>
              <a:t>Clasificación de la planeación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1562571"/>
            <a:ext cx="7772400" cy="4530725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lvl="8" algn="ctr">
              <a:defRPr/>
            </a:pPr>
            <a:endParaRPr lang="es-ES" b="1" dirty="0" smtClean="0">
              <a:solidFill>
                <a:srgbClr val="003399"/>
              </a:solidFill>
            </a:endParaRPr>
          </a:p>
          <a:p>
            <a:pPr lvl="8" algn="ctr">
              <a:defRPr/>
            </a:pPr>
            <a:endParaRPr lang="es-ES" b="1" dirty="0" smtClean="0">
              <a:solidFill>
                <a:srgbClr val="003399"/>
              </a:solidFill>
            </a:endParaRPr>
          </a:p>
          <a:p>
            <a:pPr lvl="8" algn="ctr">
              <a:defRPr/>
            </a:pPr>
            <a:r>
              <a:rPr lang="es-ES" b="1" dirty="0" smtClean="0">
                <a:solidFill>
                  <a:srgbClr val="003399"/>
                </a:solidFill>
              </a:rPr>
              <a:t>              </a:t>
            </a:r>
          </a:p>
          <a:p>
            <a:pPr lvl="8" algn="ctr">
              <a:defRPr/>
            </a:pPr>
            <a:r>
              <a:rPr lang="es-ES" b="1" dirty="0" smtClean="0">
                <a:solidFill>
                  <a:srgbClr val="003399"/>
                </a:solidFill>
              </a:rPr>
              <a:t>                 DIRECCIÓN</a:t>
            </a:r>
          </a:p>
          <a:p>
            <a:pPr lvl="8" algn="ctr">
              <a:defRPr/>
            </a:pPr>
            <a:endParaRPr lang="es-ES" b="1" dirty="0" smtClean="0">
              <a:solidFill>
                <a:srgbClr val="003399"/>
              </a:solidFill>
            </a:endParaRPr>
          </a:p>
          <a:p>
            <a:pPr lvl="8" algn="ctr">
              <a:defRPr/>
            </a:pPr>
            <a:endParaRPr lang="es-ES" b="1" dirty="0" smtClean="0">
              <a:solidFill>
                <a:srgbClr val="003399"/>
              </a:solidFill>
            </a:endParaRPr>
          </a:p>
          <a:p>
            <a:pPr lvl="8" algn="ctr">
              <a:buFont typeface="Wingdings" pitchFamily="2" charset="2"/>
              <a:buNone/>
              <a:defRPr/>
            </a:pPr>
            <a:r>
              <a:rPr lang="es-ES" b="1" dirty="0" smtClean="0">
                <a:solidFill>
                  <a:srgbClr val="003399"/>
                </a:solidFill>
              </a:rPr>
              <a:t>			GERENCIA</a:t>
            </a:r>
          </a:p>
          <a:p>
            <a:pPr lvl="8" algn="ctr">
              <a:defRPr/>
            </a:pPr>
            <a:endParaRPr lang="es-ES" b="1" dirty="0" smtClean="0">
              <a:solidFill>
                <a:srgbClr val="003399"/>
              </a:solidFill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es-ES" dirty="0" smtClean="0">
                <a:solidFill>
                  <a:srgbClr val="003399"/>
                </a:solidFill>
              </a:rPr>
              <a:t>                                                           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es-ES" sz="1800" dirty="0" smtClean="0">
                <a:solidFill>
                  <a:srgbClr val="003399"/>
                </a:solidFill>
              </a:rPr>
              <a:t>							</a:t>
            </a:r>
            <a:r>
              <a:rPr lang="es-ES" sz="2000" dirty="0" smtClean="0">
                <a:solidFill>
                  <a:srgbClr val="003399"/>
                </a:solidFill>
              </a:rPr>
              <a:t>SUPERVISIÓN</a:t>
            </a:r>
            <a:endParaRPr lang="es-ES" sz="2000" dirty="0">
              <a:solidFill>
                <a:srgbClr val="003399"/>
              </a:solidFill>
            </a:endParaRP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3779838" y="4868863"/>
            <a:ext cx="1927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 b="1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 b="1">
                <a:solidFill>
                  <a:schemeClr val="tx2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C32D2E"/>
              </a:buClr>
              <a:buSzPct val="75000"/>
              <a:buFont typeface="Wingdings 2" panose="05020102010507070707" pitchFamily="18" charset="2"/>
              <a:buChar char=""/>
              <a:defRPr sz="2000" b="1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4AA33"/>
              </a:buClr>
              <a:buSzPct val="70000"/>
              <a:buFont typeface="Wingdings" panose="05000000000000000000" pitchFamily="2" charset="2"/>
              <a:buChar char=""/>
              <a:defRPr sz="2000" b="1">
                <a:solidFill>
                  <a:schemeClr val="tx2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964305"/>
              </a:buClr>
              <a:buChar char="•"/>
              <a:defRPr sz="2000" b="1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64305"/>
              </a:buClr>
              <a:buChar char="•"/>
              <a:defRPr sz="2000" b="1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64305"/>
              </a:buClr>
              <a:buChar char="•"/>
              <a:defRPr sz="2000" b="1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64305"/>
              </a:buClr>
              <a:buChar char="•"/>
              <a:defRPr sz="2000" b="1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64305"/>
              </a:buClr>
              <a:buChar char="•"/>
              <a:defRPr sz="2000" b="1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2400" b="0">
                <a:latin typeface="Arial" panose="020B0604020202020204" pitchFamily="34" charset="0"/>
              </a:rPr>
              <a:t>OPERATIVA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3924300" y="3787775"/>
            <a:ext cx="14874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 b="1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 b="1">
                <a:solidFill>
                  <a:schemeClr val="tx2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C32D2E"/>
              </a:buClr>
              <a:buSzPct val="75000"/>
              <a:buFont typeface="Wingdings 2" panose="05020102010507070707" pitchFamily="18" charset="2"/>
              <a:buChar char=""/>
              <a:defRPr sz="2000" b="1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4AA33"/>
              </a:buClr>
              <a:buSzPct val="70000"/>
              <a:buFont typeface="Wingdings" panose="05000000000000000000" pitchFamily="2" charset="2"/>
              <a:buChar char=""/>
              <a:defRPr sz="2000" b="1">
                <a:solidFill>
                  <a:schemeClr val="tx2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964305"/>
              </a:buClr>
              <a:buChar char="•"/>
              <a:defRPr sz="2000" b="1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64305"/>
              </a:buClr>
              <a:buChar char="•"/>
              <a:defRPr sz="2000" b="1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64305"/>
              </a:buClr>
              <a:buChar char="•"/>
              <a:defRPr sz="2000" b="1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64305"/>
              </a:buClr>
              <a:buChar char="•"/>
              <a:defRPr sz="2000" b="1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64305"/>
              </a:buClr>
              <a:buChar char="•"/>
              <a:defRPr sz="2000" b="1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2400" b="0">
                <a:latin typeface="Arial" panose="020B0604020202020204" pitchFamily="34" charset="0"/>
              </a:rPr>
              <a:t>TÁCTICA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3492500" y="2419350"/>
            <a:ext cx="2333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 b="1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 b="1">
                <a:solidFill>
                  <a:schemeClr val="tx2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C32D2E"/>
              </a:buClr>
              <a:buSzPct val="75000"/>
              <a:buFont typeface="Wingdings 2" panose="05020102010507070707" pitchFamily="18" charset="2"/>
              <a:buChar char=""/>
              <a:defRPr sz="2000" b="1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4AA33"/>
              </a:buClr>
              <a:buSzPct val="70000"/>
              <a:buFont typeface="Wingdings" panose="05000000000000000000" pitchFamily="2" charset="2"/>
              <a:buChar char=""/>
              <a:defRPr sz="2000" b="1">
                <a:solidFill>
                  <a:schemeClr val="tx2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964305"/>
              </a:buClr>
              <a:buChar char="•"/>
              <a:defRPr sz="2000" b="1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64305"/>
              </a:buClr>
              <a:buChar char="•"/>
              <a:defRPr sz="2000" b="1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64305"/>
              </a:buClr>
              <a:buChar char="•"/>
              <a:defRPr sz="2000" b="1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64305"/>
              </a:buClr>
              <a:buChar char="•"/>
              <a:defRPr sz="2000" b="1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64305"/>
              </a:buClr>
              <a:buChar char="•"/>
              <a:defRPr sz="2000" b="1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2400" b="0">
                <a:latin typeface="Arial" panose="020B0604020202020204" pitchFamily="34" charset="0"/>
              </a:rPr>
              <a:t>ESTRATÉGICA</a:t>
            </a:r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>
            <a:off x="3924300" y="3068638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8680" name="Line 8"/>
          <p:cNvSpPr>
            <a:spLocks noChangeShapeType="1"/>
          </p:cNvSpPr>
          <p:nvPr/>
        </p:nvSpPr>
        <p:spPr bwMode="auto">
          <a:xfrm>
            <a:off x="2987675" y="4508500"/>
            <a:ext cx="3313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827088" y="2133600"/>
            <a:ext cx="1336675" cy="31226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 b="1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 b="1">
                <a:solidFill>
                  <a:schemeClr val="tx2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C32D2E"/>
              </a:buClr>
              <a:buSzPct val="75000"/>
              <a:buFont typeface="Wingdings 2" panose="05020102010507070707" pitchFamily="18" charset="2"/>
              <a:buChar char=""/>
              <a:defRPr sz="2000" b="1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4AA33"/>
              </a:buClr>
              <a:buSzPct val="70000"/>
              <a:buFont typeface="Wingdings" panose="05000000000000000000" pitchFamily="2" charset="2"/>
              <a:buChar char=""/>
              <a:defRPr sz="2000" b="1">
                <a:solidFill>
                  <a:schemeClr val="tx2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964305"/>
              </a:buClr>
              <a:buChar char="•"/>
              <a:defRPr sz="2000" b="1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64305"/>
              </a:buClr>
              <a:buChar char="•"/>
              <a:defRPr sz="2000" b="1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64305"/>
              </a:buClr>
              <a:buChar char="•"/>
              <a:defRPr sz="2000" b="1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64305"/>
              </a:buClr>
              <a:buChar char="•"/>
              <a:defRPr sz="2000" b="1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64305"/>
              </a:buClr>
              <a:buChar char="•"/>
              <a:defRPr sz="2000" b="1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MX" sz="180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1800">
                <a:solidFill>
                  <a:srgbClr val="003399"/>
                </a:solidFill>
                <a:latin typeface="Arial" panose="020B0604020202020204" pitchFamily="34" charset="0"/>
              </a:rPr>
              <a:t>LARGO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1800">
                <a:solidFill>
                  <a:srgbClr val="003399"/>
                </a:solidFill>
                <a:latin typeface="Arial" panose="020B0604020202020204" pitchFamily="34" charset="0"/>
              </a:rPr>
              <a:t>PLAZO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MX" sz="1800">
              <a:solidFill>
                <a:srgbClr val="003399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MX" sz="1800">
              <a:solidFill>
                <a:srgbClr val="003399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1800">
                <a:solidFill>
                  <a:srgbClr val="003399"/>
                </a:solidFill>
                <a:latin typeface="Arial" panose="020B0604020202020204" pitchFamily="34" charset="0"/>
              </a:rPr>
              <a:t>MEDIANO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1800">
                <a:solidFill>
                  <a:srgbClr val="003399"/>
                </a:solidFill>
                <a:latin typeface="Arial" panose="020B0604020202020204" pitchFamily="34" charset="0"/>
              </a:rPr>
              <a:t>PLAZO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MX" sz="1800">
              <a:solidFill>
                <a:srgbClr val="003399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MX" sz="1800">
              <a:solidFill>
                <a:srgbClr val="003399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1800">
                <a:solidFill>
                  <a:srgbClr val="003399"/>
                </a:solidFill>
                <a:latin typeface="Arial" panose="020B0604020202020204" pitchFamily="34" charset="0"/>
              </a:rPr>
              <a:t>CORTO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1800">
                <a:solidFill>
                  <a:srgbClr val="003399"/>
                </a:solidFill>
                <a:latin typeface="Arial" panose="020B0604020202020204" pitchFamily="34" charset="0"/>
              </a:rPr>
              <a:t>PLAZO</a:t>
            </a:r>
          </a:p>
        </p:txBody>
      </p:sp>
      <p:cxnSp>
        <p:nvCxnSpPr>
          <p:cNvPr id="12" name="11 Conector recto"/>
          <p:cNvCxnSpPr/>
          <p:nvPr/>
        </p:nvCxnSpPr>
        <p:spPr>
          <a:xfrm rot="5400000">
            <a:off x="1964532" y="2750344"/>
            <a:ext cx="3429000" cy="2071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 rot="16200000" flipH="1">
            <a:off x="4071938" y="2786063"/>
            <a:ext cx="3357562" cy="19288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flipV="1">
            <a:off x="2714625" y="5500688"/>
            <a:ext cx="4000500" cy="71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815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" dirty="0" smtClean="0"/>
              <a:t>Organización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3743" y="1916832"/>
            <a:ext cx="8504238" cy="4572000"/>
          </a:xfrm>
        </p:spPr>
        <p:txBody>
          <a:bodyPr/>
          <a:lstStyle/>
          <a:p>
            <a:pPr lvl="1" algn="just" eaLnBrk="1" hangingPunct="1">
              <a:defRPr/>
            </a:pPr>
            <a:r>
              <a:rPr lang="es-MX" u="sng" dirty="0" smtClean="0"/>
              <a:t>La organización formal</a:t>
            </a:r>
            <a:r>
              <a:rPr lang="es-MX" dirty="0" smtClean="0"/>
              <a:t>,  es la estructura intencional de funciones de una empresa, es decir que va a hacer cada persona (Descripción de puestos).</a:t>
            </a:r>
          </a:p>
          <a:p>
            <a:pPr marL="274638" lvl="1" indent="0" algn="just" eaLnBrk="1" hangingPunct="1">
              <a:buFont typeface="Wingdings" panose="05000000000000000000" pitchFamily="2" charset="2"/>
              <a:buNone/>
              <a:defRPr/>
            </a:pPr>
            <a:endParaRPr lang="es-MX" u="sng" dirty="0" smtClean="0"/>
          </a:p>
          <a:p>
            <a:pPr lvl="1" algn="just" eaLnBrk="1" hangingPunct="1">
              <a:defRPr/>
            </a:pPr>
            <a:r>
              <a:rPr lang="es-MX" u="sng" dirty="0" smtClean="0"/>
              <a:t>La organización informal</a:t>
            </a:r>
            <a:r>
              <a:rPr lang="es-MX" dirty="0" smtClean="0"/>
              <a:t>, es una red de relaciones personales y sociales no establecida formalmente en la Institución, que surge espontáneamente.</a:t>
            </a:r>
            <a:endParaRPr lang="es-MX" u="sng" dirty="0" smtClean="0"/>
          </a:p>
        </p:txBody>
      </p:sp>
    </p:spTree>
    <p:extLst>
      <p:ext uri="{BB962C8B-B14F-4D97-AF65-F5344CB8AC3E}">
        <p14:creationId xmlns:p14="http://schemas.microsoft.com/office/powerpoint/2010/main" val="398113779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1 Título"/>
          <p:cNvSpPr>
            <a:spLocks noGrp="1"/>
          </p:cNvSpPr>
          <p:nvPr>
            <p:ph type="title"/>
          </p:nvPr>
        </p:nvSpPr>
        <p:spPr>
          <a:xfrm>
            <a:off x="755576" y="1027664"/>
            <a:ext cx="7312658" cy="74515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ES" dirty="0" smtClean="0"/>
              <a:t>Importancia de la organización</a:t>
            </a:r>
          </a:p>
        </p:txBody>
      </p:sp>
      <p:sp>
        <p:nvSpPr>
          <p:cNvPr id="106499" name="2 Marcador de contenido"/>
          <p:cNvSpPr>
            <a:spLocks noGrp="1"/>
          </p:cNvSpPr>
          <p:nvPr>
            <p:ph idx="1"/>
          </p:nvPr>
        </p:nvSpPr>
        <p:spPr>
          <a:xfrm>
            <a:off x="467543" y="1916831"/>
            <a:ext cx="8208913" cy="4182343"/>
          </a:xfrm>
        </p:spPr>
        <p:txBody>
          <a:bodyPr>
            <a:normAutofit lnSpcReduction="10000"/>
          </a:bodyPr>
          <a:lstStyle/>
          <a:p>
            <a:pPr marL="0" indent="0">
              <a:buFont typeface="Wingdings 2" panose="05020102010507070707" pitchFamily="18" charset="2"/>
              <a:buNone/>
              <a:defRPr/>
            </a:pPr>
            <a:r>
              <a:rPr lang="es-ES" dirty="0" smtClean="0"/>
              <a:t>Su importancia radica en:</a:t>
            </a:r>
          </a:p>
          <a:p>
            <a:pPr marL="0" indent="0">
              <a:buFont typeface="Wingdings 2" panose="05020102010507070707" pitchFamily="18" charset="2"/>
              <a:buNone/>
              <a:defRPr/>
            </a:pPr>
            <a:endParaRPr lang="es-ES" dirty="0" smtClean="0"/>
          </a:p>
          <a:p>
            <a:pPr algn="just">
              <a:defRPr/>
            </a:pPr>
            <a:r>
              <a:rPr lang="es-ES" sz="2400" dirty="0" smtClean="0"/>
              <a:t>Establece la mejor manera de lograr los objetivos del grupo social.</a:t>
            </a:r>
          </a:p>
          <a:p>
            <a:pPr algn="just">
              <a:defRPr/>
            </a:pPr>
            <a:r>
              <a:rPr lang="es-ES" sz="2400" dirty="0" smtClean="0"/>
              <a:t>Suministra los métodos para que se puedan desempeñar las actividades eficientemente.</a:t>
            </a:r>
          </a:p>
          <a:p>
            <a:pPr algn="just">
              <a:defRPr/>
            </a:pPr>
            <a:r>
              <a:rPr lang="es-ES" dirty="0" smtClean="0"/>
              <a:t>Evita </a:t>
            </a:r>
            <a:r>
              <a:rPr lang="es-ES" dirty="0"/>
              <a:t>la lentitud e ineficiencia en las actividades.</a:t>
            </a:r>
          </a:p>
          <a:p>
            <a:pPr marL="68580" indent="0" algn="just">
              <a:buNone/>
              <a:defRPr/>
            </a:pPr>
            <a:r>
              <a:rPr lang="es-ES" dirty="0"/>
              <a:t> reduciendo los costos e incrementando la productividad.</a:t>
            </a:r>
          </a:p>
          <a:p>
            <a:pPr algn="just">
              <a:defRPr/>
            </a:pPr>
            <a:r>
              <a:rPr lang="es-ES" sz="2400" dirty="0" smtClean="0"/>
              <a:t>Reduce o elimina la duplicidad de esfuerzos.</a:t>
            </a:r>
          </a:p>
        </p:txBody>
      </p:sp>
    </p:spTree>
    <p:extLst>
      <p:ext uri="{BB962C8B-B14F-4D97-AF65-F5344CB8AC3E}">
        <p14:creationId xmlns:p14="http://schemas.microsoft.com/office/powerpoint/2010/main" val="98815481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3" y="1027664"/>
            <a:ext cx="8208913" cy="83288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" dirty="0" smtClean="0"/>
              <a:t>Etapas de organización del trabajo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3" y="2170663"/>
            <a:ext cx="8208913" cy="3928511"/>
          </a:xfrm>
        </p:spPr>
        <p:txBody>
          <a:bodyPr/>
          <a:lstStyle/>
          <a:p>
            <a:pPr marL="68580" indent="0" algn="ctr" eaLnBrk="1" hangingPunct="1">
              <a:buNone/>
            </a:pPr>
            <a:endParaRPr lang="es-ES" altLang="es-MX" dirty="0" smtClean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s-ES" altLang="es-MX" dirty="0" smtClean="0"/>
              <a:t> </a:t>
            </a:r>
          </a:p>
        </p:txBody>
      </p:sp>
      <p:pic>
        <p:nvPicPr>
          <p:cNvPr id="31748" name="Picture 6" descr="fig3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060848"/>
            <a:ext cx="7200800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238855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178" name="1 Título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89168"/>
          </a:xfrm>
        </p:spPr>
        <p:txBody>
          <a:bodyPr/>
          <a:lstStyle/>
          <a:p>
            <a:pPr>
              <a:defRPr/>
            </a:pPr>
            <a:r>
              <a:rPr lang="es-ES" dirty="0" smtClean="0"/>
              <a:t>Dirección</a:t>
            </a:r>
          </a:p>
        </p:txBody>
      </p:sp>
      <p:sp>
        <p:nvSpPr>
          <p:cNvPr id="434179" name="2 Marcador de contenido"/>
          <p:cNvSpPr>
            <a:spLocks noGrp="1"/>
          </p:cNvSpPr>
          <p:nvPr>
            <p:ph idx="1"/>
          </p:nvPr>
        </p:nvSpPr>
        <p:spPr>
          <a:xfrm>
            <a:off x="467543" y="2170664"/>
            <a:ext cx="8208913" cy="4572000"/>
          </a:xfrm>
        </p:spPr>
        <p:txBody>
          <a:bodyPr/>
          <a:lstStyle/>
          <a:p>
            <a:pPr>
              <a:defRPr/>
            </a:pPr>
            <a:endParaRPr lang="es-MX" dirty="0" smtClean="0"/>
          </a:p>
          <a:p>
            <a:pPr marL="68580" indent="0" algn="just">
              <a:buNone/>
              <a:defRPr/>
            </a:pPr>
            <a:r>
              <a:rPr lang="es-MX" dirty="0" smtClean="0"/>
              <a:t>Es ver que se haga o realizarlo.</a:t>
            </a:r>
          </a:p>
          <a:p>
            <a:pPr marL="0" indent="0" algn="just">
              <a:buFont typeface="Wingdings 2" panose="05020102010507070707" pitchFamily="18" charset="2"/>
              <a:buNone/>
              <a:defRPr/>
            </a:pPr>
            <a:endParaRPr lang="es-ES" dirty="0" smtClean="0"/>
          </a:p>
          <a:p>
            <a:pPr marL="68580" indent="0" algn="just">
              <a:buNone/>
              <a:defRPr/>
            </a:pPr>
            <a:r>
              <a:rPr lang="es-MX" dirty="0" smtClean="0"/>
              <a:t>Es el proceso consistente en influir en las personas para que contribuyan al cumplimiento de las metas organizacionales y grupales.</a:t>
            </a:r>
            <a:endParaRPr lang="es-ES" dirty="0" smtClean="0"/>
          </a:p>
          <a:p>
            <a:pPr>
              <a:defRPr/>
            </a:pP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50082966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1 Título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ES" dirty="0" smtClean="0"/>
              <a:t>Importancia de la dirección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3" y="2170663"/>
            <a:ext cx="8338319" cy="3928511"/>
          </a:xfrm>
        </p:spPr>
        <p:txBody>
          <a:bodyPr>
            <a:normAutofit fontScale="92500" lnSpcReduction="10000"/>
          </a:bodyPr>
          <a:lstStyle/>
          <a:p>
            <a:pPr marL="68580" indent="0">
              <a:buNone/>
              <a:defRPr/>
            </a:pPr>
            <a:r>
              <a:rPr lang="es-ES" dirty="0" smtClean="0"/>
              <a:t>La dirección es trascendental porque:</a:t>
            </a:r>
          </a:p>
          <a:p>
            <a:pPr marL="0" indent="0">
              <a:buFont typeface="Wingdings 2" panose="05020102010507070707" pitchFamily="18" charset="2"/>
              <a:buNone/>
              <a:defRPr/>
            </a:pPr>
            <a:endParaRPr lang="es-ES" dirty="0" smtClean="0"/>
          </a:p>
          <a:p>
            <a:pPr>
              <a:defRPr/>
            </a:pPr>
            <a:r>
              <a:rPr lang="es-ES" dirty="0" smtClean="0"/>
              <a:t>Pone en marcha todos los lineamientos establecidos durante la planeación y la organización.</a:t>
            </a:r>
          </a:p>
          <a:p>
            <a:pPr marL="0" indent="0">
              <a:buFont typeface="Wingdings 2" panose="05020102010507070707" pitchFamily="18" charset="2"/>
              <a:buNone/>
              <a:defRPr/>
            </a:pPr>
            <a:endParaRPr lang="es-ES" dirty="0" smtClean="0"/>
          </a:p>
          <a:p>
            <a:pPr>
              <a:defRPr/>
            </a:pPr>
            <a:r>
              <a:rPr lang="es-ES" dirty="0" smtClean="0"/>
              <a:t>A través de ella se lograr las formas de conducta más adecuada en los miembros de la estructura organizacional.</a:t>
            </a:r>
          </a:p>
          <a:p>
            <a:pPr marL="0" indent="0">
              <a:buFont typeface="Wingdings 2" panose="05020102010507070707" pitchFamily="18" charset="2"/>
              <a:buNone/>
              <a:defRPr/>
            </a:pPr>
            <a:endParaRPr lang="es-ES" dirty="0" smtClean="0"/>
          </a:p>
          <a:p>
            <a:pPr>
              <a:defRPr/>
            </a:pPr>
            <a:r>
              <a:rPr lang="es-ES" dirty="0" smtClean="0"/>
              <a:t>La dirección eficiente es determinante en la moral de los empleados y, consecuentemente, en la productividad.</a:t>
            </a:r>
          </a:p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2353155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6" name="1 Título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1716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ES" dirty="0" smtClean="0"/>
              <a:t>Importancia de la dirección</a:t>
            </a:r>
          </a:p>
        </p:txBody>
      </p:sp>
      <p:sp>
        <p:nvSpPr>
          <p:cNvPr id="436227" name="2 Marcador de contenido"/>
          <p:cNvSpPr>
            <a:spLocks noGrp="1"/>
          </p:cNvSpPr>
          <p:nvPr>
            <p:ph idx="1"/>
          </p:nvPr>
        </p:nvSpPr>
        <p:spPr>
          <a:xfrm>
            <a:off x="301625" y="2276871"/>
            <a:ext cx="8504238" cy="3822303"/>
          </a:xfrm>
        </p:spPr>
        <p:txBody>
          <a:bodyPr/>
          <a:lstStyle/>
          <a:p>
            <a:pPr>
              <a:defRPr/>
            </a:pPr>
            <a:r>
              <a:rPr lang="es-ES" dirty="0" smtClean="0"/>
              <a:t>Su calidad se refleja en el logro de los objetivos, la implementación de métodos de organización, y en la eficacia de los sistemas de control.</a:t>
            </a:r>
          </a:p>
          <a:p>
            <a:pPr marL="0" indent="0">
              <a:buFont typeface="Wingdings 2" panose="05020102010507070707" pitchFamily="18" charset="2"/>
              <a:buNone/>
              <a:defRPr/>
            </a:pPr>
            <a:endParaRPr lang="es-ES" dirty="0" smtClean="0"/>
          </a:p>
          <a:p>
            <a:pPr>
              <a:defRPr/>
            </a:pPr>
            <a:r>
              <a:rPr lang="es-ES" dirty="0" smtClean="0"/>
              <a:t>A través de ella se establece la comunicación necesaria para que la organización funcione.</a:t>
            </a:r>
          </a:p>
        </p:txBody>
      </p:sp>
    </p:spTree>
    <p:extLst>
      <p:ext uri="{BB962C8B-B14F-4D97-AF65-F5344CB8AC3E}">
        <p14:creationId xmlns:p14="http://schemas.microsoft.com/office/powerpoint/2010/main" val="3206607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9 Rectángulo"/>
          <p:cNvSpPr>
            <a:spLocks noGrp="1"/>
          </p:cNvSpPr>
          <p:nvPr>
            <p:ph idx="1"/>
          </p:nvPr>
        </p:nvSpPr>
        <p:spPr>
          <a:xfrm>
            <a:off x="1043492" y="1314165"/>
            <a:ext cx="6777317" cy="4635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dirty="0" smtClean="0"/>
          </a:p>
          <a:p>
            <a:pPr marL="68580" indent="0" algn="ctr">
              <a:buNone/>
            </a:pPr>
            <a:r>
              <a:rPr lang="es-MX" sz="4800" b="1" dirty="0" smtClean="0"/>
              <a:t>Unidad de competencia I.</a:t>
            </a:r>
          </a:p>
          <a:p>
            <a:pPr marL="68580" indent="0" algn="ctr">
              <a:buNone/>
            </a:pPr>
            <a:endParaRPr lang="es-MX" sz="3600" dirty="0" smtClean="0"/>
          </a:p>
          <a:p>
            <a:pPr marL="68580" indent="0" algn="ctr">
              <a:buNone/>
            </a:pPr>
            <a:r>
              <a:rPr lang="es-MX" sz="3600" dirty="0" smtClean="0"/>
              <a:t>Concepto, clasificación e importancia de las </a:t>
            </a:r>
            <a:r>
              <a:rPr lang="es-MX" sz="3600" dirty="0" err="1" smtClean="0"/>
              <a:t>MIPYMES</a:t>
            </a:r>
            <a:endParaRPr lang="es-MX" sz="3600" dirty="0"/>
          </a:p>
          <a:p>
            <a:pPr algn="ctr"/>
            <a:endParaRPr lang="es-MX" dirty="0" smtClean="0"/>
          </a:p>
          <a:p>
            <a:pPr algn="ctr"/>
            <a:r>
              <a:rPr lang="es-MX" sz="1200" dirty="0" smtClean="0"/>
              <a:t>.</a:t>
            </a:r>
            <a:endParaRPr lang="es-MX" sz="12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44624"/>
            <a:ext cx="3500928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62887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450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490" y="1027664"/>
            <a:ext cx="7024744" cy="745152"/>
          </a:xfrm>
        </p:spPr>
        <p:txBody>
          <a:bodyPr/>
          <a:lstStyle/>
          <a:p>
            <a:pPr>
              <a:defRPr/>
            </a:pPr>
            <a:r>
              <a:rPr lang="es-ES" dirty="0" smtClean="0"/>
              <a:t>Control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1" y="1916831"/>
            <a:ext cx="8136905" cy="4182343"/>
          </a:xfrm>
        </p:spPr>
        <p:txBody>
          <a:bodyPr/>
          <a:lstStyle/>
          <a:p>
            <a:endParaRPr lang="es-MX" altLang="es-MX" dirty="0" smtClean="0"/>
          </a:p>
          <a:p>
            <a:pPr marL="68580" indent="0">
              <a:buNone/>
            </a:pPr>
            <a:r>
              <a:rPr lang="es-MX" altLang="es-MX" dirty="0" smtClean="0"/>
              <a:t>Responde a la pregunta ¿Cómo se ha realizado?</a:t>
            </a:r>
          </a:p>
          <a:p>
            <a:pPr marL="68580" indent="0">
              <a:buNone/>
            </a:pPr>
            <a:endParaRPr lang="es-MX" altLang="es-MX" dirty="0" smtClean="0"/>
          </a:p>
          <a:p>
            <a:pPr marL="68580" indent="0">
              <a:buNone/>
            </a:pPr>
            <a:r>
              <a:rPr lang="es-MX" altLang="es-MX" dirty="0" smtClean="0"/>
              <a:t>Es la medición y corrección del desempeño, a fin de garantizar que se han cumplido los objetivos de la empresa y los planes ideados para alcanzarlos</a:t>
            </a:r>
            <a:endParaRPr lang="es-ES" altLang="es-MX" dirty="0" smtClean="0"/>
          </a:p>
          <a:p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169958246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474" name="1 Título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89168"/>
          </a:xfrm>
        </p:spPr>
        <p:txBody>
          <a:bodyPr/>
          <a:lstStyle/>
          <a:p>
            <a:pPr>
              <a:defRPr/>
            </a:pPr>
            <a:r>
              <a:rPr lang="es-ES" dirty="0" smtClean="0"/>
              <a:t>Control</a:t>
            </a:r>
          </a:p>
        </p:txBody>
      </p:sp>
      <p:sp>
        <p:nvSpPr>
          <p:cNvPr id="36867" name="2 Marcador de contenido"/>
          <p:cNvSpPr>
            <a:spLocks noGrp="1"/>
          </p:cNvSpPr>
          <p:nvPr>
            <p:ph idx="1"/>
          </p:nvPr>
        </p:nvSpPr>
        <p:spPr>
          <a:xfrm>
            <a:off x="467543" y="2170663"/>
            <a:ext cx="8208913" cy="3928511"/>
          </a:xfrm>
        </p:spPr>
        <p:txBody>
          <a:bodyPr>
            <a:normAutofit/>
          </a:bodyPr>
          <a:lstStyle/>
          <a:p>
            <a:pPr marL="68580" indent="0" algn="just">
              <a:buNone/>
            </a:pPr>
            <a:r>
              <a:rPr lang="es-ES" altLang="es-MX" dirty="0" smtClean="0"/>
              <a:t>Es la evaluación y medición de la ejecución de los planes, con el fin de detectar y prever desviaciones, para establecer las medidas correctivas necesarias y lograr el objetivo deseado</a:t>
            </a:r>
          </a:p>
        </p:txBody>
      </p:sp>
    </p:spTree>
    <p:extLst>
      <p:ext uri="{BB962C8B-B14F-4D97-AF65-F5344CB8AC3E}">
        <p14:creationId xmlns:p14="http://schemas.microsoft.com/office/powerpoint/2010/main" val="198389254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98" name="1 Título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17160"/>
          </a:xfrm>
        </p:spPr>
        <p:txBody>
          <a:bodyPr/>
          <a:lstStyle/>
          <a:p>
            <a:pPr>
              <a:defRPr/>
            </a:pPr>
            <a:r>
              <a:rPr lang="es-ES" sz="3600" dirty="0" smtClean="0"/>
              <a:t>Importancia del control</a:t>
            </a:r>
          </a:p>
        </p:txBody>
      </p:sp>
      <p:sp>
        <p:nvSpPr>
          <p:cNvPr id="618499" name="2 Marcador de contenido"/>
          <p:cNvSpPr>
            <a:spLocks noGrp="1"/>
          </p:cNvSpPr>
          <p:nvPr>
            <p:ph idx="1"/>
          </p:nvPr>
        </p:nvSpPr>
        <p:spPr>
          <a:xfrm>
            <a:off x="467543" y="2170663"/>
            <a:ext cx="8208913" cy="3928511"/>
          </a:xfrm>
        </p:spPr>
        <p:txBody>
          <a:bodyPr>
            <a:normAutofit lnSpcReduction="10000"/>
          </a:bodyPr>
          <a:lstStyle/>
          <a:p>
            <a:pPr algn="just">
              <a:defRPr/>
            </a:pPr>
            <a:r>
              <a:rPr lang="es-ES" dirty="0" smtClean="0"/>
              <a:t>Establece medidas para corregir las actividades, de tal forma que se alcancen los planes exitosamente.</a:t>
            </a:r>
          </a:p>
          <a:p>
            <a:pPr marL="0" indent="0" algn="just">
              <a:buFont typeface="Wingdings 2" panose="05020102010507070707" pitchFamily="18" charset="2"/>
              <a:buNone/>
              <a:defRPr/>
            </a:pPr>
            <a:endParaRPr lang="es-ES" dirty="0" smtClean="0"/>
          </a:p>
          <a:p>
            <a:pPr algn="just">
              <a:defRPr/>
            </a:pPr>
            <a:r>
              <a:rPr lang="es-ES" dirty="0" smtClean="0"/>
              <a:t>Se aplica a todo: a las cosas, a las personas y a las actividades.</a:t>
            </a:r>
          </a:p>
          <a:p>
            <a:pPr marL="0" indent="0" algn="just">
              <a:buFont typeface="Wingdings 2" panose="05020102010507070707" pitchFamily="18" charset="2"/>
              <a:buNone/>
              <a:defRPr/>
            </a:pPr>
            <a:endParaRPr lang="es-ES" dirty="0" smtClean="0"/>
          </a:p>
          <a:p>
            <a:pPr algn="just">
              <a:defRPr/>
            </a:pPr>
            <a:r>
              <a:rPr lang="es-ES" dirty="0" smtClean="0"/>
              <a:t>Determina y analiza rápidamente las causas que pueden originar desviaciones, para que no se vuelvan a presentar en el futuro.</a:t>
            </a:r>
          </a:p>
        </p:txBody>
      </p:sp>
    </p:spTree>
    <p:extLst>
      <p:ext uri="{BB962C8B-B14F-4D97-AF65-F5344CB8AC3E}">
        <p14:creationId xmlns:p14="http://schemas.microsoft.com/office/powerpoint/2010/main" val="236133733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522" name="1 Título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45152"/>
          </a:xfrm>
        </p:spPr>
        <p:txBody>
          <a:bodyPr/>
          <a:lstStyle/>
          <a:p>
            <a:pPr>
              <a:defRPr/>
            </a:pPr>
            <a:r>
              <a:rPr lang="es-ES" dirty="0" smtClean="0"/>
              <a:t>Importancia del control</a:t>
            </a:r>
          </a:p>
        </p:txBody>
      </p:sp>
      <p:sp>
        <p:nvSpPr>
          <p:cNvPr id="619523" name="2 Marcador de contenido"/>
          <p:cNvSpPr>
            <a:spLocks noGrp="1"/>
          </p:cNvSpPr>
          <p:nvPr>
            <p:ph idx="1"/>
          </p:nvPr>
        </p:nvSpPr>
        <p:spPr>
          <a:xfrm>
            <a:off x="467543" y="1844824"/>
            <a:ext cx="8208913" cy="4572000"/>
          </a:xfrm>
        </p:spPr>
        <p:txBody>
          <a:bodyPr/>
          <a:lstStyle/>
          <a:p>
            <a:pPr algn="just">
              <a:defRPr/>
            </a:pPr>
            <a:r>
              <a:rPr lang="es-ES" dirty="0" smtClean="0"/>
              <a:t>Proporciona información acerca de la situación de la ejecución en los planes, sirviendo como fundamento al reiniciarse el proceso de planeación.</a:t>
            </a:r>
          </a:p>
          <a:p>
            <a:pPr marL="0" indent="0" algn="just">
              <a:buFont typeface="Wingdings 2" panose="05020102010507070707" pitchFamily="18" charset="2"/>
              <a:buNone/>
              <a:defRPr/>
            </a:pPr>
            <a:endParaRPr lang="es-ES" dirty="0" smtClean="0"/>
          </a:p>
          <a:p>
            <a:pPr algn="just">
              <a:defRPr/>
            </a:pPr>
            <a:r>
              <a:rPr lang="es-ES" dirty="0" smtClean="0"/>
              <a:t>Su aplicación incide directamente en la racionalización de la administración y consecuentemente, en el logro de la productividad de todos los recursos de la empresa.</a:t>
            </a:r>
          </a:p>
        </p:txBody>
      </p:sp>
    </p:spTree>
    <p:extLst>
      <p:ext uri="{BB962C8B-B14F-4D97-AF65-F5344CB8AC3E}">
        <p14:creationId xmlns:p14="http://schemas.microsoft.com/office/powerpoint/2010/main" val="65711640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9 Rectángulo"/>
          <p:cNvSpPr>
            <a:spLocks noGrp="1"/>
          </p:cNvSpPr>
          <p:nvPr>
            <p:ph idx="1"/>
          </p:nvPr>
        </p:nvSpPr>
        <p:spPr>
          <a:xfrm>
            <a:off x="1043492" y="1072151"/>
            <a:ext cx="6777317" cy="4635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dirty="0" smtClean="0"/>
          </a:p>
          <a:p>
            <a:pPr marL="68580" indent="0" algn="ctr">
              <a:buNone/>
            </a:pPr>
            <a:r>
              <a:rPr lang="es-MX" sz="4800" b="1" dirty="0" smtClean="0"/>
              <a:t>Unidad de competencia IV.</a:t>
            </a:r>
          </a:p>
          <a:p>
            <a:pPr marL="68580" indent="0" algn="ctr">
              <a:buNone/>
            </a:pPr>
            <a:endParaRPr lang="es-MX" sz="3600" dirty="0" smtClean="0"/>
          </a:p>
          <a:p>
            <a:pPr marL="68580" indent="0" algn="ctr">
              <a:buNone/>
            </a:pPr>
            <a:r>
              <a:rPr lang="es-MX" sz="3600" dirty="0" smtClean="0"/>
              <a:t>Organismos de apoyo a las </a:t>
            </a:r>
            <a:r>
              <a:rPr lang="es-MX" sz="3600" dirty="0" err="1" smtClean="0"/>
              <a:t>MIPYMES</a:t>
            </a:r>
            <a:endParaRPr lang="es-MX" sz="3600" dirty="0"/>
          </a:p>
          <a:p>
            <a:pPr algn="ctr"/>
            <a:endParaRPr lang="es-MX" dirty="0" smtClean="0"/>
          </a:p>
          <a:p>
            <a:pPr algn="ctr"/>
            <a:r>
              <a:rPr lang="es-MX" sz="1200" dirty="0" smtClean="0"/>
              <a:t>.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318263700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ORGANISMOS DE APOYO A LAS </a:t>
            </a:r>
            <a:r>
              <a:rPr lang="es-MX" dirty="0" err="1" smtClean="0"/>
              <a:t>MIPYMES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 algn="just">
              <a:buNone/>
            </a:pPr>
            <a:r>
              <a:rPr lang="es-MX" dirty="0" smtClean="0"/>
              <a:t>Desafortunadamente, el contexto económico que se presenta para las </a:t>
            </a:r>
            <a:r>
              <a:rPr lang="es-MX" dirty="0" err="1" smtClean="0"/>
              <a:t>MIPYMES</a:t>
            </a:r>
            <a:r>
              <a:rPr lang="es-MX" dirty="0" smtClean="0"/>
              <a:t>, no es favorable, por lo tanto, en estas situaciones adversas, los programas de apoyo del sector público y social juegan un papel muy importante que permita su crecimiento y desarrollo, pero sobre todo, la supervivencia.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9827504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o 13"/>
          <p:cNvGrpSpPr/>
          <p:nvPr/>
        </p:nvGrpSpPr>
        <p:grpSpPr>
          <a:xfrm>
            <a:off x="1115616" y="1054149"/>
            <a:ext cx="7200800" cy="5255171"/>
            <a:chOff x="2183544" y="1054149"/>
            <a:chExt cx="4776911" cy="4776911"/>
          </a:xfrm>
        </p:grpSpPr>
        <p:sp>
          <p:nvSpPr>
            <p:cNvPr id="15" name="Arco de bloque 14"/>
            <p:cNvSpPr/>
            <p:nvPr/>
          </p:nvSpPr>
          <p:spPr>
            <a:xfrm>
              <a:off x="2733726" y="1604331"/>
              <a:ext cx="3676547" cy="3676547"/>
            </a:xfrm>
            <a:prstGeom prst="blockArc">
              <a:avLst>
                <a:gd name="adj1" fmla="val 10800000"/>
                <a:gd name="adj2" fmla="val 16200000"/>
                <a:gd name="adj3" fmla="val 4644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2452395"/>
                <a:satOff val="-81125"/>
                <a:lumOff val="-1176"/>
                <a:alphaOff val="0"/>
              </a:schemeClr>
            </a:fillRef>
            <a:effectRef idx="0">
              <a:schemeClr val="accent3">
                <a:hueOff val="2452395"/>
                <a:satOff val="-81125"/>
                <a:lumOff val="-117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Arco de bloque 15"/>
            <p:cNvSpPr/>
            <p:nvPr/>
          </p:nvSpPr>
          <p:spPr>
            <a:xfrm>
              <a:off x="2733726" y="1604331"/>
              <a:ext cx="3676547" cy="3676547"/>
            </a:xfrm>
            <a:prstGeom prst="blockArc">
              <a:avLst>
                <a:gd name="adj1" fmla="val 5400000"/>
                <a:gd name="adj2" fmla="val 10800000"/>
                <a:gd name="adj3" fmla="val 4644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634930"/>
                <a:satOff val="-54083"/>
                <a:lumOff val="-784"/>
                <a:alphaOff val="0"/>
              </a:schemeClr>
            </a:fillRef>
            <a:effectRef idx="0">
              <a:schemeClr val="accent3">
                <a:hueOff val="1634930"/>
                <a:satOff val="-54083"/>
                <a:lumOff val="-78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Arco de bloque 16"/>
            <p:cNvSpPr/>
            <p:nvPr/>
          </p:nvSpPr>
          <p:spPr>
            <a:xfrm>
              <a:off x="2733726" y="1604331"/>
              <a:ext cx="3676547" cy="3676547"/>
            </a:xfrm>
            <a:prstGeom prst="blockArc">
              <a:avLst>
                <a:gd name="adj1" fmla="val 0"/>
                <a:gd name="adj2" fmla="val 5400000"/>
                <a:gd name="adj3" fmla="val 4644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817465"/>
                <a:satOff val="-27042"/>
                <a:lumOff val="-392"/>
                <a:alphaOff val="0"/>
              </a:schemeClr>
            </a:fillRef>
            <a:effectRef idx="0">
              <a:schemeClr val="accent3">
                <a:hueOff val="817465"/>
                <a:satOff val="-27042"/>
                <a:lumOff val="-39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Arco de bloque 17"/>
            <p:cNvSpPr/>
            <p:nvPr/>
          </p:nvSpPr>
          <p:spPr>
            <a:xfrm>
              <a:off x="2733726" y="1604331"/>
              <a:ext cx="3676547" cy="3676547"/>
            </a:xfrm>
            <a:prstGeom prst="blockArc">
              <a:avLst>
                <a:gd name="adj1" fmla="val 16200000"/>
                <a:gd name="adj2" fmla="val 0"/>
                <a:gd name="adj3" fmla="val 4644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Forma libre 18"/>
            <p:cNvSpPr/>
            <p:nvPr/>
          </p:nvSpPr>
          <p:spPr>
            <a:xfrm>
              <a:off x="3725044" y="2595650"/>
              <a:ext cx="1693910" cy="1693910"/>
            </a:xfrm>
            <a:custGeom>
              <a:avLst/>
              <a:gdLst>
                <a:gd name="connsiteX0" fmla="*/ 0 w 1693910"/>
                <a:gd name="connsiteY0" fmla="*/ 846955 h 1693910"/>
                <a:gd name="connsiteX1" fmla="*/ 846955 w 1693910"/>
                <a:gd name="connsiteY1" fmla="*/ 0 h 1693910"/>
                <a:gd name="connsiteX2" fmla="*/ 1693910 w 1693910"/>
                <a:gd name="connsiteY2" fmla="*/ 846955 h 1693910"/>
                <a:gd name="connsiteX3" fmla="*/ 846955 w 1693910"/>
                <a:gd name="connsiteY3" fmla="*/ 1693910 h 1693910"/>
                <a:gd name="connsiteX4" fmla="*/ 0 w 1693910"/>
                <a:gd name="connsiteY4" fmla="*/ 846955 h 1693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93910" h="1693910">
                  <a:moveTo>
                    <a:pt x="0" y="846955"/>
                  </a:moveTo>
                  <a:cubicBezTo>
                    <a:pt x="0" y="379195"/>
                    <a:pt x="379195" y="0"/>
                    <a:pt x="846955" y="0"/>
                  </a:cubicBezTo>
                  <a:cubicBezTo>
                    <a:pt x="1314715" y="0"/>
                    <a:pt x="1693910" y="379195"/>
                    <a:pt x="1693910" y="846955"/>
                  </a:cubicBezTo>
                  <a:cubicBezTo>
                    <a:pt x="1693910" y="1314715"/>
                    <a:pt x="1314715" y="1693910"/>
                    <a:pt x="846955" y="1693910"/>
                  </a:cubicBezTo>
                  <a:cubicBezTo>
                    <a:pt x="379195" y="1693910"/>
                    <a:pt x="0" y="1314715"/>
                    <a:pt x="0" y="846955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64577" tIns="264577" rIns="264577" bIns="264577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300" kern="1200" dirty="0" smtClean="0"/>
                <a:t>Programas para la capacitación y consultoría</a:t>
              </a:r>
              <a:endParaRPr lang="es-MX" sz="1300" kern="1200" dirty="0"/>
            </a:p>
          </p:txBody>
        </p:sp>
        <p:sp>
          <p:nvSpPr>
            <p:cNvPr id="20" name="Forma libre 19"/>
            <p:cNvSpPr/>
            <p:nvPr/>
          </p:nvSpPr>
          <p:spPr>
            <a:xfrm>
              <a:off x="3979131" y="1054149"/>
              <a:ext cx="1185737" cy="1185737"/>
            </a:xfrm>
            <a:custGeom>
              <a:avLst/>
              <a:gdLst>
                <a:gd name="connsiteX0" fmla="*/ 0 w 1185737"/>
                <a:gd name="connsiteY0" fmla="*/ 592869 h 1185737"/>
                <a:gd name="connsiteX1" fmla="*/ 592869 w 1185737"/>
                <a:gd name="connsiteY1" fmla="*/ 0 h 1185737"/>
                <a:gd name="connsiteX2" fmla="*/ 1185738 w 1185737"/>
                <a:gd name="connsiteY2" fmla="*/ 592869 h 1185737"/>
                <a:gd name="connsiteX3" fmla="*/ 592869 w 1185737"/>
                <a:gd name="connsiteY3" fmla="*/ 1185738 h 1185737"/>
                <a:gd name="connsiteX4" fmla="*/ 0 w 1185737"/>
                <a:gd name="connsiteY4" fmla="*/ 592869 h 1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5737" h="1185737">
                  <a:moveTo>
                    <a:pt x="0" y="592869"/>
                  </a:moveTo>
                  <a:cubicBezTo>
                    <a:pt x="0" y="265436"/>
                    <a:pt x="265436" y="0"/>
                    <a:pt x="592869" y="0"/>
                  </a:cubicBezTo>
                  <a:cubicBezTo>
                    <a:pt x="920302" y="0"/>
                    <a:pt x="1185738" y="265436"/>
                    <a:pt x="1185738" y="592869"/>
                  </a:cubicBezTo>
                  <a:cubicBezTo>
                    <a:pt x="1185738" y="920302"/>
                    <a:pt x="920302" y="1185738"/>
                    <a:pt x="592869" y="1185738"/>
                  </a:cubicBezTo>
                  <a:cubicBezTo>
                    <a:pt x="265436" y="1185738"/>
                    <a:pt x="0" y="920302"/>
                    <a:pt x="0" y="592869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5077" tIns="185077" rIns="185077" bIns="185077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900" kern="1200" dirty="0" err="1" smtClean="0"/>
                <a:t>INADEM</a:t>
              </a:r>
              <a:endParaRPr lang="es-MX" sz="900" kern="1200" dirty="0"/>
            </a:p>
          </p:txBody>
        </p:sp>
        <p:sp>
          <p:nvSpPr>
            <p:cNvPr id="21" name="Forma libre 20"/>
            <p:cNvSpPr/>
            <p:nvPr/>
          </p:nvSpPr>
          <p:spPr>
            <a:xfrm>
              <a:off x="5774718" y="2849736"/>
              <a:ext cx="1185737" cy="1185737"/>
            </a:xfrm>
            <a:custGeom>
              <a:avLst/>
              <a:gdLst>
                <a:gd name="connsiteX0" fmla="*/ 0 w 1185737"/>
                <a:gd name="connsiteY0" fmla="*/ 592869 h 1185737"/>
                <a:gd name="connsiteX1" fmla="*/ 592869 w 1185737"/>
                <a:gd name="connsiteY1" fmla="*/ 0 h 1185737"/>
                <a:gd name="connsiteX2" fmla="*/ 1185738 w 1185737"/>
                <a:gd name="connsiteY2" fmla="*/ 592869 h 1185737"/>
                <a:gd name="connsiteX3" fmla="*/ 592869 w 1185737"/>
                <a:gd name="connsiteY3" fmla="*/ 1185738 h 1185737"/>
                <a:gd name="connsiteX4" fmla="*/ 0 w 1185737"/>
                <a:gd name="connsiteY4" fmla="*/ 592869 h 1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5737" h="1185737">
                  <a:moveTo>
                    <a:pt x="0" y="592869"/>
                  </a:moveTo>
                  <a:cubicBezTo>
                    <a:pt x="0" y="265436"/>
                    <a:pt x="265436" y="0"/>
                    <a:pt x="592869" y="0"/>
                  </a:cubicBezTo>
                  <a:cubicBezTo>
                    <a:pt x="920302" y="0"/>
                    <a:pt x="1185738" y="265436"/>
                    <a:pt x="1185738" y="592869"/>
                  </a:cubicBezTo>
                  <a:cubicBezTo>
                    <a:pt x="1185738" y="920302"/>
                    <a:pt x="920302" y="1185738"/>
                    <a:pt x="592869" y="1185738"/>
                  </a:cubicBezTo>
                  <a:cubicBezTo>
                    <a:pt x="265436" y="1185738"/>
                    <a:pt x="0" y="920302"/>
                    <a:pt x="0" y="592869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817465"/>
                <a:satOff val="-27042"/>
                <a:lumOff val="-392"/>
                <a:alphaOff val="0"/>
              </a:schemeClr>
            </a:fillRef>
            <a:effectRef idx="0">
              <a:schemeClr val="accent3">
                <a:hueOff val="817465"/>
                <a:satOff val="-27042"/>
                <a:lumOff val="-39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5077" tIns="185077" rIns="185077" bIns="185077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900" kern="1200" dirty="0" smtClean="0"/>
                <a:t>Consultoría Empresarial PYME-</a:t>
              </a:r>
              <a:r>
                <a:rPr lang="es-MX" sz="900" kern="1200" dirty="0" err="1" smtClean="0"/>
                <a:t>JICA</a:t>
              </a:r>
              <a:endParaRPr lang="es-MX" sz="900" kern="1200" dirty="0"/>
            </a:p>
          </p:txBody>
        </p:sp>
        <p:sp>
          <p:nvSpPr>
            <p:cNvPr id="22" name="Forma libre 21"/>
            <p:cNvSpPr/>
            <p:nvPr/>
          </p:nvSpPr>
          <p:spPr>
            <a:xfrm>
              <a:off x="3979131" y="4645323"/>
              <a:ext cx="1185737" cy="1185737"/>
            </a:xfrm>
            <a:custGeom>
              <a:avLst/>
              <a:gdLst>
                <a:gd name="connsiteX0" fmla="*/ 0 w 1185737"/>
                <a:gd name="connsiteY0" fmla="*/ 592869 h 1185737"/>
                <a:gd name="connsiteX1" fmla="*/ 592869 w 1185737"/>
                <a:gd name="connsiteY1" fmla="*/ 0 h 1185737"/>
                <a:gd name="connsiteX2" fmla="*/ 1185738 w 1185737"/>
                <a:gd name="connsiteY2" fmla="*/ 592869 h 1185737"/>
                <a:gd name="connsiteX3" fmla="*/ 592869 w 1185737"/>
                <a:gd name="connsiteY3" fmla="*/ 1185738 h 1185737"/>
                <a:gd name="connsiteX4" fmla="*/ 0 w 1185737"/>
                <a:gd name="connsiteY4" fmla="*/ 592869 h 1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5737" h="1185737">
                  <a:moveTo>
                    <a:pt x="0" y="592869"/>
                  </a:moveTo>
                  <a:cubicBezTo>
                    <a:pt x="0" y="265436"/>
                    <a:pt x="265436" y="0"/>
                    <a:pt x="592869" y="0"/>
                  </a:cubicBezTo>
                  <a:cubicBezTo>
                    <a:pt x="920302" y="0"/>
                    <a:pt x="1185738" y="265436"/>
                    <a:pt x="1185738" y="592869"/>
                  </a:cubicBezTo>
                  <a:cubicBezTo>
                    <a:pt x="1185738" y="920302"/>
                    <a:pt x="920302" y="1185738"/>
                    <a:pt x="592869" y="1185738"/>
                  </a:cubicBezTo>
                  <a:cubicBezTo>
                    <a:pt x="265436" y="1185738"/>
                    <a:pt x="0" y="920302"/>
                    <a:pt x="0" y="592869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634930"/>
                <a:satOff val="-54083"/>
                <a:lumOff val="-784"/>
                <a:alphaOff val="0"/>
              </a:schemeClr>
            </a:fillRef>
            <a:effectRef idx="0">
              <a:schemeClr val="accent3">
                <a:hueOff val="1634930"/>
                <a:satOff val="-54083"/>
                <a:lumOff val="-784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5077" tIns="185077" rIns="185077" bIns="185077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900" kern="1200" dirty="0" smtClean="0"/>
                <a:t>Consultoría General: Cámaras, Asociaciones</a:t>
              </a:r>
              <a:endParaRPr lang="es-MX" sz="900" kern="1200" dirty="0"/>
            </a:p>
          </p:txBody>
        </p:sp>
        <p:sp>
          <p:nvSpPr>
            <p:cNvPr id="23" name="Forma libre 22"/>
            <p:cNvSpPr/>
            <p:nvPr/>
          </p:nvSpPr>
          <p:spPr>
            <a:xfrm>
              <a:off x="2183544" y="2849736"/>
              <a:ext cx="1185737" cy="1185737"/>
            </a:xfrm>
            <a:custGeom>
              <a:avLst/>
              <a:gdLst>
                <a:gd name="connsiteX0" fmla="*/ 0 w 1185737"/>
                <a:gd name="connsiteY0" fmla="*/ 592869 h 1185737"/>
                <a:gd name="connsiteX1" fmla="*/ 592869 w 1185737"/>
                <a:gd name="connsiteY1" fmla="*/ 0 h 1185737"/>
                <a:gd name="connsiteX2" fmla="*/ 1185738 w 1185737"/>
                <a:gd name="connsiteY2" fmla="*/ 592869 h 1185737"/>
                <a:gd name="connsiteX3" fmla="*/ 592869 w 1185737"/>
                <a:gd name="connsiteY3" fmla="*/ 1185738 h 1185737"/>
                <a:gd name="connsiteX4" fmla="*/ 0 w 1185737"/>
                <a:gd name="connsiteY4" fmla="*/ 592869 h 1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5737" h="1185737">
                  <a:moveTo>
                    <a:pt x="0" y="592869"/>
                  </a:moveTo>
                  <a:cubicBezTo>
                    <a:pt x="0" y="265436"/>
                    <a:pt x="265436" y="0"/>
                    <a:pt x="592869" y="0"/>
                  </a:cubicBezTo>
                  <a:cubicBezTo>
                    <a:pt x="920302" y="0"/>
                    <a:pt x="1185738" y="265436"/>
                    <a:pt x="1185738" y="592869"/>
                  </a:cubicBezTo>
                  <a:cubicBezTo>
                    <a:pt x="1185738" y="920302"/>
                    <a:pt x="920302" y="1185738"/>
                    <a:pt x="592869" y="1185738"/>
                  </a:cubicBezTo>
                  <a:cubicBezTo>
                    <a:pt x="265436" y="1185738"/>
                    <a:pt x="0" y="920302"/>
                    <a:pt x="0" y="592869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2452395"/>
                <a:satOff val="-81125"/>
                <a:lumOff val="-1176"/>
                <a:alphaOff val="0"/>
              </a:schemeClr>
            </a:fillRef>
            <a:effectRef idx="0">
              <a:schemeClr val="accent3">
                <a:hueOff val="2452395"/>
                <a:satOff val="-81125"/>
                <a:lumOff val="-117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5077" tIns="185077" rIns="185077" bIns="185077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900" kern="1200" dirty="0" smtClean="0"/>
                <a:t>Moderniza- Turismo</a:t>
              </a:r>
              <a:endParaRPr lang="es-MX" sz="9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5938040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pSp>
        <p:nvGrpSpPr>
          <p:cNvPr id="3" name="Grupo 2"/>
          <p:cNvGrpSpPr/>
          <p:nvPr/>
        </p:nvGrpSpPr>
        <p:grpSpPr>
          <a:xfrm>
            <a:off x="1187624" y="1027664"/>
            <a:ext cx="6624736" cy="5425672"/>
            <a:chOff x="3081921" y="2325116"/>
            <a:chExt cx="2699170" cy="3506341"/>
          </a:xfrm>
        </p:grpSpPr>
        <p:sp>
          <p:nvSpPr>
            <p:cNvPr id="5" name="Arco de bloque 4"/>
            <p:cNvSpPr/>
            <p:nvPr/>
          </p:nvSpPr>
          <p:spPr>
            <a:xfrm>
              <a:off x="3081921" y="2728702"/>
              <a:ext cx="2699170" cy="2699170"/>
            </a:xfrm>
            <a:prstGeom prst="blockArc">
              <a:avLst>
                <a:gd name="adj1" fmla="val 5400000"/>
                <a:gd name="adj2" fmla="val 16200000"/>
                <a:gd name="adj3" fmla="val 464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2452395"/>
                <a:satOff val="-81125"/>
                <a:lumOff val="-1176"/>
                <a:alphaOff val="0"/>
              </a:schemeClr>
            </a:fillRef>
            <a:effectRef idx="0">
              <a:schemeClr val="accent3">
                <a:hueOff val="2452395"/>
                <a:satOff val="-81125"/>
                <a:lumOff val="-117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Arco de bloque 5"/>
            <p:cNvSpPr/>
            <p:nvPr/>
          </p:nvSpPr>
          <p:spPr>
            <a:xfrm>
              <a:off x="3081921" y="2728702"/>
              <a:ext cx="2699170" cy="2699170"/>
            </a:xfrm>
            <a:prstGeom prst="blockArc">
              <a:avLst>
                <a:gd name="adj1" fmla="val 16200000"/>
                <a:gd name="adj2" fmla="val 5400000"/>
                <a:gd name="adj3" fmla="val 464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Forma libre 6"/>
            <p:cNvSpPr/>
            <p:nvPr/>
          </p:nvSpPr>
          <p:spPr>
            <a:xfrm>
              <a:off x="3810222" y="3457003"/>
              <a:ext cx="1242567" cy="1242567"/>
            </a:xfrm>
            <a:custGeom>
              <a:avLst/>
              <a:gdLst>
                <a:gd name="connsiteX0" fmla="*/ 0 w 1242567"/>
                <a:gd name="connsiteY0" fmla="*/ 621284 h 1242567"/>
                <a:gd name="connsiteX1" fmla="*/ 621284 w 1242567"/>
                <a:gd name="connsiteY1" fmla="*/ 0 h 1242567"/>
                <a:gd name="connsiteX2" fmla="*/ 1242568 w 1242567"/>
                <a:gd name="connsiteY2" fmla="*/ 621284 h 1242567"/>
                <a:gd name="connsiteX3" fmla="*/ 621284 w 1242567"/>
                <a:gd name="connsiteY3" fmla="*/ 1242568 h 1242567"/>
                <a:gd name="connsiteX4" fmla="*/ 0 w 1242567"/>
                <a:gd name="connsiteY4" fmla="*/ 621284 h 1242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2567" h="1242567">
                  <a:moveTo>
                    <a:pt x="0" y="621284"/>
                  </a:moveTo>
                  <a:cubicBezTo>
                    <a:pt x="0" y="278158"/>
                    <a:pt x="278158" y="0"/>
                    <a:pt x="621284" y="0"/>
                  </a:cubicBezTo>
                  <a:cubicBezTo>
                    <a:pt x="964410" y="0"/>
                    <a:pt x="1242568" y="278158"/>
                    <a:pt x="1242568" y="621284"/>
                  </a:cubicBezTo>
                  <a:cubicBezTo>
                    <a:pt x="1242568" y="964410"/>
                    <a:pt x="964410" y="1242568"/>
                    <a:pt x="621284" y="1242568"/>
                  </a:cubicBezTo>
                  <a:cubicBezTo>
                    <a:pt x="278158" y="1242568"/>
                    <a:pt x="0" y="964410"/>
                    <a:pt x="0" y="621284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4670" tIns="194670" rIns="194670" bIns="19467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000" kern="1200" dirty="0" smtClean="0"/>
                <a:t>Programas para Desarrollo </a:t>
              </a:r>
              <a:r>
                <a:rPr lang="es-MX" sz="1000" kern="1200" dirty="0" err="1" smtClean="0"/>
                <a:t>Teconológico</a:t>
              </a:r>
              <a:r>
                <a:rPr lang="es-MX" sz="1000" kern="1200" dirty="0" smtClean="0"/>
                <a:t> e Innovación</a:t>
              </a:r>
              <a:endParaRPr lang="es-MX" sz="1000" kern="1200" dirty="0"/>
            </a:p>
          </p:txBody>
        </p:sp>
        <p:sp>
          <p:nvSpPr>
            <p:cNvPr id="8" name="Forma libre 7"/>
            <p:cNvSpPr/>
            <p:nvPr/>
          </p:nvSpPr>
          <p:spPr>
            <a:xfrm>
              <a:off x="3996608" y="2325116"/>
              <a:ext cx="869796" cy="869796"/>
            </a:xfrm>
            <a:custGeom>
              <a:avLst/>
              <a:gdLst>
                <a:gd name="connsiteX0" fmla="*/ 0 w 869796"/>
                <a:gd name="connsiteY0" fmla="*/ 434898 h 869796"/>
                <a:gd name="connsiteX1" fmla="*/ 434898 w 869796"/>
                <a:gd name="connsiteY1" fmla="*/ 0 h 869796"/>
                <a:gd name="connsiteX2" fmla="*/ 869796 w 869796"/>
                <a:gd name="connsiteY2" fmla="*/ 434898 h 869796"/>
                <a:gd name="connsiteX3" fmla="*/ 434898 w 869796"/>
                <a:gd name="connsiteY3" fmla="*/ 869796 h 869796"/>
                <a:gd name="connsiteX4" fmla="*/ 0 w 869796"/>
                <a:gd name="connsiteY4" fmla="*/ 434898 h 869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796" h="869796">
                  <a:moveTo>
                    <a:pt x="0" y="434898"/>
                  </a:moveTo>
                  <a:cubicBezTo>
                    <a:pt x="0" y="194710"/>
                    <a:pt x="194710" y="0"/>
                    <a:pt x="434898" y="0"/>
                  </a:cubicBezTo>
                  <a:cubicBezTo>
                    <a:pt x="675086" y="0"/>
                    <a:pt x="869796" y="194710"/>
                    <a:pt x="869796" y="434898"/>
                  </a:cubicBezTo>
                  <a:cubicBezTo>
                    <a:pt x="869796" y="675086"/>
                    <a:pt x="675086" y="869796"/>
                    <a:pt x="434898" y="869796"/>
                  </a:cubicBezTo>
                  <a:cubicBezTo>
                    <a:pt x="194710" y="869796"/>
                    <a:pt x="0" y="675086"/>
                    <a:pt x="0" y="434898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6269" tIns="136269" rIns="136269" bIns="136269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600" kern="1200" dirty="0" err="1" smtClean="0"/>
                <a:t>Parqies</a:t>
              </a:r>
              <a:r>
                <a:rPr lang="es-MX" sz="1600" kern="1200" dirty="0" smtClean="0"/>
                <a:t> tecnológicos</a:t>
              </a:r>
              <a:endParaRPr lang="es-MX" sz="1600" kern="1200" dirty="0"/>
            </a:p>
          </p:txBody>
        </p:sp>
        <p:sp>
          <p:nvSpPr>
            <p:cNvPr id="9" name="Forma libre 8"/>
            <p:cNvSpPr/>
            <p:nvPr/>
          </p:nvSpPr>
          <p:spPr>
            <a:xfrm>
              <a:off x="3996608" y="4961661"/>
              <a:ext cx="869796" cy="869796"/>
            </a:xfrm>
            <a:custGeom>
              <a:avLst/>
              <a:gdLst>
                <a:gd name="connsiteX0" fmla="*/ 0 w 869796"/>
                <a:gd name="connsiteY0" fmla="*/ 434898 h 869796"/>
                <a:gd name="connsiteX1" fmla="*/ 434898 w 869796"/>
                <a:gd name="connsiteY1" fmla="*/ 0 h 869796"/>
                <a:gd name="connsiteX2" fmla="*/ 869796 w 869796"/>
                <a:gd name="connsiteY2" fmla="*/ 434898 h 869796"/>
                <a:gd name="connsiteX3" fmla="*/ 434898 w 869796"/>
                <a:gd name="connsiteY3" fmla="*/ 869796 h 869796"/>
                <a:gd name="connsiteX4" fmla="*/ 0 w 869796"/>
                <a:gd name="connsiteY4" fmla="*/ 434898 h 869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796" h="869796">
                  <a:moveTo>
                    <a:pt x="0" y="434898"/>
                  </a:moveTo>
                  <a:cubicBezTo>
                    <a:pt x="0" y="194710"/>
                    <a:pt x="194710" y="0"/>
                    <a:pt x="434898" y="0"/>
                  </a:cubicBezTo>
                  <a:cubicBezTo>
                    <a:pt x="675086" y="0"/>
                    <a:pt x="869796" y="194710"/>
                    <a:pt x="869796" y="434898"/>
                  </a:cubicBezTo>
                  <a:cubicBezTo>
                    <a:pt x="869796" y="675086"/>
                    <a:pt x="675086" y="869796"/>
                    <a:pt x="434898" y="869796"/>
                  </a:cubicBezTo>
                  <a:cubicBezTo>
                    <a:pt x="194710" y="869796"/>
                    <a:pt x="0" y="675086"/>
                    <a:pt x="0" y="434898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2452395"/>
                <a:satOff val="-81125"/>
                <a:lumOff val="-1176"/>
                <a:alphaOff val="0"/>
              </a:schemeClr>
            </a:fillRef>
            <a:effectRef idx="0">
              <a:schemeClr val="accent3">
                <a:hueOff val="2452395"/>
                <a:satOff val="-81125"/>
                <a:lumOff val="-117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6269" tIns="136269" rIns="136269" bIns="136269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700" kern="1200" dirty="0" err="1" smtClean="0"/>
                <a:t>INADEM</a:t>
              </a:r>
              <a:endParaRPr lang="es-MX" sz="7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8775710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0729777"/>
              </p:ext>
            </p:extLst>
          </p:nvPr>
        </p:nvGraphicFramePr>
        <p:xfrm>
          <a:off x="1042988" y="2368897"/>
          <a:ext cx="6777037" cy="350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5045071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9 Rectángulo"/>
          <p:cNvSpPr>
            <a:spLocks noGrp="1"/>
          </p:cNvSpPr>
          <p:nvPr>
            <p:ph idx="1"/>
          </p:nvPr>
        </p:nvSpPr>
        <p:spPr>
          <a:xfrm>
            <a:off x="1042988" y="1052513"/>
            <a:ext cx="6777037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dirty="0" smtClean="0"/>
          </a:p>
          <a:p>
            <a:pPr marL="68580" indent="0" algn="ctr">
              <a:buNone/>
            </a:pPr>
            <a:r>
              <a:rPr lang="es-MX" sz="4800" b="1" dirty="0" smtClean="0"/>
              <a:t>Unidad de competencia V.</a:t>
            </a:r>
          </a:p>
          <a:p>
            <a:pPr marL="68580" indent="0" algn="ctr">
              <a:buNone/>
            </a:pPr>
            <a:endParaRPr lang="es-MX" sz="3600" dirty="0" smtClean="0"/>
          </a:p>
          <a:p>
            <a:pPr marL="68580" indent="0" algn="ctr">
              <a:buNone/>
            </a:pPr>
            <a:r>
              <a:rPr lang="es-MX" sz="3600" dirty="0" smtClean="0"/>
              <a:t>Aplicación del modelo </a:t>
            </a:r>
            <a:r>
              <a:rPr lang="es-MX" sz="3600" dirty="0" err="1" smtClean="0"/>
              <a:t>DOFA</a:t>
            </a:r>
            <a:endParaRPr lang="es-MX" sz="3600" dirty="0"/>
          </a:p>
          <a:p>
            <a:pPr algn="ctr"/>
            <a:endParaRPr lang="es-MX" dirty="0" smtClean="0"/>
          </a:p>
          <a:p>
            <a:pPr algn="ctr"/>
            <a:r>
              <a:rPr lang="es-MX" sz="1200" dirty="0" smtClean="0"/>
              <a:t>.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2153192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3600" dirty="0" smtClean="0"/>
              <a:t>CONCEPTO DE EMPRESA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323652"/>
            <a:ext cx="6984892" cy="3508977"/>
          </a:xfrm>
        </p:spPr>
        <p:txBody>
          <a:bodyPr>
            <a:normAutofit/>
          </a:bodyPr>
          <a:lstStyle/>
          <a:p>
            <a:pPr marL="68580" indent="0" algn="just">
              <a:buNone/>
            </a:pPr>
            <a:r>
              <a:rPr lang="es-MX" sz="2800" dirty="0" smtClean="0"/>
              <a:t>“Una empresa es una iniciativa que tiene como objetivo ofrecer productos y servicios para atender las necesidades de personas o mercados, y con ello obtener una utilidad” (Amaru, 2008).</a:t>
            </a:r>
          </a:p>
          <a:p>
            <a:pPr algn="just">
              <a:buNone/>
            </a:pPr>
            <a:endParaRPr lang="es-MX" sz="2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4716016" y="18864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Administración de las PYMES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10242" name="AutoShape 2" descr="data:image/jpeg;base64,/9j/4AAQSkZJRgABAQAAAQABAAD/2wCEAAkGBwgHBgkIBwgKCgkLDRYPDQwMDRsUFRAWIB0iIiAdHx8kKDQsJCYxJx8fLT0tMTU3Ojo6Iys/RD84QzQ5OjcBCgoKDQwNGg8PGjclHyU3Nzc3Nzc3Nzc3Nzc3Nzc3Nzc3Nzc3Nzc3Nzc3Nzc3Nzc3Nzc3Nzc3Nzc3Nzc3Nzc3N//AABEIAFcAVwMBIgACEQEDEQH/xAAcAAACAwEBAQEAAAAAAAAAAAAABgMFBwEEAgj/xAA2EAABAwMCBAMGBAYDAAAAAAABAgMEAAUREiEGEzFBIlFhMnGBkaGxBxTB0RVCUnKS8CMzU//EABoBAAIDAQEAAAAAAAAAAAAAAAQFAQIDBgD/xAAuEQACAQMCAwUIAwAAAAAAAAABAgMABBEhMQUSQRNRYXGBFCIjkaGxwdEVMuH/2gAMAwEAAhEDEQA/ANxpX4x4zh8LtpDrRkPqIw0lYSf9/wB7img1k/4o8PXFm8p4mgoQ8w22kvJWAoNlOwJB6pIx8azlZlXK0bw+KKacJKdPue6nnhPiqDxPEU9DCm3G/wDtZX7SP3HrV/WYfg7a5KPzlyfUylpeW0IbUCckgqyB0AwMD1NafXomLICai/hjhuGSM5AoormaM1pQddrzzpSYrBcOCeiQTjJ99T1X3xhuRb1pdcDeCClR86xuGZYmKb4q8YBcBtqqoPEjzs1tmTGSlt04StOf16imYUmWKAZk9K3ZAIikYbzkn3elOYoLhcs0sRaU57qJvUiRwIx50UUUUzoOikj8XhIHCgUzr5aZCOcEnGQchOfTVpp3qu4gaiP2eWzcUlUVbZS4AcHHoexqkn9DmtreYQSrIdgc1kn4bXRdqe/OEqVF1iNLaT1bCsqQ5jvg6wfSnW5ceAEotsXUP/R/Yf4j96QmIzMUFMdJxnJWr2lnzNSuKS2NThASOpJwK51uISn4cX+0LxXintVwXiGB9auJXGt2JWTOaZ0jOlPLTn+0K3V07Zro4qvWjIuC8hRHsI8h6VRPciTFkvxygNR4upJKyNSg62cjbcnSa6X2VMNuNO81SyoJbQkqUQMbgdT1rreG2UassjyFjg5B2z+MbUhnmn5RgnXxpmi8bXdkjnch9PfWjB+Y/arGRxRHvDbbLqTGKAVlJVkLX/KAfjnfHSkhjnSgPyMWRKJAOGWyrT7z0HxNRR3Oe+7EcAamM6+YyVDI05zg9D07UwvLK0uEMTHlJ7qvaXd7Ee0UFgNTnWtK4VQtc5TmfAlo/DJ2+xptFZ1wLfTHki3ysct4jQ4RuFdgT3FaIOlI4uHtYL2LHPjT4Xy3vxVGPCu0UUVpU0Ut8a8xy3oabdDaCrx5HUdAPvRxPxIi0uCMjUXijX4cd+g391KH8XnXPMectWtW7ZO2CNxV5rCee2Yp3fOhGvrZZhFLt1rxOwkJQSHklQ33I3+lfEO0tzp0lBcQtphaVcxSdWEYVnSOxzp+te4vIVDDjjqGNWwcJAwc+vnUDDLbakhuatC90rLTugrGcY2PmCO/SuSsboW0nOwPdTG64ViZfZ008/3UkOzQZCz+UbKjKyYbkmG7pGUaslShgAnV0xtjualWiVZZ8m3QklCTjCm0AF4FIJJyD3JHX7VA69G6LuLyfBqx+fcGE9M+30qtu9tukl1Bt9ydQzjfmSnSQdsdScjruN9+9Pk43bMfeyPMD91ccHmJwpX5n9VdB+7tZYZceHhCylLKSEgkgb6SOxpRuzxtN6D1yipdeeaKlOtp0q3Ud/IHG2QOlfd5t12ipa/LXKU+kpOrW+vIUEknG/Q4OPXalaROkyUhL77jgBz41k/eiP5GJ05ojr0060dZ8DmaT4pBQ5BAY7H0piHE1vQoLTHlpKTkHWnr8q3S1XRiZbokkutpU+ylzSVDIyM1+Z4LCJM6Oy6f+NbgCvd5VpKm25wdVFLUVqM0NKCrBUB5etBXXF5tA/vH5UDxe0s+Fusdshy2p1O3rWvAg9KKTvw8uciUxIhyFqWI4SUKUcnBzt9KKLgmE0YcdaDjcOoYV5+PrHKekpukRBdSlvS8hPVOP5sdxS1HRcb5KLqyEobSEuSHPAhsDzPn6Vq1yiibb5EUnTzm1I1eWR1rKJDL1ofaZulu1lp4L0r9h7Hkfj29MjanlpOzR8nUbeVJ763VZQ+NDv519vRo1xiIjleppC8q0k+PGQRkY61BKsqXS8W3uUpb4eSpKPZUlGE9+ysq+NNVyudrvkdmPaIEiRNCBywyjl8j0UemPp5Gvh7h+7Rm0qUyh/YE8leSD7jiuHu7C9tGzHkrr5+o/Ndja3lpdLhsZ693ofxSiOH+WhaGn08sthtIWhR04WpSeih01deuwIxXmvN8lWnkIaDbidSm3CtO6tKUHPpnX28qayyps4kR5bR9WT+uKR+JWUPzlx1s3D/jeUtCmYuoLCkIH9Qx7PrQ9v2lw5E+uPvTa1jgR9BpXkvXFC7gyGWGOQnudWSaXavY3Ct5nuaLfZbiof1vt8tPzOB9acLN+EMtxou3ia00vHhYZBV/krb6fOmUVsVXCLpR8t/aWqb+g1NLHA1gduVwbuEmFJetUZzLymUElShuEjud8Zx299M90gwmnw5b5LqoaleIuNbtenXxUzTL7J4ag/wxMOI0tpGhoxleBHrjrnvuPnUdi4VmXIsTb04Us55gYI8S+/i8s/Pr0zWMqdswjjGT1yNq4Pid6/EZs42+lNHDljj2SGW2VKcccwpx1QwVHt7h6UVb0U7RFRQq7V5QFGBRVdxBDbnWeWy4hKstKKdQ6KA2NWNVPFUtMOwTXCrClNFtH9yth962jBLgDeqSkBCTtilbhpy7WqzMzozKZsB4FbjaRpcbPQn1G3b5U6WyczcoLMuPnlujI1Dcb4/SlBm7GLwG8Et6C2gRm1A+0pXU/Ump+Fb6T/D7TGi5QloBS9W+wyVfP70bPC8nM2Nj9KW29xHFyLzaMBp405YortFL6bVzFRS3SxFdeSgrKElWkd8VNXyshKCo9AMmobaoO1IVsYZvnGj0mQ0koQ2HVNKIUCoJCQPUdT8qfhWdyJtvtl1ReLQ65guaJEZQ2KD3T9/l2rQY7zchht5lQW24kKSodwelAWDqQwyCc5OOtD27AgjOTUlFFFMKJoqr4jtAvVtMQvFk6wsL06sY9MiiirKxUhhvVXUOpVtjUkS0xI9qbtxaS7HSnBDoCtZ7k+ud6lg26HASUworLAPXloAz76KKgux3NQEUYwNq9dFFFRV6K4a7RXq9VBM4StctxalB5tK1alttrwlR93b4VdRY7UWM3HYQENNJCUJHYDpRRWaRIhJUYzVVRVOgqWiiitKtX//Z"/>
          <p:cNvSpPr>
            <a:spLocks noChangeAspect="1" noChangeArrowheads="1"/>
          </p:cNvSpPr>
          <p:nvPr/>
        </p:nvSpPr>
        <p:spPr bwMode="auto">
          <a:xfrm>
            <a:off x="155575" y="-10287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244" name="AutoShape 4" descr="data:image/jpeg;base64,/9j/4AAQSkZJRgABAQAAAQABAAD/2wCEAAkGBwgHBgkIBwgKCgkLDRYPDQwMDRsUFRAWIB0iIiAdHx8kKDQsJCYxJx8fLT0tMTU3Ojo6Iys/RD84QzQ5OjcBCgoKDQwNGg8PGjclHyU3Nzc3Nzc3Nzc3Nzc3Nzc3Nzc3Nzc3Nzc3Nzc3Nzc3Nzc3Nzc3Nzc3Nzc3Nzc3Nzc3N//AABEIAFcAVwMBIgACEQEDEQH/xAAcAAACAwEBAQEAAAAAAAAAAAAABgMFBwEEAgj/xAA2EAABAwMCBAMGBAYDAAAAAAABAgMEAAUREiEGEzFBIlFhMnGBkaGxBxTB0RVCUnKS8CMzU//EABoBAAIDAQEAAAAAAAAAAAAAAAQFAQIDBgD/xAAuEQACAQMCAwUIAwAAAAAAAAABAgMABBEhMQUSQRNRYXGBFCIjkaGxwdEVMuH/2gAMAwEAAhEDEQA/ANxpX4x4zh8LtpDrRkPqIw0lYSf9/wB7img1k/4o8PXFm8p4mgoQ8w22kvJWAoNlOwJB6pIx8azlZlXK0bw+KKacJKdPue6nnhPiqDxPEU9DCm3G/wDtZX7SP3HrV/WYfg7a5KPzlyfUylpeW0IbUCckgqyB0AwMD1NafXomLICai/hjhuGSM5AoormaM1pQddrzzpSYrBcOCeiQTjJ99T1X3xhuRb1pdcDeCClR86xuGZYmKb4q8YBcBtqqoPEjzs1tmTGSlt04StOf16imYUmWKAZk9K3ZAIikYbzkn3elOYoLhcs0sRaU57qJvUiRwIx50UUUUzoOikj8XhIHCgUzr5aZCOcEnGQchOfTVpp3qu4gaiP2eWzcUlUVbZS4AcHHoexqkn9DmtreYQSrIdgc1kn4bXRdqe/OEqVF1iNLaT1bCsqQ5jvg6wfSnW5ceAEotsXUP/R/Yf4j96QmIzMUFMdJxnJWr2lnzNSuKS2NThASOpJwK51uISn4cX+0LxXintVwXiGB9auJXGt2JWTOaZ0jOlPLTn+0K3V07Zro4qvWjIuC8hRHsI8h6VRPciTFkvxygNR4upJKyNSg62cjbcnSa6X2VMNuNO81SyoJbQkqUQMbgdT1rreG2UassjyFjg5B2z+MbUhnmn5RgnXxpmi8bXdkjnch9PfWjB+Y/arGRxRHvDbbLqTGKAVlJVkLX/KAfjnfHSkhjnSgPyMWRKJAOGWyrT7z0HxNRR3Oe+7EcAamM6+YyVDI05zg9D07UwvLK0uEMTHlJ7qvaXd7Ee0UFgNTnWtK4VQtc5TmfAlo/DJ2+xptFZ1wLfTHki3ysct4jQ4RuFdgT3FaIOlI4uHtYL2LHPjT4Xy3vxVGPCu0UUVpU0Ut8a8xy3oabdDaCrx5HUdAPvRxPxIi0uCMjUXijX4cd+g391KH8XnXPMectWtW7ZO2CNxV5rCee2Yp3fOhGvrZZhFLt1rxOwkJQSHklQ33I3+lfEO0tzp0lBcQtphaVcxSdWEYVnSOxzp+te4vIVDDjjqGNWwcJAwc+vnUDDLbakhuatC90rLTugrGcY2PmCO/SuSsboW0nOwPdTG64ViZfZ008/3UkOzQZCz+UbKjKyYbkmG7pGUaslShgAnV0xtjualWiVZZ8m3QklCTjCm0AF4FIJJyD3JHX7VA69G6LuLyfBqx+fcGE9M+30qtu9tukl1Bt9ydQzjfmSnSQdsdScjruN9+9Pk43bMfeyPMD91ccHmJwpX5n9VdB+7tZYZceHhCylLKSEgkgb6SOxpRuzxtN6D1yipdeeaKlOtp0q3Ud/IHG2QOlfd5t12ipa/LXKU+kpOrW+vIUEknG/Q4OPXalaROkyUhL77jgBz41k/eiP5GJ05ojr0060dZ8DmaT4pBQ5BAY7H0piHE1vQoLTHlpKTkHWnr8q3S1XRiZbokkutpU+ylzSVDIyM1+Z4LCJM6Oy6f+NbgCvd5VpKm25wdVFLUVqM0NKCrBUB5etBXXF5tA/vH5UDxe0s+Fusdshy2p1O3rWvAg9KKTvw8uciUxIhyFqWI4SUKUcnBzt9KKLgmE0YcdaDjcOoYV5+PrHKekpukRBdSlvS8hPVOP5sdxS1HRcb5KLqyEobSEuSHPAhsDzPn6Vq1yiibb5EUnTzm1I1eWR1rKJDL1ofaZulu1lp4L0r9h7Hkfj29MjanlpOzR8nUbeVJ763VZQ+NDv519vRo1xiIjleppC8q0k+PGQRkY61BKsqXS8W3uUpb4eSpKPZUlGE9+ysq+NNVyudrvkdmPaIEiRNCBywyjl8j0UemPp5Gvh7h+7Rm0qUyh/YE8leSD7jiuHu7C9tGzHkrr5+o/Ndja3lpdLhsZ693ofxSiOH+WhaGn08sthtIWhR04WpSeih01deuwIxXmvN8lWnkIaDbidSm3CtO6tKUHPpnX28qayyps4kR5bR9WT+uKR+JWUPzlx1s3D/jeUtCmYuoLCkIH9Qx7PrQ9v2lw5E+uPvTa1jgR9BpXkvXFC7gyGWGOQnudWSaXavY3Ct5nuaLfZbiof1vt8tPzOB9acLN+EMtxou3ia00vHhYZBV/krb6fOmUVsVXCLpR8t/aWqb+g1NLHA1gduVwbuEmFJetUZzLymUElShuEjud8Zx299M90gwmnw5b5LqoaleIuNbtenXxUzTL7J4ag/wxMOI0tpGhoxleBHrjrnvuPnUdi4VmXIsTb04Us55gYI8S+/i8s/Pr0zWMqdswjjGT1yNq4Pid6/EZs42+lNHDljj2SGW2VKcccwpx1QwVHt7h6UVb0U7RFRQq7V5QFGBRVdxBDbnWeWy4hKstKKdQ6KA2NWNVPFUtMOwTXCrClNFtH9yth962jBLgDeqSkBCTtilbhpy7WqzMzozKZsB4FbjaRpcbPQn1G3b5U6WyczcoLMuPnlujI1Dcb4/SlBm7GLwG8Et6C2gRm1A+0pXU/Ump+Fb6T/D7TGi5QloBS9W+wyVfP70bPC8nM2Nj9KW29xHFyLzaMBp405YortFL6bVzFRS3SxFdeSgrKElWkd8VNXyshKCo9AMmobaoO1IVsYZvnGj0mQ0koQ2HVNKIUCoJCQPUdT8qfhWdyJtvtl1ReLQ65guaJEZQ2KD3T9/l2rQY7zchht5lQW24kKSodwelAWDqQwyCc5OOtD27AgjOTUlFFFMKJoqr4jtAvVtMQvFk6wsL06sY9MiiirKxUhhvVXUOpVtjUkS0xI9qbtxaS7HSnBDoCtZ7k+ud6lg26HASUworLAPXloAz76KKgux3NQEUYwNq9dFFFRV6K4a7RXq9VBM4StctxalB5tK1alttrwlR93b4VdRY7UWM3HYQENNJCUJHYDpRRWaRIhJUYzVVRVOgqWiiitKtX//Z"/>
          <p:cNvSpPr>
            <a:spLocks noChangeAspect="1" noChangeArrowheads="1"/>
          </p:cNvSpPr>
          <p:nvPr/>
        </p:nvSpPr>
        <p:spPr bwMode="auto">
          <a:xfrm>
            <a:off x="155575" y="-10287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7" name="rg_hi" descr="https://encrypted-tbn3.gstatic.com/images?q=tbn:ANd9GcSdeKtrIC5Um3zTAtZQgbRbgjpgYIb7tfpfDbq-cuGXvfdN9T_AYw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5157192"/>
            <a:ext cx="20193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7911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Análisis </a:t>
            </a:r>
            <a:r>
              <a:rPr lang="es-MX" dirty="0" err="1" smtClean="0"/>
              <a:t>FODA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3492" y="1916832"/>
            <a:ext cx="6777317" cy="3915797"/>
          </a:xfrm>
        </p:spPr>
        <p:txBody>
          <a:bodyPr>
            <a:normAutofit fontScale="92500" lnSpcReduction="10000"/>
          </a:bodyPr>
          <a:lstStyle/>
          <a:p>
            <a:pPr marL="68580" indent="0" algn="just">
              <a:buNone/>
            </a:pPr>
            <a:r>
              <a:rPr lang="es-ES" altLang="es-MX" dirty="0">
                <a:latin typeface="Century Gothic" panose="020B0502020202020204" pitchFamily="34" charset="0"/>
              </a:rPr>
              <a:t>El análisis </a:t>
            </a:r>
            <a:r>
              <a:rPr lang="es-ES" altLang="es-MX" dirty="0" err="1">
                <a:latin typeface="Century Gothic" panose="020B0502020202020204" pitchFamily="34" charset="0"/>
              </a:rPr>
              <a:t>FODA</a:t>
            </a:r>
            <a:r>
              <a:rPr lang="es-ES" altLang="es-MX" dirty="0">
                <a:latin typeface="Century Gothic" panose="020B0502020202020204" pitchFamily="34" charset="0"/>
              </a:rPr>
              <a:t> es una de las herramientas esenciales que provee de los insumos necesarios al proceso de planeación estratégica, proporcionando la información necesaria para la implantación de acciones y medidas correctivas y la generación de nuevos o mejores proyectos de mejora</a:t>
            </a:r>
            <a:r>
              <a:rPr lang="es-ES" altLang="es-MX" dirty="0" smtClean="0">
                <a:latin typeface="Century Gothic" panose="020B0502020202020204" pitchFamily="34" charset="0"/>
              </a:rPr>
              <a:t>. </a:t>
            </a:r>
          </a:p>
          <a:p>
            <a:pPr marL="68580" indent="0" algn="just">
              <a:buNone/>
            </a:pPr>
            <a:endParaRPr lang="es-ES" altLang="es-MX" dirty="0" smtClean="0">
              <a:latin typeface="Century Gothic" panose="020B0502020202020204" pitchFamily="34" charset="0"/>
            </a:endParaRPr>
          </a:p>
          <a:p>
            <a:pPr marL="68580" indent="0" algn="just">
              <a:buNone/>
            </a:pPr>
            <a:r>
              <a:rPr lang="es-ES" altLang="es-MX" dirty="0" err="1" smtClean="0">
                <a:latin typeface="Century Gothic" panose="020B0502020202020204" pitchFamily="34" charset="0"/>
              </a:rPr>
              <a:t>FODA</a:t>
            </a:r>
            <a:r>
              <a:rPr lang="es-ES" altLang="es-MX" dirty="0" smtClean="0">
                <a:latin typeface="Century Gothic" panose="020B0502020202020204" pitchFamily="34" charset="0"/>
              </a:rPr>
              <a:t>, viene del acrónimo Fortalezas o Fuerzas, Oportunidades, Debilidades y </a:t>
            </a:r>
            <a:r>
              <a:rPr lang="es-ES" altLang="es-MX" dirty="0" err="1" smtClean="0">
                <a:latin typeface="Century Gothic" panose="020B0502020202020204" pitchFamily="34" charset="0"/>
              </a:rPr>
              <a:t>Amenzas</a:t>
            </a:r>
            <a:r>
              <a:rPr lang="es-ES" altLang="es-MX" dirty="0" smtClean="0">
                <a:latin typeface="Century Gothic" panose="020B0502020202020204" pitchFamily="34" charset="0"/>
              </a:rPr>
              <a:t>, aunque también se le considera como </a:t>
            </a:r>
            <a:r>
              <a:rPr lang="es-ES" altLang="es-MX" dirty="0" err="1" smtClean="0">
                <a:latin typeface="Century Gothic" panose="020B0502020202020204" pitchFamily="34" charset="0"/>
              </a:rPr>
              <a:t>DOFA</a:t>
            </a:r>
            <a:r>
              <a:rPr lang="es-ES" altLang="es-MX" dirty="0" smtClean="0">
                <a:latin typeface="Century Gothic" panose="020B0502020202020204" pitchFamily="34" charset="0"/>
              </a:rPr>
              <a:t> o </a:t>
            </a:r>
            <a:r>
              <a:rPr lang="es-ES" altLang="es-MX" dirty="0" err="1" smtClean="0">
                <a:latin typeface="Century Gothic" panose="020B0502020202020204" pitchFamily="34" charset="0"/>
              </a:rPr>
              <a:t>DAFO</a:t>
            </a:r>
            <a:r>
              <a:rPr lang="es-ES" altLang="es-MX" dirty="0" smtClean="0">
                <a:latin typeface="Century Gothic" panose="020B0502020202020204" pitchFamily="34" charset="0"/>
              </a:rPr>
              <a:t>.</a:t>
            </a:r>
          </a:p>
          <a:p>
            <a:pPr marL="68580" indent="0" algn="just">
              <a:buNone/>
            </a:pPr>
            <a:endParaRPr lang="es-ES" altLang="es-MX" dirty="0">
              <a:latin typeface="Century Gothic" panose="020B0502020202020204" pitchFamily="34" charset="0"/>
            </a:endParaRPr>
          </a:p>
          <a:p>
            <a:pPr marL="6858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7133126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es-MX" dirty="0"/>
              <a:t>Análisis </a:t>
            </a:r>
            <a:r>
              <a:rPr lang="es-MX" dirty="0" err="1"/>
              <a:t>FODA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68580" indent="0">
              <a:lnSpc>
                <a:spcPct val="90000"/>
              </a:lnSpc>
              <a:buNone/>
            </a:pPr>
            <a:r>
              <a:rPr lang="es-MX" altLang="es-MX" dirty="0" smtClean="0">
                <a:latin typeface="Century Gothic" panose="020B0502020202020204" pitchFamily="34" charset="0"/>
              </a:rPr>
              <a:t>El análisis </a:t>
            </a:r>
            <a:r>
              <a:rPr lang="es-MX" altLang="es-MX" dirty="0" err="1" smtClean="0">
                <a:latin typeface="Century Gothic" panose="020B0502020202020204" pitchFamily="34" charset="0"/>
              </a:rPr>
              <a:t>FODA</a:t>
            </a:r>
            <a:r>
              <a:rPr lang="es-MX" altLang="es-MX" dirty="0" smtClean="0">
                <a:latin typeface="Century Gothic" panose="020B0502020202020204" pitchFamily="34" charset="0"/>
              </a:rPr>
              <a:t> consiste en </a:t>
            </a:r>
            <a:r>
              <a:rPr lang="es-MX" altLang="es-MX" dirty="0">
                <a:latin typeface="Century Gothic" panose="020B0502020202020204" pitchFamily="34" charset="0"/>
              </a:rPr>
              <a:t>un método para analizar: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s-MX" altLang="es-MX" sz="2000" dirty="0">
                <a:latin typeface="Century Gothic" panose="020B0502020202020204" pitchFamily="34" charset="0"/>
              </a:rPr>
              <a:t>Fortalezas.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s-MX" altLang="es-MX" sz="2000" dirty="0">
                <a:latin typeface="Century Gothic" panose="020B0502020202020204" pitchFamily="34" charset="0"/>
              </a:rPr>
              <a:t>Oportunidades.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s-MX" altLang="es-MX" sz="2000" dirty="0">
                <a:latin typeface="Century Gothic" panose="020B0502020202020204" pitchFamily="34" charset="0"/>
              </a:rPr>
              <a:t>Debilidades.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s-MX" altLang="es-MX" sz="2000" dirty="0">
                <a:latin typeface="Century Gothic" panose="020B0502020202020204" pitchFamily="34" charset="0"/>
              </a:rPr>
              <a:t>Amenazas.</a:t>
            </a:r>
          </a:p>
          <a:p>
            <a:pPr>
              <a:lnSpc>
                <a:spcPct val="90000"/>
              </a:lnSpc>
            </a:pPr>
            <a:endParaRPr lang="es-MX" altLang="es-MX" dirty="0">
              <a:latin typeface="Century Gothic" panose="020B0502020202020204" pitchFamily="34" charset="0"/>
            </a:endParaRPr>
          </a:p>
          <a:p>
            <a:pPr marL="68580" indent="0" algn="just">
              <a:lnSpc>
                <a:spcPct val="90000"/>
              </a:lnSpc>
              <a:buNone/>
            </a:pPr>
            <a:r>
              <a:rPr lang="es-ES" altLang="es-MX" dirty="0">
                <a:latin typeface="Century Gothic" panose="020B0502020202020204" pitchFamily="34" charset="0"/>
              </a:rPr>
              <a:t>En el proceso de análisis </a:t>
            </a:r>
            <a:r>
              <a:rPr lang="es-ES" altLang="es-MX" dirty="0" err="1">
                <a:latin typeface="Century Gothic" panose="020B0502020202020204" pitchFamily="34" charset="0"/>
              </a:rPr>
              <a:t>FODA</a:t>
            </a:r>
            <a:r>
              <a:rPr lang="es-ES" altLang="es-MX" dirty="0">
                <a:latin typeface="Century Gothic" panose="020B0502020202020204" pitchFamily="34" charset="0"/>
              </a:rPr>
              <a:t>, se consideran los factores económicos, políticos, sociales y culturales que representan las influencias del ámbito externo a la empresa, que inciden sobre su quehacer interno.</a:t>
            </a:r>
          </a:p>
          <a:p>
            <a:pPr marL="6858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8546607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Ejemplo de Fortalezas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" altLang="es-MX" dirty="0">
                <a:latin typeface="Century Gothic" panose="020B0502020202020204" pitchFamily="34" charset="0"/>
              </a:rPr>
              <a:t>Calidad Total del Producto.</a:t>
            </a:r>
          </a:p>
          <a:p>
            <a:pPr>
              <a:lnSpc>
                <a:spcPct val="90000"/>
              </a:lnSpc>
            </a:pPr>
            <a:r>
              <a:rPr lang="es-ES" altLang="es-MX" dirty="0">
                <a:latin typeface="Century Gothic" panose="020B0502020202020204" pitchFamily="34" charset="0"/>
              </a:rPr>
              <a:t>Economías de escala.</a:t>
            </a:r>
          </a:p>
          <a:p>
            <a:pPr>
              <a:lnSpc>
                <a:spcPct val="90000"/>
              </a:lnSpc>
            </a:pPr>
            <a:r>
              <a:rPr lang="es-ES" altLang="es-MX" dirty="0">
                <a:latin typeface="Century Gothic" panose="020B0502020202020204" pitchFamily="34" charset="0"/>
              </a:rPr>
              <a:t>Recursos Humanos bien capacitados.</a:t>
            </a:r>
          </a:p>
          <a:p>
            <a:pPr>
              <a:lnSpc>
                <a:spcPct val="90000"/>
              </a:lnSpc>
            </a:pPr>
            <a:r>
              <a:rPr lang="es-ES" altLang="es-MX" dirty="0">
                <a:latin typeface="Century Gothic" panose="020B0502020202020204" pitchFamily="34" charset="0"/>
              </a:rPr>
              <a:t>Innovación en Tecnología.</a:t>
            </a:r>
          </a:p>
          <a:p>
            <a:pPr>
              <a:lnSpc>
                <a:spcPct val="90000"/>
              </a:lnSpc>
            </a:pPr>
            <a:r>
              <a:rPr lang="es-ES" altLang="es-MX" dirty="0">
                <a:latin typeface="Century Gothic" panose="020B0502020202020204" pitchFamily="34" charset="0"/>
              </a:rPr>
              <a:t>Visión, Misión, Objetivos y Metas bien definidos. </a:t>
            </a:r>
          </a:p>
          <a:p>
            <a:pPr>
              <a:lnSpc>
                <a:spcPct val="90000"/>
              </a:lnSpc>
            </a:pPr>
            <a:r>
              <a:rPr lang="es-ES" altLang="es-MX" dirty="0">
                <a:latin typeface="Century Gothic" panose="020B0502020202020204" pitchFamily="34" charset="0"/>
              </a:rPr>
              <a:t>Servicio al Cliente.</a:t>
            </a:r>
          </a:p>
          <a:p>
            <a:pPr>
              <a:lnSpc>
                <a:spcPct val="90000"/>
              </a:lnSpc>
            </a:pPr>
            <a:r>
              <a:rPr lang="es-ES" altLang="es-MX" dirty="0">
                <a:latin typeface="Century Gothic" panose="020B0502020202020204" pitchFamily="34" charset="0"/>
              </a:rPr>
              <a:t>Liquidez.</a:t>
            </a:r>
          </a:p>
          <a:p>
            <a:pPr marL="6858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5005913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Ejemplo de Oportunidades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altLang="es-MX" dirty="0">
                <a:latin typeface="Century Gothic" panose="020B0502020202020204" pitchFamily="34" charset="0"/>
              </a:rPr>
              <a:t>Nuevos Mercados.</a:t>
            </a:r>
          </a:p>
          <a:p>
            <a:endParaRPr lang="es-ES" altLang="es-MX" dirty="0">
              <a:latin typeface="Century Gothic" panose="020B0502020202020204" pitchFamily="34" charset="0"/>
            </a:endParaRPr>
          </a:p>
          <a:p>
            <a:r>
              <a:rPr lang="es-ES" altLang="es-MX" dirty="0">
                <a:latin typeface="Century Gothic" panose="020B0502020202020204" pitchFamily="34" charset="0"/>
              </a:rPr>
              <a:t>Posibilidad de Exportación.</a:t>
            </a:r>
          </a:p>
          <a:p>
            <a:endParaRPr lang="es-ES" altLang="es-MX" dirty="0">
              <a:latin typeface="Century Gothic" panose="020B0502020202020204" pitchFamily="34" charset="0"/>
            </a:endParaRPr>
          </a:p>
          <a:p>
            <a:r>
              <a:rPr lang="es-ES" altLang="es-MX" dirty="0">
                <a:latin typeface="Century Gothic" panose="020B0502020202020204" pitchFamily="34" charset="0"/>
              </a:rPr>
              <a:t>Mercado en Crecimiento.</a:t>
            </a:r>
          </a:p>
          <a:p>
            <a:pPr marL="6858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6056738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Ejemplo de Debilidades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altLang="es-MX" dirty="0">
                <a:latin typeface="Century Gothic" panose="020B0502020202020204" pitchFamily="34" charset="0"/>
              </a:rPr>
              <a:t>Altos costos de producción.</a:t>
            </a:r>
          </a:p>
          <a:p>
            <a:r>
              <a:rPr lang="es-ES" altLang="es-MX" dirty="0">
                <a:latin typeface="Century Gothic" panose="020B0502020202020204" pitchFamily="34" charset="0"/>
              </a:rPr>
              <a:t>Alta resistencia al cambio.</a:t>
            </a:r>
          </a:p>
          <a:p>
            <a:r>
              <a:rPr lang="es-ES" altLang="es-MX" dirty="0">
                <a:latin typeface="Century Gothic" panose="020B0502020202020204" pitchFamily="34" charset="0"/>
              </a:rPr>
              <a:t>Retraso en la entrega de la mercadería.</a:t>
            </a:r>
          </a:p>
          <a:p>
            <a:r>
              <a:rPr lang="es-ES" altLang="es-MX" dirty="0">
                <a:latin typeface="Century Gothic" panose="020B0502020202020204" pitchFamily="34" charset="0"/>
              </a:rPr>
              <a:t>Falta de planeación.</a:t>
            </a:r>
          </a:p>
          <a:p>
            <a:r>
              <a:rPr lang="es-ES" altLang="es-MX" dirty="0">
                <a:latin typeface="Century Gothic" panose="020B0502020202020204" pitchFamily="34" charset="0"/>
              </a:rPr>
              <a:t>Recursos humanos sin capacitación.</a:t>
            </a:r>
          </a:p>
          <a:p>
            <a:r>
              <a:rPr lang="es-ES" altLang="es-MX" dirty="0">
                <a:latin typeface="Century Gothic" panose="020B0502020202020204" pitchFamily="34" charset="0"/>
              </a:rPr>
              <a:t>Falta de Control Interno.</a:t>
            </a:r>
          </a:p>
          <a:p>
            <a:r>
              <a:rPr lang="es-ES" altLang="es-MX" dirty="0">
                <a:latin typeface="Century Gothic" panose="020B0502020202020204" pitchFamily="34" charset="0"/>
              </a:rPr>
              <a:t>Tecnología Obsoleta.</a:t>
            </a:r>
          </a:p>
          <a:p>
            <a:pPr marL="6858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3077983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Ejemplo de Amenazas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altLang="es-MX" dirty="0">
                <a:latin typeface="Century Gothic" panose="020B0502020202020204" pitchFamily="34" charset="0"/>
              </a:rPr>
              <a:t>Ingreso de nuevos competidores al sector.</a:t>
            </a:r>
          </a:p>
          <a:p>
            <a:endParaRPr lang="es-ES" altLang="es-MX" dirty="0">
              <a:latin typeface="Century Gothic" panose="020B0502020202020204" pitchFamily="34" charset="0"/>
            </a:endParaRPr>
          </a:p>
          <a:p>
            <a:r>
              <a:rPr lang="es-ES" altLang="es-MX" dirty="0">
                <a:latin typeface="Century Gothic" panose="020B0502020202020204" pitchFamily="34" charset="0"/>
              </a:rPr>
              <a:t>Productos Sustitutos.</a:t>
            </a:r>
          </a:p>
          <a:p>
            <a:endParaRPr lang="es-ES" altLang="es-MX" dirty="0">
              <a:latin typeface="Century Gothic" panose="020B0502020202020204" pitchFamily="34" charset="0"/>
            </a:endParaRPr>
          </a:p>
          <a:p>
            <a:r>
              <a:rPr lang="es-ES" altLang="es-MX" dirty="0">
                <a:latin typeface="Century Gothic" panose="020B0502020202020204" pitchFamily="34" charset="0"/>
              </a:rPr>
              <a:t>Ingreso de productos importados.</a:t>
            </a:r>
          </a:p>
          <a:p>
            <a:pPr marL="6858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1075500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Acerca de los ejemplos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 algn="just">
              <a:buNone/>
            </a:pPr>
            <a:r>
              <a:rPr lang="es-MX" dirty="0" smtClean="0"/>
              <a:t>Los ejemplos anteriores se han considerado de manera genérica, sin embargo, conviene mencionar que el análisis de cada elemento ha de variar de acuerdo con el tipo de empresa y si el análisis se está realizando antes del arranque o ya sobre la marcha del negocio.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9128134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6"/>
          <p:cNvSpPr>
            <a:spLocks noChangeArrowheads="1"/>
          </p:cNvSpPr>
          <p:nvPr/>
        </p:nvSpPr>
        <p:spPr bwMode="auto">
          <a:xfrm>
            <a:off x="2771775" y="3500438"/>
            <a:ext cx="4752975" cy="1944687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/>
          </a:p>
        </p:txBody>
      </p:sp>
      <p:sp>
        <p:nvSpPr>
          <p:cNvPr id="2051" name="Rectangle 14"/>
          <p:cNvSpPr>
            <a:spLocks noChangeArrowheads="1"/>
          </p:cNvSpPr>
          <p:nvPr/>
        </p:nvSpPr>
        <p:spPr bwMode="auto">
          <a:xfrm>
            <a:off x="2771775" y="1557338"/>
            <a:ext cx="4752975" cy="19446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/>
          </a:p>
        </p:txBody>
      </p:sp>
      <p:sp>
        <p:nvSpPr>
          <p:cNvPr id="2052" name="Line 17"/>
          <p:cNvSpPr>
            <a:spLocks noChangeShapeType="1"/>
          </p:cNvSpPr>
          <p:nvPr/>
        </p:nvSpPr>
        <p:spPr bwMode="auto">
          <a:xfrm>
            <a:off x="2771775" y="2133600"/>
            <a:ext cx="47529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053" name="Line 18"/>
          <p:cNvSpPr>
            <a:spLocks noChangeShapeType="1"/>
          </p:cNvSpPr>
          <p:nvPr/>
        </p:nvSpPr>
        <p:spPr bwMode="auto">
          <a:xfrm>
            <a:off x="2771775" y="4076700"/>
            <a:ext cx="47529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054" name="Line 19"/>
          <p:cNvSpPr>
            <a:spLocks noChangeShapeType="1"/>
          </p:cNvSpPr>
          <p:nvPr/>
        </p:nvSpPr>
        <p:spPr bwMode="auto">
          <a:xfrm>
            <a:off x="5075238" y="1557338"/>
            <a:ext cx="0" cy="3887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055" name="Text Box 6"/>
          <p:cNvSpPr txBox="1">
            <a:spLocks noChangeArrowheads="1"/>
          </p:cNvSpPr>
          <p:nvPr/>
        </p:nvSpPr>
        <p:spPr bwMode="auto">
          <a:xfrm>
            <a:off x="5507038" y="3644900"/>
            <a:ext cx="1727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MX" sz="1800"/>
              <a:t>AMENAZAS</a:t>
            </a:r>
          </a:p>
        </p:txBody>
      </p:sp>
      <p:sp>
        <p:nvSpPr>
          <p:cNvPr id="2056" name="Text Box 4"/>
          <p:cNvSpPr txBox="1">
            <a:spLocks noChangeArrowheads="1"/>
          </p:cNvSpPr>
          <p:nvPr/>
        </p:nvSpPr>
        <p:spPr bwMode="auto">
          <a:xfrm>
            <a:off x="5435600" y="1622425"/>
            <a:ext cx="18716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MX" sz="1800"/>
              <a:t>DEBILIDADES</a:t>
            </a:r>
          </a:p>
        </p:txBody>
      </p:sp>
      <p:sp>
        <p:nvSpPr>
          <p:cNvPr id="2057" name="Text Box 5"/>
          <p:cNvSpPr txBox="1">
            <a:spLocks noChangeArrowheads="1"/>
          </p:cNvSpPr>
          <p:nvPr/>
        </p:nvSpPr>
        <p:spPr bwMode="auto">
          <a:xfrm>
            <a:off x="3132138" y="1622425"/>
            <a:ext cx="18002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MX" sz="1800"/>
              <a:t>FORTALEZAS</a:t>
            </a:r>
          </a:p>
        </p:txBody>
      </p:sp>
      <p:sp>
        <p:nvSpPr>
          <p:cNvPr id="2058" name="Text Box 7"/>
          <p:cNvSpPr txBox="1">
            <a:spLocks noChangeArrowheads="1"/>
          </p:cNvSpPr>
          <p:nvPr/>
        </p:nvSpPr>
        <p:spPr bwMode="auto">
          <a:xfrm>
            <a:off x="2843213" y="3638550"/>
            <a:ext cx="2232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MX" sz="1800"/>
              <a:t>OPORTUNIDADES</a:t>
            </a:r>
          </a:p>
        </p:txBody>
      </p:sp>
      <p:sp>
        <p:nvSpPr>
          <p:cNvPr id="2059" name="Text Box 12"/>
          <p:cNvSpPr txBox="1">
            <a:spLocks noChangeArrowheads="1"/>
          </p:cNvSpPr>
          <p:nvPr/>
        </p:nvSpPr>
        <p:spPr bwMode="auto">
          <a:xfrm>
            <a:off x="755650" y="4214813"/>
            <a:ext cx="20161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MX" sz="1800"/>
              <a:t>FACTORES EXTERNOS</a:t>
            </a:r>
          </a:p>
        </p:txBody>
      </p:sp>
      <p:sp>
        <p:nvSpPr>
          <p:cNvPr id="2060" name="Text Box 13"/>
          <p:cNvSpPr txBox="1">
            <a:spLocks noChangeArrowheads="1"/>
          </p:cNvSpPr>
          <p:nvPr/>
        </p:nvSpPr>
        <p:spPr bwMode="auto">
          <a:xfrm>
            <a:off x="827088" y="2349500"/>
            <a:ext cx="15113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MX" sz="1800" dirty="0"/>
              <a:t>FACTORES INTERNOS</a:t>
            </a:r>
          </a:p>
        </p:txBody>
      </p:sp>
      <p:sp>
        <p:nvSpPr>
          <p:cNvPr id="2061" name="Text Box 21"/>
          <p:cNvSpPr txBox="1">
            <a:spLocks noChangeArrowheads="1"/>
          </p:cNvSpPr>
          <p:nvPr/>
        </p:nvSpPr>
        <p:spPr bwMode="auto">
          <a:xfrm>
            <a:off x="3492500" y="833338"/>
            <a:ext cx="30956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MX" altLang="es-MX" dirty="0" smtClean="0"/>
              <a:t>Matriz </a:t>
            </a:r>
            <a:r>
              <a:rPr lang="es-MX" altLang="es-MX" dirty="0" err="1"/>
              <a:t>DOFA</a:t>
            </a:r>
            <a:r>
              <a:rPr lang="es-MX" altLang="es-MX" dirty="0"/>
              <a:t> </a:t>
            </a:r>
            <a:endParaRPr lang="es-ES" altLang="es-MX" dirty="0"/>
          </a:p>
        </p:txBody>
      </p:sp>
      <p:sp>
        <p:nvSpPr>
          <p:cNvPr id="2" name="CuadroTexto 1"/>
          <p:cNvSpPr txBox="1"/>
          <p:nvPr/>
        </p:nvSpPr>
        <p:spPr>
          <a:xfrm>
            <a:off x="755650" y="764704"/>
            <a:ext cx="18721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Y después del análisis?</a:t>
            </a:r>
            <a:endParaRPr lang="es-MX" b="1" dirty="0"/>
          </a:p>
        </p:txBody>
      </p:sp>
      <p:sp>
        <p:nvSpPr>
          <p:cNvPr id="3" name="Flecha derecha 2"/>
          <p:cNvSpPr/>
          <p:nvPr/>
        </p:nvSpPr>
        <p:spPr>
          <a:xfrm>
            <a:off x="2627784" y="980728"/>
            <a:ext cx="86471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2247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620688"/>
            <a:ext cx="7797552" cy="850900"/>
          </a:xfrm>
        </p:spPr>
        <p:txBody>
          <a:bodyPr/>
          <a:lstStyle/>
          <a:p>
            <a:pPr eaLnBrk="1" hangingPunct="1"/>
            <a:r>
              <a:rPr lang="es-MX" altLang="es-MX" sz="3600" b="1" dirty="0" smtClean="0">
                <a:solidFill>
                  <a:srgbClr val="003399"/>
                </a:solidFill>
              </a:rPr>
              <a:t>Matriz de estrategias</a:t>
            </a:r>
            <a:endParaRPr lang="es-ES" altLang="es-MX" sz="3600" b="1" dirty="0" smtClean="0">
              <a:solidFill>
                <a:srgbClr val="003399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492" y="1700808"/>
            <a:ext cx="6777317" cy="4131821"/>
          </a:xfrm>
        </p:spPr>
        <p:txBody>
          <a:bodyPr>
            <a:normAutofit fontScale="92500" lnSpcReduction="10000"/>
          </a:bodyPr>
          <a:lstStyle/>
          <a:p>
            <a:pPr algn="just" eaLnBrk="1" hangingPunct="1">
              <a:lnSpc>
                <a:spcPct val="80000"/>
              </a:lnSpc>
              <a:buClr>
                <a:srgbClr val="003399"/>
              </a:buClr>
              <a:buSzPct val="115000"/>
              <a:defRPr/>
            </a:pPr>
            <a:r>
              <a:rPr lang="es-ES" altLang="es-MX" sz="2400" b="1" dirty="0" smtClean="0"/>
              <a:t>Estrategias </a:t>
            </a:r>
            <a:r>
              <a:rPr lang="es-ES" altLang="es-MX" sz="2400" b="1" dirty="0" err="1" smtClean="0"/>
              <a:t>FO</a:t>
            </a:r>
            <a:r>
              <a:rPr lang="es-ES" altLang="es-MX" sz="2400" b="1" dirty="0" smtClean="0"/>
              <a:t> o estrategias de crecimiento:</a:t>
            </a:r>
            <a:r>
              <a:rPr lang="es-ES" altLang="es-MX" sz="2400" dirty="0" smtClean="0"/>
              <a:t> </a:t>
            </a:r>
          </a:p>
          <a:p>
            <a:pPr marL="0" indent="0" algn="just" eaLnBrk="1" hangingPunct="1">
              <a:lnSpc>
                <a:spcPct val="80000"/>
              </a:lnSpc>
              <a:buClr>
                <a:srgbClr val="003399"/>
              </a:buClr>
              <a:buSzPct val="115000"/>
              <a:buFontTx/>
              <a:buNone/>
              <a:defRPr/>
            </a:pPr>
            <a:endParaRPr lang="es-ES" altLang="es-MX" sz="2400" dirty="0" smtClean="0"/>
          </a:p>
          <a:p>
            <a:pPr marL="0" indent="0" algn="just" eaLnBrk="1" hangingPunct="1">
              <a:lnSpc>
                <a:spcPct val="80000"/>
              </a:lnSpc>
              <a:buClr>
                <a:srgbClr val="003399"/>
              </a:buClr>
              <a:buSzPct val="115000"/>
              <a:buFontTx/>
              <a:buNone/>
              <a:defRPr/>
            </a:pPr>
            <a:r>
              <a:rPr lang="es-ES" altLang="es-MX" sz="2400" dirty="0" smtClean="0"/>
              <a:t>Son las resultantes de aprovechar las mejores posibilidades que da el entorno y las ventajas propias, para construir una posición que permita la expansión del sistema o su fortalecimiento para el logro de los propósitos que emprende. </a:t>
            </a:r>
          </a:p>
          <a:p>
            <a:pPr algn="just" eaLnBrk="1" hangingPunct="1">
              <a:lnSpc>
                <a:spcPct val="80000"/>
              </a:lnSpc>
              <a:buClr>
                <a:srgbClr val="003399"/>
              </a:buClr>
              <a:buSzPct val="115000"/>
              <a:defRPr/>
            </a:pPr>
            <a:endParaRPr lang="es-ES" altLang="es-MX" sz="2400" dirty="0" smtClean="0"/>
          </a:p>
          <a:p>
            <a:pPr algn="just" eaLnBrk="1" hangingPunct="1">
              <a:lnSpc>
                <a:spcPct val="80000"/>
              </a:lnSpc>
              <a:buClr>
                <a:srgbClr val="003399"/>
              </a:buClr>
              <a:buSzPct val="115000"/>
              <a:defRPr/>
            </a:pPr>
            <a:r>
              <a:rPr lang="es-ES" altLang="es-MX" sz="2400" b="1" dirty="0" smtClean="0"/>
              <a:t>Estrategias DO son un tipo de estrategias de supervivencia</a:t>
            </a:r>
            <a:r>
              <a:rPr lang="es-ES" altLang="es-MX" sz="2400" dirty="0" smtClean="0"/>
              <a:t> </a:t>
            </a:r>
          </a:p>
          <a:p>
            <a:pPr algn="just" eaLnBrk="1" hangingPunct="1">
              <a:lnSpc>
                <a:spcPct val="80000"/>
              </a:lnSpc>
              <a:buClr>
                <a:srgbClr val="003399"/>
              </a:buClr>
              <a:buSzPct val="115000"/>
              <a:defRPr/>
            </a:pPr>
            <a:endParaRPr lang="es-ES" altLang="es-MX" sz="2400" dirty="0" smtClean="0"/>
          </a:p>
          <a:p>
            <a:pPr marL="0" indent="0" algn="just" eaLnBrk="1" hangingPunct="1">
              <a:lnSpc>
                <a:spcPct val="80000"/>
              </a:lnSpc>
              <a:buClr>
                <a:srgbClr val="003399"/>
              </a:buClr>
              <a:buSzPct val="115000"/>
              <a:buFontTx/>
              <a:buNone/>
              <a:defRPr/>
            </a:pPr>
            <a:r>
              <a:rPr lang="es-ES" altLang="es-MX" sz="2400" dirty="0" smtClean="0"/>
              <a:t>Se busca superar las debilidades internas, haciendo uso de las oportunidades que ofrece el entorno. </a:t>
            </a:r>
          </a:p>
          <a:p>
            <a:pPr marL="0" indent="0" eaLnBrk="1" hangingPunct="1">
              <a:lnSpc>
                <a:spcPct val="80000"/>
              </a:lnSpc>
              <a:buClr>
                <a:srgbClr val="003399"/>
              </a:buClr>
              <a:buSzPct val="115000"/>
              <a:buFontTx/>
              <a:buNone/>
              <a:defRPr/>
            </a:pPr>
            <a:endParaRPr lang="es-ES" altLang="es-MX" sz="1800" dirty="0" smtClean="0"/>
          </a:p>
        </p:txBody>
      </p:sp>
    </p:spTree>
    <p:extLst>
      <p:ext uri="{BB962C8B-B14F-4D97-AF65-F5344CB8AC3E}">
        <p14:creationId xmlns:p14="http://schemas.microsoft.com/office/powerpoint/2010/main" val="21632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77900"/>
            <a:ext cx="8229600" cy="850900"/>
          </a:xfrm>
        </p:spPr>
        <p:txBody>
          <a:bodyPr/>
          <a:lstStyle/>
          <a:p>
            <a:pPr eaLnBrk="1" hangingPunct="1"/>
            <a:r>
              <a:rPr lang="es-MX" altLang="es-MX" sz="3600" b="1" dirty="0" smtClean="0">
                <a:solidFill>
                  <a:srgbClr val="003399"/>
                </a:solidFill>
              </a:rPr>
              <a:t>Matriz de estrategias</a:t>
            </a:r>
            <a:endParaRPr lang="es-ES" altLang="es-MX" sz="3600" b="1" dirty="0" smtClean="0">
              <a:solidFill>
                <a:srgbClr val="003399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492" y="1772816"/>
            <a:ext cx="6777317" cy="4059813"/>
          </a:xfrm>
        </p:spPr>
        <p:txBody>
          <a:bodyPr>
            <a:normAutofit fontScale="92500"/>
          </a:bodyPr>
          <a:lstStyle/>
          <a:p>
            <a:pPr marL="0" indent="0" eaLnBrk="1" hangingPunct="1">
              <a:lnSpc>
                <a:spcPct val="80000"/>
              </a:lnSpc>
              <a:buClr>
                <a:srgbClr val="003399"/>
              </a:buClr>
              <a:buSzPct val="115000"/>
              <a:buFontTx/>
              <a:buNone/>
              <a:defRPr/>
            </a:pPr>
            <a:endParaRPr lang="es-ES" altLang="es-MX" sz="1800" dirty="0" smtClean="0"/>
          </a:p>
          <a:p>
            <a:pPr algn="just" eaLnBrk="1" hangingPunct="1">
              <a:lnSpc>
                <a:spcPct val="80000"/>
              </a:lnSpc>
              <a:buClr>
                <a:srgbClr val="003399"/>
              </a:buClr>
              <a:buSzPct val="115000"/>
              <a:defRPr/>
            </a:pPr>
            <a:r>
              <a:rPr lang="es-ES" altLang="es-MX" sz="2400" b="1" dirty="0" smtClean="0"/>
              <a:t>Estrategias FA son también de supervivencia</a:t>
            </a:r>
            <a:r>
              <a:rPr lang="es-ES" altLang="es-MX" sz="2400" dirty="0" smtClean="0"/>
              <a:t>  </a:t>
            </a:r>
          </a:p>
          <a:p>
            <a:pPr algn="just" eaLnBrk="1" hangingPunct="1">
              <a:lnSpc>
                <a:spcPct val="80000"/>
              </a:lnSpc>
              <a:buClr>
                <a:srgbClr val="003399"/>
              </a:buClr>
              <a:buSzPct val="115000"/>
              <a:defRPr/>
            </a:pPr>
            <a:endParaRPr lang="es-ES" altLang="es-MX" sz="2400" dirty="0" smtClean="0"/>
          </a:p>
          <a:p>
            <a:pPr marL="0" indent="0" algn="just" eaLnBrk="1" hangingPunct="1">
              <a:lnSpc>
                <a:spcPct val="80000"/>
              </a:lnSpc>
              <a:buClr>
                <a:srgbClr val="003399"/>
              </a:buClr>
              <a:buSzPct val="115000"/>
              <a:buFontTx/>
              <a:buNone/>
              <a:defRPr/>
            </a:pPr>
            <a:r>
              <a:rPr lang="es-ES" altLang="es-MX" sz="2400" dirty="0" smtClean="0"/>
              <a:t>Se refiere a las estrategias que buscan evadir las amenazas del entorno, aprovechando las fortalezas del sistema. </a:t>
            </a:r>
          </a:p>
          <a:p>
            <a:pPr algn="just" eaLnBrk="1" hangingPunct="1">
              <a:lnSpc>
                <a:spcPct val="80000"/>
              </a:lnSpc>
              <a:buClr>
                <a:srgbClr val="003399"/>
              </a:buClr>
              <a:buSzPct val="115000"/>
              <a:defRPr/>
            </a:pPr>
            <a:endParaRPr lang="es-ES" altLang="es-MX" sz="2400" dirty="0" smtClean="0"/>
          </a:p>
          <a:p>
            <a:pPr algn="just" eaLnBrk="1" hangingPunct="1">
              <a:lnSpc>
                <a:spcPct val="80000"/>
              </a:lnSpc>
              <a:buClr>
                <a:srgbClr val="003399"/>
              </a:buClr>
              <a:buSzPct val="115000"/>
              <a:defRPr/>
            </a:pPr>
            <a:r>
              <a:rPr lang="es-ES" altLang="es-MX" sz="2400" b="1" dirty="0" smtClean="0"/>
              <a:t>Las estrategias DA permiten ver alternativas estratégicas</a:t>
            </a:r>
            <a:r>
              <a:rPr lang="es-ES" altLang="es-MX" sz="2400" dirty="0" smtClean="0"/>
              <a:t> </a:t>
            </a:r>
          </a:p>
          <a:p>
            <a:pPr algn="just" eaLnBrk="1" hangingPunct="1">
              <a:lnSpc>
                <a:spcPct val="80000"/>
              </a:lnSpc>
              <a:buClr>
                <a:srgbClr val="003399"/>
              </a:buClr>
              <a:buSzPct val="115000"/>
              <a:defRPr/>
            </a:pPr>
            <a:endParaRPr lang="es-ES" altLang="es-MX" sz="2400" dirty="0" smtClean="0"/>
          </a:p>
          <a:p>
            <a:pPr marL="0" indent="0" algn="just" eaLnBrk="1" hangingPunct="1">
              <a:lnSpc>
                <a:spcPct val="80000"/>
              </a:lnSpc>
              <a:buClr>
                <a:srgbClr val="003399"/>
              </a:buClr>
              <a:buSzPct val="115000"/>
              <a:buFontTx/>
              <a:buNone/>
              <a:defRPr/>
            </a:pPr>
            <a:r>
              <a:rPr lang="es-ES" altLang="es-MX" sz="2400" dirty="0" smtClean="0"/>
              <a:t>Sugieren renunciar al logro dada una situación amenazante y débil difícilmente superable, que expone el sistema al fracaso. </a:t>
            </a:r>
          </a:p>
        </p:txBody>
      </p:sp>
    </p:spTree>
    <p:extLst>
      <p:ext uri="{BB962C8B-B14F-4D97-AF65-F5344CB8AC3E}">
        <p14:creationId xmlns:p14="http://schemas.microsoft.com/office/powerpoint/2010/main" val="265944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3600" dirty="0" smtClean="0"/>
              <a:t>CONCEPTO DE EMPRESA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323652"/>
            <a:ext cx="6984892" cy="3508977"/>
          </a:xfrm>
        </p:spPr>
        <p:txBody>
          <a:bodyPr>
            <a:normAutofit/>
          </a:bodyPr>
          <a:lstStyle/>
          <a:p>
            <a:pPr algn="just"/>
            <a:r>
              <a:rPr lang="es-MX" sz="2800" dirty="0" smtClean="0"/>
              <a:t>De acuerdo con Rodríguez (2003) la empresa es una entidad económica destinada a producir bienes y servicios para venderlos y obtener un beneficio.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4735368" y="188640"/>
            <a:ext cx="3365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Administración de las PYMES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11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3059832" y="3427413"/>
            <a:ext cx="5616575" cy="1944687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/>
          </a:p>
        </p:txBody>
      </p:sp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3059832" y="1484313"/>
            <a:ext cx="5616575" cy="19446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/>
          </a:p>
        </p:txBody>
      </p:sp>
      <p:sp>
        <p:nvSpPr>
          <p:cNvPr id="5124" name="Line 6"/>
          <p:cNvSpPr>
            <a:spLocks noChangeShapeType="1"/>
          </p:cNvSpPr>
          <p:nvPr/>
        </p:nvSpPr>
        <p:spPr bwMode="auto">
          <a:xfrm>
            <a:off x="3132138" y="2060575"/>
            <a:ext cx="561657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125" name="Line 7"/>
          <p:cNvSpPr>
            <a:spLocks noChangeShapeType="1"/>
          </p:cNvSpPr>
          <p:nvPr/>
        </p:nvSpPr>
        <p:spPr bwMode="auto">
          <a:xfrm>
            <a:off x="3132138" y="4005263"/>
            <a:ext cx="56165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126" name="Line 8"/>
          <p:cNvSpPr>
            <a:spLocks noChangeShapeType="1"/>
          </p:cNvSpPr>
          <p:nvPr/>
        </p:nvSpPr>
        <p:spPr bwMode="auto">
          <a:xfrm>
            <a:off x="6299200" y="1484313"/>
            <a:ext cx="1588" cy="3887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127" name="Text Box 9"/>
          <p:cNvSpPr txBox="1">
            <a:spLocks noChangeArrowheads="1"/>
          </p:cNvSpPr>
          <p:nvPr/>
        </p:nvSpPr>
        <p:spPr bwMode="auto">
          <a:xfrm>
            <a:off x="6948488" y="3571875"/>
            <a:ext cx="1727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MX" sz="1800"/>
              <a:t>AMENAZAS</a:t>
            </a:r>
          </a:p>
        </p:txBody>
      </p:sp>
      <p:sp>
        <p:nvSpPr>
          <p:cNvPr id="5128" name="Text Box 10"/>
          <p:cNvSpPr txBox="1">
            <a:spLocks noChangeArrowheads="1"/>
          </p:cNvSpPr>
          <p:nvPr/>
        </p:nvSpPr>
        <p:spPr bwMode="auto">
          <a:xfrm>
            <a:off x="6659563" y="1549400"/>
            <a:ext cx="18716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MX" sz="1800"/>
              <a:t>DEBILIDADES</a:t>
            </a:r>
          </a:p>
        </p:txBody>
      </p:sp>
      <p:sp>
        <p:nvSpPr>
          <p:cNvPr id="5129" name="Text Box 11"/>
          <p:cNvSpPr txBox="1">
            <a:spLocks noChangeArrowheads="1"/>
          </p:cNvSpPr>
          <p:nvPr/>
        </p:nvSpPr>
        <p:spPr bwMode="auto">
          <a:xfrm>
            <a:off x="3348038" y="1549400"/>
            <a:ext cx="18002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MX" sz="1800"/>
              <a:t>FORTALEZAS</a:t>
            </a:r>
          </a:p>
        </p:txBody>
      </p:sp>
      <p:sp>
        <p:nvSpPr>
          <p:cNvPr id="5130" name="Text Box 12"/>
          <p:cNvSpPr txBox="1">
            <a:spLocks noChangeArrowheads="1"/>
          </p:cNvSpPr>
          <p:nvPr/>
        </p:nvSpPr>
        <p:spPr bwMode="auto">
          <a:xfrm>
            <a:off x="3132138" y="3565525"/>
            <a:ext cx="2232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MX" sz="1800"/>
              <a:t>OPORTUNIDADES</a:t>
            </a:r>
          </a:p>
        </p:txBody>
      </p:sp>
      <p:sp>
        <p:nvSpPr>
          <p:cNvPr id="5131" name="Line 13"/>
          <p:cNvSpPr>
            <a:spLocks noChangeShapeType="1"/>
          </p:cNvSpPr>
          <p:nvPr/>
        </p:nvSpPr>
        <p:spPr bwMode="auto">
          <a:xfrm>
            <a:off x="5356225" y="2347913"/>
            <a:ext cx="0" cy="22320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132" name="Line 14"/>
          <p:cNvSpPr>
            <a:spLocks noChangeShapeType="1"/>
          </p:cNvSpPr>
          <p:nvPr/>
        </p:nvSpPr>
        <p:spPr bwMode="auto">
          <a:xfrm>
            <a:off x="5508625" y="2419350"/>
            <a:ext cx="1800225" cy="21605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133" name="AutoShape 15"/>
          <p:cNvSpPr>
            <a:spLocks noChangeArrowheads="1"/>
          </p:cNvSpPr>
          <p:nvPr/>
        </p:nvSpPr>
        <p:spPr bwMode="auto">
          <a:xfrm>
            <a:off x="8101013" y="2203450"/>
            <a:ext cx="504825" cy="504825"/>
          </a:xfrm>
          <a:custGeom>
            <a:avLst/>
            <a:gdLst>
              <a:gd name="T0" fmla="*/ 5899277 w 21600"/>
              <a:gd name="T1" fmla="*/ 0 h 21600"/>
              <a:gd name="T2" fmla="*/ 1727717 w 21600"/>
              <a:gd name="T3" fmla="*/ 1727717 h 21600"/>
              <a:gd name="T4" fmla="*/ 0 w 21600"/>
              <a:gd name="T5" fmla="*/ 5899277 h 21600"/>
              <a:gd name="T6" fmla="*/ 1727717 w 21600"/>
              <a:gd name="T7" fmla="*/ 10070815 h 21600"/>
              <a:gd name="T8" fmla="*/ 5899277 w 21600"/>
              <a:gd name="T9" fmla="*/ 11798532 h 21600"/>
              <a:gd name="T10" fmla="*/ 10070815 w 21600"/>
              <a:gd name="T11" fmla="*/ 10070815 h 21600"/>
              <a:gd name="T12" fmla="*/ 11798532 w 21600"/>
              <a:gd name="T13" fmla="*/ 5899277 h 21600"/>
              <a:gd name="T14" fmla="*/ 10070815 w 21600"/>
              <a:gd name="T15" fmla="*/ 172771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lnTo>
                  <a:pt x="17401" y="15493"/>
                </a:ln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lnTo>
                  <a:pt x="4198" y="6106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5134" name="AutoShape 16"/>
          <p:cNvSpPr>
            <a:spLocks noChangeArrowheads="1"/>
          </p:cNvSpPr>
          <p:nvPr/>
        </p:nvSpPr>
        <p:spPr bwMode="auto">
          <a:xfrm>
            <a:off x="8101013" y="4076700"/>
            <a:ext cx="504825" cy="504825"/>
          </a:xfrm>
          <a:custGeom>
            <a:avLst/>
            <a:gdLst>
              <a:gd name="T0" fmla="*/ 5899277 w 21600"/>
              <a:gd name="T1" fmla="*/ 0 h 21600"/>
              <a:gd name="T2" fmla="*/ 1727717 w 21600"/>
              <a:gd name="T3" fmla="*/ 1727717 h 21600"/>
              <a:gd name="T4" fmla="*/ 0 w 21600"/>
              <a:gd name="T5" fmla="*/ 5899277 h 21600"/>
              <a:gd name="T6" fmla="*/ 1727717 w 21600"/>
              <a:gd name="T7" fmla="*/ 10070815 h 21600"/>
              <a:gd name="T8" fmla="*/ 5899277 w 21600"/>
              <a:gd name="T9" fmla="*/ 11798532 h 21600"/>
              <a:gd name="T10" fmla="*/ 10070815 w 21600"/>
              <a:gd name="T11" fmla="*/ 10070815 h 21600"/>
              <a:gd name="T12" fmla="*/ 11798532 w 21600"/>
              <a:gd name="T13" fmla="*/ 5899277 h 21600"/>
              <a:gd name="T14" fmla="*/ 10070815 w 21600"/>
              <a:gd name="T15" fmla="*/ 172771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lnTo>
                  <a:pt x="17401" y="15493"/>
                </a:ln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lnTo>
                  <a:pt x="4198" y="6106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5135" name="Line 17"/>
          <p:cNvSpPr>
            <a:spLocks noChangeShapeType="1"/>
          </p:cNvSpPr>
          <p:nvPr/>
        </p:nvSpPr>
        <p:spPr bwMode="auto">
          <a:xfrm flipH="1">
            <a:off x="5148263" y="4940300"/>
            <a:ext cx="19431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136" name="AutoShape 18"/>
          <p:cNvSpPr>
            <a:spLocks noChangeArrowheads="1"/>
          </p:cNvSpPr>
          <p:nvPr/>
        </p:nvSpPr>
        <p:spPr bwMode="auto">
          <a:xfrm>
            <a:off x="4211638" y="2492375"/>
            <a:ext cx="647700" cy="576263"/>
          </a:xfrm>
          <a:custGeom>
            <a:avLst/>
            <a:gdLst>
              <a:gd name="T0" fmla="*/ 19422004 w 21600"/>
              <a:gd name="T1" fmla="*/ 7687028 h 21600"/>
              <a:gd name="T2" fmla="*/ 9711002 w 21600"/>
              <a:gd name="T3" fmla="*/ 15374030 h 21600"/>
              <a:gd name="T4" fmla="*/ 0 w 21600"/>
              <a:gd name="T5" fmla="*/ 7687028 h 21600"/>
              <a:gd name="T6" fmla="*/ 9711002 w 21600"/>
              <a:gd name="T7" fmla="*/ 0 h 216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5400 w 21600"/>
              <a:gd name="T13" fmla="*/ 5400 h 21600"/>
              <a:gd name="T14" fmla="*/ 162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5400"/>
                </a:moveTo>
                <a:lnTo>
                  <a:pt x="9450" y="5400"/>
                </a:lnTo>
                <a:lnTo>
                  <a:pt x="9450" y="2700"/>
                </a:lnTo>
                <a:lnTo>
                  <a:pt x="8100" y="2700"/>
                </a:lnTo>
                <a:lnTo>
                  <a:pt x="10800" y="0"/>
                </a:lnTo>
                <a:lnTo>
                  <a:pt x="13500" y="2700"/>
                </a:lnTo>
                <a:lnTo>
                  <a:pt x="12150" y="2700"/>
                </a:lnTo>
                <a:lnTo>
                  <a:pt x="12150" y="5400"/>
                </a:lnTo>
                <a:lnTo>
                  <a:pt x="16200" y="5400"/>
                </a:lnTo>
                <a:lnTo>
                  <a:pt x="16200" y="9450"/>
                </a:lnTo>
                <a:lnTo>
                  <a:pt x="18900" y="9450"/>
                </a:lnTo>
                <a:lnTo>
                  <a:pt x="18900" y="8100"/>
                </a:lnTo>
                <a:lnTo>
                  <a:pt x="21600" y="10800"/>
                </a:lnTo>
                <a:lnTo>
                  <a:pt x="18900" y="13500"/>
                </a:lnTo>
                <a:lnTo>
                  <a:pt x="18900" y="12150"/>
                </a:lnTo>
                <a:lnTo>
                  <a:pt x="16200" y="12150"/>
                </a:lnTo>
                <a:lnTo>
                  <a:pt x="16200" y="16200"/>
                </a:lnTo>
                <a:lnTo>
                  <a:pt x="12150" y="16200"/>
                </a:lnTo>
                <a:lnTo>
                  <a:pt x="12150" y="18900"/>
                </a:lnTo>
                <a:lnTo>
                  <a:pt x="13500" y="18900"/>
                </a:lnTo>
                <a:lnTo>
                  <a:pt x="10800" y="21600"/>
                </a:lnTo>
                <a:lnTo>
                  <a:pt x="8100" y="18900"/>
                </a:lnTo>
                <a:lnTo>
                  <a:pt x="9450" y="18900"/>
                </a:lnTo>
                <a:lnTo>
                  <a:pt x="9450" y="16200"/>
                </a:lnTo>
                <a:lnTo>
                  <a:pt x="5400" y="16200"/>
                </a:lnTo>
                <a:lnTo>
                  <a:pt x="5400" y="12150"/>
                </a:lnTo>
                <a:lnTo>
                  <a:pt x="2700" y="12150"/>
                </a:lnTo>
                <a:lnTo>
                  <a:pt x="2700" y="13500"/>
                </a:lnTo>
                <a:lnTo>
                  <a:pt x="0" y="10800"/>
                </a:lnTo>
                <a:lnTo>
                  <a:pt x="2700" y="8100"/>
                </a:lnTo>
                <a:lnTo>
                  <a:pt x="2700" y="9450"/>
                </a:lnTo>
                <a:lnTo>
                  <a:pt x="5400" y="9450"/>
                </a:lnTo>
                <a:lnTo>
                  <a:pt x="540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5137" name="AutoShape 19"/>
          <p:cNvSpPr>
            <a:spLocks noChangeArrowheads="1"/>
          </p:cNvSpPr>
          <p:nvPr/>
        </p:nvSpPr>
        <p:spPr bwMode="auto">
          <a:xfrm>
            <a:off x="538163" y="4292600"/>
            <a:ext cx="504825" cy="504825"/>
          </a:xfrm>
          <a:custGeom>
            <a:avLst/>
            <a:gdLst>
              <a:gd name="T0" fmla="*/ 5899277 w 21600"/>
              <a:gd name="T1" fmla="*/ 0 h 21600"/>
              <a:gd name="T2" fmla="*/ 1727717 w 21600"/>
              <a:gd name="T3" fmla="*/ 1727717 h 21600"/>
              <a:gd name="T4" fmla="*/ 0 w 21600"/>
              <a:gd name="T5" fmla="*/ 5899277 h 21600"/>
              <a:gd name="T6" fmla="*/ 1727717 w 21600"/>
              <a:gd name="T7" fmla="*/ 10070815 h 21600"/>
              <a:gd name="T8" fmla="*/ 5899277 w 21600"/>
              <a:gd name="T9" fmla="*/ 11798532 h 21600"/>
              <a:gd name="T10" fmla="*/ 10070815 w 21600"/>
              <a:gd name="T11" fmla="*/ 10070815 h 21600"/>
              <a:gd name="T12" fmla="*/ 11798532 w 21600"/>
              <a:gd name="T13" fmla="*/ 5899277 h 21600"/>
              <a:gd name="T14" fmla="*/ 10070815 w 21600"/>
              <a:gd name="T15" fmla="*/ 172771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lnTo>
                  <a:pt x="17401" y="15493"/>
                </a:ln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lnTo>
                  <a:pt x="4198" y="6106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5138" name="Text Box 20"/>
          <p:cNvSpPr txBox="1">
            <a:spLocks noChangeArrowheads="1"/>
          </p:cNvSpPr>
          <p:nvPr/>
        </p:nvSpPr>
        <p:spPr bwMode="auto">
          <a:xfrm>
            <a:off x="1474788" y="4365625"/>
            <a:ext cx="20161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MX" sz="1800"/>
              <a:t>Contrarrestar</a:t>
            </a:r>
          </a:p>
        </p:txBody>
      </p:sp>
      <p:sp>
        <p:nvSpPr>
          <p:cNvPr id="5139" name="AutoShape 22"/>
          <p:cNvSpPr>
            <a:spLocks noChangeArrowheads="1"/>
          </p:cNvSpPr>
          <p:nvPr/>
        </p:nvSpPr>
        <p:spPr bwMode="auto">
          <a:xfrm>
            <a:off x="395288" y="3500438"/>
            <a:ext cx="647700" cy="576262"/>
          </a:xfrm>
          <a:custGeom>
            <a:avLst/>
            <a:gdLst>
              <a:gd name="T0" fmla="*/ 19422004 w 21600"/>
              <a:gd name="T1" fmla="*/ 7686988 h 21600"/>
              <a:gd name="T2" fmla="*/ 9711002 w 21600"/>
              <a:gd name="T3" fmla="*/ 15373977 h 21600"/>
              <a:gd name="T4" fmla="*/ 0 w 21600"/>
              <a:gd name="T5" fmla="*/ 7686988 h 21600"/>
              <a:gd name="T6" fmla="*/ 9711002 w 21600"/>
              <a:gd name="T7" fmla="*/ 0 h 216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5400 w 21600"/>
              <a:gd name="T13" fmla="*/ 5400 h 21600"/>
              <a:gd name="T14" fmla="*/ 162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5400"/>
                </a:moveTo>
                <a:lnTo>
                  <a:pt x="9450" y="5400"/>
                </a:lnTo>
                <a:lnTo>
                  <a:pt x="9450" y="2700"/>
                </a:lnTo>
                <a:lnTo>
                  <a:pt x="8100" y="2700"/>
                </a:lnTo>
                <a:lnTo>
                  <a:pt x="10800" y="0"/>
                </a:lnTo>
                <a:lnTo>
                  <a:pt x="13500" y="2700"/>
                </a:lnTo>
                <a:lnTo>
                  <a:pt x="12150" y="2700"/>
                </a:lnTo>
                <a:lnTo>
                  <a:pt x="12150" y="5400"/>
                </a:lnTo>
                <a:lnTo>
                  <a:pt x="16200" y="5400"/>
                </a:lnTo>
                <a:lnTo>
                  <a:pt x="16200" y="9450"/>
                </a:lnTo>
                <a:lnTo>
                  <a:pt x="18900" y="9450"/>
                </a:lnTo>
                <a:lnTo>
                  <a:pt x="18900" y="8100"/>
                </a:lnTo>
                <a:lnTo>
                  <a:pt x="21600" y="10800"/>
                </a:lnTo>
                <a:lnTo>
                  <a:pt x="18900" y="13500"/>
                </a:lnTo>
                <a:lnTo>
                  <a:pt x="18900" y="12150"/>
                </a:lnTo>
                <a:lnTo>
                  <a:pt x="16200" y="12150"/>
                </a:lnTo>
                <a:lnTo>
                  <a:pt x="16200" y="16200"/>
                </a:lnTo>
                <a:lnTo>
                  <a:pt x="12150" y="16200"/>
                </a:lnTo>
                <a:lnTo>
                  <a:pt x="12150" y="18900"/>
                </a:lnTo>
                <a:lnTo>
                  <a:pt x="13500" y="18900"/>
                </a:lnTo>
                <a:lnTo>
                  <a:pt x="10800" y="21600"/>
                </a:lnTo>
                <a:lnTo>
                  <a:pt x="8100" y="18900"/>
                </a:lnTo>
                <a:lnTo>
                  <a:pt x="9450" y="18900"/>
                </a:lnTo>
                <a:lnTo>
                  <a:pt x="9450" y="16200"/>
                </a:lnTo>
                <a:lnTo>
                  <a:pt x="5400" y="16200"/>
                </a:lnTo>
                <a:lnTo>
                  <a:pt x="5400" y="12150"/>
                </a:lnTo>
                <a:lnTo>
                  <a:pt x="2700" y="12150"/>
                </a:lnTo>
                <a:lnTo>
                  <a:pt x="2700" y="13500"/>
                </a:lnTo>
                <a:lnTo>
                  <a:pt x="0" y="10800"/>
                </a:lnTo>
                <a:lnTo>
                  <a:pt x="2700" y="8100"/>
                </a:lnTo>
                <a:lnTo>
                  <a:pt x="2700" y="9450"/>
                </a:lnTo>
                <a:lnTo>
                  <a:pt x="5400" y="9450"/>
                </a:lnTo>
                <a:lnTo>
                  <a:pt x="540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5140" name="Text Box 23"/>
          <p:cNvSpPr txBox="1">
            <a:spLocks noChangeArrowheads="1"/>
          </p:cNvSpPr>
          <p:nvPr/>
        </p:nvSpPr>
        <p:spPr bwMode="auto">
          <a:xfrm>
            <a:off x="1547813" y="3716338"/>
            <a:ext cx="1727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MX" sz="1800"/>
              <a:t>Potenciar</a:t>
            </a:r>
          </a:p>
        </p:txBody>
      </p:sp>
      <p:sp>
        <p:nvSpPr>
          <p:cNvPr id="5141" name="Text Box 25"/>
          <p:cNvSpPr txBox="1">
            <a:spLocks noChangeArrowheads="1"/>
          </p:cNvSpPr>
          <p:nvPr/>
        </p:nvSpPr>
        <p:spPr bwMode="auto">
          <a:xfrm>
            <a:off x="5291138" y="4940300"/>
            <a:ext cx="1727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MX" sz="1800"/>
              <a:t>Convertir</a:t>
            </a:r>
          </a:p>
        </p:txBody>
      </p:sp>
      <p:sp>
        <p:nvSpPr>
          <p:cNvPr id="5142" name="Text Box 26"/>
          <p:cNvSpPr txBox="1">
            <a:spLocks noChangeArrowheads="1"/>
          </p:cNvSpPr>
          <p:nvPr/>
        </p:nvSpPr>
        <p:spPr bwMode="auto">
          <a:xfrm rot="2994753">
            <a:off x="5079207" y="3209131"/>
            <a:ext cx="2952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MX" sz="1800"/>
              <a:t>Anticipar, debilitar</a:t>
            </a:r>
          </a:p>
        </p:txBody>
      </p:sp>
      <p:sp>
        <p:nvSpPr>
          <p:cNvPr id="5143" name="Text Box 28"/>
          <p:cNvSpPr txBox="1">
            <a:spLocks noChangeArrowheads="1"/>
          </p:cNvSpPr>
          <p:nvPr/>
        </p:nvSpPr>
        <p:spPr bwMode="auto">
          <a:xfrm rot="-5400000">
            <a:off x="4749007" y="3532981"/>
            <a:ext cx="1727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MX" sz="1800"/>
              <a:t>Convertir</a:t>
            </a:r>
          </a:p>
        </p:txBody>
      </p:sp>
      <p:sp>
        <p:nvSpPr>
          <p:cNvPr id="5144" name="Text Box 29"/>
          <p:cNvSpPr txBox="1">
            <a:spLocks noChangeArrowheads="1"/>
          </p:cNvSpPr>
          <p:nvPr/>
        </p:nvSpPr>
        <p:spPr bwMode="auto">
          <a:xfrm>
            <a:off x="639261" y="337855"/>
            <a:ext cx="5040312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MX" sz="2800" b="1" dirty="0"/>
              <a:t>Cómo formular las estrategias: preguntarse cómo?</a:t>
            </a:r>
          </a:p>
        </p:txBody>
      </p:sp>
    </p:spTree>
    <p:extLst>
      <p:ext uri="{BB962C8B-B14F-4D97-AF65-F5344CB8AC3E}">
        <p14:creationId xmlns:p14="http://schemas.microsoft.com/office/powerpoint/2010/main" val="145795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1"/>
          <p:cNvSpPr txBox="1">
            <a:spLocks noChangeArrowheads="1"/>
          </p:cNvSpPr>
          <p:nvPr/>
        </p:nvSpPr>
        <p:spPr bwMode="auto">
          <a:xfrm>
            <a:off x="1043608" y="620712"/>
            <a:ext cx="60483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MX" altLang="es-MX" b="1" dirty="0" smtClean="0">
                <a:solidFill>
                  <a:srgbClr val="003399"/>
                </a:solidFill>
              </a:rPr>
              <a:t>Matriz de estrategias</a:t>
            </a:r>
            <a:endParaRPr lang="es-ES" altLang="es-MX" b="1" dirty="0">
              <a:solidFill>
                <a:srgbClr val="003399"/>
              </a:solidFill>
            </a:endParaRPr>
          </a:p>
        </p:txBody>
      </p:sp>
      <p:pic>
        <p:nvPicPr>
          <p:cNvPr id="6147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200150"/>
            <a:ext cx="8425631" cy="503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582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185976"/>
              </p:ext>
            </p:extLst>
          </p:nvPr>
        </p:nvGraphicFramePr>
        <p:xfrm>
          <a:off x="900113" y="1038768"/>
          <a:ext cx="7704138" cy="5486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2069"/>
                <a:gridCol w="3852069"/>
              </a:tblGrid>
              <a:tr h="2582238"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>FORTALEZAS</a:t>
                      </a:r>
                    </a:p>
                    <a:p>
                      <a:endParaRPr lang="es-MX" sz="1200" dirty="0" smtClean="0"/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MX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Razón de liquidez aumentó a 2.52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/>
                      </a:r>
                      <a:br>
                        <a:rPr lang="es-MX" sz="1200" dirty="0" smtClean="0"/>
                      </a:br>
                      <a:r>
                        <a:rPr lang="es-MX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El Margen de utilidad aumentó a 6.94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/>
                      </a:r>
                      <a:br>
                        <a:rPr lang="es-MX" sz="1200" dirty="0" smtClean="0"/>
                      </a:br>
                      <a:r>
                        <a:rPr lang="es-MX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La moral de los empleados es buena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/>
                      </a:r>
                      <a:br>
                        <a:rPr lang="es-MX" sz="1200" dirty="0" smtClean="0"/>
                      </a:br>
                      <a:r>
                        <a:rPr lang="es-MX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El Nuevo sistema de información computarizado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/>
                      </a:r>
                      <a:br>
                        <a:rPr lang="es-MX" sz="1200" dirty="0" smtClean="0"/>
                      </a:br>
                      <a:r>
                        <a:rPr lang="es-MX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5. La participación en el mercado ha aumentado a 24 %</a:t>
                      </a:r>
                      <a:endParaRPr lang="es-MX" sz="1200" dirty="0" smtClean="0"/>
                    </a:p>
                  </a:txBody>
                  <a:tcPr marL="91438" marR="91438" marT="45723" marB="45723"/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>DEBILIDADES</a:t>
                      </a:r>
                    </a:p>
                    <a:p>
                      <a:endParaRPr lang="es-MX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s-MX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1. No se han resuelto demandas legales</a:t>
                      </a:r>
                    </a:p>
                    <a:p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s-MX" sz="12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s-MX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2. La capacidad de la planta ha bajado a 74 %</a:t>
                      </a:r>
                    </a:p>
                    <a:p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s-MX" sz="12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s-MX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3. Falta de un sistema de administración estratégica</a:t>
                      </a:r>
                    </a:p>
                    <a:p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s-MX" sz="12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s-MX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4. Los gastos de investigación y desarrollo han aumentado 31 %</a:t>
                      </a:r>
                    </a:p>
                    <a:p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s-MX" sz="12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s-MX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5. Los incentivos para distribuidores no han sido eficaces</a:t>
                      </a:r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8" marR="91438" marT="45723" marB="45723"/>
                </a:tc>
              </a:tr>
              <a:tr h="2760322">
                <a:tc>
                  <a:txBody>
                    <a:bodyPr/>
                    <a:lstStyle/>
                    <a:p>
                      <a:r>
                        <a:rPr lang="es-MX" sz="1200" b="1" dirty="0" smtClean="0"/>
                        <a:t>OPORTUNIDADES</a:t>
                      </a:r>
                    </a:p>
                    <a:p>
                      <a:endParaRPr lang="es-MX" sz="1200" dirty="0" smtClean="0"/>
                    </a:p>
                    <a:p>
                      <a:pPr marL="228600" indent="-228600">
                        <a:buAutoNum type="arabicPeriod"/>
                      </a:pPr>
                      <a:r>
                        <a:rPr lang="es-MX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Unificación de Europa Occidental</a:t>
                      </a:r>
                    </a:p>
                    <a:p>
                      <a:pPr marL="0" indent="0">
                        <a:buNone/>
                      </a:pPr>
                      <a:r>
                        <a:rPr lang="es-MX" sz="1200" dirty="0" smtClean="0"/>
                        <a:t/>
                      </a:r>
                      <a:br>
                        <a:rPr lang="es-MX" sz="1200" dirty="0" smtClean="0"/>
                      </a:br>
                      <a:r>
                        <a:rPr lang="es-MX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Mayor conciencia de la salud al elegir alimentos</a:t>
                      </a:r>
                    </a:p>
                    <a:p>
                      <a:pPr marL="0" indent="0">
                        <a:buNone/>
                      </a:pPr>
                      <a:r>
                        <a:rPr lang="es-MX" sz="1200" dirty="0" smtClean="0"/>
                        <a:t/>
                      </a:r>
                      <a:br>
                        <a:rPr lang="es-MX" sz="1200" dirty="0" smtClean="0"/>
                      </a:br>
                      <a:r>
                        <a:rPr lang="es-MX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Economías de libre mercado naciendo en Asia</a:t>
                      </a:r>
                    </a:p>
                    <a:p>
                      <a:pPr marL="0" indent="0">
                        <a:buNone/>
                      </a:pPr>
                      <a:r>
                        <a:rPr lang="es-MX" sz="1200" dirty="0" smtClean="0"/>
                        <a:t/>
                      </a:r>
                      <a:br>
                        <a:rPr lang="es-MX" sz="1200" dirty="0" smtClean="0"/>
                      </a:br>
                      <a:r>
                        <a:rPr lang="es-MX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La demanda de sopas aumenta 10 % al año</a:t>
                      </a:r>
                    </a:p>
                    <a:p>
                      <a:pPr marL="0" indent="0">
                        <a:buNone/>
                      </a:pPr>
                      <a:r>
                        <a:rPr lang="es-MX" sz="1200" dirty="0" smtClean="0"/>
                        <a:t/>
                      </a:r>
                      <a:br>
                        <a:rPr lang="es-MX" sz="1200" dirty="0" smtClean="0"/>
                      </a:br>
                      <a:r>
                        <a:rPr lang="es-MX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 Tratado de libre comercio EEUU, Canadá y México</a:t>
                      </a:r>
                      <a:endParaRPr lang="es-MX" sz="1200" dirty="0" smtClean="0"/>
                    </a:p>
                    <a:p>
                      <a:endParaRPr lang="es-MX" sz="1200" dirty="0"/>
                    </a:p>
                  </a:txBody>
                  <a:tcPr marL="91431" marR="91431" marT="45723" marB="45723"/>
                </a:tc>
                <a:tc>
                  <a:txBody>
                    <a:bodyPr/>
                    <a:lstStyle/>
                    <a:p>
                      <a:r>
                        <a:rPr lang="es-MX" sz="1200" b="1" dirty="0" smtClean="0"/>
                        <a:t>AMENAZAS</a:t>
                      </a:r>
                    </a:p>
                    <a:p>
                      <a:endParaRPr lang="es-MX" sz="1200" dirty="0" smtClean="0"/>
                    </a:p>
                    <a:p>
                      <a:pPr marL="228600" indent="-228600">
                        <a:buAutoNum type="arabicPeriod"/>
                      </a:pPr>
                      <a:r>
                        <a:rPr lang="es-MX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Los ingresos por alimentos sólo están incrementando 1 % al año</a:t>
                      </a:r>
                    </a:p>
                    <a:p>
                      <a:pPr marL="0" indent="0">
                        <a:buNone/>
                      </a:pPr>
                      <a:endParaRPr lang="es-MX" sz="12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MX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Los paquetes de alimentos preparados </a:t>
                      </a:r>
                      <a:r>
                        <a:rPr lang="es-MX" sz="12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Banquet</a:t>
                      </a:r>
                      <a:r>
                        <a:rPr lang="es-MX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s-MX" sz="12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Conagra</a:t>
                      </a:r>
                      <a:r>
                        <a:rPr lang="es-MX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encabezan el mercado con una participación del 27.4 %</a:t>
                      </a:r>
                    </a:p>
                    <a:p>
                      <a:endParaRPr lang="es-MX" sz="12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MX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Economías inestables de Asia</a:t>
                      </a:r>
                    </a:p>
                    <a:p>
                      <a:endParaRPr lang="es-MX" sz="12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MX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Las latas de latón no son biodegradables</a:t>
                      </a:r>
                    </a:p>
                    <a:p>
                      <a:endParaRPr lang="es-MX" sz="12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MX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 Valor bajo del dólar</a:t>
                      </a:r>
                    </a:p>
                    <a:p>
                      <a:endParaRPr lang="es-MX" sz="1200" dirty="0"/>
                    </a:p>
                  </a:txBody>
                  <a:tcPr marL="91431" marR="91431" marT="45723" marB="45723"/>
                </a:tc>
              </a:tr>
            </a:tbl>
          </a:graphicData>
        </a:graphic>
      </p:graphicFrame>
      <p:pic>
        <p:nvPicPr>
          <p:cNvPr id="7181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692696"/>
            <a:ext cx="4762500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856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051836"/>
              </p:ext>
            </p:extLst>
          </p:nvPr>
        </p:nvGraphicFramePr>
        <p:xfrm>
          <a:off x="467543" y="698649"/>
          <a:ext cx="8280921" cy="57546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0307"/>
                <a:gridCol w="2760307"/>
                <a:gridCol w="2760307"/>
              </a:tblGrid>
              <a:tr h="1908733">
                <a:tc>
                  <a:txBody>
                    <a:bodyPr/>
                    <a:lstStyle/>
                    <a:p>
                      <a:endParaRPr lang="es-MX" sz="1800" dirty="0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r>
                        <a:rPr lang="es-MX" sz="1000" dirty="0" smtClean="0">
                          <a:solidFill>
                            <a:schemeClr val="tx1"/>
                          </a:solidFill>
                        </a:rPr>
                        <a:t>FORTALEZAS</a:t>
                      </a:r>
                    </a:p>
                    <a:p>
                      <a:endParaRPr lang="es-MX" sz="100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La Razón de liquidez aumentó a 2.52</a:t>
                      </a:r>
                      <a:r>
                        <a:rPr lang="es-MX" sz="1000" dirty="0" smtClean="0"/>
                        <a:t/>
                      </a:r>
                      <a:br>
                        <a:rPr lang="es-MX" sz="1000" dirty="0" smtClean="0"/>
                      </a:br>
                      <a:r>
                        <a:rPr lang="es-MX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El Margen de utilidad aumentó a 6.94</a:t>
                      </a:r>
                      <a:r>
                        <a:rPr lang="es-MX" sz="1000" dirty="0" smtClean="0"/>
                        <a:t/>
                      </a:r>
                      <a:br>
                        <a:rPr lang="es-MX" sz="1000" dirty="0" smtClean="0"/>
                      </a:br>
                      <a:r>
                        <a:rPr lang="es-MX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La moral de los empleados es buena</a:t>
                      </a:r>
                      <a:r>
                        <a:rPr lang="es-MX" sz="1000" dirty="0" smtClean="0"/>
                        <a:t/>
                      </a:r>
                      <a:br>
                        <a:rPr lang="es-MX" sz="1000" dirty="0" smtClean="0"/>
                      </a:br>
                      <a:r>
                        <a:rPr lang="es-MX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El Nuevo sistema de información computarizado</a:t>
                      </a:r>
                      <a:r>
                        <a:rPr lang="es-MX" sz="1000" dirty="0" smtClean="0"/>
                        <a:t/>
                      </a:r>
                      <a:br>
                        <a:rPr lang="es-MX" sz="1000" dirty="0" smtClean="0"/>
                      </a:br>
                      <a:r>
                        <a:rPr lang="es-MX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5. La participación en el mercado ha aumentado a 24 %</a:t>
                      </a:r>
                      <a:endParaRPr lang="es-MX" sz="1000" dirty="0" smtClean="0"/>
                    </a:p>
                    <a:p>
                      <a:endParaRPr lang="es-MX" sz="1000" dirty="0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r>
                        <a:rPr lang="es-MX" sz="1000" dirty="0" smtClean="0">
                          <a:solidFill>
                            <a:schemeClr val="tx1"/>
                          </a:solidFill>
                        </a:rPr>
                        <a:t>DEBILIDADES</a:t>
                      </a:r>
                    </a:p>
                    <a:p>
                      <a:r>
                        <a:rPr lang="es-MX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s-MX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No se han resuelto demandas legales</a:t>
                      </a:r>
                      <a:r>
                        <a:rPr lang="es-MX" sz="1000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s-MX" sz="10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s-MX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2. La capacidad de la planta ha bajado a 74 %</a:t>
                      </a:r>
                      <a:r>
                        <a:rPr lang="es-MX" sz="1000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s-MX" sz="10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s-MX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3. Falta de un sistema de administración estratégica</a:t>
                      </a:r>
                      <a:r>
                        <a:rPr lang="es-MX" sz="1000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s-MX" sz="10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s-MX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4. Los gastos de investigación y desarrollo han aumentado 31 %</a:t>
                      </a:r>
                      <a:r>
                        <a:rPr lang="es-MX" sz="1000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s-MX" sz="10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s-MX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5. Los incentivos para distribuidores no han sido eficaces</a:t>
                      </a:r>
                      <a:endParaRPr lang="es-MX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/>
                </a:tc>
              </a:tr>
              <a:tr h="1794779">
                <a:tc>
                  <a:txBody>
                    <a:bodyPr/>
                    <a:lstStyle/>
                    <a:p>
                      <a:r>
                        <a:rPr lang="es-MX" sz="1000" dirty="0" smtClean="0"/>
                        <a:t>OPORTUNIDADES</a:t>
                      </a:r>
                    </a:p>
                    <a:p>
                      <a:r>
                        <a:rPr lang="es-MX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1. Unificación de Europa Occidental</a:t>
                      </a:r>
                      <a:r>
                        <a:rPr lang="es-MX" sz="1000" dirty="0" smtClean="0"/>
                        <a:t/>
                      </a:r>
                      <a:br>
                        <a:rPr lang="es-MX" sz="1000" dirty="0" smtClean="0"/>
                      </a:br>
                      <a:r>
                        <a:rPr lang="es-MX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Mayor conciencia de la salud al elegir alimentos</a:t>
                      </a:r>
                      <a:r>
                        <a:rPr lang="es-MX" sz="1000" dirty="0" smtClean="0"/>
                        <a:t/>
                      </a:r>
                      <a:br>
                        <a:rPr lang="es-MX" sz="1000" dirty="0" smtClean="0"/>
                      </a:br>
                      <a:r>
                        <a:rPr lang="es-MX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Economías de libre mercado naciendo en Asia</a:t>
                      </a:r>
                      <a:r>
                        <a:rPr lang="es-MX" sz="1000" dirty="0" smtClean="0"/>
                        <a:t/>
                      </a:r>
                      <a:br>
                        <a:rPr lang="es-MX" sz="1000" dirty="0" smtClean="0"/>
                      </a:br>
                      <a:r>
                        <a:rPr lang="es-MX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La demanda de sopas aumenta 10 % al año</a:t>
                      </a:r>
                      <a:r>
                        <a:rPr lang="es-MX" sz="1000" dirty="0" smtClean="0"/>
                        <a:t/>
                      </a:r>
                      <a:br>
                        <a:rPr lang="es-MX" sz="1000" dirty="0" smtClean="0"/>
                      </a:br>
                      <a:r>
                        <a:rPr lang="es-MX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 Tratado de libre comercio EEUU, Canadá y México</a:t>
                      </a:r>
                      <a:endParaRPr lang="es-MX" sz="1000" dirty="0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r>
                        <a:rPr lang="es-MX" sz="1000" dirty="0" smtClean="0"/>
                        <a:t>ESTRATEGIAS </a:t>
                      </a:r>
                      <a:r>
                        <a:rPr lang="es-MX" sz="1000" dirty="0" err="1" smtClean="0"/>
                        <a:t>FO</a:t>
                      </a:r>
                      <a:endParaRPr lang="es-MX" sz="1000" dirty="0" smtClean="0"/>
                    </a:p>
                    <a:p>
                      <a:r>
                        <a:rPr lang="es-MX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1. Adquirir compañía del ramo de los alimentos en Europa (F1, F5, O1)</a:t>
                      </a:r>
                      <a:r>
                        <a:rPr lang="es-MX" sz="1000" dirty="0" smtClean="0"/>
                        <a:t/>
                      </a:r>
                      <a:br>
                        <a:rPr lang="es-MX" sz="1000" dirty="0" smtClean="0"/>
                      </a:br>
                      <a:r>
                        <a:rPr lang="es-MX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Construir planta manufacturera en México (F2, F5, O5)</a:t>
                      </a:r>
                      <a:r>
                        <a:rPr lang="es-MX" sz="1000" dirty="0" smtClean="0"/>
                        <a:t/>
                      </a:r>
                      <a:br>
                        <a:rPr lang="es-MX" sz="1000" dirty="0" smtClean="0"/>
                      </a:br>
                      <a:r>
                        <a:rPr lang="es-MX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Desarrollar sopas nuevas y saludables (F3, O3)</a:t>
                      </a:r>
                      <a:r>
                        <a:rPr lang="es-MX" sz="1000" dirty="0" smtClean="0"/>
                        <a:t/>
                      </a:r>
                      <a:br>
                        <a:rPr lang="es-MX" sz="1000" dirty="0" smtClean="0"/>
                      </a:br>
                      <a:r>
                        <a:rPr lang="es-MX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Construir empresa de riesgo compartido para distribuir sopa en Asia (F1, F5, O3)</a:t>
                      </a:r>
                      <a:endParaRPr lang="es-MX" sz="1000" dirty="0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r>
                        <a:rPr lang="es-MX" sz="1000" dirty="0" smtClean="0"/>
                        <a:t>ESTRATEGIAS</a:t>
                      </a:r>
                      <a:r>
                        <a:rPr lang="es-MX" sz="1000" baseline="0" dirty="0" smtClean="0"/>
                        <a:t> DO</a:t>
                      </a:r>
                    </a:p>
                    <a:p>
                      <a:r>
                        <a:rPr lang="es-MX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Construir empresa de riesgo compartido para distribuir sopa en Europa (D3, O1)</a:t>
                      </a:r>
                      <a:r>
                        <a:rPr lang="es-MX" sz="1000" dirty="0" smtClean="0"/>
                        <a:t/>
                      </a:r>
                      <a:br>
                        <a:rPr lang="es-MX" sz="1000" dirty="0" smtClean="0"/>
                      </a:br>
                      <a:r>
                        <a:rPr lang="es-MX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Desarrollar productos nuevos </a:t>
                      </a:r>
                      <a:r>
                        <a:rPr lang="es-MX" sz="10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Pepperidge</a:t>
                      </a:r>
                      <a:r>
                        <a:rPr lang="es-MX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MX" sz="10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Farm</a:t>
                      </a:r>
                      <a:r>
                        <a:rPr lang="es-MX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Construir empresa de riesgo compartido para distribuir sopa en Asia (D1, O2, O4)</a:t>
                      </a:r>
                      <a:endParaRPr lang="es-MX" sz="1000" dirty="0"/>
                    </a:p>
                  </a:txBody>
                  <a:tcPr marL="91447" marR="91447"/>
                </a:tc>
              </a:tr>
              <a:tr h="2051175">
                <a:tc>
                  <a:txBody>
                    <a:bodyPr/>
                    <a:lstStyle/>
                    <a:p>
                      <a:r>
                        <a:rPr lang="es-MX" sz="1000" dirty="0" smtClean="0"/>
                        <a:t>AMENAZAS</a:t>
                      </a:r>
                    </a:p>
                    <a:p>
                      <a:r>
                        <a:rPr lang="es-MX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s-MX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Los ingresos por alimentos sólo están incrementando 1 % al año</a:t>
                      </a:r>
                    </a:p>
                    <a:p>
                      <a:r>
                        <a:rPr lang="es-MX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Los paquetes de alimentos preparados </a:t>
                      </a:r>
                      <a:r>
                        <a:rPr lang="es-MX" sz="10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Banquet</a:t>
                      </a:r>
                      <a:r>
                        <a:rPr lang="es-MX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s-MX" sz="10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Conagra</a:t>
                      </a:r>
                      <a:r>
                        <a:rPr lang="es-MX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encabezan el mercado con una participación del 27.4 %</a:t>
                      </a:r>
                    </a:p>
                    <a:p>
                      <a:r>
                        <a:rPr lang="es-MX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Economías inestables de Asia</a:t>
                      </a:r>
                    </a:p>
                    <a:p>
                      <a:r>
                        <a:rPr lang="es-MX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Las latas de latón no son biodegradables</a:t>
                      </a:r>
                    </a:p>
                    <a:p>
                      <a:r>
                        <a:rPr lang="es-MX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 Valor bajo del dólar</a:t>
                      </a:r>
                    </a:p>
                    <a:p>
                      <a:endParaRPr lang="es-MX" sz="1000" dirty="0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r>
                        <a:rPr lang="es-MX" sz="1000" dirty="0" smtClean="0"/>
                        <a:t>ESTRATEGIAS</a:t>
                      </a:r>
                      <a:r>
                        <a:rPr lang="es-MX" sz="1000" baseline="0" dirty="0" smtClean="0"/>
                        <a:t> FA</a:t>
                      </a:r>
                    </a:p>
                    <a:p>
                      <a:r>
                        <a:rPr lang="es-MX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s-MX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Desarrollar nuevos paquetes de alimentos para microondas (F1, F5, A2)</a:t>
                      </a:r>
                    </a:p>
                    <a:p>
                      <a:r>
                        <a:rPr lang="es-MX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Desarrollar nuevos recipientes biodegradables para las sopas (F1, F5, A2)</a:t>
                      </a:r>
                    </a:p>
                    <a:p>
                      <a:endParaRPr lang="es-MX" sz="1000" dirty="0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r>
                        <a:rPr lang="es-MX" sz="1000" dirty="0" smtClean="0"/>
                        <a:t>ESTRATEGIAS DA</a:t>
                      </a:r>
                    </a:p>
                    <a:p>
                      <a:r>
                        <a:rPr lang="es-MX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Cerrar operaciones europeas poco rentables (D3, A3, A5)</a:t>
                      </a:r>
                    </a:p>
                    <a:p>
                      <a:r>
                        <a:rPr lang="es-MX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Diversificarse con alimentos aparte de sopas (D5, A1)</a:t>
                      </a:r>
                    </a:p>
                    <a:p>
                      <a:endParaRPr lang="es-MX" sz="1000" dirty="0"/>
                    </a:p>
                  </a:txBody>
                  <a:tcPr marL="91447" marR="91447"/>
                </a:tc>
              </a:tr>
            </a:tbl>
          </a:graphicData>
        </a:graphic>
      </p:graphicFrame>
      <p:sp>
        <p:nvSpPr>
          <p:cNvPr id="8212" name="CuadroTexto 2"/>
          <p:cNvSpPr txBox="1">
            <a:spLocks noChangeArrowheads="1"/>
          </p:cNvSpPr>
          <p:nvPr/>
        </p:nvSpPr>
        <p:spPr bwMode="auto">
          <a:xfrm>
            <a:off x="468685" y="404664"/>
            <a:ext cx="47513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1600" b="1" dirty="0"/>
              <a:t>La matriz </a:t>
            </a:r>
            <a:r>
              <a:rPr lang="es-MX" altLang="es-MX" sz="1600" b="1" dirty="0" err="1"/>
              <a:t>FODA</a:t>
            </a:r>
            <a:r>
              <a:rPr lang="es-MX" altLang="es-MX" sz="1600" b="1" dirty="0"/>
              <a:t> para Campbell </a:t>
            </a:r>
            <a:r>
              <a:rPr lang="es-MX" altLang="es-MX" sz="1600" b="1" dirty="0" err="1"/>
              <a:t>Soup</a:t>
            </a:r>
            <a:r>
              <a:rPr lang="es-MX" altLang="es-MX" sz="1600" b="1" dirty="0"/>
              <a:t> Company</a:t>
            </a:r>
            <a:endParaRPr lang="es-MX" altLang="es-MX" sz="1600" dirty="0"/>
          </a:p>
        </p:txBody>
      </p:sp>
    </p:spTree>
    <p:extLst>
      <p:ext uri="{BB962C8B-B14F-4D97-AF65-F5344CB8AC3E}">
        <p14:creationId xmlns:p14="http://schemas.microsoft.com/office/powerpoint/2010/main" val="108735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Rectángulo"/>
          <p:cNvSpPr txBox="1">
            <a:spLocks/>
          </p:cNvSpPr>
          <p:nvPr/>
        </p:nvSpPr>
        <p:spPr>
          <a:xfrm>
            <a:off x="1042988" y="1052513"/>
            <a:ext cx="6777037" cy="499213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MX" dirty="0" smtClean="0"/>
          </a:p>
          <a:p>
            <a:pPr marL="68580" indent="0" algn="ctr">
              <a:buFont typeface="Wingdings 2" pitchFamily="18" charset="2"/>
              <a:buNone/>
            </a:pPr>
            <a:r>
              <a:rPr lang="es-MX" sz="4800" b="1" dirty="0" smtClean="0"/>
              <a:t>Unidad de competencia VI.</a:t>
            </a:r>
          </a:p>
          <a:p>
            <a:pPr marL="68580" indent="0" algn="ctr">
              <a:buFont typeface="Wingdings 2" pitchFamily="18" charset="2"/>
              <a:buNone/>
            </a:pPr>
            <a:endParaRPr lang="es-MX" sz="3600" dirty="0" smtClean="0"/>
          </a:p>
          <a:p>
            <a:pPr marL="68580" indent="0" algn="ctr">
              <a:buFont typeface="Wingdings 2" pitchFamily="18" charset="2"/>
              <a:buNone/>
            </a:pPr>
            <a:r>
              <a:rPr lang="es-MX" sz="3200" dirty="0" smtClean="0"/>
              <a:t>El plan de negocios como una estrategia de crecimiento y desarrollo de las </a:t>
            </a:r>
            <a:r>
              <a:rPr lang="es-MX" sz="3200" dirty="0" err="1" smtClean="0"/>
              <a:t>MIPYMES</a:t>
            </a:r>
            <a:endParaRPr lang="es-MX" sz="3200" dirty="0" smtClean="0"/>
          </a:p>
          <a:p>
            <a:pPr algn="ctr"/>
            <a:endParaRPr lang="es-MX" dirty="0" smtClean="0"/>
          </a:p>
          <a:p>
            <a:pPr algn="ctr"/>
            <a:r>
              <a:rPr lang="es-MX" sz="1200" dirty="0" smtClean="0"/>
              <a:t>.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1470815681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es-MX" dirty="0" smtClean="0"/>
              <a:t>Definición de plan de negocios</a:t>
            </a:r>
            <a:endParaRPr lang="es-MX" dirty="0"/>
          </a:p>
        </p:txBody>
      </p:sp>
      <p:pic>
        <p:nvPicPr>
          <p:cNvPr id="6" name="Picture 4" descr="C:\Program Files\Microsoft Office\MEDIA\CAGCAT10\j0299125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18222" y="4253637"/>
            <a:ext cx="1100023" cy="18050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444142" y="2420888"/>
            <a:ext cx="6624092" cy="2735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 algn="just">
              <a:buNone/>
            </a:pPr>
            <a:r>
              <a:rPr lang="es-MX" altLang="es-MX" dirty="0" smtClean="0"/>
              <a:t>Es una herramienta que permite al emprendedor realizar un proceso de planeación, para seleccionar el camino adecuado hacia el logro de sus metas y objetivos.</a:t>
            </a:r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418563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es-MX" dirty="0" smtClean="0"/>
              <a:t>Objetivos del plan de negocios</a:t>
            </a:r>
            <a:endParaRPr lang="es-MX" dirty="0"/>
          </a:p>
        </p:txBody>
      </p:sp>
      <p:pic>
        <p:nvPicPr>
          <p:cNvPr id="6" name="Picture 4" descr="C:\Program Files\Microsoft Office\MEDIA\CAGCAT10\j0299125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18222" y="4653135"/>
            <a:ext cx="1100023" cy="14055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444142" y="2420888"/>
            <a:ext cx="6624092" cy="273526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Tx/>
              <a:buChar char="-"/>
            </a:pPr>
            <a:r>
              <a:rPr lang="es-MX" altLang="es-MX" dirty="0"/>
              <a:t>Identificar la naturaleza y contexto de la oportunidad de negocios.</a:t>
            </a:r>
          </a:p>
          <a:p>
            <a:pPr algn="just"/>
            <a:endParaRPr lang="es-MX" altLang="es-MX" dirty="0"/>
          </a:p>
          <a:p>
            <a:pPr algn="just">
              <a:buFontTx/>
              <a:buChar char="-"/>
            </a:pPr>
            <a:r>
              <a:rPr lang="es-MX" altLang="es-MX" dirty="0"/>
              <a:t>Presentar el método que el emprendedor piensa adoptar para aprovechar dicha oportunidad.</a:t>
            </a:r>
          </a:p>
          <a:p>
            <a:pPr algn="just"/>
            <a:endParaRPr lang="es-MX" altLang="es-MX" dirty="0"/>
          </a:p>
          <a:p>
            <a:pPr algn="just"/>
            <a:r>
              <a:rPr lang="es-MX" altLang="es-MX" dirty="0"/>
              <a:t>- Reconocer los factores que determinarán si la empresa tendrá éxito.</a:t>
            </a:r>
          </a:p>
        </p:txBody>
      </p:sp>
    </p:spTree>
    <p:extLst>
      <p:ext uri="{BB962C8B-B14F-4D97-AF65-F5344CB8AC3E}">
        <p14:creationId xmlns:p14="http://schemas.microsoft.com/office/powerpoint/2010/main" val="150369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es-MX" dirty="0" smtClean="0"/>
              <a:t>Características del plan de negocios</a:t>
            </a:r>
            <a:endParaRPr lang="es-MX" dirty="0"/>
          </a:p>
        </p:txBody>
      </p:sp>
      <p:pic>
        <p:nvPicPr>
          <p:cNvPr id="6" name="Picture 4" descr="C:\Program Files\Microsoft Office\MEDIA\CAGCAT10\j0299125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18222" y="4653135"/>
            <a:ext cx="1100023" cy="14055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444142" y="2420888"/>
            <a:ext cx="6624092" cy="2735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Tx/>
              <a:buChar char="-"/>
            </a:pPr>
            <a:endParaRPr lang="es-MX" altLang="es-MX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900113" y="2420888"/>
            <a:ext cx="7559675" cy="33115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altLang="es-MX" sz="2800" dirty="0" smtClean="0"/>
              <a:t>Ser claro, conciso e informativo.</a:t>
            </a:r>
            <a:endParaRPr lang="es-MX" altLang="es-MX" sz="2800" dirty="0" smtClean="0"/>
          </a:p>
          <a:p>
            <a:pPr algn="just"/>
            <a:r>
              <a:rPr lang="es-ES" altLang="es-MX" sz="2800" dirty="0" smtClean="0"/>
              <a:t>Establecer metas a corto y mediano plazos. </a:t>
            </a:r>
            <a:endParaRPr lang="es-MX" altLang="es-MX" sz="2800" dirty="0" smtClean="0"/>
          </a:p>
          <a:p>
            <a:pPr algn="just"/>
            <a:r>
              <a:rPr lang="es-ES" altLang="es-MX" sz="2800" dirty="0" smtClean="0"/>
              <a:t>Definir con claridad los resultados finales esperados.</a:t>
            </a:r>
            <a:endParaRPr lang="es-MX" altLang="es-MX" sz="2800" dirty="0" smtClean="0"/>
          </a:p>
          <a:p>
            <a:pPr algn="just"/>
            <a:r>
              <a:rPr lang="fo-FO" altLang="es-MX" sz="2800" dirty="0" smtClean="0"/>
              <a:t>Extensión y apariencia correctas, ni demasiado adornado, ni demasiado sencillo</a:t>
            </a:r>
            <a:r>
              <a:rPr lang="fo-FO" altLang="es-MX" dirty="0" smtClean="0"/>
              <a:t>.</a:t>
            </a:r>
            <a:endParaRPr lang="es-MX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297560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01136"/>
          </a:xfrm>
        </p:spPr>
        <p:txBody>
          <a:bodyPr>
            <a:normAutofit fontScale="90000"/>
          </a:bodyPr>
          <a:lstStyle/>
          <a:p>
            <a:pPr algn="just"/>
            <a:r>
              <a:rPr lang="es-MX" dirty="0" smtClean="0"/>
              <a:t>Características del plan de negocios</a:t>
            </a:r>
            <a:endParaRPr lang="es-MX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444142" y="2420888"/>
            <a:ext cx="6624092" cy="2735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Tx/>
              <a:buChar char="-"/>
            </a:pPr>
            <a:endParaRPr lang="es-MX" altLang="es-MX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900113" y="1832110"/>
            <a:ext cx="7559675" cy="390030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Tx/>
              <a:buChar char="-"/>
            </a:pPr>
            <a:r>
              <a:rPr lang="fo-FO" altLang="es-MX" sz="2800" dirty="0"/>
              <a:t>Debe transmitir lo que los fundadores y la empresa desean alcanzar dentro de tres a siete años.</a:t>
            </a:r>
          </a:p>
          <a:p>
            <a:pPr algn="just"/>
            <a:endParaRPr lang="es-MX" altLang="es-MX" sz="2800" dirty="0"/>
          </a:p>
          <a:p>
            <a:pPr algn="just">
              <a:buFontTx/>
              <a:buChar char="-"/>
            </a:pPr>
            <a:r>
              <a:rPr lang="fo-FO" altLang="es-MX" sz="2800" dirty="0"/>
              <a:t>Debe explicar en términos cualitativos y cuantitativos los beneficios que los productos o servicios ofrecen al usuario.</a:t>
            </a:r>
          </a:p>
          <a:p>
            <a:pPr algn="just"/>
            <a:endParaRPr lang="es-MX" altLang="es-MX" sz="2800" dirty="0"/>
          </a:p>
          <a:p>
            <a:pPr algn="just"/>
            <a:r>
              <a:rPr lang="fo-FO" altLang="es-MX" sz="2800" dirty="0"/>
              <a:t>- Debe expresar evidencia tangible de la factibilidad de venta de los productos o servicios</a:t>
            </a:r>
            <a:r>
              <a:rPr lang="fo-FO" altLang="es-MX" sz="2800" dirty="0" smtClean="0"/>
              <a:t>.</a:t>
            </a:r>
          </a:p>
          <a:p>
            <a:pPr algn="just">
              <a:buFontTx/>
              <a:buChar char="-"/>
            </a:pPr>
            <a:r>
              <a:rPr lang="fo-FO" altLang="es-MX" sz="2800" dirty="0"/>
              <a:t>Debe contener proyecciones financieras creíbles, con los datos clave explicados y documentados.</a:t>
            </a:r>
          </a:p>
          <a:p>
            <a:pPr algn="just">
              <a:buFontTx/>
              <a:buChar char="-"/>
            </a:pPr>
            <a:endParaRPr lang="es-MX" altLang="es-MX" sz="2800" dirty="0"/>
          </a:p>
          <a:p>
            <a:pPr algn="just"/>
            <a:r>
              <a:rPr lang="fo-FO" altLang="es-MX" sz="2800" dirty="0"/>
              <a:t>- Debe poder explicarse de manera fácil y concisa en una presentación oral bien estructurada.</a:t>
            </a:r>
            <a:endParaRPr lang="es-MX" altLang="es-MX" sz="2800" dirty="0"/>
          </a:p>
          <a:p>
            <a:pPr algn="just"/>
            <a:endParaRPr lang="es-MX" alt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6501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01136"/>
          </a:xfrm>
        </p:spPr>
        <p:txBody>
          <a:bodyPr>
            <a:normAutofit fontScale="90000"/>
          </a:bodyPr>
          <a:lstStyle/>
          <a:p>
            <a:pPr algn="just"/>
            <a:r>
              <a:rPr lang="es-MX" dirty="0" smtClean="0"/>
              <a:t>Utilidad del plan de negocios</a:t>
            </a:r>
            <a:endParaRPr lang="es-MX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444142" y="2420888"/>
            <a:ext cx="6624092" cy="2735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Tx/>
              <a:buChar char="-"/>
            </a:pPr>
            <a:endParaRPr lang="es-MX" altLang="es-MX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900113" y="1832110"/>
            <a:ext cx="7559675" cy="3900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 algn="just">
              <a:buNone/>
            </a:pPr>
            <a:endParaRPr lang="es-MX" altLang="es-MX" sz="2800" dirty="0"/>
          </a:p>
        </p:txBody>
      </p:sp>
      <p:sp>
        <p:nvSpPr>
          <p:cNvPr id="5" name="Rectángulo 4"/>
          <p:cNvSpPr/>
          <p:nvPr/>
        </p:nvSpPr>
        <p:spPr>
          <a:xfrm>
            <a:off x="900113" y="1956896"/>
            <a:ext cx="755967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o-FO" altLang="es-MX" dirty="0"/>
              <a:t>El plan de negocios es un documento único en donde se muestran todos los aspectos de un proyecto, con el fin de:</a:t>
            </a:r>
            <a:endParaRPr lang="es-MX" altLang="es-MX" dirty="0"/>
          </a:p>
          <a:p>
            <a:pPr algn="just">
              <a:buFontTx/>
              <a:buChar char="-"/>
            </a:pPr>
            <a:r>
              <a:rPr lang="fo-FO" altLang="es-MX" dirty="0"/>
              <a:t> Que los superiores de una empresa los aprueben.</a:t>
            </a:r>
          </a:p>
          <a:p>
            <a:pPr algn="just"/>
            <a:endParaRPr lang="fo-FO" altLang="es-MX" dirty="0"/>
          </a:p>
          <a:p>
            <a:pPr algn="just">
              <a:buFontTx/>
              <a:buChar char="-"/>
            </a:pPr>
            <a:r>
              <a:rPr lang="fo-FO" altLang="es-MX" dirty="0"/>
              <a:t>Convence a un inversionista de que puede a toda tranquilidad, invertir en nuestro negocio.</a:t>
            </a:r>
          </a:p>
          <a:p>
            <a:pPr algn="just"/>
            <a:endParaRPr lang="fo-FO" altLang="es-MX" dirty="0"/>
          </a:p>
          <a:p>
            <a:pPr algn="just">
              <a:buFontTx/>
              <a:buChar char="-"/>
            </a:pPr>
            <a:r>
              <a:rPr lang="fo-FO" altLang="es-MX" dirty="0"/>
              <a:t>Para el caso de pedir un préstamo, respaldarlo con la efectividad del negocio mostrando en el plan.</a:t>
            </a:r>
            <a:endParaRPr lang="es-MX" altLang="es-MX" dirty="0"/>
          </a:p>
          <a:p>
            <a:pPr algn="just">
              <a:buFontTx/>
              <a:buChar char="-"/>
            </a:pPr>
            <a:endParaRPr lang="es-MX" altLang="es-MX" dirty="0"/>
          </a:p>
          <a:p>
            <a:pPr algn="just">
              <a:buFontTx/>
              <a:buChar char="-"/>
            </a:pPr>
            <a:endParaRPr lang="es-MX" altLang="es-MX" dirty="0"/>
          </a:p>
          <a:p>
            <a:pPr algn="just"/>
            <a:endParaRPr lang="es-MX" alt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626" y="5013023"/>
            <a:ext cx="1511939" cy="143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46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3600" dirty="0" smtClean="0"/>
              <a:t>CONCEPTO DE EMPRESA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1844824"/>
            <a:ext cx="6984892" cy="3987805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es-MX" sz="2800" dirty="0" smtClean="0"/>
              <a:t>También se considera empresa la persona física o moral que realice las actividades a que se refiere el artículo 16 del Código Fiscal de la Federación (CFF, 2017) ya sea directamente o por conducto de terceros.</a:t>
            </a:r>
          </a:p>
          <a:p>
            <a:pPr algn="just">
              <a:buNone/>
            </a:pPr>
            <a:endParaRPr lang="es-MX" sz="2800" dirty="0" smtClean="0"/>
          </a:p>
          <a:p>
            <a:pPr algn="just">
              <a:buNone/>
            </a:pPr>
            <a:r>
              <a:rPr lang="es-MX" sz="2800" dirty="0" smtClean="0"/>
              <a:t>El citado artículo considera como actividades empresariales a:</a:t>
            </a:r>
          </a:p>
          <a:p>
            <a:pPr lvl="0" algn="just">
              <a:buFont typeface="Wingdings" pitchFamily="2" charset="2"/>
              <a:buChar char="Ø"/>
            </a:pPr>
            <a:r>
              <a:rPr lang="es-MX" sz="2800" dirty="0" smtClean="0"/>
              <a:t>Las comerciales.</a:t>
            </a:r>
          </a:p>
          <a:p>
            <a:pPr lvl="0" algn="just">
              <a:buFont typeface="Wingdings" pitchFamily="2" charset="2"/>
              <a:buChar char="Ø"/>
            </a:pPr>
            <a:r>
              <a:rPr lang="es-MX" sz="2800" dirty="0" smtClean="0"/>
              <a:t>Las industriales.</a:t>
            </a:r>
          </a:p>
          <a:p>
            <a:pPr lvl="0" algn="just">
              <a:buFont typeface="Wingdings" pitchFamily="2" charset="2"/>
              <a:buChar char="Ø"/>
            </a:pPr>
            <a:r>
              <a:rPr lang="es-MX" sz="2800" dirty="0" smtClean="0"/>
              <a:t>Las agrícolas.</a:t>
            </a:r>
          </a:p>
          <a:p>
            <a:pPr lvl="0" algn="just">
              <a:buFont typeface="Wingdings" pitchFamily="2" charset="2"/>
              <a:buChar char="Ø"/>
            </a:pPr>
            <a:r>
              <a:rPr lang="es-MX" sz="2800" dirty="0" smtClean="0"/>
              <a:t>Las ganaderas.</a:t>
            </a:r>
          </a:p>
          <a:p>
            <a:pPr lvl="0" algn="just">
              <a:buFont typeface="Wingdings" pitchFamily="2" charset="2"/>
              <a:buChar char="Ø"/>
            </a:pPr>
            <a:r>
              <a:rPr lang="es-MX" sz="2800" dirty="0" smtClean="0"/>
              <a:t>Las pesqueras.</a:t>
            </a:r>
          </a:p>
          <a:p>
            <a:pPr lvl="0" algn="just">
              <a:buFont typeface="Wingdings" pitchFamily="2" charset="2"/>
              <a:buChar char="Ø"/>
            </a:pPr>
            <a:r>
              <a:rPr lang="es-MX" sz="2800" dirty="0" smtClean="0"/>
              <a:t>Las silvícolas.</a:t>
            </a:r>
          </a:p>
          <a:p>
            <a:pPr lvl="0"/>
            <a:endParaRPr lang="es-MX" sz="2800" dirty="0" smtClean="0"/>
          </a:p>
          <a:p>
            <a:pPr lvl="0"/>
            <a:r>
              <a:rPr lang="es-MX" sz="2800" b="1" dirty="0" smtClean="0"/>
              <a:t>ACTIVIDAD: Definición propia de empresa.</a:t>
            </a:r>
            <a:endParaRPr lang="es-MX" sz="2800" b="1" dirty="0"/>
          </a:p>
        </p:txBody>
      </p:sp>
      <p:sp>
        <p:nvSpPr>
          <p:cNvPr id="4" name="3 Rectángulo"/>
          <p:cNvSpPr/>
          <p:nvPr/>
        </p:nvSpPr>
        <p:spPr>
          <a:xfrm>
            <a:off x="4716016" y="188640"/>
            <a:ext cx="3365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Administración de las PYMES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11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01136"/>
          </a:xfrm>
        </p:spPr>
        <p:txBody>
          <a:bodyPr>
            <a:normAutofit fontScale="90000"/>
          </a:bodyPr>
          <a:lstStyle/>
          <a:p>
            <a:pPr algn="just"/>
            <a:r>
              <a:rPr lang="es-MX" dirty="0" smtClean="0"/>
              <a:t>Ventajas del plan de negocios</a:t>
            </a:r>
            <a:endParaRPr lang="es-MX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444142" y="2420888"/>
            <a:ext cx="6624092" cy="2735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Tx/>
              <a:buChar char="-"/>
            </a:pPr>
            <a:endParaRPr lang="es-MX" altLang="es-MX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900113" y="1832110"/>
            <a:ext cx="7559675" cy="3900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 algn="just">
              <a:buNone/>
            </a:pPr>
            <a:endParaRPr lang="es-MX" altLang="es-MX" sz="2800" dirty="0"/>
          </a:p>
        </p:txBody>
      </p:sp>
      <p:sp>
        <p:nvSpPr>
          <p:cNvPr id="5" name="Rectángulo 4"/>
          <p:cNvSpPr/>
          <p:nvPr/>
        </p:nvSpPr>
        <p:spPr>
          <a:xfrm>
            <a:off x="900113" y="1956896"/>
            <a:ext cx="755967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Char char="-"/>
            </a:pPr>
            <a:r>
              <a:rPr lang="es-MX" altLang="es-MX" dirty="0"/>
              <a:t> </a:t>
            </a:r>
            <a:r>
              <a:rPr lang="en-CA" altLang="es-MX" dirty="0" err="1"/>
              <a:t>Permite</a:t>
            </a:r>
            <a:r>
              <a:rPr lang="en-CA" altLang="es-MX" dirty="0"/>
              <a:t> </a:t>
            </a:r>
            <a:r>
              <a:rPr lang="en-CA" altLang="es-MX" dirty="0" err="1"/>
              <a:t>imaginar</a:t>
            </a:r>
            <a:r>
              <a:rPr lang="en-CA" altLang="es-MX" dirty="0"/>
              <a:t> ideas, </a:t>
            </a:r>
            <a:r>
              <a:rPr lang="en-CA" altLang="es-MX" dirty="0" err="1"/>
              <a:t>soluciones</a:t>
            </a:r>
            <a:r>
              <a:rPr lang="en-CA" altLang="es-MX" dirty="0"/>
              <a:t> y </a:t>
            </a:r>
            <a:r>
              <a:rPr lang="en-CA" altLang="es-MX" dirty="0" err="1"/>
              <a:t>resultados</a:t>
            </a:r>
            <a:r>
              <a:rPr lang="en-CA" altLang="es-MX" dirty="0"/>
              <a:t>.</a:t>
            </a:r>
          </a:p>
          <a:p>
            <a:pPr algn="just"/>
            <a:r>
              <a:rPr lang="en-CA" altLang="es-MX" dirty="0"/>
              <a:t> </a:t>
            </a:r>
          </a:p>
          <a:p>
            <a:pPr algn="just">
              <a:buFontTx/>
              <a:buChar char="-"/>
            </a:pPr>
            <a:r>
              <a:rPr lang="en-CA" altLang="es-MX" dirty="0"/>
              <a:t> Con un plan de </a:t>
            </a:r>
            <a:r>
              <a:rPr lang="en-CA" altLang="es-MX" dirty="0" err="1"/>
              <a:t>negocios</a:t>
            </a:r>
            <a:r>
              <a:rPr lang="en-CA" altLang="es-MX" dirty="0"/>
              <a:t> se </a:t>
            </a:r>
            <a:r>
              <a:rPr lang="en-CA" altLang="es-MX" dirty="0" err="1"/>
              <a:t>asegura</a:t>
            </a:r>
            <a:r>
              <a:rPr lang="en-CA" altLang="es-MX" dirty="0"/>
              <a:t> que un </a:t>
            </a:r>
            <a:r>
              <a:rPr lang="en-CA" altLang="es-MX" dirty="0" err="1"/>
              <a:t>negocio</a:t>
            </a:r>
            <a:r>
              <a:rPr lang="en-CA" altLang="es-MX" dirty="0"/>
              <a:t> </a:t>
            </a:r>
            <a:r>
              <a:rPr lang="en-CA" altLang="es-MX" dirty="0" err="1"/>
              <a:t>tenga</a:t>
            </a:r>
            <a:r>
              <a:rPr lang="en-CA" altLang="es-MX" dirty="0"/>
              <a:t> </a:t>
            </a:r>
            <a:r>
              <a:rPr lang="en-CA" altLang="es-MX" dirty="0" err="1"/>
              <a:t>sentido</a:t>
            </a:r>
            <a:r>
              <a:rPr lang="en-CA" altLang="es-MX" dirty="0"/>
              <a:t> </a:t>
            </a:r>
            <a:r>
              <a:rPr lang="en-CA" altLang="es-MX" dirty="0" err="1"/>
              <a:t>financiero</a:t>
            </a:r>
            <a:r>
              <a:rPr lang="en-CA" altLang="es-MX" dirty="0"/>
              <a:t> y </a:t>
            </a:r>
            <a:r>
              <a:rPr lang="en-CA" altLang="es-MX" dirty="0" err="1"/>
              <a:t>operativo</a:t>
            </a:r>
            <a:r>
              <a:rPr lang="en-CA" altLang="es-MX" dirty="0"/>
              <a:t> , antes de </a:t>
            </a:r>
            <a:r>
              <a:rPr lang="en-CA" altLang="es-MX" dirty="0" err="1"/>
              <a:t>su</a:t>
            </a:r>
            <a:r>
              <a:rPr lang="en-CA" altLang="es-MX" dirty="0"/>
              <a:t> </a:t>
            </a:r>
            <a:r>
              <a:rPr lang="en-CA" altLang="es-MX" dirty="0" err="1"/>
              <a:t>puesta</a:t>
            </a:r>
            <a:r>
              <a:rPr lang="en-CA" altLang="es-MX" dirty="0"/>
              <a:t> </a:t>
            </a:r>
            <a:r>
              <a:rPr lang="en-CA" altLang="es-MX" dirty="0" err="1"/>
              <a:t>en</a:t>
            </a:r>
            <a:r>
              <a:rPr lang="en-CA" altLang="es-MX" dirty="0"/>
              <a:t> </a:t>
            </a:r>
            <a:r>
              <a:rPr lang="en-CA" altLang="es-MX" dirty="0" err="1"/>
              <a:t>marcha</a:t>
            </a:r>
            <a:r>
              <a:rPr lang="en-CA" altLang="es-MX" dirty="0"/>
              <a:t>. </a:t>
            </a:r>
          </a:p>
          <a:p>
            <a:pPr algn="just"/>
            <a:r>
              <a:rPr lang="en-CA" altLang="es-MX" dirty="0"/>
              <a:t> </a:t>
            </a:r>
          </a:p>
          <a:p>
            <a:pPr algn="just">
              <a:buFontTx/>
              <a:buChar char="-"/>
            </a:pPr>
            <a:r>
              <a:rPr lang="en-CA" altLang="es-MX" dirty="0"/>
              <a:t> </a:t>
            </a:r>
            <a:r>
              <a:rPr lang="fo-FO" altLang="es-MX" dirty="0"/>
              <a:t>Se busca la forma más eficiente de llevar a cabo un proyecto.</a:t>
            </a:r>
          </a:p>
          <a:p>
            <a:pPr algn="just"/>
            <a:endParaRPr lang="es-MX" altLang="es-MX" dirty="0"/>
          </a:p>
          <a:p>
            <a:pPr algn="just">
              <a:buFontTx/>
              <a:buChar char="-"/>
            </a:pPr>
            <a:r>
              <a:rPr lang="es-MX" altLang="es-MX" dirty="0"/>
              <a:t> </a:t>
            </a:r>
            <a:r>
              <a:rPr lang="fo-FO" altLang="es-MX" dirty="0"/>
              <a:t>P</a:t>
            </a:r>
            <a:r>
              <a:rPr lang="es-MX" altLang="es-MX" dirty="0" err="1"/>
              <a:t>ermite</a:t>
            </a:r>
            <a:r>
              <a:rPr lang="es-MX" altLang="es-MX" dirty="0"/>
              <a:t> identificar necesidades, así como prever problemas de recursos y su asignación en el tiempo.</a:t>
            </a:r>
          </a:p>
          <a:p>
            <a:pPr algn="just"/>
            <a:endParaRPr lang="es-MX" altLang="es-MX" dirty="0"/>
          </a:p>
          <a:p>
            <a:pPr algn="just">
              <a:buFontTx/>
              <a:buChar char="-"/>
            </a:pPr>
            <a:r>
              <a:rPr lang="fo-FO" altLang="es-MX" dirty="0"/>
              <a:t> Evalúa el desempeño que tiene un negocio en marcha.</a:t>
            </a:r>
            <a:endParaRPr lang="es-MX" altLang="es-MX" dirty="0"/>
          </a:p>
          <a:p>
            <a:pPr algn="just">
              <a:buFontTx/>
              <a:buChar char="-"/>
            </a:pPr>
            <a:endParaRPr lang="es-MX" altLang="es-MX" dirty="0"/>
          </a:p>
          <a:p>
            <a:pPr algn="just">
              <a:buFontTx/>
              <a:buChar char="-"/>
            </a:pPr>
            <a:endParaRPr lang="es-MX" altLang="es-MX" dirty="0"/>
          </a:p>
          <a:p>
            <a:pPr algn="just"/>
            <a:endParaRPr lang="es-MX" altLang="es-MX" dirty="0"/>
          </a:p>
        </p:txBody>
      </p:sp>
      <p:pic>
        <p:nvPicPr>
          <p:cNvPr id="8" name="Picture 2" descr="C:\Program Files\Microsoft Office\MEDIA\CAGCAT10\j0149481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615" y="5209500"/>
            <a:ext cx="126523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166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1560" y="1027664"/>
            <a:ext cx="7632848" cy="601136"/>
          </a:xfrm>
        </p:spPr>
        <p:txBody>
          <a:bodyPr>
            <a:normAutofit fontScale="90000"/>
          </a:bodyPr>
          <a:lstStyle/>
          <a:p>
            <a:pPr algn="just"/>
            <a:r>
              <a:rPr lang="es-MX" dirty="0" smtClean="0"/>
              <a:t>Elementos del plan de negocios</a:t>
            </a:r>
            <a:endParaRPr lang="es-MX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444142" y="2420888"/>
            <a:ext cx="6624092" cy="2735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Tx/>
              <a:buChar char="-"/>
            </a:pPr>
            <a:endParaRPr lang="es-MX" altLang="es-MX" dirty="0"/>
          </a:p>
        </p:txBody>
      </p:sp>
      <p:pic>
        <p:nvPicPr>
          <p:cNvPr id="8" name="Picture 2" descr="C:\Program Files\Microsoft Office\MEDIA\CAGCAT10\j0149481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615" y="5209500"/>
            <a:ext cx="126523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6 Diagrama"/>
          <p:cNvGraphicFramePr/>
          <p:nvPr>
            <p:extLst>
              <p:ext uri="{D42A27DB-BD31-4B8C-83A1-F6EECF244321}">
                <p14:modId xmlns:p14="http://schemas.microsoft.com/office/powerpoint/2010/main" val="3351455426"/>
              </p:ext>
            </p:extLst>
          </p:nvPr>
        </p:nvGraphicFramePr>
        <p:xfrm>
          <a:off x="1547664" y="1628800"/>
          <a:ext cx="636036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4246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16745"/>
          </a:xfrm>
        </p:spPr>
        <p:txBody>
          <a:bodyPr>
            <a:normAutofit/>
          </a:bodyPr>
          <a:lstStyle/>
          <a:p>
            <a:pPr algn="just"/>
            <a:r>
              <a:rPr lang="es-MX" sz="3200" dirty="0" smtClean="0"/>
              <a:t>Elementos del plan de negocios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68580" indent="0">
              <a:buNone/>
            </a:pPr>
            <a:r>
              <a:rPr lang="es-MX" b="1" dirty="0" smtClean="0"/>
              <a:t>1. Resumen ejecutivo</a:t>
            </a:r>
          </a:p>
          <a:p>
            <a:pPr marL="68580" indent="0">
              <a:buNone/>
            </a:pPr>
            <a:endParaRPr lang="es-MX" b="1" dirty="0" smtClean="0"/>
          </a:p>
          <a:p>
            <a:pPr marL="68580" indent="0" algn="just">
              <a:buNone/>
            </a:pPr>
            <a:r>
              <a:rPr lang="es-MX" dirty="0" smtClean="0"/>
              <a:t>Aunque en el documento se coloca al principio, se elabora una vez terminados los demás elementos.</a:t>
            </a:r>
          </a:p>
          <a:p>
            <a:pPr marL="68580" indent="0" algn="just">
              <a:buNone/>
            </a:pPr>
            <a:r>
              <a:rPr lang="es-MX" dirty="0" smtClean="0"/>
              <a:t>Deberá contener información del proyecto, en no más de tres páginas, de manera que la persona interesada en leer el proyecto, logre comprender rápidamente la idea del negocio.</a:t>
            </a:r>
            <a:endParaRPr lang="es-MX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444142" y="2420888"/>
            <a:ext cx="6624092" cy="2735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Tx/>
              <a:buChar char="-"/>
            </a:pPr>
            <a:endParaRPr lang="es-MX" altLang="es-MX" dirty="0"/>
          </a:p>
        </p:txBody>
      </p:sp>
      <p:pic>
        <p:nvPicPr>
          <p:cNvPr id="8" name="Picture 2" descr="C:\Program Files\Microsoft Office\MEDIA\CAGCAT10\j0149481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615" y="5209500"/>
            <a:ext cx="126523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204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16745"/>
          </a:xfrm>
        </p:spPr>
        <p:txBody>
          <a:bodyPr>
            <a:normAutofit/>
          </a:bodyPr>
          <a:lstStyle/>
          <a:p>
            <a:pPr algn="just"/>
            <a:r>
              <a:rPr lang="es-MX" sz="3200" dirty="0" smtClean="0"/>
              <a:t>Elementos del plan de negocios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3492" y="2224014"/>
            <a:ext cx="6777317" cy="3608615"/>
          </a:xfrm>
        </p:spPr>
        <p:txBody>
          <a:bodyPr>
            <a:normAutofit fontScale="77500" lnSpcReduction="20000"/>
          </a:bodyPr>
          <a:lstStyle/>
          <a:p>
            <a:pPr marL="68580" indent="0">
              <a:buNone/>
            </a:pPr>
            <a:r>
              <a:rPr lang="es-MX" b="1" dirty="0" smtClean="0"/>
              <a:t>2. Estudio de mercado</a:t>
            </a:r>
          </a:p>
          <a:p>
            <a:pPr marL="68580" indent="0">
              <a:buNone/>
            </a:pPr>
            <a:endParaRPr lang="es-MX" b="1" dirty="0" smtClean="0"/>
          </a:p>
          <a:p>
            <a:pPr marL="68580" indent="0" algn="just">
              <a:buNone/>
            </a:pPr>
            <a:r>
              <a:rPr lang="es-MX" dirty="0" smtClean="0"/>
              <a:t>Comprende la investigación del mercado meta, a través de los siguientes rubros:</a:t>
            </a:r>
          </a:p>
          <a:p>
            <a:pPr algn="just">
              <a:buFontTx/>
              <a:buChar char="-"/>
            </a:pPr>
            <a:r>
              <a:rPr lang="es-MX" dirty="0" smtClean="0"/>
              <a:t>Segmentación de mercado</a:t>
            </a:r>
          </a:p>
          <a:p>
            <a:pPr algn="just">
              <a:buFontTx/>
              <a:buChar char="-"/>
            </a:pPr>
            <a:r>
              <a:rPr lang="es-MX" dirty="0" smtClean="0"/>
              <a:t>Análisis de la competencia</a:t>
            </a:r>
          </a:p>
          <a:p>
            <a:pPr algn="just">
              <a:buFontTx/>
              <a:buChar char="-"/>
            </a:pPr>
            <a:r>
              <a:rPr lang="es-MX" dirty="0" smtClean="0"/>
              <a:t>Cuantificación de la demanda</a:t>
            </a:r>
          </a:p>
          <a:p>
            <a:pPr algn="just">
              <a:buFontTx/>
              <a:buChar char="-"/>
            </a:pPr>
            <a:r>
              <a:rPr lang="es-MX" dirty="0" smtClean="0"/>
              <a:t>Cuantificación de la oferta</a:t>
            </a:r>
          </a:p>
          <a:p>
            <a:pPr algn="just">
              <a:buFontTx/>
              <a:buChar char="-"/>
            </a:pPr>
            <a:r>
              <a:rPr lang="es-MX" dirty="0" smtClean="0"/>
              <a:t>Mezcla de mercadotecnia: 4 </a:t>
            </a:r>
            <a:r>
              <a:rPr lang="es-MX" dirty="0" err="1" smtClean="0"/>
              <a:t>P´s</a:t>
            </a:r>
            <a:r>
              <a:rPr lang="es-MX" dirty="0" smtClean="0"/>
              <a:t>.</a:t>
            </a:r>
          </a:p>
          <a:p>
            <a:pPr marL="68580" indent="0" algn="just">
              <a:buNone/>
            </a:pPr>
            <a:r>
              <a:rPr lang="es-MX" dirty="0" smtClean="0"/>
              <a:t>Esta etapa representa la base del proyecto, por lo que el trabajo de investigación implica determinar la muestra para obtener la información del mercado potencia.</a:t>
            </a:r>
            <a:endParaRPr lang="es-MX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444142" y="2420888"/>
            <a:ext cx="6624092" cy="2735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Tx/>
              <a:buChar char="-"/>
            </a:pPr>
            <a:endParaRPr lang="es-MX" altLang="es-MX" dirty="0"/>
          </a:p>
        </p:txBody>
      </p:sp>
      <p:pic>
        <p:nvPicPr>
          <p:cNvPr id="8" name="Picture 2" descr="C:\Program Files\Microsoft Office\MEDIA\CAGCAT10\j0149481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615" y="5209500"/>
            <a:ext cx="126523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103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altLang="es-MX" sz="2800" dirty="0" smtClean="0"/>
              <a:t>Población y muestra para investigar el mercado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_tradnl" altLang="es-MX" sz="2800" dirty="0" smtClean="0"/>
              <a:t>Es una parte de un colectivo, población o universo.</a:t>
            </a:r>
          </a:p>
          <a:p>
            <a:r>
              <a:rPr lang="es-ES_tradnl" altLang="es-MX" sz="2800" dirty="0" smtClean="0"/>
              <a:t>Una muestra es </a:t>
            </a:r>
            <a:r>
              <a:rPr lang="es-ES_tradnl" altLang="es-MX" sz="2800" b="1" dirty="0" smtClean="0"/>
              <a:t>representativa</a:t>
            </a:r>
            <a:r>
              <a:rPr lang="es-ES_tradnl" altLang="es-MX" sz="2800" dirty="0" smtClean="0"/>
              <a:t> cuando reproduce las distribuciones y los valores de las diferentes características de la población, con márgenes de error calculables.</a:t>
            </a:r>
          </a:p>
          <a:p>
            <a:r>
              <a:rPr lang="es-ES_tradnl" altLang="es-MX" sz="2800" dirty="0" smtClean="0"/>
              <a:t>La representatividad de la muestra implica que ésta refleje las características, similitudes y diferencias encontradas en la población.</a:t>
            </a:r>
          </a:p>
        </p:txBody>
      </p:sp>
      <p:graphicFrame>
        <p:nvGraphicFramePr>
          <p:cNvPr id="12292" name="Object 4"/>
          <p:cNvGraphicFramePr>
            <a:graphicFrameLocks noChangeAspect="1"/>
          </p:cNvGraphicFramePr>
          <p:nvPr/>
        </p:nvGraphicFramePr>
        <p:xfrm>
          <a:off x="6400800" y="457200"/>
          <a:ext cx="2287588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Imagen" r:id="rId3" imgW="2287284" imgH="953570" progId="MS_ClipArt_Gallery.2">
                  <p:embed/>
                </p:oleObj>
              </mc:Choice>
              <mc:Fallback>
                <p:oleObj name="Imagen" r:id="rId3" imgW="2287284" imgH="95357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457200"/>
                        <a:ext cx="2287588" cy="952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498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0" y="609600"/>
            <a:ext cx="4648200" cy="875184"/>
          </a:xfrm>
        </p:spPr>
        <p:txBody>
          <a:bodyPr>
            <a:normAutofit/>
          </a:bodyPr>
          <a:lstStyle/>
          <a:p>
            <a:r>
              <a:rPr lang="es-ES_tradnl" altLang="es-MX" sz="2800" dirty="0" smtClean="0"/>
              <a:t>Ventajas de la muestra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4114800"/>
          </a:xfrm>
        </p:spPr>
        <p:txBody>
          <a:bodyPr/>
          <a:lstStyle/>
          <a:p>
            <a:pPr algn="just"/>
            <a:r>
              <a:rPr lang="es-ES_tradnl" altLang="es-MX" dirty="0" smtClean="0"/>
              <a:t>Ahorro de dinero, trabajo y tiempo.- Es más económico recoger información de pocos (muestra) que de muchos (población).</a:t>
            </a:r>
          </a:p>
          <a:p>
            <a:pPr algn="just"/>
            <a:r>
              <a:rPr lang="es-ES_tradnl" altLang="es-MX" dirty="0" smtClean="0"/>
              <a:t>Calidad de los datos.- La información recolectada por muestreo tiene mayor precisión que la recolectada por población.</a:t>
            </a:r>
          </a:p>
          <a:p>
            <a:pPr algn="just"/>
            <a:r>
              <a:rPr lang="es-ES_tradnl" altLang="es-MX" dirty="0" smtClean="0"/>
              <a:t>Una muestra pequeña es menor de 100 y mayor de 30.</a:t>
            </a:r>
          </a:p>
        </p:txBody>
      </p:sp>
      <p:graphicFrame>
        <p:nvGraphicFramePr>
          <p:cNvPr id="13316" name="Object 4"/>
          <p:cNvGraphicFramePr>
            <a:graphicFrameLocks noChangeAspect="1"/>
          </p:cNvGraphicFramePr>
          <p:nvPr/>
        </p:nvGraphicFramePr>
        <p:xfrm>
          <a:off x="609600" y="0"/>
          <a:ext cx="2127250" cy="2287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Imagen" r:id="rId3" imgW="2127509" imgH="2287192" progId="MS_ClipArt_Gallery.2">
                  <p:embed/>
                </p:oleObj>
              </mc:Choice>
              <mc:Fallback>
                <p:oleObj name="Imagen" r:id="rId3" imgW="2127509" imgH="2287192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0"/>
                        <a:ext cx="2127250" cy="2287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0982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050"/>
          <p:cNvSpPr>
            <a:spLocks noGrp="1" noChangeArrowheads="1"/>
          </p:cNvSpPr>
          <p:nvPr>
            <p:ph type="title"/>
          </p:nvPr>
        </p:nvSpPr>
        <p:spPr>
          <a:xfrm>
            <a:off x="1043490" y="1027664"/>
            <a:ext cx="7024744" cy="967529"/>
          </a:xfrm>
        </p:spPr>
        <p:txBody>
          <a:bodyPr>
            <a:normAutofit/>
          </a:bodyPr>
          <a:lstStyle/>
          <a:p>
            <a:r>
              <a:rPr lang="es-ES_tradnl" altLang="es-MX" sz="2800" dirty="0" smtClean="0"/>
              <a:t>Diseño de la muestra</a:t>
            </a:r>
          </a:p>
        </p:txBody>
      </p:sp>
      <p:sp>
        <p:nvSpPr>
          <p:cNvPr id="14339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altLang="es-MX" smtClean="0"/>
              <a:t>¿Quiénes serán muestreados?.- Corresponde a la unidad de análisis.</a:t>
            </a:r>
          </a:p>
          <a:p>
            <a:r>
              <a:rPr lang="es-ES_tradnl" altLang="es-MX" smtClean="0"/>
              <a:t>¿Cuántos serán muestreados?.- Tamaño de la muestra</a:t>
            </a:r>
          </a:p>
          <a:p>
            <a:r>
              <a:rPr lang="es-ES_tradnl" altLang="es-MX" smtClean="0"/>
              <a:t>¿Cuáles serán muestreados?.- Tipo de la muestra</a:t>
            </a:r>
          </a:p>
        </p:txBody>
      </p:sp>
      <p:graphicFrame>
        <p:nvGraphicFramePr>
          <p:cNvPr id="14340" name="Object 2052"/>
          <p:cNvGraphicFramePr>
            <a:graphicFrameLocks noChangeAspect="1"/>
          </p:cNvGraphicFramePr>
          <p:nvPr/>
        </p:nvGraphicFramePr>
        <p:xfrm>
          <a:off x="5943600" y="4876800"/>
          <a:ext cx="2286000" cy="1284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Imagen" r:id="rId3" imgW="2286000" imgH="1284677" progId="MS_ClipArt_Gallery.2">
                  <p:embed/>
                </p:oleObj>
              </mc:Choice>
              <mc:Fallback>
                <p:oleObj name="Imagen" r:id="rId3" imgW="2286000" imgH="1284677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4876800"/>
                        <a:ext cx="2286000" cy="1284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3136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490" y="1027664"/>
            <a:ext cx="7024744" cy="961176"/>
          </a:xfrm>
        </p:spPr>
        <p:txBody>
          <a:bodyPr>
            <a:normAutofit/>
          </a:bodyPr>
          <a:lstStyle/>
          <a:p>
            <a:r>
              <a:rPr lang="es-MX" altLang="es-MX" sz="2800" dirty="0" smtClean="0"/>
              <a:t>Unidad de Análisis</a:t>
            </a:r>
            <a:endParaRPr lang="es-ES" altLang="es-MX" sz="2800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2743200"/>
            <a:ext cx="5715000" cy="3048000"/>
          </a:xfrm>
        </p:spPr>
        <p:txBody>
          <a:bodyPr/>
          <a:lstStyle/>
          <a:p>
            <a:r>
              <a:rPr lang="es-MX" altLang="es-MX" smtClean="0"/>
              <a:t>Personas</a:t>
            </a:r>
          </a:p>
          <a:p>
            <a:r>
              <a:rPr lang="es-MX" altLang="es-MX" smtClean="0"/>
              <a:t>Cosas</a:t>
            </a:r>
          </a:p>
          <a:p>
            <a:r>
              <a:rPr lang="es-MX" altLang="es-MX" smtClean="0"/>
              <a:t>Documentos (facturas, estados financieros, etc.)</a:t>
            </a:r>
          </a:p>
          <a:p>
            <a:r>
              <a:rPr lang="es-MX" altLang="es-MX" smtClean="0"/>
              <a:t>Empresas</a:t>
            </a:r>
            <a:endParaRPr lang="es-ES" altLang="es-MX" smtClean="0"/>
          </a:p>
        </p:txBody>
      </p:sp>
    </p:spTree>
    <p:extLst>
      <p:ext uri="{BB962C8B-B14F-4D97-AF65-F5344CB8AC3E}">
        <p14:creationId xmlns:p14="http://schemas.microsoft.com/office/powerpoint/2010/main" val="19504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5486400" cy="1143000"/>
          </a:xfrm>
        </p:spPr>
        <p:txBody>
          <a:bodyPr>
            <a:normAutofit/>
          </a:bodyPr>
          <a:lstStyle/>
          <a:p>
            <a:r>
              <a:rPr lang="es-ES_tradnl" altLang="es-MX" sz="2800" dirty="0" smtClean="0"/>
              <a:t>Tamaño de la muestra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ES_tradnl" altLang="es-MX" dirty="0" smtClean="0"/>
              <a:t>Determinar el nivel de confianza.</a:t>
            </a:r>
          </a:p>
          <a:p>
            <a:pPr algn="just"/>
            <a:r>
              <a:rPr lang="es-ES_tradnl" altLang="es-MX" dirty="0" smtClean="0"/>
              <a:t>Determinar la probabilidad de que se realice </a:t>
            </a:r>
            <a:r>
              <a:rPr lang="es-ES_tradnl" altLang="es-MX" i="1" dirty="0" smtClean="0"/>
              <a:t>(p)</a:t>
            </a:r>
            <a:r>
              <a:rPr lang="es-ES_tradnl" altLang="es-MX" dirty="0" smtClean="0"/>
              <a:t>, o no se realice </a:t>
            </a:r>
            <a:r>
              <a:rPr lang="es-ES_tradnl" altLang="es-MX" i="1" dirty="0" smtClean="0"/>
              <a:t>(q)</a:t>
            </a:r>
            <a:r>
              <a:rPr lang="es-ES_tradnl" altLang="es-MX" dirty="0" smtClean="0"/>
              <a:t>, el evento.</a:t>
            </a:r>
          </a:p>
          <a:p>
            <a:pPr algn="just"/>
            <a:r>
              <a:rPr lang="es-ES_tradnl" altLang="es-MX" dirty="0" smtClean="0"/>
              <a:t>Determinar el grado de error máximo aceptable en los resultados.</a:t>
            </a:r>
          </a:p>
          <a:p>
            <a:pPr algn="just"/>
            <a:r>
              <a:rPr lang="es-ES_tradnl" altLang="es-MX" dirty="0" smtClean="0"/>
              <a:t>Aplicar la fórmula del tamaño de la muestra, de acuerdo con el tipo de población: infinita o finita.</a:t>
            </a:r>
          </a:p>
        </p:txBody>
      </p:sp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6553200" y="0"/>
          <a:ext cx="2286000" cy="214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3" name="Imagen" r:id="rId3" imgW="2286850" imgH="2146630" progId="MS_ClipArt_Gallery.2">
                  <p:embed/>
                </p:oleObj>
              </mc:Choice>
              <mc:Fallback>
                <p:oleObj name="Imagen" r:id="rId3" imgW="2286850" imgH="214663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0"/>
                        <a:ext cx="2286000" cy="214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8837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>
            <a:normAutofit/>
          </a:bodyPr>
          <a:lstStyle/>
          <a:p>
            <a:r>
              <a:rPr lang="es-ES_tradnl" altLang="es-MX" sz="2800" dirty="0" smtClean="0"/>
              <a:t>Error de muestreo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7772400" cy="4114800"/>
          </a:xfrm>
        </p:spPr>
        <p:txBody>
          <a:bodyPr/>
          <a:lstStyle/>
          <a:p>
            <a:pPr algn="just"/>
            <a:r>
              <a:rPr lang="es-ES_tradnl" altLang="es-MX" sz="2800" dirty="0" smtClean="0"/>
              <a:t>El estimado obtenido de una muestra diferirá del valor del universo debido al “error de muestreo”</a:t>
            </a:r>
          </a:p>
          <a:p>
            <a:pPr algn="just"/>
            <a:r>
              <a:rPr lang="es-ES_tradnl" altLang="es-MX" sz="2800" dirty="0" smtClean="0"/>
              <a:t>La muestra seleccionada por casualidad (al azar) no es </a:t>
            </a:r>
            <a:r>
              <a:rPr lang="es-ES_tradnl" altLang="es-MX" sz="2800" b="1" dirty="0" smtClean="0"/>
              <a:t>exactamente</a:t>
            </a:r>
            <a:r>
              <a:rPr lang="es-ES_tradnl" altLang="es-MX" sz="2800" dirty="0" smtClean="0"/>
              <a:t> representativa del universo.</a:t>
            </a:r>
          </a:p>
          <a:p>
            <a:pPr algn="just"/>
            <a:r>
              <a:rPr lang="es-ES_tradnl" altLang="es-MX" sz="2800" dirty="0" smtClean="0"/>
              <a:t>Por eso debe determinarse lo preciso o digno de confianza que los estimados </a:t>
            </a:r>
            <a:r>
              <a:rPr lang="es-ES_tradnl" altLang="es-MX" sz="2800" dirty="0" err="1" smtClean="0"/>
              <a:t>muestrales</a:t>
            </a:r>
            <a:r>
              <a:rPr lang="es-ES_tradnl" altLang="es-MX" sz="2800" dirty="0" smtClean="0"/>
              <a:t> deben tener.</a:t>
            </a:r>
          </a:p>
        </p:txBody>
      </p:sp>
    </p:spTree>
    <p:extLst>
      <p:ext uri="{BB962C8B-B14F-4D97-AF65-F5344CB8AC3E}">
        <p14:creationId xmlns:p14="http://schemas.microsoft.com/office/powerpoint/2010/main" val="98030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NewsPrint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ritingDesignTemplate">
  <a:themeElements>
    <a:clrScheme name="WritingDesign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ritingDesign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ritingDesign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2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IETU 2011</Template>
  <TotalTime>2462</TotalTime>
  <Words>4371</Words>
  <Application>Microsoft Office PowerPoint</Application>
  <PresentationFormat>Presentación en pantalla (4:3)</PresentationFormat>
  <Paragraphs>790</Paragraphs>
  <Slides>107</Slides>
  <Notes>13</Notes>
  <HiddenSlides>0</HiddenSlides>
  <MMClips>0</MMClips>
  <ScaleCrop>false</ScaleCrop>
  <HeadingPairs>
    <vt:vector size="8" baseType="variant">
      <vt:variant>
        <vt:lpstr>Fuentes usadas</vt:lpstr>
      </vt:variant>
      <vt:variant>
        <vt:i4>15</vt:i4>
      </vt:variant>
      <vt:variant>
        <vt:lpstr>Tema</vt:lpstr>
      </vt:variant>
      <vt:variant>
        <vt:i4>3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107</vt:i4>
      </vt:variant>
    </vt:vector>
  </HeadingPairs>
  <TitlesOfParts>
    <vt:vector size="126" baseType="lpstr">
      <vt:lpstr>Arial Unicode MS</vt:lpstr>
      <vt:lpstr>微軟正黑體</vt:lpstr>
      <vt:lpstr>PMingLiU</vt:lpstr>
      <vt:lpstr>Arial</vt:lpstr>
      <vt:lpstr>Arial Black</vt:lpstr>
      <vt:lpstr>Calibri</vt:lpstr>
      <vt:lpstr>Calibri Light</vt:lpstr>
      <vt:lpstr>Century Gothic</vt:lpstr>
      <vt:lpstr>Comic Sans MS</vt:lpstr>
      <vt:lpstr>Impact</vt:lpstr>
      <vt:lpstr>Symbol</vt:lpstr>
      <vt:lpstr>Tahoma</vt:lpstr>
      <vt:lpstr>Times New Roman</vt:lpstr>
      <vt:lpstr>Wingdings</vt:lpstr>
      <vt:lpstr>Wingdings 2</vt:lpstr>
      <vt:lpstr>NewsPrint</vt:lpstr>
      <vt:lpstr>WritingDesignTemplate</vt:lpstr>
      <vt:lpstr>Tema2</vt:lpstr>
      <vt:lpstr>Imagen</vt:lpstr>
      <vt:lpstr>   </vt:lpstr>
      <vt:lpstr>   </vt:lpstr>
      <vt:lpstr>   </vt:lpstr>
      <vt:lpstr>   </vt:lpstr>
      <vt:lpstr>     Índice de empleados, empleadores y profesionistas independientes</vt:lpstr>
      <vt:lpstr>Presentación de PowerPoint</vt:lpstr>
      <vt:lpstr>CONCEPTO DE EMPRESA </vt:lpstr>
      <vt:lpstr>CONCEPTO DE EMPRESA </vt:lpstr>
      <vt:lpstr>CONCEPTO DE EMPRESA </vt:lpstr>
      <vt:lpstr>CARACTERÍSTICAS </vt:lpstr>
      <vt:lpstr>CLASIFICACIÓN </vt:lpstr>
      <vt:lpstr>De acuerdo al giro</vt:lpstr>
      <vt:lpstr>De acuerdo al origen del capital</vt:lpstr>
      <vt:lpstr>De acuerdo a su magnitud</vt:lpstr>
      <vt:lpstr>De acuerdo a su magnitud. </vt:lpstr>
      <vt:lpstr>Presentación de PowerPoint</vt:lpstr>
      <vt:lpstr>DETERMINACIÓN DEL TAMAÑO </vt:lpstr>
      <vt:lpstr>EJEMPLO </vt:lpstr>
      <vt:lpstr>EJERCICIO </vt:lpstr>
      <vt:lpstr>EJERCICIO </vt:lpstr>
      <vt:lpstr>IMPORTANCIA DE LAS MIPYMES </vt:lpstr>
      <vt:lpstr>IMPORTANCIA DE LAS MIPYMES </vt:lpstr>
      <vt:lpstr>Presentación de PowerPoint</vt:lpstr>
      <vt:lpstr>Presentación de PowerPoint</vt:lpstr>
      <vt:lpstr>Presentación de PowerPoint</vt:lpstr>
      <vt:lpstr>Problemática de las empresas</vt:lpstr>
      <vt:lpstr>Problemática de las empresas</vt:lpstr>
      <vt:lpstr>Presentación de PowerPoint</vt:lpstr>
      <vt:lpstr>Presentación de PowerPoint</vt:lpstr>
      <vt:lpstr>Presentación de PowerPoint</vt:lpstr>
      <vt:lpstr>Presentación de PowerPoint</vt:lpstr>
      <vt:lpstr>Empresa Familiar</vt:lpstr>
      <vt:lpstr>Definición</vt:lpstr>
      <vt:lpstr>Definición</vt:lpstr>
      <vt:lpstr>Interacciones entre la familia y la empresa</vt:lpstr>
      <vt:lpstr>Zona de conflicto</vt:lpstr>
      <vt:lpstr>Mayor énfasis en la familia</vt:lpstr>
      <vt:lpstr>Mayor énfasis en la empresa</vt:lpstr>
      <vt:lpstr>Ventajas de la EF</vt:lpstr>
      <vt:lpstr>Ventajas de la EF</vt:lpstr>
      <vt:lpstr>Retos de la EF</vt:lpstr>
      <vt:lpstr>   Atributos de los sucesores</vt:lpstr>
      <vt:lpstr>Diagrama de los tres círculos</vt:lpstr>
      <vt:lpstr>Presentación de PowerPoint</vt:lpstr>
      <vt:lpstr>Concepto de administración</vt:lpstr>
      <vt:lpstr>Concepto de administración</vt:lpstr>
      <vt:lpstr>Teorías administrativas</vt:lpstr>
      <vt:lpstr>Teorías administrativas</vt:lpstr>
      <vt:lpstr>Teorías administrativas</vt:lpstr>
      <vt:lpstr>Fases del proceso administrativo</vt:lpstr>
      <vt:lpstr>Planeación</vt:lpstr>
      <vt:lpstr>Importancia de la planeación</vt:lpstr>
      <vt:lpstr>Clasificación de la planeación</vt:lpstr>
      <vt:lpstr>Organización</vt:lpstr>
      <vt:lpstr>Importancia de la organización</vt:lpstr>
      <vt:lpstr>Etapas de organización del trabajo</vt:lpstr>
      <vt:lpstr>Dirección</vt:lpstr>
      <vt:lpstr>Importancia de la dirección</vt:lpstr>
      <vt:lpstr>Importancia de la dirección</vt:lpstr>
      <vt:lpstr>Control</vt:lpstr>
      <vt:lpstr>Control</vt:lpstr>
      <vt:lpstr>Importancia del control</vt:lpstr>
      <vt:lpstr>Importancia del control</vt:lpstr>
      <vt:lpstr>Presentación de PowerPoint</vt:lpstr>
      <vt:lpstr>ORGANISMOS DE APOYO A LAS MIPYMES</vt:lpstr>
      <vt:lpstr>Presentación de PowerPoint</vt:lpstr>
      <vt:lpstr>Presentación de PowerPoint</vt:lpstr>
      <vt:lpstr>Presentación de PowerPoint</vt:lpstr>
      <vt:lpstr>Presentación de PowerPoint</vt:lpstr>
      <vt:lpstr>Análisis FODA</vt:lpstr>
      <vt:lpstr>Análisis FODA</vt:lpstr>
      <vt:lpstr>Ejemplo de Fortalezas</vt:lpstr>
      <vt:lpstr>Ejemplo de Oportunidades</vt:lpstr>
      <vt:lpstr>Ejemplo de Debilidades</vt:lpstr>
      <vt:lpstr>Ejemplo de Amenazas</vt:lpstr>
      <vt:lpstr>Acerca de los ejemplos</vt:lpstr>
      <vt:lpstr>Presentación de PowerPoint</vt:lpstr>
      <vt:lpstr>Matriz de estrategias</vt:lpstr>
      <vt:lpstr>Matriz de estrategias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Definición de plan de negocios</vt:lpstr>
      <vt:lpstr>Objetivos del plan de negocios</vt:lpstr>
      <vt:lpstr>Características del plan de negocios</vt:lpstr>
      <vt:lpstr>Características del plan de negocios</vt:lpstr>
      <vt:lpstr>Utilidad del plan de negocios</vt:lpstr>
      <vt:lpstr>Ventajas del plan de negocios</vt:lpstr>
      <vt:lpstr>Elementos del plan de negocios</vt:lpstr>
      <vt:lpstr>Elementos del plan de negocios</vt:lpstr>
      <vt:lpstr>Elementos del plan de negocios</vt:lpstr>
      <vt:lpstr>Población y muestra para investigar el mercado</vt:lpstr>
      <vt:lpstr>Ventajas de la muestra</vt:lpstr>
      <vt:lpstr>Diseño de la muestra</vt:lpstr>
      <vt:lpstr>Unidad de Análisis</vt:lpstr>
      <vt:lpstr>Tamaño de la muestra</vt:lpstr>
      <vt:lpstr>Error de muestreo</vt:lpstr>
      <vt:lpstr>Fórmula para cálculo de n</vt:lpstr>
      <vt:lpstr>Tipo de Muestra</vt:lpstr>
      <vt:lpstr>Selección de muestra probabilística por números aleatorios </vt:lpstr>
      <vt:lpstr>Elementos del plan de negocios</vt:lpstr>
      <vt:lpstr>Elementos del plan de negocios</vt:lpstr>
      <vt:lpstr>Elementos del plan de negocios</vt:lpstr>
      <vt:lpstr>Referencias bibliográficas</vt:lpstr>
      <vt:lpstr>… preguntas …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Roberto Rodriguez Venegas</dc:creator>
  <cp:lastModifiedBy>MTRO. MILLAN</cp:lastModifiedBy>
  <cp:revision>198</cp:revision>
  <dcterms:created xsi:type="dcterms:W3CDTF">2011-11-28T16:35:53Z</dcterms:created>
  <dcterms:modified xsi:type="dcterms:W3CDTF">2017-10-20T14:35:06Z</dcterms:modified>
</cp:coreProperties>
</file>