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2"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392"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E2BA24-BCF8-4216-A533-8D13876B269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C733E6FB-E863-48DC-9B73-D035B3F5B527}">
      <dgm:prSet/>
      <dgm:spPr/>
      <dgm:t>
        <a:bodyPr/>
        <a:lstStyle/>
        <a:p>
          <a:pPr rtl="0"/>
          <a:r>
            <a:rPr lang="es-MX" dirty="0" smtClean="0"/>
            <a:t>PLANEACION</a:t>
          </a:r>
          <a:endParaRPr lang="es-MX" dirty="0"/>
        </a:p>
      </dgm:t>
    </dgm:pt>
    <dgm:pt modelId="{766AC7AC-38A3-42A0-85BF-903562C16C41}" type="parTrans" cxnId="{6F462907-BAD9-4209-92C8-A79FA06D7D81}">
      <dgm:prSet/>
      <dgm:spPr/>
      <dgm:t>
        <a:bodyPr/>
        <a:lstStyle/>
        <a:p>
          <a:endParaRPr lang="es-MX"/>
        </a:p>
      </dgm:t>
    </dgm:pt>
    <dgm:pt modelId="{ABA0BEE5-DAE0-4B5F-983B-D78CAA6B18C4}" type="sibTrans" cxnId="{6F462907-BAD9-4209-92C8-A79FA06D7D81}">
      <dgm:prSet/>
      <dgm:spPr/>
      <dgm:t>
        <a:bodyPr/>
        <a:lstStyle/>
        <a:p>
          <a:endParaRPr lang="es-MX"/>
        </a:p>
      </dgm:t>
    </dgm:pt>
    <dgm:pt modelId="{BA437D0B-46FE-4EC4-83D2-507CF1E758B5}" type="pres">
      <dgm:prSet presAssocID="{92E2BA24-BCF8-4216-A533-8D13876B269F}" presName="linear" presStyleCnt="0">
        <dgm:presLayoutVars>
          <dgm:animLvl val="lvl"/>
          <dgm:resizeHandles val="exact"/>
        </dgm:presLayoutVars>
      </dgm:prSet>
      <dgm:spPr/>
      <dgm:t>
        <a:bodyPr/>
        <a:lstStyle/>
        <a:p>
          <a:endParaRPr lang="es-MX"/>
        </a:p>
      </dgm:t>
    </dgm:pt>
    <dgm:pt modelId="{B87B36AA-97CC-4478-B360-B8DB6C8618D5}" type="pres">
      <dgm:prSet presAssocID="{C733E6FB-E863-48DC-9B73-D035B3F5B527}" presName="parentText" presStyleLbl="node1" presStyleIdx="0" presStyleCnt="1">
        <dgm:presLayoutVars>
          <dgm:chMax val="0"/>
          <dgm:bulletEnabled val="1"/>
        </dgm:presLayoutVars>
      </dgm:prSet>
      <dgm:spPr/>
      <dgm:t>
        <a:bodyPr/>
        <a:lstStyle/>
        <a:p>
          <a:endParaRPr lang="es-MX"/>
        </a:p>
      </dgm:t>
    </dgm:pt>
  </dgm:ptLst>
  <dgm:cxnLst>
    <dgm:cxn modelId="{6F462907-BAD9-4209-92C8-A79FA06D7D81}" srcId="{92E2BA24-BCF8-4216-A533-8D13876B269F}" destId="{C733E6FB-E863-48DC-9B73-D035B3F5B527}" srcOrd="0" destOrd="0" parTransId="{766AC7AC-38A3-42A0-85BF-903562C16C41}" sibTransId="{ABA0BEE5-DAE0-4B5F-983B-D78CAA6B18C4}"/>
    <dgm:cxn modelId="{3CB00CF4-7B1B-41AD-8128-C320D14E2746}" type="presOf" srcId="{C733E6FB-E863-48DC-9B73-D035B3F5B527}" destId="{B87B36AA-97CC-4478-B360-B8DB6C8618D5}" srcOrd="0" destOrd="0" presId="urn:microsoft.com/office/officeart/2005/8/layout/vList2"/>
    <dgm:cxn modelId="{A3B36313-DC79-418F-801F-B084F93B1246}" type="presOf" srcId="{92E2BA24-BCF8-4216-A533-8D13876B269F}" destId="{BA437D0B-46FE-4EC4-83D2-507CF1E758B5}" srcOrd="0" destOrd="0" presId="urn:microsoft.com/office/officeart/2005/8/layout/vList2"/>
    <dgm:cxn modelId="{AFF3D64E-9E7D-4A25-A1AC-8C466FAB36C5}" type="presParOf" srcId="{BA437D0B-46FE-4EC4-83D2-507CF1E758B5}" destId="{B87B36AA-97CC-4478-B360-B8DB6C8618D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7B36AA-97CC-4478-B360-B8DB6C8618D5}">
      <dsp:nvSpPr>
        <dsp:cNvPr id="0" name=""/>
        <dsp:cNvSpPr/>
      </dsp:nvSpPr>
      <dsp:spPr>
        <a:xfrm>
          <a:off x="0" y="10172"/>
          <a:ext cx="7772400" cy="117936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l" defTabSz="1866900" rtl="0">
            <a:lnSpc>
              <a:spcPct val="90000"/>
            </a:lnSpc>
            <a:spcBef>
              <a:spcPct val="0"/>
            </a:spcBef>
            <a:spcAft>
              <a:spcPct val="35000"/>
            </a:spcAft>
          </a:pPr>
          <a:r>
            <a:rPr lang="es-MX" sz="4200" kern="1200" dirty="0" smtClean="0"/>
            <a:t>PLANEACION</a:t>
          </a:r>
          <a:endParaRPr lang="es-MX" sz="4200" kern="1200" dirty="0"/>
        </a:p>
      </dsp:txBody>
      <dsp:txXfrm>
        <a:off x="57572" y="67744"/>
        <a:ext cx="7657256" cy="106421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BC3FE035-3F88-4891-B9DF-B966EA260DDD}" type="datetimeFigureOut">
              <a:rPr lang="es-MX" smtClean="0"/>
              <a:pPr/>
              <a:t>20/10/2017</a:t>
            </a:fld>
            <a:endParaRPr lang="es-MX"/>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MX"/>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E6FC6D99-2253-4FBF-AA2D-48646C86F8EE}"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C3FE035-3F88-4891-B9DF-B966EA260DDD}" type="datetimeFigureOut">
              <a:rPr lang="es-MX" smtClean="0"/>
              <a:pPr/>
              <a:t>20/10/2017</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E6FC6D99-2253-4FBF-AA2D-48646C86F8EE}"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C3FE035-3F88-4891-B9DF-B966EA260DDD}" type="datetimeFigureOut">
              <a:rPr lang="es-MX" smtClean="0"/>
              <a:pPr/>
              <a:t>20/10/2017</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E6FC6D99-2253-4FBF-AA2D-48646C86F8EE}"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C3FE035-3F88-4891-B9DF-B966EA260DDD}" type="datetimeFigureOut">
              <a:rPr lang="es-MX" smtClean="0"/>
              <a:pPr/>
              <a:t>20/10/2017</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E6FC6D99-2253-4FBF-AA2D-48646C86F8EE}" type="slidenum">
              <a:rPr lang="es-MX" smtClean="0"/>
              <a:pPr/>
              <a:t>‹Nº›</a:t>
            </a:fld>
            <a:endParaRPr lang="es-MX"/>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BC3FE035-3F88-4891-B9DF-B966EA260DDD}" type="datetimeFigureOut">
              <a:rPr lang="es-MX" smtClean="0"/>
              <a:pPr/>
              <a:t>20/10/2017</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E6FC6D99-2253-4FBF-AA2D-48646C86F8EE}" type="slidenum">
              <a:rPr lang="es-MX" smtClean="0"/>
              <a:pPr/>
              <a:t>‹Nº›</a:t>
            </a:fld>
            <a:endParaRPr lang="es-MX"/>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BC3FE035-3F88-4891-B9DF-B966EA260DDD}" type="datetimeFigureOut">
              <a:rPr lang="es-MX" smtClean="0"/>
              <a:pPr/>
              <a:t>20/10/2017</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E6FC6D99-2253-4FBF-AA2D-48646C86F8EE}" type="slidenum">
              <a:rPr lang="es-MX" smtClean="0"/>
              <a:pPr/>
              <a:t>‹Nº›</a:t>
            </a:fld>
            <a:endParaRPr lang="es-MX"/>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BC3FE035-3F88-4891-B9DF-B966EA260DDD}" type="datetimeFigureOut">
              <a:rPr lang="es-MX" smtClean="0"/>
              <a:pPr/>
              <a:t>20/10/2017</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E6FC6D99-2253-4FBF-AA2D-48646C86F8EE}"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BC3FE035-3F88-4891-B9DF-B966EA260DDD}" type="datetimeFigureOut">
              <a:rPr lang="es-MX" smtClean="0"/>
              <a:pPr/>
              <a:t>20/10/2017</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E6FC6D99-2253-4FBF-AA2D-48646C86F8EE}" type="slidenum">
              <a:rPr lang="es-MX" smtClean="0"/>
              <a:pPr/>
              <a:t>‹Nº›</a:t>
            </a:fld>
            <a:endParaRPr lang="es-MX"/>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BC3FE035-3F88-4891-B9DF-B966EA260DDD}" type="datetimeFigureOut">
              <a:rPr lang="es-MX" smtClean="0"/>
              <a:pPr/>
              <a:t>20/10/2017</a:t>
            </a:fld>
            <a:endParaRPr lang="es-MX"/>
          </a:p>
        </p:txBody>
      </p:sp>
      <p:sp>
        <p:nvSpPr>
          <p:cNvPr id="3" name="2 Marcador de pie de página"/>
          <p:cNvSpPr>
            <a:spLocks noGrp="1"/>
          </p:cNvSpPr>
          <p:nvPr>
            <p:ph type="ftr" sz="quarter" idx="11"/>
          </p:nvPr>
        </p:nvSpPr>
        <p:spPr/>
        <p:txBody>
          <a:bodyPr/>
          <a:lstStyle>
            <a:extLst/>
          </a:lstStyle>
          <a:p>
            <a:endParaRPr lang="es-MX"/>
          </a:p>
        </p:txBody>
      </p:sp>
      <p:sp>
        <p:nvSpPr>
          <p:cNvPr id="4" name="3 Marcador de número de diapositiva"/>
          <p:cNvSpPr>
            <a:spLocks noGrp="1"/>
          </p:cNvSpPr>
          <p:nvPr>
            <p:ph type="sldNum" sz="quarter" idx="12"/>
          </p:nvPr>
        </p:nvSpPr>
        <p:spPr/>
        <p:txBody>
          <a:bodyPr/>
          <a:lstStyle>
            <a:extLst/>
          </a:lstStyle>
          <a:p>
            <a:fld id="{E6FC6D99-2253-4FBF-AA2D-48646C86F8EE}"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BC3FE035-3F88-4891-B9DF-B966EA260DDD}" type="datetimeFigureOut">
              <a:rPr lang="es-MX" smtClean="0"/>
              <a:pPr/>
              <a:t>20/10/2017</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E6FC6D99-2253-4FBF-AA2D-48646C86F8EE}"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BC3FE035-3F88-4891-B9DF-B966EA260DDD}" type="datetimeFigureOut">
              <a:rPr lang="es-MX" smtClean="0"/>
              <a:pPr/>
              <a:t>20/10/2017</a:t>
            </a:fld>
            <a:endParaRPr lang="es-MX"/>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MX"/>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E6FC6D99-2253-4FBF-AA2D-48646C86F8EE}" type="slidenum">
              <a:rPr lang="es-MX" smtClean="0"/>
              <a:pPr/>
              <a:t>‹Nº›</a:t>
            </a:fld>
            <a:endParaRPr lang="es-MX"/>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C3FE035-3F88-4891-B9DF-B966EA260DDD}" type="datetimeFigureOut">
              <a:rPr lang="es-MX" smtClean="0"/>
              <a:pPr/>
              <a:t>20/10/2017</a:t>
            </a:fld>
            <a:endParaRPr lang="es-MX"/>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MX"/>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6FC6D99-2253-4FBF-AA2D-48646C86F8EE}"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idx="1"/>
          </p:nvPr>
        </p:nvSpPr>
        <p:spPr>
          <a:xfrm>
            <a:off x="467544" y="404664"/>
            <a:ext cx="8219256" cy="5602627"/>
          </a:xfrm>
        </p:spPr>
        <p:txBody>
          <a:bodyPr>
            <a:noAutofit/>
          </a:bodyPr>
          <a:lstStyle/>
          <a:p>
            <a:pPr algn="ctr"/>
            <a:r>
              <a:rPr lang="es-MX" sz="1600" dirty="0" smtClean="0"/>
              <a:t>UNIVERSIDAD AUTONOMA DEL ESTADO DE MEXICO</a:t>
            </a:r>
            <a:br>
              <a:rPr lang="es-MX" sz="1600" dirty="0" smtClean="0"/>
            </a:br>
            <a:r>
              <a:rPr lang="es-MX" sz="1600" dirty="0" smtClean="0"/>
              <a:t>UNIDAD ACADEMICA PROFESIONAL  TIANGUISTENCO</a:t>
            </a:r>
            <a:br>
              <a:rPr lang="es-MX" sz="1600" dirty="0" smtClean="0"/>
            </a:br>
            <a:r>
              <a:rPr lang="es-MX" sz="1600" dirty="0" smtClean="0"/>
              <a:t/>
            </a:r>
            <a:br>
              <a:rPr lang="es-MX" sz="1600" dirty="0" smtClean="0"/>
            </a:br>
            <a:r>
              <a:rPr lang="es-MX" sz="1600" dirty="0" smtClean="0"/>
              <a:t>LICENCIATURA: SEGURIDAD CIUDADANA </a:t>
            </a:r>
            <a:br>
              <a:rPr lang="es-MX" sz="1600" dirty="0" smtClean="0"/>
            </a:br>
            <a:r>
              <a:rPr lang="es-MX" sz="1600" dirty="0" smtClean="0"/>
              <a:t/>
            </a:r>
            <a:br>
              <a:rPr lang="es-MX" sz="1600" dirty="0" smtClean="0"/>
            </a:br>
            <a:r>
              <a:rPr lang="es-MX" sz="1600" dirty="0" smtClean="0"/>
              <a:t>Unidad de aprendizaje:</a:t>
            </a:r>
            <a:r>
              <a:rPr lang="es-MX" sz="1600" b="1" dirty="0" smtClean="0"/>
              <a:t>1</a:t>
            </a:r>
            <a:r>
              <a:rPr lang="es-MX" sz="1600" b="1" dirty="0"/>
              <a:t>.</a:t>
            </a:r>
            <a:r>
              <a:rPr lang="es-MX" sz="1600" dirty="0"/>
              <a:t> La </a:t>
            </a:r>
            <a:r>
              <a:rPr lang="es-ES" sz="1600" dirty="0"/>
              <a:t>planeación prospectiva, aspectos de ubicación en las funciones de la administración</a:t>
            </a:r>
            <a:r>
              <a:rPr lang="es-ES" sz="1600" u="sng" dirty="0"/>
              <a:t/>
            </a:r>
            <a:br>
              <a:rPr lang="es-ES" sz="1600" u="sng" dirty="0"/>
            </a:br>
            <a:r>
              <a:rPr lang="es-ES" sz="1600" u="sng" dirty="0"/>
              <a:t/>
            </a:r>
            <a:br>
              <a:rPr lang="es-ES" sz="1600" u="sng" dirty="0"/>
            </a:br>
            <a:r>
              <a:rPr lang="es-ES" sz="1600" u="sng" dirty="0" smtClean="0">
                <a:effectLst/>
              </a:rPr>
              <a:t/>
            </a:r>
            <a:br>
              <a:rPr lang="es-ES" sz="1600" u="sng" dirty="0" smtClean="0">
                <a:effectLst/>
              </a:rPr>
            </a:br>
            <a:r>
              <a:rPr lang="es-ES" sz="1600" u="sng" dirty="0"/>
              <a:t>PLANEACION PROSPECTIVA</a:t>
            </a:r>
            <a:br>
              <a:rPr lang="es-ES" sz="1600" u="sng" dirty="0"/>
            </a:br>
            <a:r>
              <a:rPr lang="es-ES" sz="1600" u="sng" dirty="0" smtClean="0">
                <a:effectLst/>
              </a:rPr>
              <a:t/>
            </a:r>
            <a:br>
              <a:rPr lang="es-ES" sz="1600" u="sng" dirty="0" smtClean="0">
                <a:effectLst/>
              </a:rPr>
            </a:br>
            <a:r>
              <a:rPr lang="es-ES" sz="1600" u="sng" dirty="0" smtClean="0">
                <a:effectLst/>
              </a:rPr>
              <a:t/>
            </a:r>
            <a:br>
              <a:rPr lang="es-ES" sz="1600" u="sng" dirty="0" smtClean="0">
                <a:effectLst/>
              </a:rPr>
            </a:br>
            <a:r>
              <a:rPr lang="es-MX" sz="1600" dirty="0" smtClean="0"/>
              <a:t/>
            </a:r>
            <a:br>
              <a:rPr lang="es-MX" sz="1600" dirty="0" smtClean="0"/>
            </a:br>
            <a:r>
              <a:rPr lang="es-MX" sz="1600" dirty="0" smtClean="0"/>
              <a:t>MATERIAL DE APOYO DIDACTICO</a:t>
            </a:r>
            <a:r>
              <a:rPr lang="es-MX" sz="1600" dirty="0"/>
              <a:t> </a:t>
            </a:r>
            <a:r>
              <a:rPr lang="es-MX" sz="1600" dirty="0" smtClean="0"/>
              <a:t>DIAPOSITIVAS</a:t>
            </a:r>
            <a:br>
              <a:rPr lang="es-MX" sz="1600" dirty="0" smtClean="0"/>
            </a:br>
            <a:r>
              <a:rPr lang="es-MX" sz="1600" dirty="0" smtClean="0"/>
              <a:t/>
            </a:r>
            <a:br>
              <a:rPr lang="es-MX" sz="1600" dirty="0" smtClean="0"/>
            </a:br>
            <a:r>
              <a:rPr lang="es-MX" sz="1600" dirty="0" smtClean="0"/>
              <a:t>MTRO. ENRIQUE CASTAÑEDA SANCHEZ 2017B</a:t>
            </a:r>
            <a:br>
              <a:rPr lang="es-MX" sz="1600" dirty="0" smtClean="0"/>
            </a:br>
            <a:endParaRPr lang="es-MX" sz="1600" dirty="0"/>
          </a:p>
        </p:txBody>
      </p:sp>
    </p:spTree>
    <p:extLst>
      <p:ext uri="{BB962C8B-B14F-4D97-AF65-F5344CB8AC3E}">
        <p14:creationId xmlns:p14="http://schemas.microsoft.com/office/powerpoint/2010/main" val="27023713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417638"/>
            <a:ext cx="8229600" cy="3815018"/>
          </a:xfrm>
        </p:spPr>
        <p:txBody>
          <a:bodyPr/>
          <a:lstStyle/>
          <a:p>
            <a:pPr marL="109728" indent="0">
              <a:lnSpc>
                <a:spcPct val="150000"/>
              </a:lnSpc>
              <a:buNone/>
            </a:pPr>
            <a:r>
              <a:rPr lang="es-ES" i="1" dirty="0"/>
              <a:t>genera compromiso y motivación</a:t>
            </a:r>
            <a:r>
              <a:rPr lang="es-ES" dirty="0"/>
              <a:t>: al ser un proceso que involucra a todos los miembros de la institución y requerir la participación de varios de estos en su elaboración, genera compromiso e identificación con los objetivos, y con ello, motivación en su consecución.</a:t>
            </a:r>
            <a:endParaRPr lang="es-MX" dirty="0"/>
          </a:p>
        </p:txBody>
      </p:sp>
      <p:sp>
        <p:nvSpPr>
          <p:cNvPr id="3" name="Título 2"/>
          <p:cNvSpPr>
            <a:spLocks noGrp="1"/>
          </p:cNvSpPr>
          <p:nvPr>
            <p:ph type="title"/>
          </p:nvPr>
        </p:nvSpPr>
        <p:spPr/>
        <p:txBody>
          <a:bodyPr>
            <a:normAutofit fontScale="90000"/>
          </a:bodyPr>
          <a:lstStyle/>
          <a:p>
            <a:r>
              <a:rPr lang="es-MX" dirty="0"/>
              <a:t>IMPORTANCIA DE LA PLANEACIÓN</a:t>
            </a:r>
          </a:p>
        </p:txBody>
      </p:sp>
    </p:spTree>
    <p:extLst>
      <p:ext uri="{BB962C8B-B14F-4D97-AF65-F5344CB8AC3E}">
        <p14:creationId xmlns:p14="http://schemas.microsoft.com/office/powerpoint/2010/main" val="1907300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060848"/>
            <a:ext cx="8229600" cy="4320480"/>
          </a:xfrm>
        </p:spPr>
        <p:txBody>
          <a:bodyPr>
            <a:normAutofit lnSpcReduction="10000"/>
          </a:bodyPr>
          <a:lstStyle/>
          <a:p>
            <a:pPr marL="109728" indent="0">
              <a:lnSpc>
                <a:spcPct val="150000"/>
              </a:lnSpc>
              <a:buNone/>
            </a:pPr>
            <a:r>
              <a:rPr lang="es-ES" dirty="0"/>
              <a:t>Se suele pensar que la planeación es algo que solo le compete a las grandes organizaciones; sin embargo, lo cierto es que esta es fundamental para el éxito de toda institución sin importar su tamaño, especialmente en esta época de cambios en donde prácticamente es una obligación anticiparse al futuro.</a:t>
            </a:r>
            <a:endParaRPr lang="es-MX" dirty="0"/>
          </a:p>
        </p:txBody>
      </p:sp>
      <p:sp>
        <p:nvSpPr>
          <p:cNvPr id="3" name="Título 2"/>
          <p:cNvSpPr>
            <a:spLocks noGrp="1"/>
          </p:cNvSpPr>
          <p:nvPr>
            <p:ph type="title"/>
          </p:nvPr>
        </p:nvSpPr>
        <p:spPr/>
        <p:txBody>
          <a:bodyPr/>
          <a:lstStyle/>
          <a:p>
            <a:endParaRPr lang="es-MX"/>
          </a:p>
        </p:txBody>
      </p:sp>
    </p:spTree>
    <p:extLst>
      <p:ext uri="{BB962C8B-B14F-4D97-AF65-F5344CB8AC3E}">
        <p14:creationId xmlns:p14="http://schemas.microsoft.com/office/powerpoint/2010/main" val="1899063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268760"/>
            <a:ext cx="8229600" cy="4896544"/>
          </a:xfrm>
        </p:spPr>
        <p:txBody>
          <a:bodyPr>
            <a:normAutofit/>
          </a:bodyPr>
          <a:lstStyle/>
          <a:p>
            <a:pPr marL="109728" indent="0">
              <a:lnSpc>
                <a:spcPct val="150000"/>
              </a:lnSpc>
              <a:buNone/>
            </a:pPr>
            <a:r>
              <a:rPr lang="es-ES" dirty="0"/>
              <a:t>Además de ser una función administrativa que comprende el análisis de una situación, el establecimiento de objetivos, la formulación de estrategias, y el desarrollo de planes de acción, también es posible definir a la planeación como el proceso a través del cual se realiza cada una de estas actividades.</a:t>
            </a:r>
            <a:endParaRPr lang="es-MX" dirty="0"/>
          </a:p>
        </p:txBody>
      </p:sp>
      <p:sp>
        <p:nvSpPr>
          <p:cNvPr id="3" name="Título 2"/>
          <p:cNvSpPr>
            <a:spLocks noGrp="1"/>
          </p:cNvSpPr>
          <p:nvPr>
            <p:ph type="title"/>
          </p:nvPr>
        </p:nvSpPr>
        <p:spPr/>
        <p:txBody>
          <a:bodyPr/>
          <a:lstStyle/>
          <a:p>
            <a:r>
              <a:rPr lang="es-ES" dirty="0" smtClean="0">
                <a:effectLst/>
              </a:rPr>
              <a:t>PROCESO DE LA PLANEACIÓN</a:t>
            </a:r>
            <a:endParaRPr lang="es-MX" dirty="0"/>
          </a:p>
        </p:txBody>
      </p:sp>
    </p:spTree>
    <p:extLst>
      <p:ext uri="{BB962C8B-B14F-4D97-AF65-F5344CB8AC3E}">
        <p14:creationId xmlns:p14="http://schemas.microsoft.com/office/powerpoint/2010/main" val="23855404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lnSpcReduction="10000"/>
          </a:bodyPr>
          <a:lstStyle/>
          <a:p>
            <a:pPr marL="109728" indent="0">
              <a:buNone/>
            </a:pPr>
            <a:r>
              <a:rPr lang="es-ES" dirty="0"/>
              <a:t>E</a:t>
            </a:r>
            <a:r>
              <a:rPr lang="es-ES" dirty="0" smtClean="0"/>
              <a:t>tapas </a:t>
            </a:r>
            <a:r>
              <a:rPr lang="es-ES" dirty="0"/>
              <a:t>que conforman el proceso de la planeación</a:t>
            </a:r>
            <a:r>
              <a:rPr lang="es-ES" dirty="0" smtClean="0"/>
              <a:t>:</a:t>
            </a:r>
          </a:p>
          <a:p>
            <a:r>
              <a:rPr lang="es-ES" b="1" dirty="0"/>
              <a:t>1. Análisis de la situación</a:t>
            </a:r>
            <a:endParaRPr lang="es-MX" dirty="0"/>
          </a:p>
          <a:p>
            <a:pPr marL="109728" indent="0">
              <a:buNone/>
            </a:pPr>
            <a:r>
              <a:rPr lang="es-ES" dirty="0"/>
              <a:t>El proceso de la planeación empieza por el análisis de una situación.</a:t>
            </a:r>
            <a:endParaRPr lang="es-MX" dirty="0"/>
          </a:p>
          <a:p>
            <a:pPr marL="109728" indent="0">
              <a:buNone/>
            </a:pPr>
            <a:r>
              <a:rPr lang="es-ES" dirty="0"/>
              <a:t>En caso de tratarse de una planeación general para toda la institución (planeación estratégica), un análisis de la situación podría implicar el análisis de las diferentes fuerzas externas que afectan o podrían afectar a la institución</a:t>
            </a:r>
            <a:endParaRPr lang="es-MX" dirty="0"/>
          </a:p>
        </p:txBody>
      </p:sp>
      <p:sp>
        <p:nvSpPr>
          <p:cNvPr id="3" name="Título 2"/>
          <p:cNvSpPr>
            <a:spLocks noGrp="1"/>
          </p:cNvSpPr>
          <p:nvPr>
            <p:ph type="title"/>
          </p:nvPr>
        </p:nvSpPr>
        <p:spPr/>
        <p:txBody>
          <a:bodyPr/>
          <a:lstStyle/>
          <a:p>
            <a:r>
              <a:rPr lang="es-ES" dirty="0">
                <a:effectLst/>
              </a:rPr>
              <a:t>PROCESO DE LA PLANEACIÓN</a:t>
            </a:r>
            <a:endParaRPr lang="es-MX" dirty="0"/>
          </a:p>
        </p:txBody>
      </p:sp>
    </p:spTree>
    <p:extLst>
      <p:ext uri="{BB962C8B-B14F-4D97-AF65-F5344CB8AC3E}">
        <p14:creationId xmlns:p14="http://schemas.microsoft.com/office/powerpoint/2010/main" val="1999783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268760"/>
            <a:ext cx="8229600" cy="4107912"/>
          </a:xfrm>
        </p:spPr>
        <p:txBody>
          <a:bodyPr>
            <a:normAutofit fontScale="92500"/>
          </a:bodyPr>
          <a:lstStyle/>
          <a:p>
            <a:pPr marL="109728" indent="0">
              <a:lnSpc>
                <a:spcPct val="150000"/>
              </a:lnSpc>
              <a:buNone/>
            </a:pPr>
            <a:r>
              <a:rPr lang="es-ES" dirty="0"/>
              <a:t>(fuerzas económicas, fuerzas sociales, fuerzas gubernamentales, fuerzas tecnológicas, consumidores, competencia, etc.), así como el análisis de las diferentes áreas que puedan existir en la institución </a:t>
            </a:r>
            <a:r>
              <a:rPr lang="es-ES" dirty="0" smtClean="0"/>
              <a:t>(objetivos, misión, visión, administración</a:t>
            </a:r>
            <a:r>
              <a:rPr lang="es-ES" dirty="0"/>
              <a:t>, marketing, finanzas, recursos humanos, producción, etc.).</a:t>
            </a:r>
            <a:endParaRPr lang="es-MX" dirty="0"/>
          </a:p>
        </p:txBody>
      </p:sp>
      <p:sp>
        <p:nvSpPr>
          <p:cNvPr id="3" name="Título 2"/>
          <p:cNvSpPr>
            <a:spLocks noGrp="1"/>
          </p:cNvSpPr>
          <p:nvPr>
            <p:ph type="title"/>
          </p:nvPr>
        </p:nvSpPr>
        <p:spPr/>
        <p:txBody>
          <a:bodyPr>
            <a:normAutofit/>
          </a:bodyPr>
          <a:lstStyle/>
          <a:p>
            <a:r>
              <a:rPr lang="es-ES" dirty="0"/>
              <a:t>1. Análisis de la </a:t>
            </a:r>
            <a:r>
              <a:rPr lang="es-ES" dirty="0" smtClean="0"/>
              <a:t>situación</a:t>
            </a:r>
            <a:endParaRPr lang="es-MX" dirty="0"/>
          </a:p>
        </p:txBody>
      </p:sp>
    </p:spTree>
    <p:extLst>
      <p:ext uri="{BB962C8B-B14F-4D97-AF65-F5344CB8AC3E}">
        <p14:creationId xmlns:p14="http://schemas.microsoft.com/office/powerpoint/2010/main" val="15967985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4347" y="1844824"/>
            <a:ext cx="8229600" cy="3960440"/>
          </a:xfrm>
        </p:spPr>
        <p:txBody>
          <a:bodyPr>
            <a:normAutofit/>
          </a:bodyPr>
          <a:lstStyle/>
          <a:p>
            <a:pPr marL="109728" indent="0">
              <a:lnSpc>
                <a:spcPct val="170000"/>
              </a:lnSpc>
              <a:buNone/>
            </a:pPr>
            <a:r>
              <a:rPr lang="es-ES" dirty="0"/>
              <a:t>En caso de tratarse de una planeación aplicable solo a una determinada área de la institución (planeación táctica), un análisis de la situación podría implicar el análisis de los diferentes elementos que puedan existir en dicha área;</a:t>
            </a:r>
            <a:endParaRPr lang="es-MX" dirty="0"/>
          </a:p>
        </p:txBody>
      </p:sp>
      <p:sp>
        <p:nvSpPr>
          <p:cNvPr id="3" name="Título 2"/>
          <p:cNvSpPr>
            <a:spLocks noGrp="1"/>
          </p:cNvSpPr>
          <p:nvPr>
            <p:ph type="title"/>
          </p:nvPr>
        </p:nvSpPr>
        <p:spPr/>
        <p:txBody>
          <a:bodyPr>
            <a:normAutofit/>
          </a:bodyPr>
          <a:lstStyle/>
          <a:p>
            <a:r>
              <a:rPr lang="es-ES" dirty="0"/>
              <a:t>1. Análisis de la </a:t>
            </a:r>
            <a:r>
              <a:rPr lang="es-ES" dirty="0" smtClean="0"/>
              <a:t>situación</a:t>
            </a:r>
            <a:endParaRPr lang="es-MX" dirty="0"/>
          </a:p>
        </p:txBody>
      </p:sp>
    </p:spTree>
    <p:extLst>
      <p:ext uri="{BB962C8B-B14F-4D97-AF65-F5344CB8AC3E}">
        <p14:creationId xmlns:p14="http://schemas.microsoft.com/office/powerpoint/2010/main" val="8300636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417638"/>
            <a:ext cx="8229600" cy="3310962"/>
          </a:xfrm>
        </p:spPr>
        <p:txBody>
          <a:bodyPr/>
          <a:lstStyle/>
          <a:p>
            <a:pPr marL="109728" indent="0">
              <a:lnSpc>
                <a:spcPct val="150000"/>
              </a:lnSpc>
              <a:buNone/>
            </a:pPr>
            <a:r>
              <a:rPr lang="es-ES" dirty="0"/>
              <a:t>por ejemplo, para el área de marketing, podría implicar el análisis del producto, el precio, la distribución, la promoción, la publicidad, el servicio al cliente, etc.</a:t>
            </a:r>
            <a:endParaRPr lang="es-MX" dirty="0"/>
          </a:p>
        </p:txBody>
      </p:sp>
      <p:sp>
        <p:nvSpPr>
          <p:cNvPr id="3" name="Título 2"/>
          <p:cNvSpPr>
            <a:spLocks noGrp="1"/>
          </p:cNvSpPr>
          <p:nvPr>
            <p:ph type="title"/>
          </p:nvPr>
        </p:nvSpPr>
        <p:spPr/>
        <p:txBody>
          <a:bodyPr/>
          <a:lstStyle/>
          <a:p>
            <a:r>
              <a:rPr lang="es-ES" dirty="0"/>
              <a:t>1. Análisis de la situación</a:t>
            </a:r>
            <a:endParaRPr lang="es-MX" dirty="0"/>
          </a:p>
        </p:txBody>
      </p:sp>
    </p:spTree>
    <p:extLst>
      <p:ext uri="{BB962C8B-B14F-4D97-AF65-F5344CB8AC3E}">
        <p14:creationId xmlns:p14="http://schemas.microsoft.com/office/powerpoint/2010/main" val="23030023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611560" y="1772816"/>
            <a:ext cx="8229600" cy="3459840"/>
          </a:xfrm>
        </p:spPr>
        <p:txBody>
          <a:bodyPr/>
          <a:lstStyle/>
          <a:p>
            <a:pPr marL="109728" indent="0">
              <a:lnSpc>
                <a:spcPct val="150000"/>
              </a:lnSpc>
              <a:buNone/>
            </a:pPr>
            <a:r>
              <a:rPr lang="es-ES" dirty="0"/>
              <a:t>Y en caso de tratarse de una planeación a nivel de operaciones (planeación operacional), un análisis de la situación podría implicar el análisis de los elementos necesarios para realizar una tarea o actividad específica;</a:t>
            </a:r>
            <a:endParaRPr lang="es-MX" dirty="0"/>
          </a:p>
        </p:txBody>
      </p:sp>
      <p:sp>
        <p:nvSpPr>
          <p:cNvPr id="3" name="Título 2"/>
          <p:cNvSpPr>
            <a:spLocks noGrp="1"/>
          </p:cNvSpPr>
          <p:nvPr>
            <p:ph type="title"/>
          </p:nvPr>
        </p:nvSpPr>
        <p:spPr/>
        <p:txBody>
          <a:bodyPr/>
          <a:lstStyle/>
          <a:p>
            <a:r>
              <a:rPr lang="es-ES" dirty="0"/>
              <a:t>1. Análisis de la situación</a:t>
            </a:r>
            <a:endParaRPr lang="es-MX" dirty="0"/>
          </a:p>
        </p:txBody>
      </p:sp>
    </p:spTree>
    <p:extLst>
      <p:ext uri="{BB962C8B-B14F-4D97-AF65-F5344CB8AC3E}">
        <p14:creationId xmlns:p14="http://schemas.microsoft.com/office/powerpoint/2010/main" val="31815409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83518" y="1916832"/>
            <a:ext cx="8229600" cy="3094938"/>
          </a:xfrm>
        </p:spPr>
        <p:txBody>
          <a:bodyPr/>
          <a:lstStyle/>
          <a:p>
            <a:pPr marL="109728" indent="0">
              <a:lnSpc>
                <a:spcPct val="150000"/>
              </a:lnSpc>
              <a:buNone/>
            </a:pPr>
            <a:r>
              <a:rPr lang="es-ES" dirty="0"/>
              <a:t>por ejemplo, podría implicar el análisis de los recursos con los que se cuenta para realizar la tarea o actividad, el plazo que se tiene, el presupuesto disponible, etc.</a:t>
            </a:r>
            <a:endParaRPr lang="es-MX" dirty="0"/>
          </a:p>
        </p:txBody>
      </p:sp>
      <p:sp>
        <p:nvSpPr>
          <p:cNvPr id="3" name="Título 2"/>
          <p:cNvSpPr>
            <a:spLocks noGrp="1"/>
          </p:cNvSpPr>
          <p:nvPr>
            <p:ph type="title"/>
          </p:nvPr>
        </p:nvSpPr>
        <p:spPr/>
        <p:txBody>
          <a:bodyPr/>
          <a:lstStyle/>
          <a:p>
            <a:r>
              <a:rPr lang="es-ES" dirty="0"/>
              <a:t>1. Análisis de la situación</a:t>
            </a:r>
            <a:endParaRPr lang="es-MX" dirty="0"/>
          </a:p>
        </p:txBody>
      </p:sp>
    </p:spTree>
    <p:extLst>
      <p:ext uri="{BB962C8B-B14F-4D97-AF65-F5344CB8AC3E}">
        <p14:creationId xmlns:p14="http://schemas.microsoft.com/office/powerpoint/2010/main" val="2313028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196752"/>
            <a:ext cx="8229600" cy="3891888"/>
          </a:xfrm>
        </p:spPr>
        <p:txBody>
          <a:bodyPr/>
          <a:lstStyle/>
          <a:p>
            <a:pPr marL="109728" indent="0">
              <a:lnSpc>
                <a:spcPct val="150000"/>
              </a:lnSpc>
              <a:buNone/>
            </a:pPr>
            <a:r>
              <a:rPr lang="es-ES" dirty="0"/>
              <a:t>La razón de un análisis de la situación es la de tener una base para el establecimiento de objetivos; por ejemplo, al analizar las fuerzas externas que afectan o podrían afectar a la institución, es posible detectar cambios en el entorno,</a:t>
            </a:r>
            <a:endParaRPr lang="es-MX" dirty="0"/>
          </a:p>
        </p:txBody>
      </p:sp>
      <p:sp>
        <p:nvSpPr>
          <p:cNvPr id="3" name="Título 2"/>
          <p:cNvSpPr>
            <a:spLocks noGrp="1"/>
          </p:cNvSpPr>
          <p:nvPr>
            <p:ph type="title"/>
          </p:nvPr>
        </p:nvSpPr>
        <p:spPr/>
        <p:txBody>
          <a:bodyPr/>
          <a:lstStyle/>
          <a:p>
            <a:r>
              <a:rPr lang="es-ES" dirty="0"/>
              <a:t>1. Análisis de la situación</a:t>
            </a:r>
            <a:endParaRPr lang="es-MX" dirty="0"/>
          </a:p>
        </p:txBody>
      </p:sp>
    </p:spTree>
    <p:extLst>
      <p:ext uri="{BB962C8B-B14F-4D97-AF65-F5344CB8AC3E}">
        <p14:creationId xmlns:p14="http://schemas.microsoft.com/office/powerpoint/2010/main" val="3977069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86420" y="2996952"/>
            <a:ext cx="7772400" cy="1829761"/>
          </a:xfrm>
        </p:spPr>
        <p:txBody>
          <a:bodyPr>
            <a:normAutofit fontScale="90000"/>
          </a:bodyPr>
          <a:lstStyle/>
          <a:p>
            <a:pPr algn="ctr"/>
            <a:r>
              <a:rPr lang="es-ES" dirty="0" smtClean="0">
                <a:effectLst/>
              </a:rPr>
              <a:t>La Planeación Prospectiva, aspectos de ubicación en las funciones de la Administración</a:t>
            </a:r>
            <a:endParaRPr lang="es-MX" dirty="0"/>
          </a:p>
        </p:txBody>
      </p:sp>
      <p:graphicFrame>
        <p:nvGraphicFramePr>
          <p:cNvPr id="4" name="Diagrama 3"/>
          <p:cNvGraphicFramePr/>
          <p:nvPr>
            <p:extLst>
              <p:ext uri="{D42A27DB-BD31-4B8C-83A1-F6EECF244321}">
                <p14:modId xmlns:p14="http://schemas.microsoft.com/office/powerpoint/2010/main" val="3720276524"/>
              </p:ext>
            </p:extLst>
          </p:nvPr>
        </p:nvGraphicFramePr>
        <p:xfrm>
          <a:off x="467544" y="549096"/>
          <a:ext cx="7772400" cy="1199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124744"/>
            <a:ext cx="8229600" cy="5040560"/>
          </a:xfrm>
        </p:spPr>
        <p:txBody>
          <a:bodyPr>
            <a:normAutofit/>
          </a:bodyPr>
          <a:lstStyle/>
          <a:p>
            <a:pPr marL="109728" indent="0">
              <a:lnSpc>
                <a:spcPct val="150000"/>
              </a:lnSpc>
              <a:buNone/>
            </a:pPr>
            <a:r>
              <a:rPr lang="es-ES" dirty="0"/>
              <a:t>y así establecer objetivos que permitan aprovecharlos o hacerles frente; o al analizar los diferentes elementos que puedan existir en la institución o en una determinada área, es posible conocer los recursos y capacidades con los que se cuenta, y así establecer objetivos que permitan aprovecharlos o que los tomen en cuenta.</a:t>
            </a:r>
            <a:endParaRPr lang="es-MX" dirty="0"/>
          </a:p>
        </p:txBody>
      </p:sp>
      <p:sp>
        <p:nvSpPr>
          <p:cNvPr id="3" name="Título 2"/>
          <p:cNvSpPr>
            <a:spLocks noGrp="1"/>
          </p:cNvSpPr>
          <p:nvPr>
            <p:ph type="title"/>
          </p:nvPr>
        </p:nvSpPr>
        <p:spPr/>
        <p:txBody>
          <a:bodyPr/>
          <a:lstStyle/>
          <a:p>
            <a:r>
              <a:rPr lang="es-ES" dirty="0"/>
              <a:t>1. Análisis de la situación</a:t>
            </a:r>
            <a:endParaRPr lang="es-MX" dirty="0"/>
          </a:p>
        </p:txBody>
      </p:sp>
    </p:spTree>
    <p:extLst>
      <p:ext uri="{BB962C8B-B14F-4D97-AF65-F5344CB8AC3E}">
        <p14:creationId xmlns:p14="http://schemas.microsoft.com/office/powerpoint/2010/main" val="31157863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60717" y="1417638"/>
            <a:ext cx="8229600" cy="3671002"/>
          </a:xfrm>
        </p:spPr>
        <p:txBody>
          <a:bodyPr/>
          <a:lstStyle/>
          <a:p>
            <a:pPr marL="109728" indent="0">
              <a:lnSpc>
                <a:spcPct val="150000"/>
              </a:lnSpc>
              <a:buNone/>
            </a:pPr>
            <a:r>
              <a:rPr lang="es-ES" dirty="0"/>
              <a:t>Luego del análisis de la situación la siguiente etapa del proceso de la planeación es el establecimiento de objetivos.</a:t>
            </a:r>
            <a:endParaRPr lang="es-MX" dirty="0"/>
          </a:p>
          <a:p>
            <a:pPr marL="109728" indent="0">
              <a:lnSpc>
                <a:spcPct val="150000"/>
              </a:lnSpc>
              <a:buNone/>
            </a:pPr>
            <a:r>
              <a:rPr lang="es-ES" dirty="0"/>
              <a:t>Se deben establecer objetivos en base al análisis de la situación previamente realizado;</a:t>
            </a:r>
            <a:endParaRPr lang="es-MX" dirty="0"/>
          </a:p>
        </p:txBody>
      </p:sp>
      <p:sp>
        <p:nvSpPr>
          <p:cNvPr id="3" name="Título 2"/>
          <p:cNvSpPr>
            <a:spLocks noGrp="1"/>
          </p:cNvSpPr>
          <p:nvPr>
            <p:ph type="title"/>
          </p:nvPr>
        </p:nvSpPr>
        <p:spPr/>
        <p:txBody>
          <a:bodyPr/>
          <a:lstStyle/>
          <a:p>
            <a:r>
              <a:rPr lang="es-ES" dirty="0">
                <a:effectLst/>
              </a:rPr>
              <a:t>2. Establecimiento de objetivos</a:t>
            </a:r>
            <a:endParaRPr lang="es-MX" dirty="0"/>
          </a:p>
        </p:txBody>
      </p:sp>
    </p:spTree>
    <p:extLst>
      <p:ext uri="{BB962C8B-B14F-4D97-AF65-F5344CB8AC3E}">
        <p14:creationId xmlns:p14="http://schemas.microsoft.com/office/powerpoint/2010/main" val="21881340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196752"/>
            <a:ext cx="8229600" cy="5328592"/>
          </a:xfrm>
        </p:spPr>
        <p:txBody>
          <a:bodyPr>
            <a:normAutofit/>
          </a:bodyPr>
          <a:lstStyle/>
          <a:p>
            <a:pPr marL="109728" indent="0">
              <a:lnSpc>
                <a:spcPct val="150000"/>
              </a:lnSpc>
              <a:buNone/>
            </a:pPr>
            <a:r>
              <a:rPr lang="es-ES" dirty="0"/>
              <a:t>por ejemplo, objetivos que permitan aprovechar o hacer frente a los cambios detectados en el entorno, que permitan aprovechar o que tomen en cuenta los recursos y capacidades con los que cuenta la institución o una determinada área, o que consideren los recursos y las condiciones que se tiene para realizar una tarea o actividad específica.</a:t>
            </a:r>
            <a:endParaRPr lang="es-MX" dirty="0"/>
          </a:p>
        </p:txBody>
      </p:sp>
      <p:sp>
        <p:nvSpPr>
          <p:cNvPr id="3" name="Título 2"/>
          <p:cNvSpPr>
            <a:spLocks noGrp="1"/>
          </p:cNvSpPr>
          <p:nvPr>
            <p:ph type="title"/>
          </p:nvPr>
        </p:nvSpPr>
        <p:spPr/>
        <p:txBody>
          <a:bodyPr/>
          <a:lstStyle/>
          <a:p>
            <a:r>
              <a:rPr lang="es-ES" dirty="0">
                <a:effectLst/>
              </a:rPr>
              <a:t>2. Establecimiento de objetivos</a:t>
            </a:r>
            <a:endParaRPr lang="es-MX" dirty="0"/>
          </a:p>
        </p:txBody>
      </p:sp>
    </p:spTree>
    <p:extLst>
      <p:ext uri="{BB962C8B-B14F-4D97-AF65-F5344CB8AC3E}">
        <p14:creationId xmlns:p14="http://schemas.microsoft.com/office/powerpoint/2010/main" val="6570875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1495" y="1772816"/>
            <a:ext cx="8229600" cy="4392488"/>
          </a:xfrm>
        </p:spPr>
        <p:txBody>
          <a:bodyPr/>
          <a:lstStyle/>
          <a:p>
            <a:pPr marL="109728" indent="0">
              <a:lnSpc>
                <a:spcPct val="150000"/>
              </a:lnSpc>
              <a:buNone/>
            </a:pPr>
            <a:r>
              <a:rPr lang="es-ES" dirty="0"/>
              <a:t>Los objetivos de una institución suelen clasificarse de acuerdo a diferentes aspectos, pero al momento de realizar una planeación lo común es clasificarlos según su jerarquía en objetivos estratégicos, objetivos tácticos y objetivos operacionales:</a:t>
            </a:r>
            <a:endParaRPr lang="es-MX" dirty="0"/>
          </a:p>
        </p:txBody>
      </p:sp>
      <p:sp>
        <p:nvSpPr>
          <p:cNvPr id="3" name="Título 2"/>
          <p:cNvSpPr>
            <a:spLocks noGrp="1"/>
          </p:cNvSpPr>
          <p:nvPr>
            <p:ph type="title"/>
          </p:nvPr>
        </p:nvSpPr>
        <p:spPr/>
        <p:txBody>
          <a:bodyPr/>
          <a:lstStyle/>
          <a:p>
            <a:r>
              <a:rPr lang="es-ES" dirty="0">
                <a:effectLst/>
              </a:rPr>
              <a:t>2. Establecimiento de objetivos</a:t>
            </a:r>
            <a:endParaRPr lang="es-MX" dirty="0"/>
          </a:p>
        </p:txBody>
      </p:sp>
    </p:spTree>
    <p:extLst>
      <p:ext uri="{BB962C8B-B14F-4D97-AF65-F5344CB8AC3E}">
        <p14:creationId xmlns:p14="http://schemas.microsoft.com/office/powerpoint/2010/main" val="30222660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417638"/>
            <a:ext cx="8229600" cy="4747666"/>
          </a:xfrm>
        </p:spPr>
        <p:txBody>
          <a:bodyPr/>
          <a:lstStyle/>
          <a:p>
            <a:pPr marL="109728" indent="0">
              <a:lnSpc>
                <a:spcPct val="150000"/>
              </a:lnSpc>
              <a:buNone/>
            </a:pPr>
            <a:r>
              <a:rPr lang="es-ES" i="1" dirty="0"/>
              <a:t>Objetivos estratégicos</a:t>
            </a:r>
            <a:r>
              <a:rPr lang="es-ES" dirty="0"/>
              <a:t>: los objetivos estratégicos (u organizacionales) son objetivos generales y de largo plazo que consideran a la institución como un todo y que buscan definir el rumbo de esta.</a:t>
            </a:r>
            <a:endParaRPr lang="es-MX" dirty="0"/>
          </a:p>
        </p:txBody>
      </p:sp>
      <p:sp>
        <p:nvSpPr>
          <p:cNvPr id="3" name="Título 2"/>
          <p:cNvSpPr>
            <a:spLocks noGrp="1"/>
          </p:cNvSpPr>
          <p:nvPr>
            <p:ph type="title"/>
          </p:nvPr>
        </p:nvSpPr>
        <p:spPr/>
        <p:txBody>
          <a:bodyPr/>
          <a:lstStyle/>
          <a:p>
            <a:r>
              <a:rPr lang="es-ES" dirty="0">
                <a:effectLst/>
              </a:rPr>
              <a:t>2. Establecimiento de objetivos</a:t>
            </a:r>
            <a:endParaRPr lang="es-MX" dirty="0"/>
          </a:p>
        </p:txBody>
      </p:sp>
    </p:spTree>
    <p:extLst>
      <p:ext uri="{BB962C8B-B14F-4D97-AF65-F5344CB8AC3E}">
        <p14:creationId xmlns:p14="http://schemas.microsoft.com/office/powerpoint/2010/main" val="24187022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268760"/>
            <a:ext cx="8229600" cy="4323936"/>
          </a:xfrm>
        </p:spPr>
        <p:txBody>
          <a:bodyPr>
            <a:normAutofit lnSpcReduction="10000"/>
          </a:bodyPr>
          <a:lstStyle/>
          <a:p>
            <a:pPr marL="109728" indent="0">
              <a:lnSpc>
                <a:spcPct val="150000"/>
              </a:lnSpc>
              <a:buNone/>
            </a:pPr>
            <a:r>
              <a:rPr lang="es-ES" i="1" dirty="0"/>
              <a:t>Objetivos tácticos</a:t>
            </a:r>
            <a:r>
              <a:rPr lang="es-ES" dirty="0"/>
              <a:t>: los objetivos tácticos (o departamentales) son objetivos de mediano plazo que se dan a nivel de áreas o departamentos. Ejemplos de objetivos tácticos </a:t>
            </a:r>
            <a:r>
              <a:rPr lang="es-ES" dirty="0" smtClean="0"/>
              <a:t>son, </a:t>
            </a:r>
            <a:r>
              <a:rPr lang="es-ES" dirty="0"/>
              <a:t>“aumentar la eficiencia </a:t>
            </a:r>
            <a:r>
              <a:rPr lang="es-ES" dirty="0" smtClean="0"/>
              <a:t>en </a:t>
            </a:r>
            <a:r>
              <a:rPr lang="es-ES" dirty="0"/>
              <a:t>un 10%”, “reducir el nivel de ausentismo de los trabajadores en un 15%”, etc.</a:t>
            </a:r>
            <a:endParaRPr lang="es-MX" dirty="0"/>
          </a:p>
        </p:txBody>
      </p:sp>
      <p:sp>
        <p:nvSpPr>
          <p:cNvPr id="3" name="Título 2"/>
          <p:cNvSpPr>
            <a:spLocks noGrp="1"/>
          </p:cNvSpPr>
          <p:nvPr>
            <p:ph type="title"/>
          </p:nvPr>
        </p:nvSpPr>
        <p:spPr/>
        <p:txBody>
          <a:bodyPr/>
          <a:lstStyle/>
          <a:p>
            <a:r>
              <a:rPr lang="es-ES" dirty="0">
                <a:effectLst/>
              </a:rPr>
              <a:t>2. Establecimiento de objetivos</a:t>
            </a:r>
            <a:endParaRPr lang="es-MX" dirty="0"/>
          </a:p>
        </p:txBody>
      </p:sp>
    </p:spTree>
    <p:extLst>
      <p:ext uri="{BB962C8B-B14F-4D97-AF65-F5344CB8AC3E}">
        <p14:creationId xmlns:p14="http://schemas.microsoft.com/office/powerpoint/2010/main" val="4173058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844824"/>
            <a:ext cx="8229600" cy="3891888"/>
          </a:xfrm>
        </p:spPr>
        <p:txBody>
          <a:bodyPr/>
          <a:lstStyle/>
          <a:p>
            <a:pPr marL="109728" indent="0">
              <a:buNone/>
            </a:pPr>
            <a:r>
              <a:rPr lang="es-ES" i="1" dirty="0"/>
              <a:t>Objetivos operacionales</a:t>
            </a:r>
            <a:r>
              <a:rPr lang="es-ES" dirty="0"/>
              <a:t>: los objetivos operacionales son objetivos específicos y de corto plazo que se dan a nivel de operaciones y que comprenden las tareas o actividades de cada área. Ejemplos de objetivos operacionales son “aumentar la eficiencia con la que se realiza una tarea”, “reducir el tiempo en que se realiza una actividad”, “mejorar la efectividad de una </a:t>
            </a:r>
            <a:r>
              <a:rPr lang="es-ES" dirty="0" smtClean="0"/>
              <a:t>campaña”, </a:t>
            </a:r>
            <a:r>
              <a:rPr lang="es-ES" dirty="0"/>
              <a:t>etc.</a:t>
            </a:r>
            <a:endParaRPr lang="es-MX" dirty="0"/>
          </a:p>
        </p:txBody>
      </p:sp>
      <p:sp>
        <p:nvSpPr>
          <p:cNvPr id="3" name="Título 2"/>
          <p:cNvSpPr>
            <a:spLocks noGrp="1"/>
          </p:cNvSpPr>
          <p:nvPr>
            <p:ph type="title"/>
          </p:nvPr>
        </p:nvSpPr>
        <p:spPr/>
        <p:txBody>
          <a:bodyPr/>
          <a:lstStyle/>
          <a:p>
            <a:r>
              <a:rPr lang="es-ES" dirty="0">
                <a:effectLst/>
              </a:rPr>
              <a:t>2. Establecimiento de objetivos</a:t>
            </a:r>
            <a:endParaRPr lang="es-MX" dirty="0"/>
          </a:p>
        </p:txBody>
      </p:sp>
    </p:spTree>
    <p:extLst>
      <p:ext uri="{BB962C8B-B14F-4D97-AF65-F5344CB8AC3E}">
        <p14:creationId xmlns:p14="http://schemas.microsoft.com/office/powerpoint/2010/main" val="12256502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636912"/>
            <a:ext cx="8229600" cy="2739760"/>
          </a:xfrm>
        </p:spPr>
        <p:txBody>
          <a:bodyPr/>
          <a:lstStyle/>
          <a:p>
            <a:pPr marL="109728" indent="0">
              <a:buNone/>
            </a:pPr>
            <a:r>
              <a:rPr lang="es-ES" dirty="0"/>
              <a:t>Luego del establecimiento de los objetivos, la siguiente etapa del proceso de la planeación es la formulación de estrategias.</a:t>
            </a:r>
            <a:endParaRPr lang="es-MX" dirty="0"/>
          </a:p>
          <a:p>
            <a:pPr marL="109728" indent="0">
              <a:buNone/>
            </a:pPr>
            <a:r>
              <a:rPr lang="es-ES" dirty="0"/>
              <a:t>Se deben establecer estrategias que permitan alcanzar los objetivos propuestos de la mejor manera posible,</a:t>
            </a:r>
            <a:endParaRPr lang="es-MX" dirty="0"/>
          </a:p>
        </p:txBody>
      </p:sp>
      <p:sp>
        <p:nvSpPr>
          <p:cNvPr id="3" name="Título 2"/>
          <p:cNvSpPr>
            <a:spLocks noGrp="1"/>
          </p:cNvSpPr>
          <p:nvPr>
            <p:ph type="title"/>
          </p:nvPr>
        </p:nvSpPr>
        <p:spPr/>
        <p:txBody>
          <a:bodyPr/>
          <a:lstStyle/>
          <a:p>
            <a:r>
              <a:rPr lang="es-ES" dirty="0">
                <a:effectLst/>
              </a:rPr>
              <a:t>3. Formulación de estrategias</a:t>
            </a:r>
            <a:endParaRPr lang="es-MX" dirty="0"/>
          </a:p>
        </p:txBody>
      </p:sp>
    </p:spTree>
    <p:extLst>
      <p:ext uri="{BB962C8B-B14F-4D97-AF65-F5344CB8AC3E}">
        <p14:creationId xmlns:p14="http://schemas.microsoft.com/office/powerpoint/2010/main" val="41284700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556792"/>
            <a:ext cx="8229600" cy="3819880"/>
          </a:xfrm>
        </p:spPr>
        <p:txBody>
          <a:bodyPr/>
          <a:lstStyle/>
          <a:p>
            <a:pPr marL="109728" indent="0">
              <a:lnSpc>
                <a:spcPct val="150000"/>
              </a:lnSpc>
              <a:buNone/>
            </a:pPr>
            <a:r>
              <a:rPr lang="es-ES" dirty="0"/>
              <a:t>pero que también tomen en cuenta el análisis de la situación realizado; por ejemplo, estrategias que sean factibles para la institución o para una determinada área teniendo en cuenta los recursos y capacidades con los que cuentan.</a:t>
            </a:r>
            <a:endParaRPr lang="es-MX" dirty="0"/>
          </a:p>
        </p:txBody>
      </p:sp>
      <p:sp>
        <p:nvSpPr>
          <p:cNvPr id="3" name="Título 2"/>
          <p:cNvSpPr>
            <a:spLocks noGrp="1"/>
          </p:cNvSpPr>
          <p:nvPr>
            <p:ph type="title"/>
          </p:nvPr>
        </p:nvSpPr>
        <p:spPr/>
        <p:txBody>
          <a:bodyPr/>
          <a:lstStyle/>
          <a:p>
            <a:r>
              <a:rPr lang="es-ES" dirty="0">
                <a:effectLst/>
              </a:rPr>
              <a:t>3. Formulación de estrategias</a:t>
            </a:r>
            <a:endParaRPr lang="es-MX" dirty="0"/>
          </a:p>
        </p:txBody>
      </p:sp>
    </p:spTree>
    <p:extLst>
      <p:ext uri="{BB962C8B-B14F-4D97-AF65-F5344CB8AC3E}">
        <p14:creationId xmlns:p14="http://schemas.microsoft.com/office/powerpoint/2010/main" val="38576084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417638"/>
            <a:ext cx="8229600" cy="4175058"/>
          </a:xfrm>
        </p:spPr>
        <p:txBody>
          <a:bodyPr>
            <a:normAutofit lnSpcReduction="10000"/>
          </a:bodyPr>
          <a:lstStyle/>
          <a:p>
            <a:pPr marL="109728" indent="0">
              <a:lnSpc>
                <a:spcPct val="150000"/>
              </a:lnSpc>
              <a:buNone/>
            </a:pPr>
            <a:r>
              <a:rPr lang="es-ES" dirty="0"/>
              <a:t>Tal como en el caso de los objetivos, las estrategias de una institución también suelen clasificarse de acuerdo a diferentes aspectos, pero al momento de hacer una planeación lo común es clasificarlas según su jerarquía en estrategias organizacionales y estrategias funcionales:</a:t>
            </a:r>
            <a:endParaRPr lang="es-MX" dirty="0"/>
          </a:p>
        </p:txBody>
      </p:sp>
      <p:sp>
        <p:nvSpPr>
          <p:cNvPr id="3" name="Título 2"/>
          <p:cNvSpPr>
            <a:spLocks noGrp="1"/>
          </p:cNvSpPr>
          <p:nvPr>
            <p:ph type="title"/>
          </p:nvPr>
        </p:nvSpPr>
        <p:spPr/>
        <p:txBody>
          <a:bodyPr/>
          <a:lstStyle/>
          <a:p>
            <a:r>
              <a:rPr lang="es-ES" dirty="0">
                <a:effectLst/>
              </a:rPr>
              <a:t>3. Formulación de estrategias</a:t>
            </a:r>
            <a:endParaRPr lang="es-MX" dirty="0"/>
          </a:p>
        </p:txBody>
      </p:sp>
    </p:spTree>
    <p:extLst>
      <p:ext uri="{BB962C8B-B14F-4D97-AF65-F5344CB8AC3E}">
        <p14:creationId xmlns:p14="http://schemas.microsoft.com/office/powerpoint/2010/main" val="1747059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2132856"/>
            <a:ext cx="8229600" cy="3024336"/>
          </a:xfrm>
        </p:spPr>
        <p:txBody>
          <a:bodyPr/>
          <a:lstStyle/>
          <a:p>
            <a:pPr>
              <a:buNone/>
            </a:pPr>
            <a:r>
              <a:rPr lang="es-ES" dirty="0"/>
              <a:t>La planeación (planificación o planeamiento) es una función administrativa que comprende el análisis de una situación, el establecimiento de objetivos, la formulación de estrategias que permitan alcanzar dichos objetivos, y el desarrollo de planes de acción que señalen cómo implementar dichas estrategias.</a:t>
            </a:r>
            <a:endParaRPr lang="es-MX" dirty="0"/>
          </a:p>
        </p:txBody>
      </p:sp>
      <p:sp>
        <p:nvSpPr>
          <p:cNvPr id="3" name="2 Título"/>
          <p:cNvSpPr>
            <a:spLocks noGrp="1"/>
          </p:cNvSpPr>
          <p:nvPr>
            <p:ph type="title"/>
          </p:nvPr>
        </p:nvSpPr>
        <p:spPr/>
        <p:txBody>
          <a:bodyPr/>
          <a:lstStyle/>
          <a:p>
            <a:r>
              <a:rPr lang="es-ES" dirty="0"/>
              <a:t>La planeación</a:t>
            </a:r>
            <a:endParaRPr lang="es-MX"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417638"/>
            <a:ext cx="8229600" cy="4247066"/>
          </a:xfrm>
        </p:spPr>
        <p:txBody>
          <a:bodyPr>
            <a:normAutofit lnSpcReduction="10000"/>
          </a:bodyPr>
          <a:lstStyle/>
          <a:p>
            <a:pPr marL="109728" indent="0">
              <a:lnSpc>
                <a:spcPct val="150000"/>
              </a:lnSpc>
              <a:buNone/>
            </a:pPr>
            <a:r>
              <a:rPr lang="es-ES" i="1" dirty="0"/>
              <a:t>Estrategias organizacionales</a:t>
            </a:r>
            <a:r>
              <a:rPr lang="es-ES" dirty="0"/>
              <a:t>: las estrategias organizacionales son estrategias que afectan a la institución en su totalidad y que buscan alcanzar objetivos organizacionales. Ejemplos de estrategias organizacionales son “adquirir a uno de los proveedores de la institución”, </a:t>
            </a:r>
            <a:r>
              <a:rPr lang="es-ES" dirty="0" smtClean="0"/>
              <a:t>“</a:t>
            </a:r>
            <a:r>
              <a:rPr lang="es-ES" dirty="0"/>
              <a:t>formar una sociedad”, etc.</a:t>
            </a:r>
            <a:endParaRPr lang="es-MX" dirty="0"/>
          </a:p>
        </p:txBody>
      </p:sp>
      <p:sp>
        <p:nvSpPr>
          <p:cNvPr id="3" name="Título 2"/>
          <p:cNvSpPr>
            <a:spLocks noGrp="1"/>
          </p:cNvSpPr>
          <p:nvPr>
            <p:ph type="title"/>
          </p:nvPr>
        </p:nvSpPr>
        <p:spPr/>
        <p:txBody>
          <a:bodyPr/>
          <a:lstStyle/>
          <a:p>
            <a:r>
              <a:rPr lang="es-ES" dirty="0">
                <a:effectLst/>
              </a:rPr>
              <a:t>3. Formulación de estrategias</a:t>
            </a:r>
            <a:endParaRPr lang="es-MX" dirty="0"/>
          </a:p>
        </p:txBody>
      </p:sp>
    </p:spTree>
    <p:extLst>
      <p:ext uri="{BB962C8B-B14F-4D97-AF65-F5344CB8AC3E}">
        <p14:creationId xmlns:p14="http://schemas.microsoft.com/office/powerpoint/2010/main" val="34771613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417638"/>
            <a:ext cx="8229600" cy="5251722"/>
          </a:xfrm>
        </p:spPr>
        <p:txBody>
          <a:bodyPr/>
          <a:lstStyle/>
          <a:p>
            <a:pPr marL="109728" indent="0">
              <a:lnSpc>
                <a:spcPct val="150000"/>
              </a:lnSpc>
              <a:buNone/>
            </a:pPr>
            <a:r>
              <a:rPr lang="es-ES" i="1" dirty="0"/>
              <a:t>Estrategias funcionales</a:t>
            </a:r>
            <a:r>
              <a:rPr lang="es-ES" dirty="0"/>
              <a:t>: las estrategias funcionales son estrategias que afectan a una determinada área funcional de la institución y que buscan alcanzar objetivos tácticos. Ejemplos de estrategias funcionales son </a:t>
            </a:r>
            <a:r>
              <a:rPr lang="es-ES" dirty="0" smtClean="0"/>
              <a:t>“</a:t>
            </a:r>
            <a:r>
              <a:rPr lang="es-ES" dirty="0"/>
              <a:t>utilizar un nuevo programa de capacitación”, “acceder a una nueva fuente de financiamiento”, etc.</a:t>
            </a:r>
            <a:endParaRPr lang="es-MX" dirty="0"/>
          </a:p>
        </p:txBody>
      </p:sp>
      <p:sp>
        <p:nvSpPr>
          <p:cNvPr id="3" name="Título 2"/>
          <p:cNvSpPr>
            <a:spLocks noGrp="1"/>
          </p:cNvSpPr>
          <p:nvPr>
            <p:ph type="title"/>
          </p:nvPr>
        </p:nvSpPr>
        <p:spPr/>
        <p:txBody>
          <a:bodyPr/>
          <a:lstStyle/>
          <a:p>
            <a:r>
              <a:rPr lang="es-ES" dirty="0">
                <a:effectLst/>
              </a:rPr>
              <a:t>3. Formulación de estrategias</a:t>
            </a:r>
            <a:endParaRPr lang="es-MX" dirty="0"/>
          </a:p>
        </p:txBody>
      </p:sp>
    </p:spTree>
    <p:extLst>
      <p:ext uri="{BB962C8B-B14F-4D97-AF65-F5344CB8AC3E}">
        <p14:creationId xmlns:p14="http://schemas.microsoft.com/office/powerpoint/2010/main" val="37408026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204864"/>
            <a:ext cx="8229600" cy="3171808"/>
          </a:xfrm>
        </p:spPr>
        <p:txBody>
          <a:bodyPr/>
          <a:lstStyle/>
          <a:p>
            <a:pPr marL="109728" indent="0">
              <a:buNone/>
            </a:pPr>
            <a:r>
              <a:rPr lang="es-ES" dirty="0"/>
              <a:t>Luego de la formulación de las estrategias, la siguiente y última etapa del proceso de la planeación es el diseño de planes de acción.</a:t>
            </a:r>
            <a:endParaRPr lang="es-MX" dirty="0"/>
          </a:p>
          <a:p>
            <a:pPr marL="109728" indent="0">
              <a:buNone/>
            </a:pPr>
            <a:r>
              <a:rPr lang="es-ES" dirty="0"/>
              <a:t>Los planes de acción son documentos en donde se especifican las tareas y otros elementos necesarios para implementar o ejecutar las estrategias formuladas.</a:t>
            </a:r>
            <a:endParaRPr lang="es-MX" dirty="0"/>
          </a:p>
        </p:txBody>
      </p:sp>
      <p:sp>
        <p:nvSpPr>
          <p:cNvPr id="3" name="Título 2"/>
          <p:cNvSpPr>
            <a:spLocks noGrp="1"/>
          </p:cNvSpPr>
          <p:nvPr>
            <p:ph type="title"/>
          </p:nvPr>
        </p:nvSpPr>
        <p:spPr/>
        <p:txBody>
          <a:bodyPr/>
          <a:lstStyle/>
          <a:p>
            <a:r>
              <a:rPr lang="es-ES" dirty="0">
                <a:effectLst/>
              </a:rPr>
              <a:t>4. Diseño de planes de acción</a:t>
            </a:r>
            <a:endParaRPr lang="es-MX" dirty="0"/>
          </a:p>
        </p:txBody>
      </p:sp>
    </p:spTree>
    <p:extLst>
      <p:ext uri="{BB962C8B-B14F-4D97-AF65-F5344CB8AC3E}">
        <p14:creationId xmlns:p14="http://schemas.microsoft.com/office/powerpoint/2010/main" val="6018537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708920"/>
            <a:ext cx="8229600" cy="2451728"/>
          </a:xfrm>
        </p:spPr>
        <p:txBody>
          <a:bodyPr/>
          <a:lstStyle/>
          <a:p>
            <a:pPr marL="109728" indent="0">
              <a:buNone/>
            </a:pPr>
            <a:r>
              <a:rPr lang="es-ES" dirty="0"/>
              <a:t>Algunos de los elementos que suelen contener los planes de acción son:</a:t>
            </a:r>
            <a:endParaRPr lang="es-MX" dirty="0"/>
          </a:p>
          <a:p>
            <a:r>
              <a:rPr lang="es-ES" i="1" dirty="0"/>
              <a:t>las tareas a realizar</a:t>
            </a:r>
            <a:r>
              <a:rPr lang="es-ES" dirty="0"/>
              <a:t>: las tareas, actividades o acciones que se van a realizar para implementar las estrategias.</a:t>
            </a:r>
            <a:endParaRPr lang="es-MX" dirty="0"/>
          </a:p>
        </p:txBody>
      </p:sp>
      <p:sp>
        <p:nvSpPr>
          <p:cNvPr id="3" name="Título 2"/>
          <p:cNvSpPr>
            <a:spLocks noGrp="1"/>
          </p:cNvSpPr>
          <p:nvPr>
            <p:ph type="title"/>
          </p:nvPr>
        </p:nvSpPr>
        <p:spPr/>
        <p:txBody>
          <a:bodyPr/>
          <a:lstStyle/>
          <a:p>
            <a:r>
              <a:rPr lang="es-ES" dirty="0">
                <a:effectLst/>
              </a:rPr>
              <a:t>4. Diseño de planes de acción</a:t>
            </a:r>
            <a:endParaRPr lang="es-MX" dirty="0"/>
          </a:p>
        </p:txBody>
      </p:sp>
    </p:spTree>
    <p:extLst>
      <p:ext uri="{BB962C8B-B14F-4D97-AF65-F5344CB8AC3E}">
        <p14:creationId xmlns:p14="http://schemas.microsoft.com/office/powerpoint/2010/main" val="32627529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348880"/>
            <a:ext cx="8229600" cy="3171808"/>
          </a:xfrm>
        </p:spPr>
        <p:txBody>
          <a:bodyPr/>
          <a:lstStyle/>
          <a:p>
            <a:pPr lvl="0"/>
            <a:r>
              <a:rPr lang="es-ES" i="1" dirty="0"/>
              <a:t>la asignación de recursos</a:t>
            </a:r>
            <a:r>
              <a:rPr lang="es-ES" dirty="0"/>
              <a:t>: los recursos que se van a utilizar para realizar las tareas e implementar las estrategias, y la forma en que se van a distribuir.</a:t>
            </a:r>
            <a:endParaRPr lang="es-MX" dirty="0"/>
          </a:p>
          <a:p>
            <a:r>
              <a:rPr lang="es-ES" i="1" dirty="0"/>
              <a:t>los responsables y encargados</a:t>
            </a:r>
            <a:r>
              <a:rPr lang="es-ES" dirty="0"/>
              <a:t>: los responsables y encargados de realizar las tareas e implementar las estrategias.</a:t>
            </a:r>
            <a:endParaRPr lang="es-MX" dirty="0"/>
          </a:p>
        </p:txBody>
      </p:sp>
      <p:sp>
        <p:nvSpPr>
          <p:cNvPr id="3" name="Título 2"/>
          <p:cNvSpPr>
            <a:spLocks noGrp="1"/>
          </p:cNvSpPr>
          <p:nvPr>
            <p:ph type="title"/>
          </p:nvPr>
        </p:nvSpPr>
        <p:spPr/>
        <p:txBody>
          <a:bodyPr/>
          <a:lstStyle/>
          <a:p>
            <a:r>
              <a:rPr lang="es-ES" dirty="0">
                <a:effectLst/>
              </a:rPr>
              <a:t>4. Diseño de planes de acción</a:t>
            </a:r>
            <a:endParaRPr lang="es-MX" dirty="0"/>
          </a:p>
        </p:txBody>
      </p:sp>
    </p:spTree>
    <p:extLst>
      <p:ext uri="{BB962C8B-B14F-4D97-AF65-F5344CB8AC3E}">
        <p14:creationId xmlns:p14="http://schemas.microsoft.com/office/powerpoint/2010/main" val="16072458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204864"/>
            <a:ext cx="8229600" cy="3099800"/>
          </a:xfrm>
        </p:spPr>
        <p:txBody>
          <a:bodyPr/>
          <a:lstStyle/>
          <a:p>
            <a:pPr lvl="0"/>
            <a:r>
              <a:rPr lang="es-ES" i="1" dirty="0"/>
              <a:t>el programa de tareas</a:t>
            </a:r>
            <a:r>
              <a:rPr lang="es-ES" dirty="0"/>
              <a:t>: el programa o cronograma con fechas de inicio y plazos para realizar las tareas e implementar las estrategias.</a:t>
            </a:r>
            <a:endParaRPr lang="es-MX" dirty="0"/>
          </a:p>
          <a:p>
            <a:r>
              <a:rPr lang="es-ES" i="1" dirty="0"/>
              <a:t>el presupuesto requerido</a:t>
            </a:r>
            <a:r>
              <a:rPr lang="es-ES" dirty="0"/>
              <a:t>: la inversión requerida para realizar las tareas e implementar las estrategias.</a:t>
            </a:r>
            <a:endParaRPr lang="es-MX" dirty="0"/>
          </a:p>
        </p:txBody>
      </p:sp>
      <p:sp>
        <p:nvSpPr>
          <p:cNvPr id="3" name="Título 2"/>
          <p:cNvSpPr>
            <a:spLocks noGrp="1"/>
          </p:cNvSpPr>
          <p:nvPr>
            <p:ph type="title"/>
          </p:nvPr>
        </p:nvSpPr>
        <p:spPr/>
        <p:txBody>
          <a:bodyPr/>
          <a:lstStyle/>
          <a:p>
            <a:r>
              <a:rPr lang="es-ES" dirty="0">
                <a:effectLst/>
              </a:rPr>
              <a:t>4. Diseño de planes de acción</a:t>
            </a:r>
            <a:endParaRPr lang="es-MX" dirty="0"/>
          </a:p>
        </p:txBody>
      </p:sp>
    </p:spTree>
    <p:extLst>
      <p:ext uri="{BB962C8B-B14F-4D97-AF65-F5344CB8AC3E}">
        <p14:creationId xmlns:p14="http://schemas.microsoft.com/office/powerpoint/2010/main" val="37296634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492896"/>
            <a:ext cx="8229600" cy="2739760"/>
          </a:xfrm>
        </p:spPr>
        <p:txBody>
          <a:bodyPr/>
          <a:lstStyle/>
          <a:p>
            <a:pPr marL="109728" indent="0">
              <a:buNone/>
            </a:pPr>
            <a:r>
              <a:rPr lang="es-ES" dirty="0"/>
              <a:t>Los planes de acción sirven de guía para implementar o ejecutar las estrategias, y como instrumento de control al permitir comprobar que las tareas se estén realizando tal como lo especificado, y que se estén cumpliendo en los plazos acordados;</a:t>
            </a:r>
            <a:endParaRPr lang="es-MX" dirty="0"/>
          </a:p>
        </p:txBody>
      </p:sp>
      <p:sp>
        <p:nvSpPr>
          <p:cNvPr id="3" name="Título 2"/>
          <p:cNvSpPr>
            <a:spLocks noGrp="1"/>
          </p:cNvSpPr>
          <p:nvPr>
            <p:ph type="title"/>
          </p:nvPr>
        </p:nvSpPr>
        <p:spPr/>
        <p:txBody>
          <a:bodyPr/>
          <a:lstStyle/>
          <a:p>
            <a:r>
              <a:rPr lang="es-ES" dirty="0">
                <a:effectLst/>
              </a:rPr>
              <a:t>4. Diseño de planes de acción</a:t>
            </a:r>
            <a:endParaRPr lang="es-MX" dirty="0"/>
          </a:p>
        </p:txBody>
      </p:sp>
    </p:spTree>
    <p:extLst>
      <p:ext uri="{BB962C8B-B14F-4D97-AF65-F5344CB8AC3E}">
        <p14:creationId xmlns:p14="http://schemas.microsoft.com/office/powerpoint/2010/main" val="4636630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700808"/>
            <a:ext cx="8229600" cy="3747872"/>
          </a:xfrm>
        </p:spPr>
        <p:txBody>
          <a:bodyPr/>
          <a:lstStyle/>
          <a:p>
            <a:pPr marL="109728" indent="0">
              <a:lnSpc>
                <a:spcPct val="150000"/>
              </a:lnSpc>
              <a:buNone/>
            </a:pPr>
            <a:r>
              <a:rPr lang="es-ES" dirty="0"/>
              <a:t>pero además sirven para que los objetivos, las estrategias y todo lo planificado sea del conocimiento de todos los miembros de la institución o del área para la cual se ha realizado la planeación.</a:t>
            </a:r>
            <a:endParaRPr lang="es-MX" dirty="0"/>
          </a:p>
        </p:txBody>
      </p:sp>
      <p:sp>
        <p:nvSpPr>
          <p:cNvPr id="3" name="Título 2"/>
          <p:cNvSpPr>
            <a:spLocks noGrp="1"/>
          </p:cNvSpPr>
          <p:nvPr>
            <p:ph type="title"/>
          </p:nvPr>
        </p:nvSpPr>
        <p:spPr/>
        <p:txBody>
          <a:bodyPr/>
          <a:lstStyle/>
          <a:p>
            <a:r>
              <a:rPr lang="es-ES" dirty="0">
                <a:effectLst/>
              </a:rPr>
              <a:t>4. Diseño de planes de acción</a:t>
            </a:r>
            <a:endParaRPr lang="es-MX" dirty="0"/>
          </a:p>
        </p:txBody>
      </p:sp>
    </p:spTree>
    <p:extLst>
      <p:ext uri="{BB962C8B-B14F-4D97-AF65-F5344CB8AC3E}">
        <p14:creationId xmlns:p14="http://schemas.microsoft.com/office/powerpoint/2010/main" val="5669275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417638"/>
            <a:ext cx="8229600" cy="3598994"/>
          </a:xfrm>
        </p:spPr>
        <p:txBody>
          <a:bodyPr>
            <a:normAutofit lnSpcReduction="10000"/>
          </a:bodyPr>
          <a:lstStyle/>
          <a:p>
            <a:pPr marL="109728" indent="0">
              <a:lnSpc>
                <a:spcPct val="150000"/>
              </a:lnSpc>
              <a:buNone/>
            </a:pPr>
            <a:r>
              <a:rPr lang="es-ES" dirty="0"/>
              <a:t>Tal como en el caso de los objetivos y las estrategias, la planeación de una institución también suele clasificarse de acuerdo al nivel jerárquico en donde se realice en planeación estratégica, planeación táctica y planeación operacional.</a:t>
            </a:r>
            <a:endParaRPr lang="es-MX" dirty="0"/>
          </a:p>
        </p:txBody>
      </p:sp>
      <p:sp>
        <p:nvSpPr>
          <p:cNvPr id="3" name="Título 2"/>
          <p:cNvSpPr>
            <a:spLocks noGrp="1"/>
          </p:cNvSpPr>
          <p:nvPr>
            <p:ph type="title"/>
          </p:nvPr>
        </p:nvSpPr>
        <p:spPr/>
        <p:txBody>
          <a:bodyPr/>
          <a:lstStyle/>
          <a:p>
            <a:r>
              <a:rPr lang="es-ES" dirty="0">
                <a:effectLst/>
              </a:rPr>
              <a:t>TIPOS DE PLANEACIÓN</a:t>
            </a:r>
            <a:endParaRPr lang="es-MX" dirty="0"/>
          </a:p>
        </p:txBody>
      </p:sp>
    </p:spTree>
    <p:extLst>
      <p:ext uri="{BB962C8B-B14F-4D97-AF65-F5344CB8AC3E}">
        <p14:creationId xmlns:p14="http://schemas.microsoft.com/office/powerpoint/2010/main" val="24315752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556792"/>
            <a:ext cx="8229600" cy="3387832"/>
          </a:xfrm>
        </p:spPr>
        <p:txBody>
          <a:bodyPr/>
          <a:lstStyle/>
          <a:p>
            <a:pPr>
              <a:lnSpc>
                <a:spcPct val="150000"/>
              </a:lnSpc>
            </a:pPr>
            <a:r>
              <a:rPr lang="es-ES" dirty="0"/>
              <a:t>La planeación estratégica es aquella que se da a nivel organizacional.</a:t>
            </a:r>
            <a:endParaRPr lang="es-MX" dirty="0"/>
          </a:p>
          <a:p>
            <a:pPr>
              <a:lnSpc>
                <a:spcPct val="150000"/>
              </a:lnSpc>
            </a:pPr>
            <a:r>
              <a:rPr lang="es-ES" dirty="0"/>
              <a:t>En la planeación estratégica se analiza el entorno de la institución y su situación interna,</a:t>
            </a:r>
            <a:endParaRPr lang="es-MX" dirty="0"/>
          </a:p>
        </p:txBody>
      </p:sp>
      <p:sp>
        <p:nvSpPr>
          <p:cNvPr id="3" name="Título 2"/>
          <p:cNvSpPr>
            <a:spLocks noGrp="1"/>
          </p:cNvSpPr>
          <p:nvPr>
            <p:ph type="title"/>
          </p:nvPr>
        </p:nvSpPr>
        <p:spPr/>
        <p:txBody>
          <a:bodyPr/>
          <a:lstStyle/>
          <a:p>
            <a:r>
              <a:rPr lang="es-ES" dirty="0">
                <a:effectLst/>
              </a:rPr>
              <a:t>Planeación estratégica</a:t>
            </a:r>
            <a:endParaRPr lang="es-MX" dirty="0"/>
          </a:p>
        </p:txBody>
      </p:sp>
    </p:spTree>
    <p:extLst>
      <p:ext uri="{BB962C8B-B14F-4D97-AF65-F5344CB8AC3E}">
        <p14:creationId xmlns:p14="http://schemas.microsoft.com/office/powerpoint/2010/main" val="20530818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708920"/>
            <a:ext cx="8229600" cy="1875664"/>
          </a:xfrm>
        </p:spPr>
        <p:txBody>
          <a:bodyPr/>
          <a:lstStyle/>
          <a:p>
            <a:pPr marL="109728" indent="0">
              <a:buNone/>
            </a:pPr>
            <a:r>
              <a:rPr lang="es-ES" dirty="0" smtClean="0"/>
              <a:t>Dicho en otras palabras, la planeación analiza dónde estamos, establece dónde queremos ir, y señala qué vamos a hacer para llegar ahí y cómo lo vamos a hacer.</a:t>
            </a:r>
            <a:endParaRPr lang="es-MX" dirty="0"/>
          </a:p>
        </p:txBody>
      </p:sp>
      <p:sp>
        <p:nvSpPr>
          <p:cNvPr id="3" name="Título 2"/>
          <p:cNvSpPr>
            <a:spLocks noGrp="1"/>
          </p:cNvSpPr>
          <p:nvPr>
            <p:ph type="title"/>
          </p:nvPr>
        </p:nvSpPr>
        <p:spPr/>
        <p:txBody>
          <a:bodyPr/>
          <a:lstStyle/>
          <a:p>
            <a:r>
              <a:rPr lang="es-ES" dirty="0"/>
              <a:t>La planeación</a:t>
            </a:r>
            <a:endParaRPr lang="es-MX" dirty="0"/>
          </a:p>
        </p:txBody>
      </p:sp>
    </p:spTree>
    <p:extLst>
      <p:ext uri="{BB962C8B-B14F-4D97-AF65-F5344CB8AC3E}">
        <p14:creationId xmlns:p14="http://schemas.microsoft.com/office/powerpoint/2010/main" val="119602399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700808"/>
            <a:ext cx="8229600" cy="3459840"/>
          </a:xfrm>
        </p:spPr>
        <p:txBody>
          <a:bodyPr/>
          <a:lstStyle/>
          <a:p>
            <a:pPr marL="109728" indent="0">
              <a:lnSpc>
                <a:spcPct val="150000"/>
              </a:lnSpc>
              <a:buNone/>
            </a:pPr>
            <a:r>
              <a:rPr lang="es-ES" dirty="0"/>
              <a:t>se establecen objetivos estratégicos, se formulan estrategias organizacionales, y se diseñan planes de acción que parecen simples y genéricos pero que afectan a una gran variedad de actividades (planes estratégicos).</a:t>
            </a:r>
            <a:endParaRPr lang="es-MX" dirty="0"/>
          </a:p>
        </p:txBody>
      </p:sp>
      <p:sp>
        <p:nvSpPr>
          <p:cNvPr id="3" name="Título 2"/>
          <p:cNvSpPr>
            <a:spLocks noGrp="1"/>
          </p:cNvSpPr>
          <p:nvPr>
            <p:ph type="title"/>
          </p:nvPr>
        </p:nvSpPr>
        <p:spPr/>
        <p:txBody>
          <a:bodyPr/>
          <a:lstStyle/>
          <a:p>
            <a:r>
              <a:rPr lang="es-ES" dirty="0">
                <a:effectLst/>
              </a:rPr>
              <a:t>Planeación estratégica</a:t>
            </a:r>
            <a:endParaRPr lang="es-MX" dirty="0"/>
          </a:p>
        </p:txBody>
      </p:sp>
    </p:spTree>
    <p:extLst>
      <p:ext uri="{BB962C8B-B14F-4D97-AF65-F5344CB8AC3E}">
        <p14:creationId xmlns:p14="http://schemas.microsoft.com/office/powerpoint/2010/main" val="700507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417638"/>
            <a:ext cx="8229600" cy="3598994"/>
          </a:xfrm>
        </p:spPr>
        <p:txBody>
          <a:bodyPr/>
          <a:lstStyle/>
          <a:p>
            <a:pPr marL="109728" indent="0">
              <a:lnSpc>
                <a:spcPct val="150000"/>
              </a:lnSpc>
              <a:buNone/>
            </a:pPr>
            <a:r>
              <a:rPr lang="es-ES" dirty="0"/>
              <a:t>Otras características de la planeación estratégica son:</a:t>
            </a:r>
            <a:endParaRPr lang="es-MX" dirty="0"/>
          </a:p>
          <a:p>
            <a:pPr lvl="0">
              <a:lnSpc>
                <a:spcPct val="150000"/>
              </a:lnSpc>
            </a:pPr>
            <a:r>
              <a:rPr lang="es-ES" dirty="0"/>
              <a:t>considera un enfoque global de la institución.</a:t>
            </a:r>
            <a:endParaRPr lang="es-MX" dirty="0"/>
          </a:p>
          <a:p>
            <a:pPr>
              <a:lnSpc>
                <a:spcPct val="150000"/>
              </a:lnSpc>
            </a:pPr>
            <a:r>
              <a:rPr lang="es-ES" dirty="0"/>
              <a:t>es elaborada por la cúpula de la institución (dueños o altos directivos).</a:t>
            </a:r>
            <a:endParaRPr lang="es-MX" dirty="0"/>
          </a:p>
        </p:txBody>
      </p:sp>
      <p:sp>
        <p:nvSpPr>
          <p:cNvPr id="3" name="Título 2"/>
          <p:cNvSpPr>
            <a:spLocks noGrp="1"/>
          </p:cNvSpPr>
          <p:nvPr>
            <p:ph type="title"/>
          </p:nvPr>
        </p:nvSpPr>
        <p:spPr/>
        <p:txBody>
          <a:bodyPr/>
          <a:lstStyle/>
          <a:p>
            <a:r>
              <a:rPr lang="es-ES" dirty="0">
                <a:effectLst/>
              </a:rPr>
              <a:t>Planeación estratégica</a:t>
            </a:r>
            <a:endParaRPr lang="es-MX" dirty="0"/>
          </a:p>
        </p:txBody>
      </p:sp>
    </p:spTree>
    <p:extLst>
      <p:ext uri="{BB962C8B-B14F-4D97-AF65-F5344CB8AC3E}">
        <p14:creationId xmlns:p14="http://schemas.microsoft.com/office/powerpoint/2010/main" val="30953542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276872"/>
            <a:ext cx="8229600" cy="3459840"/>
          </a:xfrm>
        </p:spPr>
        <p:txBody>
          <a:bodyPr/>
          <a:lstStyle/>
          <a:p>
            <a:pPr lvl="0"/>
            <a:r>
              <a:rPr lang="es-ES" dirty="0"/>
              <a:t>es proyectada a largo plazo (en teoría para un periodo de 5 años a más, aunque hoy en día en la práctica, debido a los constantes cambios del entorno, para un periodo de 3 a 5 años).</a:t>
            </a:r>
            <a:endParaRPr lang="es-MX" dirty="0"/>
          </a:p>
          <a:p>
            <a:r>
              <a:rPr lang="es-ES" dirty="0"/>
              <a:t>sirve de base para las demás planeaciones de la institución (planeación táctica y planeación operativa).</a:t>
            </a:r>
            <a:endParaRPr lang="es-MX" dirty="0"/>
          </a:p>
        </p:txBody>
      </p:sp>
      <p:sp>
        <p:nvSpPr>
          <p:cNvPr id="3" name="Título 2"/>
          <p:cNvSpPr>
            <a:spLocks noGrp="1"/>
          </p:cNvSpPr>
          <p:nvPr>
            <p:ph type="title"/>
          </p:nvPr>
        </p:nvSpPr>
        <p:spPr/>
        <p:txBody>
          <a:bodyPr/>
          <a:lstStyle/>
          <a:p>
            <a:r>
              <a:rPr lang="es-ES" dirty="0">
                <a:effectLst/>
              </a:rPr>
              <a:t>Planeación estratégica</a:t>
            </a:r>
            <a:endParaRPr lang="es-MX" dirty="0"/>
          </a:p>
        </p:txBody>
      </p:sp>
    </p:spTree>
    <p:extLst>
      <p:ext uri="{BB962C8B-B14F-4D97-AF65-F5344CB8AC3E}">
        <p14:creationId xmlns:p14="http://schemas.microsoft.com/office/powerpoint/2010/main" val="27941609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916832"/>
            <a:ext cx="8229600" cy="3891888"/>
          </a:xfrm>
        </p:spPr>
        <p:txBody>
          <a:bodyPr/>
          <a:lstStyle/>
          <a:p>
            <a:pPr marL="109728" indent="0">
              <a:buNone/>
            </a:pPr>
            <a:r>
              <a:rPr lang="es-ES" dirty="0"/>
              <a:t>La planeación táctica es aquella que se da a nivel funcional o departamental.</a:t>
            </a:r>
            <a:endParaRPr lang="es-MX" dirty="0"/>
          </a:p>
          <a:p>
            <a:pPr marL="109728" indent="0">
              <a:buNone/>
            </a:pPr>
            <a:r>
              <a:rPr lang="es-ES" dirty="0"/>
              <a:t>En la planeación táctica se analiza la situación de una determinada área o departamento, se establecen objetivos tácticos, se formulan estrategias funcionales, y se diseñan planes de acción con un alcance menor pero más detallados que los estratégicos (planes tácticos).</a:t>
            </a:r>
            <a:endParaRPr lang="es-MX" dirty="0"/>
          </a:p>
        </p:txBody>
      </p:sp>
      <p:sp>
        <p:nvSpPr>
          <p:cNvPr id="3" name="Título 2"/>
          <p:cNvSpPr>
            <a:spLocks noGrp="1"/>
          </p:cNvSpPr>
          <p:nvPr>
            <p:ph type="title"/>
          </p:nvPr>
        </p:nvSpPr>
        <p:spPr/>
        <p:txBody>
          <a:bodyPr/>
          <a:lstStyle/>
          <a:p>
            <a:r>
              <a:rPr lang="es-ES" dirty="0">
                <a:effectLst/>
              </a:rPr>
              <a:t>Planeación táctica</a:t>
            </a:r>
            <a:endParaRPr lang="es-MX" dirty="0"/>
          </a:p>
        </p:txBody>
      </p:sp>
    </p:spTree>
    <p:extLst>
      <p:ext uri="{BB962C8B-B14F-4D97-AF65-F5344CB8AC3E}">
        <p14:creationId xmlns:p14="http://schemas.microsoft.com/office/powerpoint/2010/main" val="24646869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852936"/>
            <a:ext cx="8229600" cy="2667752"/>
          </a:xfrm>
        </p:spPr>
        <p:txBody>
          <a:bodyPr/>
          <a:lstStyle/>
          <a:p>
            <a:pPr marL="109728" indent="0">
              <a:buNone/>
            </a:pPr>
            <a:r>
              <a:rPr lang="es-ES" dirty="0"/>
              <a:t>Otras características de la planeación táctica son:</a:t>
            </a:r>
            <a:endParaRPr lang="es-MX" dirty="0"/>
          </a:p>
          <a:p>
            <a:pPr lvl="0"/>
            <a:r>
              <a:rPr lang="es-ES" dirty="0"/>
              <a:t>considera solo una determinada área o departamento de la institución.</a:t>
            </a:r>
            <a:endParaRPr lang="es-MX" dirty="0"/>
          </a:p>
          <a:p>
            <a:r>
              <a:rPr lang="es-ES" dirty="0"/>
              <a:t>es elaborada por los gerentes o jefes de cada área.</a:t>
            </a:r>
            <a:endParaRPr lang="es-MX" dirty="0"/>
          </a:p>
        </p:txBody>
      </p:sp>
      <p:sp>
        <p:nvSpPr>
          <p:cNvPr id="3" name="Título 2"/>
          <p:cNvSpPr>
            <a:spLocks noGrp="1"/>
          </p:cNvSpPr>
          <p:nvPr>
            <p:ph type="title"/>
          </p:nvPr>
        </p:nvSpPr>
        <p:spPr/>
        <p:txBody>
          <a:bodyPr/>
          <a:lstStyle/>
          <a:p>
            <a:r>
              <a:rPr lang="es-ES" dirty="0">
                <a:effectLst/>
              </a:rPr>
              <a:t>Planeación táctica</a:t>
            </a:r>
            <a:endParaRPr lang="es-MX" dirty="0"/>
          </a:p>
        </p:txBody>
      </p:sp>
    </p:spTree>
    <p:extLst>
      <p:ext uri="{BB962C8B-B14F-4D97-AF65-F5344CB8AC3E}">
        <p14:creationId xmlns:p14="http://schemas.microsoft.com/office/powerpoint/2010/main" val="23726931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924944"/>
            <a:ext cx="8229600" cy="1875664"/>
          </a:xfrm>
        </p:spPr>
        <p:txBody>
          <a:bodyPr/>
          <a:lstStyle/>
          <a:p>
            <a:pPr lvl="0"/>
            <a:r>
              <a:rPr lang="es-ES" dirty="0"/>
              <a:t>es proyectada a mediano plazo (para un periodo de 1 a 3 años).</a:t>
            </a:r>
            <a:endParaRPr lang="es-MX" dirty="0"/>
          </a:p>
          <a:p>
            <a:r>
              <a:rPr lang="es-ES" dirty="0"/>
              <a:t>se rige en función de la planeación estratégica.</a:t>
            </a:r>
            <a:endParaRPr lang="es-MX" dirty="0"/>
          </a:p>
        </p:txBody>
      </p:sp>
      <p:sp>
        <p:nvSpPr>
          <p:cNvPr id="3" name="Título 2"/>
          <p:cNvSpPr>
            <a:spLocks noGrp="1"/>
          </p:cNvSpPr>
          <p:nvPr>
            <p:ph type="title"/>
          </p:nvPr>
        </p:nvSpPr>
        <p:spPr/>
        <p:txBody>
          <a:bodyPr/>
          <a:lstStyle/>
          <a:p>
            <a:r>
              <a:rPr lang="es-ES" dirty="0">
                <a:effectLst/>
              </a:rPr>
              <a:t>Planeación táctica</a:t>
            </a:r>
            <a:endParaRPr lang="es-MX" dirty="0"/>
          </a:p>
        </p:txBody>
      </p:sp>
    </p:spTree>
    <p:extLst>
      <p:ext uri="{BB962C8B-B14F-4D97-AF65-F5344CB8AC3E}">
        <p14:creationId xmlns:p14="http://schemas.microsoft.com/office/powerpoint/2010/main" val="4907037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420888"/>
            <a:ext cx="8229600" cy="2883776"/>
          </a:xfrm>
        </p:spPr>
        <p:txBody>
          <a:bodyPr/>
          <a:lstStyle/>
          <a:p>
            <a:pPr marL="109728" indent="0">
              <a:buNone/>
            </a:pPr>
            <a:r>
              <a:rPr lang="es-ES" dirty="0"/>
              <a:t>La planeación operacional es aquella que se da a nivel de operaciones.</a:t>
            </a:r>
            <a:endParaRPr lang="es-MX" dirty="0"/>
          </a:p>
          <a:p>
            <a:pPr marL="109728" indent="0">
              <a:buNone/>
            </a:pPr>
            <a:r>
              <a:rPr lang="es-ES" dirty="0"/>
              <a:t>En la planeación operacional se analiza la situación de los elementos necesarios para realizar una tarea o actividad específica, se establecen objetivos operacionales,</a:t>
            </a:r>
            <a:endParaRPr lang="es-MX" dirty="0"/>
          </a:p>
        </p:txBody>
      </p:sp>
      <p:sp>
        <p:nvSpPr>
          <p:cNvPr id="3" name="Título 2"/>
          <p:cNvSpPr>
            <a:spLocks noGrp="1"/>
          </p:cNvSpPr>
          <p:nvPr>
            <p:ph type="title"/>
          </p:nvPr>
        </p:nvSpPr>
        <p:spPr/>
        <p:txBody>
          <a:bodyPr/>
          <a:lstStyle/>
          <a:p>
            <a:r>
              <a:rPr lang="es-ES" dirty="0">
                <a:effectLst/>
              </a:rPr>
              <a:t>Planeación operacional</a:t>
            </a:r>
            <a:endParaRPr lang="es-MX" dirty="0"/>
          </a:p>
        </p:txBody>
      </p:sp>
    </p:spTree>
    <p:extLst>
      <p:ext uri="{BB962C8B-B14F-4D97-AF65-F5344CB8AC3E}">
        <p14:creationId xmlns:p14="http://schemas.microsoft.com/office/powerpoint/2010/main" val="40078788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780928"/>
            <a:ext cx="8229600" cy="2163696"/>
          </a:xfrm>
        </p:spPr>
        <p:txBody>
          <a:bodyPr/>
          <a:lstStyle/>
          <a:p>
            <a:pPr marL="109728" indent="0">
              <a:buNone/>
            </a:pPr>
            <a:r>
              <a:rPr lang="es-ES" dirty="0"/>
              <a:t>se formulan estrategias simples o cursos de acción, y se diseñan planes o programas de acción con un alcance menor pero más detallados que los tácticos (planes operacionales).</a:t>
            </a:r>
            <a:endParaRPr lang="es-MX" dirty="0"/>
          </a:p>
        </p:txBody>
      </p:sp>
      <p:sp>
        <p:nvSpPr>
          <p:cNvPr id="3" name="Título 2"/>
          <p:cNvSpPr>
            <a:spLocks noGrp="1"/>
          </p:cNvSpPr>
          <p:nvPr>
            <p:ph type="title"/>
          </p:nvPr>
        </p:nvSpPr>
        <p:spPr/>
        <p:txBody>
          <a:bodyPr/>
          <a:lstStyle/>
          <a:p>
            <a:r>
              <a:rPr lang="es-ES" dirty="0">
                <a:effectLst/>
              </a:rPr>
              <a:t>Planeación operacional</a:t>
            </a:r>
            <a:endParaRPr lang="es-MX" dirty="0"/>
          </a:p>
        </p:txBody>
      </p:sp>
    </p:spTree>
    <p:extLst>
      <p:ext uri="{BB962C8B-B14F-4D97-AF65-F5344CB8AC3E}">
        <p14:creationId xmlns:p14="http://schemas.microsoft.com/office/powerpoint/2010/main" val="112183382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420888"/>
            <a:ext cx="8229600" cy="2955784"/>
          </a:xfrm>
        </p:spPr>
        <p:txBody>
          <a:bodyPr/>
          <a:lstStyle/>
          <a:p>
            <a:pPr marL="109728" indent="0">
              <a:buNone/>
            </a:pPr>
            <a:r>
              <a:rPr lang="es-ES" dirty="0"/>
              <a:t>Otras características de la planeación operacional son:</a:t>
            </a:r>
            <a:endParaRPr lang="es-MX" dirty="0"/>
          </a:p>
          <a:p>
            <a:pPr lvl="0"/>
            <a:r>
              <a:rPr lang="es-ES" dirty="0"/>
              <a:t>considera solo una tarea o actividad específica.</a:t>
            </a:r>
            <a:endParaRPr lang="es-MX" dirty="0"/>
          </a:p>
          <a:p>
            <a:r>
              <a:rPr lang="es-ES" dirty="0"/>
              <a:t>es elaborada por los jefes o responsables de cada equipo de trabajo.</a:t>
            </a:r>
            <a:endParaRPr lang="es-MX" dirty="0"/>
          </a:p>
        </p:txBody>
      </p:sp>
      <p:sp>
        <p:nvSpPr>
          <p:cNvPr id="3" name="Título 2"/>
          <p:cNvSpPr>
            <a:spLocks noGrp="1"/>
          </p:cNvSpPr>
          <p:nvPr>
            <p:ph type="title"/>
          </p:nvPr>
        </p:nvSpPr>
        <p:spPr/>
        <p:txBody>
          <a:bodyPr/>
          <a:lstStyle/>
          <a:p>
            <a:r>
              <a:rPr lang="es-ES" dirty="0">
                <a:effectLst/>
              </a:rPr>
              <a:t>Planeación operacional</a:t>
            </a:r>
            <a:endParaRPr lang="es-MX" dirty="0"/>
          </a:p>
        </p:txBody>
      </p:sp>
    </p:spTree>
    <p:extLst>
      <p:ext uri="{BB962C8B-B14F-4D97-AF65-F5344CB8AC3E}">
        <p14:creationId xmlns:p14="http://schemas.microsoft.com/office/powerpoint/2010/main" val="30014646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3068960"/>
            <a:ext cx="8229600" cy="1587632"/>
          </a:xfrm>
        </p:spPr>
        <p:txBody>
          <a:bodyPr/>
          <a:lstStyle/>
          <a:p>
            <a:pPr lvl="0"/>
            <a:r>
              <a:rPr lang="es-ES" dirty="0"/>
              <a:t>es proyectada a corto plazo (para un periodo no mayor de 1 año).</a:t>
            </a:r>
            <a:endParaRPr lang="es-MX" dirty="0"/>
          </a:p>
          <a:p>
            <a:r>
              <a:rPr lang="es-ES" dirty="0"/>
              <a:t>se rige en función de la planeación táctica.</a:t>
            </a:r>
            <a:endParaRPr lang="es-MX" dirty="0"/>
          </a:p>
        </p:txBody>
      </p:sp>
      <p:sp>
        <p:nvSpPr>
          <p:cNvPr id="3" name="Título 2"/>
          <p:cNvSpPr>
            <a:spLocks noGrp="1"/>
          </p:cNvSpPr>
          <p:nvPr>
            <p:ph type="title"/>
          </p:nvPr>
        </p:nvSpPr>
        <p:spPr/>
        <p:txBody>
          <a:bodyPr/>
          <a:lstStyle/>
          <a:p>
            <a:r>
              <a:rPr lang="es-ES" dirty="0">
                <a:effectLst/>
              </a:rPr>
              <a:t>Planeación operacional</a:t>
            </a:r>
            <a:endParaRPr lang="es-MX" dirty="0"/>
          </a:p>
        </p:txBody>
      </p:sp>
    </p:spTree>
    <p:extLst>
      <p:ext uri="{BB962C8B-B14F-4D97-AF65-F5344CB8AC3E}">
        <p14:creationId xmlns:p14="http://schemas.microsoft.com/office/powerpoint/2010/main" val="751584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82750" y="2276872"/>
            <a:ext cx="8229600" cy="3528392"/>
          </a:xfrm>
        </p:spPr>
        <p:txBody>
          <a:bodyPr>
            <a:normAutofit/>
          </a:bodyPr>
          <a:lstStyle/>
          <a:p>
            <a:pPr marL="109728" indent="0">
              <a:buNone/>
            </a:pPr>
            <a:r>
              <a:rPr lang="es-ES" dirty="0"/>
              <a:t>La planeación es la primera función administrativa ya que sirve de base para las demás </a:t>
            </a:r>
            <a:r>
              <a:rPr lang="es-ES" dirty="0" smtClean="0"/>
              <a:t>funciones:</a:t>
            </a:r>
          </a:p>
          <a:p>
            <a:pPr marL="109728" indent="0">
              <a:buNone/>
            </a:pPr>
            <a:r>
              <a:rPr lang="es-ES" dirty="0"/>
              <a:t>O</a:t>
            </a:r>
            <a:r>
              <a:rPr lang="es-ES" dirty="0" smtClean="0"/>
              <a:t>rganización,</a:t>
            </a:r>
          </a:p>
          <a:p>
            <a:pPr marL="109728" indent="0">
              <a:buNone/>
            </a:pPr>
            <a:r>
              <a:rPr lang="es-ES" dirty="0"/>
              <a:t>C</a:t>
            </a:r>
            <a:r>
              <a:rPr lang="es-ES" dirty="0" smtClean="0"/>
              <a:t>oordinación </a:t>
            </a:r>
          </a:p>
          <a:p>
            <a:pPr marL="109728" indent="0">
              <a:buNone/>
            </a:pPr>
            <a:r>
              <a:rPr lang="es-ES" dirty="0" smtClean="0"/>
              <a:t>Control </a:t>
            </a:r>
          </a:p>
          <a:p>
            <a:pPr marL="109728" indent="0">
              <a:buNone/>
            </a:pPr>
            <a:r>
              <a:rPr lang="es-ES" dirty="0" smtClean="0"/>
              <a:t>Retroalimentación o Evaluación  </a:t>
            </a:r>
            <a:endParaRPr lang="es-MX" dirty="0"/>
          </a:p>
        </p:txBody>
      </p:sp>
      <p:sp>
        <p:nvSpPr>
          <p:cNvPr id="3" name="Título 2"/>
          <p:cNvSpPr>
            <a:spLocks noGrp="1"/>
          </p:cNvSpPr>
          <p:nvPr>
            <p:ph type="title"/>
          </p:nvPr>
        </p:nvSpPr>
        <p:spPr/>
        <p:txBody>
          <a:bodyPr/>
          <a:lstStyle/>
          <a:p>
            <a:r>
              <a:rPr lang="es-ES" dirty="0"/>
              <a:t>La planeación</a:t>
            </a:r>
            <a:endParaRPr lang="es-MX" dirty="0"/>
          </a:p>
        </p:txBody>
      </p:sp>
    </p:spTree>
    <p:extLst>
      <p:ext uri="{BB962C8B-B14F-4D97-AF65-F5344CB8AC3E}">
        <p14:creationId xmlns:p14="http://schemas.microsoft.com/office/powerpoint/2010/main" val="40703128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708920"/>
            <a:ext cx="8229600" cy="1947672"/>
          </a:xfrm>
        </p:spPr>
        <p:txBody>
          <a:bodyPr/>
          <a:lstStyle/>
          <a:p>
            <a:pPr marL="109728" indent="0">
              <a:buNone/>
            </a:pPr>
            <a:r>
              <a:rPr lang="es-ES" dirty="0"/>
              <a:t>La planeación es fundamental para el éxito de toda institución; sin embargo, no todas las instituciones que la aplican tienen un mejor desempeño que las que no lo hacen,</a:t>
            </a:r>
            <a:endParaRPr lang="es-MX" dirty="0"/>
          </a:p>
        </p:txBody>
      </p:sp>
      <p:sp>
        <p:nvSpPr>
          <p:cNvPr id="3" name="Título 2"/>
          <p:cNvSpPr>
            <a:spLocks noGrp="1"/>
          </p:cNvSpPr>
          <p:nvPr>
            <p:ph type="title"/>
          </p:nvPr>
        </p:nvSpPr>
        <p:spPr/>
        <p:txBody>
          <a:bodyPr/>
          <a:lstStyle/>
          <a:p>
            <a:r>
              <a:rPr lang="es-ES" dirty="0">
                <a:effectLst/>
              </a:rPr>
              <a:t>Características de la planeación</a:t>
            </a:r>
            <a:endParaRPr lang="es-MX" dirty="0"/>
          </a:p>
        </p:txBody>
      </p:sp>
    </p:spTree>
    <p:extLst>
      <p:ext uri="{BB962C8B-B14F-4D97-AF65-F5344CB8AC3E}">
        <p14:creationId xmlns:p14="http://schemas.microsoft.com/office/powerpoint/2010/main" val="131910420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636912"/>
            <a:ext cx="8229600" cy="2379720"/>
          </a:xfrm>
        </p:spPr>
        <p:txBody>
          <a:bodyPr/>
          <a:lstStyle/>
          <a:p>
            <a:pPr marL="109728" indent="0">
              <a:buNone/>
            </a:pPr>
            <a:r>
              <a:rPr lang="es-ES" dirty="0"/>
              <a:t>ya que no basta con realizar cualquier planeación sino que es necesario que esta cuente con algunas características.</a:t>
            </a:r>
            <a:endParaRPr lang="es-MX" dirty="0"/>
          </a:p>
          <a:p>
            <a:pPr marL="109728" indent="0">
              <a:buNone/>
            </a:pPr>
            <a:r>
              <a:rPr lang="es-ES" dirty="0"/>
              <a:t>Las siguientes son algunas características con las que debe contar toda planeación:</a:t>
            </a:r>
            <a:endParaRPr lang="es-MX" dirty="0"/>
          </a:p>
        </p:txBody>
      </p:sp>
      <p:sp>
        <p:nvSpPr>
          <p:cNvPr id="3" name="Título 2"/>
          <p:cNvSpPr>
            <a:spLocks noGrp="1"/>
          </p:cNvSpPr>
          <p:nvPr>
            <p:ph type="title"/>
          </p:nvPr>
        </p:nvSpPr>
        <p:spPr/>
        <p:txBody>
          <a:bodyPr/>
          <a:lstStyle/>
          <a:p>
            <a:r>
              <a:rPr lang="es-ES" dirty="0">
                <a:effectLst/>
              </a:rPr>
              <a:t>Características de la planeación</a:t>
            </a:r>
            <a:endParaRPr lang="es-MX" dirty="0"/>
          </a:p>
        </p:txBody>
      </p:sp>
    </p:spTree>
    <p:extLst>
      <p:ext uri="{BB962C8B-B14F-4D97-AF65-F5344CB8AC3E}">
        <p14:creationId xmlns:p14="http://schemas.microsoft.com/office/powerpoint/2010/main" val="47560489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636912"/>
            <a:ext cx="8229600" cy="2739760"/>
          </a:xfrm>
        </p:spPr>
        <p:txBody>
          <a:bodyPr/>
          <a:lstStyle/>
          <a:p>
            <a:pPr marL="109728" indent="0">
              <a:buNone/>
            </a:pPr>
            <a:r>
              <a:rPr lang="es-ES" dirty="0"/>
              <a:t>La planeación debe contemplar objetivos específicos expresados en términos de cantidad y tiempo tales como “incrementar los objetivos en un 20% para el próximo trimestre” que permitan tener un punto de referencia para medir los resultados</a:t>
            </a:r>
            <a:endParaRPr lang="es-MX" dirty="0"/>
          </a:p>
        </p:txBody>
      </p:sp>
      <p:sp>
        <p:nvSpPr>
          <p:cNvPr id="3" name="Título 2"/>
          <p:cNvSpPr>
            <a:spLocks noGrp="1"/>
          </p:cNvSpPr>
          <p:nvPr>
            <p:ph type="title"/>
          </p:nvPr>
        </p:nvSpPr>
        <p:spPr/>
        <p:txBody>
          <a:bodyPr/>
          <a:lstStyle/>
          <a:p>
            <a:r>
              <a:rPr lang="es-ES" dirty="0">
                <a:effectLst/>
              </a:rPr>
              <a:t>precisa</a:t>
            </a:r>
            <a:endParaRPr lang="es-MX" dirty="0"/>
          </a:p>
        </p:txBody>
      </p:sp>
    </p:spTree>
    <p:extLst>
      <p:ext uri="{BB962C8B-B14F-4D97-AF65-F5344CB8AC3E}">
        <p14:creationId xmlns:p14="http://schemas.microsoft.com/office/powerpoint/2010/main" val="287726043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3068960"/>
            <a:ext cx="8229600" cy="2163696"/>
          </a:xfrm>
        </p:spPr>
        <p:txBody>
          <a:bodyPr/>
          <a:lstStyle/>
          <a:p>
            <a:pPr marL="109728" indent="0">
              <a:buNone/>
            </a:pPr>
            <a:r>
              <a:rPr lang="es-ES" dirty="0"/>
              <a:t>(aunque también puede contemplar objetivos generales tales como “ser la institución líder” que ayuden a establecer un rumbo, pero siempre y cuando estén acompañados de objetivos específicos),</a:t>
            </a:r>
            <a:endParaRPr lang="es-MX" dirty="0"/>
          </a:p>
        </p:txBody>
      </p:sp>
      <p:sp>
        <p:nvSpPr>
          <p:cNvPr id="3" name="Título 2"/>
          <p:cNvSpPr>
            <a:spLocks noGrp="1"/>
          </p:cNvSpPr>
          <p:nvPr>
            <p:ph type="title"/>
          </p:nvPr>
        </p:nvSpPr>
        <p:spPr/>
        <p:txBody>
          <a:bodyPr/>
          <a:lstStyle/>
          <a:p>
            <a:r>
              <a:rPr lang="es-ES" dirty="0">
                <a:effectLst/>
              </a:rPr>
              <a:t>precisa</a:t>
            </a:r>
            <a:endParaRPr lang="es-MX" dirty="0"/>
          </a:p>
        </p:txBody>
      </p:sp>
    </p:spTree>
    <p:extLst>
      <p:ext uri="{BB962C8B-B14F-4D97-AF65-F5344CB8AC3E}">
        <p14:creationId xmlns:p14="http://schemas.microsoft.com/office/powerpoint/2010/main" val="2367723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3501008"/>
            <a:ext cx="8229600" cy="1587632"/>
          </a:xfrm>
        </p:spPr>
        <p:txBody>
          <a:bodyPr/>
          <a:lstStyle/>
          <a:p>
            <a:pPr marL="109728" indent="0">
              <a:buNone/>
            </a:pPr>
            <a:r>
              <a:rPr lang="es-ES" dirty="0"/>
              <a:t>así como estrategias o acciones concretas que permitan saber exactamente qué es lo que se debe hacer para poder alcanzar los objetivos.</a:t>
            </a:r>
            <a:endParaRPr lang="es-MX" dirty="0"/>
          </a:p>
        </p:txBody>
      </p:sp>
      <p:sp>
        <p:nvSpPr>
          <p:cNvPr id="3" name="Título 2"/>
          <p:cNvSpPr>
            <a:spLocks noGrp="1"/>
          </p:cNvSpPr>
          <p:nvPr>
            <p:ph type="title"/>
          </p:nvPr>
        </p:nvSpPr>
        <p:spPr/>
        <p:txBody>
          <a:bodyPr/>
          <a:lstStyle/>
          <a:p>
            <a:r>
              <a:rPr lang="es-ES" dirty="0">
                <a:effectLst/>
              </a:rPr>
              <a:t>precisa</a:t>
            </a:r>
            <a:endParaRPr lang="es-MX" dirty="0"/>
          </a:p>
        </p:txBody>
      </p:sp>
    </p:spTree>
    <p:extLst>
      <p:ext uri="{BB962C8B-B14F-4D97-AF65-F5344CB8AC3E}">
        <p14:creationId xmlns:p14="http://schemas.microsoft.com/office/powerpoint/2010/main" val="327987461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852936"/>
            <a:ext cx="8229600" cy="1587632"/>
          </a:xfrm>
        </p:spPr>
        <p:txBody>
          <a:bodyPr/>
          <a:lstStyle/>
          <a:p>
            <a:pPr marL="109728" indent="0">
              <a:buNone/>
            </a:pPr>
            <a:r>
              <a:rPr lang="es-ES" dirty="0"/>
              <a:t>Debe proponer objetivos ambiciosos y desafiantes capaces de generar entusiasmo, pero que a la vez sean factibles;</a:t>
            </a:r>
            <a:endParaRPr lang="es-MX" dirty="0"/>
          </a:p>
        </p:txBody>
      </p:sp>
      <p:sp>
        <p:nvSpPr>
          <p:cNvPr id="3" name="Título 2"/>
          <p:cNvSpPr>
            <a:spLocks noGrp="1"/>
          </p:cNvSpPr>
          <p:nvPr>
            <p:ph type="title"/>
          </p:nvPr>
        </p:nvSpPr>
        <p:spPr/>
        <p:txBody>
          <a:bodyPr/>
          <a:lstStyle/>
          <a:p>
            <a:r>
              <a:rPr lang="es-ES" dirty="0">
                <a:effectLst/>
              </a:rPr>
              <a:t>factible</a:t>
            </a:r>
            <a:endParaRPr lang="es-MX" dirty="0"/>
          </a:p>
        </p:txBody>
      </p:sp>
    </p:spTree>
    <p:extLst>
      <p:ext uri="{BB962C8B-B14F-4D97-AF65-F5344CB8AC3E}">
        <p14:creationId xmlns:p14="http://schemas.microsoft.com/office/powerpoint/2010/main" val="316892056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3216" y="2708920"/>
            <a:ext cx="8229600" cy="2235704"/>
          </a:xfrm>
        </p:spPr>
        <p:txBody>
          <a:bodyPr/>
          <a:lstStyle/>
          <a:p>
            <a:pPr marL="109728" indent="0">
              <a:buNone/>
            </a:pPr>
            <a:r>
              <a:rPr lang="es-ES" dirty="0"/>
              <a:t>es decir, que estén dentro de las posibilidades de la institución o del área para la cual se ha realizado, teniendo en cuenta las condiciones del entorno, y los recursos y capacidades con los que se cuenta;</a:t>
            </a:r>
            <a:endParaRPr lang="es-MX" dirty="0"/>
          </a:p>
        </p:txBody>
      </p:sp>
      <p:sp>
        <p:nvSpPr>
          <p:cNvPr id="3" name="Título 2"/>
          <p:cNvSpPr>
            <a:spLocks noGrp="1"/>
          </p:cNvSpPr>
          <p:nvPr>
            <p:ph type="title"/>
          </p:nvPr>
        </p:nvSpPr>
        <p:spPr/>
        <p:txBody>
          <a:bodyPr/>
          <a:lstStyle/>
          <a:p>
            <a:r>
              <a:rPr lang="es-ES" dirty="0">
                <a:effectLst/>
              </a:rPr>
              <a:t>factible</a:t>
            </a:r>
            <a:endParaRPr lang="es-MX" dirty="0"/>
          </a:p>
        </p:txBody>
      </p:sp>
    </p:spTree>
    <p:extLst>
      <p:ext uri="{BB962C8B-B14F-4D97-AF65-F5344CB8AC3E}">
        <p14:creationId xmlns:p14="http://schemas.microsoft.com/office/powerpoint/2010/main" val="325833487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3356992"/>
            <a:ext cx="8229600" cy="1443616"/>
          </a:xfrm>
        </p:spPr>
        <p:txBody>
          <a:bodyPr/>
          <a:lstStyle/>
          <a:p>
            <a:pPr marL="109728" indent="0">
              <a:buNone/>
            </a:pPr>
            <a:r>
              <a:rPr lang="es-ES" dirty="0"/>
              <a:t>así como estrategias y cursos de acción igualmente factibles teniendo en cuenta los recursos y capacidades disponibles.</a:t>
            </a:r>
            <a:endParaRPr lang="es-MX" dirty="0"/>
          </a:p>
        </p:txBody>
      </p:sp>
      <p:sp>
        <p:nvSpPr>
          <p:cNvPr id="3" name="Título 2"/>
          <p:cNvSpPr>
            <a:spLocks noGrp="1"/>
          </p:cNvSpPr>
          <p:nvPr>
            <p:ph type="title"/>
          </p:nvPr>
        </p:nvSpPr>
        <p:spPr/>
        <p:txBody>
          <a:bodyPr/>
          <a:lstStyle/>
          <a:p>
            <a:r>
              <a:rPr lang="es-ES" dirty="0">
                <a:effectLst/>
              </a:rPr>
              <a:t>factible</a:t>
            </a:r>
            <a:endParaRPr lang="es-MX" dirty="0"/>
          </a:p>
        </p:txBody>
      </p:sp>
    </p:spTree>
    <p:extLst>
      <p:ext uri="{BB962C8B-B14F-4D97-AF65-F5344CB8AC3E}">
        <p14:creationId xmlns:p14="http://schemas.microsoft.com/office/powerpoint/2010/main" val="66287096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3501008"/>
            <a:ext cx="8229600" cy="1947672"/>
          </a:xfrm>
        </p:spPr>
        <p:txBody>
          <a:bodyPr/>
          <a:lstStyle/>
          <a:p>
            <a:pPr marL="109728" indent="0">
              <a:buNone/>
            </a:pPr>
            <a:r>
              <a:rPr lang="es-ES" dirty="0"/>
              <a:t>Debe considerar todos los objetivos, estrategias y planes realizados en la institución y procurar que todos estos elementos sean coherentes entre sí;</a:t>
            </a:r>
            <a:endParaRPr lang="es-MX" dirty="0"/>
          </a:p>
        </p:txBody>
      </p:sp>
      <p:sp>
        <p:nvSpPr>
          <p:cNvPr id="3" name="Título 2"/>
          <p:cNvSpPr>
            <a:spLocks noGrp="1"/>
          </p:cNvSpPr>
          <p:nvPr>
            <p:ph type="title"/>
          </p:nvPr>
        </p:nvSpPr>
        <p:spPr/>
        <p:txBody>
          <a:bodyPr/>
          <a:lstStyle/>
          <a:p>
            <a:r>
              <a:rPr lang="es-ES" dirty="0">
                <a:effectLst/>
              </a:rPr>
              <a:t>coherente</a:t>
            </a:r>
            <a:endParaRPr lang="es-MX" dirty="0"/>
          </a:p>
        </p:txBody>
      </p:sp>
    </p:spTree>
    <p:extLst>
      <p:ext uri="{BB962C8B-B14F-4D97-AF65-F5344CB8AC3E}">
        <p14:creationId xmlns:p14="http://schemas.microsoft.com/office/powerpoint/2010/main" val="12248893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708920"/>
            <a:ext cx="8229600" cy="2307712"/>
          </a:xfrm>
        </p:spPr>
        <p:txBody>
          <a:bodyPr/>
          <a:lstStyle/>
          <a:p>
            <a:pPr marL="109728" indent="0">
              <a:buNone/>
            </a:pPr>
            <a:r>
              <a:rPr lang="es-ES" dirty="0"/>
              <a:t>por ejemplo, debe procurar que los objetivos de un área o departamento estén alineados con los objetivos generales de la institución, pero también con los objetivos de las demás áreas o departamentos.</a:t>
            </a:r>
            <a:endParaRPr lang="es-MX" dirty="0"/>
          </a:p>
        </p:txBody>
      </p:sp>
      <p:sp>
        <p:nvSpPr>
          <p:cNvPr id="3" name="Título 2"/>
          <p:cNvSpPr>
            <a:spLocks noGrp="1"/>
          </p:cNvSpPr>
          <p:nvPr>
            <p:ph type="title"/>
          </p:nvPr>
        </p:nvSpPr>
        <p:spPr/>
        <p:txBody>
          <a:bodyPr/>
          <a:lstStyle/>
          <a:p>
            <a:r>
              <a:rPr lang="es-ES" dirty="0">
                <a:effectLst/>
              </a:rPr>
              <a:t>coherente</a:t>
            </a:r>
            <a:endParaRPr lang="es-MX" dirty="0"/>
          </a:p>
        </p:txBody>
      </p:sp>
    </p:spTree>
    <p:extLst>
      <p:ext uri="{BB962C8B-B14F-4D97-AF65-F5344CB8AC3E}">
        <p14:creationId xmlns:p14="http://schemas.microsoft.com/office/powerpoint/2010/main" val="22811993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66623" y="1844824"/>
            <a:ext cx="8229600" cy="3603856"/>
          </a:xfrm>
        </p:spPr>
        <p:txBody>
          <a:bodyPr/>
          <a:lstStyle/>
          <a:p>
            <a:pPr marL="109728" indent="0">
              <a:buNone/>
            </a:pPr>
            <a:r>
              <a:rPr lang="es-ES" dirty="0"/>
              <a:t>Al proponer objetivos y señalar qué es lo que se va a hacer para poder alcanzarlos, permite organizar mejor las áreas y recursos de la institución, coordinar mejor las tareas y actividades, y controlar y evaluar mejor los </a:t>
            </a:r>
            <a:r>
              <a:rPr lang="es-ES" dirty="0" smtClean="0"/>
              <a:t>resultados.</a:t>
            </a:r>
          </a:p>
          <a:p>
            <a:pPr marL="109728" indent="0">
              <a:buNone/>
            </a:pPr>
            <a:r>
              <a:rPr lang="es-ES" dirty="0" smtClean="0"/>
              <a:t>(</a:t>
            </a:r>
            <a:r>
              <a:rPr lang="es-ES" dirty="0"/>
              <a:t>al permitir comparar los resultados obtenidos con los planificados).</a:t>
            </a:r>
            <a:endParaRPr lang="es-MX" dirty="0"/>
          </a:p>
        </p:txBody>
      </p:sp>
      <p:sp>
        <p:nvSpPr>
          <p:cNvPr id="3" name="Título 2"/>
          <p:cNvSpPr>
            <a:spLocks noGrp="1"/>
          </p:cNvSpPr>
          <p:nvPr>
            <p:ph type="title"/>
          </p:nvPr>
        </p:nvSpPr>
        <p:spPr/>
        <p:txBody>
          <a:bodyPr/>
          <a:lstStyle/>
          <a:p>
            <a:r>
              <a:rPr lang="es-ES" dirty="0"/>
              <a:t>La planeación</a:t>
            </a:r>
            <a:endParaRPr lang="es-MX" dirty="0"/>
          </a:p>
        </p:txBody>
      </p:sp>
    </p:spTree>
    <p:extLst>
      <p:ext uri="{BB962C8B-B14F-4D97-AF65-F5344CB8AC3E}">
        <p14:creationId xmlns:p14="http://schemas.microsoft.com/office/powerpoint/2010/main" val="392244477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564904"/>
            <a:ext cx="8229600" cy="3099800"/>
          </a:xfrm>
        </p:spPr>
        <p:txBody>
          <a:bodyPr/>
          <a:lstStyle/>
          <a:p>
            <a:pPr marL="109728" indent="0">
              <a:buNone/>
            </a:pPr>
            <a:r>
              <a:rPr lang="es-ES" dirty="0"/>
              <a:t>No solo se debe evaluar los resultados de una planeación, sino que también cada cierto tiempo se debe evaluar su desarrollo; por ejemplo, para ver si los objetivos establecidos aún siguen siendo los objetivos que se pretende alcanzar teniendo en cuenta las nuevas condiciones del entorno,</a:t>
            </a:r>
            <a:endParaRPr lang="es-MX" dirty="0"/>
          </a:p>
        </p:txBody>
      </p:sp>
      <p:sp>
        <p:nvSpPr>
          <p:cNvPr id="3" name="Título 2"/>
          <p:cNvSpPr>
            <a:spLocks noGrp="1"/>
          </p:cNvSpPr>
          <p:nvPr>
            <p:ph type="title"/>
          </p:nvPr>
        </p:nvSpPr>
        <p:spPr/>
        <p:txBody>
          <a:bodyPr/>
          <a:lstStyle/>
          <a:p>
            <a:r>
              <a:rPr lang="es-ES" dirty="0">
                <a:effectLst/>
              </a:rPr>
              <a:t>evaluada constantemente</a:t>
            </a:r>
            <a:endParaRPr lang="es-MX" dirty="0"/>
          </a:p>
        </p:txBody>
      </p:sp>
    </p:spTree>
    <p:extLst>
      <p:ext uri="{BB962C8B-B14F-4D97-AF65-F5344CB8AC3E}">
        <p14:creationId xmlns:p14="http://schemas.microsoft.com/office/powerpoint/2010/main" val="289917915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83547" y="3140968"/>
            <a:ext cx="8229600" cy="1587632"/>
          </a:xfrm>
        </p:spPr>
        <p:txBody>
          <a:bodyPr/>
          <a:lstStyle/>
          <a:p>
            <a:pPr marL="109728" indent="0">
              <a:buNone/>
            </a:pPr>
            <a:r>
              <a:rPr lang="es-ES" dirty="0"/>
              <a:t>o para ver si las estrategias formuladas pueden ser mejoradas teniendo en cuenta los recursos y capacidades con los que ahora se cuenta.</a:t>
            </a:r>
            <a:endParaRPr lang="es-MX" dirty="0"/>
          </a:p>
        </p:txBody>
      </p:sp>
      <p:sp>
        <p:nvSpPr>
          <p:cNvPr id="3" name="Título 2"/>
          <p:cNvSpPr>
            <a:spLocks noGrp="1"/>
          </p:cNvSpPr>
          <p:nvPr>
            <p:ph type="title"/>
          </p:nvPr>
        </p:nvSpPr>
        <p:spPr/>
        <p:txBody>
          <a:bodyPr/>
          <a:lstStyle/>
          <a:p>
            <a:r>
              <a:rPr lang="es-ES" dirty="0">
                <a:effectLst/>
              </a:rPr>
              <a:t>evaluada constantemente</a:t>
            </a:r>
            <a:endParaRPr lang="es-MX" dirty="0"/>
          </a:p>
        </p:txBody>
      </p:sp>
    </p:spTree>
    <p:extLst>
      <p:ext uri="{BB962C8B-B14F-4D97-AF65-F5344CB8AC3E}">
        <p14:creationId xmlns:p14="http://schemas.microsoft.com/office/powerpoint/2010/main" val="227671156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3140968"/>
            <a:ext cx="8229600" cy="1947672"/>
          </a:xfrm>
        </p:spPr>
        <p:txBody>
          <a:bodyPr/>
          <a:lstStyle/>
          <a:p>
            <a:pPr marL="109728" indent="0">
              <a:buNone/>
            </a:pPr>
            <a:r>
              <a:rPr lang="es-ES" dirty="0"/>
              <a:t>La planeación no debe estar escrita </a:t>
            </a:r>
            <a:r>
              <a:rPr lang="es-ES"/>
              <a:t>en </a:t>
            </a:r>
            <a:r>
              <a:rPr lang="es-ES" smtClean="0"/>
              <a:t>piedra</a:t>
            </a:r>
            <a:r>
              <a:rPr lang="es-ES" dirty="0"/>
              <a:t>, sino ser lo suficientemente flexible como para permitir cambios, ajustes o correcciones a medida que se vaya ejecutando;</a:t>
            </a:r>
            <a:endParaRPr lang="es-MX" dirty="0"/>
          </a:p>
        </p:txBody>
      </p:sp>
      <p:sp>
        <p:nvSpPr>
          <p:cNvPr id="3" name="Título 2"/>
          <p:cNvSpPr>
            <a:spLocks noGrp="1"/>
          </p:cNvSpPr>
          <p:nvPr>
            <p:ph type="title"/>
          </p:nvPr>
        </p:nvSpPr>
        <p:spPr/>
        <p:txBody>
          <a:bodyPr/>
          <a:lstStyle/>
          <a:p>
            <a:r>
              <a:rPr lang="es-ES" dirty="0">
                <a:effectLst/>
              </a:rPr>
              <a:t>flexible</a:t>
            </a:r>
            <a:endParaRPr lang="es-MX" dirty="0"/>
          </a:p>
        </p:txBody>
      </p:sp>
    </p:spTree>
    <p:extLst>
      <p:ext uri="{BB962C8B-B14F-4D97-AF65-F5344CB8AC3E}">
        <p14:creationId xmlns:p14="http://schemas.microsoft.com/office/powerpoint/2010/main" val="355387175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marL="109728" indent="0">
              <a:buNone/>
            </a:pPr>
            <a:r>
              <a:rPr lang="es-ES" dirty="0"/>
              <a:t>por ejemplo, cuando debido a los cambios repentinos del entorno sea necesario establecer nuevos objetivos que se adapten a estos, cuando debido a un cambio importante en la disponibilidad de los recursos del área para la cual se ha realizado sea necesario cambiar de estrategias,</a:t>
            </a:r>
            <a:endParaRPr lang="es-MX" dirty="0"/>
          </a:p>
        </p:txBody>
      </p:sp>
      <p:sp>
        <p:nvSpPr>
          <p:cNvPr id="3" name="Título 2"/>
          <p:cNvSpPr>
            <a:spLocks noGrp="1"/>
          </p:cNvSpPr>
          <p:nvPr>
            <p:ph type="title"/>
          </p:nvPr>
        </p:nvSpPr>
        <p:spPr/>
        <p:txBody>
          <a:bodyPr/>
          <a:lstStyle/>
          <a:p>
            <a:r>
              <a:rPr lang="es-ES" dirty="0">
                <a:effectLst/>
              </a:rPr>
              <a:t>flexible</a:t>
            </a:r>
            <a:endParaRPr lang="es-MX" dirty="0"/>
          </a:p>
        </p:txBody>
      </p:sp>
    </p:spTree>
    <p:extLst>
      <p:ext uri="{BB962C8B-B14F-4D97-AF65-F5344CB8AC3E}">
        <p14:creationId xmlns:p14="http://schemas.microsoft.com/office/powerpoint/2010/main" val="411454869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395536" y="2708920"/>
            <a:ext cx="8229600" cy="1515624"/>
          </a:xfrm>
        </p:spPr>
        <p:txBody>
          <a:bodyPr/>
          <a:lstStyle/>
          <a:p>
            <a:pPr marL="109728" indent="0">
              <a:buNone/>
            </a:pPr>
            <a:r>
              <a:rPr lang="es-ES" dirty="0"/>
              <a:t>o cuando debido a que no se estén obteniendo los resultados esperados sea necesario corregir los planes de acción.</a:t>
            </a:r>
            <a:endParaRPr lang="es-MX" dirty="0"/>
          </a:p>
        </p:txBody>
      </p:sp>
      <p:sp>
        <p:nvSpPr>
          <p:cNvPr id="3" name="Título 2"/>
          <p:cNvSpPr>
            <a:spLocks noGrp="1"/>
          </p:cNvSpPr>
          <p:nvPr>
            <p:ph type="title"/>
          </p:nvPr>
        </p:nvSpPr>
        <p:spPr/>
        <p:txBody>
          <a:bodyPr/>
          <a:lstStyle/>
          <a:p>
            <a:r>
              <a:rPr lang="es-ES" dirty="0">
                <a:effectLst/>
              </a:rPr>
              <a:t>flexible</a:t>
            </a:r>
            <a:endParaRPr lang="es-MX" dirty="0"/>
          </a:p>
        </p:txBody>
      </p:sp>
    </p:spTree>
    <p:extLst>
      <p:ext uri="{BB962C8B-B14F-4D97-AF65-F5344CB8AC3E}">
        <p14:creationId xmlns:p14="http://schemas.microsoft.com/office/powerpoint/2010/main" val="205251757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780928"/>
            <a:ext cx="8229600" cy="2667752"/>
          </a:xfrm>
        </p:spPr>
        <p:txBody>
          <a:bodyPr/>
          <a:lstStyle/>
          <a:p>
            <a:pPr marL="109728" indent="0">
              <a:buNone/>
            </a:pPr>
            <a:r>
              <a:rPr lang="es-ES" dirty="0"/>
              <a:t>Finalmente, la planeación no es algo que se realiza una sola vez y que termina con la ejecución de los planes de acción, sino que se trata de un proceso permanente y continuo en donde una vez alcanzado los objetivos propuestos,</a:t>
            </a:r>
            <a:endParaRPr lang="es-MX" dirty="0"/>
          </a:p>
        </p:txBody>
      </p:sp>
      <p:sp>
        <p:nvSpPr>
          <p:cNvPr id="3" name="Título 2"/>
          <p:cNvSpPr>
            <a:spLocks noGrp="1"/>
          </p:cNvSpPr>
          <p:nvPr>
            <p:ph type="title"/>
          </p:nvPr>
        </p:nvSpPr>
        <p:spPr/>
        <p:txBody>
          <a:bodyPr/>
          <a:lstStyle/>
          <a:p>
            <a:r>
              <a:rPr lang="es-ES" dirty="0">
                <a:effectLst/>
              </a:rPr>
              <a:t>permanente</a:t>
            </a:r>
            <a:endParaRPr lang="es-MX" dirty="0"/>
          </a:p>
        </p:txBody>
      </p:sp>
    </p:spTree>
    <p:extLst>
      <p:ext uri="{BB962C8B-B14F-4D97-AF65-F5344CB8AC3E}">
        <p14:creationId xmlns:p14="http://schemas.microsoft.com/office/powerpoint/2010/main" val="118463995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66623" y="2996952"/>
            <a:ext cx="8229600" cy="1515624"/>
          </a:xfrm>
        </p:spPr>
        <p:txBody>
          <a:bodyPr/>
          <a:lstStyle/>
          <a:p>
            <a:pPr marL="109728" indent="0">
              <a:buNone/>
            </a:pPr>
            <a:r>
              <a:rPr lang="es-ES" dirty="0"/>
              <a:t>se deben proponer nuevos objetivos, y con ello, nuevas estrategias y nuevos planes de acción que permitan alcanzarlos.</a:t>
            </a:r>
            <a:endParaRPr lang="es-MX" dirty="0"/>
          </a:p>
        </p:txBody>
      </p:sp>
      <p:sp>
        <p:nvSpPr>
          <p:cNvPr id="3" name="Título 2"/>
          <p:cNvSpPr>
            <a:spLocks noGrp="1"/>
          </p:cNvSpPr>
          <p:nvPr>
            <p:ph type="title"/>
          </p:nvPr>
        </p:nvSpPr>
        <p:spPr/>
        <p:txBody>
          <a:bodyPr/>
          <a:lstStyle/>
          <a:p>
            <a:r>
              <a:rPr lang="es-ES" dirty="0">
                <a:effectLst/>
              </a:rPr>
              <a:t>permanente</a:t>
            </a:r>
            <a:endParaRPr lang="es-MX" dirty="0"/>
          </a:p>
        </p:txBody>
      </p:sp>
    </p:spTree>
    <p:extLst>
      <p:ext uri="{BB962C8B-B14F-4D97-AF65-F5344CB8AC3E}">
        <p14:creationId xmlns:p14="http://schemas.microsoft.com/office/powerpoint/2010/main" val="37277439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3140968"/>
            <a:ext cx="8229600" cy="1512168"/>
          </a:xfrm>
        </p:spPr>
        <p:txBody>
          <a:bodyPr/>
          <a:lstStyle/>
          <a:p>
            <a:pPr marL="109728" indent="0">
              <a:buNone/>
            </a:pPr>
            <a:r>
              <a:rPr lang="es-ES" dirty="0"/>
              <a:t>Pero además de servir como base para las demás funciones administrativas, la planeación es importante debido a las siguientes razones:</a:t>
            </a:r>
            <a:endParaRPr lang="es-MX" dirty="0"/>
          </a:p>
        </p:txBody>
      </p:sp>
      <p:sp>
        <p:nvSpPr>
          <p:cNvPr id="3" name="Título 2"/>
          <p:cNvSpPr>
            <a:spLocks noGrp="1"/>
          </p:cNvSpPr>
          <p:nvPr>
            <p:ph type="title"/>
          </p:nvPr>
        </p:nvSpPr>
        <p:spPr/>
        <p:txBody>
          <a:bodyPr>
            <a:normAutofit fontScale="90000"/>
          </a:bodyPr>
          <a:lstStyle/>
          <a:p>
            <a:r>
              <a:rPr lang="es-MX" dirty="0" smtClean="0"/>
              <a:t>IMPORTANCIA DE LA PLANEACIÓN</a:t>
            </a:r>
            <a:endParaRPr lang="es-MX" dirty="0"/>
          </a:p>
        </p:txBody>
      </p:sp>
    </p:spTree>
    <p:extLst>
      <p:ext uri="{BB962C8B-B14F-4D97-AF65-F5344CB8AC3E}">
        <p14:creationId xmlns:p14="http://schemas.microsoft.com/office/powerpoint/2010/main" val="38331778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3206" y="1916832"/>
            <a:ext cx="8229600" cy="3891888"/>
          </a:xfrm>
        </p:spPr>
        <p:txBody>
          <a:bodyPr/>
          <a:lstStyle/>
          <a:p>
            <a:pPr marL="109728" indent="0">
              <a:lnSpc>
                <a:spcPct val="150000"/>
              </a:lnSpc>
              <a:buNone/>
            </a:pPr>
            <a:r>
              <a:rPr lang="es-ES" i="1" dirty="0"/>
              <a:t>reduce la incertidumbre y minimiza el riesgo</a:t>
            </a:r>
            <a:r>
              <a:rPr lang="es-ES" dirty="0"/>
              <a:t>: al prever los cambios del entorno y señalar cómo se va a reaccionar ante estos en cuanto lleguen, reduce la incertidumbre que presenta el futuro y minimiza el riesgo de que dichos cambios afecten negativamente a la institución.</a:t>
            </a:r>
            <a:endParaRPr lang="es-MX" dirty="0"/>
          </a:p>
        </p:txBody>
      </p:sp>
      <p:sp>
        <p:nvSpPr>
          <p:cNvPr id="3" name="Título 2"/>
          <p:cNvSpPr>
            <a:spLocks noGrp="1"/>
          </p:cNvSpPr>
          <p:nvPr>
            <p:ph type="title"/>
          </p:nvPr>
        </p:nvSpPr>
        <p:spPr/>
        <p:txBody>
          <a:bodyPr>
            <a:normAutofit fontScale="90000"/>
          </a:bodyPr>
          <a:lstStyle/>
          <a:p>
            <a:r>
              <a:rPr lang="es-MX" dirty="0"/>
              <a:t>IMPORTANCIA DE LA PLANEACIÓN</a:t>
            </a:r>
          </a:p>
        </p:txBody>
      </p:sp>
    </p:spTree>
    <p:extLst>
      <p:ext uri="{BB962C8B-B14F-4D97-AF65-F5344CB8AC3E}">
        <p14:creationId xmlns:p14="http://schemas.microsoft.com/office/powerpoint/2010/main" val="38971543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628800"/>
            <a:ext cx="8229600" cy="3675864"/>
          </a:xfrm>
        </p:spPr>
        <p:txBody>
          <a:bodyPr>
            <a:normAutofit lnSpcReduction="10000"/>
          </a:bodyPr>
          <a:lstStyle/>
          <a:p>
            <a:pPr marL="109728" indent="0">
              <a:lnSpc>
                <a:spcPct val="150000"/>
              </a:lnSpc>
              <a:buNone/>
            </a:pPr>
            <a:r>
              <a:rPr lang="es-ES" i="1" dirty="0"/>
              <a:t>genera eficiencia</a:t>
            </a:r>
            <a:r>
              <a:rPr lang="es-ES" dirty="0"/>
              <a:t>: al proponer objetivos concretos y señalar qué es lo que se va a hacer para poder alcanzarlos, evita la improvisación y, por el contrario, permite una mejor coordinación de las tareas y actividades, y un mejor uso de los recursos.</a:t>
            </a:r>
            <a:endParaRPr lang="es-MX" dirty="0"/>
          </a:p>
        </p:txBody>
      </p:sp>
      <p:sp>
        <p:nvSpPr>
          <p:cNvPr id="3" name="Título 2"/>
          <p:cNvSpPr>
            <a:spLocks noGrp="1"/>
          </p:cNvSpPr>
          <p:nvPr>
            <p:ph type="title"/>
          </p:nvPr>
        </p:nvSpPr>
        <p:spPr/>
        <p:txBody>
          <a:bodyPr>
            <a:normAutofit fontScale="90000"/>
          </a:bodyPr>
          <a:lstStyle/>
          <a:p>
            <a:r>
              <a:rPr lang="es-MX" dirty="0"/>
              <a:t>IMPORTANCIA DE LA PLANEACIÓN</a:t>
            </a:r>
          </a:p>
        </p:txBody>
      </p:sp>
    </p:spTree>
    <p:extLst>
      <p:ext uri="{BB962C8B-B14F-4D97-AF65-F5344CB8AC3E}">
        <p14:creationId xmlns:p14="http://schemas.microsoft.com/office/powerpoint/2010/main" val="93345601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783</TotalTime>
  <Words>2750</Words>
  <Application>Microsoft Office PowerPoint</Application>
  <PresentationFormat>Presentación en pantalla (4:3)</PresentationFormat>
  <Paragraphs>157</Paragraphs>
  <Slides>66</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66</vt:i4>
      </vt:variant>
    </vt:vector>
  </HeadingPairs>
  <TitlesOfParts>
    <vt:vector size="71" baseType="lpstr">
      <vt:lpstr>Lucida Sans Unicode</vt:lpstr>
      <vt:lpstr>Verdana</vt:lpstr>
      <vt:lpstr>Wingdings 2</vt:lpstr>
      <vt:lpstr>Wingdings 3</vt:lpstr>
      <vt:lpstr>Concurrencia</vt:lpstr>
      <vt:lpstr>Presentación de PowerPoint</vt:lpstr>
      <vt:lpstr>La Planeación Prospectiva, aspectos de ubicación en las funciones de la Administración</vt:lpstr>
      <vt:lpstr>La planeación</vt:lpstr>
      <vt:lpstr>La planeación</vt:lpstr>
      <vt:lpstr>La planeación</vt:lpstr>
      <vt:lpstr>La planeación</vt:lpstr>
      <vt:lpstr>IMPORTANCIA DE LA PLANEACIÓN</vt:lpstr>
      <vt:lpstr>IMPORTANCIA DE LA PLANEACIÓN</vt:lpstr>
      <vt:lpstr>IMPORTANCIA DE LA PLANEACIÓN</vt:lpstr>
      <vt:lpstr>IMPORTANCIA DE LA PLANEACIÓN</vt:lpstr>
      <vt:lpstr>Presentación de PowerPoint</vt:lpstr>
      <vt:lpstr>PROCESO DE LA PLANEACIÓN</vt:lpstr>
      <vt:lpstr>PROCESO DE LA PLANEACIÓN</vt:lpstr>
      <vt:lpstr>1. Análisis de la situación</vt:lpstr>
      <vt:lpstr>1. Análisis de la situación</vt:lpstr>
      <vt:lpstr>1. Análisis de la situación</vt:lpstr>
      <vt:lpstr>1. Análisis de la situación</vt:lpstr>
      <vt:lpstr>1. Análisis de la situación</vt:lpstr>
      <vt:lpstr>1. Análisis de la situación</vt:lpstr>
      <vt:lpstr>1. Análisis de la situación</vt:lpstr>
      <vt:lpstr>2. Establecimiento de objetivos</vt:lpstr>
      <vt:lpstr>2. Establecimiento de objetivos</vt:lpstr>
      <vt:lpstr>2. Establecimiento de objetivos</vt:lpstr>
      <vt:lpstr>2. Establecimiento de objetivos</vt:lpstr>
      <vt:lpstr>2. Establecimiento de objetivos</vt:lpstr>
      <vt:lpstr>2. Establecimiento de objetivos</vt:lpstr>
      <vt:lpstr>3. Formulación de estrategias</vt:lpstr>
      <vt:lpstr>3. Formulación de estrategias</vt:lpstr>
      <vt:lpstr>3. Formulación de estrategias</vt:lpstr>
      <vt:lpstr>3. Formulación de estrategias</vt:lpstr>
      <vt:lpstr>3. Formulación de estrategias</vt:lpstr>
      <vt:lpstr>4. Diseño de planes de acción</vt:lpstr>
      <vt:lpstr>4. Diseño de planes de acción</vt:lpstr>
      <vt:lpstr>4. Diseño de planes de acción</vt:lpstr>
      <vt:lpstr>4. Diseño de planes de acción</vt:lpstr>
      <vt:lpstr>4. Diseño de planes de acción</vt:lpstr>
      <vt:lpstr>4. Diseño de planes de acción</vt:lpstr>
      <vt:lpstr>TIPOS DE PLANEACIÓN</vt:lpstr>
      <vt:lpstr>Planeación estratégica</vt:lpstr>
      <vt:lpstr>Planeación estratégica</vt:lpstr>
      <vt:lpstr>Planeación estratégica</vt:lpstr>
      <vt:lpstr>Planeación estratégica</vt:lpstr>
      <vt:lpstr>Planeación táctica</vt:lpstr>
      <vt:lpstr>Planeación táctica</vt:lpstr>
      <vt:lpstr>Planeación táctica</vt:lpstr>
      <vt:lpstr>Planeación operacional</vt:lpstr>
      <vt:lpstr>Planeación operacional</vt:lpstr>
      <vt:lpstr>Planeación operacional</vt:lpstr>
      <vt:lpstr>Planeación operacional</vt:lpstr>
      <vt:lpstr>Características de la planeación</vt:lpstr>
      <vt:lpstr>Características de la planeación</vt:lpstr>
      <vt:lpstr>precisa</vt:lpstr>
      <vt:lpstr>precisa</vt:lpstr>
      <vt:lpstr>precisa</vt:lpstr>
      <vt:lpstr>factible</vt:lpstr>
      <vt:lpstr>factible</vt:lpstr>
      <vt:lpstr>factible</vt:lpstr>
      <vt:lpstr>coherente</vt:lpstr>
      <vt:lpstr>coherente</vt:lpstr>
      <vt:lpstr>evaluada constantemente</vt:lpstr>
      <vt:lpstr>evaluada constantemente</vt:lpstr>
      <vt:lpstr>flexible</vt:lpstr>
      <vt:lpstr>flexible</vt:lpstr>
      <vt:lpstr>flexible</vt:lpstr>
      <vt:lpstr>permanente</vt:lpstr>
      <vt:lpstr>permanente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PRDI 2013</dc:title>
  <dc:creator>JOSE DE JESUS LOPEZ ZAPIAIN</dc:creator>
  <cp:lastModifiedBy>ENRIQUE CASTAÑEDA S</cp:lastModifiedBy>
  <cp:revision>96</cp:revision>
  <dcterms:created xsi:type="dcterms:W3CDTF">2013-07-29T17:07:22Z</dcterms:created>
  <dcterms:modified xsi:type="dcterms:W3CDTF">2017-10-20T15:53:48Z</dcterms:modified>
</cp:coreProperties>
</file>