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diagrams/layout24.xml" ContentType="application/vnd.openxmlformats-officedocument.drawingml.diagramLayout+xml"/>
  <Override PartName="/ppt/diagrams/colors27.xml" ContentType="application/vnd.openxmlformats-officedocument.drawingml.diagramColors+xml"/>
  <Override PartName="/ppt/diagrams/data29.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notesSlides/notesSlide3.xml" ContentType="application/vnd.openxmlformats-officedocument.presentationml.notesSlide+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layout25.xml" ContentType="application/vnd.openxmlformats-officedocument.drawingml.diagramLayout+xml"/>
  <Override PartName="/ppt/diagrams/colors28.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notesSlides/notesSlide4.xml" ContentType="application/vnd.openxmlformats-officedocument.presentationml.notesSlide+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diagrams/colors29.xml" ContentType="application/vnd.openxmlformats-officedocument.drawingml.diagramColors+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diagrams/drawing30.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notesSlides/notesSlide5.xml" ContentType="application/vnd.openxmlformats-officedocument.presentationml.notesSlide+xml"/>
  <Override PartName="/ppt/diagrams/data27.xml" ContentType="application/vnd.openxmlformats-officedocument.drawingml.diagramData+xml"/>
  <Override PartName="/ppt/slides/slide28.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27.xml" ContentType="application/vnd.openxmlformats-officedocument.drawingml.diagramStyle+xml"/>
  <Override PartName="/ppt/diagrams/drawing28.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notesSlides/notesSlide6.xml" ContentType="application/vnd.openxmlformats-officedocument.presentationml.notesSlide+xml"/>
  <Override PartName="/ppt/diagrams/quickStyle30.xml" ContentType="application/vnd.openxmlformats-officedocument.drawingml.diagramStyle+xml"/>
  <Override PartName="/ppt/diagrams/drawing3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8"/>
  </p:notesMasterIdLst>
  <p:sldIdLst>
    <p:sldId id="256" r:id="rId2"/>
    <p:sldId id="263" r:id="rId3"/>
    <p:sldId id="257" r:id="rId4"/>
    <p:sldId id="265" r:id="rId5"/>
    <p:sldId id="266" r:id="rId6"/>
    <p:sldId id="267" r:id="rId7"/>
    <p:sldId id="291" r:id="rId8"/>
    <p:sldId id="358" r:id="rId9"/>
    <p:sldId id="357" r:id="rId10"/>
    <p:sldId id="361" r:id="rId11"/>
    <p:sldId id="362" r:id="rId12"/>
    <p:sldId id="360" r:id="rId13"/>
    <p:sldId id="372" r:id="rId14"/>
    <p:sldId id="356" r:id="rId15"/>
    <p:sldId id="364" r:id="rId16"/>
    <p:sldId id="366" r:id="rId17"/>
    <p:sldId id="365" r:id="rId18"/>
    <p:sldId id="376" r:id="rId19"/>
    <p:sldId id="377" r:id="rId20"/>
    <p:sldId id="378" r:id="rId21"/>
    <p:sldId id="363" r:id="rId22"/>
    <p:sldId id="373" r:id="rId23"/>
    <p:sldId id="374" r:id="rId24"/>
    <p:sldId id="375" r:id="rId25"/>
    <p:sldId id="323" r:id="rId26"/>
    <p:sldId id="367" r:id="rId27"/>
    <p:sldId id="369" r:id="rId28"/>
    <p:sldId id="368" r:id="rId29"/>
    <p:sldId id="371" r:id="rId30"/>
    <p:sldId id="303" r:id="rId31"/>
    <p:sldId id="274" r:id="rId32"/>
    <p:sldId id="379" r:id="rId33"/>
    <p:sldId id="384" r:id="rId34"/>
    <p:sldId id="385" r:id="rId35"/>
    <p:sldId id="383" r:id="rId36"/>
    <p:sldId id="29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uario"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850C8"/>
    <a:srgbClr val="0000FF"/>
    <a:srgbClr val="7C36CA"/>
    <a:srgbClr val="FFFF00"/>
    <a:srgbClr val="A7831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9984" autoAdjust="0"/>
    <p:restoredTop sz="94660"/>
  </p:normalViewPr>
  <p:slideViewPr>
    <p:cSldViewPr snapToGrid="0">
      <p:cViewPr>
        <p:scale>
          <a:sx n="80" d="100"/>
          <a:sy n="80" d="100"/>
        </p:scale>
        <p:origin x="-852" y="228"/>
      </p:cViewPr>
      <p:guideLst>
        <p:guide orient="horz" pos="2160"/>
        <p:guide pos="2917"/>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19.xml.rels><?xml version="1.0" encoding="UTF-8" standalone="yes"?>
<Relationships xmlns="http://schemas.openxmlformats.org/package/2006/relationships"><Relationship Id="rId1" Type="http://schemas.openxmlformats.org/officeDocument/2006/relationships/image" Target="../media/image11.png"/></Relationships>
</file>

<file path=ppt/diagrams/_rels/data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image" Target="../media/image11.png"/></Relationships>
</file>

<file path=ppt/diagrams/_rels/data21.xml.rels><?xml version="1.0" encoding="UTF-8" standalone="yes"?>
<Relationships xmlns="http://schemas.openxmlformats.org/package/2006/relationships"><Relationship Id="rId1" Type="http://schemas.openxmlformats.org/officeDocument/2006/relationships/image" Target="../media/image12.png"/></Relationships>
</file>

<file path=ppt/diagrams/_rels/data22.xml.rels><?xml version="1.0" encoding="UTF-8" standalone="yes"?>
<Relationships xmlns="http://schemas.openxmlformats.org/package/2006/relationships"><Relationship Id="rId1" Type="http://schemas.openxmlformats.org/officeDocument/2006/relationships/image" Target="../media/image11.png"/></Relationships>
</file>

<file path=ppt/diagrams/_rels/data7.xml.rels><?xml version="1.0" encoding="UTF-8" standalone="yes"?>
<Relationships xmlns="http://schemas.openxmlformats.org/package/2006/relationships"><Relationship Id="rId1" Type="http://schemas.openxmlformats.org/officeDocument/2006/relationships/image" Target="../media/image8.png"/></Relationships>
</file>

<file path=ppt/diagrams/_rels/drawing19.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image" Target="../media/image11.png"/></Relationships>
</file>

<file path=ppt/diagrams/_rels/drawing21.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22.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7.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1C2013-A3D1-4991-81F7-E985033FDC4D}"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ES"/>
        </a:p>
      </dgm:t>
    </dgm:pt>
    <dgm:pt modelId="{A6D6873A-0C92-4D16-86F7-07A403548C00}">
      <dgm:prSet/>
      <dgm:spPr>
        <a:solidFill>
          <a:schemeClr val="accent2">
            <a:lumMod val="60000"/>
            <a:lumOff val="40000"/>
          </a:schemeClr>
        </a:solidFill>
      </dgm:spPr>
      <dgm:t>
        <a:bodyPr/>
        <a:lstStyle/>
        <a:p>
          <a:pPr algn="ctr" rtl="0"/>
          <a:r>
            <a:rPr lang="es-ES" dirty="0" smtClean="0"/>
            <a:t>¿CUÁLES SON LOS ORÍGENES DE  LA SOCIOLOGÍA?</a:t>
          </a:r>
          <a:br>
            <a:rPr lang="es-ES" dirty="0" smtClean="0"/>
          </a:br>
          <a:endParaRPr lang="es-ES" dirty="0"/>
        </a:p>
      </dgm:t>
    </dgm:pt>
    <dgm:pt modelId="{EB9B2CB2-7E22-477A-A350-3B9117604DDA}" type="parTrans" cxnId="{0639E6BD-D53B-4874-917E-3607422FD2B5}">
      <dgm:prSet/>
      <dgm:spPr/>
      <dgm:t>
        <a:bodyPr/>
        <a:lstStyle/>
        <a:p>
          <a:endParaRPr lang="es-ES"/>
        </a:p>
      </dgm:t>
    </dgm:pt>
    <dgm:pt modelId="{245397E7-4378-47CD-86C5-7951E76DC8E6}" type="sibTrans" cxnId="{0639E6BD-D53B-4874-917E-3607422FD2B5}">
      <dgm:prSet/>
      <dgm:spPr/>
      <dgm:t>
        <a:bodyPr/>
        <a:lstStyle/>
        <a:p>
          <a:endParaRPr lang="es-ES"/>
        </a:p>
      </dgm:t>
    </dgm:pt>
    <dgm:pt modelId="{1F195273-353A-43BD-9EC4-9C8E4AB2B33C}" type="pres">
      <dgm:prSet presAssocID="{7B1C2013-A3D1-4991-81F7-E985033FDC4D}" presName="linear" presStyleCnt="0">
        <dgm:presLayoutVars>
          <dgm:animLvl val="lvl"/>
          <dgm:resizeHandles val="exact"/>
        </dgm:presLayoutVars>
      </dgm:prSet>
      <dgm:spPr/>
      <dgm:t>
        <a:bodyPr/>
        <a:lstStyle/>
        <a:p>
          <a:endParaRPr lang="es-MX"/>
        </a:p>
      </dgm:t>
    </dgm:pt>
    <dgm:pt modelId="{424FA09B-6C88-40C7-8731-367F2B8AC947}" type="pres">
      <dgm:prSet presAssocID="{A6D6873A-0C92-4D16-86F7-07A403548C00}" presName="parentText" presStyleLbl="node1" presStyleIdx="0" presStyleCnt="1">
        <dgm:presLayoutVars>
          <dgm:chMax val="0"/>
          <dgm:bulletEnabled val="1"/>
        </dgm:presLayoutVars>
      </dgm:prSet>
      <dgm:spPr/>
      <dgm:t>
        <a:bodyPr/>
        <a:lstStyle/>
        <a:p>
          <a:endParaRPr lang="es-MX"/>
        </a:p>
      </dgm:t>
    </dgm:pt>
  </dgm:ptLst>
  <dgm:cxnLst>
    <dgm:cxn modelId="{9E050C6A-47B1-466A-AB14-3E2E7B4A8A84}" type="presOf" srcId="{A6D6873A-0C92-4D16-86F7-07A403548C00}" destId="{424FA09B-6C88-40C7-8731-367F2B8AC947}" srcOrd="0" destOrd="0" presId="urn:microsoft.com/office/officeart/2005/8/layout/vList2"/>
    <dgm:cxn modelId="{DC076F18-B41E-4062-A7EC-3F41AB14304F}" type="presOf" srcId="{7B1C2013-A3D1-4991-81F7-E985033FDC4D}" destId="{1F195273-353A-43BD-9EC4-9C8E4AB2B33C}" srcOrd="0" destOrd="0" presId="urn:microsoft.com/office/officeart/2005/8/layout/vList2"/>
    <dgm:cxn modelId="{0639E6BD-D53B-4874-917E-3607422FD2B5}" srcId="{7B1C2013-A3D1-4991-81F7-E985033FDC4D}" destId="{A6D6873A-0C92-4D16-86F7-07A403548C00}" srcOrd="0" destOrd="0" parTransId="{EB9B2CB2-7E22-477A-A350-3B9117604DDA}" sibTransId="{245397E7-4378-47CD-86C5-7951E76DC8E6}"/>
    <dgm:cxn modelId="{6CF9B137-60F2-4420-A577-6677B63E1824}" type="presParOf" srcId="{1F195273-353A-43BD-9EC4-9C8E4AB2B33C}" destId="{424FA09B-6C88-40C7-8731-367F2B8AC947}"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rgbClr val="00B0F0"/>
        </a:solidFill>
      </dgm:spPr>
      <dgm:t>
        <a:bodyPr/>
        <a:lstStyle/>
        <a:p>
          <a:r>
            <a:rPr lang="es-ES" b="1" dirty="0" smtClean="0"/>
            <a:t>Es un proceso económico, tecnológico, político y cultural a escala planetaria que consiste en la creciente comunicación e interdependencia entre los distintos países del mundo uniendo sus mercados, sociedades y culturas, a través de una serie de transformaciones sociales, económicas y políticas que les dan un carácter global.</a:t>
          </a:r>
        </a:p>
        <a:p>
          <a:r>
            <a:rPr lang="es-ES" b="1" dirty="0" smtClean="0"/>
            <a:t> La globalización es a menudo identificada como un proceso dinámico producido principalmente por las sociedades que viven bajo el capitalismo democrático o la democracia liberal, y que han abierto sus puertas a la revolución informática, llegando a un nivel considerable de liberalización y democratización en su cultura política, en su ordenamiento jurídico y económico nacional, y en sus relaciones internacionales.</a:t>
          </a:r>
          <a:endParaRPr lang="es-MX" b="1"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88544"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D7542559-BAE8-4B99-98B8-99BC049F5FFF}" type="presOf" srcId="{A047E512-EB3F-47AB-8AA1-6E00883BE3D4}" destId="{03957EB9-DB8D-40A4-9D15-158D4B4E4446}" srcOrd="0" destOrd="0" presId="urn:microsoft.com/office/officeart/2005/8/layout/vList2"/>
    <dgm:cxn modelId="{93323B30-EEC0-467E-BAA8-96FFD553A81C}" type="presOf" srcId="{22EBEE2E-00B1-417C-9C26-1F1A1DC48F9B}" destId="{E6E30030-3C09-4F54-8AE5-9C5095772DD1}" srcOrd="0" destOrd="0" presId="urn:microsoft.com/office/officeart/2005/8/layout/vList2"/>
    <dgm:cxn modelId="{A713438C-6C3E-4C31-B672-AF717D71CCCA}"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bg2">
            <a:lumMod val="75000"/>
          </a:schemeClr>
        </a:solidFill>
      </dgm:spPr>
      <dgm:t>
        <a:bodyPr/>
        <a:lstStyle/>
        <a:p>
          <a:pPr algn="ctr" rtl="0"/>
          <a:r>
            <a:rPr lang="es-MX" dirty="0" smtClean="0"/>
            <a:t>¿ Qué es la globalización?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30946B96-76D6-4C07-8AC7-405D460376C7}" type="presOf" srcId="{8B0F1836-1EAF-41C4-B0C0-446F58D4C46F}" destId="{2F350E29-DC83-4309-956B-6DE34027F2D2}" srcOrd="0" destOrd="0" presId="urn:microsoft.com/office/officeart/2005/8/layout/vList2"/>
    <dgm:cxn modelId="{4BA55207-E36B-4551-8ADD-59830C4DB205}" type="presOf" srcId="{D570D13C-CAA4-49EE-9EB3-56D1F4319664}" destId="{54108079-3681-4ED9-8028-9E2F62605F57}" srcOrd="0" destOrd="0" presId="urn:microsoft.com/office/officeart/2005/8/layout/vList2"/>
    <dgm:cxn modelId="{1FB33F20-5F58-48B1-9A14-7A1D5B45CA4F}"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3">
            <a:lumMod val="75000"/>
          </a:schemeClr>
        </a:solidFill>
      </dgm:spPr>
      <dgm:t>
        <a:bodyPr/>
        <a:lstStyle/>
        <a:p>
          <a:r>
            <a:rPr lang="es-ES" b="1" dirty="0" smtClean="0"/>
            <a:t>Este proceso originado en la Civilización occidental y que se ha expandido alrededor del mundo en las últimas décadas de la Edad Contemporánea (segunda mitad del siglo XX) recibe su mayor impulso con la caída de los regímenes comunistas y el fin de la Guerra Fría, y continúa en el siglo XXI. Se caracteriza en la economía por la integración de las economías locales a una economía de mercado mundial donde los modos de producción y los movimientos de capital se configuran a escala planetaria («nueva economía») cobrando mayor importancia el rol de las empresas multinacionales y la libre circulación de capitales junto con la implantación definitiva de la sociedad de consumo. </a:t>
          </a:r>
        </a:p>
        <a:p>
          <a:r>
            <a:rPr lang="es-ES" b="1" dirty="0" smtClean="0"/>
            <a:t>El ordenamiento jurídico también siente los efectos de la globalización y se ve en la necesidad de uniformizar y simplificar procedimientos y regulaciones nacionales e internacionales con el fin de mejorar las condiciones de competitividad y seguridad jurídica, además de universalizar el reconocimiento de los derechos fundamentales de ciudadanía. </a:t>
          </a:r>
          <a:endParaRPr lang="es-MX" b="1"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88544" custLinFactY="-1843" custLinFactNeighborX="1664" custLinFactNeighborY="-100000">
        <dgm:presLayoutVars>
          <dgm:chMax val="0"/>
          <dgm:bulletEnabled val="1"/>
        </dgm:presLayoutVars>
      </dgm:prSet>
      <dgm:spPr/>
      <dgm:t>
        <a:bodyPr/>
        <a:lstStyle/>
        <a:p>
          <a:endParaRPr lang="es-MX"/>
        </a:p>
      </dgm:t>
    </dgm:pt>
  </dgm:ptLst>
  <dgm:cxnLst>
    <dgm:cxn modelId="{B50A04CB-F2FD-432C-B658-8CEEBD4432DB}" type="presOf" srcId="{A047E512-EB3F-47AB-8AA1-6E00883BE3D4}" destId="{03957EB9-DB8D-40A4-9D15-158D4B4E4446}"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24D687A1-A53C-49D9-A247-C5059D0961D5}" type="presOf" srcId="{22EBEE2E-00B1-417C-9C26-1F1A1DC48F9B}" destId="{E6E30030-3C09-4F54-8AE5-9C5095772DD1}" srcOrd="0" destOrd="0" presId="urn:microsoft.com/office/officeart/2005/8/layout/vList2"/>
    <dgm:cxn modelId="{DE07DDAE-9E14-4978-91FB-07A58BB6DB22}"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3"/>
        </a:solidFill>
      </dgm:spPr>
      <dgm:t>
        <a:bodyPr/>
        <a:lstStyle/>
        <a:p>
          <a:pPr algn="ctr" rtl="0"/>
          <a:r>
            <a:rPr lang="es-MX" dirty="0" smtClean="0"/>
            <a:t>¿ Qué es la globalización?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FCAC5B3F-065C-41B4-BCFA-6AA7C5043EB1}"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D7F9EF6A-356E-4D90-BAD9-2E87A7FD8843}" type="presOf" srcId="{D570D13C-CAA4-49EE-9EB3-56D1F4319664}" destId="{54108079-3681-4ED9-8028-9E2F62605F57}" srcOrd="0" destOrd="0" presId="urn:microsoft.com/office/officeart/2005/8/layout/vList2"/>
    <dgm:cxn modelId="{1983FE48-873E-413E-87A0-53B339E0ECBC}"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custT="1"/>
      <dgm:spPr>
        <a:solidFill>
          <a:schemeClr val="bg1">
            <a:lumMod val="65000"/>
          </a:schemeClr>
        </a:solidFill>
      </dgm:spPr>
      <dgm:t>
        <a:bodyPr/>
        <a:lstStyle/>
        <a:p>
          <a:r>
            <a:rPr lang="es-ES" sz="1800" b="1" dirty="0" smtClean="0"/>
            <a:t>En la cultura se caracteriza por un proceso que interrelaciona las sociedades y culturas locales en una cultura global (aldea global), al respecto existe divergencia de criterios sobre si se trata de un fenómeno de asimilación occidental o de fusión multicultural. En lo tecnológico la globalización depende de los avances en la conectividad humana (transporte y telecomunicaciones) facilitando la libre circulación de personas y la masificación de las TIC y el Internet. </a:t>
          </a:r>
        </a:p>
        <a:p>
          <a:r>
            <a:rPr lang="es-ES" sz="1800" b="1" dirty="0" smtClean="0"/>
            <a:t>En el plano ideológico los credos y valores colectivistas y tradicionalistas causan desinterés generalizado y van perdiendo terreno ante el individualismo y el cosmopolitismo de la sociedad abierta. Los medios de comunicación clásicos, en especial la prensa escrita, pierden su influencia social (cuarto poder) frente a la producción colaborativa de información de la Web 2.0 (quinto poder).</a:t>
          </a:r>
          <a:endParaRPr lang="es-MX" sz="1800" b="1"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861273" custLinFactNeighborX="-1051" custLinFactNeighborY="-87359">
        <dgm:presLayoutVars>
          <dgm:chMax val="0"/>
          <dgm:bulletEnabled val="1"/>
        </dgm:presLayoutVars>
      </dgm:prSet>
      <dgm:spPr/>
      <dgm:t>
        <a:bodyPr/>
        <a:lstStyle/>
        <a:p>
          <a:endParaRPr lang="es-MX"/>
        </a:p>
      </dgm:t>
    </dgm:pt>
  </dgm:ptLst>
  <dgm:cxnLst>
    <dgm:cxn modelId="{AFCA551A-3B51-4B6A-BCDA-F99988CEC143}" type="presOf" srcId="{22EBEE2E-00B1-417C-9C26-1F1A1DC48F9B}" destId="{E6E30030-3C09-4F54-8AE5-9C5095772DD1}"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F77071FF-C43D-47A4-8DC0-4A6F3B178544}" type="presOf" srcId="{A047E512-EB3F-47AB-8AA1-6E00883BE3D4}" destId="{03957EB9-DB8D-40A4-9D15-158D4B4E4446}" srcOrd="0" destOrd="0" presId="urn:microsoft.com/office/officeart/2005/8/layout/vList2"/>
    <dgm:cxn modelId="{273DBFCC-0FDB-452E-B366-686C67213AED}"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dirty="0" smtClean="0"/>
            <a:t>TIPOS DE STATUS</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2456B2B9-261E-4BC1-BFA7-D779ABC18112}" type="presOf" srcId="{7C543D93-E078-496C-90F2-F77CDC37B0AD}" destId="{9C59F131-D2A8-41F8-AF4C-84C65479A909}" srcOrd="0" destOrd="0" presId="urn:microsoft.com/office/officeart/2005/8/layout/vList2"/>
    <dgm:cxn modelId="{488087B5-E102-49B9-AC62-BEFBD87DA39D}" type="presOf" srcId="{58D00092-1725-4656-BABA-57825928372C}" destId="{D3A1DCEE-C67B-4BD7-9E0F-2B4CE59E8EC9}" srcOrd="0" destOrd="0" presId="urn:microsoft.com/office/officeart/2005/8/layout/vList2"/>
    <dgm:cxn modelId="{D693F977-4677-459E-85FC-5390259DB456}"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a:solidFill>
          <a:srgbClr val="C850C8"/>
        </a:solidFill>
      </dgm:spPr>
      <dgm:t>
        <a:bodyPr/>
        <a:lstStyle/>
        <a:p>
          <a:r>
            <a:rPr lang="es-MX" dirty="0" smtClean="0"/>
            <a:t>Adscrito.</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06428049-D540-4064-A181-AFACBB5B4630}">
      <dgm:prSet phldrT="[Texto]"/>
      <dgm:spPr/>
      <dgm:t>
        <a:bodyPr/>
        <a:lstStyle/>
        <a:p>
          <a:r>
            <a:rPr lang="es-MX" dirty="0" smtClean="0"/>
            <a:t>Implica un proceso para alcanzar una posición social a través del trabajo y las capacidades desarrolladas por la persona</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8CEC30C6-0F21-44B2-BAD4-EC30236E5417}">
      <dgm:prSet phldrT="[Texto]"/>
      <dgm:spPr/>
      <dgm:t>
        <a:bodyPr/>
        <a:lstStyle/>
        <a:p>
          <a:r>
            <a:rPr lang="es-MX" dirty="0" smtClean="0"/>
            <a:t>Es el que obtiene una persona al nacer, y fundamentalmente es legado por el medio familiar del niño. Los padres y la familia dan riqueza, religión, raza, antecedentes étnicos y posición social a la persona, de tal suerte que el status se logra por factores predeterminados, en lugar de haber realizado una serie de cosas para adquirir esa posición.</a:t>
          </a:r>
          <a:endParaRPr lang="es-ES" dirty="0"/>
        </a:p>
      </dgm:t>
    </dgm:pt>
    <dgm:pt modelId="{DD33F63D-CA8E-4DA0-8E09-D5E80BD6CA5E}" type="sibTrans" cxnId="{9C1351D5-C1F7-4EB1-848B-DA687277A3BC}">
      <dgm:prSet/>
      <dgm:spPr/>
      <dgm:t>
        <a:bodyPr/>
        <a:lstStyle/>
        <a:p>
          <a:endParaRPr lang="es-ES"/>
        </a:p>
      </dgm:t>
    </dgm:pt>
    <dgm:pt modelId="{70A34B03-E1DD-41B0-A0EF-3947911A9268}" type="parTrans" cxnId="{9C1351D5-C1F7-4EB1-848B-DA687277A3BC}">
      <dgm:prSet/>
      <dgm:spPr/>
      <dgm:t>
        <a:bodyPr/>
        <a:lstStyle/>
        <a:p>
          <a:endParaRPr lang="es-ES"/>
        </a:p>
      </dgm:t>
    </dgm:pt>
    <dgm:pt modelId="{DFF09663-B96F-445D-B681-7B58BEFC3E26}">
      <dgm:prSet phldrT="[Texto]"/>
      <dgm:spPr>
        <a:solidFill>
          <a:srgbClr val="00B050"/>
        </a:solidFill>
      </dgm:spPr>
      <dgm:t>
        <a:bodyPr/>
        <a:lstStyle/>
        <a:p>
          <a:r>
            <a:rPr lang="es-MX" dirty="0" smtClean="0"/>
            <a:t>Adquirido. </a:t>
          </a:r>
          <a:endParaRPr lang="es-ES" dirty="0"/>
        </a:p>
      </dgm:t>
    </dgm:pt>
    <dgm:pt modelId="{F5F862A7-6D0B-4D78-9141-9EA84B98E065}" type="sibTrans" cxnId="{7AF1C12A-871C-40C7-9536-45DA05EDDC6C}">
      <dgm:prSet/>
      <dgm:spPr/>
      <dgm:t>
        <a:bodyPr/>
        <a:lstStyle/>
        <a:p>
          <a:endParaRPr lang="es-ES"/>
        </a:p>
      </dgm:t>
    </dgm:pt>
    <dgm:pt modelId="{75534EAB-DF00-422A-997E-C545F4A5BC38}" type="parTrans" cxnId="{7AF1C12A-871C-40C7-9536-45DA05EDDC6C}">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C3655C3B-2916-475B-8BA6-86C06150B5C3}" srcId="{DFF09663-B96F-445D-B681-7B58BEFC3E26}" destId="{06428049-D540-4064-A181-AFACBB5B4630}" srcOrd="0" destOrd="0" parTransId="{E12427F4-287F-4DDC-A0E5-58C03E677868}" sibTransId="{777207FE-4A42-4031-A620-07F61962E770}"/>
    <dgm:cxn modelId="{DEFAF316-19C1-4549-860E-B79A575B00E9}" type="presOf" srcId="{5CEB750D-B110-4AD5-917B-3D4875034EAE}" destId="{93BA6CC7-2218-44A3-ADD3-9999DBDD6734}" srcOrd="0" destOrd="0" presId="urn:microsoft.com/office/officeart/2005/8/layout/vList5"/>
    <dgm:cxn modelId="{78EB81AB-C416-4531-8085-4F8E76E18733}" type="presOf" srcId="{DFF09663-B96F-445D-B681-7B58BEFC3E26}" destId="{E937EE70-F021-4EAA-AF39-0E1E4643E5D9}" srcOrd="0" destOrd="0" presId="urn:microsoft.com/office/officeart/2005/8/layout/vList5"/>
    <dgm:cxn modelId="{B14EBF73-05C8-4BB5-9328-656E47DC2F98}" type="presOf" srcId="{06428049-D540-4064-A181-AFACBB5B4630}" destId="{B741EC5D-87B4-40DA-91F6-306701C5750A}"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7AF1C12A-871C-40C7-9536-45DA05EDDC6C}" srcId="{9E539E4A-F04F-4E3B-AA29-D0248A056CD9}" destId="{DFF09663-B96F-445D-B681-7B58BEFC3E26}" srcOrd="1" destOrd="0" parTransId="{75534EAB-DF00-422A-997E-C545F4A5BC38}" sibTransId="{F5F862A7-6D0B-4D78-9141-9EA84B98E065}"/>
    <dgm:cxn modelId="{5682D333-ED53-4494-90D0-FF3F85047EAC}" srcId="{9E539E4A-F04F-4E3B-AA29-D0248A056CD9}" destId="{5CEB750D-B110-4AD5-917B-3D4875034EAE}" srcOrd="0" destOrd="0" parTransId="{F5F4A730-C135-4C45-B4FD-DFA5775056F4}" sibTransId="{E4E942DE-8B6E-4CA0-9AF5-1642AC05E380}"/>
    <dgm:cxn modelId="{01296385-73A6-4621-8D1A-82A7FC742886}" type="presOf" srcId="{8CEC30C6-0F21-44B2-BAD4-EC30236E5417}" destId="{95C2193A-E465-409D-972A-89C0A71F74C0}" srcOrd="0" destOrd="0" presId="urn:microsoft.com/office/officeart/2005/8/layout/vList5"/>
    <dgm:cxn modelId="{534AE669-A829-4F0B-99C5-800A5246981F}" type="presOf" srcId="{9E539E4A-F04F-4E3B-AA29-D0248A056CD9}" destId="{FF1DA70B-0F72-4858-94CB-CBACBC93528E}" srcOrd="0" destOrd="0" presId="urn:microsoft.com/office/officeart/2005/8/layout/vList5"/>
    <dgm:cxn modelId="{A995CAAC-9124-433D-913E-C3247F52986A}" type="presParOf" srcId="{FF1DA70B-0F72-4858-94CB-CBACBC93528E}" destId="{01F80027-B69B-49C4-BB50-6E3B9B68BBE2}" srcOrd="0" destOrd="0" presId="urn:microsoft.com/office/officeart/2005/8/layout/vList5"/>
    <dgm:cxn modelId="{8AC5B785-07A0-4B90-88CC-B01C5C85BF3A}" type="presParOf" srcId="{01F80027-B69B-49C4-BB50-6E3B9B68BBE2}" destId="{93BA6CC7-2218-44A3-ADD3-9999DBDD6734}" srcOrd="0" destOrd="0" presId="urn:microsoft.com/office/officeart/2005/8/layout/vList5"/>
    <dgm:cxn modelId="{CD2115E9-779F-4C57-B968-03F86A585DEB}" type="presParOf" srcId="{01F80027-B69B-49C4-BB50-6E3B9B68BBE2}" destId="{95C2193A-E465-409D-972A-89C0A71F74C0}" srcOrd="1" destOrd="0" presId="urn:microsoft.com/office/officeart/2005/8/layout/vList5"/>
    <dgm:cxn modelId="{3DDF99D3-8B05-4D3C-A36F-EF75C53E8EB2}" type="presParOf" srcId="{FF1DA70B-0F72-4858-94CB-CBACBC93528E}" destId="{7490DFB9-17A5-4A08-9BF7-A2BA34058B00}" srcOrd="1" destOrd="0" presId="urn:microsoft.com/office/officeart/2005/8/layout/vList5"/>
    <dgm:cxn modelId="{A2E6AF59-9463-4EF5-832D-E2962CC52250}" type="presParOf" srcId="{FF1DA70B-0F72-4858-94CB-CBACBC93528E}" destId="{734E795E-D7D6-4060-88CF-AECFFC030A4F}" srcOrd="2" destOrd="0" presId="urn:microsoft.com/office/officeart/2005/8/layout/vList5"/>
    <dgm:cxn modelId="{05BB7F34-BD29-4B1A-A2C7-B1CD6D56CE5B}" type="presParOf" srcId="{734E795E-D7D6-4060-88CF-AECFFC030A4F}" destId="{E937EE70-F021-4EAA-AF39-0E1E4643E5D9}" srcOrd="0" destOrd="0" presId="urn:microsoft.com/office/officeart/2005/8/layout/vList5"/>
    <dgm:cxn modelId="{1DA00748-BACF-4063-ABD8-C1008BAA9985}"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dirty="0" smtClean="0"/>
            <a:t>TIPOS DE ROL</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996FD810-4AEC-4EE8-BEB3-6793C261A591}" type="presOf" srcId="{7C543D93-E078-496C-90F2-F77CDC37B0AD}" destId="{9C59F131-D2A8-41F8-AF4C-84C65479A909}" srcOrd="0" destOrd="0" presId="urn:microsoft.com/office/officeart/2005/8/layout/vList2"/>
    <dgm:cxn modelId="{34C725E9-CA05-4CD2-AA6E-3A6EFE067C0B}" type="presOf" srcId="{58D00092-1725-4656-BABA-57825928372C}" destId="{D3A1DCEE-C67B-4BD7-9E0F-2B4CE59E8EC9}" srcOrd="0" destOrd="0" presId="urn:microsoft.com/office/officeart/2005/8/layout/vList2"/>
    <dgm:cxn modelId="{AB5E10E1-D346-4322-B029-E73FA2D52360}"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a:solidFill>
          <a:srgbClr val="C850C8"/>
        </a:solidFill>
      </dgm:spPr>
      <dgm:t>
        <a:bodyPr/>
        <a:lstStyle/>
        <a:p>
          <a:r>
            <a:rPr lang="es-MX" dirty="0" smtClean="0"/>
            <a:t>Prescrito.</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06428049-D540-4064-A181-AFACBB5B4630}">
      <dgm:prSet phldrT="[Texto]"/>
      <dgm:spPr/>
      <dgm:t>
        <a:bodyPr/>
        <a:lstStyle/>
        <a:p>
          <a:r>
            <a:rPr lang="es-MX" dirty="0" smtClean="0"/>
            <a:t>Es la forma en que una persona ejecuta efectivamente un rol específico.</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8CEC30C6-0F21-44B2-BAD4-EC30236E5417}">
      <dgm:prSet phldrT="[Texto]"/>
      <dgm:spPr/>
      <dgm:t>
        <a:bodyPr/>
        <a:lstStyle/>
        <a:p>
          <a:r>
            <a:rPr lang="es-MX" dirty="0" smtClean="0"/>
            <a:t>Es el modo en que la sociedad espera que cumplamos con nuestro rol.</a:t>
          </a:r>
          <a:endParaRPr lang="es-ES" dirty="0"/>
        </a:p>
      </dgm:t>
    </dgm:pt>
    <dgm:pt modelId="{DD33F63D-CA8E-4DA0-8E09-D5E80BD6CA5E}" type="sibTrans" cxnId="{9C1351D5-C1F7-4EB1-848B-DA687277A3BC}">
      <dgm:prSet/>
      <dgm:spPr/>
      <dgm:t>
        <a:bodyPr/>
        <a:lstStyle/>
        <a:p>
          <a:endParaRPr lang="es-ES"/>
        </a:p>
      </dgm:t>
    </dgm:pt>
    <dgm:pt modelId="{70A34B03-E1DD-41B0-A0EF-3947911A9268}" type="parTrans" cxnId="{9C1351D5-C1F7-4EB1-848B-DA687277A3BC}">
      <dgm:prSet/>
      <dgm:spPr/>
      <dgm:t>
        <a:bodyPr/>
        <a:lstStyle/>
        <a:p>
          <a:endParaRPr lang="es-ES"/>
        </a:p>
      </dgm:t>
    </dgm:pt>
    <dgm:pt modelId="{DFF09663-B96F-445D-B681-7B58BEFC3E26}">
      <dgm:prSet phldrT="[Texto]"/>
      <dgm:spPr>
        <a:solidFill>
          <a:srgbClr val="00B050"/>
        </a:solidFill>
      </dgm:spPr>
      <dgm:t>
        <a:bodyPr/>
        <a:lstStyle/>
        <a:p>
          <a:r>
            <a:rPr lang="es-MX" dirty="0" smtClean="0"/>
            <a:t>Desempeñado. </a:t>
          </a:r>
          <a:endParaRPr lang="es-ES" dirty="0"/>
        </a:p>
      </dgm:t>
    </dgm:pt>
    <dgm:pt modelId="{F5F862A7-6D0B-4D78-9141-9EA84B98E065}" type="sibTrans" cxnId="{7AF1C12A-871C-40C7-9536-45DA05EDDC6C}">
      <dgm:prSet/>
      <dgm:spPr/>
      <dgm:t>
        <a:bodyPr/>
        <a:lstStyle/>
        <a:p>
          <a:endParaRPr lang="es-ES"/>
        </a:p>
      </dgm:t>
    </dgm:pt>
    <dgm:pt modelId="{75534EAB-DF00-422A-997E-C545F4A5BC38}" type="parTrans" cxnId="{7AF1C12A-871C-40C7-9536-45DA05EDDC6C}">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AA55DBC6-20A4-410D-8D0A-595355597AA4}" type="presOf" srcId="{5CEB750D-B110-4AD5-917B-3D4875034EAE}" destId="{93BA6CC7-2218-44A3-ADD3-9999DBDD6734}" srcOrd="0" destOrd="0" presId="urn:microsoft.com/office/officeart/2005/8/layout/vList5"/>
    <dgm:cxn modelId="{C3655C3B-2916-475B-8BA6-86C06150B5C3}" srcId="{DFF09663-B96F-445D-B681-7B58BEFC3E26}" destId="{06428049-D540-4064-A181-AFACBB5B4630}" srcOrd="0" destOrd="0" parTransId="{E12427F4-287F-4DDC-A0E5-58C03E677868}" sibTransId="{777207FE-4A42-4031-A620-07F61962E770}"/>
    <dgm:cxn modelId="{98CE2D5F-FD3A-4801-8663-39D56088B9EC}" type="presOf" srcId="{DFF09663-B96F-445D-B681-7B58BEFC3E26}" destId="{E937EE70-F021-4EAA-AF39-0E1E4643E5D9}"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7AF1C12A-871C-40C7-9536-45DA05EDDC6C}" srcId="{9E539E4A-F04F-4E3B-AA29-D0248A056CD9}" destId="{DFF09663-B96F-445D-B681-7B58BEFC3E26}" srcOrd="1" destOrd="0" parTransId="{75534EAB-DF00-422A-997E-C545F4A5BC38}" sibTransId="{F5F862A7-6D0B-4D78-9141-9EA84B98E065}"/>
    <dgm:cxn modelId="{5682D333-ED53-4494-90D0-FF3F85047EAC}" srcId="{9E539E4A-F04F-4E3B-AA29-D0248A056CD9}" destId="{5CEB750D-B110-4AD5-917B-3D4875034EAE}" srcOrd="0" destOrd="0" parTransId="{F5F4A730-C135-4C45-B4FD-DFA5775056F4}" sibTransId="{E4E942DE-8B6E-4CA0-9AF5-1642AC05E380}"/>
    <dgm:cxn modelId="{E572A5AF-84BA-47FD-A305-636B66CF92E4}" type="presOf" srcId="{8CEC30C6-0F21-44B2-BAD4-EC30236E5417}" destId="{95C2193A-E465-409D-972A-89C0A71F74C0}" srcOrd="0" destOrd="0" presId="urn:microsoft.com/office/officeart/2005/8/layout/vList5"/>
    <dgm:cxn modelId="{E26BF944-1D84-444D-B877-D785EFB76465}" type="presOf" srcId="{9E539E4A-F04F-4E3B-AA29-D0248A056CD9}" destId="{FF1DA70B-0F72-4858-94CB-CBACBC93528E}" srcOrd="0" destOrd="0" presId="urn:microsoft.com/office/officeart/2005/8/layout/vList5"/>
    <dgm:cxn modelId="{AFC8F93B-0D82-4B20-8087-C6181A324174}" type="presOf" srcId="{06428049-D540-4064-A181-AFACBB5B4630}" destId="{B741EC5D-87B4-40DA-91F6-306701C5750A}" srcOrd="0" destOrd="0" presId="urn:microsoft.com/office/officeart/2005/8/layout/vList5"/>
    <dgm:cxn modelId="{CB7911DD-569F-47D4-850D-040FF00C26EC}" type="presParOf" srcId="{FF1DA70B-0F72-4858-94CB-CBACBC93528E}" destId="{01F80027-B69B-49C4-BB50-6E3B9B68BBE2}" srcOrd="0" destOrd="0" presId="urn:microsoft.com/office/officeart/2005/8/layout/vList5"/>
    <dgm:cxn modelId="{1BE3D826-67E7-406E-9B72-90B6293D30A3}" type="presParOf" srcId="{01F80027-B69B-49C4-BB50-6E3B9B68BBE2}" destId="{93BA6CC7-2218-44A3-ADD3-9999DBDD6734}" srcOrd="0" destOrd="0" presId="urn:microsoft.com/office/officeart/2005/8/layout/vList5"/>
    <dgm:cxn modelId="{8349B731-EF25-4245-B6E6-662DB46DBF84}" type="presParOf" srcId="{01F80027-B69B-49C4-BB50-6E3B9B68BBE2}" destId="{95C2193A-E465-409D-972A-89C0A71F74C0}" srcOrd="1" destOrd="0" presId="urn:microsoft.com/office/officeart/2005/8/layout/vList5"/>
    <dgm:cxn modelId="{44CC734B-4A9F-429A-98DF-45AC9DF17763}" type="presParOf" srcId="{FF1DA70B-0F72-4858-94CB-CBACBC93528E}" destId="{7490DFB9-17A5-4A08-9BF7-A2BA34058B00}" srcOrd="1" destOrd="0" presId="urn:microsoft.com/office/officeart/2005/8/layout/vList5"/>
    <dgm:cxn modelId="{558E3175-215F-4C08-B2F7-8082FF8365ED}" type="presParOf" srcId="{FF1DA70B-0F72-4858-94CB-CBACBC93528E}" destId="{734E795E-D7D6-4060-88CF-AECFFC030A4F}" srcOrd="2" destOrd="0" presId="urn:microsoft.com/office/officeart/2005/8/layout/vList5"/>
    <dgm:cxn modelId="{7471BC7D-CF51-412C-AE32-0D67EE5D7591}" type="presParOf" srcId="{734E795E-D7D6-4060-88CF-AECFFC030A4F}" destId="{E937EE70-F021-4EAA-AF39-0E1E4643E5D9}" srcOrd="0" destOrd="0" presId="urn:microsoft.com/office/officeart/2005/8/layout/vList5"/>
    <dgm:cxn modelId="{A4417433-6BB9-49A1-8FF8-1E5F81BE92E4}"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D385B0F-AD56-4A0F-BFFD-0572FD5412B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20492558-7C02-43E3-B0A4-B0F86256E0F5}">
      <dgm:prSet/>
      <dgm:spPr/>
      <dgm:t>
        <a:bodyPr/>
        <a:lstStyle/>
        <a:p>
          <a:pPr rtl="0"/>
          <a:r>
            <a:rPr lang="es-MX" dirty="0" smtClean="0"/>
            <a:t>Las instituciones han sido definidas como pautas normativas que definen lo que se considera adecuado, legítimo, o como expectativas de acción o de relación social. Las normas sociales se dividen a su vez en usos populares y costumbres</a:t>
          </a:r>
          <a:endParaRPr lang="es-MX" dirty="0"/>
        </a:p>
      </dgm:t>
    </dgm:pt>
    <dgm:pt modelId="{D57D84D6-2E48-4EF7-B4B7-16E936BFB39F}" type="parTrans" cxnId="{922E2940-FF0F-43DB-85A8-8BDC2EBF7BD9}">
      <dgm:prSet/>
      <dgm:spPr/>
      <dgm:t>
        <a:bodyPr/>
        <a:lstStyle/>
        <a:p>
          <a:endParaRPr lang="es-MX"/>
        </a:p>
      </dgm:t>
    </dgm:pt>
    <dgm:pt modelId="{D0E97023-7EE2-4F52-8820-E7AEB5372702}" type="sibTrans" cxnId="{922E2940-FF0F-43DB-85A8-8BDC2EBF7BD9}">
      <dgm:prSet/>
      <dgm:spPr/>
      <dgm:t>
        <a:bodyPr/>
        <a:lstStyle/>
        <a:p>
          <a:endParaRPr lang="es-MX"/>
        </a:p>
      </dgm:t>
    </dgm:pt>
    <dgm:pt modelId="{DD30D744-8080-434E-A0D5-B27065F7221E}" type="pres">
      <dgm:prSet presAssocID="{3D385B0F-AD56-4A0F-BFFD-0572FD5412B7}" presName="linear" presStyleCnt="0">
        <dgm:presLayoutVars>
          <dgm:dir/>
          <dgm:resizeHandles val="exact"/>
        </dgm:presLayoutVars>
      </dgm:prSet>
      <dgm:spPr/>
      <dgm:t>
        <a:bodyPr/>
        <a:lstStyle/>
        <a:p>
          <a:endParaRPr lang="es-MX"/>
        </a:p>
      </dgm:t>
    </dgm:pt>
    <dgm:pt modelId="{DC68E7EC-F72E-4208-A740-82A1E9A96C21}" type="pres">
      <dgm:prSet presAssocID="{20492558-7C02-43E3-B0A4-B0F86256E0F5}" presName="comp" presStyleCnt="0"/>
      <dgm:spPr/>
    </dgm:pt>
    <dgm:pt modelId="{F5155B3F-57EB-4794-ACAF-29E014BB39F7}" type="pres">
      <dgm:prSet presAssocID="{20492558-7C02-43E3-B0A4-B0F86256E0F5}" presName="box" presStyleLbl="node1" presStyleIdx="0" presStyleCnt="1"/>
      <dgm:spPr/>
      <dgm:t>
        <a:bodyPr/>
        <a:lstStyle/>
        <a:p>
          <a:endParaRPr lang="es-MX"/>
        </a:p>
      </dgm:t>
    </dgm:pt>
    <dgm:pt modelId="{7F3C0E6E-B414-4978-A23C-233976F95CE9}" type="pres">
      <dgm:prSet presAssocID="{20492558-7C02-43E3-B0A4-B0F86256E0F5}" presName="img" presStyleLbl="fgImgPlace1" presStyleIdx="0" presStyleCnt="1" custLinFactNeighborX="-3831"/>
      <dgm:spPr>
        <a:blipFill rotWithShape="0">
          <a:blip xmlns:r="http://schemas.openxmlformats.org/officeDocument/2006/relationships" r:embed="rId1"/>
          <a:stretch>
            <a:fillRect/>
          </a:stretch>
        </a:blipFill>
      </dgm:spPr>
      <dgm:t>
        <a:bodyPr/>
        <a:lstStyle/>
        <a:p>
          <a:endParaRPr lang="es-MX"/>
        </a:p>
      </dgm:t>
    </dgm:pt>
    <dgm:pt modelId="{2C295555-83F4-4C78-88EF-223858EB3FAE}" type="pres">
      <dgm:prSet presAssocID="{20492558-7C02-43E3-B0A4-B0F86256E0F5}" presName="text" presStyleLbl="node1" presStyleIdx="0" presStyleCnt="1">
        <dgm:presLayoutVars>
          <dgm:bulletEnabled val="1"/>
        </dgm:presLayoutVars>
      </dgm:prSet>
      <dgm:spPr/>
      <dgm:t>
        <a:bodyPr/>
        <a:lstStyle/>
        <a:p>
          <a:endParaRPr lang="es-MX"/>
        </a:p>
      </dgm:t>
    </dgm:pt>
  </dgm:ptLst>
  <dgm:cxnLst>
    <dgm:cxn modelId="{91A8B3A5-3915-4E84-97B1-55B102355EA8}" type="presOf" srcId="{20492558-7C02-43E3-B0A4-B0F86256E0F5}" destId="{2C295555-83F4-4C78-88EF-223858EB3FAE}" srcOrd="1" destOrd="0" presId="urn:microsoft.com/office/officeart/2005/8/layout/vList4"/>
    <dgm:cxn modelId="{922E2940-FF0F-43DB-85A8-8BDC2EBF7BD9}" srcId="{3D385B0F-AD56-4A0F-BFFD-0572FD5412B7}" destId="{20492558-7C02-43E3-B0A4-B0F86256E0F5}" srcOrd="0" destOrd="0" parTransId="{D57D84D6-2E48-4EF7-B4B7-16E936BFB39F}" sibTransId="{D0E97023-7EE2-4F52-8820-E7AEB5372702}"/>
    <dgm:cxn modelId="{DAAEC9D9-D318-4D25-A542-565F98FBD65E}" type="presOf" srcId="{3D385B0F-AD56-4A0F-BFFD-0572FD5412B7}" destId="{DD30D744-8080-434E-A0D5-B27065F7221E}" srcOrd="0" destOrd="0" presId="urn:microsoft.com/office/officeart/2005/8/layout/vList4"/>
    <dgm:cxn modelId="{9FD02291-63B4-4F29-A468-9C9770282AC7}" type="presOf" srcId="{20492558-7C02-43E3-B0A4-B0F86256E0F5}" destId="{F5155B3F-57EB-4794-ACAF-29E014BB39F7}" srcOrd="0" destOrd="0" presId="urn:microsoft.com/office/officeart/2005/8/layout/vList4"/>
    <dgm:cxn modelId="{3E65CA01-B5C7-4D7E-A068-45A709AA4050}" type="presParOf" srcId="{DD30D744-8080-434E-A0D5-B27065F7221E}" destId="{DC68E7EC-F72E-4208-A740-82A1E9A96C21}" srcOrd="0" destOrd="0" presId="urn:microsoft.com/office/officeart/2005/8/layout/vList4"/>
    <dgm:cxn modelId="{C849B2D5-DCE5-4530-8637-A5DDEA125F8D}" type="presParOf" srcId="{DC68E7EC-F72E-4208-A740-82A1E9A96C21}" destId="{F5155B3F-57EB-4794-ACAF-29E014BB39F7}" srcOrd="0" destOrd="0" presId="urn:microsoft.com/office/officeart/2005/8/layout/vList4"/>
    <dgm:cxn modelId="{9A3F469B-69B8-46B1-AAFD-4930D8A7A455}" type="presParOf" srcId="{DC68E7EC-F72E-4208-A740-82A1E9A96C21}" destId="{7F3C0E6E-B414-4978-A23C-233976F95CE9}" srcOrd="1" destOrd="0" presId="urn:microsoft.com/office/officeart/2005/8/layout/vList4"/>
    <dgm:cxn modelId="{E6C71222-25DA-4EC5-890D-A5C7D8A02732}" type="presParOf" srcId="{DC68E7EC-F72E-4208-A740-82A1E9A96C21}" destId="{2C295555-83F4-4C78-88EF-223858EB3FAE}"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34FCD9-0B21-411F-9D84-6EACC03CF5D6}" type="doc">
      <dgm:prSet loTypeId="urn:microsoft.com/office/officeart/2005/8/layout/vList2" loCatId="list" qsTypeId="urn:microsoft.com/office/officeart/2005/8/quickstyle/3d3" qsCatId="3D" csTypeId="urn:microsoft.com/office/officeart/2005/8/colors/colorful5" csCatId="colorful" phldr="1"/>
      <dgm:spPr/>
      <dgm:t>
        <a:bodyPr/>
        <a:lstStyle/>
        <a:p>
          <a:endParaRPr lang="es-ES"/>
        </a:p>
      </dgm:t>
    </dgm:pt>
    <dgm:pt modelId="{F6CF0985-68D1-402D-8F2E-557E889A6FF3}">
      <dgm:prSet/>
      <dgm:spPr>
        <a:solidFill>
          <a:srgbClr val="C850C8"/>
        </a:solidFill>
      </dgm:spPr>
      <dgm:t>
        <a:bodyPr/>
        <a:lstStyle/>
        <a:p>
          <a:pPr rtl="0"/>
          <a:r>
            <a:rPr lang="es-MX" dirty="0" smtClean="0"/>
            <a:t>La sociología se remonta hacia el siglo III antes de Cristo, cuando Platón, en sus obras: el banquete, las Leyes y la República expone una reflexión sobre la sociedad de su tiempo a la vez que propone un modelo social y de relaciones entre los miembros de la misma. Aristóteles en su libro política aborda el mismo tema.</a:t>
          </a:r>
          <a:endParaRPr lang="es-MX" dirty="0">
            <a:solidFill>
              <a:schemeClr val="tx1"/>
            </a:solidFill>
          </a:endParaRPr>
        </a:p>
      </dgm:t>
    </dgm:pt>
    <dgm:pt modelId="{9E1FFE2B-2BB5-4C0C-8686-B8594032204F}" type="parTrans" cxnId="{8CF149DC-F0D9-4FBA-BCEA-719C981C9C35}">
      <dgm:prSet/>
      <dgm:spPr/>
      <dgm:t>
        <a:bodyPr/>
        <a:lstStyle/>
        <a:p>
          <a:endParaRPr lang="es-ES"/>
        </a:p>
      </dgm:t>
    </dgm:pt>
    <dgm:pt modelId="{D59C738A-55F9-4AB5-BDD4-7832738BB6EC}" type="sibTrans" cxnId="{8CF149DC-F0D9-4FBA-BCEA-719C981C9C35}">
      <dgm:prSet/>
      <dgm:spPr/>
      <dgm:t>
        <a:bodyPr/>
        <a:lstStyle/>
        <a:p>
          <a:endParaRPr lang="es-ES"/>
        </a:p>
      </dgm:t>
    </dgm:pt>
    <dgm:pt modelId="{76EC03DA-FDE0-44D4-AA20-4D01181985FC}">
      <dgm:prSet/>
      <dgm:spPr>
        <a:solidFill>
          <a:srgbClr val="00B0F0"/>
        </a:solidFill>
      </dgm:spPr>
      <dgm:t>
        <a:bodyPr/>
        <a:lstStyle/>
        <a:p>
          <a:pPr rtl="0"/>
          <a:r>
            <a:rPr lang="es-MX" dirty="0" smtClean="0"/>
            <a:t>El pensamiento griego de la antigüedad se preocupó por establecer, el deber ser de la sociedad de modo que está resulte el vehículo del ideal social griego: el desarrollo de las virtudes humanas.</a:t>
          </a:r>
          <a:endParaRPr lang="es-ES" dirty="0">
            <a:solidFill>
              <a:schemeClr val="tx1"/>
            </a:solidFill>
          </a:endParaRPr>
        </a:p>
      </dgm:t>
    </dgm:pt>
    <dgm:pt modelId="{13550094-F9F4-40ED-B326-9D3EF4DFC805}" type="parTrans" cxnId="{7CB7FE39-C954-4A78-8EA3-A2E5D68C9907}">
      <dgm:prSet/>
      <dgm:spPr/>
      <dgm:t>
        <a:bodyPr/>
        <a:lstStyle/>
        <a:p>
          <a:endParaRPr lang="es-ES"/>
        </a:p>
      </dgm:t>
    </dgm:pt>
    <dgm:pt modelId="{063B1CBF-B29F-424C-A38B-3ADCA701E2F0}" type="sibTrans" cxnId="{7CB7FE39-C954-4A78-8EA3-A2E5D68C9907}">
      <dgm:prSet/>
      <dgm:spPr/>
      <dgm:t>
        <a:bodyPr/>
        <a:lstStyle/>
        <a:p>
          <a:endParaRPr lang="es-ES"/>
        </a:p>
      </dgm:t>
    </dgm:pt>
    <dgm:pt modelId="{D7A7F53A-4BD0-45FF-8947-E867EB472E73}" type="pres">
      <dgm:prSet presAssocID="{A434FCD9-0B21-411F-9D84-6EACC03CF5D6}" presName="linear" presStyleCnt="0">
        <dgm:presLayoutVars>
          <dgm:animLvl val="lvl"/>
          <dgm:resizeHandles val="exact"/>
        </dgm:presLayoutVars>
      </dgm:prSet>
      <dgm:spPr/>
      <dgm:t>
        <a:bodyPr/>
        <a:lstStyle/>
        <a:p>
          <a:endParaRPr lang="es-MX"/>
        </a:p>
      </dgm:t>
    </dgm:pt>
    <dgm:pt modelId="{7B7AA142-24C6-481F-BC73-36A581796FEF}" type="pres">
      <dgm:prSet presAssocID="{F6CF0985-68D1-402D-8F2E-557E889A6FF3}" presName="parentText" presStyleLbl="node1" presStyleIdx="0" presStyleCnt="2">
        <dgm:presLayoutVars>
          <dgm:chMax val="0"/>
          <dgm:bulletEnabled val="1"/>
        </dgm:presLayoutVars>
      </dgm:prSet>
      <dgm:spPr/>
      <dgm:t>
        <a:bodyPr/>
        <a:lstStyle/>
        <a:p>
          <a:endParaRPr lang="es-MX"/>
        </a:p>
      </dgm:t>
    </dgm:pt>
    <dgm:pt modelId="{146F0A01-1F4F-4FC5-88A7-14D733B91F7E}" type="pres">
      <dgm:prSet presAssocID="{D59C738A-55F9-4AB5-BDD4-7832738BB6EC}" presName="spacer" presStyleCnt="0"/>
      <dgm:spPr/>
    </dgm:pt>
    <dgm:pt modelId="{7EFC6444-AE46-4A59-9E1E-4EE0E59D6E25}" type="pres">
      <dgm:prSet presAssocID="{76EC03DA-FDE0-44D4-AA20-4D01181985FC}" presName="parentText" presStyleLbl="node1" presStyleIdx="1" presStyleCnt="2" custScaleX="72917" custLinFactNeighborX="15625" custLinFactNeighborY="41507">
        <dgm:presLayoutVars>
          <dgm:chMax val="0"/>
          <dgm:bulletEnabled val="1"/>
        </dgm:presLayoutVars>
      </dgm:prSet>
      <dgm:spPr/>
      <dgm:t>
        <a:bodyPr/>
        <a:lstStyle/>
        <a:p>
          <a:endParaRPr lang="es-MX"/>
        </a:p>
      </dgm:t>
    </dgm:pt>
  </dgm:ptLst>
  <dgm:cxnLst>
    <dgm:cxn modelId="{8CF149DC-F0D9-4FBA-BCEA-719C981C9C35}" srcId="{A434FCD9-0B21-411F-9D84-6EACC03CF5D6}" destId="{F6CF0985-68D1-402D-8F2E-557E889A6FF3}" srcOrd="0" destOrd="0" parTransId="{9E1FFE2B-2BB5-4C0C-8686-B8594032204F}" sibTransId="{D59C738A-55F9-4AB5-BDD4-7832738BB6EC}"/>
    <dgm:cxn modelId="{7CB7FE39-C954-4A78-8EA3-A2E5D68C9907}" srcId="{A434FCD9-0B21-411F-9D84-6EACC03CF5D6}" destId="{76EC03DA-FDE0-44D4-AA20-4D01181985FC}" srcOrd="1" destOrd="0" parTransId="{13550094-F9F4-40ED-B326-9D3EF4DFC805}" sibTransId="{063B1CBF-B29F-424C-A38B-3ADCA701E2F0}"/>
    <dgm:cxn modelId="{57B0FE19-3D11-4B0F-AADF-523F2FD10AF5}" type="presOf" srcId="{76EC03DA-FDE0-44D4-AA20-4D01181985FC}" destId="{7EFC6444-AE46-4A59-9E1E-4EE0E59D6E25}" srcOrd="0" destOrd="0" presId="urn:microsoft.com/office/officeart/2005/8/layout/vList2"/>
    <dgm:cxn modelId="{C31B3BE2-03B0-4974-8120-D7F83923A56C}" type="presOf" srcId="{A434FCD9-0B21-411F-9D84-6EACC03CF5D6}" destId="{D7A7F53A-4BD0-45FF-8947-E867EB472E73}" srcOrd="0" destOrd="0" presId="urn:microsoft.com/office/officeart/2005/8/layout/vList2"/>
    <dgm:cxn modelId="{6652853D-7DA5-4A8A-9382-C5513FFFF08A}" type="presOf" srcId="{F6CF0985-68D1-402D-8F2E-557E889A6FF3}" destId="{7B7AA142-24C6-481F-BC73-36A581796FEF}" srcOrd="0" destOrd="0" presId="urn:microsoft.com/office/officeart/2005/8/layout/vList2"/>
    <dgm:cxn modelId="{3C677278-120A-49CA-A4C3-9AA088B22AEF}" type="presParOf" srcId="{D7A7F53A-4BD0-45FF-8947-E867EB472E73}" destId="{7B7AA142-24C6-481F-BC73-36A581796FEF}" srcOrd="0" destOrd="0" presId="urn:microsoft.com/office/officeart/2005/8/layout/vList2"/>
    <dgm:cxn modelId="{2AA677D2-A7CD-4694-8246-5D8CE2A0B51D}" type="presParOf" srcId="{D7A7F53A-4BD0-45FF-8947-E867EB472E73}" destId="{146F0A01-1F4F-4FC5-88A7-14D733B91F7E}" srcOrd="1" destOrd="0" presId="urn:microsoft.com/office/officeart/2005/8/layout/vList2"/>
    <dgm:cxn modelId="{966303DE-75EA-430D-AE36-FB5E20D216B3}" type="presParOf" srcId="{D7A7F53A-4BD0-45FF-8947-E867EB472E73}" destId="{7EFC6444-AE46-4A59-9E1E-4EE0E59D6E25}" srcOrd="2"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D385B0F-AD56-4A0F-BFFD-0572FD5412B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20492558-7C02-43E3-B0A4-B0F86256E0F5}">
      <dgm:prSet/>
      <dgm:spPr>
        <a:solidFill>
          <a:srgbClr val="0000FF"/>
        </a:solidFill>
      </dgm:spPr>
      <dgm:t>
        <a:bodyPr/>
        <a:lstStyle/>
        <a:p>
          <a:pPr rtl="0"/>
          <a:r>
            <a:rPr lang="es-MX" b="1" dirty="0" smtClean="0"/>
            <a:t>El uso popular es sólo la práctica convencional, aceptada como apropiada pero no obligatoria. La persona que no sigue la regla puede ser considerada como excéntrica o un terco individualista que se rehúsa a ser obligado por las convenciones.</a:t>
          </a:r>
          <a:endParaRPr lang="es-MX" dirty="0"/>
        </a:p>
      </dgm:t>
    </dgm:pt>
    <dgm:pt modelId="{D57D84D6-2E48-4EF7-B4B7-16E936BFB39F}" type="parTrans" cxnId="{922E2940-FF0F-43DB-85A8-8BDC2EBF7BD9}">
      <dgm:prSet/>
      <dgm:spPr/>
      <dgm:t>
        <a:bodyPr/>
        <a:lstStyle/>
        <a:p>
          <a:endParaRPr lang="es-MX"/>
        </a:p>
      </dgm:t>
    </dgm:pt>
    <dgm:pt modelId="{D0E97023-7EE2-4F52-8820-E7AEB5372702}" type="sibTrans" cxnId="{922E2940-FF0F-43DB-85A8-8BDC2EBF7BD9}">
      <dgm:prSet/>
      <dgm:spPr/>
      <dgm:t>
        <a:bodyPr/>
        <a:lstStyle/>
        <a:p>
          <a:endParaRPr lang="es-MX"/>
        </a:p>
      </dgm:t>
    </dgm:pt>
    <dgm:pt modelId="{1E7ADBC4-F034-44BE-8DD1-F75743DDD435}">
      <dgm:prSet/>
      <dgm:spPr/>
      <dgm:t>
        <a:bodyPr/>
        <a:lstStyle/>
        <a:p>
          <a:r>
            <a:rPr lang="es-MX" b="1" dirty="0" smtClean="0"/>
            <a:t>Los usos son modos colectivos de conducta, pero no son considerados como obligatorios (comer pavo en navidad, desayunar huevos con jamón), son usos, modos colectivos de comportamiento, los cuales ejercen una cierta presión, pero no contienen ninguna dimensión de obligatoriedad. Es decir los miembros del grupo social donde tales usos rigen no consideran que aquellas personas que no los cumplen han infringido ninguna norma obligatoria. En cambio, cuando un uso es considerado como pauta obligatoria de comportamiento dentro de un grupo social, entonces recibe el nombre de costumbre.</a:t>
          </a:r>
          <a:endParaRPr lang="es-MX" b="1" dirty="0"/>
        </a:p>
      </dgm:t>
    </dgm:pt>
    <dgm:pt modelId="{962CAF91-5D75-4AF7-9237-808037E4CAB8}" type="parTrans" cxnId="{33F86115-23FA-4EAB-B1C4-8184AE9B0238}">
      <dgm:prSet/>
      <dgm:spPr/>
      <dgm:t>
        <a:bodyPr/>
        <a:lstStyle/>
        <a:p>
          <a:endParaRPr lang="es-MX"/>
        </a:p>
      </dgm:t>
    </dgm:pt>
    <dgm:pt modelId="{FF16C20E-E0D9-470D-B150-59989A06CD0D}" type="sibTrans" cxnId="{33F86115-23FA-4EAB-B1C4-8184AE9B0238}">
      <dgm:prSet/>
      <dgm:spPr/>
      <dgm:t>
        <a:bodyPr/>
        <a:lstStyle/>
        <a:p>
          <a:endParaRPr lang="es-MX"/>
        </a:p>
      </dgm:t>
    </dgm:pt>
    <dgm:pt modelId="{DD30D744-8080-434E-A0D5-B27065F7221E}" type="pres">
      <dgm:prSet presAssocID="{3D385B0F-AD56-4A0F-BFFD-0572FD5412B7}" presName="linear" presStyleCnt="0">
        <dgm:presLayoutVars>
          <dgm:dir/>
          <dgm:resizeHandles val="exact"/>
        </dgm:presLayoutVars>
      </dgm:prSet>
      <dgm:spPr/>
      <dgm:t>
        <a:bodyPr/>
        <a:lstStyle/>
        <a:p>
          <a:endParaRPr lang="es-MX"/>
        </a:p>
      </dgm:t>
    </dgm:pt>
    <dgm:pt modelId="{DC68E7EC-F72E-4208-A740-82A1E9A96C21}" type="pres">
      <dgm:prSet presAssocID="{20492558-7C02-43E3-B0A4-B0F86256E0F5}" presName="comp" presStyleCnt="0"/>
      <dgm:spPr/>
    </dgm:pt>
    <dgm:pt modelId="{F5155B3F-57EB-4794-ACAF-29E014BB39F7}" type="pres">
      <dgm:prSet presAssocID="{20492558-7C02-43E3-B0A4-B0F86256E0F5}" presName="box" presStyleLbl="node1" presStyleIdx="0" presStyleCnt="2"/>
      <dgm:spPr/>
      <dgm:t>
        <a:bodyPr/>
        <a:lstStyle/>
        <a:p>
          <a:endParaRPr lang="es-MX"/>
        </a:p>
      </dgm:t>
    </dgm:pt>
    <dgm:pt modelId="{7F3C0E6E-B414-4978-A23C-233976F95CE9}" type="pres">
      <dgm:prSet presAssocID="{20492558-7C02-43E3-B0A4-B0F86256E0F5}" presName="img" presStyleLbl="fgImgPlace1" presStyleIdx="0" presStyleCnt="2" custLinFactNeighborX="-3831"/>
      <dgm:spPr>
        <a:blipFill rotWithShape="0">
          <a:blip xmlns:r="http://schemas.openxmlformats.org/officeDocument/2006/relationships" r:embed="rId1"/>
          <a:stretch>
            <a:fillRect/>
          </a:stretch>
        </a:blipFill>
      </dgm:spPr>
      <dgm:t>
        <a:bodyPr/>
        <a:lstStyle/>
        <a:p>
          <a:endParaRPr lang="es-MX"/>
        </a:p>
      </dgm:t>
    </dgm:pt>
    <dgm:pt modelId="{2C295555-83F4-4C78-88EF-223858EB3FAE}" type="pres">
      <dgm:prSet presAssocID="{20492558-7C02-43E3-B0A4-B0F86256E0F5}" presName="text" presStyleLbl="node1" presStyleIdx="0" presStyleCnt="2">
        <dgm:presLayoutVars>
          <dgm:bulletEnabled val="1"/>
        </dgm:presLayoutVars>
      </dgm:prSet>
      <dgm:spPr/>
      <dgm:t>
        <a:bodyPr/>
        <a:lstStyle/>
        <a:p>
          <a:endParaRPr lang="es-MX"/>
        </a:p>
      </dgm:t>
    </dgm:pt>
    <dgm:pt modelId="{2D1DF7FD-84B3-44E3-97FE-92F1540530AE}" type="pres">
      <dgm:prSet presAssocID="{D0E97023-7EE2-4F52-8820-E7AEB5372702}" presName="spacer" presStyleCnt="0"/>
      <dgm:spPr/>
    </dgm:pt>
    <dgm:pt modelId="{D163C5D8-3306-4A38-8A43-E0A2B5C61B03}" type="pres">
      <dgm:prSet presAssocID="{1E7ADBC4-F034-44BE-8DD1-F75743DDD435}" presName="comp" presStyleCnt="0"/>
      <dgm:spPr/>
    </dgm:pt>
    <dgm:pt modelId="{2001BDC5-05FD-46B0-9F77-512E67ACCA31}" type="pres">
      <dgm:prSet presAssocID="{1E7ADBC4-F034-44BE-8DD1-F75743DDD435}" presName="box" presStyleLbl="node1" presStyleIdx="1" presStyleCnt="2"/>
      <dgm:spPr/>
      <dgm:t>
        <a:bodyPr/>
        <a:lstStyle/>
        <a:p>
          <a:endParaRPr lang="es-MX"/>
        </a:p>
      </dgm:t>
    </dgm:pt>
    <dgm:pt modelId="{E7713CD8-2966-4638-822B-2ACE497393D9}" type="pres">
      <dgm:prSet presAssocID="{1E7ADBC4-F034-44BE-8DD1-F75743DDD435}" presName="img" presStyleLbl="fgImgPlace1" presStyleIdx="1" presStyleCnt="2"/>
      <dgm:spPr>
        <a:blipFill rotWithShape="0">
          <a:blip xmlns:r="http://schemas.openxmlformats.org/officeDocument/2006/relationships" r:embed="rId2"/>
          <a:stretch>
            <a:fillRect/>
          </a:stretch>
        </a:blipFill>
      </dgm:spPr>
      <dgm:t>
        <a:bodyPr/>
        <a:lstStyle/>
        <a:p>
          <a:endParaRPr lang="es-MX"/>
        </a:p>
      </dgm:t>
    </dgm:pt>
    <dgm:pt modelId="{124D4D2F-486E-49BE-955C-A1697D821D4C}" type="pres">
      <dgm:prSet presAssocID="{1E7ADBC4-F034-44BE-8DD1-F75743DDD435}" presName="text" presStyleLbl="node1" presStyleIdx="1" presStyleCnt="2">
        <dgm:presLayoutVars>
          <dgm:bulletEnabled val="1"/>
        </dgm:presLayoutVars>
      </dgm:prSet>
      <dgm:spPr/>
      <dgm:t>
        <a:bodyPr/>
        <a:lstStyle/>
        <a:p>
          <a:endParaRPr lang="es-MX"/>
        </a:p>
      </dgm:t>
    </dgm:pt>
  </dgm:ptLst>
  <dgm:cxnLst>
    <dgm:cxn modelId="{D9D6A110-AC24-4DD1-B8C5-A33F668AD9AA}" type="presOf" srcId="{20492558-7C02-43E3-B0A4-B0F86256E0F5}" destId="{2C295555-83F4-4C78-88EF-223858EB3FAE}" srcOrd="1" destOrd="0" presId="urn:microsoft.com/office/officeart/2005/8/layout/vList4"/>
    <dgm:cxn modelId="{D4C6CF5A-A963-4209-8DDB-D07AC9531BFA}" type="presOf" srcId="{20492558-7C02-43E3-B0A4-B0F86256E0F5}" destId="{F5155B3F-57EB-4794-ACAF-29E014BB39F7}" srcOrd="0" destOrd="0" presId="urn:microsoft.com/office/officeart/2005/8/layout/vList4"/>
    <dgm:cxn modelId="{9901C370-8C48-43C7-81A9-3BD329D745CA}" type="presOf" srcId="{1E7ADBC4-F034-44BE-8DD1-F75743DDD435}" destId="{2001BDC5-05FD-46B0-9F77-512E67ACCA31}" srcOrd="0" destOrd="0" presId="urn:microsoft.com/office/officeart/2005/8/layout/vList4"/>
    <dgm:cxn modelId="{33F86115-23FA-4EAB-B1C4-8184AE9B0238}" srcId="{3D385B0F-AD56-4A0F-BFFD-0572FD5412B7}" destId="{1E7ADBC4-F034-44BE-8DD1-F75743DDD435}" srcOrd="1" destOrd="0" parTransId="{962CAF91-5D75-4AF7-9237-808037E4CAB8}" sibTransId="{FF16C20E-E0D9-470D-B150-59989A06CD0D}"/>
    <dgm:cxn modelId="{AC6F7B02-7116-4DD2-83D1-ACFAC3747332}" type="presOf" srcId="{3D385B0F-AD56-4A0F-BFFD-0572FD5412B7}" destId="{DD30D744-8080-434E-A0D5-B27065F7221E}" srcOrd="0" destOrd="0" presId="urn:microsoft.com/office/officeart/2005/8/layout/vList4"/>
    <dgm:cxn modelId="{922E2940-FF0F-43DB-85A8-8BDC2EBF7BD9}" srcId="{3D385B0F-AD56-4A0F-BFFD-0572FD5412B7}" destId="{20492558-7C02-43E3-B0A4-B0F86256E0F5}" srcOrd="0" destOrd="0" parTransId="{D57D84D6-2E48-4EF7-B4B7-16E936BFB39F}" sibTransId="{D0E97023-7EE2-4F52-8820-E7AEB5372702}"/>
    <dgm:cxn modelId="{74262CCB-99EC-4BBF-944C-8DDBD5ED537F}" type="presOf" srcId="{1E7ADBC4-F034-44BE-8DD1-F75743DDD435}" destId="{124D4D2F-486E-49BE-955C-A1697D821D4C}" srcOrd="1" destOrd="0" presId="urn:microsoft.com/office/officeart/2005/8/layout/vList4"/>
    <dgm:cxn modelId="{E951CA77-4324-4AEB-A547-821DB97B51F1}" type="presParOf" srcId="{DD30D744-8080-434E-A0D5-B27065F7221E}" destId="{DC68E7EC-F72E-4208-A740-82A1E9A96C21}" srcOrd="0" destOrd="0" presId="urn:microsoft.com/office/officeart/2005/8/layout/vList4"/>
    <dgm:cxn modelId="{6445CF09-2A29-4E86-8A53-C26383DBA082}" type="presParOf" srcId="{DC68E7EC-F72E-4208-A740-82A1E9A96C21}" destId="{F5155B3F-57EB-4794-ACAF-29E014BB39F7}" srcOrd="0" destOrd="0" presId="urn:microsoft.com/office/officeart/2005/8/layout/vList4"/>
    <dgm:cxn modelId="{3BB41D64-0AD5-4AB7-AE2C-5A44DBDF42A5}" type="presParOf" srcId="{DC68E7EC-F72E-4208-A740-82A1E9A96C21}" destId="{7F3C0E6E-B414-4978-A23C-233976F95CE9}" srcOrd="1" destOrd="0" presId="urn:microsoft.com/office/officeart/2005/8/layout/vList4"/>
    <dgm:cxn modelId="{3C137B3E-8BC9-4A10-BA1C-21C2F976707A}" type="presParOf" srcId="{DC68E7EC-F72E-4208-A740-82A1E9A96C21}" destId="{2C295555-83F4-4C78-88EF-223858EB3FAE}" srcOrd="2" destOrd="0" presId="urn:microsoft.com/office/officeart/2005/8/layout/vList4"/>
    <dgm:cxn modelId="{A5DC85EF-5FFE-49BC-91B5-094A4BB36E56}" type="presParOf" srcId="{DD30D744-8080-434E-A0D5-B27065F7221E}" destId="{2D1DF7FD-84B3-44E3-97FE-92F1540530AE}" srcOrd="1" destOrd="0" presId="urn:microsoft.com/office/officeart/2005/8/layout/vList4"/>
    <dgm:cxn modelId="{748EEF88-99AE-4250-AFCA-C2AF4B2578C2}" type="presParOf" srcId="{DD30D744-8080-434E-A0D5-B27065F7221E}" destId="{D163C5D8-3306-4A38-8A43-E0A2B5C61B03}" srcOrd="2" destOrd="0" presId="urn:microsoft.com/office/officeart/2005/8/layout/vList4"/>
    <dgm:cxn modelId="{74CF0F12-9323-4897-BEF8-266DE5B837D0}" type="presParOf" srcId="{D163C5D8-3306-4A38-8A43-E0A2B5C61B03}" destId="{2001BDC5-05FD-46B0-9F77-512E67ACCA31}" srcOrd="0" destOrd="0" presId="urn:microsoft.com/office/officeart/2005/8/layout/vList4"/>
    <dgm:cxn modelId="{707EFF14-4E0F-41D5-B870-D076CF144144}" type="presParOf" srcId="{D163C5D8-3306-4A38-8A43-E0A2B5C61B03}" destId="{E7713CD8-2966-4638-822B-2ACE497393D9}" srcOrd="1" destOrd="0" presId="urn:microsoft.com/office/officeart/2005/8/layout/vList4"/>
    <dgm:cxn modelId="{0BAB6AAA-141D-404F-99DC-50460045CCAF}" type="presParOf" srcId="{D163C5D8-3306-4A38-8A43-E0A2B5C61B03}" destId="{124D4D2F-486E-49BE-955C-A1697D821D4C}"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D385B0F-AD56-4A0F-BFFD-0572FD5412B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1E7ADBC4-F034-44BE-8DD1-F75743DDD435}">
      <dgm:prSet/>
      <dgm:spPr/>
      <dgm:t>
        <a:bodyPr/>
        <a:lstStyle/>
        <a:p>
          <a:r>
            <a:rPr lang="es-MX" dirty="0" smtClean="0"/>
            <a:t>Los usos son modos colectivos de conducta, pero no son considerados como obligatorios (comer pavo en navidad, desayunar huevos con jamón), son usos, modos colectivos de comportamiento, los cuales ejercen una cierta presión, pero no contienen ninguna dimensión de obligatoriedad. Es decir los miembros del grupo social donde tales usos rigen no consideran que aquellas personas que no los cumplen han infringido ninguna norma obligatoria. En cambio, cuando un uso es considerado como pauta obligatoria de comportamiento dentro de un grupo social, entonces recibe el nombre de costumbre.</a:t>
          </a:r>
          <a:endParaRPr lang="es-MX" dirty="0"/>
        </a:p>
      </dgm:t>
    </dgm:pt>
    <dgm:pt modelId="{962CAF91-5D75-4AF7-9237-808037E4CAB8}" type="parTrans" cxnId="{33F86115-23FA-4EAB-B1C4-8184AE9B0238}">
      <dgm:prSet/>
      <dgm:spPr/>
      <dgm:t>
        <a:bodyPr/>
        <a:lstStyle/>
        <a:p>
          <a:endParaRPr lang="es-MX"/>
        </a:p>
      </dgm:t>
    </dgm:pt>
    <dgm:pt modelId="{FF16C20E-E0D9-470D-B150-59989A06CD0D}" type="sibTrans" cxnId="{33F86115-23FA-4EAB-B1C4-8184AE9B0238}">
      <dgm:prSet/>
      <dgm:spPr/>
      <dgm:t>
        <a:bodyPr/>
        <a:lstStyle/>
        <a:p>
          <a:endParaRPr lang="es-MX"/>
        </a:p>
      </dgm:t>
    </dgm:pt>
    <dgm:pt modelId="{DD30D744-8080-434E-A0D5-B27065F7221E}" type="pres">
      <dgm:prSet presAssocID="{3D385B0F-AD56-4A0F-BFFD-0572FD5412B7}" presName="linear" presStyleCnt="0">
        <dgm:presLayoutVars>
          <dgm:dir/>
          <dgm:resizeHandles val="exact"/>
        </dgm:presLayoutVars>
      </dgm:prSet>
      <dgm:spPr/>
      <dgm:t>
        <a:bodyPr/>
        <a:lstStyle/>
        <a:p>
          <a:endParaRPr lang="es-MX"/>
        </a:p>
      </dgm:t>
    </dgm:pt>
    <dgm:pt modelId="{D163C5D8-3306-4A38-8A43-E0A2B5C61B03}" type="pres">
      <dgm:prSet presAssocID="{1E7ADBC4-F034-44BE-8DD1-F75743DDD435}" presName="comp" presStyleCnt="0"/>
      <dgm:spPr/>
    </dgm:pt>
    <dgm:pt modelId="{2001BDC5-05FD-46B0-9F77-512E67ACCA31}" type="pres">
      <dgm:prSet presAssocID="{1E7ADBC4-F034-44BE-8DD1-F75743DDD435}" presName="box" presStyleLbl="node1" presStyleIdx="0" presStyleCnt="1"/>
      <dgm:spPr/>
      <dgm:t>
        <a:bodyPr/>
        <a:lstStyle/>
        <a:p>
          <a:endParaRPr lang="es-MX"/>
        </a:p>
      </dgm:t>
    </dgm:pt>
    <dgm:pt modelId="{E7713CD8-2966-4638-822B-2ACE497393D9}" type="pres">
      <dgm:prSet presAssocID="{1E7ADBC4-F034-44BE-8DD1-F75743DDD435}" presName="img" presStyleLbl="fgImgPlace1" presStyleIdx="0" presStyleCnt="1"/>
      <dgm:spPr>
        <a:blipFill rotWithShape="0">
          <a:blip xmlns:r="http://schemas.openxmlformats.org/officeDocument/2006/relationships" r:embed="rId1"/>
          <a:stretch>
            <a:fillRect/>
          </a:stretch>
        </a:blipFill>
      </dgm:spPr>
      <dgm:t>
        <a:bodyPr/>
        <a:lstStyle/>
        <a:p>
          <a:endParaRPr lang="es-MX"/>
        </a:p>
      </dgm:t>
    </dgm:pt>
    <dgm:pt modelId="{124D4D2F-486E-49BE-955C-A1697D821D4C}" type="pres">
      <dgm:prSet presAssocID="{1E7ADBC4-F034-44BE-8DD1-F75743DDD435}" presName="text" presStyleLbl="node1" presStyleIdx="0" presStyleCnt="1">
        <dgm:presLayoutVars>
          <dgm:bulletEnabled val="1"/>
        </dgm:presLayoutVars>
      </dgm:prSet>
      <dgm:spPr/>
      <dgm:t>
        <a:bodyPr/>
        <a:lstStyle/>
        <a:p>
          <a:endParaRPr lang="es-MX"/>
        </a:p>
      </dgm:t>
    </dgm:pt>
  </dgm:ptLst>
  <dgm:cxnLst>
    <dgm:cxn modelId="{80CD12D5-7B94-45DB-B470-6E01A3B7DA39}" type="presOf" srcId="{1E7ADBC4-F034-44BE-8DD1-F75743DDD435}" destId="{124D4D2F-486E-49BE-955C-A1697D821D4C}" srcOrd="1" destOrd="0" presId="urn:microsoft.com/office/officeart/2005/8/layout/vList4"/>
    <dgm:cxn modelId="{33F86115-23FA-4EAB-B1C4-8184AE9B0238}" srcId="{3D385B0F-AD56-4A0F-BFFD-0572FD5412B7}" destId="{1E7ADBC4-F034-44BE-8DD1-F75743DDD435}" srcOrd="0" destOrd="0" parTransId="{962CAF91-5D75-4AF7-9237-808037E4CAB8}" sibTransId="{FF16C20E-E0D9-470D-B150-59989A06CD0D}"/>
    <dgm:cxn modelId="{CB17AB49-64DE-4D0A-86D5-E0FDD9BF7149}" type="presOf" srcId="{1E7ADBC4-F034-44BE-8DD1-F75743DDD435}" destId="{2001BDC5-05FD-46B0-9F77-512E67ACCA31}" srcOrd="0" destOrd="0" presId="urn:microsoft.com/office/officeart/2005/8/layout/vList4"/>
    <dgm:cxn modelId="{B8A1B6E8-2F9B-43EF-9803-832825362B84}" type="presOf" srcId="{3D385B0F-AD56-4A0F-BFFD-0572FD5412B7}" destId="{DD30D744-8080-434E-A0D5-B27065F7221E}" srcOrd="0" destOrd="0" presId="urn:microsoft.com/office/officeart/2005/8/layout/vList4"/>
    <dgm:cxn modelId="{80C209D8-BF41-479B-BF66-20BC934C78E0}" type="presParOf" srcId="{DD30D744-8080-434E-A0D5-B27065F7221E}" destId="{D163C5D8-3306-4A38-8A43-E0A2B5C61B03}" srcOrd="0" destOrd="0" presId="urn:microsoft.com/office/officeart/2005/8/layout/vList4"/>
    <dgm:cxn modelId="{9F4C0080-87BA-481F-AD4D-6D722903520C}" type="presParOf" srcId="{D163C5D8-3306-4A38-8A43-E0A2B5C61B03}" destId="{2001BDC5-05FD-46B0-9F77-512E67ACCA31}" srcOrd="0" destOrd="0" presId="urn:microsoft.com/office/officeart/2005/8/layout/vList4"/>
    <dgm:cxn modelId="{B5489744-8FEA-4703-A3B4-C76D7BEEABFA}" type="presParOf" srcId="{D163C5D8-3306-4A38-8A43-E0A2B5C61B03}" destId="{E7713CD8-2966-4638-822B-2ACE497393D9}" srcOrd="1" destOrd="0" presId="urn:microsoft.com/office/officeart/2005/8/layout/vList4"/>
    <dgm:cxn modelId="{CDD9E2CA-7406-4373-97FE-D51B34E9AA2F}" type="presParOf" srcId="{D163C5D8-3306-4A38-8A43-E0A2B5C61B03}" destId="{124D4D2F-486E-49BE-955C-A1697D821D4C}"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D385B0F-AD56-4A0F-BFFD-0572FD5412B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20492558-7C02-43E3-B0A4-B0F86256E0F5}">
      <dgm:prSet/>
      <dgm:spPr>
        <a:solidFill>
          <a:srgbClr val="C850C8"/>
        </a:solidFill>
      </dgm:spPr>
      <dgm:t>
        <a:bodyPr/>
        <a:lstStyle/>
        <a:p>
          <a:pPr rtl="0"/>
          <a:r>
            <a:rPr lang="es-MX" b="1" i="1" dirty="0" smtClean="0"/>
            <a:t>COSTUMBRES</a:t>
          </a:r>
          <a:endParaRPr lang="es-MX" dirty="0" smtClean="0"/>
        </a:p>
        <a:p>
          <a:r>
            <a:rPr lang="es-MX" dirty="0" smtClean="0"/>
            <a:t>Son aquellas normas o instituciones que están fuertemente sancionadas desde el punto de vista moral (lo que orienta acerca de qué acciones son correctas y cuales son incorrectas, buenas o malas). Su observancia es exigida de varias maneras, y el no respetarlas acarrea desaprobación moral.  </a:t>
          </a:r>
          <a:r>
            <a:rPr lang="es-MX" dirty="0" err="1" smtClean="0"/>
            <a:t>Ejem</a:t>
          </a:r>
          <a:r>
            <a:rPr lang="es-MX" dirty="0" smtClean="0"/>
            <a:t>. la                   religión (no mataras, no robaras, </a:t>
          </a:r>
          <a:r>
            <a:rPr lang="es-MX" dirty="0" err="1" smtClean="0"/>
            <a:t>etc</a:t>
          </a:r>
          <a:r>
            <a:rPr lang="es-MX" dirty="0" smtClean="0"/>
            <a:t>), </a:t>
          </a:r>
          <a:endParaRPr lang="es-MX" dirty="0"/>
        </a:p>
      </dgm:t>
    </dgm:pt>
    <dgm:pt modelId="{D57D84D6-2E48-4EF7-B4B7-16E936BFB39F}" type="parTrans" cxnId="{922E2940-FF0F-43DB-85A8-8BDC2EBF7BD9}">
      <dgm:prSet/>
      <dgm:spPr/>
      <dgm:t>
        <a:bodyPr/>
        <a:lstStyle/>
        <a:p>
          <a:endParaRPr lang="es-MX"/>
        </a:p>
      </dgm:t>
    </dgm:pt>
    <dgm:pt modelId="{D0E97023-7EE2-4F52-8820-E7AEB5372702}" type="sibTrans" cxnId="{922E2940-FF0F-43DB-85A8-8BDC2EBF7BD9}">
      <dgm:prSet/>
      <dgm:spPr/>
      <dgm:t>
        <a:bodyPr/>
        <a:lstStyle/>
        <a:p>
          <a:endParaRPr lang="es-MX"/>
        </a:p>
      </dgm:t>
    </dgm:pt>
    <dgm:pt modelId="{DD30D744-8080-434E-A0D5-B27065F7221E}" type="pres">
      <dgm:prSet presAssocID="{3D385B0F-AD56-4A0F-BFFD-0572FD5412B7}" presName="linear" presStyleCnt="0">
        <dgm:presLayoutVars>
          <dgm:dir/>
          <dgm:resizeHandles val="exact"/>
        </dgm:presLayoutVars>
      </dgm:prSet>
      <dgm:spPr/>
      <dgm:t>
        <a:bodyPr/>
        <a:lstStyle/>
        <a:p>
          <a:endParaRPr lang="es-MX"/>
        </a:p>
      </dgm:t>
    </dgm:pt>
    <dgm:pt modelId="{DC68E7EC-F72E-4208-A740-82A1E9A96C21}" type="pres">
      <dgm:prSet presAssocID="{20492558-7C02-43E3-B0A4-B0F86256E0F5}" presName="comp" presStyleCnt="0"/>
      <dgm:spPr/>
    </dgm:pt>
    <dgm:pt modelId="{F5155B3F-57EB-4794-ACAF-29E014BB39F7}" type="pres">
      <dgm:prSet presAssocID="{20492558-7C02-43E3-B0A4-B0F86256E0F5}" presName="box" presStyleLbl="node1" presStyleIdx="0" presStyleCnt="1"/>
      <dgm:spPr/>
      <dgm:t>
        <a:bodyPr/>
        <a:lstStyle/>
        <a:p>
          <a:endParaRPr lang="es-MX"/>
        </a:p>
      </dgm:t>
    </dgm:pt>
    <dgm:pt modelId="{7F3C0E6E-B414-4978-A23C-233976F95CE9}" type="pres">
      <dgm:prSet presAssocID="{20492558-7C02-43E3-B0A4-B0F86256E0F5}" presName="img" presStyleLbl="fgImgPlace1" presStyleIdx="0" presStyleCnt="1" custLinFactNeighborX="-3831"/>
      <dgm:spPr>
        <a:blipFill rotWithShape="0">
          <a:blip xmlns:r="http://schemas.openxmlformats.org/officeDocument/2006/relationships" r:embed="rId1"/>
          <a:stretch>
            <a:fillRect/>
          </a:stretch>
        </a:blipFill>
      </dgm:spPr>
      <dgm:t>
        <a:bodyPr/>
        <a:lstStyle/>
        <a:p>
          <a:endParaRPr lang="es-MX"/>
        </a:p>
      </dgm:t>
    </dgm:pt>
    <dgm:pt modelId="{2C295555-83F4-4C78-88EF-223858EB3FAE}" type="pres">
      <dgm:prSet presAssocID="{20492558-7C02-43E3-B0A4-B0F86256E0F5}" presName="text" presStyleLbl="node1" presStyleIdx="0" presStyleCnt="1">
        <dgm:presLayoutVars>
          <dgm:bulletEnabled val="1"/>
        </dgm:presLayoutVars>
      </dgm:prSet>
      <dgm:spPr/>
      <dgm:t>
        <a:bodyPr/>
        <a:lstStyle/>
        <a:p>
          <a:endParaRPr lang="es-MX"/>
        </a:p>
      </dgm:t>
    </dgm:pt>
  </dgm:ptLst>
  <dgm:cxnLst>
    <dgm:cxn modelId="{BDC9E060-F6A0-44EE-B2AC-8F3106C4EC30}" type="presOf" srcId="{3D385B0F-AD56-4A0F-BFFD-0572FD5412B7}" destId="{DD30D744-8080-434E-A0D5-B27065F7221E}" srcOrd="0" destOrd="0" presId="urn:microsoft.com/office/officeart/2005/8/layout/vList4"/>
    <dgm:cxn modelId="{A1B41435-6701-4ADD-AA2E-651B1D13B99F}" type="presOf" srcId="{20492558-7C02-43E3-B0A4-B0F86256E0F5}" destId="{F5155B3F-57EB-4794-ACAF-29E014BB39F7}" srcOrd="0" destOrd="0" presId="urn:microsoft.com/office/officeart/2005/8/layout/vList4"/>
    <dgm:cxn modelId="{444F2AFE-0E54-4A2C-A4CB-A06B8E0D4A9E}" type="presOf" srcId="{20492558-7C02-43E3-B0A4-B0F86256E0F5}" destId="{2C295555-83F4-4C78-88EF-223858EB3FAE}" srcOrd="1" destOrd="0" presId="urn:microsoft.com/office/officeart/2005/8/layout/vList4"/>
    <dgm:cxn modelId="{922E2940-FF0F-43DB-85A8-8BDC2EBF7BD9}" srcId="{3D385B0F-AD56-4A0F-BFFD-0572FD5412B7}" destId="{20492558-7C02-43E3-B0A4-B0F86256E0F5}" srcOrd="0" destOrd="0" parTransId="{D57D84D6-2E48-4EF7-B4B7-16E936BFB39F}" sibTransId="{D0E97023-7EE2-4F52-8820-E7AEB5372702}"/>
    <dgm:cxn modelId="{BA7009B6-FA6B-4D57-AECF-EC93A657BAFA}" type="presParOf" srcId="{DD30D744-8080-434E-A0D5-B27065F7221E}" destId="{DC68E7EC-F72E-4208-A740-82A1E9A96C21}" srcOrd="0" destOrd="0" presId="urn:microsoft.com/office/officeart/2005/8/layout/vList4"/>
    <dgm:cxn modelId="{28D8AA10-F1DE-4ACB-ACC8-D6FB657963A5}" type="presParOf" srcId="{DC68E7EC-F72E-4208-A740-82A1E9A96C21}" destId="{F5155B3F-57EB-4794-ACAF-29E014BB39F7}" srcOrd="0" destOrd="0" presId="urn:microsoft.com/office/officeart/2005/8/layout/vList4"/>
    <dgm:cxn modelId="{EF11E93E-F081-442F-AC90-71990BC13DF8}" type="presParOf" srcId="{DC68E7EC-F72E-4208-A740-82A1E9A96C21}" destId="{7F3C0E6E-B414-4978-A23C-233976F95CE9}" srcOrd="1" destOrd="0" presId="urn:microsoft.com/office/officeart/2005/8/layout/vList4"/>
    <dgm:cxn modelId="{B0FD3B9C-CF83-4E71-A778-0236166DBDA4}" type="presParOf" srcId="{DC68E7EC-F72E-4208-A740-82A1E9A96C21}" destId="{2C295555-83F4-4C78-88EF-223858EB3FAE}"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MX" b="1" dirty="0" smtClean="0"/>
            <a:t>Al identificar la cultura como algo que pertenece a un grupo determinado de personas, llegamos al segundo concepto básico de la sociología: la sociedad. </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MX" sz="1400" b="1" dirty="0" smtClean="0"/>
            <a:t>La sociedad se refiere meramente al hecho básico de la asociación humana. Por ejemplo el termino ha sido empleado, “en el mas amplio sentido, para incluir toda clase y grado de relaciones en que entran los hombres, sean ellas organizadas o desorganizadas, directas o indirectas, conscientes o inconscientes, de colaboración o de antagonismo. </a:t>
          </a:r>
          <a:endParaRPr lang="es-MX" sz="1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custT="1"/>
      <dgm:spPr/>
      <dgm:t>
        <a:bodyPr/>
        <a:lstStyle/>
        <a:p>
          <a:r>
            <a:rPr lang="es-MX" sz="1400" b="1" dirty="0" smtClean="0"/>
            <a:t>La sociedad, pues, es más un grupo dentro del cual pueden vivir los hombres una completa vida común, que una organización limitada, que una organización limitada algún propósito o propósitos específicos. Desde este punto de vista, una sociedad consiste no solamente de individuos vinculados los unos a los otros, sino también de grupos interconectados y superpuestos. (Individuo, familias, sindicatos, partidos políticos, empresarios, etc.)</a:t>
          </a:r>
          <a:endParaRPr lang="es-MX" sz="1400"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a:solidFill>
          <a:srgbClr val="0000FF"/>
        </a:solidFill>
      </dgm:spPr>
      <dgm:t>
        <a:bodyPr/>
        <a:lstStyle/>
        <a:p>
          <a:endParaRPr lang="es-MX"/>
        </a:p>
      </dgm:t>
    </dgm:pt>
    <dgm:pt modelId="{4B7F4AB9-F29B-4850-8C18-D2E3C0E2F58E}" type="pres">
      <dgm:prSet presAssocID="{A3D6C485-362F-4B09-B28D-FAF684C4F639}" presName="text" presStyleLbl="fgAcc0" presStyleIdx="0" presStyleCnt="1" custScaleX="116343" custLinFactNeighborX="-4939" custLinFactNeighborY="-19592">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2"/>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2"/>
      <dgm:spPr>
        <a:solidFill>
          <a:srgbClr val="00B0F0"/>
        </a:solidFill>
      </dgm:spPr>
      <dgm:t>
        <a:bodyPr/>
        <a:lstStyle/>
        <a:p>
          <a:endParaRPr lang="es-MX"/>
        </a:p>
      </dgm:t>
    </dgm:pt>
    <dgm:pt modelId="{E9AE880C-5EC3-4E24-849B-539CD8DDC8DB}" type="pres">
      <dgm:prSet presAssocID="{2CE5DF26-B670-401B-ADF0-79AB843A4502}" presName="text2" presStyleLbl="fgAcc2" presStyleIdx="0" presStyleCnt="2" custScaleX="190968" custScaleY="219528" custLinFactNeighborX="-1974" custLinFactNeighborY="11656">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2"/>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2"/>
      <dgm:spPr>
        <a:solidFill>
          <a:srgbClr val="00B0F0"/>
        </a:solidFill>
      </dgm:spPr>
      <dgm:t>
        <a:bodyPr/>
        <a:lstStyle/>
        <a:p>
          <a:endParaRPr lang="es-MX"/>
        </a:p>
      </dgm:t>
    </dgm:pt>
    <dgm:pt modelId="{733792A5-9BB4-4291-8EC9-903E8FC5DB4B}" type="pres">
      <dgm:prSet presAssocID="{EFB5D373-51AF-49DD-9A28-D8A90F8681C3}" presName="text2" presStyleLbl="fgAcc2" presStyleIdx="1" presStyleCnt="2" custAng="0" custScaleX="215324" custScaleY="213236">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D52324C8-31C9-400D-BFF6-8EA0320432F2}" type="presOf" srcId="{FBFF5AC6-D4FF-448F-B809-D5A0E91CD25C}" destId="{C3569CA3-BC6C-4890-9B47-EB5B5220EA40}" srcOrd="0" destOrd="0" presId="urn:microsoft.com/office/officeart/2005/8/layout/hierarchy1"/>
    <dgm:cxn modelId="{CF7C99DF-FB07-4A72-88EC-098F5CD3FFB9}" type="presOf" srcId="{A3D6C485-362F-4B09-B28D-FAF684C4F639}" destId="{4B7F4AB9-F29B-4850-8C18-D2E3C0E2F58E}" srcOrd="0" destOrd="0" presId="urn:microsoft.com/office/officeart/2005/8/layout/hierarchy1"/>
    <dgm:cxn modelId="{B68A484B-1F77-4876-8D5D-3BD3781125B3}" type="presOf" srcId="{EFB5D373-51AF-49DD-9A28-D8A90F8681C3}" destId="{733792A5-9BB4-4291-8EC9-903E8FC5DB4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63159B2B-7C1F-491C-9C58-024BDF2D6657}" type="presOf" srcId="{FE4B5F38-D98F-4533-B936-ED4F327F2691}" destId="{0E4B76F5-E02E-427F-98EA-BBB0906BB7AE}" srcOrd="0" destOrd="0" presId="urn:microsoft.com/office/officeart/2005/8/layout/hierarchy1"/>
    <dgm:cxn modelId="{A36DB614-3CED-4E3B-8D0A-BA3EB15B468E}" type="presOf" srcId="{46E3F74C-0362-48D0-B56B-E8D1DC5BB4C0}" destId="{83DC986F-9DA5-490F-B102-FF81E2ECE2E2}" srcOrd="0" destOrd="0" presId="urn:microsoft.com/office/officeart/2005/8/layout/hierarchy1"/>
    <dgm:cxn modelId="{F5EF0D5E-AEB8-48B2-9650-8B52E2D70A3B}" type="presOf" srcId="{2CE5DF26-B670-401B-ADF0-79AB843A4502}" destId="{E9AE880C-5EC3-4E24-849B-539CD8DDC8D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CAD6BF5C-2B81-4C14-A7F7-FB37C46ADDDE}" type="presParOf" srcId="{C3569CA3-BC6C-4890-9B47-EB5B5220EA40}" destId="{9AA6EF33-DCBB-4D85-858D-B1941F11E53B}" srcOrd="0" destOrd="0" presId="urn:microsoft.com/office/officeart/2005/8/layout/hierarchy1"/>
    <dgm:cxn modelId="{283C2B03-4334-4A58-BFD6-115AA55B086A}" type="presParOf" srcId="{9AA6EF33-DCBB-4D85-858D-B1941F11E53B}" destId="{4B3E1051-24E6-4F90-BFAB-DD95666A1787}" srcOrd="0" destOrd="0" presId="urn:microsoft.com/office/officeart/2005/8/layout/hierarchy1"/>
    <dgm:cxn modelId="{8A946FD2-8AFB-4BC5-BE76-F7A8CB93E3E3}" type="presParOf" srcId="{4B3E1051-24E6-4F90-BFAB-DD95666A1787}" destId="{75EAD2D3-6CE4-4F11-BEF9-1DC2D4DBE0D6}" srcOrd="0" destOrd="0" presId="urn:microsoft.com/office/officeart/2005/8/layout/hierarchy1"/>
    <dgm:cxn modelId="{0EF863DE-281C-4EBF-BD5C-2AC31D4C21C0}" type="presParOf" srcId="{4B3E1051-24E6-4F90-BFAB-DD95666A1787}" destId="{4B7F4AB9-F29B-4850-8C18-D2E3C0E2F58E}" srcOrd="1" destOrd="0" presId="urn:microsoft.com/office/officeart/2005/8/layout/hierarchy1"/>
    <dgm:cxn modelId="{60FE7F47-694D-4670-AB8D-4327367BA523}" type="presParOf" srcId="{9AA6EF33-DCBB-4D85-858D-B1941F11E53B}" destId="{6711D6AE-1971-4272-B907-1577FDAAFF7C}" srcOrd="1" destOrd="0" presId="urn:microsoft.com/office/officeart/2005/8/layout/hierarchy1"/>
    <dgm:cxn modelId="{F869B9B6-5276-416A-A5FD-4F85129F889F}" type="presParOf" srcId="{6711D6AE-1971-4272-B907-1577FDAAFF7C}" destId="{0E4B76F5-E02E-427F-98EA-BBB0906BB7AE}" srcOrd="0" destOrd="0" presId="urn:microsoft.com/office/officeart/2005/8/layout/hierarchy1"/>
    <dgm:cxn modelId="{E6B380AC-789F-4C80-85DA-C8A7A3C49B55}" type="presParOf" srcId="{6711D6AE-1971-4272-B907-1577FDAAFF7C}" destId="{38CBADFD-A4FB-461D-A322-C93227F6E4A1}" srcOrd="1" destOrd="0" presId="urn:microsoft.com/office/officeart/2005/8/layout/hierarchy1"/>
    <dgm:cxn modelId="{5E87D237-F559-478C-BE3F-30B32AD53C32}" type="presParOf" srcId="{38CBADFD-A4FB-461D-A322-C93227F6E4A1}" destId="{5E5D4454-7FA8-42A6-9A60-25EEFBBBDE56}" srcOrd="0" destOrd="0" presId="urn:microsoft.com/office/officeart/2005/8/layout/hierarchy1"/>
    <dgm:cxn modelId="{27F1B10B-C83E-4294-9102-514B8EEBFCAD}" type="presParOf" srcId="{5E5D4454-7FA8-42A6-9A60-25EEFBBBDE56}" destId="{E82D1BB4-9A5E-4D81-93B4-487B2E7F5108}" srcOrd="0" destOrd="0" presId="urn:microsoft.com/office/officeart/2005/8/layout/hierarchy1"/>
    <dgm:cxn modelId="{70E16A46-55D1-47FB-96DB-61F669353D2B}" type="presParOf" srcId="{5E5D4454-7FA8-42A6-9A60-25EEFBBBDE56}" destId="{E9AE880C-5EC3-4E24-849B-539CD8DDC8DB}" srcOrd="1" destOrd="0" presId="urn:microsoft.com/office/officeart/2005/8/layout/hierarchy1"/>
    <dgm:cxn modelId="{717F054E-5CCB-4E01-ABF9-B43734335DB7}" type="presParOf" srcId="{38CBADFD-A4FB-461D-A322-C93227F6E4A1}" destId="{328B4D06-8F56-4C1E-BD81-3751905068F1}" srcOrd="1" destOrd="0" presId="urn:microsoft.com/office/officeart/2005/8/layout/hierarchy1"/>
    <dgm:cxn modelId="{861006CD-E1BA-4393-A153-E8AA63A77AE7}" type="presParOf" srcId="{6711D6AE-1971-4272-B907-1577FDAAFF7C}" destId="{83DC986F-9DA5-490F-B102-FF81E2ECE2E2}" srcOrd="2" destOrd="0" presId="urn:microsoft.com/office/officeart/2005/8/layout/hierarchy1"/>
    <dgm:cxn modelId="{A61CDEBD-5C31-465A-BAD6-F8F08764126E}" type="presParOf" srcId="{6711D6AE-1971-4272-B907-1577FDAAFF7C}" destId="{2DC90864-5D4E-4CF4-9E04-6FE2EF30916E}" srcOrd="3" destOrd="0" presId="urn:microsoft.com/office/officeart/2005/8/layout/hierarchy1"/>
    <dgm:cxn modelId="{BBB8FC6A-A1F3-4652-A94A-8C1141858343}" type="presParOf" srcId="{2DC90864-5D4E-4CF4-9E04-6FE2EF30916E}" destId="{E481D7AE-36E6-4272-A9EA-2C619B052E41}" srcOrd="0" destOrd="0" presId="urn:microsoft.com/office/officeart/2005/8/layout/hierarchy1"/>
    <dgm:cxn modelId="{D4918CD8-E753-45FB-B93E-C0403B9977AD}" type="presParOf" srcId="{E481D7AE-36E6-4272-A9EA-2C619B052E41}" destId="{8768CE2D-E919-4070-A44B-412DE2126615}" srcOrd="0" destOrd="0" presId="urn:microsoft.com/office/officeart/2005/8/layout/hierarchy1"/>
    <dgm:cxn modelId="{65F7C18E-0B93-442D-9119-35911DFB6619}" type="presParOf" srcId="{E481D7AE-36E6-4272-A9EA-2C619B052E41}" destId="{733792A5-9BB4-4291-8EC9-903E8FC5DB4B}" srcOrd="1" destOrd="0" presId="urn:microsoft.com/office/officeart/2005/8/layout/hierarchy1"/>
    <dgm:cxn modelId="{06FD6FB0-EF10-4964-9905-E115121C269D}" type="presParOf" srcId="{2DC90864-5D4E-4CF4-9E04-6FE2EF30916E}" destId="{52C53BD3-B7FF-4F78-AB27-A0F74787564B}"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7C36CA"/>
        </a:solidFill>
      </dgm:spPr>
      <dgm:t>
        <a:bodyPr/>
        <a:lstStyle/>
        <a:p>
          <a:pPr algn="ctr" rtl="0"/>
          <a:r>
            <a:rPr lang="es-MX" dirty="0" smtClean="0"/>
            <a:t>¿ Qué es un modelo de rol?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C16E2547-FCE9-4D37-85B8-4371E1449948}" type="presOf" srcId="{8B0F1836-1EAF-41C4-B0C0-446F58D4C46F}" destId="{2F350E29-DC83-4309-956B-6DE34027F2D2}" srcOrd="0" destOrd="0" presId="urn:microsoft.com/office/officeart/2005/8/layout/vList2"/>
    <dgm:cxn modelId="{C0F63988-DE08-4F1F-8157-69E6D05332B5}" type="presOf" srcId="{D570D13C-CAA4-49EE-9EB3-56D1F4319664}" destId="{54108079-3681-4ED9-8028-9E2F62605F57}" srcOrd="0" destOrd="0" presId="urn:microsoft.com/office/officeart/2005/8/layout/vList2"/>
    <dgm:cxn modelId="{A8DAB944-52A3-4C2C-9CA8-A11CE4E7FDA2}"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rgbClr val="00B050"/>
        </a:solidFill>
      </dgm:spPr>
      <dgm:t>
        <a:bodyPr/>
        <a:lstStyle/>
        <a:p>
          <a:r>
            <a:rPr lang="es-MX" dirty="0" smtClean="0"/>
            <a:t>Aquellas personas que consideramos especiales y cuyo comportamiento queremos imitar representa un modelo de rol que resultan muy útiles en el proceso de aprendizaje, pues dotan al individuo de patrones de conducta aceptables para distintas situaciones.</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79271"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D4153420-FA0D-412E-BC05-9099653D1475}" type="presOf" srcId="{22EBEE2E-00B1-417C-9C26-1F1A1DC48F9B}" destId="{E6E30030-3C09-4F54-8AE5-9C5095772DD1}" srcOrd="0" destOrd="0" presId="urn:microsoft.com/office/officeart/2005/8/layout/vList2"/>
    <dgm:cxn modelId="{A8F96D72-D4BB-4962-8D5C-3B0FA7320487}" type="presOf" srcId="{A047E512-EB3F-47AB-8AA1-6E00883BE3D4}" destId="{03957EB9-DB8D-40A4-9D15-158D4B4E4446}" srcOrd="0" destOrd="0" presId="urn:microsoft.com/office/officeart/2005/8/layout/vList2"/>
    <dgm:cxn modelId="{22D34FDA-A0E6-456F-BDF1-2BBE2D46E7D3}"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MX" dirty="0" smtClean="0"/>
            <a:t>Otro par de conceptos que se derivan de las instituciones son: </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MX" b="1" dirty="0" smtClean="0"/>
            <a:t>Los hábitos</a:t>
          </a:r>
          <a:r>
            <a:rPr lang="es-MX" dirty="0" smtClean="0"/>
            <a:t> son los usos establecidos por el tiempo, es decir, aquellas prácticas que han llegado a ser gradualmente aceptadas como formas apropiadas de conducta; los hábitos son sancionados (aprobados) por la tradición y se apoyan por la presión que ejerce la opinión del grupo.</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MX" b="1" dirty="0" smtClean="0"/>
            <a:t>Las leyes</a:t>
          </a:r>
          <a:r>
            <a:rPr lang="es-MX" dirty="0" smtClean="0"/>
            <a:t>, por otra parte, son reglas establecidas por aquellos que ejercen el poder político, y su obligatoriedad se garantiza con el aparato del Estado.</a:t>
          </a:r>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19592">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2"/>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2"/>
      <dgm:spPr/>
    </dgm:pt>
    <dgm:pt modelId="{E9AE880C-5EC3-4E24-849B-539CD8DDC8DB}" type="pres">
      <dgm:prSet presAssocID="{2CE5DF26-B670-401B-ADF0-79AB843A4502}" presName="text2" presStyleLbl="fgAcc2" presStyleIdx="0" presStyleCnt="2" custScaleX="190968"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2"/>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2"/>
      <dgm:spPr/>
    </dgm:pt>
    <dgm:pt modelId="{733792A5-9BB4-4291-8EC9-903E8FC5DB4B}" type="pres">
      <dgm:prSet presAssocID="{EFB5D373-51AF-49DD-9A28-D8A90F8681C3}" presName="text2" presStyleLbl="fgAcc2" presStyleIdx="1" presStyleCnt="2" custAng="0" custScaleX="215324" custScaleY="213236">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67CA3FFA-8E94-42FF-884A-24DA9ECC3ADD}" type="presOf" srcId="{FE4B5F38-D98F-4533-B936-ED4F327F2691}" destId="{0E4B76F5-E02E-427F-98EA-BBB0906BB7AE}" srcOrd="0" destOrd="0" presId="urn:microsoft.com/office/officeart/2005/8/layout/hierarchy1"/>
    <dgm:cxn modelId="{0F63636F-2ACB-4439-986D-064CE00B8D4E}" type="presOf" srcId="{46E3F74C-0362-48D0-B56B-E8D1DC5BB4C0}" destId="{83DC986F-9DA5-490F-B102-FF81E2ECE2E2}" srcOrd="0" destOrd="0" presId="urn:microsoft.com/office/officeart/2005/8/layout/hierarchy1"/>
    <dgm:cxn modelId="{84C9211F-865E-4176-B266-A8AEC3D1578F}" type="presOf" srcId="{EFB5D373-51AF-49DD-9A28-D8A90F8681C3}" destId="{733792A5-9BB4-4291-8EC9-903E8FC5DB4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18BB6E43-F261-4F0D-8E4E-1B20B0FBF589}" type="presOf" srcId="{2CE5DF26-B670-401B-ADF0-79AB843A4502}" destId="{E9AE880C-5EC3-4E24-849B-539CD8DDC8D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FB5FE8E2-F42E-4DC2-BC5D-2E9A08A070E0}" type="presOf" srcId="{A3D6C485-362F-4B09-B28D-FAF684C4F639}" destId="{4B7F4AB9-F29B-4850-8C18-D2E3C0E2F58E}" srcOrd="0" destOrd="0" presId="urn:microsoft.com/office/officeart/2005/8/layout/hierarchy1"/>
    <dgm:cxn modelId="{701003B3-447D-42E6-929E-CDD23B3346CC}" type="presOf" srcId="{FBFF5AC6-D4FF-448F-B809-D5A0E91CD25C}" destId="{C3569CA3-BC6C-4890-9B47-EB5B5220EA40}" srcOrd="0" destOrd="0" presId="urn:microsoft.com/office/officeart/2005/8/layout/hierarchy1"/>
    <dgm:cxn modelId="{D8A1A71F-E881-4011-AAD0-17B13648DFA7}" type="presParOf" srcId="{C3569CA3-BC6C-4890-9B47-EB5B5220EA40}" destId="{9AA6EF33-DCBB-4D85-858D-B1941F11E53B}" srcOrd="0" destOrd="0" presId="urn:microsoft.com/office/officeart/2005/8/layout/hierarchy1"/>
    <dgm:cxn modelId="{A0887542-5B2D-430F-B228-75CD294CC311}" type="presParOf" srcId="{9AA6EF33-DCBB-4D85-858D-B1941F11E53B}" destId="{4B3E1051-24E6-4F90-BFAB-DD95666A1787}" srcOrd="0" destOrd="0" presId="urn:microsoft.com/office/officeart/2005/8/layout/hierarchy1"/>
    <dgm:cxn modelId="{EFE73BAF-F771-42BE-A075-50892F3376BB}" type="presParOf" srcId="{4B3E1051-24E6-4F90-BFAB-DD95666A1787}" destId="{75EAD2D3-6CE4-4F11-BEF9-1DC2D4DBE0D6}" srcOrd="0" destOrd="0" presId="urn:microsoft.com/office/officeart/2005/8/layout/hierarchy1"/>
    <dgm:cxn modelId="{024D8E1E-53D3-40EB-B9D5-5451F59DCFE9}" type="presParOf" srcId="{4B3E1051-24E6-4F90-BFAB-DD95666A1787}" destId="{4B7F4AB9-F29B-4850-8C18-D2E3C0E2F58E}" srcOrd="1" destOrd="0" presId="urn:microsoft.com/office/officeart/2005/8/layout/hierarchy1"/>
    <dgm:cxn modelId="{445EE631-7CA4-4A90-92E4-3AAFAFE038D9}" type="presParOf" srcId="{9AA6EF33-DCBB-4D85-858D-B1941F11E53B}" destId="{6711D6AE-1971-4272-B907-1577FDAAFF7C}" srcOrd="1" destOrd="0" presId="urn:microsoft.com/office/officeart/2005/8/layout/hierarchy1"/>
    <dgm:cxn modelId="{71A7C385-EE40-4541-8636-521E3529333E}" type="presParOf" srcId="{6711D6AE-1971-4272-B907-1577FDAAFF7C}" destId="{0E4B76F5-E02E-427F-98EA-BBB0906BB7AE}" srcOrd="0" destOrd="0" presId="urn:microsoft.com/office/officeart/2005/8/layout/hierarchy1"/>
    <dgm:cxn modelId="{1ED7F768-C114-4370-B8A3-2A9715FF472A}" type="presParOf" srcId="{6711D6AE-1971-4272-B907-1577FDAAFF7C}" destId="{38CBADFD-A4FB-461D-A322-C93227F6E4A1}" srcOrd="1" destOrd="0" presId="urn:microsoft.com/office/officeart/2005/8/layout/hierarchy1"/>
    <dgm:cxn modelId="{5AFEDD67-D194-42A5-A0E0-A9ED9D73CAA9}" type="presParOf" srcId="{38CBADFD-A4FB-461D-A322-C93227F6E4A1}" destId="{5E5D4454-7FA8-42A6-9A60-25EEFBBBDE56}" srcOrd="0" destOrd="0" presId="urn:microsoft.com/office/officeart/2005/8/layout/hierarchy1"/>
    <dgm:cxn modelId="{26A267C2-6869-49B0-8FE3-A183DCBD7D4F}" type="presParOf" srcId="{5E5D4454-7FA8-42A6-9A60-25EEFBBBDE56}" destId="{E82D1BB4-9A5E-4D81-93B4-487B2E7F5108}" srcOrd="0" destOrd="0" presId="urn:microsoft.com/office/officeart/2005/8/layout/hierarchy1"/>
    <dgm:cxn modelId="{54BF70AC-76D6-4D63-A73C-852B0F160DFF}" type="presParOf" srcId="{5E5D4454-7FA8-42A6-9A60-25EEFBBBDE56}" destId="{E9AE880C-5EC3-4E24-849B-539CD8DDC8DB}" srcOrd="1" destOrd="0" presId="urn:microsoft.com/office/officeart/2005/8/layout/hierarchy1"/>
    <dgm:cxn modelId="{4B7469F5-4777-44EF-A17D-176FB5844A6E}" type="presParOf" srcId="{38CBADFD-A4FB-461D-A322-C93227F6E4A1}" destId="{328B4D06-8F56-4C1E-BD81-3751905068F1}" srcOrd="1" destOrd="0" presId="urn:microsoft.com/office/officeart/2005/8/layout/hierarchy1"/>
    <dgm:cxn modelId="{B55B2EDC-83E4-4153-9F2C-1933A08A3DC7}" type="presParOf" srcId="{6711D6AE-1971-4272-B907-1577FDAAFF7C}" destId="{83DC986F-9DA5-490F-B102-FF81E2ECE2E2}" srcOrd="2" destOrd="0" presId="urn:microsoft.com/office/officeart/2005/8/layout/hierarchy1"/>
    <dgm:cxn modelId="{A6030004-E6DA-4B7A-B413-9D818D5F0BDB}" type="presParOf" srcId="{6711D6AE-1971-4272-B907-1577FDAAFF7C}" destId="{2DC90864-5D4E-4CF4-9E04-6FE2EF30916E}" srcOrd="3" destOrd="0" presId="urn:microsoft.com/office/officeart/2005/8/layout/hierarchy1"/>
    <dgm:cxn modelId="{551A5E2C-74EE-4AE2-A350-C02184DA5A13}" type="presParOf" srcId="{2DC90864-5D4E-4CF4-9E04-6FE2EF30916E}" destId="{E481D7AE-36E6-4272-A9EA-2C619B052E41}" srcOrd="0" destOrd="0" presId="urn:microsoft.com/office/officeart/2005/8/layout/hierarchy1"/>
    <dgm:cxn modelId="{73D6AD13-5B28-4A8E-927E-2746350AFA80}" type="presParOf" srcId="{E481D7AE-36E6-4272-A9EA-2C619B052E41}" destId="{8768CE2D-E919-4070-A44B-412DE2126615}" srcOrd="0" destOrd="0" presId="urn:microsoft.com/office/officeart/2005/8/layout/hierarchy1"/>
    <dgm:cxn modelId="{89790F3C-DFF3-4DEE-A86A-060D76463A1F}" type="presParOf" srcId="{E481D7AE-36E6-4272-A9EA-2C619B052E41}" destId="{733792A5-9BB4-4291-8EC9-903E8FC5DB4B}" srcOrd="1" destOrd="0" presId="urn:microsoft.com/office/officeart/2005/8/layout/hierarchy1"/>
    <dgm:cxn modelId="{5B35F3B7-D1E5-4D16-959F-1D8030A6BC96}" type="presParOf" srcId="{2DC90864-5D4E-4CF4-9E04-6FE2EF30916E}" destId="{52C53BD3-B7FF-4F78-AB27-A0F74787564B}"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7C36CA"/>
        </a:solidFill>
      </dgm:spPr>
      <dgm:t>
        <a:bodyPr/>
        <a:lstStyle/>
        <a:p>
          <a:pPr algn="ctr" rtl="0"/>
          <a:r>
            <a:rPr lang="es-MX" dirty="0" smtClean="0"/>
            <a:t>¿ </a:t>
          </a:r>
          <a:r>
            <a:rPr lang="es-MX" dirty="0" smtClean="0"/>
            <a:t>Cuál es el trabajo preindustrial ?</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027768C1-2FFC-4AAE-9BFC-9B5788105EEB}" type="presOf" srcId="{8B0F1836-1EAF-41C4-B0C0-446F58D4C46F}" destId="{2F350E29-DC83-4309-956B-6DE34027F2D2}" srcOrd="0" destOrd="0" presId="urn:microsoft.com/office/officeart/2005/8/layout/vList2"/>
    <dgm:cxn modelId="{BD34F068-AB54-4BAF-90D3-EECCE832934E}" type="presOf" srcId="{D570D13C-CAA4-49EE-9EB3-56D1F4319664}" destId="{54108079-3681-4ED9-8028-9E2F62605F57}" srcOrd="0" destOrd="0" presId="urn:microsoft.com/office/officeart/2005/8/layout/vList2"/>
    <dgm:cxn modelId="{EE43D869-1C76-433E-B210-078FB4C3EAAE}"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rgbClr val="00B050"/>
        </a:solidFill>
      </dgm:spPr>
      <dgm:t>
        <a:bodyPr/>
        <a:lstStyle/>
        <a:p>
          <a:r>
            <a:rPr lang="es-MX" dirty="0" smtClean="0"/>
            <a:t>Es aquel que realizaron las personas pertenecientes a la sociedad preindustrial, entendida esta como la que corresponde a las específicas características sociales, y formas de organización política y cultural que prevalecían antes de la modernización propia de la Revolución Industrial y el triunfo del capitalismo, que tuvo como consecuencia la instauración de una sociedad industrial. Por otro lado, la sociedad preindustrial se entiende como una sociedad compleja (civilización) propia de un estado de evolución cultural superior a la denominada sociedad primitiva.</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79271" custLinFactY="-1843" custLinFactNeighborX="1664" custLinFactNeighborY="-100000">
        <dgm:presLayoutVars>
          <dgm:chMax val="0"/>
          <dgm:bulletEnabled val="1"/>
        </dgm:presLayoutVars>
      </dgm:prSet>
      <dgm:spPr/>
      <dgm:t>
        <a:bodyPr/>
        <a:lstStyle/>
        <a:p>
          <a:endParaRPr lang="es-MX"/>
        </a:p>
      </dgm:t>
    </dgm:pt>
  </dgm:ptLst>
  <dgm:cxnLst>
    <dgm:cxn modelId="{DDF305F6-471E-409E-8BE2-DA6A9F2FF8E4}" type="presOf" srcId="{22EBEE2E-00B1-417C-9C26-1F1A1DC48F9B}" destId="{E6E30030-3C09-4F54-8AE5-9C5095772DD1}"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7728B9A9-6958-4B10-8E08-17722B5F7811}" type="presOf" srcId="{A047E512-EB3F-47AB-8AA1-6E00883BE3D4}" destId="{03957EB9-DB8D-40A4-9D15-158D4B4E4446}" srcOrd="0" destOrd="0" presId="urn:microsoft.com/office/officeart/2005/8/layout/vList2"/>
    <dgm:cxn modelId="{4FC62A68-9EF6-4CF9-921D-58E051AC07EC}"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92D050"/>
        </a:solidFill>
      </dgm:spPr>
      <dgm:t>
        <a:bodyPr/>
        <a:lstStyle/>
        <a:p>
          <a:pPr algn="ctr" rtl="0"/>
          <a:r>
            <a:rPr lang="es-MX" dirty="0" smtClean="0"/>
            <a:t>¿ </a:t>
          </a:r>
          <a:r>
            <a:rPr lang="es-MX" dirty="0" smtClean="0"/>
            <a:t>Cuál es el trabajo preindustrial ?</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FEE39D10-9E18-4938-AAA8-65F3F69CD1A7}"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E7A323E1-43B1-4404-A471-548713D5E20E}" type="presOf" srcId="{D570D13C-CAA4-49EE-9EB3-56D1F4319664}" destId="{54108079-3681-4ED9-8028-9E2F62605F57}" srcOrd="0" destOrd="0" presId="urn:microsoft.com/office/officeart/2005/8/layout/vList2"/>
    <dgm:cxn modelId="{20D4DE0B-1A32-442D-8000-0947E3AF8021}"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smtClean="0"/>
            <a:t>CULTURA  y SOCIEDAD.</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AC0D1FB2-CABD-4BDB-B01E-475B795A826C}" type="presOf" srcId="{58D00092-1725-4656-BABA-57825928372C}" destId="{D3A1DCEE-C67B-4BD7-9E0F-2B4CE59E8EC9}" srcOrd="0" destOrd="0" presId="urn:microsoft.com/office/officeart/2005/8/layout/vList2"/>
    <dgm:cxn modelId="{7E806AA4-DA39-4562-B83B-65E9D340606A}" type="presOf" srcId="{7C543D93-E078-496C-90F2-F77CDC37B0AD}" destId="{9C59F131-D2A8-41F8-AF4C-84C65479A909}" srcOrd="0" destOrd="0" presId="urn:microsoft.com/office/officeart/2005/8/layout/vList2"/>
    <dgm:cxn modelId="{FB2A225A-D986-4E47-A48C-AA428FFA8275}"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3">
            <a:lumMod val="60000"/>
            <a:lumOff val="40000"/>
          </a:schemeClr>
        </a:solidFill>
      </dgm:spPr>
      <dgm:t>
        <a:bodyPr/>
        <a:lstStyle/>
        <a:p>
          <a:r>
            <a:rPr lang="es-MX" dirty="0" smtClean="0"/>
            <a:t>El concepto de sociedad preindustrial es ampliamente usado en las ciencias exactas, más que otros conceptos similares que pueden tener carga ideológica, frente a los que puede considerarse como un término "libre de valor". Por ejemplo, se usa intercambiable con sociedad tradicional, en </a:t>
          </a:r>
          <a:r>
            <a:rPr lang="es-MX" i="1" dirty="0" smtClean="0"/>
            <a:t>La división del trabajo en la sociedad</a:t>
          </a:r>
          <a:r>
            <a:rPr lang="es-MX" dirty="0" smtClean="0"/>
            <a:t> Se objeta al uso de este término que tradición implica estancamiento, con lo que se </a:t>
          </a:r>
          <a:r>
            <a:rPr lang="es-MX" i="1" dirty="0" smtClean="0"/>
            <a:t>carga</a:t>
          </a:r>
          <a:r>
            <a:rPr lang="es-MX" dirty="0" smtClean="0"/>
            <a:t> el concepto.</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5C76471F-3B06-4A86-8B2A-D34566E7A334}">
      <dgm:prSet/>
      <dgm:spPr/>
      <dgm:t>
        <a:bodyPr/>
        <a:lstStyle/>
        <a:p>
          <a:r>
            <a:rPr lang="es-MX" smtClean="0"/>
            <a:t>Marx, que fundó teóricamente el concepto, usaba la expresión sociedad precapitalista, que tampoco es un término neutral, ya que implica que la transición al capitalismo es un desarrollo inevitable o de progreso en la sucesión de los modos de producción hacia un futuro sin clases en la sociedad comunistas. Otros sinónimos son sociedad agraria y sociedad premoderna, ambos derivados de Hegel y Marx. Aunque no son estrictamente sinónimas, cada una con su linaje intelectual y merecen tratamiento independiente.</a:t>
          </a:r>
          <a:endParaRPr lang="es-MX"/>
        </a:p>
      </dgm:t>
    </dgm:pt>
    <dgm:pt modelId="{B9B8A897-113D-4D54-A6BD-8023D5489BB1}" type="parTrans" cxnId="{F83434CF-8616-4293-8B5E-A56FC545CBB6}">
      <dgm:prSet/>
      <dgm:spPr/>
      <dgm:t>
        <a:bodyPr/>
        <a:lstStyle/>
        <a:p>
          <a:endParaRPr lang="es-MX"/>
        </a:p>
      </dgm:t>
    </dgm:pt>
    <dgm:pt modelId="{A45C1805-37D6-4613-8126-15D74843000A}" type="sibTrans" cxnId="{F83434CF-8616-4293-8B5E-A56FC545CBB6}">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2" custScaleY="79271" custLinFactY="-1843" custLinFactNeighborX="1664" custLinFactNeighborY="-100000">
        <dgm:presLayoutVars>
          <dgm:chMax val="0"/>
          <dgm:bulletEnabled val="1"/>
        </dgm:presLayoutVars>
      </dgm:prSet>
      <dgm:spPr/>
      <dgm:t>
        <a:bodyPr/>
        <a:lstStyle/>
        <a:p>
          <a:endParaRPr lang="es-MX"/>
        </a:p>
      </dgm:t>
    </dgm:pt>
    <dgm:pt modelId="{BED78EA1-6323-49A4-9D1B-DC6F1B375156}" type="pres">
      <dgm:prSet presAssocID="{990FDBB6-A84F-4F4D-BF85-A0701AB8B974}" presName="spacer" presStyleCnt="0"/>
      <dgm:spPr/>
    </dgm:pt>
    <dgm:pt modelId="{1F783783-0AD5-4CFA-8713-4DA901828781}" type="pres">
      <dgm:prSet presAssocID="{5C76471F-3B06-4A86-8B2A-D34566E7A334}" presName="parentText" presStyleLbl="node1" presStyleIdx="1" presStyleCnt="2">
        <dgm:presLayoutVars>
          <dgm:chMax val="0"/>
          <dgm:bulletEnabled val="1"/>
        </dgm:presLayoutVars>
      </dgm:prSet>
      <dgm:spPr/>
    </dgm:pt>
  </dgm:ptLst>
  <dgm:cxnLst>
    <dgm:cxn modelId="{FEEE4D6F-D273-45BF-AA65-B6F94AE59C10}" type="presOf" srcId="{22EBEE2E-00B1-417C-9C26-1F1A1DC48F9B}" destId="{E6E30030-3C09-4F54-8AE5-9C5095772DD1}"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A21C7708-A76E-460E-A1CC-9CAD1BA229A8}" type="presOf" srcId="{A047E512-EB3F-47AB-8AA1-6E00883BE3D4}" destId="{03957EB9-DB8D-40A4-9D15-158D4B4E4446}" srcOrd="0" destOrd="0" presId="urn:microsoft.com/office/officeart/2005/8/layout/vList2"/>
    <dgm:cxn modelId="{F83434CF-8616-4293-8B5E-A56FC545CBB6}" srcId="{22EBEE2E-00B1-417C-9C26-1F1A1DC48F9B}" destId="{5C76471F-3B06-4A86-8B2A-D34566E7A334}" srcOrd="1" destOrd="0" parTransId="{B9B8A897-113D-4D54-A6BD-8023D5489BB1}" sibTransId="{A45C1805-37D6-4613-8126-15D74843000A}"/>
    <dgm:cxn modelId="{30AC092F-2988-4EEC-958F-255EB81248A0}" type="presOf" srcId="{5C76471F-3B06-4A86-8B2A-D34566E7A334}" destId="{1F783783-0AD5-4CFA-8713-4DA901828781}" srcOrd="0" destOrd="0" presId="urn:microsoft.com/office/officeart/2005/8/layout/vList2"/>
    <dgm:cxn modelId="{2CEACA70-CE45-485D-BCEB-687F8C2FDD68}" type="presParOf" srcId="{E6E30030-3C09-4F54-8AE5-9C5095772DD1}" destId="{03957EB9-DB8D-40A4-9D15-158D4B4E4446}" srcOrd="0" destOrd="0" presId="urn:microsoft.com/office/officeart/2005/8/layout/vList2"/>
    <dgm:cxn modelId="{23CC18BC-3437-47C8-9470-9311B45A5E6F}" type="presParOf" srcId="{E6E30030-3C09-4F54-8AE5-9C5095772DD1}" destId="{BED78EA1-6323-49A4-9D1B-DC6F1B375156}" srcOrd="1" destOrd="0" presId="urn:microsoft.com/office/officeart/2005/8/layout/vList2"/>
    <dgm:cxn modelId="{9881FDFE-C6F4-4C94-A391-3735724DA909}" type="presParOf" srcId="{E6E30030-3C09-4F54-8AE5-9C5095772DD1}" destId="{1F783783-0AD5-4CFA-8713-4DA901828781}" srcOrd="2"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MX" b="1" dirty="0" smtClean="0"/>
            <a:t>TRABAJO INDUSTRIAL </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MX" sz="1400" b="1" dirty="0" smtClean="0"/>
            <a:t>Es aquel que se desarrolla en la industria, entendida esta como la actividad que tiene como finalidad transformar los materiales en productos elaborados o </a:t>
          </a:r>
          <a:r>
            <a:rPr lang="es-MX" sz="1400" b="1" dirty="0" err="1" smtClean="0"/>
            <a:t>semielaborados</a:t>
          </a:r>
          <a:r>
            <a:rPr lang="es-MX" sz="1400" b="1" dirty="0" smtClean="0"/>
            <a:t> utilizando una fuente de energía. Además de materiales, para su desarrollo, la industria necesita maquinaria y recursos humanos organizados habitualmente en empresas por su especialización laboral. </a:t>
          </a:r>
          <a:endParaRPr lang="es-MX" sz="1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custT="1"/>
      <dgm:spPr/>
      <dgm:t>
        <a:bodyPr/>
        <a:lstStyle/>
        <a:p>
          <a:r>
            <a:rPr lang="es-MX" sz="1400" b="1" dirty="0" smtClean="0"/>
            <a:t>Este tipo de trabajo en el campo del derecho del trabajo se caracteriza por ser voluntario, dependiente y por cuenta ajena que desplaza al trabajo forzoso.</a:t>
          </a:r>
          <a:endParaRPr lang="es-MX" sz="1400"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a:solidFill>
          <a:srgbClr val="0000FF"/>
        </a:solidFill>
      </dgm:spPr>
      <dgm:t>
        <a:bodyPr/>
        <a:lstStyle/>
        <a:p>
          <a:endParaRPr lang="es-MX"/>
        </a:p>
      </dgm:t>
    </dgm:pt>
    <dgm:pt modelId="{4B7F4AB9-F29B-4850-8C18-D2E3C0E2F58E}" type="pres">
      <dgm:prSet presAssocID="{A3D6C485-362F-4B09-B28D-FAF684C4F639}" presName="text" presStyleLbl="fgAcc0" presStyleIdx="0" presStyleCnt="1" custScaleX="116343" custLinFactNeighborX="-4939" custLinFactNeighborY="-19592">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2"/>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2"/>
      <dgm:spPr>
        <a:solidFill>
          <a:srgbClr val="00B0F0"/>
        </a:solidFill>
      </dgm:spPr>
      <dgm:t>
        <a:bodyPr/>
        <a:lstStyle/>
        <a:p>
          <a:endParaRPr lang="es-MX"/>
        </a:p>
      </dgm:t>
    </dgm:pt>
    <dgm:pt modelId="{E9AE880C-5EC3-4E24-849B-539CD8DDC8DB}" type="pres">
      <dgm:prSet presAssocID="{2CE5DF26-B670-401B-ADF0-79AB843A4502}" presName="text2" presStyleLbl="fgAcc2" presStyleIdx="0" presStyleCnt="2" custScaleX="190968"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2"/>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2"/>
      <dgm:spPr>
        <a:solidFill>
          <a:srgbClr val="00B0F0"/>
        </a:solidFill>
      </dgm:spPr>
      <dgm:t>
        <a:bodyPr/>
        <a:lstStyle/>
        <a:p>
          <a:endParaRPr lang="es-MX"/>
        </a:p>
      </dgm:t>
    </dgm:pt>
    <dgm:pt modelId="{733792A5-9BB4-4291-8EC9-903E8FC5DB4B}" type="pres">
      <dgm:prSet presAssocID="{EFB5D373-51AF-49DD-9A28-D8A90F8681C3}" presName="text2" presStyleLbl="fgAcc2" presStyleIdx="1" presStyleCnt="2" custAng="0" custScaleX="215324" custScaleY="213236">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BFC7E286-6FBD-424C-ACCA-C35BD3D5420B}" type="presOf" srcId="{FE4B5F38-D98F-4533-B936-ED4F327F2691}" destId="{0E4B76F5-E02E-427F-98EA-BBB0906BB7AE}" srcOrd="0" destOrd="0" presId="urn:microsoft.com/office/officeart/2005/8/layout/hierarchy1"/>
    <dgm:cxn modelId="{0767964F-5E58-4C45-8313-DB2AA6C7048F}" type="presOf" srcId="{2CE5DF26-B670-401B-ADF0-79AB843A4502}" destId="{E9AE880C-5EC3-4E24-849B-539CD8DDC8D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5B87A451-5244-46E0-B1C5-4D3B049979B2}" type="presOf" srcId="{EFB5D373-51AF-49DD-9A28-D8A90F8681C3}" destId="{733792A5-9BB4-4291-8EC9-903E8FC5DB4B}" srcOrd="0" destOrd="0" presId="urn:microsoft.com/office/officeart/2005/8/layout/hierarchy1"/>
    <dgm:cxn modelId="{86325E22-229F-4327-9BA4-AA9F608F0CCB}" type="presOf" srcId="{A3D6C485-362F-4B09-B28D-FAF684C4F639}" destId="{4B7F4AB9-F29B-4850-8C18-D2E3C0E2F58E}" srcOrd="0" destOrd="0" presId="urn:microsoft.com/office/officeart/2005/8/layout/hierarchy1"/>
    <dgm:cxn modelId="{4EFB44A0-A1A4-4111-BC1F-7A12A21510F3}" type="presOf" srcId="{FBFF5AC6-D4FF-448F-B809-D5A0E91CD25C}" destId="{C3569CA3-BC6C-4890-9B47-EB5B5220EA40}" srcOrd="0" destOrd="0" presId="urn:microsoft.com/office/officeart/2005/8/layout/hierarchy1"/>
    <dgm:cxn modelId="{A60848F1-B185-4FEE-ACBC-107E5BFA12BC}" type="presOf" srcId="{46E3F74C-0362-48D0-B56B-E8D1DC5BB4C0}" destId="{83DC986F-9DA5-490F-B102-FF81E2ECE2E2}"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AEB55D60-7693-4C80-8BBC-79E46DDEAF56}" type="presParOf" srcId="{C3569CA3-BC6C-4890-9B47-EB5B5220EA40}" destId="{9AA6EF33-DCBB-4D85-858D-B1941F11E53B}" srcOrd="0" destOrd="0" presId="urn:microsoft.com/office/officeart/2005/8/layout/hierarchy1"/>
    <dgm:cxn modelId="{DB366B63-DFDB-42F4-AD1B-0A3C8766495B}" type="presParOf" srcId="{9AA6EF33-DCBB-4D85-858D-B1941F11E53B}" destId="{4B3E1051-24E6-4F90-BFAB-DD95666A1787}" srcOrd="0" destOrd="0" presId="urn:microsoft.com/office/officeart/2005/8/layout/hierarchy1"/>
    <dgm:cxn modelId="{F49E6C0A-616B-4D8D-84CA-F2B3DFC94AF6}" type="presParOf" srcId="{4B3E1051-24E6-4F90-BFAB-DD95666A1787}" destId="{75EAD2D3-6CE4-4F11-BEF9-1DC2D4DBE0D6}" srcOrd="0" destOrd="0" presId="urn:microsoft.com/office/officeart/2005/8/layout/hierarchy1"/>
    <dgm:cxn modelId="{04623EAA-3614-426D-91E4-5BCE505F51CD}" type="presParOf" srcId="{4B3E1051-24E6-4F90-BFAB-DD95666A1787}" destId="{4B7F4AB9-F29B-4850-8C18-D2E3C0E2F58E}" srcOrd="1" destOrd="0" presId="urn:microsoft.com/office/officeart/2005/8/layout/hierarchy1"/>
    <dgm:cxn modelId="{0B752E14-5EDA-43C8-9965-0154E85EEF46}" type="presParOf" srcId="{9AA6EF33-DCBB-4D85-858D-B1941F11E53B}" destId="{6711D6AE-1971-4272-B907-1577FDAAFF7C}" srcOrd="1" destOrd="0" presId="urn:microsoft.com/office/officeart/2005/8/layout/hierarchy1"/>
    <dgm:cxn modelId="{233E2669-7C2B-4912-BF13-704414211CB8}" type="presParOf" srcId="{6711D6AE-1971-4272-B907-1577FDAAFF7C}" destId="{0E4B76F5-E02E-427F-98EA-BBB0906BB7AE}" srcOrd="0" destOrd="0" presId="urn:microsoft.com/office/officeart/2005/8/layout/hierarchy1"/>
    <dgm:cxn modelId="{1B402BA9-2A3D-4F57-BD93-2963D4AF5D72}" type="presParOf" srcId="{6711D6AE-1971-4272-B907-1577FDAAFF7C}" destId="{38CBADFD-A4FB-461D-A322-C93227F6E4A1}" srcOrd="1" destOrd="0" presId="urn:microsoft.com/office/officeart/2005/8/layout/hierarchy1"/>
    <dgm:cxn modelId="{5905DE58-F180-4CED-9155-9E1586673322}" type="presParOf" srcId="{38CBADFD-A4FB-461D-A322-C93227F6E4A1}" destId="{5E5D4454-7FA8-42A6-9A60-25EEFBBBDE56}" srcOrd="0" destOrd="0" presId="urn:microsoft.com/office/officeart/2005/8/layout/hierarchy1"/>
    <dgm:cxn modelId="{C37C5D5D-631A-4682-A0C8-E2E9FD53BA26}" type="presParOf" srcId="{5E5D4454-7FA8-42A6-9A60-25EEFBBBDE56}" destId="{E82D1BB4-9A5E-4D81-93B4-487B2E7F5108}" srcOrd="0" destOrd="0" presId="urn:microsoft.com/office/officeart/2005/8/layout/hierarchy1"/>
    <dgm:cxn modelId="{AD63EAB2-6AFA-4F94-BD3D-4B4AA6E155AA}" type="presParOf" srcId="{5E5D4454-7FA8-42A6-9A60-25EEFBBBDE56}" destId="{E9AE880C-5EC3-4E24-849B-539CD8DDC8DB}" srcOrd="1" destOrd="0" presId="urn:microsoft.com/office/officeart/2005/8/layout/hierarchy1"/>
    <dgm:cxn modelId="{3E579DC9-BE6A-4EB6-840B-53FB9CBFB9E1}" type="presParOf" srcId="{38CBADFD-A4FB-461D-A322-C93227F6E4A1}" destId="{328B4D06-8F56-4C1E-BD81-3751905068F1}" srcOrd="1" destOrd="0" presId="urn:microsoft.com/office/officeart/2005/8/layout/hierarchy1"/>
    <dgm:cxn modelId="{775952B4-E93E-4EEC-B9A4-BF520AF5A9F2}" type="presParOf" srcId="{6711D6AE-1971-4272-B907-1577FDAAFF7C}" destId="{83DC986F-9DA5-490F-B102-FF81E2ECE2E2}" srcOrd="2" destOrd="0" presId="urn:microsoft.com/office/officeart/2005/8/layout/hierarchy1"/>
    <dgm:cxn modelId="{45808DB1-79FF-4FC9-8E5C-7167A8BA6606}" type="presParOf" srcId="{6711D6AE-1971-4272-B907-1577FDAAFF7C}" destId="{2DC90864-5D4E-4CF4-9E04-6FE2EF30916E}" srcOrd="3" destOrd="0" presId="urn:microsoft.com/office/officeart/2005/8/layout/hierarchy1"/>
    <dgm:cxn modelId="{129042A2-7AE6-4BC5-AFA9-1C3A213059B5}" type="presParOf" srcId="{2DC90864-5D4E-4CF4-9E04-6FE2EF30916E}" destId="{E481D7AE-36E6-4272-A9EA-2C619B052E41}" srcOrd="0" destOrd="0" presId="urn:microsoft.com/office/officeart/2005/8/layout/hierarchy1"/>
    <dgm:cxn modelId="{AC256136-C84A-4CA5-AE56-D74FD2BC68E2}" type="presParOf" srcId="{E481D7AE-36E6-4272-A9EA-2C619B052E41}" destId="{8768CE2D-E919-4070-A44B-412DE2126615}" srcOrd="0" destOrd="0" presId="urn:microsoft.com/office/officeart/2005/8/layout/hierarchy1"/>
    <dgm:cxn modelId="{DF093D47-E17D-43C8-A0A9-30FF69E845C5}" type="presParOf" srcId="{E481D7AE-36E6-4272-A9EA-2C619B052E41}" destId="{733792A5-9BB4-4291-8EC9-903E8FC5DB4B}" srcOrd="1" destOrd="0" presId="urn:microsoft.com/office/officeart/2005/8/layout/hierarchy1"/>
    <dgm:cxn modelId="{212504E4-20B4-4B74-B724-C93FEA26C129}" type="presParOf" srcId="{2DC90864-5D4E-4CF4-9E04-6FE2EF30916E}" destId="{52C53BD3-B7FF-4F78-AB27-A0F74787564B}"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dgm:t>
        <a:bodyPr/>
        <a:lstStyle/>
        <a:p>
          <a:r>
            <a:rPr lang="es-MX" dirty="0" smtClean="0"/>
            <a:t>La Sociología se basa en dos hechos básicos:  </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DFF09663-B96F-445D-B681-7B58BEFC3E26}">
      <dgm:prSet phldrT="[Texto]"/>
      <dgm:spPr/>
      <dgm:t>
        <a:bodyPr/>
        <a:lstStyle/>
        <a:p>
          <a:r>
            <a:rPr lang="es-MX" dirty="0" smtClean="0"/>
            <a:t>La sociología se distingue de la economía, de la ciencia política o de la psicología por:</a:t>
          </a:r>
          <a:endParaRPr lang="es-ES" dirty="0"/>
        </a:p>
      </dgm:t>
    </dgm:pt>
    <dgm:pt modelId="{75534EAB-DF00-422A-997E-C545F4A5BC38}" type="parTrans" cxnId="{7AF1C12A-871C-40C7-9536-45DA05EDDC6C}">
      <dgm:prSet/>
      <dgm:spPr/>
      <dgm:t>
        <a:bodyPr/>
        <a:lstStyle/>
        <a:p>
          <a:endParaRPr lang="es-ES"/>
        </a:p>
      </dgm:t>
    </dgm:pt>
    <dgm:pt modelId="{F5F862A7-6D0B-4D78-9141-9EA84B98E065}" type="sibTrans" cxnId="{7AF1C12A-871C-40C7-9536-45DA05EDDC6C}">
      <dgm:prSet/>
      <dgm:spPr/>
      <dgm:t>
        <a:bodyPr/>
        <a:lstStyle/>
        <a:p>
          <a:endParaRPr lang="es-ES"/>
        </a:p>
      </dgm:t>
    </dgm:pt>
    <dgm:pt modelId="{06428049-D540-4064-A181-AFACBB5B4630}">
      <dgm:prSet phldrT="[Texto]"/>
      <dgm:spPr/>
      <dgm:t>
        <a:bodyPr/>
        <a:lstStyle/>
        <a:p>
          <a:r>
            <a:rPr lang="es-MX" dirty="0" smtClean="0"/>
            <a:t>Las normas particulares que estudia, así como la manera como las observa. Los rasgos de la conducta sobre los cuales enfoca su atención la sociología derivan del segundo hecho básico sobre el que descansa la disciplina: el carácter social de la vida humana.</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8CEC30C6-0F21-44B2-BAD4-EC30236E5417}">
      <dgm:prSet phldrT="[Texto]"/>
      <dgm:spPr/>
      <dgm:t>
        <a:bodyPr/>
        <a:lstStyle/>
        <a:p>
          <a:r>
            <a:rPr lang="es-MX" dirty="0" smtClean="0"/>
            <a:t>la conducta de los seres humanos muestra normas regulares y recurrentes, y los seres humanos son animales sociales y no criaturas aisladas. Los aspectos repetidos de la acción humana son la base de cualquier ciencia social.</a:t>
          </a:r>
          <a:endParaRPr lang="es-ES" dirty="0"/>
        </a:p>
      </dgm:t>
    </dgm:pt>
    <dgm:pt modelId="{DD33F63D-CA8E-4DA0-8E09-D5E80BD6CA5E}" type="sibTrans" cxnId="{9C1351D5-C1F7-4EB1-848B-DA687277A3BC}">
      <dgm:prSet/>
      <dgm:spPr/>
      <dgm:t>
        <a:bodyPr/>
        <a:lstStyle/>
        <a:p>
          <a:endParaRPr lang="es-ES"/>
        </a:p>
      </dgm:t>
    </dgm:pt>
    <dgm:pt modelId="{70A34B03-E1DD-41B0-A0EF-3947911A9268}" type="parTrans" cxnId="{9C1351D5-C1F7-4EB1-848B-DA687277A3BC}">
      <dgm:prSet/>
      <dgm:spPr/>
      <dgm:t>
        <a:bodyPr/>
        <a:lstStyle/>
        <a:p>
          <a:endParaRPr lang="es-ES"/>
        </a:p>
      </dgm:t>
    </dgm:pt>
    <dgm:pt modelId="{01994EF9-97B8-43B7-AC77-0035BC1E9B50}">
      <dgm:prSet/>
      <dgm:spPr/>
      <dgm:t>
        <a:bodyPr/>
        <a:lstStyle/>
        <a:p>
          <a:r>
            <a:rPr lang="es-MX" smtClean="0"/>
            <a:t>“El hombre, dijo Aristóteles, es por naturaleza un animal político” (la palabra político puede ser traducida  en forma más adecuada por social).</a:t>
          </a:r>
          <a:endParaRPr lang="es-MX"/>
        </a:p>
      </dgm:t>
    </dgm:pt>
    <dgm:pt modelId="{B2ED52A8-D085-41CC-A5A9-AFF845E0D8B4}" type="parTrans" cxnId="{D80AE61A-16D2-4AEC-9785-E3CEEC4D9388}">
      <dgm:prSet/>
      <dgm:spPr/>
      <dgm:t>
        <a:bodyPr/>
        <a:lstStyle/>
        <a:p>
          <a:endParaRPr lang="es-MX"/>
        </a:p>
      </dgm:t>
    </dgm:pt>
    <dgm:pt modelId="{00842680-12E3-4F60-B1EB-871F93A133DF}" type="sibTrans" cxnId="{D80AE61A-16D2-4AEC-9785-E3CEEC4D9388}">
      <dgm:prSet/>
      <dgm:spPr/>
      <dgm:t>
        <a:bodyPr/>
        <a:lstStyle/>
        <a:p>
          <a:endParaRPr lang="es-MX"/>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C3655C3B-2916-475B-8BA6-86C06150B5C3}" srcId="{DFF09663-B96F-445D-B681-7B58BEFC3E26}" destId="{06428049-D540-4064-A181-AFACBB5B4630}" srcOrd="0" destOrd="0" parTransId="{E12427F4-287F-4DDC-A0E5-58C03E677868}" sibTransId="{777207FE-4A42-4031-A620-07F61962E770}"/>
    <dgm:cxn modelId="{789A1B0E-4CE2-4851-A35A-920B8C48D826}" type="presOf" srcId="{DFF09663-B96F-445D-B681-7B58BEFC3E26}" destId="{E937EE70-F021-4EAA-AF39-0E1E4643E5D9}" srcOrd="0" destOrd="0" presId="urn:microsoft.com/office/officeart/2005/8/layout/vList5"/>
    <dgm:cxn modelId="{672741F5-F43C-4FE4-A6AB-13D647C54949}" type="presOf" srcId="{5CEB750D-B110-4AD5-917B-3D4875034EAE}" destId="{93BA6CC7-2218-44A3-ADD3-9999DBDD6734}"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78F5A7FB-BBDF-4847-8A97-51C0D1D9E319}" type="presOf" srcId="{9E539E4A-F04F-4E3B-AA29-D0248A056CD9}" destId="{FF1DA70B-0F72-4858-94CB-CBACBC93528E}" srcOrd="0" destOrd="0" presId="urn:microsoft.com/office/officeart/2005/8/layout/vList5"/>
    <dgm:cxn modelId="{18CB10F9-36B9-462D-9298-D85F0A701B40}" type="presOf" srcId="{06428049-D540-4064-A181-AFACBB5B4630}" destId="{B741EC5D-87B4-40DA-91F6-306701C5750A}" srcOrd="0" destOrd="0" presId="urn:microsoft.com/office/officeart/2005/8/layout/vList5"/>
    <dgm:cxn modelId="{7AF1C12A-871C-40C7-9536-45DA05EDDC6C}" srcId="{9E539E4A-F04F-4E3B-AA29-D0248A056CD9}" destId="{DFF09663-B96F-445D-B681-7B58BEFC3E26}" srcOrd="1" destOrd="0" parTransId="{75534EAB-DF00-422A-997E-C545F4A5BC38}" sibTransId="{F5F862A7-6D0B-4D78-9141-9EA84B98E065}"/>
    <dgm:cxn modelId="{5682D333-ED53-4494-90D0-FF3F85047EAC}" srcId="{9E539E4A-F04F-4E3B-AA29-D0248A056CD9}" destId="{5CEB750D-B110-4AD5-917B-3D4875034EAE}" srcOrd="0" destOrd="0" parTransId="{F5F4A730-C135-4C45-B4FD-DFA5775056F4}" sibTransId="{E4E942DE-8B6E-4CA0-9AF5-1642AC05E380}"/>
    <dgm:cxn modelId="{D80AE61A-16D2-4AEC-9785-E3CEEC4D9388}" srcId="{DFF09663-B96F-445D-B681-7B58BEFC3E26}" destId="{01994EF9-97B8-43B7-AC77-0035BC1E9B50}" srcOrd="1" destOrd="0" parTransId="{B2ED52A8-D085-41CC-A5A9-AFF845E0D8B4}" sibTransId="{00842680-12E3-4F60-B1EB-871F93A133DF}"/>
    <dgm:cxn modelId="{591A4293-0A9D-4A03-A6F3-6B99CA4A6350}" type="presOf" srcId="{8CEC30C6-0F21-44B2-BAD4-EC30236E5417}" destId="{95C2193A-E465-409D-972A-89C0A71F74C0}" srcOrd="0" destOrd="0" presId="urn:microsoft.com/office/officeart/2005/8/layout/vList5"/>
    <dgm:cxn modelId="{2838660C-1A77-4AF0-B67E-5F38CEFBD663}" type="presOf" srcId="{01994EF9-97B8-43B7-AC77-0035BC1E9B50}" destId="{B741EC5D-87B4-40DA-91F6-306701C5750A}" srcOrd="0" destOrd="1" presId="urn:microsoft.com/office/officeart/2005/8/layout/vList5"/>
    <dgm:cxn modelId="{3346266F-2912-4B15-9BF3-0C9F49C2060F}" type="presParOf" srcId="{FF1DA70B-0F72-4858-94CB-CBACBC93528E}" destId="{01F80027-B69B-49C4-BB50-6E3B9B68BBE2}" srcOrd="0" destOrd="0" presId="urn:microsoft.com/office/officeart/2005/8/layout/vList5"/>
    <dgm:cxn modelId="{3A8308EA-A28A-45CE-B36F-30BFA16E5C1D}" type="presParOf" srcId="{01F80027-B69B-49C4-BB50-6E3B9B68BBE2}" destId="{93BA6CC7-2218-44A3-ADD3-9999DBDD6734}" srcOrd="0" destOrd="0" presId="urn:microsoft.com/office/officeart/2005/8/layout/vList5"/>
    <dgm:cxn modelId="{5BDDD6E2-6457-44BF-BC2C-6D2D459C29A5}" type="presParOf" srcId="{01F80027-B69B-49C4-BB50-6E3B9B68BBE2}" destId="{95C2193A-E465-409D-972A-89C0A71F74C0}" srcOrd="1" destOrd="0" presId="urn:microsoft.com/office/officeart/2005/8/layout/vList5"/>
    <dgm:cxn modelId="{CEF375F9-6EAA-426F-B20D-02A1DB850AAA}" type="presParOf" srcId="{FF1DA70B-0F72-4858-94CB-CBACBC93528E}" destId="{7490DFB9-17A5-4A08-9BF7-A2BA34058B00}" srcOrd="1" destOrd="0" presId="urn:microsoft.com/office/officeart/2005/8/layout/vList5"/>
    <dgm:cxn modelId="{A9FD0DEF-5F11-4A59-A105-91FD6E8332DC}" type="presParOf" srcId="{FF1DA70B-0F72-4858-94CB-CBACBC93528E}" destId="{734E795E-D7D6-4060-88CF-AECFFC030A4F}" srcOrd="2" destOrd="0" presId="urn:microsoft.com/office/officeart/2005/8/layout/vList5"/>
    <dgm:cxn modelId="{1A5D0618-EC55-402A-A926-7ED54EA0575A}" type="presParOf" srcId="{734E795E-D7D6-4060-88CF-AECFFC030A4F}" destId="{E937EE70-F021-4EAA-AF39-0E1E4643E5D9}" srcOrd="0" destOrd="0" presId="urn:microsoft.com/office/officeart/2005/8/layout/vList5"/>
    <dgm:cxn modelId="{DFB7432E-BDB3-4AB0-A37E-312E096E60FB}"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dirty="0" smtClean="0"/>
            <a:t>CULTURA  y SOCIEDAD.</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2DB84439-8252-4D13-A74D-61B773B99C67}" type="presOf" srcId="{58D00092-1725-4656-BABA-57825928372C}" destId="{D3A1DCEE-C67B-4BD7-9E0F-2B4CE59E8EC9}" srcOrd="0" destOrd="0" presId="urn:microsoft.com/office/officeart/2005/8/layout/vList2"/>
    <dgm:cxn modelId="{742D9B6B-7533-4762-9894-6B1226017AA4}" type="presOf" srcId="{7C543D93-E078-496C-90F2-F77CDC37B0AD}" destId="{9C59F131-D2A8-41F8-AF4C-84C65479A909}" srcOrd="0" destOrd="0" presId="urn:microsoft.com/office/officeart/2005/8/layout/vList2"/>
    <dgm:cxn modelId="{A67B21BB-E679-4B68-8CFE-17770EDCF393}"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a:solidFill>
          <a:srgbClr val="C850C8"/>
        </a:solidFill>
      </dgm:spPr>
      <dgm:t>
        <a:bodyPr/>
        <a:lstStyle/>
        <a:p>
          <a:r>
            <a:rPr lang="es-MX" dirty="0" smtClean="0"/>
            <a:t>Al tratar de explicar las aparentes regularidades de las acciones humanas y los hechos de la vida colectiva, los sociólogos han:  </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06428049-D540-4064-A181-AFACBB5B4630}">
      <dgm:prSet phldrT="[Texto]"/>
      <dgm:spPr/>
      <dgm:t>
        <a:bodyPr/>
        <a:lstStyle/>
        <a:p>
          <a:r>
            <a:rPr lang="es-MX" dirty="0" smtClean="0"/>
            <a:t>En sociología el concepto de cultura se refiere a la totalidad de lo que aprenden los individuos en tanto miembros de la sociedad. “Cultura es el todo complejo que incluye al conocimiento, las creencias, el arte, la moral, el derecho, la costumbre, y cualquier otra capacidad y habito adquirido por el hombre en cuanto que es miembro de la sociedad” </a:t>
          </a:r>
          <a:r>
            <a:rPr lang="es-MX" dirty="0" err="1" smtClean="0"/>
            <a:t>Tylor</a:t>
          </a:r>
          <a:r>
            <a:rPr lang="es-MX" dirty="0" smtClean="0"/>
            <a:t>. </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8CEC30C6-0F21-44B2-BAD4-EC30236E5417}">
      <dgm:prSet phldrT="[Texto]"/>
      <dgm:spPr/>
      <dgm:t>
        <a:bodyPr/>
        <a:lstStyle/>
        <a:p>
          <a:r>
            <a:rPr lang="es-MX" dirty="0" smtClean="0"/>
            <a:t>Desarrollado dos conceptos </a:t>
          </a:r>
          <a:r>
            <a:rPr lang="es-MX" b="1" i="1" dirty="0" smtClean="0"/>
            <a:t>cultura y sociedad</a:t>
          </a:r>
          <a:r>
            <a:rPr lang="es-MX" dirty="0" smtClean="0"/>
            <a:t> que pueden considerarse básicos para la investigación sociológica. </a:t>
          </a:r>
          <a:endParaRPr lang="es-ES" dirty="0"/>
        </a:p>
      </dgm:t>
    </dgm:pt>
    <dgm:pt modelId="{DD33F63D-CA8E-4DA0-8E09-D5E80BD6CA5E}" type="sibTrans" cxnId="{9C1351D5-C1F7-4EB1-848B-DA687277A3BC}">
      <dgm:prSet/>
      <dgm:spPr/>
      <dgm:t>
        <a:bodyPr/>
        <a:lstStyle/>
        <a:p>
          <a:endParaRPr lang="es-ES"/>
        </a:p>
      </dgm:t>
    </dgm:pt>
    <dgm:pt modelId="{70A34B03-E1DD-41B0-A0EF-3947911A9268}" type="parTrans" cxnId="{9C1351D5-C1F7-4EB1-848B-DA687277A3BC}">
      <dgm:prSet/>
      <dgm:spPr/>
      <dgm:t>
        <a:bodyPr/>
        <a:lstStyle/>
        <a:p>
          <a:endParaRPr lang="es-ES"/>
        </a:p>
      </dgm:t>
    </dgm:pt>
    <dgm:pt modelId="{DFF09663-B96F-445D-B681-7B58BEFC3E26}">
      <dgm:prSet phldrT="[Texto]"/>
      <dgm:spPr>
        <a:solidFill>
          <a:srgbClr val="00B050"/>
        </a:solidFill>
      </dgm:spPr>
      <dgm:t>
        <a:bodyPr/>
        <a:lstStyle/>
        <a:p>
          <a:r>
            <a:rPr lang="es-MX" dirty="0" smtClean="0"/>
            <a:t>El termino cultura se usó primeramente en la antropología por un investigador ingles llamado Edward </a:t>
          </a:r>
          <a:r>
            <a:rPr lang="es-MX" dirty="0" err="1" smtClean="0"/>
            <a:t>Tylor</a:t>
          </a:r>
          <a:r>
            <a:rPr lang="es-MX" dirty="0" smtClean="0"/>
            <a:t> en el año 1871. </a:t>
          </a:r>
          <a:endParaRPr lang="es-ES" dirty="0"/>
        </a:p>
      </dgm:t>
    </dgm:pt>
    <dgm:pt modelId="{F5F862A7-6D0B-4D78-9141-9EA84B98E065}" type="sibTrans" cxnId="{7AF1C12A-871C-40C7-9536-45DA05EDDC6C}">
      <dgm:prSet/>
      <dgm:spPr/>
      <dgm:t>
        <a:bodyPr/>
        <a:lstStyle/>
        <a:p>
          <a:endParaRPr lang="es-ES"/>
        </a:p>
      </dgm:t>
    </dgm:pt>
    <dgm:pt modelId="{75534EAB-DF00-422A-997E-C545F4A5BC38}" type="parTrans" cxnId="{7AF1C12A-871C-40C7-9536-45DA05EDDC6C}">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C3655C3B-2916-475B-8BA6-86C06150B5C3}" srcId="{DFF09663-B96F-445D-B681-7B58BEFC3E26}" destId="{06428049-D540-4064-A181-AFACBB5B4630}" srcOrd="0" destOrd="0" parTransId="{E12427F4-287F-4DDC-A0E5-58C03E677868}" sibTransId="{777207FE-4A42-4031-A620-07F61962E770}"/>
    <dgm:cxn modelId="{40C574A0-97B3-4311-8C11-102833451321}" type="presOf" srcId="{9E539E4A-F04F-4E3B-AA29-D0248A056CD9}" destId="{FF1DA70B-0F72-4858-94CB-CBACBC93528E}" srcOrd="0" destOrd="0" presId="urn:microsoft.com/office/officeart/2005/8/layout/vList5"/>
    <dgm:cxn modelId="{098CF3ED-C1F9-4295-8435-B9A0AAD0AACF}" type="presOf" srcId="{5CEB750D-B110-4AD5-917B-3D4875034EAE}" destId="{93BA6CC7-2218-44A3-ADD3-9999DBDD6734}" srcOrd="0" destOrd="0" presId="urn:microsoft.com/office/officeart/2005/8/layout/vList5"/>
    <dgm:cxn modelId="{93603A54-9AF7-41A6-ABA4-1CDE67FF0CD5}" type="presOf" srcId="{8CEC30C6-0F21-44B2-BAD4-EC30236E5417}" destId="{95C2193A-E465-409D-972A-89C0A71F74C0}"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D6270A82-01B9-49F8-AA29-66B8A26764D8}" type="presOf" srcId="{06428049-D540-4064-A181-AFACBB5B4630}" destId="{B741EC5D-87B4-40DA-91F6-306701C5750A}" srcOrd="0" destOrd="0" presId="urn:microsoft.com/office/officeart/2005/8/layout/vList5"/>
    <dgm:cxn modelId="{7AF1C12A-871C-40C7-9536-45DA05EDDC6C}" srcId="{9E539E4A-F04F-4E3B-AA29-D0248A056CD9}" destId="{DFF09663-B96F-445D-B681-7B58BEFC3E26}" srcOrd="1" destOrd="0" parTransId="{75534EAB-DF00-422A-997E-C545F4A5BC38}" sibTransId="{F5F862A7-6D0B-4D78-9141-9EA84B98E065}"/>
    <dgm:cxn modelId="{5682D333-ED53-4494-90D0-FF3F85047EAC}" srcId="{9E539E4A-F04F-4E3B-AA29-D0248A056CD9}" destId="{5CEB750D-B110-4AD5-917B-3D4875034EAE}" srcOrd="0" destOrd="0" parTransId="{F5F4A730-C135-4C45-B4FD-DFA5775056F4}" sibTransId="{E4E942DE-8B6E-4CA0-9AF5-1642AC05E380}"/>
    <dgm:cxn modelId="{314BD29A-E682-4E0C-8F75-3B950ADA5FFD}" type="presOf" srcId="{DFF09663-B96F-445D-B681-7B58BEFC3E26}" destId="{E937EE70-F021-4EAA-AF39-0E1E4643E5D9}" srcOrd="0" destOrd="0" presId="urn:microsoft.com/office/officeart/2005/8/layout/vList5"/>
    <dgm:cxn modelId="{1CDC9D17-6BFD-4E50-8DC0-63F0DB7152FB}" type="presParOf" srcId="{FF1DA70B-0F72-4858-94CB-CBACBC93528E}" destId="{01F80027-B69B-49C4-BB50-6E3B9B68BBE2}" srcOrd="0" destOrd="0" presId="urn:microsoft.com/office/officeart/2005/8/layout/vList5"/>
    <dgm:cxn modelId="{91427657-D350-43FA-8DAF-8AFAE3F64099}" type="presParOf" srcId="{01F80027-B69B-49C4-BB50-6E3B9B68BBE2}" destId="{93BA6CC7-2218-44A3-ADD3-9999DBDD6734}" srcOrd="0" destOrd="0" presId="urn:microsoft.com/office/officeart/2005/8/layout/vList5"/>
    <dgm:cxn modelId="{5CE09C05-92AB-40D8-946A-2A75306CCAB1}" type="presParOf" srcId="{01F80027-B69B-49C4-BB50-6E3B9B68BBE2}" destId="{95C2193A-E465-409D-972A-89C0A71F74C0}" srcOrd="1" destOrd="0" presId="urn:microsoft.com/office/officeart/2005/8/layout/vList5"/>
    <dgm:cxn modelId="{E97B9B69-5F48-4D95-9B3F-1F8DC15ED38D}" type="presParOf" srcId="{FF1DA70B-0F72-4858-94CB-CBACBC93528E}" destId="{7490DFB9-17A5-4A08-9BF7-A2BA34058B00}" srcOrd="1" destOrd="0" presId="urn:microsoft.com/office/officeart/2005/8/layout/vList5"/>
    <dgm:cxn modelId="{7DCF243D-C937-4644-B48A-DEE9BCF12761}" type="presParOf" srcId="{FF1DA70B-0F72-4858-94CB-CBACBC93528E}" destId="{734E795E-D7D6-4060-88CF-AECFFC030A4F}" srcOrd="2" destOrd="0" presId="urn:microsoft.com/office/officeart/2005/8/layout/vList5"/>
    <dgm:cxn modelId="{2DA8BC66-7D54-405A-9D02-706A4B02B38A}" type="presParOf" srcId="{734E795E-D7D6-4060-88CF-AECFFC030A4F}" destId="{E937EE70-F021-4EAA-AF39-0E1E4643E5D9}" srcOrd="0" destOrd="0" presId="urn:microsoft.com/office/officeart/2005/8/layout/vList5"/>
    <dgm:cxn modelId="{74AA31A6-CC5E-42A0-9AD9-FA8E3EACDCCD}"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385B0F-AD56-4A0F-BFFD-0572FD5412B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20492558-7C02-43E3-B0A4-B0F86256E0F5}">
      <dgm:prSet/>
      <dgm:spPr/>
      <dgm:t>
        <a:bodyPr/>
        <a:lstStyle/>
        <a:p>
          <a:pPr rtl="0"/>
          <a:r>
            <a:rPr lang="es-MX" dirty="0" smtClean="0"/>
            <a:t>La importancia de la cultura radica en el hecho de que proporciona el conocimiento y las técnicas que le permiten sobrevivir a la humanidad tanto física como socialmente; la cultura es aprendida y compartida; los hombres no heredan sus hábitos y creencias, sus capacidades y su conocimiento: las adquieren a lo largo de sus vidas. Lo que aprenden proviene de los grupos en los que han nacido y dentro de los cuales viven.</a:t>
          </a:r>
          <a:endParaRPr lang="es-MX" dirty="0"/>
        </a:p>
      </dgm:t>
    </dgm:pt>
    <dgm:pt modelId="{D57D84D6-2E48-4EF7-B4B7-16E936BFB39F}" type="parTrans" cxnId="{922E2940-FF0F-43DB-85A8-8BDC2EBF7BD9}">
      <dgm:prSet/>
      <dgm:spPr/>
      <dgm:t>
        <a:bodyPr/>
        <a:lstStyle/>
        <a:p>
          <a:endParaRPr lang="es-MX"/>
        </a:p>
      </dgm:t>
    </dgm:pt>
    <dgm:pt modelId="{D0E97023-7EE2-4F52-8820-E7AEB5372702}" type="sibTrans" cxnId="{922E2940-FF0F-43DB-85A8-8BDC2EBF7BD9}">
      <dgm:prSet/>
      <dgm:spPr/>
      <dgm:t>
        <a:bodyPr/>
        <a:lstStyle/>
        <a:p>
          <a:endParaRPr lang="es-MX"/>
        </a:p>
      </dgm:t>
    </dgm:pt>
    <dgm:pt modelId="{DD30D744-8080-434E-A0D5-B27065F7221E}" type="pres">
      <dgm:prSet presAssocID="{3D385B0F-AD56-4A0F-BFFD-0572FD5412B7}" presName="linear" presStyleCnt="0">
        <dgm:presLayoutVars>
          <dgm:dir/>
          <dgm:resizeHandles val="exact"/>
        </dgm:presLayoutVars>
      </dgm:prSet>
      <dgm:spPr/>
      <dgm:t>
        <a:bodyPr/>
        <a:lstStyle/>
        <a:p>
          <a:endParaRPr lang="es-MX"/>
        </a:p>
      </dgm:t>
    </dgm:pt>
    <dgm:pt modelId="{DC68E7EC-F72E-4208-A740-82A1E9A96C21}" type="pres">
      <dgm:prSet presAssocID="{20492558-7C02-43E3-B0A4-B0F86256E0F5}" presName="comp" presStyleCnt="0"/>
      <dgm:spPr/>
    </dgm:pt>
    <dgm:pt modelId="{F5155B3F-57EB-4794-ACAF-29E014BB39F7}" type="pres">
      <dgm:prSet presAssocID="{20492558-7C02-43E3-B0A4-B0F86256E0F5}" presName="box" presStyleLbl="node1" presStyleIdx="0" presStyleCnt="1"/>
      <dgm:spPr/>
      <dgm:t>
        <a:bodyPr/>
        <a:lstStyle/>
        <a:p>
          <a:endParaRPr lang="es-MX"/>
        </a:p>
      </dgm:t>
    </dgm:pt>
    <dgm:pt modelId="{7F3C0E6E-B414-4978-A23C-233976F95CE9}" type="pres">
      <dgm:prSet presAssocID="{20492558-7C02-43E3-B0A4-B0F86256E0F5}" presName="img" presStyleLbl="fgImgPlace1" presStyleIdx="0" presStyleCnt="1"/>
      <dgm:spPr>
        <a:blipFill rotWithShape="0">
          <a:blip xmlns:r="http://schemas.openxmlformats.org/officeDocument/2006/relationships" r:embed="rId1"/>
          <a:stretch>
            <a:fillRect/>
          </a:stretch>
        </a:blipFill>
      </dgm:spPr>
      <dgm:t>
        <a:bodyPr/>
        <a:lstStyle/>
        <a:p>
          <a:endParaRPr lang="es-MX"/>
        </a:p>
      </dgm:t>
    </dgm:pt>
    <dgm:pt modelId="{2C295555-83F4-4C78-88EF-223858EB3FAE}" type="pres">
      <dgm:prSet presAssocID="{20492558-7C02-43E3-B0A4-B0F86256E0F5}" presName="text" presStyleLbl="node1" presStyleIdx="0" presStyleCnt="1">
        <dgm:presLayoutVars>
          <dgm:bulletEnabled val="1"/>
        </dgm:presLayoutVars>
      </dgm:prSet>
      <dgm:spPr/>
      <dgm:t>
        <a:bodyPr/>
        <a:lstStyle/>
        <a:p>
          <a:endParaRPr lang="es-MX"/>
        </a:p>
      </dgm:t>
    </dgm:pt>
  </dgm:ptLst>
  <dgm:cxnLst>
    <dgm:cxn modelId="{2A9D0166-F26B-4291-9999-B03761387FFC}" type="presOf" srcId="{20492558-7C02-43E3-B0A4-B0F86256E0F5}" destId="{F5155B3F-57EB-4794-ACAF-29E014BB39F7}" srcOrd="0" destOrd="0" presId="urn:microsoft.com/office/officeart/2005/8/layout/vList4"/>
    <dgm:cxn modelId="{84CB978B-3A64-4D36-8306-BD523246D38B}" type="presOf" srcId="{3D385B0F-AD56-4A0F-BFFD-0572FD5412B7}" destId="{DD30D744-8080-434E-A0D5-B27065F7221E}" srcOrd="0" destOrd="0" presId="urn:microsoft.com/office/officeart/2005/8/layout/vList4"/>
    <dgm:cxn modelId="{026026A6-0DB0-4176-871C-29F679AD78AA}" type="presOf" srcId="{20492558-7C02-43E3-B0A4-B0F86256E0F5}" destId="{2C295555-83F4-4C78-88EF-223858EB3FAE}" srcOrd="1" destOrd="0" presId="urn:microsoft.com/office/officeart/2005/8/layout/vList4"/>
    <dgm:cxn modelId="{922E2940-FF0F-43DB-85A8-8BDC2EBF7BD9}" srcId="{3D385B0F-AD56-4A0F-BFFD-0572FD5412B7}" destId="{20492558-7C02-43E3-B0A4-B0F86256E0F5}" srcOrd="0" destOrd="0" parTransId="{D57D84D6-2E48-4EF7-B4B7-16E936BFB39F}" sibTransId="{D0E97023-7EE2-4F52-8820-E7AEB5372702}"/>
    <dgm:cxn modelId="{7E0CDEA4-97C9-4C0E-9659-EA82C0F7702E}" type="presParOf" srcId="{DD30D744-8080-434E-A0D5-B27065F7221E}" destId="{DC68E7EC-F72E-4208-A740-82A1E9A96C21}" srcOrd="0" destOrd="0" presId="urn:microsoft.com/office/officeart/2005/8/layout/vList4"/>
    <dgm:cxn modelId="{4AB6AA6E-5A37-4C37-9556-9E6B7A12FAFE}" type="presParOf" srcId="{DC68E7EC-F72E-4208-A740-82A1E9A96C21}" destId="{F5155B3F-57EB-4794-ACAF-29E014BB39F7}" srcOrd="0" destOrd="0" presId="urn:microsoft.com/office/officeart/2005/8/layout/vList4"/>
    <dgm:cxn modelId="{5DB277D0-8FF8-4BB1-8B3C-C20299D28CC2}" type="presParOf" srcId="{DC68E7EC-F72E-4208-A740-82A1E9A96C21}" destId="{7F3C0E6E-B414-4978-A23C-233976F95CE9}" srcOrd="1" destOrd="0" presId="urn:microsoft.com/office/officeart/2005/8/layout/vList4"/>
    <dgm:cxn modelId="{9DCD3231-4EC9-4B9A-A3F3-4A279C0DCD18}" type="presParOf" srcId="{DC68E7EC-F72E-4208-A740-82A1E9A96C21}" destId="{2C295555-83F4-4C78-88EF-223858EB3FAE}"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9416C85-1C5E-4318-ACA6-5C7425DD9F38}"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96EC5AE2-6560-4EBB-8179-6BC4062A9836}">
      <dgm:prSet phldrT="[Texto]"/>
      <dgm:spPr/>
      <dgm:t>
        <a:bodyPr/>
        <a:lstStyle/>
        <a:p>
          <a:r>
            <a:rPr lang="es-MX" dirty="0" smtClean="0"/>
            <a:t>Los elementos que integran la cultura se agrupan en tres grandes categorías</a:t>
          </a:r>
          <a:endParaRPr lang="es-MX" dirty="0"/>
        </a:p>
      </dgm:t>
    </dgm:pt>
    <dgm:pt modelId="{66BC9EDB-AA43-44DA-8E25-A85B55D6EE7F}" type="parTrans" cxnId="{4327236F-867D-4F6E-BD36-8DD7CACD7AAE}">
      <dgm:prSet/>
      <dgm:spPr/>
      <dgm:t>
        <a:bodyPr/>
        <a:lstStyle/>
        <a:p>
          <a:endParaRPr lang="es-MX"/>
        </a:p>
      </dgm:t>
    </dgm:pt>
    <dgm:pt modelId="{C80E167A-1597-4D37-9D96-AA90A89E96C4}" type="sibTrans" cxnId="{4327236F-867D-4F6E-BD36-8DD7CACD7AAE}">
      <dgm:prSet/>
      <dgm:spPr/>
      <dgm:t>
        <a:bodyPr/>
        <a:lstStyle/>
        <a:p>
          <a:endParaRPr lang="es-MX"/>
        </a:p>
      </dgm:t>
    </dgm:pt>
    <dgm:pt modelId="{87828451-592E-4730-8740-689D8545784F}">
      <dgm:prSet phldrT="[Texto]"/>
      <dgm:spPr>
        <a:solidFill>
          <a:srgbClr val="C850C8"/>
        </a:solidFill>
      </dgm:spPr>
      <dgm:t>
        <a:bodyPr/>
        <a:lstStyle/>
        <a:p>
          <a:r>
            <a:rPr lang="es-MX" b="1" dirty="0" smtClean="0"/>
            <a:t>Las Instituciones</a:t>
          </a:r>
          <a:r>
            <a:rPr lang="es-MX" dirty="0" smtClean="0"/>
            <a:t>, es decir aquellas normas o reglas que rigen la conducta;</a:t>
          </a:r>
          <a:endParaRPr lang="es-MX" dirty="0"/>
        </a:p>
      </dgm:t>
    </dgm:pt>
    <dgm:pt modelId="{C2C90024-D0F0-4CBA-BF54-2AE4140058A6}" type="parTrans" cxnId="{E4CEC9E4-2B80-49EE-BDCA-F1C57A639D46}">
      <dgm:prSet/>
      <dgm:spPr/>
      <dgm:t>
        <a:bodyPr/>
        <a:lstStyle/>
        <a:p>
          <a:endParaRPr lang="es-MX"/>
        </a:p>
      </dgm:t>
    </dgm:pt>
    <dgm:pt modelId="{C8E18C24-A1CB-4298-8F43-F2BCEB5519A8}" type="sibTrans" cxnId="{E4CEC9E4-2B80-49EE-BDCA-F1C57A639D46}">
      <dgm:prSet/>
      <dgm:spPr/>
      <dgm:t>
        <a:bodyPr/>
        <a:lstStyle/>
        <a:p>
          <a:endParaRPr lang="es-MX"/>
        </a:p>
      </dgm:t>
    </dgm:pt>
    <dgm:pt modelId="{1D39985B-21C7-4FDF-92A1-8D7015AB9838}">
      <dgm:prSet phldrT="[Texto]"/>
      <dgm:spPr/>
      <dgm:t>
        <a:bodyPr/>
        <a:lstStyle/>
        <a:p>
          <a:r>
            <a:rPr lang="es-MX" b="1" dirty="0" smtClean="0"/>
            <a:t>Las ideas, </a:t>
          </a:r>
          <a:r>
            <a:rPr lang="es-MX" dirty="0" smtClean="0"/>
            <a:t>es decir el conocimiento y las creencias de todas clases (teológicas, filosóficas, científicas, tecnológicas, históricas, sociológicas, etc.)</a:t>
          </a:r>
          <a:endParaRPr lang="es-MX" dirty="0"/>
        </a:p>
      </dgm:t>
    </dgm:pt>
    <dgm:pt modelId="{5EDCCB0A-CB0E-4EEC-8BBA-F7D43442974F}" type="parTrans" cxnId="{DB3D531D-06E6-4DED-ADDC-D234F897147B}">
      <dgm:prSet/>
      <dgm:spPr/>
      <dgm:t>
        <a:bodyPr/>
        <a:lstStyle/>
        <a:p>
          <a:endParaRPr lang="es-MX"/>
        </a:p>
      </dgm:t>
    </dgm:pt>
    <dgm:pt modelId="{C6C1FEDA-A490-45C0-AC28-876D692595A8}" type="sibTrans" cxnId="{DB3D531D-06E6-4DED-ADDC-D234F897147B}">
      <dgm:prSet/>
      <dgm:spPr/>
      <dgm:t>
        <a:bodyPr/>
        <a:lstStyle/>
        <a:p>
          <a:endParaRPr lang="es-MX"/>
        </a:p>
      </dgm:t>
    </dgm:pt>
    <dgm:pt modelId="{6D3444F3-9424-43F6-A33B-CA0AE663D2C9}">
      <dgm:prSet phldrT="[Texto]"/>
      <dgm:spPr>
        <a:solidFill>
          <a:srgbClr val="00B0F0"/>
        </a:solidFill>
      </dgm:spPr>
      <dgm:t>
        <a:bodyPr/>
        <a:lstStyle/>
        <a:p>
          <a:r>
            <a:rPr lang="es-MX" b="1" dirty="0" smtClean="0"/>
            <a:t>Los productos, </a:t>
          </a:r>
          <a:r>
            <a:rPr lang="es-MX" dirty="0" smtClean="0"/>
            <a:t>materiales o artefactos que los hombres producen y utilizan a lo largo de sus vidas.</a:t>
          </a:r>
          <a:endParaRPr lang="es-MX" dirty="0"/>
        </a:p>
      </dgm:t>
    </dgm:pt>
    <dgm:pt modelId="{DB4392B5-A549-4D54-982D-4A9764ABDF32}" type="parTrans" cxnId="{FFE34CEE-679B-4AD7-8010-2CB1973EB989}">
      <dgm:prSet/>
      <dgm:spPr/>
      <dgm:t>
        <a:bodyPr/>
        <a:lstStyle/>
        <a:p>
          <a:endParaRPr lang="es-MX"/>
        </a:p>
      </dgm:t>
    </dgm:pt>
    <dgm:pt modelId="{DF135D24-820F-4AEC-9460-36250AA19DBA}" type="sibTrans" cxnId="{FFE34CEE-679B-4AD7-8010-2CB1973EB989}">
      <dgm:prSet/>
      <dgm:spPr/>
      <dgm:t>
        <a:bodyPr/>
        <a:lstStyle/>
        <a:p>
          <a:endParaRPr lang="es-MX"/>
        </a:p>
      </dgm:t>
    </dgm:pt>
    <dgm:pt modelId="{D894F0DD-3D8D-4CB8-8DB9-42A86ADE3C49}" type="pres">
      <dgm:prSet presAssocID="{B9416C85-1C5E-4318-ACA6-5C7425DD9F38}" presName="composite" presStyleCnt="0">
        <dgm:presLayoutVars>
          <dgm:chMax val="1"/>
          <dgm:dir/>
          <dgm:resizeHandles val="exact"/>
        </dgm:presLayoutVars>
      </dgm:prSet>
      <dgm:spPr/>
      <dgm:t>
        <a:bodyPr/>
        <a:lstStyle/>
        <a:p>
          <a:endParaRPr lang="es-MX"/>
        </a:p>
      </dgm:t>
    </dgm:pt>
    <dgm:pt modelId="{2D1917A6-50B1-4DCB-9F5A-CC86107A1908}" type="pres">
      <dgm:prSet presAssocID="{96EC5AE2-6560-4EBB-8179-6BC4062A9836}" presName="roof" presStyleLbl="dkBgShp" presStyleIdx="0" presStyleCnt="2"/>
      <dgm:spPr/>
      <dgm:t>
        <a:bodyPr/>
        <a:lstStyle/>
        <a:p>
          <a:endParaRPr lang="es-MX"/>
        </a:p>
      </dgm:t>
    </dgm:pt>
    <dgm:pt modelId="{95DA2676-015A-4B8A-8C1F-CEDF78CEFDD4}" type="pres">
      <dgm:prSet presAssocID="{96EC5AE2-6560-4EBB-8179-6BC4062A9836}" presName="pillars" presStyleCnt="0"/>
      <dgm:spPr/>
    </dgm:pt>
    <dgm:pt modelId="{7D84175B-600A-42DC-8E74-BEDFD18B6806}" type="pres">
      <dgm:prSet presAssocID="{96EC5AE2-6560-4EBB-8179-6BC4062A9836}" presName="pillar1" presStyleLbl="node1" presStyleIdx="0" presStyleCnt="3">
        <dgm:presLayoutVars>
          <dgm:bulletEnabled val="1"/>
        </dgm:presLayoutVars>
      </dgm:prSet>
      <dgm:spPr/>
      <dgm:t>
        <a:bodyPr/>
        <a:lstStyle/>
        <a:p>
          <a:endParaRPr lang="es-MX"/>
        </a:p>
      </dgm:t>
    </dgm:pt>
    <dgm:pt modelId="{CC097F79-53D5-4416-938F-1150A247488F}" type="pres">
      <dgm:prSet presAssocID="{1D39985B-21C7-4FDF-92A1-8D7015AB9838}" presName="pillarX" presStyleLbl="node1" presStyleIdx="1" presStyleCnt="3">
        <dgm:presLayoutVars>
          <dgm:bulletEnabled val="1"/>
        </dgm:presLayoutVars>
      </dgm:prSet>
      <dgm:spPr/>
      <dgm:t>
        <a:bodyPr/>
        <a:lstStyle/>
        <a:p>
          <a:endParaRPr lang="es-MX"/>
        </a:p>
      </dgm:t>
    </dgm:pt>
    <dgm:pt modelId="{794034A3-599C-4FD4-B002-0781A05F25E2}" type="pres">
      <dgm:prSet presAssocID="{6D3444F3-9424-43F6-A33B-CA0AE663D2C9}" presName="pillarX" presStyleLbl="node1" presStyleIdx="2" presStyleCnt="3">
        <dgm:presLayoutVars>
          <dgm:bulletEnabled val="1"/>
        </dgm:presLayoutVars>
      </dgm:prSet>
      <dgm:spPr/>
      <dgm:t>
        <a:bodyPr/>
        <a:lstStyle/>
        <a:p>
          <a:endParaRPr lang="es-MX"/>
        </a:p>
      </dgm:t>
    </dgm:pt>
    <dgm:pt modelId="{146C7447-8319-4D22-92B4-B9B02A6CC6DC}" type="pres">
      <dgm:prSet presAssocID="{96EC5AE2-6560-4EBB-8179-6BC4062A9836}" presName="base" presStyleLbl="dkBgShp" presStyleIdx="1" presStyleCnt="2"/>
      <dgm:spPr/>
    </dgm:pt>
  </dgm:ptLst>
  <dgm:cxnLst>
    <dgm:cxn modelId="{88954C31-18DF-445C-A361-CA3484F3A769}" type="presOf" srcId="{96EC5AE2-6560-4EBB-8179-6BC4062A9836}" destId="{2D1917A6-50B1-4DCB-9F5A-CC86107A1908}" srcOrd="0" destOrd="0" presId="urn:microsoft.com/office/officeart/2005/8/layout/hList3"/>
    <dgm:cxn modelId="{DB3D531D-06E6-4DED-ADDC-D234F897147B}" srcId="{96EC5AE2-6560-4EBB-8179-6BC4062A9836}" destId="{1D39985B-21C7-4FDF-92A1-8D7015AB9838}" srcOrd="1" destOrd="0" parTransId="{5EDCCB0A-CB0E-4EEC-8BBA-F7D43442974F}" sibTransId="{C6C1FEDA-A490-45C0-AC28-876D692595A8}"/>
    <dgm:cxn modelId="{4FCE4978-5020-4B82-8331-6F65010CF225}" type="presOf" srcId="{87828451-592E-4730-8740-689D8545784F}" destId="{7D84175B-600A-42DC-8E74-BEDFD18B6806}" srcOrd="0" destOrd="0" presId="urn:microsoft.com/office/officeart/2005/8/layout/hList3"/>
    <dgm:cxn modelId="{2DEC2519-AE00-4615-B186-E6C32DBE1549}" type="presOf" srcId="{1D39985B-21C7-4FDF-92A1-8D7015AB9838}" destId="{CC097F79-53D5-4416-938F-1150A247488F}" srcOrd="0" destOrd="0" presId="urn:microsoft.com/office/officeart/2005/8/layout/hList3"/>
    <dgm:cxn modelId="{4327236F-867D-4F6E-BD36-8DD7CACD7AAE}" srcId="{B9416C85-1C5E-4318-ACA6-5C7425DD9F38}" destId="{96EC5AE2-6560-4EBB-8179-6BC4062A9836}" srcOrd="0" destOrd="0" parTransId="{66BC9EDB-AA43-44DA-8E25-A85B55D6EE7F}" sibTransId="{C80E167A-1597-4D37-9D96-AA90A89E96C4}"/>
    <dgm:cxn modelId="{E4CEC9E4-2B80-49EE-BDCA-F1C57A639D46}" srcId="{96EC5AE2-6560-4EBB-8179-6BC4062A9836}" destId="{87828451-592E-4730-8740-689D8545784F}" srcOrd="0" destOrd="0" parTransId="{C2C90024-D0F0-4CBA-BF54-2AE4140058A6}" sibTransId="{C8E18C24-A1CB-4298-8F43-F2BCEB5519A8}"/>
    <dgm:cxn modelId="{FFE34CEE-679B-4AD7-8010-2CB1973EB989}" srcId="{96EC5AE2-6560-4EBB-8179-6BC4062A9836}" destId="{6D3444F3-9424-43F6-A33B-CA0AE663D2C9}" srcOrd="2" destOrd="0" parTransId="{DB4392B5-A549-4D54-982D-4A9764ABDF32}" sibTransId="{DF135D24-820F-4AEC-9460-36250AA19DBA}"/>
    <dgm:cxn modelId="{5E270D51-F877-4A90-B191-44E554D23FA4}" type="presOf" srcId="{B9416C85-1C5E-4318-ACA6-5C7425DD9F38}" destId="{D894F0DD-3D8D-4CB8-8DB9-42A86ADE3C49}" srcOrd="0" destOrd="0" presId="urn:microsoft.com/office/officeart/2005/8/layout/hList3"/>
    <dgm:cxn modelId="{FC314F54-7674-476D-AFC3-563B12D19803}" type="presOf" srcId="{6D3444F3-9424-43F6-A33B-CA0AE663D2C9}" destId="{794034A3-599C-4FD4-B002-0781A05F25E2}" srcOrd="0" destOrd="0" presId="urn:microsoft.com/office/officeart/2005/8/layout/hList3"/>
    <dgm:cxn modelId="{1C7E2144-D10D-4B69-B183-A2699F5C4538}" type="presParOf" srcId="{D894F0DD-3D8D-4CB8-8DB9-42A86ADE3C49}" destId="{2D1917A6-50B1-4DCB-9F5A-CC86107A1908}" srcOrd="0" destOrd="0" presId="urn:microsoft.com/office/officeart/2005/8/layout/hList3"/>
    <dgm:cxn modelId="{72374FAF-E1EF-44C3-A705-A9EF34C23C1C}" type="presParOf" srcId="{D894F0DD-3D8D-4CB8-8DB9-42A86ADE3C49}" destId="{95DA2676-015A-4B8A-8C1F-CEDF78CEFDD4}" srcOrd="1" destOrd="0" presId="urn:microsoft.com/office/officeart/2005/8/layout/hList3"/>
    <dgm:cxn modelId="{CEC7D530-5E7C-432C-AC6C-1CC747FDA8B3}" type="presParOf" srcId="{95DA2676-015A-4B8A-8C1F-CEDF78CEFDD4}" destId="{7D84175B-600A-42DC-8E74-BEDFD18B6806}" srcOrd="0" destOrd="0" presId="urn:microsoft.com/office/officeart/2005/8/layout/hList3"/>
    <dgm:cxn modelId="{90ED6921-41EB-4B70-B1FC-8F8D9D6B33CF}" type="presParOf" srcId="{95DA2676-015A-4B8A-8C1F-CEDF78CEFDD4}" destId="{CC097F79-53D5-4416-938F-1150A247488F}" srcOrd="1" destOrd="0" presId="urn:microsoft.com/office/officeart/2005/8/layout/hList3"/>
    <dgm:cxn modelId="{32898D77-917B-4A96-97B3-690C22AFE013}" type="presParOf" srcId="{95DA2676-015A-4B8A-8C1F-CEDF78CEFDD4}" destId="{794034A3-599C-4FD4-B002-0781A05F25E2}" srcOrd="2" destOrd="0" presId="urn:microsoft.com/office/officeart/2005/8/layout/hList3"/>
    <dgm:cxn modelId="{127976FC-309E-4864-9039-890B04E98C14}" type="presParOf" srcId="{D894F0DD-3D8D-4CB8-8DB9-42A86ADE3C49}" destId="{146C7447-8319-4D22-92B4-B9B02A6CC6DC}"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C850C8"/>
        </a:solidFill>
      </dgm:spPr>
      <dgm:t>
        <a:bodyPr/>
        <a:lstStyle/>
        <a:p>
          <a:pPr algn="ctr" rtl="0"/>
          <a:r>
            <a:rPr lang="es-MX" dirty="0" smtClean="0"/>
            <a:t>¿ Qué es la globalización?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396FC9FE-5B7B-439E-847A-79CED7F9F269}" type="presOf" srcId="{8B0F1836-1EAF-41C4-B0C0-446F58D4C46F}" destId="{2F350E29-DC83-4309-956B-6DE34027F2D2}" srcOrd="0" destOrd="0" presId="urn:microsoft.com/office/officeart/2005/8/layout/vList2"/>
    <dgm:cxn modelId="{6A76D3C2-2137-4A36-A80F-C17B15F99CC9}"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CA0CD8D2-04CE-4159-91AE-18FE7A9FCFFF}"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4FA09B-6C88-40C7-8731-367F2B8AC947}">
      <dsp:nvSpPr>
        <dsp:cNvPr id="0" name=""/>
        <dsp:cNvSpPr/>
      </dsp:nvSpPr>
      <dsp:spPr>
        <a:xfrm>
          <a:off x="0" y="153810"/>
          <a:ext cx="7043758" cy="835379"/>
        </a:xfrm>
        <a:prstGeom prst="roundRect">
          <a:avLst/>
        </a:prstGeom>
        <a:solidFill>
          <a:schemeClr val="accent2">
            <a:lumMod val="60000"/>
            <a:lumOff val="40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ES" sz="2100" kern="1200" dirty="0" smtClean="0"/>
            <a:t>¿CUÁLES SON LOS ORÍGENES DE  LA SOCIOLOGÍA?</a:t>
          </a:r>
          <a:br>
            <a:rPr lang="es-ES" sz="2100" kern="1200" dirty="0" smtClean="0"/>
          </a:br>
          <a:endParaRPr lang="es-ES" sz="2100" kern="1200" dirty="0"/>
        </a:p>
      </dsp:txBody>
      <dsp:txXfrm>
        <a:off x="0" y="153810"/>
        <a:ext cx="7043758" cy="83537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3936666"/>
        </a:xfrm>
        <a:prstGeom prst="roundRect">
          <a:avLst/>
        </a:prstGeom>
        <a:solidFill>
          <a:srgbClr val="00B0F0"/>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 sz="1800" b="1" kern="1200" dirty="0" smtClean="0"/>
            <a:t>Es un proceso económico, tecnológico, político y cultural a escala planetaria que consiste en la creciente comunicación e interdependencia entre los distintos países del mundo uniendo sus mercados, sociedades y culturas, a través de una serie de transformaciones sociales, económicas y políticas que les dan un carácter global.</a:t>
          </a:r>
        </a:p>
        <a:p>
          <a:pPr lvl="0" algn="l" defTabSz="800100">
            <a:lnSpc>
              <a:spcPct val="90000"/>
            </a:lnSpc>
            <a:spcBef>
              <a:spcPct val="0"/>
            </a:spcBef>
            <a:spcAft>
              <a:spcPct val="35000"/>
            </a:spcAft>
          </a:pPr>
          <a:r>
            <a:rPr lang="es-ES" sz="1800" b="1" kern="1200" dirty="0" smtClean="0"/>
            <a:t> La globalización es a menudo identificada como un proceso dinámico producido principalmente por las sociedades que viven bajo el capitalismo democrático o la democracia liberal, y que han abierto sus puertas a la revolución informática, llegando a un nivel considerable de liberalización y democratización en su cultura política, en su ordenamiento jurídico y económico nacional, y en sus relaciones internacionales.</a:t>
          </a:r>
          <a:endParaRPr lang="es-MX" sz="1800" b="1" u="none" kern="1200" dirty="0">
            <a:solidFill>
              <a:schemeClr val="tx1"/>
            </a:solidFill>
          </a:endParaRPr>
        </a:p>
      </dsp:txBody>
      <dsp:txXfrm>
        <a:off x="0" y="0"/>
        <a:ext cx="7914289" cy="3936666"/>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47049"/>
          <a:ext cx="8008883" cy="1153517"/>
        </a:xfrm>
        <a:prstGeom prst="roundRect">
          <a:avLst/>
        </a:prstGeom>
        <a:solidFill>
          <a:schemeClr val="bg2">
            <a:lumMod val="75000"/>
          </a:schemeClr>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rtl="0">
            <a:lnSpc>
              <a:spcPct val="90000"/>
            </a:lnSpc>
            <a:spcBef>
              <a:spcPct val="0"/>
            </a:spcBef>
            <a:spcAft>
              <a:spcPct val="35000"/>
            </a:spcAft>
          </a:pPr>
          <a:r>
            <a:rPr lang="es-MX" sz="4500" kern="1200" dirty="0" smtClean="0"/>
            <a:t>¿ Qué es la globalización?</a:t>
          </a:r>
          <a:endParaRPr lang="es-ES" sz="4500" kern="1200" dirty="0"/>
        </a:p>
      </dsp:txBody>
      <dsp:txXfrm>
        <a:off x="0" y="247049"/>
        <a:ext cx="8008883" cy="1153517"/>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226736"/>
        </a:xfrm>
        <a:prstGeom prst="roundRect">
          <a:avLst/>
        </a:prstGeom>
        <a:solidFill>
          <a:schemeClr val="accent3">
            <a:lumMod val="7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Este proceso originado en la Civilización occidental y que se ha expandido alrededor del mundo en las últimas décadas de la Edad Contemporánea (segunda mitad del siglo XX) recibe su mayor impulso con la caída de los regímenes comunistas y el fin de la Guerra Fría, y continúa en el siglo XXI. Se caracteriza en la economía por la integración de las economías locales a una economía de mercado mundial donde los modos de producción y los movimientos de capital se configuran a escala planetaria («nueva economía») cobrando mayor importancia el rol de las empresas multinacionales y la libre circulación de capitales junto con la implantación definitiva de la sociedad de consumo. </a:t>
          </a:r>
        </a:p>
        <a:p>
          <a:pPr lvl="0" algn="l" defTabSz="711200">
            <a:lnSpc>
              <a:spcPct val="90000"/>
            </a:lnSpc>
            <a:spcBef>
              <a:spcPct val="0"/>
            </a:spcBef>
            <a:spcAft>
              <a:spcPct val="35000"/>
            </a:spcAft>
          </a:pPr>
          <a:r>
            <a:rPr lang="es-ES" sz="1600" b="1" kern="1200" dirty="0" smtClean="0"/>
            <a:t>El ordenamiento jurídico también siente los efectos de la globalización y se ve en la necesidad de uniformizar y simplificar procedimientos y regulaciones nacionales e internacionales con el fin de mejorar las condiciones de competitividad y seguridad jurídica, además de universalizar el reconocimiento de los derechos fundamentales de ciudadanía. </a:t>
          </a:r>
          <a:endParaRPr lang="es-MX" sz="1600" b="1" u="none" kern="1200" dirty="0">
            <a:solidFill>
              <a:schemeClr val="tx1"/>
            </a:solidFill>
          </a:endParaRPr>
        </a:p>
      </dsp:txBody>
      <dsp:txXfrm>
        <a:off x="0" y="0"/>
        <a:ext cx="7914289" cy="4226736"/>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47049"/>
          <a:ext cx="8008883" cy="1153517"/>
        </a:xfrm>
        <a:prstGeom prst="roundRect">
          <a:avLst/>
        </a:prstGeom>
        <a:solidFill>
          <a:schemeClr val="accent3"/>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rtl="0">
            <a:lnSpc>
              <a:spcPct val="90000"/>
            </a:lnSpc>
            <a:spcBef>
              <a:spcPct val="0"/>
            </a:spcBef>
            <a:spcAft>
              <a:spcPct val="35000"/>
            </a:spcAft>
          </a:pPr>
          <a:r>
            <a:rPr lang="es-MX" sz="4500" kern="1200" dirty="0" smtClean="0"/>
            <a:t>¿ Qué es la globalización?</a:t>
          </a:r>
          <a:endParaRPr lang="es-ES" sz="4500" kern="1200" dirty="0"/>
        </a:p>
      </dsp:txBody>
      <dsp:txXfrm>
        <a:off x="0" y="247049"/>
        <a:ext cx="8008883" cy="1153517"/>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623562"/>
        </a:xfrm>
        <a:prstGeom prst="roundRect">
          <a:avLst/>
        </a:prstGeom>
        <a:solidFill>
          <a:schemeClr val="bg1">
            <a:lumMod val="6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 sz="1800" b="1" kern="1200" dirty="0" smtClean="0"/>
            <a:t>En la cultura se caracteriza por un proceso que interrelaciona las sociedades y culturas locales en una cultura global (aldea global), al respecto existe divergencia de criterios sobre si se trata de un fenómeno de asimilación occidental o de fusión multicultural. En lo tecnológico la globalización depende de los avances en la conectividad humana (transporte y telecomunicaciones) facilitando la libre circulación de personas y la masificación de las TIC y el Internet. </a:t>
          </a:r>
        </a:p>
        <a:p>
          <a:pPr lvl="0" algn="l" defTabSz="800100">
            <a:lnSpc>
              <a:spcPct val="90000"/>
            </a:lnSpc>
            <a:spcBef>
              <a:spcPct val="0"/>
            </a:spcBef>
            <a:spcAft>
              <a:spcPct val="35000"/>
            </a:spcAft>
          </a:pPr>
          <a:r>
            <a:rPr lang="es-ES" sz="1800" b="1" kern="1200" dirty="0" smtClean="0"/>
            <a:t>En el plano ideológico los credos y valores colectivistas y tradicionalistas causan desinterés generalizado y van perdiendo terreno ante el individualismo y el cosmopolitismo de la sociedad abierta. Los medios de comunicación clásicos, en especial la prensa escrita, pierden su influencia social (cuarto poder) frente a la producción colaborativa de información de la Web 2.0 (quinto poder).</a:t>
          </a:r>
          <a:endParaRPr lang="es-MX" sz="1800" b="1" u="none" kern="1200" dirty="0">
            <a:solidFill>
              <a:schemeClr val="tx1"/>
            </a:solidFill>
          </a:endParaRPr>
        </a:p>
      </dsp:txBody>
      <dsp:txXfrm>
        <a:off x="0" y="0"/>
        <a:ext cx="7914289" cy="4623562"/>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A1DCEE-C67B-4BD7-9E0F-2B4CE59E8EC9}">
      <dsp:nvSpPr>
        <dsp:cNvPr id="0" name=""/>
        <dsp:cNvSpPr/>
      </dsp:nvSpPr>
      <dsp:spPr>
        <a:xfrm>
          <a:off x="0" y="2048"/>
          <a:ext cx="7043758" cy="1199250"/>
        </a:xfrm>
        <a:prstGeom prst="roundRect">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s-MX" sz="5000" kern="1200" dirty="0" smtClean="0"/>
            <a:t>TIPOS DE STATUS</a:t>
          </a:r>
          <a:endParaRPr lang="es-ES" sz="5000" kern="1200" dirty="0"/>
        </a:p>
      </dsp:txBody>
      <dsp:txXfrm>
        <a:off x="0" y="2048"/>
        <a:ext cx="7043758" cy="1199250"/>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C2193A-E465-409D-972A-89C0A71F74C0}">
      <dsp:nvSpPr>
        <dsp:cNvPr id="0" name=""/>
        <dsp:cNvSpPr/>
      </dsp:nvSpPr>
      <dsp:spPr>
        <a:xfrm rot="5400000">
          <a:off x="4651560" y="-1518003"/>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Es el que obtiene una persona al nacer, y fundamentalmente es legado por el medio familiar del niño. Los padres y la familia dan riqueza, religión, raza, antecedentes étnicos y posición social a la persona, de tal suerte que el status se logra por factores predeterminados, en lugar de haber realizado una serie de cosas para adquirir esa posición.</a:t>
          </a:r>
          <a:endParaRPr lang="es-ES" sz="1400" kern="1200" dirty="0"/>
        </a:p>
      </dsp:txBody>
      <dsp:txXfrm rot="5400000">
        <a:off x="4651560" y="-1518003"/>
        <a:ext cx="1721587" cy="5188097"/>
      </dsp:txXfrm>
    </dsp:sp>
    <dsp:sp modelId="{93BA6CC7-2218-44A3-ADD3-9999DBDD6734}">
      <dsp:nvSpPr>
        <dsp:cNvPr id="0" name=""/>
        <dsp:cNvSpPr/>
      </dsp:nvSpPr>
      <dsp:spPr>
        <a:xfrm>
          <a:off x="0" y="53"/>
          <a:ext cx="2918305" cy="2151984"/>
        </a:xfrm>
        <a:prstGeom prst="roundRect">
          <a:avLst/>
        </a:prstGeom>
        <a:solidFill>
          <a:srgbClr val="C850C8"/>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MX" sz="3600" kern="1200" dirty="0" smtClean="0"/>
            <a:t>Adscrito.</a:t>
          </a:r>
          <a:endParaRPr lang="es-ES" sz="3600" kern="1200" dirty="0"/>
        </a:p>
      </dsp:txBody>
      <dsp:txXfrm>
        <a:off x="0" y="53"/>
        <a:ext cx="2918305" cy="2151984"/>
      </dsp:txXfrm>
    </dsp:sp>
    <dsp:sp modelId="{B741EC5D-87B4-40DA-91F6-306701C5750A}">
      <dsp:nvSpPr>
        <dsp:cNvPr id="0" name=""/>
        <dsp:cNvSpPr/>
      </dsp:nvSpPr>
      <dsp:spPr>
        <a:xfrm rot="5400000">
          <a:off x="4651560" y="741580"/>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Implica un proceso para alcanzar una posición social a través del trabajo y las capacidades desarrolladas por la persona</a:t>
          </a:r>
          <a:endParaRPr lang="es-ES" sz="1400" kern="1200" dirty="0"/>
        </a:p>
      </dsp:txBody>
      <dsp:txXfrm rot="5400000">
        <a:off x="4651560" y="741580"/>
        <a:ext cx="1721587" cy="5188097"/>
      </dsp:txXfrm>
    </dsp:sp>
    <dsp:sp modelId="{E937EE70-F021-4EAA-AF39-0E1E4643E5D9}">
      <dsp:nvSpPr>
        <dsp:cNvPr id="0" name=""/>
        <dsp:cNvSpPr/>
      </dsp:nvSpPr>
      <dsp:spPr>
        <a:xfrm>
          <a:off x="0" y="2259637"/>
          <a:ext cx="2918305" cy="2151984"/>
        </a:xfrm>
        <a:prstGeom prst="roundRect">
          <a:avLst/>
        </a:prstGeom>
        <a:solidFill>
          <a:srgbClr val="00B05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MX" sz="3600" kern="1200" dirty="0" smtClean="0"/>
            <a:t>Adquirido. </a:t>
          </a:r>
          <a:endParaRPr lang="es-ES" sz="3600" kern="1200" dirty="0"/>
        </a:p>
      </dsp:txBody>
      <dsp:txXfrm>
        <a:off x="0" y="2259637"/>
        <a:ext cx="2918305" cy="2151984"/>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A1DCEE-C67B-4BD7-9E0F-2B4CE59E8EC9}">
      <dsp:nvSpPr>
        <dsp:cNvPr id="0" name=""/>
        <dsp:cNvSpPr/>
      </dsp:nvSpPr>
      <dsp:spPr>
        <a:xfrm>
          <a:off x="0" y="2048"/>
          <a:ext cx="7043758" cy="1199250"/>
        </a:xfrm>
        <a:prstGeom prst="roundRect">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s-MX" sz="5000" kern="1200" dirty="0" smtClean="0"/>
            <a:t>TIPOS DE ROL</a:t>
          </a:r>
          <a:endParaRPr lang="es-ES" sz="5000" kern="1200" dirty="0"/>
        </a:p>
      </dsp:txBody>
      <dsp:txXfrm>
        <a:off x="0" y="2048"/>
        <a:ext cx="7043758" cy="119925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C2193A-E465-409D-972A-89C0A71F74C0}">
      <dsp:nvSpPr>
        <dsp:cNvPr id="0" name=""/>
        <dsp:cNvSpPr/>
      </dsp:nvSpPr>
      <dsp:spPr>
        <a:xfrm rot="5400000">
          <a:off x="4651560" y="-1518003"/>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s-MX" sz="2500" kern="1200" dirty="0" smtClean="0"/>
            <a:t>Es el modo en que la sociedad espera que cumplamos con nuestro rol.</a:t>
          </a:r>
          <a:endParaRPr lang="es-ES" sz="2500" kern="1200" dirty="0"/>
        </a:p>
      </dsp:txBody>
      <dsp:txXfrm rot="5400000">
        <a:off x="4651560" y="-1518003"/>
        <a:ext cx="1721587" cy="5188097"/>
      </dsp:txXfrm>
    </dsp:sp>
    <dsp:sp modelId="{93BA6CC7-2218-44A3-ADD3-9999DBDD6734}">
      <dsp:nvSpPr>
        <dsp:cNvPr id="0" name=""/>
        <dsp:cNvSpPr/>
      </dsp:nvSpPr>
      <dsp:spPr>
        <a:xfrm>
          <a:off x="0" y="53"/>
          <a:ext cx="2918305" cy="2151984"/>
        </a:xfrm>
        <a:prstGeom prst="roundRect">
          <a:avLst/>
        </a:prstGeom>
        <a:solidFill>
          <a:srgbClr val="C850C8"/>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MX" sz="2500" kern="1200" dirty="0" smtClean="0"/>
            <a:t>Prescrito.</a:t>
          </a:r>
          <a:endParaRPr lang="es-ES" sz="2500" kern="1200" dirty="0"/>
        </a:p>
      </dsp:txBody>
      <dsp:txXfrm>
        <a:off x="0" y="53"/>
        <a:ext cx="2918305" cy="2151984"/>
      </dsp:txXfrm>
    </dsp:sp>
    <dsp:sp modelId="{B741EC5D-87B4-40DA-91F6-306701C5750A}">
      <dsp:nvSpPr>
        <dsp:cNvPr id="0" name=""/>
        <dsp:cNvSpPr/>
      </dsp:nvSpPr>
      <dsp:spPr>
        <a:xfrm rot="5400000">
          <a:off x="4651560" y="741580"/>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s-MX" sz="2500" kern="1200" dirty="0" smtClean="0"/>
            <a:t>Es la forma en que una persona ejecuta efectivamente un rol específico.</a:t>
          </a:r>
          <a:endParaRPr lang="es-ES" sz="2500" kern="1200" dirty="0"/>
        </a:p>
      </dsp:txBody>
      <dsp:txXfrm rot="5400000">
        <a:off x="4651560" y="741580"/>
        <a:ext cx="1721587" cy="5188097"/>
      </dsp:txXfrm>
    </dsp:sp>
    <dsp:sp modelId="{E937EE70-F021-4EAA-AF39-0E1E4643E5D9}">
      <dsp:nvSpPr>
        <dsp:cNvPr id="0" name=""/>
        <dsp:cNvSpPr/>
      </dsp:nvSpPr>
      <dsp:spPr>
        <a:xfrm>
          <a:off x="0" y="2259637"/>
          <a:ext cx="2918305" cy="2151984"/>
        </a:xfrm>
        <a:prstGeom prst="roundRect">
          <a:avLst/>
        </a:prstGeom>
        <a:solidFill>
          <a:srgbClr val="00B05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MX" sz="2500" kern="1200" dirty="0" smtClean="0"/>
            <a:t>Desempeñado. </a:t>
          </a:r>
          <a:endParaRPr lang="es-ES" sz="2500" kern="1200" dirty="0"/>
        </a:p>
      </dsp:txBody>
      <dsp:txXfrm>
        <a:off x="0" y="2259637"/>
        <a:ext cx="2918305" cy="2151984"/>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155B3F-57EB-4794-ACAF-29E014BB39F7}">
      <dsp:nvSpPr>
        <dsp:cNvPr id="0" name=""/>
        <dsp:cNvSpPr/>
      </dsp:nvSpPr>
      <dsp:spPr>
        <a:xfrm>
          <a:off x="0" y="0"/>
          <a:ext cx="8229600" cy="43891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s-MX" sz="3100" kern="1200" dirty="0" smtClean="0"/>
            <a:t>Las instituciones han sido definidas como pautas normativas que definen lo que se considera adecuado, legítimo, o como expectativas de acción o de relación social. Las normas sociales se dividen a su vez en usos populares y costumbres</a:t>
          </a:r>
          <a:endParaRPr lang="es-MX" sz="3100" kern="1200" dirty="0"/>
        </a:p>
      </dsp:txBody>
      <dsp:txXfrm>
        <a:off x="2084832" y="0"/>
        <a:ext cx="6144767" cy="4389120"/>
      </dsp:txXfrm>
    </dsp:sp>
    <dsp:sp modelId="{7F3C0E6E-B414-4978-A23C-233976F95CE9}">
      <dsp:nvSpPr>
        <dsp:cNvPr id="0" name=""/>
        <dsp:cNvSpPr/>
      </dsp:nvSpPr>
      <dsp:spPr>
        <a:xfrm>
          <a:off x="375856" y="438912"/>
          <a:ext cx="1645920" cy="3511296"/>
        </a:xfrm>
        <a:prstGeom prst="roundRect">
          <a:avLst>
            <a:gd name="adj" fmla="val 1000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7AA142-24C6-481F-BC73-36A581796FEF}">
      <dsp:nvSpPr>
        <dsp:cNvPr id="0" name=""/>
        <dsp:cNvSpPr/>
      </dsp:nvSpPr>
      <dsp:spPr>
        <a:xfrm>
          <a:off x="0" y="70581"/>
          <a:ext cx="8150772" cy="2162160"/>
        </a:xfrm>
        <a:prstGeom prst="roundRect">
          <a:avLst/>
        </a:prstGeom>
        <a:solidFill>
          <a:srgbClr val="C850C8"/>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kern="1200" dirty="0" smtClean="0"/>
            <a:t>La sociología se remonta hacia el siglo III antes de Cristo, cuando Platón, en sus obras: el banquete, las Leyes y la República expone una reflexión sobre la sociedad de su tiempo a la vez que propone un modelo social y de relaciones entre los miembros de la misma. Aristóteles en su libro política aborda el mismo tema.</a:t>
          </a:r>
          <a:endParaRPr lang="es-MX" sz="2100" kern="1200" dirty="0">
            <a:solidFill>
              <a:schemeClr val="tx1"/>
            </a:solidFill>
          </a:endParaRPr>
        </a:p>
      </dsp:txBody>
      <dsp:txXfrm>
        <a:off x="0" y="70581"/>
        <a:ext cx="8150772" cy="2162160"/>
      </dsp:txXfrm>
    </dsp:sp>
    <dsp:sp modelId="{7EFC6444-AE46-4A59-9E1E-4EE0E59D6E25}">
      <dsp:nvSpPr>
        <dsp:cNvPr id="0" name=""/>
        <dsp:cNvSpPr/>
      </dsp:nvSpPr>
      <dsp:spPr>
        <a:xfrm>
          <a:off x="2207473" y="2318324"/>
          <a:ext cx="5943298" cy="2162160"/>
        </a:xfrm>
        <a:prstGeom prst="roundRect">
          <a:avLst/>
        </a:prstGeom>
        <a:solidFill>
          <a:srgbClr val="00B0F0"/>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kern="1200" dirty="0" smtClean="0"/>
            <a:t>El pensamiento griego de la antigüedad se preocupó por establecer, el deber ser de la sociedad de modo que está resulte el vehículo del ideal social griego: el desarrollo de las virtudes humanas.</a:t>
          </a:r>
          <a:endParaRPr lang="es-ES" sz="2100" kern="1200" dirty="0">
            <a:solidFill>
              <a:schemeClr val="tx1"/>
            </a:solidFill>
          </a:endParaRPr>
        </a:p>
      </dsp:txBody>
      <dsp:txXfrm>
        <a:off x="2207473" y="2318324"/>
        <a:ext cx="5943298" cy="216216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155B3F-57EB-4794-ACAF-29E014BB39F7}">
      <dsp:nvSpPr>
        <dsp:cNvPr id="0" name=""/>
        <dsp:cNvSpPr/>
      </dsp:nvSpPr>
      <dsp:spPr>
        <a:xfrm>
          <a:off x="0" y="0"/>
          <a:ext cx="8229600" cy="2089546"/>
        </a:xfrm>
        <a:prstGeom prst="roundRect">
          <a:avLst>
            <a:gd name="adj" fmla="val 10000"/>
          </a:avLst>
        </a:prstGeom>
        <a:solidFill>
          <a:srgbClr val="0000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1" kern="1200" dirty="0" smtClean="0"/>
            <a:t>El uso popular es sólo la práctica convencional, aceptada como apropiada pero no obligatoria. La persona que no sigue la regla puede ser considerada como excéntrica o un terco individualista que se rehúsa a ser obligado por las convenciones.</a:t>
          </a:r>
          <a:endParaRPr lang="es-MX" sz="1400" kern="1200" dirty="0"/>
        </a:p>
      </dsp:txBody>
      <dsp:txXfrm>
        <a:off x="1854874" y="0"/>
        <a:ext cx="6374725" cy="2089546"/>
      </dsp:txXfrm>
    </dsp:sp>
    <dsp:sp modelId="{7F3C0E6E-B414-4978-A23C-233976F95CE9}">
      <dsp:nvSpPr>
        <dsp:cNvPr id="0" name=""/>
        <dsp:cNvSpPr/>
      </dsp:nvSpPr>
      <dsp:spPr>
        <a:xfrm>
          <a:off x="145899" y="208954"/>
          <a:ext cx="1645920" cy="1671637"/>
        </a:xfrm>
        <a:prstGeom prst="roundRect">
          <a:avLst>
            <a:gd name="adj" fmla="val 1000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01BDC5-05FD-46B0-9F77-512E67ACCA31}">
      <dsp:nvSpPr>
        <dsp:cNvPr id="0" name=""/>
        <dsp:cNvSpPr/>
      </dsp:nvSpPr>
      <dsp:spPr>
        <a:xfrm>
          <a:off x="0" y="2298501"/>
          <a:ext cx="8229600" cy="208954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b="1" kern="1200" dirty="0" smtClean="0"/>
            <a:t>Los usos son modos colectivos de conducta, pero no son considerados como obligatorios (comer pavo en navidad, desayunar huevos con jamón), son usos, modos colectivos de comportamiento, los cuales ejercen una cierta presión, pero no contienen ninguna dimensión de obligatoriedad. Es decir los miembros del grupo social donde tales usos rigen no consideran que aquellas personas que no los cumplen han infringido ninguna norma obligatoria. En cambio, cuando un uso es considerado como pauta obligatoria de comportamiento dentro de un grupo social, entonces recibe el nombre de costumbre.</a:t>
          </a:r>
          <a:endParaRPr lang="es-MX" sz="1400" b="1" kern="1200" dirty="0"/>
        </a:p>
      </dsp:txBody>
      <dsp:txXfrm>
        <a:off x="1854874" y="2298501"/>
        <a:ext cx="6374725" cy="2089546"/>
      </dsp:txXfrm>
    </dsp:sp>
    <dsp:sp modelId="{E7713CD8-2966-4638-822B-2ACE497393D9}">
      <dsp:nvSpPr>
        <dsp:cNvPr id="0" name=""/>
        <dsp:cNvSpPr/>
      </dsp:nvSpPr>
      <dsp:spPr>
        <a:xfrm>
          <a:off x="208954" y="2507456"/>
          <a:ext cx="1645920" cy="1671637"/>
        </a:xfrm>
        <a:prstGeom prst="roundRect">
          <a:avLst>
            <a:gd name="adj" fmla="val 10000"/>
          </a:avLst>
        </a:prstGeom>
        <a:blipFill rotWithShape="0">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01BDC5-05FD-46B0-9F77-512E67ACCA31}">
      <dsp:nvSpPr>
        <dsp:cNvPr id="0" name=""/>
        <dsp:cNvSpPr/>
      </dsp:nvSpPr>
      <dsp:spPr>
        <a:xfrm>
          <a:off x="0" y="0"/>
          <a:ext cx="8229600" cy="43891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kern="1200" dirty="0" smtClean="0"/>
            <a:t>Los usos son modos colectivos de conducta, pero no son considerados como obligatorios (comer pavo en navidad, desayunar huevos con jamón), son usos, modos colectivos de comportamiento, los cuales ejercen una cierta presión, pero no contienen ninguna dimensión de obligatoriedad. Es decir los miembros del grupo social donde tales usos rigen no consideran que aquellas personas que no los cumplen han infringido ninguna norma obligatoria. En cambio, cuando un uso es considerado como pauta obligatoria de comportamiento dentro de un grupo social, entonces recibe el nombre de costumbre.</a:t>
          </a:r>
          <a:endParaRPr lang="es-MX" sz="2100" kern="1200" dirty="0"/>
        </a:p>
      </dsp:txBody>
      <dsp:txXfrm>
        <a:off x="2084832" y="0"/>
        <a:ext cx="6144767" cy="4389120"/>
      </dsp:txXfrm>
    </dsp:sp>
    <dsp:sp modelId="{E7713CD8-2966-4638-822B-2ACE497393D9}">
      <dsp:nvSpPr>
        <dsp:cNvPr id="0" name=""/>
        <dsp:cNvSpPr/>
      </dsp:nvSpPr>
      <dsp:spPr>
        <a:xfrm>
          <a:off x="438911" y="438912"/>
          <a:ext cx="1645920" cy="3511296"/>
        </a:xfrm>
        <a:prstGeom prst="roundRect">
          <a:avLst>
            <a:gd name="adj" fmla="val 1000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155B3F-57EB-4794-ACAF-29E014BB39F7}">
      <dsp:nvSpPr>
        <dsp:cNvPr id="0" name=""/>
        <dsp:cNvSpPr/>
      </dsp:nvSpPr>
      <dsp:spPr>
        <a:xfrm>
          <a:off x="0" y="0"/>
          <a:ext cx="8229600" cy="4389120"/>
        </a:xfrm>
        <a:prstGeom prst="roundRect">
          <a:avLst>
            <a:gd name="adj" fmla="val 10000"/>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b="1" i="1" kern="1200" dirty="0" smtClean="0"/>
            <a:t>COSTUMBRES</a:t>
          </a:r>
          <a:endParaRPr lang="es-MX" sz="2500" kern="1200" dirty="0" smtClean="0"/>
        </a:p>
        <a:p>
          <a:pPr lvl="0" algn="l" defTabSz="1111250">
            <a:lnSpc>
              <a:spcPct val="90000"/>
            </a:lnSpc>
            <a:spcBef>
              <a:spcPct val="0"/>
            </a:spcBef>
            <a:spcAft>
              <a:spcPct val="35000"/>
            </a:spcAft>
          </a:pPr>
          <a:r>
            <a:rPr lang="es-MX" sz="2500" kern="1200" dirty="0" smtClean="0"/>
            <a:t>Son aquellas normas o instituciones que están fuertemente sancionadas desde el punto de vista moral (lo que orienta acerca de qué acciones son correctas y cuales son incorrectas, buenas o malas). Su observancia es exigida de varias maneras, y el no respetarlas acarrea desaprobación moral.  </a:t>
          </a:r>
          <a:r>
            <a:rPr lang="es-MX" sz="2500" kern="1200" dirty="0" err="1" smtClean="0"/>
            <a:t>Ejem</a:t>
          </a:r>
          <a:r>
            <a:rPr lang="es-MX" sz="2500" kern="1200" dirty="0" smtClean="0"/>
            <a:t>. la                   religión (no mataras, no robaras, </a:t>
          </a:r>
          <a:r>
            <a:rPr lang="es-MX" sz="2500" kern="1200" dirty="0" err="1" smtClean="0"/>
            <a:t>etc</a:t>
          </a:r>
          <a:r>
            <a:rPr lang="es-MX" sz="2500" kern="1200" dirty="0" smtClean="0"/>
            <a:t>), </a:t>
          </a:r>
          <a:endParaRPr lang="es-MX" sz="2500" kern="1200" dirty="0"/>
        </a:p>
      </dsp:txBody>
      <dsp:txXfrm>
        <a:off x="2084832" y="0"/>
        <a:ext cx="6144767" cy="4389120"/>
      </dsp:txXfrm>
    </dsp:sp>
    <dsp:sp modelId="{7F3C0E6E-B414-4978-A23C-233976F95CE9}">
      <dsp:nvSpPr>
        <dsp:cNvPr id="0" name=""/>
        <dsp:cNvSpPr/>
      </dsp:nvSpPr>
      <dsp:spPr>
        <a:xfrm>
          <a:off x="375856" y="438912"/>
          <a:ext cx="1645920" cy="3511296"/>
        </a:xfrm>
        <a:prstGeom prst="roundRect">
          <a:avLst>
            <a:gd name="adj" fmla="val 1000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DC986F-9DA5-490F-B102-FF81E2ECE2E2}">
      <dsp:nvSpPr>
        <dsp:cNvPr id="0" name=""/>
        <dsp:cNvSpPr/>
      </dsp:nvSpPr>
      <dsp:spPr>
        <a:xfrm>
          <a:off x="3782870" y="1108504"/>
          <a:ext cx="2013179" cy="749508"/>
        </a:xfrm>
        <a:custGeom>
          <a:avLst/>
          <a:gdLst/>
          <a:ahLst/>
          <a:cxnLst/>
          <a:rect l="0" t="0" r="0" b="0"/>
          <a:pathLst>
            <a:path>
              <a:moveTo>
                <a:pt x="0" y="0"/>
              </a:moveTo>
              <a:lnTo>
                <a:pt x="0" y="582296"/>
              </a:lnTo>
              <a:lnTo>
                <a:pt x="2013179" y="582296"/>
              </a:lnTo>
              <a:lnTo>
                <a:pt x="2013179" y="749508"/>
              </a:lnTo>
            </a:path>
          </a:pathLst>
        </a:custGeom>
        <a:noFill/>
        <a:ln w="1587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1692546" y="1108504"/>
          <a:ext cx="2090324" cy="883105"/>
        </a:xfrm>
        <a:custGeom>
          <a:avLst/>
          <a:gdLst/>
          <a:ahLst/>
          <a:cxnLst/>
          <a:rect l="0" t="0" r="0" b="0"/>
          <a:pathLst>
            <a:path>
              <a:moveTo>
                <a:pt x="2090324" y="0"/>
              </a:moveTo>
              <a:lnTo>
                <a:pt x="2090324" y="715893"/>
              </a:lnTo>
              <a:lnTo>
                <a:pt x="0" y="715893"/>
              </a:lnTo>
              <a:lnTo>
                <a:pt x="0" y="883105"/>
              </a:lnTo>
            </a:path>
          </a:pathLst>
        </a:custGeom>
        <a:noFill/>
        <a:ln w="1587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732880" y="-37663"/>
          <a:ext cx="2099979" cy="1146168"/>
        </a:xfrm>
        <a:prstGeom prst="roundRect">
          <a:avLst>
            <a:gd name="adj" fmla="val 10000"/>
          </a:avLst>
        </a:prstGeom>
        <a:solidFill>
          <a:srgbClr val="0000FF"/>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933435" y="152863"/>
          <a:ext cx="2099979" cy="114616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b="1" kern="1200" dirty="0" smtClean="0"/>
            <a:t>Al identificar la cultura como algo que pertenece a un grupo determinado de personas, llegamos al segundo concepto básico de la sociología: la sociedad. </a:t>
          </a:r>
          <a:endParaRPr lang="es-MX" sz="1000" b="1" kern="1200" dirty="0"/>
        </a:p>
      </dsp:txBody>
      <dsp:txXfrm>
        <a:off x="2933435" y="152863"/>
        <a:ext cx="2099979" cy="1146168"/>
      </dsp:txXfrm>
    </dsp:sp>
    <dsp:sp modelId="{E82D1BB4-9A5E-4D81-93B4-487B2E7F5108}">
      <dsp:nvSpPr>
        <dsp:cNvPr id="0" name=""/>
        <dsp:cNvSpPr/>
      </dsp:nvSpPr>
      <dsp:spPr>
        <a:xfrm>
          <a:off x="-30930" y="1991610"/>
          <a:ext cx="3446952" cy="2516160"/>
        </a:xfrm>
        <a:prstGeom prst="roundRect">
          <a:avLst>
            <a:gd name="adj" fmla="val 10000"/>
          </a:avLst>
        </a:prstGeom>
        <a:solidFill>
          <a:srgbClr val="00B0F0"/>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69624" y="2182137"/>
          <a:ext cx="3446952" cy="251616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La sociedad se refiere meramente al hecho básico de la asociación humana. Por ejemplo el termino ha sido empleado, “en el mas amplio sentido, para incluir toda clase y grado de relaciones en que entran los hombres, sean ellas organizadas o desorganizadas, directas o indirectas, conscientes o inconscientes, de colaboración o de antagonismo. </a:t>
          </a:r>
          <a:endParaRPr lang="es-MX" sz="1400" b="1" kern="1200" dirty="0"/>
        </a:p>
      </dsp:txBody>
      <dsp:txXfrm>
        <a:off x="169624" y="2182137"/>
        <a:ext cx="3446952" cy="2516160"/>
      </dsp:txXfrm>
    </dsp:sp>
    <dsp:sp modelId="{8768CE2D-E919-4070-A44B-412DE2126615}">
      <dsp:nvSpPr>
        <dsp:cNvPr id="0" name=""/>
        <dsp:cNvSpPr/>
      </dsp:nvSpPr>
      <dsp:spPr>
        <a:xfrm>
          <a:off x="3852761" y="1858013"/>
          <a:ext cx="3886575" cy="2444043"/>
        </a:xfrm>
        <a:prstGeom prst="roundRect">
          <a:avLst>
            <a:gd name="adj" fmla="val 10000"/>
          </a:avLst>
        </a:prstGeom>
        <a:solidFill>
          <a:srgbClr val="00B0F0"/>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4053315" y="2048539"/>
          <a:ext cx="3886575" cy="24440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La sociedad, pues, es más un grupo dentro del cual pueden vivir los hombres una completa vida común, que una organización limitada, que una organización limitada algún propósito o propósitos específicos. Desde este punto de vista, una sociedad consiste no solamente de individuos vinculados los unos a los otros, sino también de grupos interconectados y superpuestos. (Individuo, familias, sindicatos, partidos políticos, empresarios, etc.)</a:t>
          </a:r>
          <a:endParaRPr lang="es-MX" sz="1400" b="1" kern="1200" dirty="0"/>
        </a:p>
      </dsp:txBody>
      <dsp:txXfrm>
        <a:off x="4053315" y="2048539"/>
        <a:ext cx="3886575" cy="2444043"/>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70962"/>
          <a:ext cx="8008883" cy="1102250"/>
        </a:xfrm>
        <a:prstGeom prst="roundRect">
          <a:avLst/>
        </a:prstGeom>
        <a:solidFill>
          <a:srgbClr val="7C36CA"/>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rtl="0">
            <a:lnSpc>
              <a:spcPct val="90000"/>
            </a:lnSpc>
            <a:spcBef>
              <a:spcPct val="0"/>
            </a:spcBef>
            <a:spcAft>
              <a:spcPct val="35000"/>
            </a:spcAft>
          </a:pPr>
          <a:r>
            <a:rPr lang="es-MX" sz="4300" kern="1200" dirty="0" smtClean="0"/>
            <a:t>¿ Qué es un modelo de rol?</a:t>
          </a:r>
          <a:endParaRPr lang="es-ES" sz="4300" kern="1200" dirty="0"/>
        </a:p>
      </dsp:txBody>
      <dsp:txXfrm>
        <a:off x="0" y="270962"/>
        <a:ext cx="8008883" cy="1102250"/>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155068"/>
        </a:xfrm>
        <a:prstGeom prst="roundRect">
          <a:avLst/>
        </a:prstGeom>
        <a:solidFill>
          <a:srgbClr val="00B050"/>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s-MX" sz="3100" kern="1200" dirty="0" smtClean="0"/>
            <a:t>Aquellas personas que consideramos especiales y cuyo comportamiento queremos imitar representa un modelo de rol que resultan muy útiles en el proceso de aprendizaje, pues dotan al individuo de patrones de conducta aceptables para distintas situaciones.</a:t>
          </a:r>
          <a:endParaRPr lang="es-MX" sz="3100" u="none" kern="1200" dirty="0">
            <a:solidFill>
              <a:schemeClr val="tx1"/>
            </a:solidFill>
          </a:endParaRPr>
        </a:p>
      </dsp:txBody>
      <dsp:txXfrm>
        <a:off x="0" y="0"/>
        <a:ext cx="7914289" cy="4155068"/>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DC986F-9DA5-490F-B102-FF81E2ECE2E2}">
      <dsp:nvSpPr>
        <dsp:cNvPr id="0" name=""/>
        <dsp:cNvSpPr/>
      </dsp:nvSpPr>
      <dsp:spPr>
        <a:xfrm>
          <a:off x="3787267" y="933460"/>
          <a:ext cx="1966451" cy="699064"/>
        </a:xfrm>
        <a:custGeom>
          <a:avLst/>
          <a:gdLst/>
          <a:ahLst/>
          <a:cxnLst/>
          <a:rect l="0" t="0" r="0" b="0"/>
          <a:pathLst>
            <a:path>
              <a:moveTo>
                <a:pt x="0" y="0"/>
              </a:moveTo>
              <a:lnTo>
                <a:pt x="0" y="535733"/>
              </a:lnTo>
              <a:lnTo>
                <a:pt x="1966451" y="535733"/>
              </a:lnTo>
              <a:lnTo>
                <a:pt x="1966451" y="699064"/>
              </a:lnTo>
            </a:path>
          </a:pathLst>
        </a:custGeom>
        <a:noFill/>
        <a:ln w="1587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1780264" y="933460"/>
          <a:ext cx="2007002" cy="699064"/>
        </a:xfrm>
        <a:custGeom>
          <a:avLst/>
          <a:gdLst/>
          <a:ahLst/>
          <a:cxnLst/>
          <a:rect l="0" t="0" r="0" b="0"/>
          <a:pathLst>
            <a:path>
              <a:moveTo>
                <a:pt x="2007002" y="0"/>
              </a:moveTo>
              <a:lnTo>
                <a:pt x="2007002" y="535733"/>
              </a:lnTo>
              <a:lnTo>
                <a:pt x="0" y="535733"/>
              </a:lnTo>
              <a:lnTo>
                <a:pt x="0" y="699064"/>
              </a:lnTo>
            </a:path>
          </a:pathLst>
        </a:custGeom>
        <a:noFill/>
        <a:ln w="1587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761648" y="-186104"/>
          <a:ext cx="2051236" cy="1119564"/>
        </a:xfrm>
        <a:prstGeom prst="roundRect">
          <a:avLst>
            <a:gd name="adj" fmla="val 10000"/>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957548" y="0"/>
          <a:ext cx="2051236" cy="111956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Otro par de conceptos que se derivan de las instituciones son: </a:t>
          </a:r>
          <a:endParaRPr lang="es-MX" sz="1500" b="1" kern="1200" dirty="0"/>
        </a:p>
      </dsp:txBody>
      <dsp:txXfrm>
        <a:off x="2957548" y="0"/>
        <a:ext cx="2051236" cy="1119564"/>
      </dsp:txXfrm>
    </dsp:sp>
    <dsp:sp modelId="{E82D1BB4-9A5E-4D81-93B4-487B2E7F5108}">
      <dsp:nvSpPr>
        <dsp:cNvPr id="0" name=""/>
        <dsp:cNvSpPr/>
      </dsp:nvSpPr>
      <dsp:spPr>
        <a:xfrm>
          <a:off x="96791" y="1632524"/>
          <a:ext cx="3366945" cy="2457758"/>
        </a:xfrm>
        <a:prstGeom prst="roundRect">
          <a:avLst>
            <a:gd name="adj" fmla="val 10000"/>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92690" y="1818629"/>
          <a:ext cx="3366945" cy="245775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Los hábitos</a:t>
          </a:r>
          <a:r>
            <a:rPr lang="es-MX" sz="1500" kern="1200" dirty="0" smtClean="0"/>
            <a:t> son los usos establecidos por el tiempo, es decir, aquellas prácticas que han llegado a ser gradualmente aceptadas como formas apropiadas de conducta; los hábitos son sancionados (aprobados) por la tradición y se apoyan por la presión que ejerce la opinión del grupo.</a:t>
          </a:r>
          <a:endParaRPr lang="es-MX" sz="1500" b="1" kern="1200" dirty="0"/>
        </a:p>
      </dsp:txBody>
      <dsp:txXfrm>
        <a:off x="292690" y="1818629"/>
        <a:ext cx="3366945" cy="2457758"/>
      </dsp:txXfrm>
    </dsp:sp>
    <dsp:sp modelId="{8768CE2D-E919-4070-A44B-412DE2126615}">
      <dsp:nvSpPr>
        <dsp:cNvPr id="0" name=""/>
        <dsp:cNvSpPr/>
      </dsp:nvSpPr>
      <dsp:spPr>
        <a:xfrm>
          <a:off x="3855536" y="1632524"/>
          <a:ext cx="3796365" cy="2387315"/>
        </a:xfrm>
        <a:prstGeom prst="roundRect">
          <a:avLst>
            <a:gd name="adj" fmla="val 10000"/>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4051435" y="1818629"/>
          <a:ext cx="3796365" cy="238731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Las leyes</a:t>
          </a:r>
          <a:r>
            <a:rPr lang="es-MX" sz="1500" kern="1200" dirty="0" smtClean="0"/>
            <a:t>, por otra parte, son reglas establecidas por aquellos que ejercen el poder político, y su obligatoriedad se garantiza con el aparato del Estado.</a:t>
          </a:r>
          <a:endParaRPr lang="es-MX" sz="1500" b="1" kern="1200" dirty="0"/>
        </a:p>
      </dsp:txBody>
      <dsp:txXfrm>
        <a:off x="4051435" y="1818629"/>
        <a:ext cx="3796365" cy="2387315"/>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354658"/>
          <a:ext cx="8008883" cy="922814"/>
        </a:xfrm>
        <a:prstGeom prst="roundRect">
          <a:avLst/>
        </a:prstGeom>
        <a:solidFill>
          <a:srgbClr val="7C36CA"/>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 </a:t>
          </a:r>
          <a:r>
            <a:rPr lang="es-MX" sz="3600" kern="1200" dirty="0" smtClean="0"/>
            <a:t>Cuál es el trabajo preindustrial ?</a:t>
          </a:r>
          <a:endParaRPr lang="es-ES" sz="3600" kern="1200" dirty="0"/>
        </a:p>
      </dsp:txBody>
      <dsp:txXfrm>
        <a:off x="0" y="354658"/>
        <a:ext cx="8008883" cy="922814"/>
      </dsp:txXfrm>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362822"/>
        </a:xfrm>
        <a:prstGeom prst="roundRect">
          <a:avLst/>
        </a:prstGeom>
        <a:solidFill>
          <a:srgbClr val="00B050"/>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s-MX" sz="2200" kern="1200" dirty="0" smtClean="0"/>
            <a:t>Es aquel que realizaron las personas pertenecientes a la sociedad preindustrial, entendida esta como la que corresponde a las específicas características sociales, y formas de organización política y cultural que prevalecían antes de la modernización propia de la Revolución Industrial y el triunfo del capitalismo, que tuvo como consecuencia la instauración de una sociedad industrial. Por otro lado, la sociedad preindustrial se entiende como una sociedad compleja (civilización) propia de un estado de evolución cultural superior a la denominada sociedad primitiva.</a:t>
          </a:r>
          <a:endParaRPr lang="es-MX" sz="2200" u="none" kern="1200" dirty="0">
            <a:solidFill>
              <a:schemeClr val="tx1"/>
            </a:solidFill>
          </a:endParaRPr>
        </a:p>
      </dsp:txBody>
      <dsp:txXfrm>
        <a:off x="0" y="0"/>
        <a:ext cx="7914289" cy="4362822"/>
      </dsp:txXfrm>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354658"/>
          <a:ext cx="8008883" cy="922814"/>
        </a:xfrm>
        <a:prstGeom prst="roundRect">
          <a:avLst/>
        </a:prstGeom>
        <a:solidFill>
          <a:srgbClr val="92D050"/>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 </a:t>
          </a:r>
          <a:r>
            <a:rPr lang="es-MX" sz="3600" kern="1200" dirty="0" smtClean="0"/>
            <a:t>Cuál es el trabajo preindustrial ?</a:t>
          </a:r>
          <a:endParaRPr lang="es-ES" sz="3600" kern="1200" dirty="0"/>
        </a:p>
      </dsp:txBody>
      <dsp:txXfrm>
        <a:off x="0" y="354658"/>
        <a:ext cx="8008883" cy="92281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A1DCEE-C67B-4BD7-9E0F-2B4CE59E8EC9}">
      <dsp:nvSpPr>
        <dsp:cNvPr id="0" name=""/>
        <dsp:cNvSpPr/>
      </dsp:nvSpPr>
      <dsp:spPr>
        <a:xfrm>
          <a:off x="0" y="62011"/>
          <a:ext cx="7043758" cy="1079325"/>
        </a:xfrm>
        <a:prstGeom prst="roundRect">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s-MX" sz="4500" kern="1200" smtClean="0"/>
            <a:t>CULTURA  y SOCIEDAD.</a:t>
          </a:r>
          <a:endParaRPr lang="es-ES" sz="4500" kern="1200" dirty="0"/>
        </a:p>
      </dsp:txBody>
      <dsp:txXfrm>
        <a:off x="0" y="62011"/>
        <a:ext cx="7043758" cy="1079325"/>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2128545"/>
        </a:xfrm>
        <a:prstGeom prst="roundRect">
          <a:avLst/>
        </a:prstGeom>
        <a:solidFill>
          <a:schemeClr val="accent3">
            <a:lumMod val="60000"/>
            <a:lumOff val="40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t>El concepto de sociedad preindustrial es ampliamente usado en las ciencias exactas, más que otros conceptos similares que pueden tener carga ideológica, frente a los que puede considerarse como un término "libre de valor". Por ejemplo, se usa intercambiable con sociedad tradicional, en </a:t>
          </a:r>
          <a:r>
            <a:rPr lang="es-MX" sz="1800" i="1" kern="1200" dirty="0" smtClean="0"/>
            <a:t>La división del trabajo en la sociedad</a:t>
          </a:r>
          <a:r>
            <a:rPr lang="es-MX" sz="1800" kern="1200" dirty="0" smtClean="0"/>
            <a:t> Se objeta al uso de este término que tradición implica estancamiento, con lo que se </a:t>
          </a:r>
          <a:r>
            <a:rPr lang="es-MX" sz="1800" i="1" kern="1200" dirty="0" smtClean="0"/>
            <a:t>carga</a:t>
          </a:r>
          <a:r>
            <a:rPr lang="es-MX" sz="1800" kern="1200" dirty="0" smtClean="0"/>
            <a:t> el concepto.</a:t>
          </a:r>
          <a:endParaRPr lang="es-MX" sz="1800" u="none" kern="1200" dirty="0">
            <a:solidFill>
              <a:schemeClr val="tx1"/>
            </a:solidFill>
          </a:endParaRPr>
        </a:p>
      </dsp:txBody>
      <dsp:txXfrm>
        <a:off x="0" y="0"/>
        <a:ext cx="7914289" cy="2128545"/>
      </dsp:txXfrm>
    </dsp:sp>
    <dsp:sp modelId="{1F783783-0AD5-4CFA-8713-4DA901828781}">
      <dsp:nvSpPr>
        <dsp:cNvPr id="0" name=""/>
        <dsp:cNvSpPr/>
      </dsp:nvSpPr>
      <dsp:spPr>
        <a:xfrm>
          <a:off x="0" y="2196451"/>
          <a:ext cx="7914289" cy="2685149"/>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smtClean="0"/>
            <a:t>Marx, que fundó teóricamente el concepto, usaba la expresión sociedad precapitalista, que tampoco es un término neutral, ya que implica que la transición al capitalismo es un desarrollo inevitable o de progreso en la sucesión de los modos de producción hacia un futuro sin clases en la sociedad comunistas. Otros sinónimos son sociedad agraria y sociedad premoderna, ambos derivados de Hegel y Marx. Aunque no son estrictamente sinónimas, cada una con su linaje intelectual y merecen tratamiento independiente.</a:t>
          </a:r>
          <a:endParaRPr lang="es-MX" sz="1800" kern="1200"/>
        </a:p>
      </dsp:txBody>
      <dsp:txXfrm>
        <a:off x="0" y="2196451"/>
        <a:ext cx="7914289" cy="2685149"/>
      </dsp:txXfrm>
    </dsp:sp>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DC986F-9DA5-490F-B102-FF81E2ECE2E2}">
      <dsp:nvSpPr>
        <dsp:cNvPr id="0" name=""/>
        <dsp:cNvSpPr/>
      </dsp:nvSpPr>
      <dsp:spPr>
        <a:xfrm>
          <a:off x="3782870" y="1108504"/>
          <a:ext cx="2013179" cy="749508"/>
        </a:xfrm>
        <a:custGeom>
          <a:avLst/>
          <a:gdLst/>
          <a:ahLst/>
          <a:cxnLst/>
          <a:rect l="0" t="0" r="0" b="0"/>
          <a:pathLst>
            <a:path>
              <a:moveTo>
                <a:pt x="0" y="0"/>
              </a:moveTo>
              <a:lnTo>
                <a:pt x="0" y="582296"/>
              </a:lnTo>
              <a:lnTo>
                <a:pt x="2013179" y="582296"/>
              </a:lnTo>
              <a:lnTo>
                <a:pt x="2013179" y="749508"/>
              </a:lnTo>
            </a:path>
          </a:pathLst>
        </a:custGeom>
        <a:noFill/>
        <a:ln w="1587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1728176" y="1108504"/>
          <a:ext cx="2054693" cy="749508"/>
        </a:xfrm>
        <a:custGeom>
          <a:avLst/>
          <a:gdLst/>
          <a:ahLst/>
          <a:cxnLst/>
          <a:rect l="0" t="0" r="0" b="0"/>
          <a:pathLst>
            <a:path>
              <a:moveTo>
                <a:pt x="2054693" y="0"/>
              </a:moveTo>
              <a:lnTo>
                <a:pt x="2054693" y="582296"/>
              </a:lnTo>
              <a:lnTo>
                <a:pt x="0" y="582296"/>
              </a:lnTo>
              <a:lnTo>
                <a:pt x="0" y="749508"/>
              </a:lnTo>
            </a:path>
          </a:pathLst>
        </a:custGeom>
        <a:noFill/>
        <a:ln w="1587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732880" y="-37663"/>
          <a:ext cx="2099979" cy="1146168"/>
        </a:xfrm>
        <a:prstGeom prst="roundRect">
          <a:avLst>
            <a:gd name="adj" fmla="val 10000"/>
          </a:avLst>
        </a:prstGeom>
        <a:solidFill>
          <a:srgbClr val="0000FF"/>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933435" y="152863"/>
          <a:ext cx="2099979" cy="114616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b="1" kern="1200" dirty="0" smtClean="0"/>
            <a:t>TRABAJO INDUSTRIAL </a:t>
          </a:r>
          <a:endParaRPr lang="es-MX" sz="2600" b="1" kern="1200" dirty="0"/>
        </a:p>
      </dsp:txBody>
      <dsp:txXfrm>
        <a:off x="2933435" y="152863"/>
        <a:ext cx="2099979" cy="1146168"/>
      </dsp:txXfrm>
    </dsp:sp>
    <dsp:sp modelId="{E82D1BB4-9A5E-4D81-93B4-487B2E7F5108}">
      <dsp:nvSpPr>
        <dsp:cNvPr id="0" name=""/>
        <dsp:cNvSpPr/>
      </dsp:nvSpPr>
      <dsp:spPr>
        <a:xfrm>
          <a:off x="4700" y="1858013"/>
          <a:ext cx="3446952" cy="2516160"/>
        </a:xfrm>
        <a:prstGeom prst="roundRect">
          <a:avLst>
            <a:gd name="adj" fmla="val 10000"/>
          </a:avLst>
        </a:prstGeom>
        <a:solidFill>
          <a:srgbClr val="00B0F0"/>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05254" y="2048539"/>
          <a:ext cx="3446952" cy="251616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Es aquel que se desarrolla en la industria, entendida esta como la actividad que tiene como finalidad transformar los materiales en productos elaborados o </a:t>
          </a:r>
          <a:r>
            <a:rPr lang="es-MX" sz="1400" b="1" kern="1200" dirty="0" err="1" smtClean="0"/>
            <a:t>semielaborados</a:t>
          </a:r>
          <a:r>
            <a:rPr lang="es-MX" sz="1400" b="1" kern="1200" dirty="0" smtClean="0"/>
            <a:t> utilizando una fuente de energía. Además de materiales, para su desarrollo, la industria necesita maquinaria y recursos humanos organizados habitualmente en empresas por su especialización laboral. </a:t>
          </a:r>
          <a:endParaRPr lang="es-MX" sz="1400" b="1" kern="1200" dirty="0"/>
        </a:p>
      </dsp:txBody>
      <dsp:txXfrm>
        <a:off x="205254" y="2048539"/>
        <a:ext cx="3446952" cy="2516160"/>
      </dsp:txXfrm>
    </dsp:sp>
    <dsp:sp modelId="{8768CE2D-E919-4070-A44B-412DE2126615}">
      <dsp:nvSpPr>
        <dsp:cNvPr id="0" name=""/>
        <dsp:cNvSpPr/>
      </dsp:nvSpPr>
      <dsp:spPr>
        <a:xfrm>
          <a:off x="3852761" y="1858013"/>
          <a:ext cx="3886575" cy="2444043"/>
        </a:xfrm>
        <a:prstGeom prst="roundRect">
          <a:avLst>
            <a:gd name="adj" fmla="val 10000"/>
          </a:avLst>
        </a:prstGeom>
        <a:solidFill>
          <a:srgbClr val="00B0F0"/>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4053315" y="2048539"/>
          <a:ext cx="3886575" cy="24440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Este tipo de trabajo en el campo del derecho del trabajo se caracteriza por ser voluntario, dependiente y por cuenta ajena que desplaza al trabajo forzoso.</a:t>
          </a:r>
          <a:endParaRPr lang="es-MX" sz="1400" b="1" kern="1200" dirty="0"/>
        </a:p>
      </dsp:txBody>
      <dsp:txXfrm>
        <a:off x="4053315" y="2048539"/>
        <a:ext cx="3886575" cy="244404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C2193A-E465-409D-972A-89C0A71F74C0}">
      <dsp:nvSpPr>
        <dsp:cNvPr id="0" name=""/>
        <dsp:cNvSpPr/>
      </dsp:nvSpPr>
      <dsp:spPr>
        <a:xfrm rot="5400000">
          <a:off x="4651560" y="-1518003"/>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MX" sz="1300" kern="1200" dirty="0" smtClean="0"/>
            <a:t>la conducta de los seres humanos muestra normas regulares y recurrentes, y los seres humanos son animales sociales y no criaturas aisladas. Los aspectos repetidos de la acción humana son la base de cualquier ciencia social.</a:t>
          </a:r>
          <a:endParaRPr lang="es-ES" sz="1300" kern="1200" dirty="0"/>
        </a:p>
      </dsp:txBody>
      <dsp:txXfrm rot="5400000">
        <a:off x="4651560" y="-1518003"/>
        <a:ext cx="1721587" cy="5188097"/>
      </dsp:txXfrm>
    </dsp:sp>
    <dsp:sp modelId="{93BA6CC7-2218-44A3-ADD3-9999DBDD6734}">
      <dsp:nvSpPr>
        <dsp:cNvPr id="0" name=""/>
        <dsp:cNvSpPr/>
      </dsp:nvSpPr>
      <dsp:spPr>
        <a:xfrm>
          <a:off x="0" y="53"/>
          <a:ext cx="2918305" cy="2151984"/>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s-MX" sz="2200" kern="1200" dirty="0" smtClean="0"/>
            <a:t>La Sociología se basa en dos hechos básicos:  </a:t>
          </a:r>
          <a:endParaRPr lang="es-ES" sz="2200" kern="1200" dirty="0"/>
        </a:p>
      </dsp:txBody>
      <dsp:txXfrm>
        <a:off x="0" y="53"/>
        <a:ext cx="2918305" cy="2151984"/>
      </dsp:txXfrm>
    </dsp:sp>
    <dsp:sp modelId="{B741EC5D-87B4-40DA-91F6-306701C5750A}">
      <dsp:nvSpPr>
        <dsp:cNvPr id="0" name=""/>
        <dsp:cNvSpPr/>
      </dsp:nvSpPr>
      <dsp:spPr>
        <a:xfrm rot="5400000">
          <a:off x="4651560" y="741580"/>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MX" sz="1300" kern="1200" dirty="0" smtClean="0"/>
            <a:t>Las normas particulares que estudia, así como la manera como las observa. Los rasgos de la conducta sobre los cuales enfoca su atención la sociología derivan del segundo hecho básico sobre el que descansa la disciplina: el carácter social de la vida humana.</a:t>
          </a:r>
          <a:endParaRPr lang="es-ES" sz="1300" kern="1200" dirty="0"/>
        </a:p>
        <a:p>
          <a:pPr marL="114300" lvl="1" indent="-114300" algn="l" defTabSz="577850">
            <a:lnSpc>
              <a:spcPct val="90000"/>
            </a:lnSpc>
            <a:spcBef>
              <a:spcPct val="0"/>
            </a:spcBef>
            <a:spcAft>
              <a:spcPct val="15000"/>
            </a:spcAft>
            <a:buChar char="••"/>
          </a:pPr>
          <a:r>
            <a:rPr lang="es-MX" sz="1300" kern="1200" smtClean="0"/>
            <a:t>“El hombre, dijo Aristóteles, es por naturaleza un animal político” (la palabra político puede ser traducida  en forma más adecuada por social).</a:t>
          </a:r>
          <a:endParaRPr lang="es-MX" sz="1300" kern="1200"/>
        </a:p>
      </dsp:txBody>
      <dsp:txXfrm rot="5400000">
        <a:off x="4651560" y="741580"/>
        <a:ext cx="1721587" cy="5188097"/>
      </dsp:txXfrm>
    </dsp:sp>
    <dsp:sp modelId="{E937EE70-F021-4EAA-AF39-0E1E4643E5D9}">
      <dsp:nvSpPr>
        <dsp:cNvPr id="0" name=""/>
        <dsp:cNvSpPr/>
      </dsp:nvSpPr>
      <dsp:spPr>
        <a:xfrm>
          <a:off x="0" y="2259637"/>
          <a:ext cx="2918305" cy="2151984"/>
        </a:xfrm>
        <a:prstGeom prst="roundRect">
          <a:avLst/>
        </a:prstGeom>
        <a:solidFill>
          <a:schemeClr val="accent5">
            <a:shade val="80000"/>
            <a:hueOff val="-314909"/>
            <a:satOff val="-18977"/>
            <a:lumOff val="29876"/>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s-MX" sz="2200" kern="1200" dirty="0" smtClean="0"/>
            <a:t>La sociología se distingue de la economía, de la ciencia política o de la psicología por:</a:t>
          </a:r>
          <a:endParaRPr lang="es-ES" sz="2200" kern="1200" dirty="0"/>
        </a:p>
      </dsp:txBody>
      <dsp:txXfrm>
        <a:off x="0" y="2259637"/>
        <a:ext cx="2918305" cy="215198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A1DCEE-C67B-4BD7-9E0F-2B4CE59E8EC9}">
      <dsp:nvSpPr>
        <dsp:cNvPr id="0" name=""/>
        <dsp:cNvSpPr/>
      </dsp:nvSpPr>
      <dsp:spPr>
        <a:xfrm>
          <a:off x="0" y="62011"/>
          <a:ext cx="7043758" cy="1079325"/>
        </a:xfrm>
        <a:prstGeom prst="roundRect">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s-MX" sz="4500" kern="1200" dirty="0" smtClean="0"/>
            <a:t>CULTURA  y SOCIEDAD.</a:t>
          </a:r>
          <a:endParaRPr lang="es-ES" sz="4500" kern="1200" dirty="0"/>
        </a:p>
      </dsp:txBody>
      <dsp:txXfrm>
        <a:off x="0" y="62011"/>
        <a:ext cx="7043758" cy="107932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C2193A-E465-409D-972A-89C0A71F74C0}">
      <dsp:nvSpPr>
        <dsp:cNvPr id="0" name=""/>
        <dsp:cNvSpPr/>
      </dsp:nvSpPr>
      <dsp:spPr>
        <a:xfrm rot="5400000">
          <a:off x="4651560" y="-1518003"/>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Desarrollado dos conceptos </a:t>
          </a:r>
          <a:r>
            <a:rPr lang="es-MX" sz="1400" b="1" i="1" kern="1200" dirty="0" smtClean="0"/>
            <a:t>cultura y sociedad</a:t>
          </a:r>
          <a:r>
            <a:rPr lang="es-MX" sz="1400" kern="1200" dirty="0" smtClean="0"/>
            <a:t> que pueden considerarse básicos para la investigación sociológica. </a:t>
          </a:r>
          <a:endParaRPr lang="es-ES" sz="1400" kern="1200" dirty="0"/>
        </a:p>
      </dsp:txBody>
      <dsp:txXfrm rot="5400000">
        <a:off x="4651560" y="-1518003"/>
        <a:ext cx="1721587" cy="5188097"/>
      </dsp:txXfrm>
    </dsp:sp>
    <dsp:sp modelId="{93BA6CC7-2218-44A3-ADD3-9999DBDD6734}">
      <dsp:nvSpPr>
        <dsp:cNvPr id="0" name=""/>
        <dsp:cNvSpPr/>
      </dsp:nvSpPr>
      <dsp:spPr>
        <a:xfrm>
          <a:off x="0" y="53"/>
          <a:ext cx="2918305" cy="2151984"/>
        </a:xfrm>
        <a:prstGeom prst="roundRect">
          <a:avLst/>
        </a:prstGeom>
        <a:solidFill>
          <a:srgbClr val="C850C8"/>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kern="1200" dirty="0" smtClean="0"/>
            <a:t>Al tratar de explicar las aparentes regularidades de las acciones humanas y los hechos de la vida colectiva, los sociólogos han:  </a:t>
          </a:r>
          <a:endParaRPr lang="es-ES" sz="1900" kern="1200" dirty="0"/>
        </a:p>
      </dsp:txBody>
      <dsp:txXfrm>
        <a:off x="0" y="53"/>
        <a:ext cx="2918305" cy="2151984"/>
      </dsp:txXfrm>
    </dsp:sp>
    <dsp:sp modelId="{B741EC5D-87B4-40DA-91F6-306701C5750A}">
      <dsp:nvSpPr>
        <dsp:cNvPr id="0" name=""/>
        <dsp:cNvSpPr/>
      </dsp:nvSpPr>
      <dsp:spPr>
        <a:xfrm rot="5400000">
          <a:off x="4651560" y="741580"/>
          <a:ext cx="1721587" cy="5188097"/>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t>En sociología el concepto de cultura se refiere a la totalidad de lo que aprenden los individuos en tanto miembros de la sociedad. “Cultura es el todo complejo que incluye al conocimiento, las creencias, el arte, la moral, el derecho, la costumbre, y cualquier otra capacidad y habito adquirido por el hombre en cuanto que es miembro de la sociedad” </a:t>
          </a:r>
          <a:r>
            <a:rPr lang="es-MX" sz="1400" kern="1200" dirty="0" err="1" smtClean="0"/>
            <a:t>Tylor</a:t>
          </a:r>
          <a:r>
            <a:rPr lang="es-MX" sz="1400" kern="1200" dirty="0" smtClean="0"/>
            <a:t>. </a:t>
          </a:r>
          <a:endParaRPr lang="es-ES" sz="1400" kern="1200" dirty="0"/>
        </a:p>
      </dsp:txBody>
      <dsp:txXfrm rot="5400000">
        <a:off x="4651560" y="741580"/>
        <a:ext cx="1721587" cy="5188097"/>
      </dsp:txXfrm>
    </dsp:sp>
    <dsp:sp modelId="{E937EE70-F021-4EAA-AF39-0E1E4643E5D9}">
      <dsp:nvSpPr>
        <dsp:cNvPr id="0" name=""/>
        <dsp:cNvSpPr/>
      </dsp:nvSpPr>
      <dsp:spPr>
        <a:xfrm>
          <a:off x="0" y="2259637"/>
          <a:ext cx="2918305" cy="2151984"/>
        </a:xfrm>
        <a:prstGeom prst="roundRect">
          <a:avLst/>
        </a:prstGeom>
        <a:solidFill>
          <a:srgbClr val="00B05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kern="1200" dirty="0" smtClean="0"/>
            <a:t>El termino cultura se usó primeramente en la antropología por un investigador ingles llamado Edward </a:t>
          </a:r>
          <a:r>
            <a:rPr lang="es-MX" sz="1900" kern="1200" dirty="0" err="1" smtClean="0"/>
            <a:t>Tylor</a:t>
          </a:r>
          <a:r>
            <a:rPr lang="es-MX" sz="1900" kern="1200" dirty="0" smtClean="0"/>
            <a:t> en el año 1871. </a:t>
          </a:r>
          <a:endParaRPr lang="es-ES" sz="1900" kern="1200" dirty="0"/>
        </a:p>
      </dsp:txBody>
      <dsp:txXfrm>
        <a:off x="0" y="2259637"/>
        <a:ext cx="2918305" cy="215198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155B3F-57EB-4794-ACAF-29E014BB39F7}">
      <dsp:nvSpPr>
        <dsp:cNvPr id="0" name=""/>
        <dsp:cNvSpPr/>
      </dsp:nvSpPr>
      <dsp:spPr>
        <a:xfrm>
          <a:off x="0" y="0"/>
          <a:ext cx="8229600" cy="43891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La importancia de la cultura radica en el hecho de que proporciona el conocimiento y las técnicas que le permiten sobrevivir a la humanidad tanto física como socialmente; la cultura es aprendida y compartida; los hombres no heredan sus hábitos y creencias, sus capacidades y su conocimiento: las adquieren a lo largo de sus vidas. Lo que aprenden proviene de los grupos en los que han nacido y dentro de los cuales viven.</a:t>
          </a:r>
          <a:endParaRPr lang="es-MX" sz="2400" kern="1200" dirty="0"/>
        </a:p>
      </dsp:txBody>
      <dsp:txXfrm>
        <a:off x="2084832" y="0"/>
        <a:ext cx="6144767" cy="4389120"/>
      </dsp:txXfrm>
    </dsp:sp>
    <dsp:sp modelId="{7F3C0E6E-B414-4978-A23C-233976F95CE9}">
      <dsp:nvSpPr>
        <dsp:cNvPr id="0" name=""/>
        <dsp:cNvSpPr/>
      </dsp:nvSpPr>
      <dsp:spPr>
        <a:xfrm>
          <a:off x="438911" y="438912"/>
          <a:ext cx="1645920" cy="3511296"/>
        </a:xfrm>
        <a:prstGeom prst="roundRect">
          <a:avLst>
            <a:gd name="adj" fmla="val 1000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D1917A6-50B1-4DCB-9F5A-CC86107A1908}">
      <dsp:nvSpPr>
        <dsp:cNvPr id="0" name=""/>
        <dsp:cNvSpPr/>
      </dsp:nvSpPr>
      <dsp:spPr>
        <a:xfrm>
          <a:off x="0" y="0"/>
          <a:ext cx="8119240" cy="141416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Los elementos que integran la cultura se agrupan en tres grandes categorías</a:t>
          </a:r>
          <a:endParaRPr lang="es-MX" sz="3200" kern="1200" dirty="0"/>
        </a:p>
      </dsp:txBody>
      <dsp:txXfrm>
        <a:off x="0" y="0"/>
        <a:ext cx="8119240" cy="1414167"/>
      </dsp:txXfrm>
    </dsp:sp>
    <dsp:sp modelId="{7D84175B-600A-42DC-8E74-BEDFD18B6806}">
      <dsp:nvSpPr>
        <dsp:cNvPr id="0" name=""/>
        <dsp:cNvSpPr/>
      </dsp:nvSpPr>
      <dsp:spPr>
        <a:xfrm>
          <a:off x="3964" y="1414167"/>
          <a:ext cx="2703770" cy="2969750"/>
        </a:xfrm>
        <a:prstGeom prst="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Las Instituciones</a:t>
          </a:r>
          <a:r>
            <a:rPr lang="es-MX" sz="2000" kern="1200" dirty="0" smtClean="0"/>
            <a:t>, es decir aquellas normas o reglas que rigen la conducta;</a:t>
          </a:r>
          <a:endParaRPr lang="es-MX" sz="2000" kern="1200" dirty="0"/>
        </a:p>
      </dsp:txBody>
      <dsp:txXfrm>
        <a:off x="3964" y="1414167"/>
        <a:ext cx="2703770" cy="2969750"/>
      </dsp:txXfrm>
    </dsp:sp>
    <dsp:sp modelId="{CC097F79-53D5-4416-938F-1150A247488F}">
      <dsp:nvSpPr>
        <dsp:cNvPr id="0" name=""/>
        <dsp:cNvSpPr/>
      </dsp:nvSpPr>
      <dsp:spPr>
        <a:xfrm>
          <a:off x="2707734" y="1414167"/>
          <a:ext cx="2703770" cy="296975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Las ideas, </a:t>
          </a:r>
          <a:r>
            <a:rPr lang="es-MX" sz="2000" kern="1200" dirty="0" smtClean="0"/>
            <a:t>es decir el conocimiento y las creencias de todas clases (teológicas, filosóficas, científicas, tecnológicas, históricas, sociológicas, etc.)</a:t>
          </a:r>
          <a:endParaRPr lang="es-MX" sz="2000" kern="1200" dirty="0"/>
        </a:p>
      </dsp:txBody>
      <dsp:txXfrm>
        <a:off x="2707734" y="1414167"/>
        <a:ext cx="2703770" cy="2969750"/>
      </dsp:txXfrm>
    </dsp:sp>
    <dsp:sp modelId="{794034A3-599C-4FD4-B002-0781A05F25E2}">
      <dsp:nvSpPr>
        <dsp:cNvPr id="0" name=""/>
        <dsp:cNvSpPr/>
      </dsp:nvSpPr>
      <dsp:spPr>
        <a:xfrm>
          <a:off x="5411505" y="1414167"/>
          <a:ext cx="2703770" cy="2969750"/>
        </a:xfrm>
        <a:prstGeom prst="rect">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Los productos, </a:t>
          </a:r>
          <a:r>
            <a:rPr lang="es-MX" sz="2000" kern="1200" dirty="0" smtClean="0"/>
            <a:t>materiales o artefactos que los hombres producen y utilizan a lo largo de sus vidas.</a:t>
          </a:r>
          <a:endParaRPr lang="es-MX" sz="2000" kern="1200" dirty="0"/>
        </a:p>
      </dsp:txBody>
      <dsp:txXfrm>
        <a:off x="5411505" y="1414167"/>
        <a:ext cx="2703770" cy="2969750"/>
      </dsp:txXfrm>
    </dsp:sp>
    <dsp:sp modelId="{146C7447-8319-4D22-92B4-B9B02A6CC6DC}">
      <dsp:nvSpPr>
        <dsp:cNvPr id="0" name=""/>
        <dsp:cNvSpPr/>
      </dsp:nvSpPr>
      <dsp:spPr>
        <a:xfrm>
          <a:off x="0" y="4383917"/>
          <a:ext cx="8119240" cy="32997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47049"/>
          <a:ext cx="8008883" cy="1153517"/>
        </a:xfrm>
        <a:prstGeom prst="roundRect">
          <a:avLst/>
        </a:prstGeom>
        <a:solidFill>
          <a:srgbClr val="C850C8"/>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rtl="0">
            <a:lnSpc>
              <a:spcPct val="90000"/>
            </a:lnSpc>
            <a:spcBef>
              <a:spcPct val="0"/>
            </a:spcBef>
            <a:spcAft>
              <a:spcPct val="35000"/>
            </a:spcAft>
          </a:pPr>
          <a:r>
            <a:rPr lang="es-MX" sz="4500" kern="1200" dirty="0" smtClean="0"/>
            <a:t>¿ Qué es la globalización?</a:t>
          </a:r>
          <a:endParaRPr lang="es-ES" sz="4500" kern="1200" dirty="0"/>
        </a:p>
      </dsp:txBody>
      <dsp:txXfrm>
        <a:off x="0" y="247049"/>
        <a:ext cx="8008883" cy="115351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5D2D7A-B047-4333-B4B8-A29D0603CD88}" type="datetimeFigureOut">
              <a:rPr lang="es-MX" smtClean="0"/>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8904F5-12A7-4ED8-A761-8CBA018D74E6}"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18</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20</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30</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33</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34</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October 20, 2017</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‹Nº›</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October 20,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October 20, 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October 20, 2017</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October 20, 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October 20, 2017</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October 20, 2017</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October 20, 2017</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14.xml"/><Relationship Id="rId3" Type="http://schemas.openxmlformats.org/officeDocument/2006/relationships/diagramData" Target="../diagrams/data13.xml"/><Relationship Id="rId7" Type="http://schemas.microsoft.com/office/2007/relationships/diagramDrawing" Target="../diagrams/drawing13.xml"/><Relationship Id="rId12" Type="http://schemas.microsoft.com/office/2007/relationships/diagramDrawing" Target="../diagrams/drawing1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0" Type="http://schemas.openxmlformats.org/officeDocument/2006/relationships/diagramQuickStyle" Target="../diagrams/quickStyle14.xml"/><Relationship Id="rId4" Type="http://schemas.openxmlformats.org/officeDocument/2006/relationships/diagramLayout" Target="../diagrams/layout13.xml"/><Relationship Id="rId9" Type="http://schemas.openxmlformats.org/officeDocument/2006/relationships/diagramLayout" Target="../diagrams/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6.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Data" Target="../diagrams/data25.xml"/><Relationship Id="rId3" Type="http://schemas.openxmlformats.org/officeDocument/2006/relationships/diagramData" Target="../diagrams/data24.xml"/><Relationship Id="rId7" Type="http://schemas.microsoft.com/office/2007/relationships/diagramDrawing" Target="../diagrams/drawing24.xml"/><Relationship Id="rId12" Type="http://schemas.microsoft.com/office/2007/relationships/diagramDrawing" Target="../diagrams/drawing2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4.xml"/><Relationship Id="rId11" Type="http://schemas.openxmlformats.org/officeDocument/2006/relationships/diagramColors" Target="../diagrams/colors25.xml"/><Relationship Id="rId5" Type="http://schemas.openxmlformats.org/officeDocument/2006/relationships/diagramQuickStyle" Target="../diagrams/quickStyle24.xml"/><Relationship Id="rId10" Type="http://schemas.openxmlformats.org/officeDocument/2006/relationships/diagramQuickStyle" Target="../diagrams/quickStyle25.xml"/><Relationship Id="rId4" Type="http://schemas.openxmlformats.org/officeDocument/2006/relationships/diagramLayout" Target="../diagrams/layout24.xml"/><Relationship Id="rId9" Type="http://schemas.openxmlformats.org/officeDocument/2006/relationships/diagramLayout" Target="../diagrams/layout2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6.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28.xml"/><Relationship Id="rId3" Type="http://schemas.openxmlformats.org/officeDocument/2006/relationships/diagramData" Target="../diagrams/data27.xml"/><Relationship Id="rId7" Type="http://schemas.microsoft.com/office/2007/relationships/diagramDrawing" Target="../diagrams/drawing27.xml"/><Relationship Id="rId12" Type="http://schemas.microsoft.com/office/2007/relationships/diagramDrawing" Target="../diagrams/drawing28.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5" Type="http://schemas.openxmlformats.org/officeDocument/2006/relationships/diagramQuickStyle" Target="../diagrams/quickStyle27.xml"/><Relationship Id="rId10" Type="http://schemas.openxmlformats.org/officeDocument/2006/relationships/diagramQuickStyle" Target="../diagrams/quickStyle28.xml"/><Relationship Id="rId4" Type="http://schemas.openxmlformats.org/officeDocument/2006/relationships/diagramLayout" Target="../diagrams/layout27.xml"/><Relationship Id="rId9" Type="http://schemas.openxmlformats.org/officeDocument/2006/relationships/diagramLayout" Target="../diagrams/layout28.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30.xml"/><Relationship Id="rId3" Type="http://schemas.openxmlformats.org/officeDocument/2006/relationships/diagramData" Target="../diagrams/data29.xml"/><Relationship Id="rId7" Type="http://schemas.microsoft.com/office/2007/relationships/diagramDrawing" Target="../diagrams/drawing29.xml"/><Relationship Id="rId12" Type="http://schemas.microsoft.com/office/2007/relationships/diagramDrawing" Target="../diagrams/drawing3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9.xml"/><Relationship Id="rId11" Type="http://schemas.openxmlformats.org/officeDocument/2006/relationships/diagramColors" Target="../diagrams/colors30.xml"/><Relationship Id="rId5" Type="http://schemas.openxmlformats.org/officeDocument/2006/relationships/diagramQuickStyle" Target="../diagrams/quickStyle29.xml"/><Relationship Id="rId10" Type="http://schemas.openxmlformats.org/officeDocument/2006/relationships/diagramQuickStyle" Target="../diagrams/quickStyle30.xml"/><Relationship Id="rId4" Type="http://schemas.openxmlformats.org/officeDocument/2006/relationships/diagramLayout" Target="../diagrams/layout29.xml"/><Relationship Id="rId9" Type="http://schemas.openxmlformats.org/officeDocument/2006/relationships/diagramLayout" Target="../diagrams/layout3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6.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493819"/>
            <a:ext cx="3313355" cy="2232560"/>
          </a:xfrm>
        </p:spPr>
        <p:txBody>
          <a:bodyPr>
            <a:normAutofit fontScale="90000"/>
          </a:bodyPr>
          <a:lstStyle/>
          <a:p>
            <a:r>
              <a:rPr lang="es-MX" sz="2700" b="1" dirty="0" smtClean="0"/>
              <a:t/>
            </a:r>
            <a:br>
              <a:rPr lang="es-MX" sz="2700" b="1" dirty="0" smtClean="0"/>
            </a:br>
            <a:r>
              <a:rPr lang="es-MX" sz="2700" b="1" dirty="0" smtClean="0"/>
              <a:t/>
            </a:r>
            <a:br>
              <a:rPr lang="es-MX" sz="2700" b="1" dirty="0" smtClean="0"/>
            </a:br>
            <a:r>
              <a:rPr lang="es-MX" sz="2700" b="1" dirty="0" smtClean="0"/>
              <a:t/>
            </a:r>
            <a:br>
              <a:rPr lang="es-MX" sz="2700" b="1" dirty="0" smtClean="0"/>
            </a:br>
            <a:r>
              <a:rPr lang="es-MX" sz="2000" b="1" dirty="0" smtClean="0"/>
              <a:t> </a:t>
            </a:r>
            <a:r>
              <a:rPr lang="es-MX" sz="2700" b="1" dirty="0" smtClean="0"/>
              <a:t>Unidad 1. </a:t>
            </a:r>
            <a:r>
              <a:rPr lang="es-ES" sz="2400" b="1" dirty="0" smtClean="0"/>
              <a:t>CONCEPTO E IMPORTANCIA DE LA SOCIOLOGÍA</a:t>
            </a:r>
            <a:r>
              <a:rPr lang="es-MX" sz="2400" dirty="0" smtClean="0"/>
              <a:t/>
            </a:r>
            <a:br>
              <a:rPr lang="es-MX" sz="2400" dirty="0" smtClean="0"/>
            </a:br>
            <a:r>
              <a:rPr lang="es-MX" sz="2700" b="1" dirty="0" smtClean="0"/>
              <a:t>	</a:t>
            </a:r>
            <a:r>
              <a:rPr lang="es-MX" sz="2400" b="1" dirty="0" smtClean="0"/>
              <a:t/>
            </a:r>
            <a:br>
              <a:rPr lang="es-MX" sz="2400" b="1" dirty="0" smtClean="0"/>
            </a:br>
            <a:endParaRPr lang="en-US" sz="2400" dirty="0"/>
          </a:p>
        </p:txBody>
      </p:sp>
      <p:sp>
        <p:nvSpPr>
          <p:cNvPr id="3" name="Subtitle 2"/>
          <p:cNvSpPr>
            <a:spLocks noGrp="1"/>
          </p:cNvSpPr>
          <p:nvPr>
            <p:ph type="subTitle" idx="1"/>
          </p:nvPr>
        </p:nvSpPr>
        <p:spPr>
          <a:xfrm>
            <a:off x="4733365" y="4556234"/>
            <a:ext cx="3309803" cy="874748"/>
          </a:xfrm>
        </p:spPr>
        <p:txBody>
          <a:bodyPr>
            <a:normAutofit fontScale="77500" lnSpcReduction="20000"/>
          </a:bodyPr>
          <a:lstStyle/>
          <a:p>
            <a:r>
              <a:rPr lang="es-MX" b="1" dirty="0" smtClean="0"/>
              <a:t>LICENCIATURA EN INGENIERÍA EN COMPUTACIÓN</a:t>
            </a:r>
          </a:p>
          <a:p>
            <a:r>
              <a:rPr lang="es-MX" b="1" dirty="0" smtClean="0"/>
              <a:t>1 PERIODO</a:t>
            </a:r>
          </a:p>
          <a:p>
            <a:r>
              <a:rPr lang="es-MX" dirty="0" smtClean="0"/>
              <a:t>	</a:t>
            </a:r>
          </a:p>
          <a:p>
            <a:endParaRPr lang="en-US" dirty="0"/>
          </a:p>
        </p:txBody>
      </p:sp>
      <p:sp>
        <p:nvSpPr>
          <p:cNvPr id="4" name="Date Placeholder 3"/>
          <p:cNvSpPr>
            <a:spLocks noGrp="1"/>
          </p:cNvSpPr>
          <p:nvPr>
            <p:ph type="dt" sz="half" idx="10"/>
          </p:nvPr>
        </p:nvSpPr>
        <p:spPr>
          <a:xfrm>
            <a:off x="4738744" y="1516828"/>
            <a:ext cx="3449292" cy="750981"/>
          </a:xfrm>
        </p:spPr>
        <p:txBody>
          <a:bodyPr/>
          <a:lstStyle/>
          <a:p>
            <a:r>
              <a:rPr lang="en-US" dirty="0" err="1" smtClean="0"/>
              <a:t>SOCIOLOGÍA</a:t>
            </a:r>
            <a:endParaRPr lang="en-US" dirty="0"/>
          </a:p>
        </p:txBody>
      </p:sp>
      <p:sp>
        <p:nvSpPr>
          <p:cNvPr id="5" name="Footer Placeholder 4"/>
          <p:cNvSpPr>
            <a:spLocks noGrp="1"/>
          </p:cNvSpPr>
          <p:nvPr>
            <p:ph type="ftr" sz="quarter" idx="11"/>
          </p:nvPr>
        </p:nvSpPr>
        <p:spPr>
          <a:xfrm>
            <a:off x="4544291" y="5517932"/>
            <a:ext cx="3590821" cy="567160"/>
          </a:xfrm>
        </p:spPr>
        <p:txBody>
          <a:bodyPr/>
          <a:lstStyle/>
          <a:p>
            <a:r>
              <a:rPr lang="en-US" dirty="0" smtClean="0"/>
              <a:t>M. EN D. ALEJANDRO ESPINOSA  RAMIREZ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0" y="641267"/>
            <a:ext cx="4278882" cy="961902"/>
          </a:xfrm>
          <a:prstGeom prst="rect">
            <a:avLst/>
          </a:prstGeom>
          <a:noFill/>
        </p:spPr>
      </p:pic>
      <p:sp>
        <p:nvSpPr>
          <p:cNvPr id="12" name="11 CuadroTexto"/>
          <p:cNvSpPr txBox="1"/>
          <p:nvPr/>
        </p:nvSpPr>
        <p:spPr>
          <a:xfrm>
            <a:off x="237506" y="2113808"/>
            <a:ext cx="4334494"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Tree>
    <p:extLst>
      <p:ext uri="{BB962C8B-B14F-4D97-AF65-F5344CB8AC3E}">
        <p14:creationId xmlns:p14="http://schemas.microsoft.com/office/powerpoint/2010/main" xmlns="" val="2194097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10</a:t>
            </a:fld>
            <a:endParaRPr lang="en-US"/>
          </a:p>
        </p:txBody>
      </p:sp>
      <p:sp>
        <p:nvSpPr>
          <p:cNvPr id="9" name="8 Marcador de contenido"/>
          <p:cNvSpPr>
            <a:spLocks noGrp="1"/>
          </p:cNvSpPr>
          <p:nvPr>
            <p:ph idx="1"/>
          </p:nvPr>
        </p:nvSpPr>
        <p:spPr/>
        <p:txBody>
          <a:bodyPr/>
          <a:lstStyle/>
          <a:p>
            <a:r>
              <a:rPr lang="es-MX" dirty="0" smtClean="0"/>
              <a:t>Orígenes de la Sociología</a:t>
            </a:r>
            <a:endParaRPr lang="es-MX" dirty="0"/>
          </a:p>
        </p:txBody>
      </p:sp>
      <p:sp>
        <p:nvSpPr>
          <p:cNvPr id="5" name="4 Marcador de pie de página"/>
          <p:cNvSpPr>
            <a:spLocks noGrp="1"/>
          </p:cNvSpPr>
          <p:nvPr>
            <p:ph type="ftr" sz="quarter" idx="11"/>
          </p:nvPr>
        </p:nvSpPr>
        <p:spPr/>
        <p:txBody>
          <a:bodyPr/>
          <a:lstStyle/>
          <a:p>
            <a:endParaRPr lang="en-US"/>
          </a:p>
        </p:txBody>
      </p:sp>
      <p:sp>
        <p:nvSpPr>
          <p:cNvPr id="8" name="7 Título"/>
          <p:cNvSpPr>
            <a:spLocks noGrp="1"/>
          </p:cNvSpPr>
          <p:nvPr>
            <p:ph type="title"/>
          </p:nvPr>
        </p:nvSpPr>
        <p:spPr>
          <a:xfrm>
            <a:off x="4739833" y="835572"/>
            <a:ext cx="3304572" cy="2790497"/>
          </a:xfrm>
        </p:spPr>
        <p:txBody>
          <a:bodyPr>
            <a:normAutofit fontScale="90000"/>
          </a:bodyPr>
          <a:lstStyle/>
          <a:p>
            <a:r>
              <a:rPr lang="es-MX" sz="1600" b="1" dirty="0" smtClean="0"/>
              <a:t>Durante el Renacimiento encontramos algunos proyectos de sociedad cuyas características son el orden, la felicidad y el bien común. Tomas Moro, en su libro Utopía describe la forma de vida en una isla con esas características “Utopía” es el nombre de la isla</a:t>
            </a:r>
            <a:r>
              <a:rPr lang="es-MX" sz="1600" dirty="0" smtClean="0"/>
              <a:t>. </a:t>
            </a:r>
            <a:r>
              <a:rPr lang="es-MX" dirty="0" smtClean="0"/>
              <a:t/>
            </a:r>
            <a:br>
              <a:rPr lang="es-MX" dirty="0" smtClean="0"/>
            </a:br>
            <a:endParaRPr lang="es-MX" dirty="0"/>
          </a:p>
        </p:txBody>
      </p:sp>
      <p:sp>
        <p:nvSpPr>
          <p:cNvPr id="10" name="9 Marcador de texto"/>
          <p:cNvSpPr>
            <a:spLocks noGrp="1"/>
          </p:cNvSpPr>
          <p:nvPr>
            <p:ph type="body" sz="half" idx="2"/>
          </p:nvPr>
        </p:nvSpPr>
        <p:spPr>
          <a:xfrm>
            <a:off x="4736592" y="3428999"/>
            <a:ext cx="3298784" cy="2609193"/>
          </a:xfrm>
        </p:spPr>
        <p:txBody>
          <a:bodyPr>
            <a:normAutofit fontScale="77500" lnSpcReduction="20000"/>
          </a:bodyPr>
          <a:lstStyle/>
          <a:p>
            <a:r>
              <a:rPr lang="es-MX" sz="1800" b="1" dirty="0" smtClean="0"/>
              <a:t>En los siglos XVI y XVII, durante la formación de algunos Estados europeos y ante el inminente avance de la economía, la reflexión social se encamino hacia la ciencia política y la Teoría Económica. Nicolás Maquiavelo, Juan </a:t>
            </a:r>
            <a:r>
              <a:rPr lang="es-MX" sz="1800" b="1" dirty="0" err="1" smtClean="0"/>
              <a:t>Bodino</a:t>
            </a:r>
            <a:r>
              <a:rPr lang="es-MX" sz="1800" b="1" dirty="0" smtClean="0"/>
              <a:t> y Thomas </a:t>
            </a:r>
            <a:r>
              <a:rPr lang="es-MX" sz="1800" b="1" dirty="0" err="1" smtClean="0"/>
              <a:t>Hobbes</a:t>
            </a:r>
            <a:r>
              <a:rPr lang="es-MX" sz="1800" b="1" dirty="0" smtClean="0"/>
              <a:t> son algunos teóricos destacados de la reflexión política, en tanto que Raymond de </a:t>
            </a:r>
            <a:r>
              <a:rPr lang="es-MX" sz="1800" b="1" dirty="0" err="1" smtClean="0"/>
              <a:t>Quesnay</a:t>
            </a:r>
            <a:r>
              <a:rPr lang="es-MX" sz="1800" b="1" dirty="0" smtClean="0"/>
              <a:t> y Adam Smith sobresalieron en materia económica.</a:t>
            </a:r>
          </a:p>
          <a:p>
            <a:endParaRPr lang="es-MX" dirty="0"/>
          </a:p>
        </p:txBody>
      </p:sp>
      <p:pic>
        <p:nvPicPr>
          <p:cNvPr id="11" name="10 Imagen" descr="mundo"/>
          <p:cNvPicPr/>
          <p:nvPr/>
        </p:nvPicPr>
        <p:blipFill>
          <a:blip r:embed="rId2" cstate="print"/>
          <a:srcRect/>
          <a:stretch>
            <a:fillRect/>
          </a:stretch>
        </p:blipFill>
        <p:spPr bwMode="auto">
          <a:xfrm>
            <a:off x="709449" y="1844566"/>
            <a:ext cx="3921290" cy="409903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11</a:t>
            </a:fld>
            <a:endParaRPr lang="en-US"/>
          </a:p>
        </p:txBody>
      </p:sp>
      <p:sp>
        <p:nvSpPr>
          <p:cNvPr id="9" name="8 Marcador de contenido"/>
          <p:cNvSpPr>
            <a:spLocks noGrp="1"/>
          </p:cNvSpPr>
          <p:nvPr>
            <p:ph idx="1"/>
          </p:nvPr>
        </p:nvSpPr>
        <p:spPr/>
        <p:txBody>
          <a:bodyPr/>
          <a:lstStyle/>
          <a:p>
            <a:r>
              <a:rPr lang="es-MX" dirty="0" smtClean="0"/>
              <a:t>Orígenes de la Sociología</a:t>
            </a:r>
            <a:endParaRPr lang="es-MX" dirty="0"/>
          </a:p>
        </p:txBody>
      </p:sp>
      <p:sp>
        <p:nvSpPr>
          <p:cNvPr id="5" name="4 Marcador de pie de página"/>
          <p:cNvSpPr>
            <a:spLocks noGrp="1"/>
          </p:cNvSpPr>
          <p:nvPr>
            <p:ph type="ftr" sz="quarter" idx="11"/>
          </p:nvPr>
        </p:nvSpPr>
        <p:spPr/>
        <p:txBody>
          <a:bodyPr/>
          <a:lstStyle/>
          <a:p>
            <a:endParaRPr lang="en-US"/>
          </a:p>
        </p:txBody>
      </p:sp>
      <p:sp>
        <p:nvSpPr>
          <p:cNvPr id="8" name="7 Título"/>
          <p:cNvSpPr>
            <a:spLocks noGrp="1"/>
          </p:cNvSpPr>
          <p:nvPr>
            <p:ph type="title"/>
          </p:nvPr>
        </p:nvSpPr>
        <p:spPr>
          <a:xfrm>
            <a:off x="4739833" y="835572"/>
            <a:ext cx="3304572" cy="2790497"/>
          </a:xfrm>
        </p:spPr>
        <p:txBody>
          <a:bodyPr>
            <a:normAutofit fontScale="90000"/>
          </a:bodyPr>
          <a:lstStyle/>
          <a:p>
            <a:r>
              <a:rPr lang="es-MX" sz="1600" b="1" dirty="0" smtClean="0"/>
              <a:t>A partir de la Revolución industrial prevaleció el pensamiento liberal, el cual concibe al individuo como el punto de partida de la colectividad social. El liberalismo sostiene que es el hombre individual el que constituye el motor de desarrollo social.</a:t>
            </a:r>
            <a:r>
              <a:rPr lang="es-MX" sz="1600" dirty="0" smtClean="0"/>
              <a:t/>
            </a:r>
            <a:br>
              <a:rPr lang="es-MX" sz="1600" dirty="0" smtClean="0"/>
            </a:br>
            <a:r>
              <a:rPr lang="es-MX" sz="1600" dirty="0" smtClean="0"/>
              <a:t>. </a:t>
            </a:r>
            <a:r>
              <a:rPr lang="es-MX" dirty="0" smtClean="0"/>
              <a:t/>
            </a:r>
            <a:br>
              <a:rPr lang="es-MX" dirty="0" smtClean="0"/>
            </a:br>
            <a:endParaRPr lang="es-MX" dirty="0"/>
          </a:p>
        </p:txBody>
      </p:sp>
      <p:sp>
        <p:nvSpPr>
          <p:cNvPr id="10" name="9 Marcador de texto"/>
          <p:cNvSpPr>
            <a:spLocks noGrp="1"/>
          </p:cNvSpPr>
          <p:nvPr>
            <p:ph type="body" sz="half" idx="2"/>
          </p:nvPr>
        </p:nvSpPr>
        <p:spPr>
          <a:xfrm>
            <a:off x="4736592" y="3428999"/>
            <a:ext cx="3298784" cy="2609193"/>
          </a:xfrm>
        </p:spPr>
        <p:txBody>
          <a:bodyPr>
            <a:normAutofit/>
          </a:bodyPr>
          <a:lstStyle/>
          <a:p>
            <a:r>
              <a:rPr lang="es-MX" sz="1400" b="1" dirty="0" smtClean="0"/>
              <a:t>De esta concepción liberal de la sociedad se nutrieron los ideales de libertad e igualdad que estuvieron presentes en la Revolución Francesa, en la independencia de Estados Unidos y en los círculos de libertadores y pensadores que deseaban descolonizar Latinoamérica.</a:t>
            </a:r>
          </a:p>
          <a:p>
            <a:endParaRPr lang="es-MX" dirty="0"/>
          </a:p>
        </p:txBody>
      </p:sp>
      <p:pic>
        <p:nvPicPr>
          <p:cNvPr id="12" name="11 Imagen" descr="Resultado de imagen para SOCIOLOGOS"/>
          <p:cNvPicPr/>
          <p:nvPr/>
        </p:nvPicPr>
        <p:blipFill>
          <a:blip r:embed="rId2" cstate="print"/>
          <a:srcRect/>
          <a:stretch>
            <a:fillRect/>
          </a:stretch>
        </p:blipFill>
        <p:spPr bwMode="auto">
          <a:xfrm>
            <a:off x="867103" y="1560787"/>
            <a:ext cx="3484180" cy="463506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12</a:t>
            </a:fld>
            <a:endParaRPr lang="en-US"/>
          </a:p>
        </p:txBody>
      </p:sp>
      <p:sp>
        <p:nvSpPr>
          <p:cNvPr id="9" name="8 Marcador de contenido"/>
          <p:cNvSpPr>
            <a:spLocks noGrp="1"/>
          </p:cNvSpPr>
          <p:nvPr>
            <p:ph idx="1"/>
          </p:nvPr>
        </p:nvSpPr>
        <p:spPr/>
        <p:txBody>
          <a:bodyPr/>
          <a:lstStyle/>
          <a:p>
            <a:r>
              <a:rPr lang="es-MX" dirty="0" smtClean="0"/>
              <a:t>Orígenes de la Sociología</a:t>
            </a:r>
            <a:endParaRPr lang="es-MX" dirty="0"/>
          </a:p>
        </p:txBody>
      </p:sp>
      <p:sp>
        <p:nvSpPr>
          <p:cNvPr id="5" name="4 Marcador de pie de página"/>
          <p:cNvSpPr>
            <a:spLocks noGrp="1"/>
          </p:cNvSpPr>
          <p:nvPr>
            <p:ph type="ftr" sz="quarter" idx="11"/>
          </p:nvPr>
        </p:nvSpPr>
        <p:spPr/>
        <p:txBody>
          <a:bodyPr/>
          <a:lstStyle/>
          <a:p>
            <a:endParaRPr lang="en-US"/>
          </a:p>
        </p:txBody>
      </p:sp>
      <p:sp>
        <p:nvSpPr>
          <p:cNvPr id="8" name="7 Título"/>
          <p:cNvSpPr>
            <a:spLocks noGrp="1"/>
          </p:cNvSpPr>
          <p:nvPr>
            <p:ph type="title"/>
          </p:nvPr>
        </p:nvSpPr>
        <p:spPr>
          <a:xfrm>
            <a:off x="4739833" y="551793"/>
            <a:ext cx="3304572" cy="3405351"/>
          </a:xfrm>
        </p:spPr>
        <p:txBody>
          <a:bodyPr>
            <a:normAutofit fontScale="90000"/>
          </a:bodyPr>
          <a:lstStyle/>
          <a:p>
            <a:r>
              <a:rPr lang="es-MX" sz="1600" b="1" dirty="0" smtClean="0"/>
              <a:t>Debido a la Revolución Industrial y a los grandes avances técnicos comenzó la migración y la </a:t>
            </a:r>
            <a:r>
              <a:rPr lang="es-MX" sz="1600" b="1" dirty="0" err="1" smtClean="0"/>
              <a:t>sobrepoblacion</a:t>
            </a:r>
            <a:r>
              <a:rPr lang="es-MX" sz="1600" b="1" dirty="0" smtClean="0"/>
              <a:t> de alguna manera modificó sustancialmente al modo de vida de la población y con ello se comenzó a perfilar de forma más clara el objeto de estudio de la sociología: los comportamientos sociales de los individuos y sus cambios.</a:t>
            </a:r>
            <a:r>
              <a:rPr lang="es-MX" sz="1600" dirty="0" smtClean="0"/>
              <a:t/>
            </a:r>
            <a:br>
              <a:rPr lang="es-MX" sz="1600" dirty="0" smtClean="0"/>
            </a:br>
            <a:r>
              <a:rPr lang="es-MX" sz="1600" b="1" dirty="0" smtClean="0"/>
              <a:t/>
            </a:r>
            <a:br>
              <a:rPr lang="es-MX" sz="1600" b="1" dirty="0" smtClean="0"/>
            </a:br>
            <a:r>
              <a:rPr lang="es-MX" dirty="0" smtClean="0"/>
              <a:t/>
            </a:r>
            <a:br>
              <a:rPr lang="es-MX" dirty="0" smtClean="0"/>
            </a:br>
            <a:endParaRPr lang="es-MX" dirty="0"/>
          </a:p>
        </p:txBody>
      </p:sp>
      <p:sp>
        <p:nvSpPr>
          <p:cNvPr id="10" name="9 Marcador de texto"/>
          <p:cNvSpPr>
            <a:spLocks noGrp="1"/>
          </p:cNvSpPr>
          <p:nvPr>
            <p:ph type="body" sz="half" idx="2"/>
          </p:nvPr>
        </p:nvSpPr>
        <p:spPr>
          <a:xfrm>
            <a:off x="4736592" y="2916621"/>
            <a:ext cx="3298784" cy="3121571"/>
          </a:xfrm>
        </p:spPr>
        <p:txBody>
          <a:bodyPr>
            <a:normAutofit fontScale="92500"/>
          </a:bodyPr>
          <a:lstStyle/>
          <a:p>
            <a:r>
              <a:rPr lang="es-MX" sz="1400" b="1" dirty="0" smtClean="0"/>
              <a:t>La sociología en sentido estricto no nace sino hasta el siglo XIX, con el positivismo de Augusto Comte. Aunque adopta muchas ideas de su maestro Henri Saint-</a:t>
            </a:r>
            <a:r>
              <a:rPr lang="es-MX" sz="1400" b="1" dirty="0" err="1" smtClean="0"/>
              <a:t>Simon</a:t>
            </a:r>
            <a:r>
              <a:rPr lang="es-MX" sz="1400" b="1" dirty="0" smtClean="0"/>
              <a:t>, </a:t>
            </a:r>
            <a:r>
              <a:rPr lang="es-MX" sz="1400" b="1" dirty="0" err="1" smtClean="0"/>
              <a:t>Comte</a:t>
            </a:r>
            <a:r>
              <a:rPr lang="es-MX" sz="1400" b="1" dirty="0" smtClean="0"/>
              <a:t> es quien desarrolla la idea del orden y del progreso de la sociedad, desmantelando los escenarios teológico-mítico y </a:t>
            </a:r>
            <a:r>
              <a:rPr lang="es-MX" sz="1400" b="1" dirty="0" err="1" smtClean="0"/>
              <a:t>metafisico</a:t>
            </a:r>
            <a:r>
              <a:rPr lang="es-MX" sz="1400" b="1" dirty="0" smtClean="0"/>
              <a:t>-abstracto que prevalecían anteriormente, para dar gusto al escenario positivo-</a:t>
            </a:r>
            <a:r>
              <a:rPr lang="es-MX" sz="1400" b="1" dirty="0" err="1" smtClean="0"/>
              <a:t>cientifico</a:t>
            </a:r>
            <a:r>
              <a:rPr lang="es-MX" sz="1400" b="1" dirty="0" smtClean="0"/>
              <a:t>. El positivismo busca por medios prácticos y concretos alcanzar el ideal social del orden y el progreso.</a:t>
            </a:r>
          </a:p>
          <a:p>
            <a:endParaRPr lang="es-MX" dirty="0"/>
          </a:p>
        </p:txBody>
      </p:sp>
      <p:pic>
        <p:nvPicPr>
          <p:cNvPr id="12" name="11 Imagen" descr="mundo"/>
          <p:cNvPicPr/>
          <p:nvPr/>
        </p:nvPicPr>
        <p:blipFill>
          <a:blip r:embed="rId2" cstate="print"/>
          <a:srcRect/>
          <a:stretch>
            <a:fillRect/>
          </a:stretch>
        </p:blipFill>
        <p:spPr bwMode="auto">
          <a:xfrm>
            <a:off x="709449" y="1844566"/>
            <a:ext cx="3921290" cy="409903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13</a:t>
            </a:fld>
            <a:endParaRPr lang="en-US"/>
          </a:p>
        </p:txBody>
      </p:sp>
      <p:sp>
        <p:nvSpPr>
          <p:cNvPr id="9" name="8 Marcador de contenido"/>
          <p:cNvSpPr>
            <a:spLocks noGrp="1"/>
          </p:cNvSpPr>
          <p:nvPr>
            <p:ph idx="1"/>
          </p:nvPr>
        </p:nvSpPr>
        <p:spPr/>
        <p:txBody>
          <a:bodyPr/>
          <a:lstStyle/>
          <a:p>
            <a:r>
              <a:rPr lang="es-MX" dirty="0" smtClean="0"/>
              <a:t>Orígenes de la Sociología</a:t>
            </a:r>
            <a:endParaRPr lang="es-MX" dirty="0"/>
          </a:p>
        </p:txBody>
      </p:sp>
      <p:sp>
        <p:nvSpPr>
          <p:cNvPr id="5" name="4 Marcador de pie de página"/>
          <p:cNvSpPr>
            <a:spLocks noGrp="1"/>
          </p:cNvSpPr>
          <p:nvPr>
            <p:ph type="ftr" sz="quarter" idx="11"/>
          </p:nvPr>
        </p:nvSpPr>
        <p:spPr/>
        <p:txBody>
          <a:bodyPr/>
          <a:lstStyle/>
          <a:p>
            <a:endParaRPr lang="en-US"/>
          </a:p>
        </p:txBody>
      </p:sp>
      <p:sp>
        <p:nvSpPr>
          <p:cNvPr id="8" name="7 Título"/>
          <p:cNvSpPr>
            <a:spLocks noGrp="1"/>
          </p:cNvSpPr>
          <p:nvPr>
            <p:ph type="title"/>
          </p:nvPr>
        </p:nvSpPr>
        <p:spPr>
          <a:xfrm>
            <a:off x="4739833" y="835572"/>
            <a:ext cx="3304572" cy="2790497"/>
          </a:xfrm>
        </p:spPr>
        <p:txBody>
          <a:bodyPr>
            <a:normAutofit fontScale="90000"/>
          </a:bodyPr>
          <a:lstStyle/>
          <a:p>
            <a:r>
              <a:rPr lang="es-MX" sz="1600" b="1" dirty="0" smtClean="0"/>
              <a:t>A la sociología la hemos identificado con el estudio científico del hombre y la sociedad; pero esta afirmación nos dice solo lo que trata la sociología, pero no lo que es o en qué se diferencia de la antropología, la psicología, la economía, la ciencia política o la historia, las cuales también estudian al hombre y a la sociedad. </a:t>
            </a:r>
            <a:r>
              <a:rPr lang="es-MX" sz="1600" dirty="0" smtClean="0"/>
              <a:t/>
            </a:r>
            <a:br>
              <a:rPr lang="es-MX" sz="1600" dirty="0" smtClean="0"/>
            </a:br>
            <a:r>
              <a:rPr lang="es-MX" sz="1600" dirty="0" smtClean="0"/>
              <a:t>. </a:t>
            </a:r>
            <a:r>
              <a:rPr lang="es-MX" dirty="0" smtClean="0"/>
              <a:t/>
            </a:r>
            <a:br>
              <a:rPr lang="es-MX" dirty="0" smtClean="0"/>
            </a:br>
            <a:endParaRPr lang="es-MX" dirty="0"/>
          </a:p>
        </p:txBody>
      </p:sp>
      <p:sp>
        <p:nvSpPr>
          <p:cNvPr id="10" name="9 Marcador de texto"/>
          <p:cNvSpPr>
            <a:spLocks noGrp="1"/>
          </p:cNvSpPr>
          <p:nvPr>
            <p:ph type="body" sz="half" idx="2"/>
          </p:nvPr>
        </p:nvSpPr>
        <p:spPr>
          <a:xfrm>
            <a:off x="4736592" y="3428999"/>
            <a:ext cx="3298784" cy="2609193"/>
          </a:xfrm>
        </p:spPr>
        <p:txBody>
          <a:bodyPr>
            <a:normAutofit lnSpcReduction="10000"/>
          </a:bodyPr>
          <a:lstStyle/>
          <a:p>
            <a:r>
              <a:rPr lang="es-MX" sz="1400" b="1" dirty="0" smtClean="0"/>
              <a:t>Podríamos definir a la sociología como el estudio de los grupos humanos, de las relaciones sociales, de las instituciones sociales o, quizás más elaboradamente como la ciencia que trata de desarrollar una teoría analítica de los sistemas de acción social en tanto estos pueden ser entendidos en términos de la propiedad de valores comunes integrados. </a:t>
            </a:r>
            <a:endParaRPr lang="es-MX" b="1" dirty="0"/>
          </a:p>
        </p:txBody>
      </p:sp>
      <p:pic>
        <p:nvPicPr>
          <p:cNvPr id="12" name="11 Imagen" descr="Resultado de imagen para SOCIOLOGOS"/>
          <p:cNvPicPr/>
          <p:nvPr/>
        </p:nvPicPr>
        <p:blipFill>
          <a:blip r:embed="rId2" cstate="print"/>
          <a:srcRect/>
          <a:stretch>
            <a:fillRect/>
          </a:stretch>
        </p:blipFill>
        <p:spPr bwMode="auto">
          <a:xfrm>
            <a:off x="867103" y="1560787"/>
            <a:ext cx="3484180" cy="463506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324017637"/>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 xmlns:p14="http://schemas.microsoft.com/office/powerpoint/2010/main" val="3529534113"/>
              </p:ext>
            </p:extLst>
          </p:nvPr>
        </p:nvGraphicFramePr>
        <p:xfrm>
          <a:off x="551793" y="2000240"/>
          <a:ext cx="8106403"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14534195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324017637"/>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 xmlns:p14="http://schemas.microsoft.com/office/powerpoint/2010/main" val="3529534113"/>
              </p:ext>
            </p:extLst>
          </p:nvPr>
        </p:nvGraphicFramePr>
        <p:xfrm>
          <a:off x="551793" y="2000240"/>
          <a:ext cx="8106403"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14534195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1027664"/>
            <a:ext cx="7024744" cy="816902"/>
          </a:xfrm>
        </p:spPr>
        <p:txBody>
          <a:bodyPr>
            <a:normAutofit/>
          </a:bodyPr>
          <a:lstStyle/>
          <a:p>
            <a:r>
              <a:rPr lang="es-MX" dirty="0" smtClean="0"/>
              <a:t>CULTURA Y SOCIEDAD</a:t>
            </a:r>
            <a:endParaRPr lang="es-MX" dirty="0"/>
          </a:p>
        </p:txBody>
      </p:sp>
      <p:graphicFrame>
        <p:nvGraphicFramePr>
          <p:cNvPr id="6" name="5 Marcador de contenido"/>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753839"/>
          </a:xfrm>
        </p:spPr>
        <p:txBody>
          <a:bodyPr/>
          <a:lstStyle/>
          <a:p>
            <a:r>
              <a:rPr lang="es-MX" dirty="0" smtClean="0"/>
              <a:t>CULTURA Y SOCIEDAD</a:t>
            </a:r>
            <a:endParaRPr lang="es-MX" dirty="0"/>
          </a:p>
        </p:txBody>
      </p:sp>
      <p:graphicFrame>
        <p:nvGraphicFramePr>
          <p:cNvPr id="7" name="6 Marcador de contenido"/>
          <p:cNvGraphicFramePr>
            <a:graphicFrameLocks noGrp="1"/>
          </p:cNvGraphicFramePr>
          <p:nvPr>
            <p:ph idx="1"/>
          </p:nvPr>
        </p:nvGraphicFramePr>
        <p:xfrm>
          <a:off x="488732" y="1765738"/>
          <a:ext cx="8119240" cy="47138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Unidad 1. </a:t>
            </a:r>
            <a:r>
              <a:rPr lang="es-ES" sz="2400" b="1" dirty="0" smtClean="0"/>
              <a:t>CONCEPTO E IMPORTANCIA DE LA SOCIOLOGÍA</a:t>
            </a:r>
            <a:r>
              <a:rPr lang="es-MX" sz="2400" dirty="0" smtClean="0"/>
              <a:t/>
            </a:r>
            <a:br>
              <a:rPr lang="es-MX" sz="2400" dirty="0" smtClean="0"/>
            </a:br>
            <a:r>
              <a:rPr lang="es-MX" sz="2400" b="1" dirty="0" smtClean="0"/>
              <a:t>	</a:t>
            </a:r>
            <a:br>
              <a:rPr lang="es-MX" sz="2400" b="1" dirty="0" smtClean="0"/>
            </a:br>
            <a:endParaRPr lang="en-US" sz="2400" dirty="0"/>
          </a:p>
        </p:txBody>
      </p:sp>
      <p:sp>
        <p:nvSpPr>
          <p:cNvPr id="3" name="Subtitle 2"/>
          <p:cNvSpPr>
            <a:spLocks noGrp="1"/>
          </p:cNvSpPr>
          <p:nvPr>
            <p:ph type="body" sz="half" idx="2"/>
          </p:nvPr>
        </p:nvSpPr>
        <p:spPr/>
        <p:txBody>
          <a:bodyPr>
            <a:normAutofit/>
          </a:bodyPr>
          <a:lstStyle/>
          <a:p>
            <a:endParaRPr lang="es-MX" dirty="0" smtClean="0"/>
          </a:p>
          <a:p>
            <a:r>
              <a:rPr lang="es-MX" dirty="0" smtClean="0"/>
              <a:t>	</a:t>
            </a:r>
          </a:p>
          <a:p>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M. EN D. EMILIA </a:t>
            </a:r>
            <a:r>
              <a:rPr lang="en-US" dirty="0" err="1" smtClean="0"/>
              <a:t>DURÁN</a:t>
            </a:r>
            <a:r>
              <a:rPr lang="en-US" dirty="0" smtClean="0"/>
              <a:t>  </a:t>
            </a:r>
            <a:r>
              <a:rPr lang="en-US" dirty="0" err="1" smtClean="0"/>
              <a:t>RAMÍREZ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2</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997528" y="593765"/>
            <a:ext cx="3396343" cy="961902"/>
          </a:xfrm>
          <a:prstGeom prst="rect">
            <a:avLst/>
          </a:prstGeom>
          <a:solidFill>
            <a:schemeClr val="bg2">
              <a:lumMod val="50000"/>
            </a:schemeClr>
          </a:solidFill>
        </p:spPr>
      </p:pic>
      <p:sp>
        <p:nvSpPr>
          <p:cNvPr id="12" name="11 CuadroTexto"/>
          <p:cNvSpPr txBox="1"/>
          <p:nvPr/>
        </p:nvSpPr>
        <p:spPr>
          <a:xfrm>
            <a:off x="1246909" y="1674421"/>
            <a:ext cx="3099460"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
        <p:nvSpPr>
          <p:cNvPr id="15" name="12 Marcador de posición de imagen"/>
          <p:cNvSpPr txBox="1">
            <a:spLocks/>
          </p:cNvSpPr>
          <p:nvPr/>
        </p:nvSpPr>
        <p:spPr>
          <a:xfrm>
            <a:off x="1005208" y="694944"/>
            <a:ext cx="3359623" cy="5468112"/>
          </a:xfrm>
          <a:prstGeom prst="rect">
            <a:avLst/>
          </a:prstGeom>
        </p:spPr>
      </p:sp>
      <p:sp>
        <p:nvSpPr>
          <p:cNvPr id="16" name="12 Marcador de posición de imagen"/>
          <p:cNvSpPr txBox="1">
            <a:spLocks/>
          </p:cNvSpPr>
          <p:nvPr/>
        </p:nvSpPr>
        <p:spPr>
          <a:xfrm>
            <a:off x="1005208" y="694944"/>
            <a:ext cx="3359623" cy="5468112"/>
          </a:xfrm>
          <a:prstGeom prst="rect">
            <a:avLst/>
          </a:prstGeom>
        </p:spPr>
      </p:sp>
      <p:sp>
        <p:nvSpPr>
          <p:cNvPr id="17" name="12 Marcador de posición de imagen"/>
          <p:cNvSpPr txBox="1">
            <a:spLocks/>
          </p:cNvSpPr>
          <p:nvPr/>
        </p:nvSpPr>
        <p:spPr>
          <a:xfrm>
            <a:off x="1005208" y="694944"/>
            <a:ext cx="3359623" cy="5468112"/>
          </a:xfrm>
          <a:prstGeom prst="rect">
            <a:avLst/>
          </a:prstGeom>
        </p:spPr>
      </p:sp>
      <p:sp>
        <p:nvSpPr>
          <p:cNvPr id="19" name="12 Marcador de posición de imagen"/>
          <p:cNvSpPr txBox="1">
            <a:spLocks/>
          </p:cNvSpPr>
          <p:nvPr/>
        </p:nvSpPr>
        <p:spPr>
          <a:xfrm>
            <a:off x="1005208" y="694944"/>
            <a:ext cx="3359623" cy="5468112"/>
          </a:xfrm>
          <a:prstGeom prst="rect">
            <a:avLst/>
          </a:prstGeom>
        </p:spPr>
      </p:sp>
      <p:sp>
        <p:nvSpPr>
          <p:cNvPr id="20" name="12 Marcador de posición de imagen"/>
          <p:cNvSpPr txBox="1">
            <a:spLocks/>
          </p:cNvSpPr>
          <p:nvPr/>
        </p:nvSpPr>
        <p:spPr>
          <a:xfrm>
            <a:off x="1005208" y="694944"/>
            <a:ext cx="3359623" cy="5468112"/>
          </a:xfrm>
          <a:prstGeom prst="rect">
            <a:avLst/>
          </a:prstGeom>
        </p:spPr>
      </p:sp>
      <p:sp>
        <p:nvSpPr>
          <p:cNvPr id="21" name="12 Marcador de posición de imagen"/>
          <p:cNvSpPr txBox="1">
            <a:spLocks/>
          </p:cNvSpPr>
          <p:nvPr/>
        </p:nvSpPr>
        <p:spPr>
          <a:xfrm>
            <a:off x="1005208" y="694944"/>
            <a:ext cx="3359623" cy="5468112"/>
          </a:xfrm>
          <a:prstGeom prst="rect">
            <a:avLst/>
          </a:prstGeom>
        </p:spPr>
      </p:sp>
      <p:sp>
        <p:nvSpPr>
          <p:cNvPr id="27" name="26 CuadroTexto"/>
          <p:cNvSpPr txBox="1"/>
          <p:nvPr/>
        </p:nvSpPr>
        <p:spPr>
          <a:xfrm>
            <a:off x="4583113" y="581892"/>
            <a:ext cx="3634612" cy="1754326"/>
          </a:xfrm>
          <a:prstGeom prst="rect">
            <a:avLst/>
          </a:prstGeom>
          <a:noFill/>
        </p:spPr>
        <p:txBody>
          <a:bodyPr wrap="square" rtlCol="0">
            <a:spAutoFit/>
          </a:bodyPr>
          <a:lstStyle/>
          <a:p>
            <a:r>
              <a:rPr lang="es-MX" dirty="0" smtClean="0"/>
              <a:t>*GUÍA DE USO</a:t>
            </a:r>
          </a:p>
          <a:p>
            <a:endParaRPr lang="es-MX" dirty="0" smtClean="0"/>
          </a:p>
          <a:p>
            <a:r>
              <a:rPr lang="es-MX" dirty="0" smtClean="0"/>
              <a:t>*OBJETIVOS DE LA UNIDAD DE APRENDIZAJE</a:t>
            </a:r>
          </a:p>
          <a:p>
            <a:endParaRPr lang="es-MX" dirty="0" smtClean="0"/>
          </a:p>
          <a:p>
            <a:r>
              <a:rPr lang="es-MX" dirty="0" smtClean="0"/>
              <a:t>*REFERENCIAS BIBLIOGRÁFICAS</a:t>
            </a:r>
            <a:endParaRPr lang="es-MX" dirty="0"/>
          </a:p>
        </p:txBody>
      </p:sp>
      <p:sp>
        <p:nvSpPr>
          <p:cNvPr id="22" name="24 Marcador de posición de imagen"/>
          <p:cNvSpPr txBox="1">
            <a:spLocks/>
          </p:cNvSpPr>
          <p:nvPr/>
        </p:nvSpPr>
        <p:spPr>
          <a:xfrm>
            <a:off x="1005208" y="694944"/>
            <a:ext cx="3359623" cy="5468112"/>
          </a:xfrm>
          <a:prstGeom prst="rect">
            <a:avLst/>
          </a:prstGeom>
        </p:spPr>
      </p:sp>
      <p:pic>
        <p:nvPicPr>
          <p:cNvPr id="68610" name="Picture 2" descr="Resultado de imagen para sociologia"/>
          <p:cNvPicPr>
            <a:picLocks noChangeAspect="1" noChangeArrowheads="1"/>
          </p:cNvPicPr>
          <p:nvPr/>
        </p:nvPicPr>
        <p:blipFill>
          <a:blip r:embed="rId4" cstate="print"/>
          <a:srcRect/>
          <a:stretch>
            <a:fillRect/>
          </a:stretch>
        </p:blipFill>
        <p:spPr bwMode="auto">
          <a:xfrm>
            <a:off x="1198180" y="2569779"/>
            <a:ext cx="3137338" cy="3616216"/>
          </a:xfrm>
          <a:prstGeom prst="rect">
            <a:avLst/>
          </a:prstGeom>
          <a:noFill/>
        </p:spPr>
      </p:pic>
    </p:spTree>
    <p:extLst>
      <p:ext uri="{BB962C8B-B14F-4D97-AF65-F5344CB8AC3E}">
        <p14:creationId xmlns:p14="http://schemas.microsoft.com/office/powerpoint/2010/main" xmlns="" val="2194097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1828800"/>
          <a:ext cx="7914289" cy="46245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21</a:t>
            </a:fld>
            <a:endParaRPr lang="en-US"/>
          </a:p>
        </p:txBody>
      </p:sp>
      <p:sp>
        <p:nvSpPr>
          <p:cNvPr id="5" name="4 Marcador de pie de página"/>
          <p:cNvSpPr>
            <a:spLocks noGrp="1"/>
          </p:cNvSpPr>
          <p:nvPr>
            <p:ph type="ftr" sz="quarter" idx="11"/>
          </p:nvPr>
        </p:nvSpPr>
        <p:spPr/>
        <p:txBody>
          <a:bodyPr/>
          <a:lstStyle/>
          <a:p>
            <a:endParaRPr lang="en-US"/>
          </a:p>
        </p:txBody>
      </p:sp>
      <p:sp>
        <p:nvSpPr>
          <p:cNvPr id="8" name="7 Título"/>
          <p:cNvSpPr>
            <a:spLocks noGrp="1"/>
          </p:cNvSpPr>
          <p:nvPr>
            <p:ph type="title"/>
          </p:nvPr>
        </p:nvSpPr>
        <p:spPr>
          <a:xfrm>
            <a:off x="4739833" y="835572"/>
            <a:ext cx="3304572" cy="2790497"/>
          </a:xfrm>
        </p:spPr>
        <p:txBody>
          <a:bodyPr>
            <a:normAutofit fontScale="90000"/>
          </a:bodyPr>
          <a:lstStyle/>
          <a:p>
            <a:r>
              <a:rPr lang="es-MX" sz="2400" b="1" dirty="0" smtClean="0"/>
              <a:t>Se refiere a la posición social de una persona, clase o categoría dentro de la estructura social.</a:t>
            </a:r>
            <a:r>
              <a:rPr lang="es-MX" sz="1600" dirty="0" smtClean="0"/>
              <a:t/>
            </a:r>
            <a:br>
              <a:rPr lang="es-MX" sz="1600" dirty="0" smtClean="0"/>
            </a:br>
            <a:r>
              <a:rPr lang="es-MX" sz="1600" dirty="0" smtClean="0"/>
              <a:t/>
            </a:r>
            <a:br>
              <a:rPr lang="es-MX" sz="1600" dirty="0" smtClean="0"/>
            </a:br>
            <a:r>
              <a:rPr lang="es-MX" sz="1600" dirty="0" smtClean="0"/>
              <a:t>. </a:t>
            </a:r>
            <a:r>
              <a:rPr lang="es-MX" dirty="0" smtClean="0"/>
              <a:t/>
            </a:r>
            <a:br>
              <a:rPr lang="es-MX" dirty="0" smtClean="0"/>
            </a:br>
            <a:endParaRPr lang="es-MX" dirty="0"/>
          </a:p>
        </p:txBody>
      </p:sp>
      <p:sp>
        <p:nvSpPr>
          <p:cNvPr id="10" name="9 Marcador de texto"/>
          <p:cNvSpPr>
            <a:spLocks noGrp="1"/>
          </p:cNvSpPr>
          <p:nvPr>
            <p:ph type="body" sz="half" idx="2"/>
          </p:nvPr>
        </p:nvSpPr>
        <p:spPr>
          <a:xfrm>
            <a:off x="4736592" y="3004457"/>
            <a:ext cx="3298784" cy="3033735"/>
          </a:xfrm>
        </p:spPr>
        <p:txBody>
          <a:bodyPr>
            <a:normAutofit lnSpcReduction="10000"/>
          </a:bodyPr>
          <a:lstStyle/>
          <a:p>
            <a:r>
              <a:rPr lang="es-MX" sz="1400" b="1" dirty="0" smtClean="0"/>
              <a:t>Status social es una construcción, una evaluación a la que se llega combinando y aplicando los criterios de valores sociales corrientes en la sociedad. Nos dice en que punto de espacio social se haya la persona en relación con otras personas.. </a:t>
            </a:r>
          </a:p>
          <a:p>
            <a:r>
              <a:rPr lang="es-MX" sz="1400" b="1" dirty="0" smtClean="0"/>
              <a:t>En tanto que el rol social nos dice lo que hace la persona. Es un concepto funcional y dinámico concerniente a la realización social del individuo y no a la evaluación que las otras personas hacen de él.</a:t>
            </a:r>
            <a:endParaRPr lang="es-MX" sz="1400" b="1" dirty="0"/>
          </a:p>
        </p:txBody>
      </p:sp>
      <p:pic>
        <p:nvPicPr>
          <p:cNvPr id="11" name="10 Marcador de contenido" descr="Resultado de imagen para Status"/>
          <p:cNvPicPr>
            <a:picLocks noGrp="1"/>
          </p:cNvPicPr>
          <p:nvPr>
            <p:ph idx="1"/>
          </p:nvPr>
        </p:nvPicPr>
        <p:blipFill>
          <a:blip r:embed="rId2" cstate="print"/>
          <a:srcRect/>
          <a:stretch>
            <a:fillRect/>
          </a:stretch>
        </p:blipFill>
        <p:spPr bwMode="auto">
          <a:xfrm>
            <a:off x="1146175" y="712519"/>
            <a:ext cx="3090863" cy="5343897"/>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324017637"/>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 xmlns:p14="http://schemas.microsoft.com/office/powerpoint/2010/main" val="3529534113"/>
              </p:ext>
            </p:extLst>
          </p:nvPr>
        </p:nvGraphicFramePr>
        <p:xfrm>
          <a:off x="551793" y="2000240"/>
          <a:ext cx="8106403"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14534195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23</a:t>
            </a:fld>
            <a:endParaRPr lang="en-US"/>
          </a:p>
        </p:txBody>
      </p:sp>
      <p:sp>
        <p:nvSpPr>
          <p:cNvPr id="5" name="4 Marcador de pie de página"/>
          <p:cNvSpPr>
            <a:spLocks noGrp="1"/>
          </p:cNvSpPr>
          <p:nvPr>
            <p:ph type="ftr" sz="quarter" idx="11"/>
          </p:nvPr>
        </p:nvSpPr>
        <p:spPr/>
        <p:txBody>
          <a:bodyPr/>
          <a:lstStyle/>
          <a:p>
            <a:endParaRPr lang="en-US"/>
          </a:p>
        </p:txBody>
      </p:sp>
      <p:sp>
        <p:nvSpPr>
          <p:cNvPr id="8" name="7 Título"/>
          <p:cNvSpPr>
            <a:spLocks noGrp="1"/>
          </p:cNvSpPr>
          <p:nvPr>
            <p:ph type="title"/>
          </p:nvPr>
        </p:nvSpPr>
        <p:spPr>
          <a:xfrm>
            <a:off x="4739833" y="835572"/>
            <a:ext cx="3304572" cy="2790497"/>
          </a:xfrm>
        </p:spPr>
        <p:txBody>
          <a:bodyPr>
            <a:normAutofit fontScale="90000"/>
          </a:bodyPr>
          <a:lstStyle/>
          <a:p>
            <a:r>
              <a:rPr lang="es-MX" sz="2400" b="1" dirty="0" smtClean="0"/>
              <a:t>Es el comportamiento que otros esperan de una persona que tiene un status determinado.</a:t>
            </a:r>
            <a:r>
              <a:rPr lang="es-MX" sz="2400" dirty="0" smtClean="0"/>
              <a:t/>
            </a:r>
            <a:br>
              <a:rPr lang="es-MX" sz="2400" dirty="0" smtClean="0"/>
            </a:br>
            <a:r>
              <a:rPr lang="es-MX" sz="1600" dirty="0" smtClean="0"/>
              <a:t/>
            </a:r>
            <a:br>
              <a:rPr lang="es-MX" sz="1600" dirty="0" smtClean="0"/>
            </a:br>
            <a:r>
              <a:rPr lang="es-MX" sz="1600" dirty="0" smtClean="0"/>
              <a:t/>
            </a:r>
            <a:br>
              <a:rPr lang="es-MX" sz="1600" dirty="0" smtClean="0"/>
            </a:br>
            <a:r>
              <a:rPr lang="es-MX" sz="1600" dirty="0" smtClean="0"/>
              <a:t>. </a:t>
            </a:r>
            <a:r>
              <a:rPr lang="es-MX" dirty="0" smtClean="0"/>
              <a:t/>
            </a:r>
            <a:br>
              <a:rPr lang="es-MX" dirty="0" smtClean="0"/>
            </a:br>
            <a:endParaRPr lang="es-MX" dirty="0"/>
          </a:p>
        </p:txBody>
      </p:sp>
      <p:sp>
        <p:nvSpPr>
          <p:cNvPr id="10" name="9 Marcador de texto"/>
          <p:cNvSpPr>
            <a:spLocks noGrp="1"/>
          </p:cNvSpPr>
          <p:nvPr>
            <p:ph type="body" sz="half" idx="2"/>
          </p:nvPr>
        </p:nvSpPr>
        <p:spPr>
          <a:xfrm>
            <a:off x="4736592" y="3004457"/>
            <a:ext cx="3298784" cy="3033735"/>
          </a:xfrm>
        </p:spPr>
        <p:txBody>
          <a:bodyPr>
            <a:normAutofit/>
          </a:bodyPr>
          <a:lstStyle/>
          <a:p>
            <a:r>
              <a:rPr lang="es-MX" sz="2800" b="1" dirty="0" smtClean="0"/>
              <a:t>La personalidad es la suma de todos los roles que desempeña el individuo.</a:t>
            </a:r>
            <a:endParaRPr lang="es-MX" sz="2800" b="1" dirty="0"/>
          </a:p>
        </p:txBody>
      </p:sp>
      <p:pic>
        <p:nvPicPr>
          <p:cNvPr id="12" name="11 Marcador de contenido" descr="Resultado de imagen para ROL"/>
          <p:cNvPicPr>
            <a:picLocks noGrp="1"/>
          </p:cNvPicPr>
          <p:nvPr>
            <p:ph idx="1"/>
          </p:nvPr>
        </p:nvPicPr>
        <p:blipFill>
          <a:blip r:embed="rId2" cstate="print"/>
          <a:srcRect/>
          <a:stretch>
            <a:fillRect/>
          </a:stretch>
        </p:blipFill>
        <p:spPr bwMode="auto">
          <a:xfrm>
            <a:off x="1110549" y="786740"/>
            <a:ext cx="3090863" cy="5284519"/>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324017637"/>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 xmlns:p14="http://schemas.microsoft.com/office/powerpoint/2010/main" val="3529534113"/>
              </p:ext>
            </p:extLst>
          </p:nvPr>
        </p:nvGraphicFramePr>
        <p:xfrm>
          <a:off x="551793" y="2000240"/>
          <a:ext cx="8106403"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14534195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1027664"/>
            <a:ext cx="7659076" cy="816902"/>
          </a:xfrm>
        </p:spPr>
        <p:txBody>
          <a:bodyPr>
            <a:normAutofit fontScale="90000"/>
          </a:bodyPr>
          <a:lstStyle/>
          <a:p>
            <a:r>
              <a:rPr lang="es-MX" b="1" i="1" dirty="0" smtClean="0"/>
              <a:t>USOS POPULARES  Y COSTUMBRES</a:t>
            </a:r>
            <a:endParaRPr lang="es-MX" dirty="0"/>
          </a:p>
        </p:txBody>
      </p:sp>
      <p:graphicFrame>
        <p:nvGraphicFramePr>
          <p:cNvPr id="6" name="5 Marcador de contenido"/>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1027664"/>
            <a:ext cx="7659076" cy="816902"/>
          </a:xfrm>
        </p:spPr>
        <p:txBody>
          <a:bodyPr>
            <a:normAutofit fontScale="90000"/>
          </a:bodyPr>
          <a:lstStyle/>
          <a:p>
            <a:r>
              <a:rPr lang="es-MX" b="1" i="1" dirty="0" smtClean="0"/>
              <a:t>USOS POPULARES  Y COSTUMBRES</a:t>
            </a:r>
            <a:endParaRPr lang="es-MX" dirty="0"/>
          </a:p>
        </p:txBody>
      </p:sp>
      <p:graphicFrame>
        <p:nvGraphicFramePr>
          <p:cNvPr id="6" name="5 Marcador de contenido"/>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1027664"/>
            <a:ext cx="7659076" cy="816902"/>
          </a:xfrm>
        </p:spPr>
        <p:txBody>
          <a:bodyPr>
            <a:normAutofit fontScale="90000"/>
          </a:bodyPr>
          <a:lstStyle/>
          <a:p>
            <a:r>
              <a:rPr lang="es-MX" b="1" i="1" dirty="0" smtClean="0"/>
              <a:t>USOS POPULARES  Y COSTUMBRES</a:t>
            </a:r>
            <a:endParaRPr lang="es-MX" dirty="0"/>
          </a:p>
        </p:txBody>
      </p:sp>
      <p:graphicFrame>
        <p:nvGraphicFramePr>
          <p:cNvPr id="6" name="5 Marcador de contenido"/>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1027664"/>
            <a:ext cx="7659076" cy="816902"/>
          </a:xfrm>
        </p:spPr>
        <p:txBody>
          <a:bodyPr>
            <a:normAutofit fontScale="90000"/>
          </a:bodyPr>
          <a:lstStyle/>
          <a:p>
            <a:r>
              <a:rPr lang="es-MX" b="1" i="1" dirty="0" smtClean="0"/>
              <a:t>USOS POPULARES  Y COSTUMBRES</a:t>
            </a:r>
            <a:endParaRPr lang="es-MX" dirty="0"/>
          </a:p>
        </p:txBody>
      </p:sp>
      <p:graphicFrame>
        <p:nvGraphicFramePr>
          <p:cNvPr id="6" name="5 Marcador de contenido"/>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665019"/>
            <a:ext cx="7024744" cy="676894"/>
          </a:xfrm>
        </p:spPr>
        <p:txBody>
          <a:bodyPr>
            <a:normAutofit fontScale="90000"/>
          </a:bodyPr>
          <a:lstStyle/>
          <a:p>
            <a:r>
              <a:rPr lang="es-MX" sz="2800" b="1" dirty="0" smtClean="0"/>
              <a:t> SOCIEDAD </a:t>
            </a:r>
            <a:br>
              <a:rPr lang="es-MX" sz="2800" b="1" dirty="0" smtClean="0"/>
            </a:br>
            <a:endParaRPr lang="es-MX" sz="2800" b="1"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29</a:t>
            </a:fld>
            <a:endParaRPr lang="en-US"/>
          </a:p>
        </p:txBody>
      </p:sp>
      <p:graphicFrame>
        <p:nvGraphicFramePr>
          <p:cNvPr id="6" name="3 Marcador de contenido"/>
          <p:cNvGraphicFramePr>
            <a:graphicFrameLocks/>
          </p:cNvGraphicFramePr>
          <p:nvPr>
            <p:extLst>
              <p:ext uri="{D42A27DB-BD31-4B8C-83A1-F6EECF244321}">
                <p14:modId xmlns="" xmlns:p14="http://schemas.microsoft.com/office/powerpoint/2010/main" val="1137492023"/>
              </p:ext>
            </p:extLst>
          </p:nvPr>
        </p:nvGraphicFramePr>
        <p:xfrm>
          <a:off x="522514" y="1413165"/>
          <a:ext cx="7944592" cy="4751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GUIÓN DE USO</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92500" lnSpcReduction="10000"/>
          </a:bodyPr>
          <a:lstStyle/>
          <a:p>
            <a:pPr>
              <a:buNone/>
            </a:pPr>
            <a:r>
              <a:rPr lang="es-ES" dirty="0" smtClean="0"/>
              <a:t>Este material está formado por </a:t>
            </a:r>
            <a:r>
              <a:rPr lang="es-ES" dirty="0" smtClean="0"/>
              <a:t>36</a:t>
            </a:r>
            <a:r>
              <a:rPr lang="es-ES" dirty="0" smtClean="0"/>
              <a:t> </a:t>
            </a:r>
            <a:r>
              <a:rPr lang="es-ES" dirty="0" smtClean="0"/>
              <a:t>diapositivas para abarcar los </a:t>
            </a:r>
            <a:r>
              <a:rPr lang="es-ES" dirty="0" smtClean="0"/>
              <a:t>diez</a:t>
            </a:r>
            <a:r>
              <a:rPr lang="es-ES" dirty="0" smtClean="0"/>
              <a:t> </a:t>
            </a:r>
            <a:r>
              <a:rPr lang="es-ES" dirty="0" smtClean="0"/>
              <a:t>puntos de la unidad 1 de competencia que el plan de estudios específica  para la Unidad de Aprendizaje  Sociología:</a:t>
            </a:r>
          </a:p>
          <a:p>
            <a:pPr>
              <a:buNone/>
            </a:pPr>
            <a:endParaRPr lang="es-ES" dirty="0" smtClean="0"/>
          </a:p>
          <a:p>
            <a:r>
              <a:rPr lang="es-ES" u="sng" dirty="0" smtClean="0">
                <a:solidFill>
                  <a:srgbClr val="0070C0"/>
                </a:solidFill>
              </a:rPr>
              <a:t>Unidad 1. </a:t>
            </a:r>
            <a:r>
              <a:rPr lang="es-ES" b="1" dirty="0" smtClean="0"/>
              <a:t>Concepto e importancia de la Sociología</a:t>
            </a:r>
            <a:endParaRPr lang="es-MX" b="1" dirty="0" smtClean="0"/>
          </a:p>
          <a:p>
            <a:endParaRPr lang="es-ES" dirty="0" smtClean="0"/>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
        <p:nvSpPr>
          <p:cNvPr id="4" name="3 Marcador de fecha"/>
          <p:cNvSpPr>
            <a:spLocks noGrp="1"/>
          </p:cNvSpPr>
          <p:nvPr>
            <p:ph type="dt" sz="half" idx="10"/>
          </p:nvPr>
        </p:nvSpPr>
        <p:spPr/>
        <p:txBody>
          <a:bodyPr/>
          <a:lstStyle/>
          <a:p>
            <a:r>
              <a:rPr lang="es-MX" b="1" dirty="0" smtClean="0"/>
              <a:t>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825783"/>
            <a:ext cx="7024744" cy="1143000"/>
          </a:xfrm>
        </p:spPr>
        <p:txBody>
          <a:bodyPr>
            <a:normAutofit/>
          </a:bodyPr>
          <a:lstStyle/>
          <a:p>
            <a:r>
              <a:rPr lang="es-MX" sz="2800" dirty="0" smtClean="0"/>
              <a:t> Hábitos y Leyes </a:t>
            </a:r>
            <a:br>
              <a:rPr lang="es-MX" sz="2800" dirty="0" smtClean="0"/>
            </a:br>
            <a:endParaRPr lang="es-MX" sz="2800"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31</a:t>
            </a:fld>
            <a:endParaRPr lang="en-US"/>
          </a:p>
        </p:txBody>
      </p:sp>
      <p:graphicFrame>
        <p:nvGraphicFramePr>
          <p:cNvPr id="6" name="3 Marcador de contenido"/>
          <p:cNvGraphicFramePr>
            <a:graphicFrameLocks/>
          </p:cNvGraphicFramePr>
          <p:nvPr>
            <p:extLst>
              <p:ext uri="{D42A27DB-BD31-4B8C-83A1-F6EECF244321}">
                <p14:modId xmlns="" xmlns:p14="http://schemas.microsoft.com/office/powerpoint/2010/main" val="1137492023"/>
              </p:ext>
            </p:extLst>
          </p:nvPr>
        </p:nvGraphicFramePr>
        <p:xfrm>
          <a:off x="522514" y="1888177"/>
          <a:ext cx="7944592" cy="4276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MX" dirty="0" smtClean="0"/>
              <a:t>EL TRABAJO</a:t>
            </a:r>
            <a:endParaRPr lang="es-MX" dirty="0"/>
          </a:p>
        </p:txBody>
      </p:sp>
      <p:sp>
        <p:nvSpPr>
          <p:cNvPr id="7" name="6 Marcador de contenido"/>
          <p:cNvSpPr>
            <a:spLocks noGrp="1"/>
          </p:cNvSpPr>
          <p:nvPr>
            <p:ph idx="1"/>
          </p:nvPr>
        </p:nvSpPr>
        <p:spPr/>
        <p:txBody>
          <a:bodyPr>
            <a:normAutofit lnSpcReduction="10000"/>
          </a:bodyPr>
          <a:lstStyle/>
          <a:p>
            <a:r>
              <a:rPr lang="es-MX" dirty="0" smtClean="0"/>
              <a:t>Artículo 8o.- Trabajador es la persona física que presta a otra, física o moral, un trabajo personal subordinado. </a:t>
            </a:r>
            <a:r>
              <a:rPr lang="es-MX" dirty="0" smtClean="0"/>
              <a:t>(Ley federal del trabajo)</a:t>
            </a:r>
            <a:endParaRPr lang="es-MX" dirty="0" smtClean="0"/>
          </a:p>
          <a:p>
            <a:r>
              <a:rPr lang="es-MX" dirty="0" smtClean="0"/>
              <a:t>Para los efectos de esta disposición, se entiende por trabajo toda actividad humana, intelectual o material, independientemente del grado de preparación técnica requerido por cada profesión u oficio.</a:t>
            </a:r>
          </a:p>
          <a:p>
            <a:endParaRPr lang="es-MX" dirty="0"/>
          </a:p>
        </p:txBody>
      </p:sp>
      <p:sp>
        <p:nvSpPr>
          <p:cNvPr id="3" name="2 Marcador de fecha"/>
          <p:cNvSpPr>
            <a:spLocks noGrp="1"/>
          </p:cNvSpPr>
          <p:nvPr>
            <p:ph type="dt" sz="half" idx="10"/>
          </p:nvPr>
        </p:nvSpPr>
        <p:spPr/>
        <p:txBody>
          <a:bodyPr/>
          <a:lstStyle/>
          <a:p>
            <a:fld id="{E3127EC2-47FB-48A1-8644-C8A81DDAA119}" type="datetime4">
              <a:rPr lang="en-US" smtClean="0"/>
              <a:pPr/>
              <a:t>October 20, 2017</a:t>
            </a:fld>
            <a:endParaRPr lang="en-US"/>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1555668"/>
          <a:ext cx="7914289" cy="48976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665019"/>
            <a:ext cx="7024744" cy="676894"/>
          </a:xfrm>
        </p:spPr>
        <p:txBody>
          <a:bodyPr>
            <a:normAutofit fontScale="90000"/>
          </a:bodyPr>
          <a:lstStyle/>
          <a:p>
            <a:r>
              <a:rPr lang="es-MX" sz="2800" b="1" dirty="0" smtClean="0"/>
              <a:t> SOCIEDAD </a:t>
            </a:r>
            <a:br>
              <a:rPr lang="es-MX" sz="2800" b="1" dirty="0" smtClean="0"/>
            </a:br>
            <a:endParaRPr lang="es-MX" sz="2800" b="1" dirty="0"/>
          </a:p>
        </p:txBody>
      </p:sp>
      <p:sp>
        <p:nvSpPr>
          <p:cNvPr id="3" name="2 Marcador de fecha"/>
          <p:cNvSpPr>
            <a:spLocks noGrp="1"/>
          </p:cNvSpPr>
          <p:nvPr>
            <p:ph type="dt" sz="half" idx="10"/>
          </p:nvPr>
        </p:nvSpPr>
        <p:spPr/>
        <p:txBody>
          <a:bodyPr/>
          <a:lstStyle/>
          <a:p>
            <a:r>
              <a:rPr lang="es-ES" dirty="0" smtClean="0"/>
              <a:t>4.2.3 Las acciones de inconstitucionalidad</a:t>
            </a:r>
            <a:endParaRPr lang="es-MX" dirty="0" smtClean="0"/>
          </a:p>
          <a:p>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35</a:t>
            </a:fld>
            <a:endParaRPr lang="en-US"/>
          </a:p>
        </p:txBody>
      </p:sp>
      <p:graphicFrame>
        <p:nvGraphicFramePr>
          <p:cNvPr id="6" name="3 Marcador de contenido"/>
          <p:cNvGraphicFramePr>
            <a:graphicFrameLocks/>
          </p:cNvGraphicFramePr>
          <p:nvPr>
            <p:extLst>
              <p:ext uri="{D42A27DB-BD31-4B8C-83A1-F6EECF244321}">
                <p14:modId xmlns="" xmlns:p14="http://schemas.microsoft.com/office/powerpoint/2010/main" val="1137492023"/>
              </p:ext>
            </p:extLst>
          </p:nvPr>
        </p:nvGraphicFramePr>
        <p:xfrm>
          <a:off x="522514" y="1413165"/>
          <a:ext cx="7944592" cy="4751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MX" dirty="0" smtClean="0"/>
              <a:t>GRACIAS POR SU ATENCIÓN</a:t>
            </a:r>
            <a:endParaRPr lang="es-MX" dirty="0"/>
          </a:p>
        </p:txBody>
      </p:sp>
      <p:sp>
        <p:nvSpPr>
          <p:cNvPr id="3" name="2 Marcador de fecha"/>
          <p:cNvSpPr>
            <a:spLocks noGrp="1"/>
          </p:cNvSpPr>
          <p:nvPr>
            <p:ph type="dt" sz="half" idx="10"/>
          </p:nvPr>
        </p:nvSpPr>
        <p:spPr/>
        <p:txBody>
          <a:bodyPr/>
          <a:lstStyle/>
          <a:p>
            <a:fld id="{E3127EC2-47FB-48A1-8644-C8A81DDAA119}" type="datetime4">
              <a:rPr lang="en-US" smtClean="0"/>
              <a:pPr/>
              <a:t>October 20, 2017</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36</a:t>
            </a:fld>
            <a:endParaRPr lang="en-US"/>
          </a:p>
        </p:txBody>
      </p:sp>
      <p:pic>
        <p:nvPicPr>
          <p:cNvPr id="46082" name="Picture 2" descr="Resultado de imagen para ESCUDO UAEMEX"/>
          <p:cNvPicPr>
            <a:picLocks noChangeAspect="1" noChangeArrowheads="1"/>
          </p:cNvPicPr>
          <p:nvPr/>
        </p:nvPicPr>
        <p:blipFill>
          <a:blip r:embed="rId2" cstate="print"/>
          <a:srcRect/>
          <a:stretch>
            <a:fillRect/>
          </a:stretch>
        </p:blipFill>
        <p:spPr bwMode="auto">
          <a:xfrm>
            <a:off x="2433679" y="2369127"/>
            <a:ext cx="4298868" cy="406729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OBJETIVOS DE LA UNIDAD DE APRENDIZAJE</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77500" lnSpcReduction="20000"/>
          </a:bodyPr>
          <a:lstStyle/>
          <a:p>
            <a:pPr>
              <a:buNone/>
            </a:pPr>
            <a:endParaRPr lang="es-ES" dirty="0" smtClean="0"/>
          </a:p>
          <a:p>
            <a:pPr algn="just"/>
            <a:r>
              <a:rPr lang="es-ES" sz="4000" dirty="0" smtClean="0"/>
              <a:t>OBJETIVO: </a:t>
            </a:r>
            <a:r>
              <a:rPr lang="es-ES" sz="4000" dirty="0" smtClean="0"/>
              <a:t>Adquirir los conocimientos y habilidades suficientes para comprender los fenómenos sociales que suceden en la realización de los procesos de trabajo, de cualquier ámbito, y que a su vez le permite participar activamente en la mejora de los mismos.</a:t>
            </a:r>
            <a:endParaRPr lang="es-MX" sz="4000" dirty="0" smtClean="0"/>
          </a:p>
          <a:p>
            <a:pPr algn="ctr"/>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4</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REFERENCIAS BIBLIOGRÁFICAS</a:t>
            </a:r>
            <a:endParaRPr lang="es-MX" sz="3100" b="1" dirty="0"/>
          </a:p>
        </p:txBody>
      </p:sp>
      <p:sp>
        <p:nvSpPr>
          <p:cNvPr id="3" name="2 Marcador de contenido"/>
          <p:cNvSpPr>
            <a:spLocks noGrp="1"/>
          </p:cNvSpPr>
          <p:nvPr>
            <p:ph idx="1"/>
          </p:nvPr>
        </p:nvSpPr>
        <p:spPr>
          <a:xfrm>
            <a:off x="463138" y="1757548"/>
            <a:ext cx="8205849" cy="4075081"/>
          </a:xfrm>
        </p:spPr>
        <p:txBody>
          <a:bodyPr>
            <a:normAutofit/>
          </a:bodyPr>
          <a:lstStyle/>
          <a:p>
            <a:pPr>
              <a:buNone/>
            </a:pPr>
            <a:endParaRPr lang="es-ES" dirty="0" smtClean="0"/>
          </a:p>
          <a:p>
            <a:r>
              <a:rPr lang="es-ES" sz="1800" dirty="0" smtClean="0"/>
              <a:t>--</a:t>
            </a:r>
            <a:r>
              <a:rPr lang="es-ES" sz="1800" dirty="0" err="1" smtClean="0"/>
              <a:t>Chinoy</a:t>
            </a:r>
            <a:r>
              <a:rPr lang="es-ES" sz="1800" dirty="0" smtClean="0"/>
              <a:t>, E., </a:t>
            </a:r>
            <a:r>
              <a:rPr lang="es-ES" sz="1800" b="1" i="1" dirty="0" smtClean="0"/>
              <a:t>La sociedad. Una Introducción a la Sociología</a:t>
            </a:r>
            <a:r>
              <a:rPr lang="es-ES" sz="1800" dirty="0" smtClean="0"/>
              <a:t>, 1985, México, </a:t>
            </a:r>
            <a:r>
              <a:rPr lang="es-ES" sz="1800" dirty="0" err="1" smtClean="0"/>
              <a:t>FCE</a:t>
            </a:r>
            <a:r>
              <a:rPr lang="es-ES" sz="1800" dirty="0" smtClean="0"/>
              <a:t>.</a:t>
            </a:r>
          </a:p>
          <a:p>
            <a:r>
              <a:rPr lang="es-ES" sz="1800" dirty="0" err="1" smtClean="0"/>
              <a:t>Corial</a:t>
            </a:r>
            <a:r>
              <a:rPr lang="es-ES" sz="1800" dirty="0" smtClean="0"/>
              <a:t>, B. </a:t>
            </a:r>
            <a:r>
              <a:rPr lang="es-ES" sz="1800" b="1" i="1" dirty="0" smtClean="0"/>
              <a:t>El taller y el </a:t>
            </a:r>
            <a:r>
              <a:rPr lang="es-ES" sz="1800" b="1" i="1" dirty="0" err="1" smtClean="0"/>
              <a:t>crónometro</a:t>
            </a:r>
            <a:r>
              <a:rPr lang="es-ES" sz="1800" dirty="0" smtClean="0"/>
              <a:t>, 1991, México, Siglo XXI</a:t>
            </a:r>
            <a:endParaRPr lang="es-MX" sz="1800" dirty="0" smtClean="0"/>
          </a:p>
          <a:p>
            <a:r>
              <a:rPr lang="es-ES" sz="1800" dirty="0" smtClean="0"/>
              <a:t>--</a:t>
            </a:r>
            <a:r>
              <a:rPr lang="es-ES" sz="1800" dirty="0" err="1" smtClean="0"/>
              <a:t>Friedmann</a:t>
            </a:r>
            <a:r>
              <a:rPr lang="es-ES" sz="1800" dirty="0" smtClean="0"/>
              <a:t>, Pierre, et. </a:t>
            </a:r>
            <a:r>
              <a:rPr lang="es-ES" sz="1800" dirty="0" smtClean="0"/>
              <a:t>al.</a:t>
            </a:r>
            <a:r>
              <a:rPr lang="es-MX" sz="1800" dirty="0" smtClean="0"/>
              <a:t>, </a:t>
            </a:r>
            <a:r>
              <a:rPr lang="es-ES" sz="1800" b="1" i="1" dirty="0" smtClean="0"/>
              <a:t>Tratado </a:t>
            </a:r>
            <a:r>
              <a:rPr lang="es-ES" sz="1800" b="1" i="1" dirty="0" smtClean="0"/>
              <a:t>de sociología del trabajo,</a:t>
            </a:r>
            <a:r>
              <a:rPr lang="es-ES" sz="1800" dirty="0" smtClean="0"/>
              <a:t> 1991, México, </a:t>
            </a:r>
            <a:r>
              <a:rPr lang="es-ES" sz="1800" dirty="0" err="1" smtClean="0"/>
              <a:t>FCE</a:t>
            </a:r>
            <a:r>
              <a:rPr lang="es-ES" sz="1800" dirty="0" smtClean="0"/>
              <a:t>.</a:t>
            </a:r>
            <a:endParaRPr lang="es-MX" sz="1800" dirty="0" smtClean="0"/>
          </a:p>
          <a:p>
            <a:r>
              <a:rPr lang="es-ES" sz="1800" dirty="0" smtClean="0"/>
              <a:t>--Guzmán, I., </a:t>
            </a:r>
            <a:r>
              <a:rPr lang="es-ES" sz="1800" b="1" i="1" dirty="0" smtClean="0"/>
              <a:t>La sociología de la empresa</a:t>
            </a:r>
            <a:r>
              <a:rPr lang="es-ES" sz="1800" dirty="0" smtClean="0"/>
              <a:t>, 1989, México, </a:t>
            </a:r>
            <a:r>
              <a:rPr lang="es-ES" sz="1800" dirty="0" err="1" smtClean="0"/>
              <a:t>JUS</a:t>
            </a:r>
            <a:r>
              <a:rPr lang="es-ES" sz="1800" dirty="0" smtClean="0"/>
              <a:t>.</a:t>
            </a:r>
            <a:r>
              <a:rPr lang="es-ES" sz="1800" dirty="0" smtClean="0"/>
              <a:t> </a:t>
            </a:r>
          </a:p>
          <a:p>
            <a:r>
              <a:rPr lang="es-ES" sz="1800" dirty="0" smtClean="0"/>
              <a:t>Rodríguez</a:t>
            </a:r>
            <a:r>
              <a:rPr lang="es-ES" sz="1800" dirty="0" smtClean="0"/>
              <a:t>, J, </a:t>
            </a:r>
            <a:r>
              <a:rPr lang="es-ES" sz="1800" b="1" i="1" dirty="0" smtClean="0"/>
              <a:t>Administración moderna de personal</a:t>
            </a:r>
            <a:r>
              <a:rPr lang="es-ES" sz="1800" dirty="0" smtClean="0"/>
              <a:t>, 2000, México, </a:t>
            </a:r>
            <a:r>
              <a:rPr lang="es-ES" sz="1800" dirty="0" err="1" smtClean="0"/>
              <a:t>ECAFSA</a:t>
            </a:r>
            <a:r>
              <a:rPr lang="es-ES" sz="1800" dirty="0" smtClean="0"/>
              <a:t>.</a:t>
            </a:r>
            <a:endParaRPr lang="es-MX" sz="1800" dirty="0" smtClean="0"/>
          </a:p>
          <a:p>
            <a:r>
              <a:rPr lang="es-ES" sz="1800" dirty="0" smtClean="0"/>
              <a:t>--Brown, J. </a:t>
            </a:r>
            <a:r>
              <a:rPr lang="es-ES" sz="1800" b="1" i="1" dirty="0" smtClean="0"/>
              <a:t>La Psicología social en la industria</a:t>
            </a:r>
            <a:r>
              <a:rPr lang="es-ES" sz="1800" dirty="0" smtClean="0"/>
              <a:t>, 1982, México, </a:t>
            </a:r>
            <a:r>
              <a:rPr lang="es-ES" sz="1800" dirty="0" err="1" smtClean="0"/>
              <a:t>FCE</a:t>
            </a:r>
            <a:r>
              <a:rPr lang="es-ES" sz="1800" dirty="0" smtClean="0"/>
              <a:t>.</a:t>
            </a:r>
            <a:endParaRPr lang="es-MX" sz="1800" dirty="0" smtClean="0"/>
          </a:p>
          <a:p>
            <a:endParaRPr lang="es-MX" sz="1800" dirty="0" smtClean="0"/>
          </a:p>
          <a:p>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5</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REFERENCIAS BIBLIOGRÁFICAS</a:t>
            </a:r>
            <a:endParaRPr lang="es-MX" sz="3100" b="1" dirty="0"/>
          </a:p>
        </p:txBody>
      </p:sp>
      <p:sp>
        <p:nvSpPr>
          <p:cNvPr id="3" name="2 Marcador de contenido"/>
          <p:cNvSpPr>
            <a:spLocks noGrp="1"/>
          </p:cNvSpPr>
          <p:nvPr>
            <p:ph idx="1"/>
          </p:nvPr>
        </p:nvSpPr>
        <p:spPr>
          <a:xfrm>
            <a:off x="463138" y="1757548"/>
            <a:ext cx="8205849" cy="4075081"/>
          </a:xfrm>
        </p:spPr>
        <p:txBody>
          <a:bodyPr>
            <a:normAutofit/>
          </a:bodyPr>
          <a:lstStyle/>
          <a:p>
            <a:pPr>
              <a:buNone/>
            </a:pPr>
            <a:endParaRPr lang="es-ES" dirty="0" smtClean="0"/>
          </a:p>
          <a:p>
            <a:pPr algn="just"/>
            <a:r>
              <a:rPr lang="es-ES" sz="4000" dirty="0" smtClean="0"/>
              <a:t>OBJETIVO: </a:t>
            </a:r>
            <a:r>
              <a:rPr lang="es-ES" sz="3200" dirty="0" smtClean="0"/>
              <a:t>Analizar el concepto, origen e importancia de la Sociología, así como los conceptos sociológicos básicos que permitan comprender el comportamiento colectivo de los sujetos.</a:t>
            </a:r>
            <a:endParaRPr lang="es-MX" sz="3200" dirty="0" smtClean="0"/>
          </a:p>
          <a:p>
            <a:pPr algn="just"/>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6</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1084915"/>
          </a:xfrm>
        </p:spPr>
        <p:txBody>
          <a:bodyPr>
            <a:normAutofit fontScale="90000"/>
          </a:bodyPr>
          <a:lstStyle/>
          <a:p>
            <a:r>
              <a:rPr lang="es-MX" b="1" dirty="0" smtClean="0"/>
              <a:t/>
            </a:r>
            <a:br>
              <a:rPr lang="es-MX" b="1" dirty="0" smtClean="0"/>
            </a:br>
            <a:r>
              <a:rPr lang="es-MX" sz="3100" dirty="0" smtClean="0"/>
              <a:t> </a:t>
            </a:r>
            <a:r>
              <a:rPr lang="es-MX" sz="3100" b="1" dirty="0" smtClean="0"/>
              <a:t>ESTRUCTURA DE UNIDAD DE APRENDIZAJE UNIDAD 1 </a:t>
            </a:r>
            <a:r>
              <a:rPr lang="es-ES" sz="3200" b="1" dirty="0" smtClean="0"/>
              <a:t>CONCEPTO E IMPORTANCIA DE LA SOCIOLOGÍA</a:t>
            </a:r>
            <a:endParaRPr lang="es-MX" sz="3100" b="1" dirty="0"/>
          </a:p>
        </p:txBody>
      </p:sp>
      <p:sp>
        <p:nvSpPr>
          <p:cNvPr id="3" name="2 Marcador de contenido"/>
          <p:cNvSpPr>
            <a:spLocks noGrp="1"/>
          </p:cNvSpPr>
          <p:nvPr>
            <p:ph idx="1"/>
          </p:nvPr>
        </p:nvSpPr>
        <p:spPr>
          <a:xfrm>
            <a:off x="463138" y="1671146"/>
            <a:ext cx="8205849" cy="4619296"/>
          </a:xfrm>
        </p:spPr>
        <p:txBody>
          <a:bodyPr>
            <a:normAutofit fontScale="85000" lnSpcReduction="20000"/>
          </a:bodyPr>
          <a:lstStyle/>
          <a:p>
            <a:pPr>
              <a:buNone/>
            </a:pPr>
            <a:endParaRPr lang="es-ES" dirty="0" smtClean="0"/>
          </a:p>
          <a:p>
            <a:r>
              <a:rPr lang="es-ES" sz="1700" dirty="0" smtClean="0"/>
              <a:t>1. Orígenes de la sociología</a:t>
            </a:r>
          </a:p>
          <a:p>
            <a:endParaRPr lang="es-MX" sz="1700" dirty="0" smtClean="0"/>
          </a:p>
          <a:p>
            <a:r>
              <a:rPr lang="es-ES" sz="1700" dirty="0" smtClean="0"/>
              <a:t>2. Globalización </a:t>
            </a:r>
          </a:p>
          <a:p>
            <a:endParaRPr lang="es-MX" sz="1700" dirty="0" smtClean="0"/>
          </a:p>
          <a:p>
            <a:r>
              <a:rPr lang="es-ES" sz="1700" dirty="0" smtClean="0"/>
              <a:t>3. Estatus</a:t>
            </a:r>
          </a:p>
          <a:p>
            <a:endParaRPr lang="es-MX" sz="1700" dirty="0" smtClean="0"/>
          </a:p>
          <a:p>
            <a:r>
              <a:rPr lang="es-ES" sz="1700" dirty="0" smtClean="0"/>
              <a:t>4. Rol</a:t>
            </a:r>
          </a:p>
          <a:p>
            <a:endParaRPr lang="es-MX" sz="1700" dirty="0" smtClean="0"/>
          </a:p>
          <a:p>
            <a:r>
              <a:rPr lang="es-ES" sz="1700" dirty="0" smtClean="0"/>
              <a:t>5. Usos Populares </a:t>
            </a:r>
          </a:p>
          <a:p>
            <a:endParaRPr lang="es-MX" sz="1700" dirty="0" smtClean="0"/>
          </a:p>
          <a:p>
            <a:r>
              <a:rPr lang="es-ES" sz="1700" dirty="0" smtClean="0"/>
              <a:t>6. Tradición </a:t>
            </a:r>
          </a:p>
          <a:p>
            <a:endParaRPr lang="es-MX" sz="1700" dirty="0" smtClean="0"/>
          </a:p>
          <a:p>
            <a:r>
              <a:rPr lang="es-ES" sz="1700" dirty="0" smtClean="0"/>
              <a:t>7. Costumbre</a:t>
            </a:r>
          </a:p>
          <a:p>
            <a:endParaRPr lang="es-MX" sz="1700" dirty="0" smtClean="0"/>
          </a:p>
          <a:p>
            <a:r>
              <a:rPr lang="es-ES" sz="1700" dirty="0" smtClean="0"/>
              <a:t>8.  Hábito</a:t>
            </a:r>
          </a:p>
          <a:p>
            <a:endParaRPr lang="es-MX" sz="1700" dirty="0" smtClean="0"/>
          </a:p>
          <a:p>
            <a:r>
              <a:rPr lang="es-ES" sz="1700" dirty="0" smtClean="0"/>
              <a:t>9. Ley</a:t>
            </a:r>
          </a:p>
          <a:p>
            <a:endParaRPr lang="es-MX" sz="1700" dirty="0" smtClean="0"/>
          </a:p>
          <a:p>
            <a:r>
              <a:rPr lang="es-ES" sz="1700" dirty="0" smtClean="0"/>
              <a:t>10. Trabajo Preindustrial y Trabajo Industrial</a:t>
            </a:r>
            <a:endParaRPr lang="es-MX" sz="1700" dirty="0"/>
          </a:p>
        </p:txBody>
      </p:sp>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7</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829707" y="5879881"/>
            <a:ext cx="3829050" cy="4191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8</a:t>
            </a:fld>
            <a:endParaRPr lang="en-US"/>
          </a:p>
        </p:txBody>
      </p:sp>
      <p:sp>
        <p:nvSpPr>
          <p:cNvPr id="9" name="8 Marcador de contenido"/>
          <p:cNvSpPr>
            <a:spLocks noGrp="1"/>
          </p:cNvSpPr>
          <p:nvPr>
            <p:ph idx="1"/>
          </p:nvPr>
        </p:nvSpPr>
        <p:spPr/>
        <p:txBody>
          <a:bodyPr/>
          <a:lstStyle/>
          <a:p>
            <a:r>
              <a:rPr lang="es-MX" dirty="0" smtClean="0"/>
              <a:t>Orígenes de la Sociología</a:t>
            </a:r>
            <a:endParaRPr lang="es-MX" dirty="0"/>
          </a:p>
        </p:txBody>
      </p:sp>
      <p:sp>
        <p:nvSpPr>
          <p:cNvPr id="5" name="4 Marcador de pie de página"/>
          <p:cNvSpPr>
            <a:spLocks noGrp="1"/>
          </p:cNvSpPr>
          <p:nvPr>
            <p:ph type="ftr" sz="quarter" idx="11"/>
          </p:nvPr>
        </p:nvSpPr>
        <p:spPr/>
        <p:txBody>
          <a:bodyPr/>
          <a:lstStyle/>
          <a:p>
            <a:endParaRPr lang="en-US"/>
          </a:p>
        </p:txBody>
      </p:sp>
      <p:sp>
        <p:nvSpPr>
          <p:cNvPr id="8" name="7 Título"/>
          <p:cNvSpPr>
            <a:spLocks noGrp="1"/>
          </p:cNvSpPr>
          <p:nvPr>
            <p:ph type="title"/>
          </p:nvPr>
        </p:nvSpPr>
        <p:spPr>
          <a:xfrm>
            <a:off x="4739833" y="835572"/>
            <a:ext cx="3304572" cy="2790497"/>
          </a:xfrm>
        </p:spPr>
        <p:txBody>
          <a:bodyPr>
            <a:normAutofit fontScale="90000"/>
          </a:bodyPr>
          <a:lstStyle/>
          <a:p>
            <a:r>
              <a:rPr lang="es-MX" sz="1600" b="1" dirty="0" smtClean="0"/>
              <a:t>La aproximación científica al estudio de la vida social apareció en el siglo XIX. La palabra sociología fue acuñada por el filósofo francés Augusto </a:t>
            </a:r>
            <a:r>
              <a:rPr lang="es-MX" sz="1600" b="1" dirty="0" err="1" smtClean="0"/>
              <a:t>Comte</a:t>
            </a:r>
            <a:r>
              <a:rPr lang="es-MX" sz="1600" b="1" dirty="0" smtClean="0"/>
              <a:t>, quien ofreció un elaborado prospecto para el estudio científico de la sociedad, en una serie de volúmenes publicados entre 1830 y 1842. </a:t>
            </a:r>
            <a:r>
              <a:rPr lang="es-MX" dirty="0" smtClean="0"/>
              <a:t/>
            </a:r>
            <a:br>
              <a:rPr lang="es-MX" dirty="0" smtClean="0"/>
            </a:br>
            <a:endParaRPr lang="es-MX" dirty="0"/>
          </a:p>
        </p:txBody>
      </p:sp>
      <p:sp>
        <p:nvSpPr>
          <p:cNvPr id="10" name="9 Marcador de texto"/>
          <p:cNvSpPr>
            <a:spLocks noGrp="1"/>
          </p:cNvSpPr>
          <p:nvPr>
            <p:ph type="body" sz="half" idx="2"/>
          </p:nvPr>
        </p:nvSpPr>
        <p:spPr>
          <a:xfrm>
            <a:off x="4736592" y="3428999"/>
            <a:ext cx="3298784" cy="2609193"/>
          </a:xfrm>
        </p:spPr>
        <p:txBody>
          <a:bodyPr>
            <a:normAutofit/>
          </a:bodyPr>
          <a:lstStyle/>
          <a:p>
            <a:r>
              <a:rPr lang="es-MX" sz="1800" b="1" dirty="0" smtClean="0"/>
              <a:t>A pesar de esos comienzos, la sociología es una disciplina del siglo XX, ya que muchas de sus ideas y la mayoría de sus datos han sido acumuladas desde 1900.  </a:t>
            </a:r>
          </a:p>
          <a:p>
            <a:endParaRPr lang="es-MX" dirty="0"/>
          </a:p>
        </p:txBody>
      </p:sp>
      <p:pic>
        <p:nvPicPr>
          <p:cNvPr id="12" name="11 Imagen" descr="Resultado de imagen para AUGUSTO COMTE"/>
          <p:cNvPicPr/>
          <p:nvPr/>
        </p:nvPicPr>
        <p:blipFill>
          <a:blip r:embed="rId2" cstate="print"/>
          <a:srcRect/>
          <a:stretch>
            <a:fillRect/>
          </a:stretch>
        </p:blipFill>
        <p:spPr bwMode="auto">
          <a:xfrm>
            <a:off x="867104" y="1718441"/>
            <a:ext cx="3531476" cy="441434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3790024549"/>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 xmlns:p14="http://schemas.microsoft.com/office/powerpoint/2010/main" val="873348092"/>
              </p:ext>
            </p:extLst>
          </p:nvPr>
        </p:nvGraphicFramePr>
        <p:xfrm>
          <a:off x="536028" y="1600200"/>
          <a:ext cx="8150772"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15832695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2203</TotalTime>
  <Words>3356</Words>
  <Application>Microsoft Office PowerPoint</Application>
  <PresentationFormat>Presentación en pantalla (4:3)</PresentationFormat>
  <Paragraphs>206</Paragraphs>
  <Slides>36</Slides>
  <Notes>6</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Austin</vt:lpstr>
      <vt:lpstr>    Unidad 1. CONCEPTO E IMPORTANCIA DE LA SOCIOLOGÍA   </vt:lpstr>
      <vt:lpstr>                                        Unidad 1. CONCEPTO E IMPORTANCIA DE LA SOCIOLOGÍA   </vt:lpstr>
      <vt:lpstr>  GUIÓN DE USO</vt:lpstr>
      <vt:lpstr>  OBJETIVOS DE LA UNIDAD DE APRENDIZAJE</vt:lpstr>
      <vt:lpstr>  REFERENCIAS BIBLIOGRÁFICAS</vt:lpstr>
      <vt:lpstr>  REFERENCIAS BIBLIOGRÁFICAS</vt:lpstr>
      <vt:lpstr>  ESTRUCTURA DE UNIDAD DE APRENDIZAJE UNIDAD 1 CONCEPTO E IMPORTANCIA DE LA SOCIOLOGÍA</vt:lpstr>
      <vt:lpstr>La aproximación científica al estudio de la vida social apareció en el siglo XIX. La palabra sociología fue acuñada por el filósofo francés Augusto Comte, quien ofreció un elaborado prospecto para el estudio científico de la sociedad, en una serie de volúmenes publicados entre 1830 y 1842.  </vt:lpstr>
      <vt:lpstr>Diapositiva 9</vt:lpstr>
      <vt:lpstr>Durante el Renacimiento encontramos algunos proyectos de sociedad cuyas características son el orden, la felicidad y el bien común. Tomas Moro, en su libro Utopía describe la forma de vida en una isla con esas características “Utopía” es el nombre de la isla.  </vt:lpstr>
      <vt:lpstr>A partir de la Revolución industrial prevaleció el pensamiento liberal, el cual concibe al individuo como el punto de partida de la colectividad social. El liberalismo sostiene que es el hombre individual el que constituye el motor de desarrollo social. .  </vt:lpstr>
      <vt:lpstr>Debido a la Revolución Industrial y a los grandes avances técnicos comenzó la migración y la sobrepoblacion de alguna manera modificó sustancialmente al modo de vida de la población y con ello se comenzó a perfilar de forma más clara el objeto de estudio de la sociología: los comportamientos sociales de los individuos y sus cambios.   </vt:lpstr>
      <vt:lpstr>A la sociología la hemos identificado con el estudio científico del hombre y la sociedad; pero esta afirmación nos dice solo lo que trata la sociología, pero no lo que es o en qué se diferencia de la antropología, la psicología, la economía, la ciencia política o la historia, las cuales también estudian al hombre y a la sociedad.  .  </vt:lpstr>
      <vt:lpstr>Diapositiva 14</vt:lpstr>
      <vt:lpstr>Diapositiva 15</vt:lpstr>
      <vt:lpstr>CULTURA Y SOCIEDAD</vt:lpstr>
      <vt:lpstr>CULTURA Y SOCIEDAD</vt:lpstr>
      <vt:lpstr>Diapositiva 18</vt:lpstr>
      <vt:lpstr>Diapositiva 19</vt:lpstr>
      <vt:lpstr>Diapositiva 20</vt:lpstr>
      <vt:lpstr>Se refiere a la posición social de una persona, clase o categoría dentro de la estructura social.  .  </vt:lpstr>
      <vt:lpstr>Diapositiva 22</vt:lpstr>
      <vt:lpstr>Es el comportamiento que otros esperan de una persona que tiene un status determinado.   .  </vt:lpstr>
      <vt:lpstr>Diapositiva 24</vt:lpstr>
      <vt:lpstr>USOS POPULARES  Y COSTUMBRES</vt:lpstr>
      <vt:lpstr>USOS POPULARES  Y COSTUMBRES</vt:lpstr>
      <vt:lpstr>USOS POPULARES  Y COSTUMBRES</vt:lpstr>
      <vt:lpstr>USOS POPULARES  Y COSTUMBRES</vt:lpstr>
      <vt:lpstr> SOCIEDAD  </vt:lpstr>
      <vt:lpstr>Diapositiva 30</vt:lpstr>
      <vt:lpstr> Hábitos y Leyes  </vt:lpstr>
      <vt:lpstr>EL TRABAJO</vt:lpstr>
      <vt:lpstr>Diapositiva 33</vt:lpstr>
      <vt:lpstr>Diapositiva 34</vt:lpstr>
      <vt:lpstr> SOCIEDAD  </vt:lpstr>
      <vt:lpstr>GRACIAS POR SU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emiduran</dc:creator>
  <cp:lastModifiedBy>Usuario</cp:lastModifiedBy>
  <cp:revision>126</cp:revision>
  <dcterms:created xsi:type="dcterms:W3CDTF">2014-09-16T21:29:24Z</dcterms:created>
  <dcterms:modified xsi:type="dcterms:W3CDTF">2017-10-20T19:42:09Z</dcterms:modified>
</cp:coreProperties>
</file>