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4" r:id="rId3"/>
    <p:sldId id="266" r:id="rId4"/>
    <p:sldId id="277" r:id="rId5"/>
    <p:sldId id="267" r:id="rId6"/>
    <p:sldId id="275" r:id="rId7"/>
    <p:sldId id="278" r:id="rId8"/>
    <p:sldId id="268" r:id="rId9"/>
    <p:sldId id="279" r:id="rId10"/>
    <p:sldId id="270" r:id="rId11"/>
    <p:sldId id="276" r:id="rId12"/>
    <p:sldId id="271" r:id="rId13"/>
    <p:sldId id="280" r:id="rId14"/>
    <p:sldId id="281" r:id="rId15"/>
    <p:sldId id="288" r:id="rId16"/>
    <p:sldId id="289" r:id="rId17"/>
    <p:sldId id="290" r:id="rId18"/>
    <p:sldId id="257" r:id="rId19"/>
    <p:sldId id="258" r:id="rId20"/>
    <p:sldId id="259" r:id="rId21"/>
    <p:sldId id="261" r:id="rId22"/>
    <p:sldId id="262" r:id="rId23"/>
    <p:sldId id="263" r:id="rId24"/>
    <p:sldId id="272" r:id="rId25"/>
    <p:sldId id="282" r:id="rId26"/>
    <p:sldId id="273" r:id="rId27"/>
    <p:sldId id="286" r:id="rId28"/>
    <p:sldId id="287" r:id="rId29"/>
    <p:sldId id="265" r:id="rId30"/>
    <p:sldId id="264"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p:scale>
          <a:sx n="76" d="100"/>
          <a:sy n="76" d="100"/>
        </p:scale>
        <p:origin x="-119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68AD95-E4D9-445A-B6F6-2CF05E876310}" type="doc">
      <dgm:prSet loTypeId="urn:microsoft.com/office/officeart/2005/8/layout/venn1" loCatId="relationship" qsTypeId="urn:microsoft.com/office/officeart/2005/8/quickstyle/3d3" qsCatId="3D" csTypeId="urn:microsoft.com/office/officeart/2005/8/colors/colorful1" csCatId="colorful" phldr="1"/>
      <dgm:spPr/>
    </dgm:pt>
    <dgm:pt modelId="{90395B52-6318-4CAC-8888-60CC3B567186}">
      <dgm:prSet phldrT="[Texto]" custT="1"/>
      <dgm:spPr>
        <a:xfrm>
          <a:off x="2405878" y="64464"/>
          <a:ext cx="3094315" cy="3094315"/>
        </a:xfrm>
        <a:prstGeom prst="ellipse">
          <a:avLst/>
        </a:prstGeom>
        <a:solidFill>
          <a:srgbClr val="00B05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gm:spPr>
      <dgm:t>
        <a:bodyPr/>
        <a:lstStyle/>
        <a:p>
          <a:r>
            <a:rPr lang="es-MX" sz="1400" dirty="0" smtClean="0"/>
            <a:t>Se observó diarrea verdosa, vómito y anorexia en cerdas gestantes y cerdos en producción. </a:t>
          </a:r>
        </a:p>
        <a:p>
          <a:r>
            <a:rPr lang="es-MX" sz="1400" dirty="0" smtClean="0"/>
            <a:t>3 días después, los lechones lactantes presentaron vómito y diarrea amarilla grumosa y en 24 horas mostraron deshidratación severa, hipotermia y muerte. </a:t>
          </a:r>
        </a:p>
        <a:p>
          <a:r>
            <a:rPr lang="es-MX" sz="1400" dirty="0" smtClean="0"/>
            <a:t>La mortalidad fue del 100% de los lechones en maternidad y neonatos.</a:t>
          </a:r>
        </a:p>
      </dgm:t>
    </dgm:pt>
    <dgm:pt modelId="{EFCB9E19-7140-4DCF-8A93-E0D5A93A0C74}" type="parTrans" cxnId="{1FE2D1E4-FEFD-4CD3-B97E-DA41D40C84B5}">
      <dgm:prSet/>
      <dgm:spPr/>
      <dgm:t>
        <a:bodyPr/>
        <a:lstStyle/>
        <a:p>
          <a:endParaRPr lang="es-MX"/>
        </a:p>
      </dgm:t>
    </dgm:pt>
    <dgm:pt modelId="{4BF832EC-41EF-4ADE-BEC4-6F8F49639EDE}" type="sibTrans" cxnId="{1FE2D1E4-FEFD-4CD3-B97E-DA41D40C84B5}">
      <dgm:prSet/>
      <dgm:spPr/>
      <dgm:t>
        <a:bodyPr/>
        <a:lstStyle/>
        <a:p>
          <a:endParaRPr lang="es-MX"/>
        </a:p>
      </dgm:t>
    </dgm:pt>
    <dgm:pt modelId="{42907008-E75F-4F3A-9AAD-9516443E4B81}">
      <dgm:prSet phldrT="[Texto]"/>
      <dgm:spPr>
        <a:xfrm>
          <a:off x="3522410" y="1998411"/>
          <a:ext cx="3094315" cy="3094315"/>
        </a:xfrm>
        <a:prstGeom prst="ellipse">
          <a:avLst/>
        </a:prstGeom>
        <a:solidFill>
          <a:srgbClr val="DA4ED0">
            <a:alpha val="49804"/>
          </a:srgbClr>
        </a:solidFill>
        <a:ln>
          <a:noFill/>
        </a:ln>
        <a:effectLst/>
        <a:scene3d>
          <a:camera prst="orthographicFront">
            <a:rot lat="0" lon="0" rev="0"/>
          </a:camera>
          <a:lightRig rig="contrasting" dir="t">
            <a:rot lat="0" lon="0" rev="1200000"/>
          </a:lightRig>
        </a:scene3d>
        <a:sp3d contourW="12700" prstMaterial="clear">
          <a:bevelT w="177800" h="254000"/>
          <a:bevelB w="152400"/>
        </a:sp3d>
      </dgm:spPr>
      <dgm:t>
        <a:bodyPr/>
        <a:lstStyle/>
        <a:p>
          <a:r>
            <a:rPr lang="es-MX" dirty="0" smtClean="0"/>
            <a:t>Los lechones presentaron anorexia, diarrea, vómito de 2-3 días y deshidratación severa, la morbilidad en el hato en lechones fue de 67% y la mortalidad de 27.5%.</a:t>
          </a:r>
        </a:p>
        <a:p>
          <a:endParaRPr lang="es-MX" dirty="0">
            <a:solidFill>
              <a:sysClr val="window" lastClr="FFFFFF">
                <a:hueOff val="0"/>
                <a:satOff val="0"/>
                <a:lumOff val="0"/>
                <a:alphaOff val="0"/>
              </a:sysClr>
            </a:solidFill>
            <a:latin typeface="Arial"/>
            <a:ea typeface="+mn-ea"/>
            <a:cs typeface="+mn-cs"/>
          </a:endParaRPr>
        </a:p>
      </dgm:t>
    </dgm:pt>
    <dgm:pt modelId="{9DE02128-17B2-4671-B9A0-B84F09B70951}" type="parTrans" cxnId="{F0FBCB53-4B23-4F5F-9302-51ED823162DD}">
      <dgm:prSet/>
      <dgm:spPr/>
      <dgm:t>
        <a:bodyPr/>
        <a:lstStyle/>
        <a:p>
          <a:endParaRPr lang="es-MX"/>
        </a:p>
      </dgm:t>
    </dgm:pt>
    <dgm:pt modelId="{D3A96A4B-9E39-4912-9A12-AEC91E0DD2C5}" type="sibTrans" cxnId="{F0FBCB53-4B23-4F5F-9302-51ED823162DD}">
      <dgm:prSet/>
      <dgm:spPr/>
      <dgm:t>
        <a:bodyPr/>
        <a:lstStyle/>
        <a:p>
          <a:endParaRPr lang="es-MX"/>
        </a:p>
      </dgm:t>
    </dgm:pt>
    <dgm:pt modelId="{51F59C85-6409-4EE1-9DC8-79C3CDB13590}" type="pres">
      <dgm:prSet presAssocID="{D768AD95-E4D9-445A-B6F6-2CF05E876310}" presName="compositeShape" presStyleCnt="0">
        <dgm:presLayoutVars>
          <dgm:chMax val="7"/>
          <dgm:dir/>
          <dgm:resizeHandles val="exact"/>
        </dgm:presLayoutVars>
      </dgm:prSet>
      <dgm:spPr/>
    </dgm:pt>
    <dgm:pt modelId="{3F74A433-16E0-472F-946B-575532090693}" type="pres">
      <dgm:prSet presAssocID="{90395B52-6318-4CAC-8888-60CC3B567186}" presName="circ1" presStyleLbl="vennNode1" presStyleIdx="0" presStyleCnt="2"/>
      <dgm:spPr/>
      <dgm:t>
        <a:bodyPr/>
        <a:lstStyle/>
        <a:p>
          <a:endParaRPr lang="es-MX"/>
        </a:p>
      </dgm:t>
    </dgm:pt>
    <dgm:pt modelId="{D9ECE7A8-2144-470F-88E7-F785738BB70C}" type="pres">
      <dgm:prSet presAssocID="{90395B52-6318-4CAC-8888-60CC3B567186}" presName="circ1Tx" presStyleLbl="revTx" presStyleIdx="0" presStyleCnt="0">
        <dgm:presLayoutVars>
          <dgm:chMax val="0"/>
          <dgm:chPref val="0"/>
          <dgm:bulletEnabled val="1"/>
        </dgm:presLayoutVars>
      </dgm:prSet>
      <dgm:spPr/>
      <dgm:t>
        <a:bodyPr/>
        <a:lstStyle/>
        <a:p>
          <a:endParaRPr lang="es-MX"/>
        </a:p>
      </dgm:t>
    </dgm:pt>
    <dgm:pt modelId="{0E7E4ED9-4DA4-463C-B939-9FA7249B6757}" type="pres">
      <dgm:prSet presAssocID="{42907008-E75F-4F3A-9AAD-9516443E4B81}" presName="circ2" presStyleLbl="vennNode1" presStyleIdx="1" presStyleCnt="2"/>
      <dgm:spPr/>
      <dgm:t>
        <a:bodyPr/>
        <a:lstStyle/>
        <a:p>
          <a:endParaRPr lang="es-MX"/>
        </a:p>
      </dgm:t>
    </dgm:pt>
    <dgm:pt modelId="{16FC31E6-02EA-4523-BE09-ED5E153444F9}" type="pres">
      <dgm:prSet presAssocID="{42907008-E75F-4F3A-9AAD-9516443E4B81}" presName="circ2Tx" presStyleLbl="revTx" presStyleIdx="0" presStyleCnt="0">
        <dgm:presLayoutVars>
          <dgm:chMax val="0"/>
          <dgm:chPref val="0"/>
          <dgm:bulletEnabled val="1"/>
        </dgm:presLayoutVars>
      </dgm:prSet>
      <dgm:spPr/>
      <dgm:t>
        <a:bodyPr/>
        <a:lstStyle/>
        <a:p>
          <a:endParaRPr lang="es-MX"/>
        </a:p>
      </dgm:t>
    </dgm:pt>
  </dgm:ptLst>
  <dgm:cxnLst>
    <dgm:cxn modelId="{50ABCBC9-4044-4567-BBAF-06BA38E660C3}" type="presOf" srcId="{42907008-E75F-4F3A-9AAD-9516443E4B81}" destId="{0E7E4ED9-4DA4-463C-B939-9FA7249B6757}" srcOrd="0" destOrd="0" presId="urn:microsoft.com/office/officeart/2005/8/layout/venn1"/>
    <dgm:cxn modelId="{1FE2D1E4-FEFD-4CD3-B97E-DA41D40C84B5}" srcId="{D768AD95-E4D9-445A-B6F6-2CF05E876310}" destId="{90395B52-6318-4CAC-8888-60CC3B567186}" srcOrd="0" destOrd="0" parTransId="{EFCB9E19-7140-4DCF-8A93-E0D5A93A0C74}" sibTransId="{4BF832EC-41EF-4ADE-BEC4-6F8F49639EDE}"/>
    <dgm:cxn modelId="{9BCC5BC2-90A7-462D-8B3C-829F32B4B63A}" type="presOf" srcId="{90395B52-6318-4CAC-8888-60CC3B567186}" destId="{D9ECE7A8-2144-470F-88E7-F785738BB70C}" srcOrd="1" destOrd="0" presId="urn:microsoft.com/office/officeart/2005/8/layout/venn1"/>
    <dgm:cxn modelId="{5B1B4DC1-D179-4CBA-8748-0A425432B115}" type="presOf" srcId="{42907008-E75F-4F3A-9AAD-9516443E4B81}" destId="{16FC31E6-02EA-4523-BE09-ED5E153444F9}" srcOrd="1" destOrd="0" presId="urn:microsoft.com/office/officeart/2005/8/layout/venn1"/>
    <dgm:cxn modelId="{7A8A9EE9-CF89-46E8-B04D-B6D727D08729}" type="presOf" srcId="{D768AD95-E4D9-445A-B6F6-2CF05E876310}" destId="{51F59C85-6409-4EE1-9DC8-79C3CDB13590}" srcOrd="0" destOrd="0" presId="urn:microsoft.com/office/officeart/2005/8/layout/venn1"/>
    <dgm:cxn modelId="{4F9C80C1-D9A0-461F-B05B-B9B86AB3D57F}" type="presOf" srcId="{90395B52-6318-4CAC-8888-60CC3B567186}" destId="{3F74A433-16E0-472F-946B-575532090693}" srcOrd="0" destOrd="0" presId="urn:microsoft.com/office/officeart/2005/8/layout/venn1"/>
    <dgm:cxn modelId="{F0FBCB53-4B23-4F5F-9302-51ED823162DD}" srcId="{D768AD95-E4D9-445A-B6F6-2CF05E876310}" destId="{42907008-E75F-4F3A-9AAD-9516443E4B81}" srcOrd="1" destOrd="0" parTransId="{9DE02128-17B2-4671-B9A0-B84F09B70951}" sibTransId="{D3A96A4B-9E39-4912-9A12-AEC91E0DD2C5}"/>
    <dgm:cxn modelId="{1E2C21BA-13C7-4811-A3DA-5098C1D276B1}" type="presParOf" srcId="{51F59C85-6409-4EE1-9DC8-79C3CDB13590}" destId="{3F74A433-16E0-472F-946B-575532090693}" srcOrd="0" destOrd="0" presId="urn:microsoft.com/office/officeart/2005/8/layout/venn1"/>
    <dgm:cxn modelId="{A6C82ED6-2A60-499C-8403-510A6A7BA7A7}" type="presParOf" srcId="{51F59C85-6409-4EE1-9DC8-79C3CDB13590}" destId="{D9ECE7A8-2144-470F-88E7-F785738BB70C}" srcOrd="1" destOrd="0" presId="urn:microsoft.com/office/officeart/2005/8/layout/venn1"/>
    <dgm:cxn modelId="{A1D56000-E019-48F7-B755-96DF78C33FE7}" type="presParOf" srcId="{51F59C85-6409-4EE1-9DC8-79C3CDB13590}" destId="{0E7E4ED9-4DA4-463C-B939-9FA7249B6757}" srcOrd="2" destOrd="0" presId="urn:microsoft.com/office/officeart/2005/8/layout/venn1"/>
    <dgm:cxn modelId="{19A6916C-DE10-49FF-B428-DFA04ECD63CF}" type="presParOf" srcId="{51F59C85-6409-4EE1-9DC8-79C3CDB13590}" destId="{16FC31E6-02EA-4523-BE09-ED5E153444F9}"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74A433-16E0-472F-946B-575532090693}">
      <dsp:nvSpPr>
        <dsp:cNvPr id="0" name=""/>
        <dsp:cNvSpPr/>
      </dsp:nvSpPr>
      <dsp:spPr>
        <a:xfrm>
          <a:off x="177886" y="384661"/>
          <a:ext cx="4387869" cy="4387869"/>
        </a:xfrm>
        <a:prstGeom prst="ellipse">
          <a:avLst/>
        </a:prstGeom>
        <a:solidFill>
          <a:srgbClr val="00B05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dirty="0" smtClean="0"/>
            <a:t>Se observó diarrea verdosa, vómito y anorexia en cerdas gestantes y cerdos en producción. </a:t>
          </a:r>
        </a:p>
        <a:p>
          <a:pPr lvl="0" algn="ctr" defTabSz="622300">
            <a:lnSpc>
              <a:spcPct val="90000"/>
            </a:lnSpc>
            <a:spcBef>
              <a:spcPct val="0"/>
            </a:spcBef>
            <a:spcAft>
              <a:spcPct val="35000"/>
            </a:spcAft>
          </a:pPr>
          <a:r>
            <a:rPr lang="es-MX" sz="1400" kern="1200" dirty="0" smtClean="0"/>
            <a:t>3 días después, los lechones lactantes presentaron vómito y diarrea amarilla grumosa y en 24 horas mostraron deshidratación severa, hipotermia y muerte. </a:t>
          </a:r>
        </a:p>
        <a:p>
          <a:pPr lvl="0" algn="ctr" defTabSz="622300">
            <a:lnSpc>
              <a:spcPct val="90000"/>
            </a:lnSpc>
            <a:spcBef>
              <a:spcPct val="0"/>
            </a:spcBef>
            <a:spcAft>
              <a:spcPct val="35000"/>
            </a:spcAft>
          </a:pPr>
          <a:r>
            <a:rPr lang="es-MX" sz="1400" kern="1200" dirty="0" smtClean="0"/>
            <a:t>La mortalidad fue del 100% de los lechones en maternidad y neonatos.</a:t>
          </a:r>
        </a:p>
      </dsp:txBody>
      <dsp:txXfrm>
        <a:off x="1161109" y="1393124"/>
        <a:ext cx="1788939" cy="2370943"/>
      </dsp:txXfrm>
    </dsp:sp>
    <dsp:sp modelId="{0E7E4ED9-4DA4-463C-B939-9FA7249B6757}">
      <dsp:nvSpPr>
        <dsp:cNvPr id="0" name=""/>
        <dsp:cNvSpPr/>
      </dsp:nvSpPr>
      <dsp:spPr>
        <a:xfrm>
          <a:off x="3340315" y="384661"/>
          <a:ext cx="4387869" cy="4387869"/>
        </a:xfrm>
        <a:prstGeom prst="ellipse">
          <a:avLst/>
        </a:prstGeom>
        <a:solidFill>
          <a:srgbClr val="DA4ED0">
            <a:alpha val="49804"/>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s-MX" sz="1700" kern="1200" dirty="0" smtClean="0"/>
            <a:t>Los lechones presentaron anorexia, diarrea, vómito de 2-3 días y deshidratación severa, la morbilidad en el hato en lechones fue de 67% y la mortalidad de 27.5%.</a:t>
          </a:r>
        </a:p>
        <a:p>
          <a:pPr lvl="0" algn="ctr" defTabSz="755650">
            <a:lnSpc>
              <a:spcPct val="90000"/>
            </a:lnSpc>
            <a:spcBef>
              <a:spcPct val="0"/>
            </a:spcBef>
            <a:spcAft>
              <a:spcPct val="35000"/>
            </a:spcAft>
          </a:pPr>
          <a:endParaRPr lang="es-MX" sz="1700" kern="1200" dirty="0">
            <a:solidFill>
              <a:sysClr val="window" lastClr="FFFFFF">
                <a:hueOff val="0"/>
                <a:satOff val="0"/>
                <a:lumOff val="0"/>
                <a:alphaOff val="0"/>
              </a:sysClr>
            </a:solidFill>
            <a:latin typeface="Arial"/>
            <a:ea typeface="+mn-ea"/>
            <a:cs typeface="+mn-cs"/>
          </a:endParaRPr>
        </a:p>
      </dsp:txBody>
      <dsp:txXfrm>
        <a:off x="4956023" y="1393124"/>
        <a:ext cx="1788939" cy="237094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7A847CFC-816F-41D0-AAC0-9BF4FEBC753E}" type="datetimeFigureOut">
              <a:rPr lang="es-ES" smtClean="0"/>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847CFC-816F-41D0-AAC0-9BF4FEBC753E}" type="datetimeFigureOut">
              <a:rPr lang="es-ES" smtClean="0"/>
              <a:t>20/10/2017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20/10/2017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7A847CFC-816F-41D0-AAC0-9BF4FEBC753E}" type="datetimeFigureOut">
              <a:rPr lang="es-ES" smtClean="0"/>
              <a:t>20/10/2017</a:t>
            </a:fld>
            <a:endParaRPr lang="es-E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E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32FADFE-3B8F-471C-ABF0-DBC7717ECBBC}"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aasv.org/aasv%20website/Resources/Diseases/PED/13-05-29PEDWhitePaper.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1560" y="4149080"/>
            <a:ext cx="8208912" cy="1944216"/>
          </a:xfrm>
        </p:spPr>
        <p:txBody>
          <a:bodyPr>
            <a:noAutofit/>
          </a:bodyPr>
          <a:lstStyle/>
          <a:p>
            <a:r>
              <a:rPr lang="es-MX" sz="2400" dirty="0" smtClean="0"/>
              <a:t>MVZ</a:t>
            </a:r>
            <a:r>
              <a:rPr lang="es-MX" sz="2400" dirty="0"/>
              <a:t>, IPSAV, </a:t>
            </a:r>
            <a:r>
              <a:rPr lang="es-MX" sz="2400" dirty="0" err="1"/>
              <a:t>MSc</a:t>
            </a:r>
            <a:r>
              <a:rPr lang="es-MX" sz="2400" dirty="0"/>
              <a:t>, </a:t>
            </a:r>
            <a:r>
              <a:rPr lang="es-MX" sz="2400" dirty="0" smtClean="0"/>
              <a:t>PhD. Raúl Cuauhtémoc Fajardo Muñoz</a:t>
            </a:r>
          </a:p>
          <a:p>
            <a:r>
              <a:rPr lang="es-MX" sz="2400" dirty="0" smtClean="0"/>
              <a:t>Colaboración: </a:t>
            </a:r>
            <a:r>
              <a:rPr lang="es-MX" sz="2400" dirty="0"/>
              <a:t>MVZ, M en C. Aidé </a:t>
            </a:r>
            <a:r>
              <a:rPr lang="es-MX" sz="2400" dirty="0" err="1"/>
              <a:t>Alpízar</a:t>
            </a:r>
            <a:r>
              <a:rPr lang="es-MX" sz="2400" dirty="0"/>
              <a:t> </a:t>
            </a:r>
            <a:r>
              <a:rPr lang="es-MX" sz="2400" dirty="0" smtClean="0"/>
              <a:t>Pérez</a:t>
            </a:r>
          </a:p>
          <a:p>
            <a:r>
              <a:rPr lang="es-MX" sz="2000" i="1" dirty="0">
                <a:latin typeface="Times New Roman" pitchFamily="18" charset="0"/>
                <a:cs typeface="Times New Roman" pitchFamily="18" charset="0"/>
              </a:rPr>
              <a:t>Centro de Investigación y Estudios en Salud Animal. </a:t>
            </a:r>
            <a:endParaRPr lang="es-MX" sz="2000" i="1" dirty="0" smtClean="0">
              <a:latin typeface="Times New Roman" pitchFamily="18" charset="0"/>
              <a:cs typeface="Times New Roman" pitchFamily="18" charset="0"/>
            </a:endParaRPr>
          </a:p>
          <a:p>
            <a:r>
              <a:rPr lang="es-MX" sz="2000" i="1" dirty="0" smtClean="0">
                <a:latin typeface="Times New Roman" pitchFamily="18" charset="0"/>
                <a:cs typeface="Times New Roman" pitchFamily="18" charset="0"/>
              </a:rPr>
              <a:t>CIESA-FMVZ-UAEM</a:t>
            </a:r>
            <a:endParaRPr lang="es-MX" sz="2000" dirty="0"/>
          </a:p>
        </p:txBody>
      </p:sp>
      <p:sp>
        <p:nvSpPr>
          <p:cNvPr id="2" name="1 Título"/>
          <p:cNvSpPr>
            <a:spLocks noGrp="1"/>
          </p:cNvSpPr>
          <p:nvPr>
            <p:ph type="ctrTitle"/>
          </p:nvPr>
        </p:nvSpPr>
        <p:spPr>
          <a:xfrm>
            <a:off x="817581" y="1635833"/>
            <a:ext cx="7175351" cy="1793167"/>
          </a:xfrm>
        </p:spPr>
        <p:txBody>
          <a:bodyPr/>
          <a:lstStyle/>
          <a:p>
            <a:pPr marL="182880" indent="0">
              <a:buNone/>
            </a:pPr>
            <a:r>
              <a:rPr lang="es-MX" dirty="0" smtClean="0"/>
              <a:t>DIARREA EPIDÉMICA PORCINA</a:t>
            </a:r>
            <a:endParaRPr lang="es-MX" dirty="0"/>
          </a:p>
        </p:txBody>
      </p:sp>
      <p:sp>
        <p:nvSpPr>
          <p:cNvPr id="4" name="3 CuadroTexto"/>
          <p:cNvSpPr txBox="1"/>
          <p:nvPr/>
        </p:nvSpPr>
        <p:spPr>
          <a:xfrm>
            <a:off x="1979712" y="1517883"/>
            <a:ext cx="5093061" cy="830997"/>
          </a:xfrm>
          <a:prstGeom prst="rect">
            <a:avLst/>
          </a:prstGeom>
          <a:noFill/>
        </p:spPr>
        <p:txBody>
          <a:bodyPr wrap="none" rtlCol="0">
            <a:spAutoFit/>
          </a:bodyPr>
          <a:lstStyle/>
          <a:p>
            <a:r>
              <a:rPr lang="es-MX" sz="4800" dirty="0" smtClean="0"/>
              <a:t>ENTERITIS VIRALES</a:t>
            </a:r>
            <a:endParaRPr lang="es-MX" sz="4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55" y="260648"/>
            <a:ext cx="1883965" cy="117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44625"/>
            <a:ext cx="1584176"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9861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980728"/>
            <a:ext cx="7772400" cy="2016223"/>
          </a:xfrm>
        </p:spPr>
        <p:txBody>
          <a:bodyPr>
            <a:normAutofit/>
          </a:bodyPr>
          <a:lstStyle/>
          <a:p>
            <a:r>
              <a:rPr lang="es-MX" dirty="0" smtClean="0"/>
              <a:t>REPORTE </a:t>
            </a:r>
            <a:r>
              <a:rPr lang="es-MX" dirty="0"/>
              <a:t>DE </a:t>
            </a:r>
            <a:r>
              <a:rPr lang="es-MX" dirty="0" smtClean="0"/>
              <a:t>DOS </a:t>
            </a:r>
            <a:r>
              <a:rPr lang="es-MX" dirty="0"/>
              <a:t>CASOS DE DIARREA EPIDÉMICA PORCINA EN DIFERENTES ESTADOS EN </a:t>
            </a:r>
            <a:r>
              <a:rPr lang="es-MX" dirty="0" smtClean="0"/>
              <a:t>MÉXICO</a:t>
            </a:r>
            <a:endParaRPr lang="es-MX" dirty="0"/>
          </a:p>
        </p:txBody>
      </p:sp>
    </p:spTree>
    <p:extLst>
      <p:ext uri="{BB962C8B-B14F-4D97-AF65-F5344CB8AC3E}">
        <p14:creationId xmlns:p14="http://schemas.microsoft.com/office/powerpoint/2010/main" val="2678158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845840"/>
            <a:ext cx="4034408" cy="1143000"/>
          </a:xfrm>
        </p:spPr>
        <p:txBody>
          <a:bodyPr/>
          <a:lstStyle/>
          <a:p>
            <a:pPr algn="ctr"/>
            <a:r>
              <a:rPr lang="es-MX" sz="2800" dirty="0" smtClean="0"/>
              <a:t>1. brote </a:t>
            </a:r>
            <a:r>
              <a:rPr lang="es-MX" sz="2800" dirty="0"/>
              <a:t>de la Piedad, Michoacán</a:t>
            </a: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3000493855"/>
              </p:ext>
            </p:extLst>
          </p:nvPr>
        </p:nvGraphicFramePr>
        <p:xfrm>
          <a:off x="683568" y="1052736"/>
          <a:ext cx="7906072" cy="5157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5074096" y="4878288"/>
            <a:ext cx="4034408" cy="11430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a:t>2</a:t>
            </a:r>
            <a:r>
              <a:rPr lang="es-MX" sz="2800" dirty="0" smtClean="0"/>
              <a:t>. brote del estado de </a:t>
            </a:r>
            <a:r>
              <a:rPr lang="es-MX" sz="2800" dirty="0" err="1" smtClean="0"/>
              <a:t>méxico</a:t>
            </a:r>
            <a:endParaRPr lang="es-MX" sz="2800" dirty="0"/>
          </a:p>
        </p:txBody>
      </p:sp>
      <p:sp>
        <p:nvSpPr>
          <p:cNvPr id="6" name="1 Título"/>
          <p:cNvSpPr txBox="1">
            <a:spLocks/>
          </p:cNvSpPr>
          <p:nvPr/>
        </p:nvSpPr>
        <p:spPr>
          <a:xfrm>
            <a:off x="609600" y="188640"/>
            <a:ext cx="7924800" cy="5715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smtClean="0"/>
              <a:t>Historia clínica</a:t>
            </a:r>
            <a:endParaRPr lang="es-MX" dirty="0"/>
          </a:p>
        </p:txBody>
      </p:sp>
    </p:spTree>
    <p:extLst>
      <p:ext uri="{BB962C8B-B14F-4D97-AF65-F5344CB8AC3E}">
        <p14:creationId xmlns:p14="http://schemas.microsoft.com/office/powerpoint/2010/main" val="2691874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a:t>Hallazgos macroscópicos y </a:t>
            </a:r>
            <a:r>
              <a:rPr lang="es-MX" dirty="0" smtClean="0"/>
              <a:t>microscópicos</a:t>
            </a:r>
            <a:endParaRPr lang="es-MX" dirty="0"/>
          </a:p>
        </p:txBody>
      </p:sp>
      <p:sp>
        <p:nvSpPr>
          <p:cNvPr id="3" name="2 Marcador de contenido"/>
          <p:cNvSpPr>
            <a:spLocks noGrp="1"/>
          </p:cNvSpPr>
          <p:nvPr>
            <p:ph sz="quarter" idx="13"/>
          </p:nvPr>
        </p:nvSpPr>
        <p:spPr>
          <a:xfrm>
            <a:off x="609600" y="1556792"/>
            <a:ext cx="7924800" cy="5040560"/>
          </a:xfrm>
        </p:spPr>
        <p:txBody>
          <a:bodyPr>
            <a:normAutofit lnSpcReduction="10000"/>
          </a:bodyPr>
          <a:lstStyle/>
          <a:p>
            <a:endParaRPr lang="es-MX" sz="2400" dirty="0" smtClean="0"/>
          </a:p>
          <a:p>
            <a:pPr>
              <a:lnSpc>
                <a:spcPct val="150000"/>
              </a:lnSpc>
            </a:pPr>
            <a:r>
              <a:rPr lang="es-MX" sz="2400" dirty="0" smtClean="0"/>
              <a:t>Se </a:t>
            </a:r>
            <a:r>
              <a:rPr lang="es-MX" sz="2400" dirty="0"/>
              <a:t>realizó la necropsia de los lechones, en ambos casos, se </a:t>
            </a:r>
            <a:r>
              <a:rPr lang="es-MX" sz="2400" dirty="0" smtClean="0"/>
              <a:t>observó:</a:t>
            </a:r>
          </a:p>
          <a:p>
            <a:pPr lvl="1">
              <a:lnSpc>
                <a:spcPct val="150000"/>
              </a:lnSpc>
            </a:pPr>
            <a:r>
              <a:rPr lang="es-MX" sz="2200" dirty="0"/>
              <a:t>D</a:t>
            </a:r>
            <a:r>
              <a:rPr lang="es-MX" sz="2200" dirty="0" smtClean="0"/>
              <a:t>eshidratación </a:t>
            </a:r>
            <a:r>
              <a:rPr lang="es-MX" sz="2200" dirty="0"/>
              <a:t>severa, irritación perianal y restos de diarrea adheridos en la piel del cuerpo. </a:t>
            </a:r>
            <a:endParaRPr lang="es-MX" sz="2200" dirty="0" smtClean="0"/>
          </a:p>
          <a:p>
            <a:pPr lvl="1">
              <a:lnSpc>
                <a:spcPct val="150000"/>
              </a:lnSpc>
            </a:pPr>
            <a:r>
              <a:rPr lang="es-MX" sz="2200" dirty="0" smtClean="0"/>
              <a:t>El </a:t>
            </a:r>
            <a:r>
              <a:rPr lang="es-MX" sz="2200" dirty="0"/>
              <a:t>mesenterio y nódulos linfoides mesentéricos se encontraron muy congestionados, se observó una enteritis catarral con diarrea amarillenta y distención intestinal. </a:t>
            </a:r>
            <a:endParaRPr lang="es-MX" sz="2200" dirty="0" smtClean="0"/>
          </a:p>
          <a:p>
            <a:pPr lvl="1">
              <a:lnSpc>
                <a:spcPct val="150000"/>
              </a:lnSpc>
            </a:pPr>
            <a:r>
              <a:rPr lang="es-MX" sz="2200" dirty="0" smtClean="0"/>
              <a:t>El </a:t>
            </a:r>
            <a:r>
              <a:rPr lang="es-MX" sz="2200" dirty="0"/>
              <a:t>estómago contenía leche coagulada.</a:t>
            </a:r>
            <a:r>
              <a:rPr lang="es-MX" sz="2400" dirty="0"/>
              <a:t> </a:t>
            </a:r>
            <a:endParaRPr lang="es-MX" sz="1800" dirty="0"/>
          </a:p>
          <a:p>
            <a:endParaRPr lang="es-MX" dirty="0"/>
          </a:p>
        </p:txBody>
      </p:sp>
    </p:spTree>
    <p:extLst>
      <p:ext uri="{BB962C8B-B14F-4D97-AF65-F5344CB8AC3E}">
        <p14:creationId xmlns:p14="http://schemas.microsoft.com/office/powerpoint/2010/main" val="19319019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normAutofit/>
          </a:bodyPr>
          <a:lstStyle/>
          <a:p>
            <a:endParaRPr lang="es-MX" sz="2400" dirty="0" smtClean="0"/>
          </a:p>
          <a:p>
            <a:pPr>
              <a:lnSpc>
                <a:spcPct val="150000"/>
              </a:lnSpc>
            </a:pPr>
            <a:r>
              <a:rPr lang="es-MX" sz="2400" dirty="0" smtClean="0"/>
              <a:t>Se </a:t>
            </a:r>
            <a:r>
              <a:rPr lang="es-MX" sz="2400" dirty="0"/>
              <a:t>colectaron tejidos para histopatología y congelación para </a:t>
            </a:r>
            <a:r>
              <a:rPr lang="es-MX" sz="2400" dirty="0" err="1"/>
              <a:t>rtPCR</a:t>
            </a:r>
            <a:r>
              <a:rPr lang="es-MX" sz="2400" dirty="0"/>
              <a:t>. Los tejidos para histopatología se fijaron en formalina </a:t>
            </a:r>
            <a:r>
              <a:rPr lang="es-MX" sz="2400" dirty="0" err="1"/>
              <a:t>buferada</a:t>
            </a:r>
            <a:r>
              <a:rPr lang="es-MX" sz="2400" dirty="0"/>
              <a:t> al 10% durante 24hrs, y se procesaron por técnicas histoquímicas convencionales. </a:t>
            </a:r>
          </a:p>
          <a:p>
            <a:endParaRPr lang="es-MX" sz="2400" dirty="0"/>
          </a:p>
        </p:txBody>
      </p:sp>
      <p:sp>
        <p:nvSpPr>
          <p:cNvPr id="4" name="1 Título"/>
          <p:cNvSpPr>
            <a:spLocks noGrp="1"/>
          </p:cNvSpPr>
          <p:nvPr>
            <p:ph type="title"/>
          </p:nvPr>
        </p:nvSpPr>
        <p:spPr/>
        <p:txBody>
          <a:bodyPr>
            <a:normAutofit/>
          </a:bodyPr>
          <a:lstStyle/>
          <a:p>
            <a:pPr algn="ctr"/>
            <a:r>
              <a:rPr lang="es-MX" dirty="0"/>
              <a:t>Hallazgos macroscópicos y </a:t>
            </a:r>
            <a:r>
              <a:rPr lang="es-MX" dirty="0" smtClean="0"/>
              <a:t>microscópicos</a:t>
            </a:r>
            <a:endParaRPr lang="es-MX" dirty="0"/>
          </a:p>
        </p:txBody>
      </p:sp>
    </p:spTree>
    <p:extLst>
      <p:ext uri="{BB962C8B-B14F-4D97-AF65-F5344CB8AC3E}">
        <p14:creationId xmlns:p14="http://schemas.microsoft.com/office/powerpoint/2010/main" val="808193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lstStyle/>
          <a:p>
            <a:pPr>
              <a:lnSpc>
                <a:spcPct val="150000"/>
              </a:lnSpc>
            </a:pPr>
            <a:r>
              <a:rPr lang="es-MX" sz="2400" dirty="0"/>
              <a:t>A la histopatología del intestino delgado; yeyuno e íleon, se encontró marcada atrofia de vellosidades, caracterizada por la presencia de vellosidades cortas, anchas y de apariencia redondeada. También se observó una enteritis no supurativa compuesta de infiltración mononuclear ligera en la lamina propia. </a:t>
            </a:r>
          </a:p>
          <a:p>
            <a:endParaRPr lang="es-MX" dirty="0"/>
          </a:p>
          <a:p>
            <a:endParaRPr lang="es-MX" dirty="0"/>
          </a:p>
        </p:txBody>
      </p:sp>
      <p:sp>
        <p:nvSpPr>
          <p:cNvPr id="4" name="1 Título"/>
          <p:cNvSpPr>
            <a:spLocks noGrp="1"/>
          </p:cNvSpPr>
          <p:nvPr>
            <p:ph type="title"/>
          </p:nvPr>
        </p:nvSpPr>
        <p:spPr/>
        <p:txBody>
          <a:bodyPr>
            <a:normAutofit/>
          </a:bodyPr>
          <a:lstStyle/>
          <a:p>
            <a:pPr algn="ctr"/>
            <a:r>
              <a:rPr lang="es-MX" dirty="0"/>
              <a:t>Hallazgos macroscópicos y </a:t>
            </a:r>
            <a:r>
              <a:rPr lang="es-MX" dirty="0" smtClean="0"/>
              <a:t>microscópicos</a:t>
            </a:r>
            <a:endParaRPr lang="es-MX" dirty="0"/>
          </a:p>
        </p:txBody>
      </p:sp>
    </p:spTree>
    <p:extLst>
      <p:ext uri="{BB962C8B-B14F-4D97-AF65-F5344CB8AC3E}">
        <p14:creationId xmlns:p14="http://schemas.microsoft.com/office/powerpoint/2010/main" val="3943942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85800"/>
            <a:ext cx="3242320" cy="1143000"/>
          </a:xfrm>
        </p:spPr>
        <p:txBody>
          <a:bodyPr/>
          <a:lstStyle/>
          <a:p>
            <a:r>
              <a:rPr lang="es-MX" b="1" u="sng" dirty="0" smtClean="0">
                <a:solidFill>
                  <a:schemeClr val="tx2">
                    <a:lumMod val="75000"/>
                  </a:schemeClr>
                </a:solidFill>
              </a:rPr>
              <a:t>HALLAZGOS </a:t>
            </a:r>
            <a:br>
              <a:rPr lang="es-MX" b="1" u="sng" dirty="0" smtClean="0">
                <a:solidFill>
                  <a:schemeClr val="tx2">
                    <a:lumMod val="75000"/>
                  </a:schemeClr>
                </a:solidFill>
              </a:rPr>
            </a:br>
            <a:r>
              <a:rPr lang="es-MX" b="1" u="sng" dirty="0" smtClean="0">
                <a:solidFill>
                  <a:schemeClr val="tx2">
                    <a:lumMod val="75000"/>
                  </a:schemeClr>
                </a:solidFill>
              </a:rPr>
              <a:t>MACROSCOPICOS</a:t>
            </a:r>
            <a:endParaRPr lang="es-MX" b="1" u="sng" dirty="0">
              <a:solidFill>
                <a:schemeClr val="tx2">
                  <a:lumMod val="75000"/>
                </a:schemeClr>
              </a:solidFill>
            </a:endParaRPr>
          </a:p>
        </p:txBody>
      </p:sp>
      <p:sp>
        <p:nvSpPr>
          <p:cNvPr id="3" name="2 Marcador de contenido"/>
          <p:cNvSpPr>
            <a:spLocks noGrp="1"/>
          </p:cNvSpPr>
          <p:nvPr>
            <p:ph sz="quarter" idx="13"/>
          </p:nvPr>
        </p:nvSpPr>
        <p:spPr>
          <a:xfrm>
            <a:off x="609600" y="5103440"/>
            <a:ext cx="8138864" cy="1133872"/>
          </a:xfrm>
        </p:spPr>
        <p:txBody>
          <a:bodyPr>
            <a:normAutofit/>
          </a:bodyPr>
          <a:lstStyle/>
          <a:p>
            <a:pPr marL="0" indent="0">
              <a:buNone/>
            </a:pPr>
            <a:r>
              <a:rPr lang="es-MX" sz="2400" dirty="0" smtClean="0"/>
              <a:t>Fig1. </a:t>
            </a:r>
            <a:r>
              <a:rPr lang="es-MX" sz="2400" dirty="0"/>
              <a:t>Lechón </a:t>
            </a:r>
            <a:r>
              <a:rPr lang="es-MX" sz="2400" dirty="0" smtClean="0"/>
              <a:t>infectado naturalmente con VPED presenta </a:t>
            </a:r>
            <a:r>
              <a:rPr lang="es-MX" sz="2400" dirty="0"/>
              <a:t>lesiones alopécicas en hocico y </a:t>
            </a:r>
            <a:r>
              <a:rPr lang="es-MX" sz="2400" dirty="0" err="1"/>
              <a:t>periorbitales</a:t>
            </a:r>
            <a:r>
              <a:rPr lang="es-MX" sz="2400" dirty="0"/>
              <a:t>. </a:t>
            </a:r>
          </a:p>
        </p:txBody>
      </p:sp>
      <p:grpSp>
        <p:nvGrpSpPr>
          <p:cNvPr id="4" name="3 Grupo"/>
          <p:cNvGrpSpPr/>
          <p:nvPr/>
        </p:nvGrpSpPr>
        <p:grpSpPr>
          <a:xfrm>
            <a:off x="3155429" y="548680"/>
            <a:ext cx="3720827" cy="4818879"/>
            <a:chOff x="3155429" y="548680"/>
            <a:chExt cx="3720827" cy="4818879"/>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5429" y="548680"/>
              <a:ext cx="3720827" cy="4818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99" y="4663479"/>
              <a:ext cx="11525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468085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09600" y="5344616"/>
            <a:ext cx="7924800" cy="676672"/>
          </a:xfrm>
        </p:spPr>
        <p:txBody>
          <a:bodyPr>
            <a:noAutofit/>
          </a:bodyPr>
          <a:lstStyle/>
          <a:p>
            <a:pPr marL="0" indent="0">
              <a:buNone/>
            </a:pPr>
            <a:r>
              <a:rPr lang="es-MX" sz="2400" dirty="0" smtClean="0"/>
              <a:t>Fig2. Lesiones en cavidad abdominal a la necropsia de lechón con DEP. Congestión </a:t>
            </a:r>
            <a:r>
              <a:rPr lang="es-MX" sz="2400" dirty="0"/>
              <a:t>marcada de la serosa intestinal. </a:t>
            </a:r>
          </a:p>
        </p:txBody>
      </p:sp>
      <p:sp>
        <p:nvSpPr>
          <p:cNvPr id="5" name="1 Título"/>
          <p:cNvSpPr>
            <a:spLocks noGrp="1"/>
          </p:cNvSpPr>
          <p:nvPr>
            <p:ph type="title"/>
          </p:nvPr>
        </p:nvSpPr>
        <p:spPr>
          <a:xfrm>
            <a:off x="609600" y="274638"/>
            <a:ext cx="3242320" cy="1143000"/>
          </a:xfrm>
        </p:spPr>
        <p:txBody>
          <a:bodyPr/>
          <a:lstStyle/>
          <a:p>
            <a:r>
              <a:rPr lang="es-MX" b="1" u="sng" dirty="0" smtClean="0">
                <a:solidFill>
                  <a:schemeClr val="tx2">
                    <a:lumMod val="75000"/>
                  </a:schemeClr>
                </a:solidFill>
              </a:rPr>
              <a:t>HALLAZGOS </a:t>
            </a:r>
            <a:br>
              <a:rPr lang="es-MX" b="1" u="sng" dirty="0" smtClean="0">
                <a:solidFill>
                  <a:schemeClr val="tx2">
                    <a:lumMod val="75000"/>
                  </a:schemeClr>
                </a:solidFill>
              </a:rPr>
            </a:br>
            <a:r>
              <a:rPr lang="es-MX" b="1" u="sng" dirty="0" smtClean="0">
                <a:solidFill>
                  <a:schemeClr val="tx2">
                    <a:lumMod val="75000"/>
                  </a:schemeClr>
                </a:solidFill>
              </a:rPr>
              <a:t>MACROSCOPICOS</a:t>
            </a:r>
            <a:endParaRPr lang="es-MX" b="1" u="sng" dirty="0">
              <a:solidFill>
                <a:schemeClr val="tx2">
                  <a:lumMod val="75000"/>
                </a:schemeClr>
              </a:solidFill>
            </a:endParaRPr>
          </a:p>
        </p:txBody>
      </p:sp>
      <p:grpSp>
        <p:nvGrpSpPr>
          <p:cNvPr id="4" name="3 Grupo"/>
          <p:cNvGrpSpPr/>
          <p:nvPr/>
        </p:nvGrpSpPr>
        <p:grpSpPr>
          <a:xfrm>
            <a:off x="2195736" y="1556792"/>
            <a:ext cx="5184576" cy="3995898"/>
            <a:chOff x="2195736" y="1556792"/>
            <a:chExt cx="5184576" cy="3995898"/>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556792"/>
              <a:ext cx="5184576" cy="3995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6012160" y="4869160"/>
              <a:ext cx="1058303" cy="369332"/>
            </a:xfrm>
            <a:prstGeom prst="rect">
              <a:avLst/>
            </a:prstGeom>
            <a:noFill/>
          </p:spPr>
          <p:txBody>
            <a:bodyPr wrap="none" rtlCol="0">
              <a:spAutoFit/>
            </a:bodyPr>
            <a:lstStyle/>
            <a:p>
              <a:r>
                <a:rPr lang="es-MX" b="1" dirty="0"/>
                <a:t>Fajardo R</a:t>
              </a:r>
              <a:endParaRPr lang="es-MX" dirty="0"/>
            </a:p>
          </p:txBody>
        </p:sp>
      </p:grpSp>
    </p:spTree>
    <p:extLst>
      <p:ext uri="{BB962C8B-B14F-4D97-AF65-F5344CB8AC3E}">
        <p14:creationId xmlns:p14="http://schemas.microsoft.com/office/powerpoint/2010/main" val="38888164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09600" y="5632648"/>
            <a:ext cx="7924800" cy="748680"/>
          </a:xfrm>
        </p:spPr>
        <p:txBody>
          <a:bodyPr>
            <a:normAutofit/>
          </a:bodyPr>
          <a:lstStyle/>
          <a:p>
            <a:r>
              <a:rPr lang="es-MX" sz="2400" dirty="0" err="1" smtClean="0"/>
              <a:t>Fig</a:t>
            </a:r>
            <a:r>
              <a:rPr lang="es-MX" sz="2400" dirty="0" smtClean="0"/>
              <a:t> 3. Diarrea </a:t>
            </a:r>
            <a:r>
              <a:rPr lang="es-MX" sz="2400" dirty="0"/>
              <a:t>amarilla verdosa </a:t>
            </a:r>
            <a:r>
              <a:rPr lang="es-MX" sz="2400" dirty="0" err="1" smtClean="0"/>
              <a:t>mucoide</a:t>
            </a:r>
            <a:r>
              <a:rPr lang="es-MX" sz="2400" dirty="0" smtClean="0"/>
              <a:t> de lechón con DEP.</a:t>
            </a:r>
            <a:endParaRPr lang="es-MX" sz="2400" dirty="0"/>
          </a:p>
          <a:p>
            <a:endParaRPr lang="es-MX" sz="2400" dirty="0"/>
          </a:p>
        </p:txBody>
      </p:sp>
      <p:sp>
        <p:nvSpPr>
          <p:cNvPr id="5" name="1 Título"/>
          <p:cNvSpPr>
            <a:spLocks noGrp="1"/>
          </p:cNvSpPr>
          <p:nvPr>
            <p:ph type="title"/>
          </p:nvPr>
        </p:nvSpPr>
        <p:spPr>
          <a:xfrm>
            <a:off x="609600" y="274638"/>
            <a:ext cx="3098304" cy="1143000"/>
          </a:xfrm>
        </p:spPr>
        <p:txBody>
          <a:bodyPr/>
          <a:lstStyle/>
          <a:p>
            <a:r>
              <a:rPr lang="es-MX" b="1" u="sng" dirty="0" smtClean="0">
                <a:solidFill>
                  <a:schemeClr val="tx2">
                    <a:lumMod val="75000"/>
                  </a:schemeClr>
                </a:solidFill>
              </a:rPr>
              <a:t>HALLAZGOS </a:t>
            </a:r>
            <a:br>
              <a:rPr lang="es-MX" b="1" u="sng" dirty="0" smtClean="0">
                <a:solidFill>
                  <a:schemeClr val="tx2">
                    <a:lumMod val="75000"/>
                  </a:schemeClr>
                </a:solidFill>
              </a:rPr>
            </a:br>
            <a:r>
              <a:rPr lang="es-MX" b="1" u="sng" dirty="0" smtClean="0">
                <a:solidFill>
                  <a:schemeClr val="tx2">
                    <a:lumMod val="75000"/>
                  </a:schemeClr>
                </a:solidFill>
              </a:rPr>
              <a:t>MACROSCOPICOS</a:t>
            </a:r>
            <a:endParaRPr lang="es-MX" b="1" u="sng" dirty="0">
              <a:solidFill>
                <a:schemeClr val="tx2">
                  <a:lumMod val="75000"/>
                </a:schemeClr>
              </a:solidFill>
            </a:endParaRPr>
          </a:p>
        </p:txBody>
      </p:sp>
      <p:grpSp>
        <p:nvGrpSpPr>
          <p:cNvPr id="4" name="3 Grupo"/>
          <p:cNvGrpSpPr/>
          <p:nvPr/>
        </p:nvGrpSpPr>
        <p:grpSpPr>
          <a:xfrm>
            <a:off x="1684462" y="1340064"/>
            <a:ext cx="5695850" cy="4393192"/>
            <a:chOff x="1684462" y="1340064"/>
            <a:chExt cx="5695850" cy="4393192"/>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4462" y="1340064"/>
              <a:ext cx="5695850" cy="4393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9755" y="4951511"/>
              <a:ext cx="11525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825290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67544" y="5013176"/>
            <a:ext cx="8208912" cy="752947"/>
          </a:xfrm>
        </p:spPr>
        <p:txBody>
          <a:bodyPr>
            <a:noAutofit/>
          </a:bodyPr>
          <a:lstStyle/>
          <a:p>
            <a:pPr marL="0" indent="0">
              <a:buNone/>
            </a:pPr>
            <a:r>
              <a:rPr lang="es-MX" sz="2400" dirty="0" smtClean="0"/>
              <a:t>Figura 4. Microfotografía de intestino delgado de lechón neonato. Se observan las vellosidades intestinales alargadas y la integridad celular de las mismas.</a:t>
            </a:r>
          </a:p>
          <a:p>
            <a:endParaRPr lang="es-MX" sz="2400" dirty="0"/>
          </a:p>
        </p:txBody>
      </p:sp>
      <p:grpSp>
        <p:nvGrpSpPr>
          <p:cNvPr id="4" name="3 Grupo"/>
          <p:cNvGrpSpPr/>
          <p:nvPr/>
        </p:nvGrpSpPr>
        <p:grpSpPr>
          <a:xfrm>
            <a:off x="2878377" y="476672"/>
            <a:ext cx="3349807" cy="4752527"/>
            <a:chOff x="1403648" y="1340769"/>
            <a:chExt cx="3349807" cy="4752527"/>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845347" y="1899070"/>
              <a:ext cx="4466410" cy="3349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2171856" y="5446965"/>
              <a:ext cx="2472152" cy="646331"/>
            </a:xfrm>
            <a:prstGeom prst="rect">
              <a:avLst/>
            </a:prstGeom>
            <a:noFill/>
          </p:spPr>
          <p:txBody>
            <a:bodyPr wrap="none" rtlCol="0">
              <a:spAutoFit/>
            </a:bodyPr>
            <a:lstStyle/>
            <a:p>
              <a:pPr lvl="0"/>
              <a:r>
                <a:rPr lang="es-MX" b="1" dirty="0" smtClean="0">
                  <a:solidFill>
                    <a:schemeClr val="bg1"/>
                  </a:solidFill>
                </a:rPr>
                <a:t>Fajardo R, 100x, col. H&amp;E</a:t>
              </a:r>
              <a:endParaRPr lang="es-MX" b="1" dirty="0">
                <a:solidFill>
                  <a:schemeClr val="bg1"/>
                </a:solidFill>
              </a:endParaRPr>
            </a:p>
            <a:p>
              <a:endParaRPr lang="es-MX" b="1" dirty="0">
                <a:solidFill>
                  <a:schemeClr val="bg1"/>
                </a:solidFill>
              </a:endParaRPr>
            </a:p>
          </p:txBody>
        </p:sp>
      </p:grpSp>
      <p:sp>
        <p:nvSpPr>
          <p:cNvPr id="7" name="6 CuadroTexto"/>
          <p:cNvSpPr txBox="1"/>
          <p:nvPr/>
        </p:nvSpPr>
        <p:spPr>
          <a:xfrm>
            <a:off x="131399" y="548680"/>
            <a:ext cx="2784417" cy="523220"/>
          </a:xfrm>
          <a:prstGeom prst="rect">
            <a:avLst/>
          </a:prstGeom>
          <a:noFill/>
        </p:spPr>
        <p:txBody>
          <a:bodyPr wrap="none" rtlCol="0">
            <a:spAutoFit/>
          </a:bodyPr>
          <a:lstStyle/>
          <a:p>
            <a:r>
              <a:rPr lang="es-MX" sz="2800" b="1" u="sng" dirty="0" smtClean="0">
                <a:solidFill>
                  <a:schemeClr val="tx2">
                    <a:lumMod val="75000"/>
                  </a:schemeClr>
                </a:solidFill>
              </a:rPr>
              <a:t>HISTOPATOLOGÍA</a:t>
            </a:r>
            <a:endParaRPr lang="es-MX" sz="2800" b="1" u="sng" dirty="0">
              <a:solidFill>
                <a:schemeClr val="tx2">
                  <a:lumMod val="75000"/>
                </a:schemeClr>
              </a:solidFill>
            </a:endParaRPr>
          </a:p>
        </p:txBody>
      </p:sp>
    </p:spTree>
    <p:extLst>
      <p:ext uri="{BB962C8B-B14F-4D97-AF65-F5344CB8AC3E}">
        <p14:creationId xmlns:p14="http://schemas.microsoft.com/office/powerpoint/2010/main" val="27894805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2915816" y="476672"/>
            <a:ext cx="3168352" cy="4392487"/>
            <a:chOff x="1619672" y="1484785"/>
            <a:chExt cx="3168352" cy="4392487"/>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094614" y="2009843"/>
              <a:ext cx="4200468" cy="3150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2315872" y="5230941"/>
              <a:ext cx="2472152" cy="646331"/>
            </a:xfrm>
            <a:prstGeom prst="rect">
              <a:avLst/>
            </a:prstGeom>
            <a:noFill/>
          </p:spPr>
          <p:txBody>
            <a:bodyPr wrap="none" rtlCol="0">
              <a:spAutoFit/>
            </a:bodyPr>
            <a:lstStyle/>
            <a:p>
              <a:pPr lvl="0"/>
              <a:r>
                <a:rPr lang="es-MX" b="1" dirty="0" smtClean="0">
                  <a:solidFill>
                    <a:schemeClr val="bg1"/>
                  </a:solidFill>
                </a:rPr>
                <a:t>Fajardo R, 250x, col. H&amp;E</a:t>
              </a:r>
              <a:endParaRPr lang="es-MX" b="1" dirty="0">
                <a:solidFill>
                  <a:schemeClr val="bg1"/>
                </a:solidFill>
              </a:endParaRPr>
            </a:p>
            <a:p>
              <a:endParaRPr lang="es-MX" b="1" dirty="0">
                <a:solidFill>
                  <a:schemeClr val="bg1"/>
                </a:solidFill>
              </a:endParaRPr>
            </a:p>
          </p:txBody>
        </p:sp>
      </p:grpSp>
      <p:sp>
        <p:nvSpPr>
          <p:cNvPr id="8" name="2 Marcador de contenido"/>
          <p:cNvSpPr txBox="1">
            <a:spLocks/>
          </p:cNvSpPr>
          <p:nvPr/>
        </p:nvSpPr>
        <p:spPr>
          <a:xfrm>
            <a:off x="971600" y="4941168"/>
            <a:ext cx="7200800" cy="752947"/>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buFont typeface="Arial" pitchFamily="34" charset="0"/>
              <a:buNone/>
            </a:pPr>
            <a:r>
              <a:rPr lang="es-MX" dirty="0" smtClean="0"/>
              <a:t>Figura 5. Microfotografía de intestino delgado de lechón neonato. Se observan las vellosidades intestinales alargadas y la integridad de los </a:t>
            </a:r>
            <a:r>
              <a:rPr lang="es-MX" dirty="0" err="1" smtClean="0"/>
              <a:t>enterocitos</a:t>
            </a:r>
            <a:r>
              <a:rPr lang="es-MX" dirty="0" smtClean="0"/>
              <a:t> en su mayoría, algunas células caliciformes y en su interior se observan linfocitos.</a:t>
            </a:r>
          </a:p>
          <a:p>
            <a:endParaRPr lang="es-MX"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57" y="260648"/>
            <a:ext cx="29876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2986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sz="quarter" idx="13"/>
          </p:nvPr>
        </p:nvSpPr>
        <p:spPr>
          <a:xfrm>
            <a:off x="609600" y="1600200"/>
            <a:ext cx="7924800" cy="4709120"/>
          </a:xfrm>
        </p:spPr>
        <p:txBody>
          <a:bodyPr>
            <a:normAutofit fontScale="85000" lnSpcReduction="20000"/>
          </a:bodyPr>
          <a:lstStyle/>
          <a:p>
            <a:pPr algn="ctr"/>
            <a:endParaRPr lang="es-MX" sz="2400" dirty="0" smtClean="0"/>
          </a:p>
          <a:p>
            <a:pPr algn="ctr">
              <a:lnSpc>
                <a:spcPct val="150000"/>
              </a:lnSpc>
            </a:pPr>
            <a:r>
              <a:rPr lang="es-MX" sz="2800" dirty="0" smtClean="0"/>
              <a:t>Este material didáctico «</a:t>
            </a:r>
            <a:r>
              <a:rPr lang="es-MX" sz="2800" dirty="0" err="1" smtClean="0"/>
              <a:t>proyectable</a:t>
            </a:r>
            <a:r>
              <a:rPr lang="es-MX" sz="2800" dirty="0" smtClean="0"/>
              <a:t> solo visión» pretende servir como apoyo al dicente de la unidad de Aprendizaje de </a:t>
            </a:r>
            <a:r>
              <a:rPr lang="es-MX" sz="2800" b="1" dirty="0" smtClean="0"/>
              <a:t>Patología por Sistemas</a:t>
            </a:r>
            <a:r>
              <a:rPr lang="es-MX" sz="2800" dirty="0" smtClean="0"/>
              <a:t>, específicamente la Unidad </a:t>
            </a:r>
            <a:r>
              <a:rPr lang="es-MX" sz="2800" dirty="0"/>
              <a:t>3. Aparato </a:t>
            </a:r>
            <a:r>
              <a:rPr lang="es-MX" sz="2800" dirty="0" smtClean="0"/>
              <a:t>digestivo, 3.7 Intestino, 3.7.2 </a:t>
            </a:r>
            <a:r>
              <a:rPr lang="es-MX" sz="2800" dirty="0"/>
              <a:t>Trastornos </a:t>
            </a:r>
            <a:r>
              <a:rPr lang="es-MX" sz="2800" dirty="0" smtClean="0"/>
              <a:t>inflamatorios, 3.7.3.2 </a:t>
            </a:r>
            <a:r>
              <a:rPr lang="es-MX" sz="2800" b="1" dirty="0" smtClean="0"/>
              <a:t>Enteritis virales, </a:t>
            </a:r>
            <a:r>
              <a:rPr lang="es-MX" sz="2800" dirty="0" smtClean="0"/>
              <a:t>además de reforzar la integración sistemática de los casos de diagnóstico.</a:t>
            </a:r>
          </a:p>
          <a:p>
            <a:pPr algn="ctr">
              <a:lnSpc>
                <a:spcPct val="150000"/>
              </a:lnSpc>
            </a:pPr>
            <a:r>
              <a:rPr lang="es-MX" sz="2800" dirty="0" smtClean="0"/>
              <a:t>Está constituido de material original proveniente de casos de investigación. </a:t>
            </a:r>
            <a:endParaRPr lang="es-MX" sz="2800" dirty="0"/>
          </a:p>
        </p:txBody>
      </p:sp>
    </p:spTree>
    <p:extLst>
      <p:ext uri="{BB962C8B-B14F-4D97-AF65-F5344CB8AC3E}">
        <p14:creationId xmlns:p14="http://schemas.microsoft.com/office/powerpoint/2010/main" val="29048026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755576" y="5157192"/>
            <a:ext cx="7704856" cy="720080"/>
          </a:xfrm>
        </p:spPr>
        <p:txBody>
          <a:bodyPr>
            <a:noAutofit/>
          </a:bodyPr>
          <a:lstStyle/>
          <a:p>
            <a:pPr marL="0" indent="0">
              <a:buNone/>
            </a:pPr>
            <a:r>
              <a:rPr lang="es-MX" sz="2400" dirty="0" smtClean="0"/>
              <a:t>Figura 6. Microfotografía de intestino delgado de lechón neonato infectado naturalmente con el virus de la DEP. Se observan las </a:t>
            </a:r>
            <a:r>
              <a:rPr lang="es-MX" sz="2400" dirty="0"/>
              <a:t>v</a:t>
            </a:r>
            <a:r>
              <a:rPr lang="es-MX" sz="2400" dirty="0" smtClean="0"/>
              <a:t>ellosidades intestinales cortas y  redondeadas</a:t>
            </a:r>
          </a:p>
        </p:txBody>
      </p:sp>
      <p:grpSp>
        <p:nvGrpSpPr>
          <p:cNvPr id="4" name="3 Grupo"/>
          <p:cNvGrpSpPr/>
          <p:nvPr/>
        </p:nvGrpSpPr>
        <p:grpSpPr>
          <a:xfrm>
            <a:off x="2771800" y="404664"/>
            <a:ext cx="3456384" cy="4872540"/>
            <a:chOff x="1043608" y="1220756"/>
            <a:chExt cx="3456384" cy="487254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467544" y="1796820"/>
              <a:ext cx="460851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2027840" y="5446965"/>
              <a:ext cx="2472152" cy="646331"/>
            </a:xfrm>
            <a:prstGeom prst="rect">
              <a:avLst/>
            </a:prstGeom>
            <a:noFill/>
          </p:spPr>
          <p:txBody>
            <a:bodyPr wrap="none" rtlCol="0">
              <a:spAutoFit/>
            </a:bodyPr>
            <a:lstStyle/>
            <a:p>
              <a:pPr lvl="0"/>
              <a:r>
                <a:rPr lang="es-MX" b="1" dirty="0" smtClean="0">
                  <a:solidFill>
                    <a:schemeClr val="bg1"/>
                  </a:solidFill>
                </a:rPr>
                <a:t>Fajardo R, 100x, col. H&amp;E</a:t>
              </a:r>
              <a:endParaRPr lang="es-MX" b="1" dirty="0">
                <a:solidFill>
                  <a:schemeClr val="bg1"/>
                </a:solidFill>
              </a:endParaRPr>
            </a:p>
            <a:p>
              <a:endParaRPr lang="es-MX" b="1" dirty="0">
                <a:solidFill>
                  <a:schemeClr val="bg1"/>
                </a:solidFill>
              </a:endParaRPr>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03436"/>
            <a:ext cx="29876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3087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783798" y="704694"/>
            <a:ext cx="3384378" cy="4512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23528" y="4996333"/>
            <a:ext cx="8496944" cy="1384995"/>
          </a:xfrm>
          <a:prstGeom prst="rect">
            <a:avLst/>
          </a:prstGeom>
        </p:spPr>
        <p:txBody>
          <a:bodyPr wrap="square">
            <a:spAutoFit/>
          </a:bodyPr>
          <a:lstStyle/>
          <a:p>
            <a:pPr algn="just">
              <a:spcBef>
                <a:spcPct val="20000"/>
              </a:spcBef>
            </a:pPr>
            <a:r>
              <a:rPr lang="es-MX" sz="2800" dirty="0"/>
              <a:t>Figura 7</a:t>
            </a:r>
            <a:r>
              <a:rPr lang="es-MX" sz="2800" dirty="0" smtClean="0"/>
              <a:t>. </a:t>
            </a:r>
            <a:r>
              <a:rPr lang="es-MX" sz="2800" dirty="0"/>
              <a:t>Microfotografía de intestino delgado de lechón neonato infectado naturalmente con el virus de la DEP. Se observan las vellosidades intestinales cortas y  </a:t>
            </a:r>
            <a:r>
              <a:rPr lang="es-MX" sz="2800" dirty="0" smtClean="0"/>
              <a:t>redondeadas.</a:t>
            </a:r>
            <a:endParaRPr lang="es-MX" sz="2800" dirty="0"/>
          </a:p>
        </p:txBody>
      </p:sp>
      <p:sp>
        <p:nvSpPr>
          <p:cNvPr id="6" name="5 CuadroTexto"/>
          <p:cNvSpPr txBox="1"/>
          <p:nvPr/>
        </p:nvSpPr>
        <p:spPr>
          <a:xfrm>
            <a:off x="4260088" y="4222829"/>
            <a:ext cx="2472152" cy="646331"/>
          </a:xfrm>
          <a:prstGeom prst="rect">
            <a:avLst/>
          </a:prstGeom>
          <a:noFill/>
        </p:spPr>
        <p:txBody>
          <a:bodyPr wrap="none" rtlCol="0">
            <a:spAutoFit/>
          </a:bodyPr>
          <a:lstStyle/>
          <a:p>
            <a:pPr lvl="0"/>
            <a:r>
              <a:rPr lang="es-MX" b="1" dirty="0" smtClean="0">
                <a:solidFill>
                  <a:schemeClr val="bg1"/>
                </a:solidFill>
              </a:rPr>
              <a:t>Fajardo R, 400x, col. H&amp;E</a:t>
            </a:r>
            <a:endParaRPr lang="es-MX" b="1" dirty="0">
              <a:solidFill>
                <a:schemeClr val="bg1"/>
              </a:solidFill>
            </a:endParaRPr>
          </a:p>
          <a:p>
            <a:endParaRPr lang="es-MX" b="1" dirty="0">
              <a:solidFill>
                <a:schemeClr val="bg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173" y="476672"/>
            <a:ext cx="29876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31485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67544" y="5877273"/>
            <a:ext cx="8219256" cy="864095"/>
          </a:xfrm>
        </p:spPr>
        <p:txBody>
          <a:bodyPr/>
          <a:lstStyle/>
          <a:p>
            <a:r>
              <a:rPr lang="es-MX" sz="1800" dirty="0"/>
              <a:t>Figura 8</a:t>
            </a:r>
            <a:r>
              <a:rPr lang="es-MX" sz="1800" dirty="0" smtClean="0"/>
              <a:t>. </a:t>
            </a:r>
            <a:r>
              <a:rPr lang="es-MX" sz="1800" dirty="0"/>
              <a:t>Microfotografía de intestino delgado de lechón neonato infectado naturalmente con el virus de la DEP. Se observan d</a:t>
            </a:r>
            <a:r>
              <a:rPr lang="es-MX" dirty="0" smtClean="0"/>
              <a:t>egeneración severa de los </a:t>
            </a:r>
            <a:r>
              <a:rPr lang="es-MX" dirty="0" err="1" smtClean="0"/>
              <a:t>enterocitos</a:t>
            </a:r>
            <a:endParaRPr lang="es-MX" dirty="0" smtClean="0"/>
          </a:p>
          <a:p>
            <a:endParaRPr lang="es-MX" dirty="0" smtClean="0"/>
          </a:p>
          <a:p>
            <a:endParaRPr lang="es-MX" dirty="0"/>
          </a:p>
        </p:txBody>
      </p:sp>
      <p:grpSp>
        <p:nvGrpSpPr>
          <p:cNvPr id="6" name="5 Grupo"/>
          <p:cNvGrpSpPr/>
          <p:nvPr/>
        </p:nvGrpSpPr>
        <p:grpSpPr>
          <a:xfrm>
            <a:off x="2627784" y="836712"/>
            <a:ext cx="3816424" cy="5256584"/>
            <a:chOff x="467544" y="1340768"/>
            <a:chExt cx="3816424" cy="5256584"/>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24980" y="1933292"/>
              <a:ext cx="4968552" cy="3783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1811816" y="5951021"/>
              <a:ext cx="2472152" cy="646331"/>
            </a:xfrm>
            <a:prstGeom prst="rect">
              <a:avLst/>
            </a:prstGeom>
            <a:noFill/>
          </p:spPr>
          <p:txBody>
            <a:bodyPr wrap="none" rtlCol="0">
              <a:spAutoFit/>
            </a:bodyPr>
            <a:lstStyle/>
            <a:p>
              <a:pPr lvl="0"/>
              <a:r>
                <a:rPr lang="es-MX" b="1" dirty="0" smtClean="0">
                  <a:solidFill>
                    <a:schemeClr val="bg1"/>
                  </a:solidFill>
                </a:rPr>
                <a:t>Fajardo R, 630x, col. H&amp;E</a:t>
              </a:r>
              <a:endParaRPr lang="es-MX" b="1" dirty="0">
                <a:solidFill>
                  <a:schemeClr val="bg1"/>
                </a:solidFill>
              </a:endParaRPr>
            </a:p>
            <a:p>
              <a:endParaRPr lang="es-MX" b="1" dirty="0">
                <a:solidFill>
                  <a:schemeClr val="bg1"/>
                </a:solidFill>
              </a:endParaRPr>
            </a:p>
          </p:txBody>
        </p:sp>
      </p:grpSp>
      <p:sp>
        <p:nvSpPr>
          <p:cNvPr id="8" name="7 CuadroTexto"/>
          <p:cNvSpPr txBox="1"/>
          <p:nvPr/>
        </p:nvSpPr>
        <p:spPr>
          <a:xfrm>
            <a:off x="251520" y="332656"/>
            <a:ext cx="2784417" cy="523220"/>
          </a:xfrm>
          <a:prstGeom prst="rect">
            <a:avLst/>
          </a:prstGeom>
          <a:noFill/>
        </p:spPr>
        <p:txBody>
          <a:bodyPr wrap="none" rtlCol="0">
            <a:spAutoFit/>
          </a:bodyPr>
          <a:lstStyle/>
          <a:p>
            <a:r>
              <a:rPr lang="es-MX" sz="2800" b="1" u="sng" dirty="0" smtClean="0">
                <a:solidFill>
                  <a:schemeClr val="tx2">
                    <a:lumMod val="75000"/>
                  </a:schemeClr>
                </a:solidFill>
              </a:rPr>
              <a:t>HISTOPATOLOGÍA</a:t>
            </a:r>
            <a:endParaRPr lang="es-MX" sz="2800" b="1" u="sng" dirty="0">
              <a:solidFill>
                <a:schemeClr val="tx2">
                  <a:lumMod val="75000"/>
                </a:schemeClr>
              </a:solidFill>
            </a:endParaRPr>
          </a:p>
        </p:txBody>
      </p:sp>
    </p:spTree>
    <p:extLst>
      <p:ext uri="{BB962C8B-B14F-4D97-AF65-F5344CB8AC3E}">
        <p14:creationId xmlns:p14="http://schemas.microsoft.com/office/powerpoint/2010/main" val="4783183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95537" y="5589240"/>
            <a:ext cx="8352928" cy="936104"/>
          </a:xfrm>
        </p:spPr>
        <p:txBody>
          <a:bodyPr/>
          <a:lstStyle/>
          <a:p>
            <a:pPr marL="0" indent="0">
              <a:buNone/>
            </a:pPr>
            <a:r>
              <a:rPr lang="es-MX" sz="1600" dirty="0"/>
              <a:t>Figura 9</a:t>
            </a:r>
            <a:r>
              <a:rPr lang="es-MX" sz="1600" dirty="0" smtClean="0"/>
              <a:t>. </a:t>
            </a:r>
            <a:r>
              <a:rPr lang="es-MX" sz="1600" dirty="0"/>
              <a:t>Microfotografía de intestino delgado de lechón neonato infectado naturalmente con el virus de la DEP. </a:t>
            </a:r>
            <a:r>
              <a:rPr lang="es-MX" sz="1600" dirty="0" smtClean="0"/>
              <a:t>Se observa regeneración </a:t>
            </a:r>
            <a:r>
              <a:rPr lang="es-MX" sz="1600" dirty="0"/>
              <a:t>de células de las criptas </a:t>
            </a:r>
            <a:r>
              <a:rPr lang="es-MX" sz="1600" dirty="0" smtClean="0"/>
              <a:t>intestinales.</a:t>
            </a:r>
            <a:endParaRPr lang="es-MX" dirty="0"/>
          </a:p>
        </p:txBody>
      </p:sp>
      <p:grpSp>
        <p:nvGrpSpPr>
          <p:cNvPr id="7" name="6 Grupo"/>
          <p:cNvGrpSpPr/>
          <p:nvPr/>
        </p:nvGrpSpPr>
        <p:grpSpPr>
          <a:xfrm>
            <a:off x="1763688" y="1126485"/>
            <a:ext cx="5280587" cy="4102715"/>
            <a:chOff x="1763688" y="908720"/>
            <a:chExt cx="5280587" cy="4102715"/>
          </a:xfrm>
        </p:grpSpPr>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908720"/>
              <a:ext cx="5280587"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4499992" y="4365104"/>
              <a:ext cx="2472152" cy="646331"/>
            </a:xfrm>
            <a:prstGeom prst="rect">
              <a:avLst/>
            </a:prstGeom>
            <a:noFill/>
          </p:spPr>
          <p:txBody>
            <a:bodyPr wrap="none" rtlCol="0">
              <a:spAutoFit/>
            </a:bodyPr>
            <a:lstStyle/>
            <a:p>
              <a:pPr lvl="0"/>
              <a:r>
                <a:rPr lang="es-MX" b="1" dirty="0" smtClean="0">
                  <a:solidFill>
                    <a:schemeClr val="bg1"/>
                  </a:solidFill>
                </a:rPr>
                <a:t>Fajardo R, 630x, col. H&amp;E</a:t>
              </a:r>
              <a:endParaRPr lang="es-MX" b="1" dirty="0">
                <a:solidFill>
                  <a:schemeClr val="bg1"/>
                </a:solidFill>
              </a:endParaRPr>
            </a:p>
            <a:p>
              <a:endParaRPr lang="es-MX" b="1" dirty="0">
                <a:solidFill>
                  <a:schemeClr val="bg1"/>
                </a:solidFill>
              </a:endParaRPr>
            </a:p>
          </p:txBody>
        </p:sp>
      </p:grpSp>
      <p:sp>
        <p:nvSpPr>
          <p:cNvPr id="9" name="8 CuadroTexto"/>
          <p:cNvSpPr txBox="1"/>
          <p:nvPr/>
        </p:nvSpPr>
        <p:spPr>
          <a:xfrm>
            <a:off x="131399" y="548680"/>
            <a:ext cx="2784417" cy="523220"/>
          </a:xfrm>
          <a:prstGeom prst="rect">
            <a:avLst/>
          </a:prstGeom>
          <a:noFill/>
        </p:spPr>
        <p:txBody>
          <a:bodyPr wrap="none" rtlCol="0">
            <a:spAutoFit/>
          </a:bodyPr>
          <a:lstStyle/>
          <a:p>
            <a:r>
              <a:rPr lang="es-MX" sz="2800" b="1" u="sng" dirty="0" smtClean="0">
                <a:solidFill>
                  <a:schemeClr val="tx2">
                    <a:lumMod val="75000"/>
                  </a:schemeClr>
                </a:solidFill>
              </a:rPr>
              <a:t>HISTOPATOLOGÍA</a:t>
            </a:r>
            <a:endParaRPr lang="es-MX" sz="2800" b="1" u="sng" dirty="0">
              <a:solidFill>
                <a:schemeClr val="tx2">
                  <a:lumMod val="75000"/>
                </a:schemeClr>
              </a:solidFill>
            </a:endParaRPr>
          </a:p>
        </p:txBody>
      </p:sp>
    </p:spTree>
    <p:extLst>
      <p:ext uri="{BB962C8B-B14F-4D97-AF65-F5344CB8AC3E}">
        <p14:creationId xmlns:p14="http://schemas.microsoft.com/office/powerpoint/2010/main" val="19878374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629816"/>
            <a:ext cx="7924800" cy="1143000"/>
          </a:xfrm>
        </p:spPr>
        <p:txBody>
          <a:bodyPr>
            <a:normAutofit/>
          </a:bodyPr>
          <a:lstStyle/>
          <a:p>
            <a:pPr algn="ctr"/>
            <a:r>
              <a:rPr lang="es-MX" b="1" dirty="0"/>
              <a:t>Pruebas </a:t>
            </a:r>
            <a:r>
              <a:rPr lang="es-MX" b="1" dirty="0" smtClean="0"/>
              <a:t>complementarias </a:t>
            </a:r>
            <a:endParaRPr lang="es-MX" dirty="0"/>
          </a:p>
        </p:txBody>
      </p:sp>
      <p:sp>
        <p:nvSpPr>
          <p:cNvPr id="3" name="2 Marcador de contenido"/>
          <p:cNvSpPr>
            <a:spLocks noGrp="1"/>
          </p:cNvSpPr>
          <p:nvPr>
            <p:ph sz="quarter" idx="13"/>
          </p:nvPr>
        </p:nvSpPr>
        <p:spPr>
          <a:xfrm>
            <a:off x="609600" y="2050504"/>
            <a:ext cx="7924800" cy="4114800"/>
          </a:xfrm>
        </p:spPr>
        <p:txBody>
          <a:bodyPr>
            <a:normAutofit/>
          </a:bodyPr>
          <a:lstStyle/>
          <a:p>
            <a:endParaRPr lang="es-MX" dirty="0" smtClean="0"/>
          </a:p>
          <a:p>
            <a:pPr>
              <a:lnSpc>
                <a:spcPct val="150000"/>
              </a:lnSpc>
            </a:pPr>
            <a:r>
              <a:rPr lang="es-MX" sz="2400" dirty="0" smtClean="0"/>
              <a:t>Se </a:t>
            </a:r>
            <a:r>
              <a:rPr lang="es-MX" sz="2400" dirty="0"/>
              <a:t>realizaron pruebas moleculares (</a:t>
            </a:r>
            <a:r>
              <a:rPr lang="es-MX" sz="2400" dirty="0" err="1"/>
              <a:t>rtPCR</a:t>
            </a:r>
            <a:r>
              <a:rPr lang="es-MX" sz="2400" dirty="0"/>
              <a:t>), las cuales fueron positivas al VDEP y negativas al virus de la gastroenteritis transmisible porcina (VGETP).</a:t>
            </a:r>
          </a:p>
          <a:p>
            <a:pPr marL="0" indent="0">
              <a:buNone/>
            </a:pPr>
            <a:r>
              <a:rPr lang="es-MX" sz="2400" b="1" dirty="0"/>
              <a:t> </a:t>
            </a:r>
            <a:endParaRPr lang="es-MX" sz="2400" dirty="0"/>
          </a:p>
          <a:p>
            <a:pPr marL="0" indent="0">
              <a:buNone/>
            </a:pPr>
            <a:r>
              <a:rPr lang="es-MX" b="1" dirty="0"/>
              <a:t> </a:t>
            </a:r>
            <a:endParaRPr lang="es-MX" dirty="0"/>
          </a:p>
          <a:p>
            <a:endParaRPr lang="es-MX" dirty="0"/>
          </a:p>
        </p:txBody>
      </p:sp>
    </p:spTree>
    <p:extLst>
      <p:ext uri="{BB962C8B-B14F-4D97-AF65-F5344CB8AC3E}">
        <p14:creationId xmlns:p14="http://schemas.microsoft.com/office/powerpoint/2010/main" val="35850525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establecimiento del diagnóstico </a:t>
            </a:r>
          </a:p>
        </p:txBody>
      </p:sp>
      <p:sp>
        <p:nvSpPr>
          <p:cNvPr id="3" name="2 Marcador de contenido"/>
          <p:cNvSpPr>
            <a:spLocks noGrp="1"/>
          </p:cNvSpPr>
          <p:nvPr>
            <p:ph sz="quarter" idx="13"/>
          </p:nvPr>
        </p:nvSpPr>
        <p:spPr/>
        <p:txBody>
          <a:bodyPr>
            <a:normAutofit/>
          </a:bodyPr>
          <a:lstStyle/>
          <a:p>
            <a:pPr>
              <a:lnSpc>
                <a:spcPct val="150000"/>
              </a:lnSpc>
            </a:pPr>
            <a:endParaRPr lang="es-MX" sz="2400" dirty="0" smtClean="0"/>
          </a:p>
          <a:p>
            <a:pPr>
              <a:lnSpc>
                <a:spcPct val="150000"/>
              </a:lnSpc>
            </a:pPr>
            <a:r>
              <a:rPr lang="es-MX" sz="2400" dirty="0" smtClean="0"/>
              <a:t>De </a:t>
            </a:r>
            <a:r>
              <a:rPr lang="es-MX" sz="2400" dirty="0"/>
              <a:t>acuerdo a las lesiones encontradas en la necropsia, la histopatología y el PCR son compatibles con Diarrea Epidémica Porcina.</a:t>
            </a:r>
          </a:p>
          <a:p>
            <a:endParaRPr lang="es-MX" sz="2400" dirty="0"/>
          </a:p>
        </p:txBody>
      </p:sp>
    </p:spTree>
    <p:extLst>
      <p:ext uri="{BB962C8B-B14F-4D97-AF65-F5344CB8AC3E}">
        <p14:creationId xmlns:p14="http://schemas.microsoft.com/office/powerpoint/2010/main" val="16058956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0" y="629816"/>
            <a:ext cx="7924800" cy="1143000"/>
          </a:xfrm>
        </p:spPr>
        <p:txBody>
          <a:bodyPr>
            <a:normAutofit/>
          </a:bodyPr>
          <a:lstStyle/>
          <a:p>
            <a:pPr algn="ctr"/>
            <a:r>
              <a:rPr lang="es-MX" b="1" dirty="0"/>
              <a:t>Diagnostico </a:t>
            </a:r>
            <a:r>
              <a:rPr lang="es-MX" b="1" dirty="0" smtClean="0"/>
              <a:t>diferencial</a:t>
            </a:r>
            <a:endParaRPr lang="es-MX" b="1" dirty="0"/>
          </a:p>
        </p:txBody>
      </p:sp>
      <p:sp>
        <p:nvSpPr>
          <p:cNvPr id="3" name="2 Marcador de contenido"/>
          <p:cNvSpPr>
            <a:spLocks noGrp="1"/>
          </p:cNvSpPr>
          <p:nvPr>
            <p:ph sz="quarter" idx="13"/>
          </p:nvPr>
        </p:nvSpPr>
        <p:spPr>
          <a:xfrm>
            <a:off x="609600" y="1906488"/>
            <a:ext cx="7924800" cy="4114800"/>
          </a:xfrm>
        </p:spPr>
        <p:txBody>
          <a:bodyPr>
            <a:normAutofit lnSpcReduction="10000"/>
          </a:bodyPr>
          <a:lstStyle/>
          <a:p>
            <a:r>
              <a:rPr lang="es-MX" sz="2800" dirty="0" smtClean="0"/>
              <a:t>Gastroenteritis </a:t>
            </a:r>
            <a:r>
              <a:rPr lang="es-MX" sz="2800" dirty="0"/>
              <a:t>Transmisible </a:t>
            </a:r>
            <a:r>
              <a:rPr lang="es-MX" sz="2800" dirty="0" smtClean="0"/>
              <a:t>Porcina</a:t>
            </a:r>
          </a:p>
          <a:p>
            <a:endParaRPr lang="es-MX" sz="2800" dirty="0"/>
          </a:p>
          <a:p>
            <a:r>
              <a:rPr lang="es-MX" sz="2800" dirty="0" smtClean="0"/>
              <a:t>Gastroenteritis </a:t>
            </a:r>
            <a:r>
              <a:rPr lang="es-MX" sz="2800" dirty="0"/>
              <a:t>bacteriana: </a:t>
            </a:r>
            <a:r>
              <a:rPr lang="es-MX" sz="2800" i="1" dirty="0" err="1"/>
              <a:t>Clostridium</a:t>
            </a:r>
            <a:r>
              <a:rPr lang="es-MX" sz="2800" i="1" dirty="0"/>
              <a:t> </a:t>
            </a:r>
            <a:r>
              <a:rPr lang="es-MX" sz="2800" i="1" dirty="0" err="1"/>
              <a:t>spp</a:t>
            </a:r>
            <a:r>
              <a:rPr lang="es-MX" sz="2800" dirty="0"/>
              <a:t>., </a:t>
            </a:r>
            <a:r>
              <a:rPr lang="es-MX" sz="2800" i="1" dirty="0"/>
              <a:t>E. </a:t>
            </a:r>
            <a:r>
              <a:rPr lang="es-MX" sz="2800" i="1" dirty="0" err="1"/>
              <a:t>coli</a:t>
            </a:r>
            <a:r>
              <a:rPr lang="es-MX" sz="2800" dirty="0"/>
              <a:t>, </a:t>
            </a:r>
            <a:r>
              <a:rPr lang="es-MX" sz="2800" i="1" dirty="0"/>
              <a:t>Salmonella </a:t>
            </a:r>
            <a:r>
              <a:rPr lang="es-MX" sz="2800" i="1" dirty="0" err="1"/>
              <a:t>spp</a:t>
            </a:r>
            <a:r>
              <a:rPr lang="es-MX" sz="2800" dirty="0"/>
              <a:t>., </a:t>
            </a:r>
            <a:r>
              <a:rPr lang="es-MX" sz="2800" i="1" dirty="0" err="1"/>
              <a:t>Brachyspira</a:t>
            </a:r>
            <a:r>
              <a:rPr lang="es-MX" sz="2800" i="1" dirty="0"/>
              <a:t> </a:t>
            </a:r>
            <a:r>
              <a:rPr lang="es-MX" sz="2800" i="1" dirty="0" err="1"/>
              <a:t>spp</a:t>
            </a:r>
            <a:r>
              <a:rPr lang="es-MX" sz="2800" dirty="0"/>
              <a:t>., </a:t>
            </a:r>
            <a:r>
              <a:rPr lang="es-MX" sz="2800" i="1" dirty="0" err="1"/>
              <a:t>Lawsonia</a:t>
            </a:r>
            <a:r>
              <a:rPr lang="es-MX" sz="2800" i="1" dirty="0"/>
              <a:t> </a:t>
            </a:r>
            <a:r>
              <a:rPr lang="es-MX" sz="2800" i="1" dirty="0" err="1" smtClean="0"/>
              <a:t>intracellularis</a:t>
            </a:r>
            <a:endParaRPr lang="es-MX" sz="2800" i="1" dirty="0"/>
          </a:p>
          <a:p>
            <a:endParaRPr lang="es-MX" sz="2800" dirty="0"/>
          </a:p>
          <a:p>
            <a:r>
              <a:rPr lang="es-MX" sz="2800" dirty="0" smtClean="0"/>
              <a:t>Gastroenteritis </a:t>
            </a:r>
            <a:r>
              <a:rPr lang="es-MX" sz="2800" dirty="0"/>
              <a:t>parasitaria: </a:t>
            </a:r>
            <a:r>
              <a:rPr lang="es-MX" sz="2800" i="1" dirty="0" err="1"/>
              <a:t>Isospora</a:t>
            </a:r>
            <a:r>
              <a:rPr lang="es-MX" sz="2800" i="1" dirty="0"/>
              <a:t> </a:t>
            </a:r>
            <a:r>
              <a:rPr lang="es-MX" sz="2800" i="1" dirty="0" err="1"/>
              <a:t>suis</a:t>
            </a:r>
            <a:r>
              <a:rPr lang="es-MX" sz="2800" dirty="0"/>
              <a:t>, </a:t>
            </a:r>
            <a:r>
              <a:rPr lang="es-MX" sz="2800" i="1" dirty="0" err="1"/>
              <a:t>Cryptosporidium</a:t>
            </a:r>
            <a:r>
              <a:rPr lang="es-MX" sz="2800" i="1" dirty="0"/>
              <a:t> </a:t>
            </a:r>
            <a:r>
              <a:rPr lang="es-MX" sz="2800" i="1" dirty="0" err="1"/>
              <a:t>spp</a:t>
            </a:r>
            <a:r>
              <a:rPr lang="es-MX" sz="2800" dirty="0"/>
              <a:t>, </a:t>
            </a:r>
            <a:r>
              <a:rPr lang="es-MX" sz="2800" dirty="0" err="1"/>
              <a:t>Nemátodos</a:t>
            </a:r>
            <a:r>
              <a:rPr lang="es-MX" sz="2800" dirty="0"/>
              <a:t>.</a:t>
            </a:r>
          </a:p>
          <a:p>
            <a:endParaRPr lang="es-MX" sz="2800" dirty="0"/>
          </a:p>
        </p:txBody>
      </p:sp>
    </p:spTree>
    <p:extLst>
      <p:ext uri="{BB962C8B-B14F-4D97-AF65-F5344CB8AC3E}">
        <p14:creationId xmlns:p14="http://schemas.microsoft.com/office/powerpoint/2010/main" val="13452580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CONCLUSIONES</a:t>
            </a:r>
            <a:endParaRPr lang="es-MX" dirty="0"/>
          </a:p>
        </p:txBody>
      </p:sp>
      <p:sp>
        <p:nvSpPr>
          <p:cNvPr id="3" name="2 Marcador de contenido"/>
          <p:cNvSpPr>
            <a:spLocks noGrp="1"/>
          </p:cNvSpPr>
          <p:nvPr>
            <p:ph sz="quarter" idx="13"/>
          </p:nvPr>
        </p:nvSpPr>
        <p:spPr>
          <a:xfrm>
            <a:off x="609600" y="1600200"/>
            <a:ext cx="7924800" cy="4421088"/>
          </a:xfrm>
        </p:spPr>
        <p:txBody>
          <a:bodyPr>
            <a:normAutofit/>
          </a:bodyPr>
          <a:lstStyle/>
          <a:p>
            <a:pPr>
              <a:lnSpc>
                <a:spcPct val="150000"/>
              </a:lnSpc>
            </a:pPr>
            <a:endParaRPr lang="es-MX" sz="2400" dirty="0" smtClean="0"/>
          </a:p>
          <a:p>
            <a:pPr>
              <a:lnSpc>
                <a:spcPct val="150000"/>
              </a:lnSpc>
            </a:pPr>
            <a:r>
              <a:rPr lang="es-MX" sz="2400" dirty="0" smtClean="0"/>
              <a:t>Debido </a:t>
            </a:r>
            <a:r>
              <a:rPr lang="es-MX" sz="2400" dirty="0"/>
              <a:t>a la gran similitud del cuadro clínico-patológico de la GET y la </a:t>
            </a:r>
            <a:r>
              <a:rPr lang="es-MX" sz="2400" dirty="0" smtClean="0"/>
              <a:t>DEP, </a:t>
            </a:r>
            <a:r>
              <a:rPr lang="es-MX" sz="2400" dirty="0"/>
              <a:t>el diagnóstico diferencial entre estas enfermedades debe incluir pruebas complementarias como el </a:t>
            </a:r>
            <a:r>
              <a:rPr lang="es-MX" sz="2400" dirty="0" err="1"/>
              <a:t>rtPCR</a:t>
            </a:r>
            <a:r>
              <a:rPr lang="es-MX" sz="2400" dirty="0"/>
              <a:t>, que demuestren la presencia y/o ausencia de los agentes etiológicos. </a:t>
            </a:r>
            <a:endParaRPr lang="es-MX" sz="2400" dirty="0" smtClean="0"/>
          </a:p>
          <a:p>
            <a:endParaRPr lang="es-MX" sz="2400" dirty="0"/>
          </a:p>
        </p:txBody>
      </p:sp>
    </p:spTree>
    <p:extLst>
      <p:ext uri="{BB962C8B-B14F-4D97-AF65-F5344CB8AC3E}">
        <p14:creationId xmlns:p14="http://schemas.microsoft.com/office/powerpoint/2010/main" val="38888362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normAutofit/>
          </a:bodyPr>
          <a:lstStyle/>
          <a:p>
            <a:pPr>
              <a:lnSpc>
                <a:spcPct val="150000"/>
              </a:lnSpc>
            </a:pPr>
            <a:r>
              <a:rPr lang="es-MX" sz="2400" dirty="0" smtClean="0"/>
              <a:t>La </a:t>
            </a:r>
            <a:r>
              <a:rPr lang="es-MX" sz="2400" dirty="0"/>
              <a:t>DEP </a:t>
            </a:r>
            <a:r>
              <a:rPr lang="es-MX" sz="2400" dirty="0" smtClean="0"/>
              <a:t>se diseminó </a:t>
            </a:r>
            <a:r>
              <a:rPr lang="es-MX" sz="2400" dirty="0"/>
              <a:t>en México a partir de los primeros brotes en región de la Piedad y de ahí a estados cercanos como el estado de México en corto tiempo. Es muy probable que nuevos brotes de DEP en otros estados de México empiecen a aparecer. Por lo que es necesario tomar medidas preventivas urgentes para prevenir y controlar nuevos brotes de DEP. </a:t>
            </a:r>
          </a:p>
          <a:p>
            <a:endParaRPr lang="es-MX" sz="2400" dirty="0"/>
          </a:p>
        </p:txBody>
      </p:sp>
      <p:sp>
        <p:nvSpPr>
          <p:cNvPr id="4" name="1 Título"/>
          <p:cNvSpPr>
            <a:spLocks noGrp="1"/>
          </p:cNvSpPr>
          <p:nvPr>
            <p:ph type="title"/>
          </p:nvPr>
        </p:nvSpPr>
        <p:spPr/>
        <p:txBody>
          <a:bodyPr/>
          <a:lstStyle/>
          <a:p>
            <a:pPr algn="ctr"/>
            <a:r>
              <a:rPr lang="es-MX" dirty="0" smtClean="0"/>
              <a:t>CONCLUSIONES</a:t>
            </a:r>
            <a:endParaRPr lang="es-MX" dirty="0"/>
          </a:p>
        </p:txBody>
      </p:sp>
    </p:spTree>
    <p:extLst>
      <p:ext uri="{BB962C8B-B14F-4D97-AF65-F5344CB8AC3E}">
        <p14:creationId xmlns:p14="http://schemas.microsoft.com/office/powerpoint/2010/main" val="753188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sz="quarter" idx="13"/>
          </p:nvPr>
        </p:nvSpPr>
        <p:spPr/>
        <p:txBody>
          <a:bodyPr>
            <a:normAutofit/>
          </a:bodyPr>
          <a:lstStyle/>
          <a:p>
            <a:r>
              <a:rPr lang="es-MX" dirty="0"/>
              <a:t>1) Avalos, G.P., González Rodríguez W. E., Munguía Rosas J. </a:t>
            </a:r>
            <a:r>
              <a:rPr lang="es-MX" dirty="0" smtClean="0"/>
              <a:t>(2013) Situación </a:t>
            </a:r>
            <a:r>
              <a:rPr lang="es-MX" dirty="0"/>
              <a:t>Actual de la Diarrea Epidémica Porcina y Estrategias de Control en Granjas Porcinas. </a:t>
            </a:r>
            <a:r>
              <a:rPr lang="es-MX" dirty="0" smtClean="0"/>
              <a:t>Porcicultura.com</a:t>
            </a:r>
          </a:p>
          <a:p>
            <a:pPr marL="0" indent="0">
              <a:buNone/>
            </a:pPr>
            <a:endParaRPr lang="es-MX" dirty="0"/>
          </a:p>
          <a:p>
            <a:r>
              <a:rPr lang="es-MX" dirty="0"/>
              <a:t>2) </a:t>
            </a:r>
            <a:r>
              <a:rPr lang="es-MX" dirty="0" smtClean="0">
                <a:hlinkClick r:id="rId2"/>
              </a:rPr>
              <a:t>https</a:t>
            </a:r>
            <a:r>
              <a:rPr lang="es-MX" dirty="0">
                <a:hlinkClick r:id="rId2"/>
              </a:rPr>
              <a:t>://</a:t>
            </a:r>
            <a:r>
              <a:rPr lang="es-MX" dirty="0" smtClean="0">
                <a:hlinkClick r:id="rId2"/>
              </a:rPr>
              <a:t>www.aasv.org/aasv%20website/Resources/Diseases/PED/13-05-29PEDWhitePaper.pdf</a:t>
            </a:r>
            <a:r>
              <a:rPr lang="es-MX" dirty="0" smtClean="0"/>
              <a:t>. AASV </a:t>
            </a:r>
            <a:r>
              <a:rPr lang="es-MX" dirty="0" err="1"/>
              <a:t>Resource</a:t>
            </a:r>
            <a:r>
              <a:rPr lang="es-MX" dirty="0"/>
              <a:t> Page – </a:t>
            </a:r>
            <a:r>
              <a:rPr lang="es-MX" dirty="0" err="1"/>
              <a:t>Porcine</a:t>
            </a:r>
            <a:r>
              <a:rPr lang="es-MX" dirty="0"/>
              <a:t> </a:t>
            </a:r>
            <a:r>
              <a:rPr lang="es-MX" dirty="0" err="1"/>
              <a:t>Epidemic</a:t>
            </a:r>
            <a:r>
              <a:rPr lang="es-MX" dirty="0"/>
              <a:t> </a:t>
            </a:r>
            <a:r>
              <a:rPr lang="es-MX" dirty="0" err="1"/>
              <a:t>Diarrhea</a:t>
            </a:r>
            <a:r>
              <a:rPr lang="es-MX" dirty="0"/>
              <a:t> </a:t>
            </a:r>
            <a:endParaRPr lang="es-MX" dirty="0" smtClean="0"/>
          </a:p>
          <a:p>
            <a:pPr marL="0" indent="0">
              <a:buNone/>
            </a:pPr>
            <a:endParaRPr lang="es-MX" dirty="0"/>
          </a:p>
          <a:p>
            <a:r>
              <a:rPr lang="es-MX" dirty="0"/>
              <a:t>3) Stevenson GW, </a:t>
            </a:r>
            <a:r>
              <a:rPr lang="es-MX" dirty="0" err="1"/>
              <a:t>Hoang</a:t>
            </a:r>
            <a:r>
              <a:rPr lang="es-MX" dirty="0"/>
              <a:t> H, Schwartz KJ, </a:t>
            </a:r>
            <a:r>
              <a:rPr lang="es-MX" dirty="0" err="1"/>
              <a:t>Burrough</a:t>
            </a:r>
            <a:r>
              <a:rPr lang="es-MX" dirty="0"/>
              <a:t> ER, </a:t>
            </a:r>
            <a:r>
              <a:rPr lang="es-MX" dirty="0" err="1"/>
              <a:t>Sun</a:t>
            </a:r>
            <a:r>
              <a:rPr lang="es-MX" dirty="0"/>
              <a:t> D, </a:t>
            </a:r>
            <a:r>
              <a:rPr lang="es-MX" dirty="0" err="1"/>
              <a:t>Madson</a:t>
            </a:r>
            <a:r>
              <a:rPr lang="es-MX" dirty="0"/>
              <a:t> D, Cooper VL, </a:t>
            </a:r>
            <a:r>
              <a:rPr lang="es-MX" dirty="0" err="1"/>
              <a:t>Pillatzki</a:t>
            </a:r>
            <a:r>
              <a:rPr lang="es-MX" dirty="0"/>
              <a:t> A, </a:t>
            </a:r>
            <a:r>
              <a:rPr lang="es-MX" dirty="0" err="1"/>
              <a:t>Gauger</a:t>
            </a:r>
            <a:r>
              <a:rPr lang="es-MX" dirty="0"/>
              <a:t> P, Schmitt BJ, </a:t>
            </a:r>
            <a:r>
              <a:rPr lang="es-MX" dirty="0" err="1"/>
              <a:t>Koster</a:t>
            </a:r>
            <a:r>
              <a:rPr lang="es-MX" dirty="0"/>
              <a:t> LG, </a:t>
            </a:r>
            <a:r>
              <a:rPr lang="es-MX" dirty="0" err="1"/>
              <a:t>Killian</a:t>
            </a:r>
            <a:r>
              <a:rPr lang="es-MX" dirty="0"/>
              <a:t> ML, </a:t>
            </a:r>
            <a:r>
              <a:rPr lang="es-MX" dirty="0" err="1"/>
              <a:t>Yoon</a:t>
            </a:r>
            <a:r>
              <a:rPr lang="es-MX" dirty="0"/>
              <a:t> KJ (2013) </a:t>
            </a:r>
            <a:r>
              <a:rPr lang="es-MX" dirty="0" err="1"/>
              <a:t>Emergence</a:t>
            </a:r>
            <a:r>
              <a:rPr lang="es-MX" dirty="0"/>
              <a:t> of </a:t>
            </a:r>
            <a:r>
              <a:rPr lang="es-MX" dirty="0" err="1"/>
              <a:t>Porcine</a:t>
            </a:r>
            <a:r>
              <a:rPr lang="es-MX" dirty="0"/>
              <a:t> </a:t>
            </a:r>
            <a:r>
              <a:rPr lang="es-MX" dirty="0" err="1"/>
              <a:t>epidemic</a:t>
            </a:r>
            <a:r>
              <a:rPr lang="es-MX" dirty="0"/>
              <a:t> </a:t>
            </a:r>
            <a:r>
              <a:rPr lang="es-MX" dirty="0" err="1"/>
              <a:t>diarrhea</a:t>
            </a:r>
            <a:r>
              <a:rPr lang="es-MX" dirty="0"/>
              <a:t> virus in </a:t>
            </a:r>
            <a:r>
              <a:rPr lang="es-MX" dirty="0" err="1"/>
              <a:t>the</a:t>
            </a:r>
            <a:r>
              <a:rPr lang="es-MX" dirty="0"/>
              <a:t> </a:t>
            </a:r>
            <a:r>
              <a:rPr lang="es-MX" dirty="0" err="1"/>
              <a:t>United</a:t>
            </a:r>
            <a:r>
              <a:rPr lang="es-MX" dirty="0"/>
              <a:t> </a:t>
            </a:r>
            <a:r>
              <a:rPr lang="es-MX" dirty="0" err="1"/>
              <a:t>States</a:t>
            </a:r>
            <a:r>
              <a:rPr lang="es-MX" dirty="0"/>
              <a:t>: </a:t>
            </a:r>
            <a:r>
              <a:rPr lang="es-MX" dirty="0" err="1"/>
              <a:t>clinical</a:t>
            </a:r>
            <a:r>
              <a:rPr lang="es-MX" dirty="0"/>
              <a:t> </a:t>
            </a:r>
            <a:r>
              <a:rPr lang="es-MX" dirty="0" err="1"/>
              <a:t>signs</a:t>
            </a:r>
            <a:r>
              <a:rPr lang="es-MX" dirty="0"/>
              <a:t>, </a:t>
            </a:r>
            <a:r>
              <a:rPr lang="es-MX" dirty="0" err="1"/>
              <a:t>lesions</a:t>
            </a:r>
            <a:r>
              <a:rPr lang="es-MX" dirty="0"/>
              <a:t>, and viral </a:t>
            </a:r>
            <a:r>
              <a:rPr lang="es-MX" dirty="0" err="1"/>
              <a:t>genomic</a:t>
            </a:r>
            <a:r>
              <a:rPr lang="es-MX" dirty="0"/>
              <a:t> </a:t>
            </a:r>
            <a:r>
              <a:rPr lang="es-MX" dirty="0" err="1"/>
              <a:t>sequences</a:t>
            </a:r>
            <a:r>
              <a:rPr lang="es-MX" dirty="0"/>
              <a:t>. J </a:t>
            </a:r>
            <a:r>
              <a:rPr lang="es-MX" dirty="0" err="1"/>
              <a:t>Vet</a:t>
            </a:r>
            <a:r>
              <a:rPr lang="es-MX" dirty="0"/>
              <a:t> </a:t>
            </a:r>
            <a:r>
              <a:rPr lang="es-MX" dirty="0" err="1"/>
              <a:t>Diagn</a:t>
            </a:r>
            <a:r>
              <a:rPr lang="es-MX" dirty="0"/>
              <a:t> </a:t>
            </a:r>
            <a:r>
              <a:rPr lang="es-MX" dirty="0" err="1"/>
              <a:t>Invest</a:t>
            </a:r>
            <a:r>
              <a:rPr lang="es-MX" dirty="0"/>
              <a:t>. 25(5): 649-54</a:t>
            </a:r>
            <a:r>
              <a:rPr lang="es-MX" dirty="0" smtClean="0"/>
              <a:t>.</a:t>
            </a:r>
            <a:endParaRPr lang="es-MX" dirty="0"/>
          </a:p>
        </p:txBody>
      </p:sp>
    </p:spTree>
    <p:extLst>
      <p:ext uri="{BB962C8B-B14F-4D97-AF65-F5344CB8AC3E}">
        <p14:creationId xmlns:p14="http://schemas.microsoft.com/office/powerpoint/2010/main" val="4165395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INTRODUCCIÓN</a:t>
            </a:r>
            <a:endParaRPr lang="es-MX" b="1" dirty="0"/>
          </a:p>
        </p:txBody>
      </p:sp>
      <p:sp>
        <p:nvSpPr>
          <p:cNvPr id="3" name="2 Marcador de contenido"/>
          <p:cNvSpPr>
            <a:spLocks noGrp="1"/>
          </p:cNvSpPr>
          <p:nvPr>
            <p:ph sz="quarter" idx="13"/>
          </p:nvPr>
        </p:nvSpPr>
        <p:spPr>
          <a:xfrm>
            <a:off x="609600" y="1834480"/>
            <a:ext cx="7924800" cy="4114800"/>
          </a:xfrm>
        </p:spPr>
        <p:txBody>
          <a:bodyPr>
            <a:noAutofit/>
          </a:bodyPr>
          <a:lstStyle/>
          <a:p>
            <a:pPr>
              <a:lnSpc>
                <a:spcPct val="150000"/>
              </a:lnSpc>
            </a:pPr>
            <a:r>
              <a:rPr lang="es-MX" sz="2400" dirty="0"/>
              <a:t>L</a:t>
            </a:r>
            <a:r>
              <a:rPr lang="es-MX" sz="2400" dirty="0" smtClean="0"/>
              <a:t>a </a:t>
            </a:r>
            <a:r>
              <a:rPr lang="es-MX" sz="2400" dirty="0"/>
              <a:t>diarrea epidémica porcina (</a:t>
            </a:r>
            <a:r>
              <a:rPr lang="es-MX" sz="2400" dirty="0" smtClean="0"/>
              <a:t>DEP) </a:t>
            </a:r>
            <a:r>
              <a:rPr lang="es-MX" sz="2400" dirty="0"/>
              <a:t>es causada por un coronavirus similar </a:t>
            </a:r>
            <a:r>
              <a:rPr lang="es-MX" sz="2400" dirty="0" smtClean="0"/>
              <a:t>al virus de la Gastroenteritis </a:t>
            </a:r>
            <a:r>
              <a:rPr lang="es-MX" sz="2400" dirty="0"/>
              <a:t>Transmisible Porcina </a:t>
            </a:r>
            <a:r>
              <a:rPr lang="es-MX" sz="2400" dirty="0" smtClean="0"/>
              <a:t>(VGET). </a:t>
            </a:r>
          </a:p>
          <a:p>
            <a:endParaRPr lang="es-MX" sz="2400" dirty="0"/>
          </a:p>
          <a:p>
            <a:pPr>
              <a:lnSpc>
                <a:spcPct val="150000"/>
              </a:lnSpc>
            </a:pPr>
            <a:r>
              <a:rPr lang="es-MX" sz="2400" dirty="0" smtClean="0"/>
              <a:t>El virus de la DEP provoca </a:t>
            </a:r>
            <a:r>
              <a:rPr lang="es-MX" sz="2400" dirty="0"/>
              <a:t>brotes agudos de vómitos y diarrea grave en cerdos de todas las edades y en lechones la enfermedad puede llegar a ser de alta </a:t>
            </a:r>
            <a:r>
              <a:rPr lang="es-MX" sz="2400" dirty="0" smtClean="0"/>
              <a:t>mortalidad (3). </a:t>
            </a:r>
          </a:p>
          <a:p>
            <a:endParaRPr lang="es-MX" sz="2400" dirty="0"/>
          </a:p>
        </p:txBody>
      </p:sp>
    </p:spTree>
    <p:extLst>
      <p:ext uri="{BB962C8B-B14F-4D97-AF65-F5344CB8AC3E}">
        <p14:creationId xmlns:p14="http://schemas.microsoft.com/office/powerpoint/2010/main" val="21450289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60274" y="2636912"/>
            <a:ext cx="7223452"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Gracias </a:t>
            </a:r>
            <a:r>
              <a:rPr lang="es-E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por su </a:t>
            </a:r>
            <a:r>
              <a:rPr lang="es-E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atención…</a:t>
            </a:r>
            <a:endParaRPr lang="es-E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404258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normAutofit/>
          </a:bodyPr>
          <a:lstStyle/>
          <a:p>
            <a:endParaRPr lang="es-MX" sz="2400" dirty="0" smtClean="0"/>
          </a:p>
          <a:p>
            <a:pPr>
              <a:lnSpc>
                <a:spcPct val="150000"/>
              </a:lnSpc>
            </a:pPr>
            <a:r>
              <a:rPr lang="es-MX" sz="2400" dirty="0" smtClean="0"/>
              <a:t>La </a:t>
            </a:r>
            <a:r>
              <a:rPr lang="es-MX" sz="2400" dirty="0"/>
              <a:t>vía de transmisión es </a:t>
            </a:r>
            <a:r>
              <a:rPr lang="es-MX" sz="2400" dirty="0" err="1"/>
              <a:t>orofecal</a:t>
            </a:r>
            <a:r>
              <a:rPr lang="es-MX" sz="2400" dirty="0"/>
              <a:t> o también puede transmitirse por fómites. </a:t>
            </a:r>
          </a:p>
          <a:p>
            <a:endParaRPr lang="es-MX" sz="2400" dirty="0"/>
          </a:p>
          <a:p>
            <a:r>
              <a:rPr lang="es-MX" sz="2400" dirty="0"/>
              <a:t>La severidad de la enfermedad es variable y depende del estatus epidemiológico de la </a:t>
            </a:r>
            <a:r>
              <a:rPr lang="es-MX" sz="2400" dirty="0" smtClean="0"/>
              <a:t>granja (3</a:t>
            </a:r>
            <a:r>
              <a:rPr lang="es-MX" sz="2400" dirty="0"/>
              <a:t>).</a:t>
            </a:r>
          </a:p>
          <a:p>
            <a:r>
              <a:rPr lang="es-MX" sz="2400" dirty="0" smtClean="0"/>
              <a:t>. </a:t>
            </a:r>
            <a:endParaRPr lang="es-MX" sz="2400" dirty="0"/>
          </a:p>
          <a:p>
            <a:endParaRPr lang="es-MX" sz="2400" dirty="0"/>
          </a:p>
          <a:p>
            <a:endParaRPr lang="es-MX" sz="2400" dirty="0"/>
          </a:p>
        </p:txBody>
      </p:sp>
      <p:sp>
        <p:nvSpPr>
          <p:cNvPr id="4" name="1 Título"/>
          <p:cNvSpPr>
            <a:spLocks noGrp="1"/>
          </p:cNvSpPr>
          <p:nvPr>
            <p:ph type="title"/>
          </p:nvPr>
        </p:nvSpPr>
        <p:spPr>
          <a:xfrm>
            <a:off x="609600" y="485800"/>
            <a:ext cx="7924800" cy="1143000"/>
          </a:xfrm>
        </p:spPr>
        <p:txBody>
          <a:bodyPr/>
          <a:lstStyle/>
          <a:p>
            <a:pPr algn="ctr"/>
            <a:r>
              <a:rPr lang="es-MX" b="1" dirty="0" smtClean="0"/>
              <a:t>INTRODUCCIÓN</a:t>
            </a:r>
            <a:endParaRPr lang="es-MX" b="1" dirty="0"/>
          </a:p>
        </p:txBody>
      </p:sp>
    </p:spTree>
    <p:extLst>
      <p:ext uri="{BB962C8B-B14F-4D97-AF65-F5344CB8AC3E}">
        <p14:creationId xmlns:p14="http://schemas.microsoft.com/office/powerpoint/2010/main" val="31448980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09600" y="1700808"/>
            <a:ext cx="7924800" cy="4824536"/>
          </a:xfrm>
        </p:spPr>
        <p:txBody>
          <a:bodyPr>
            <a:noAutofit/>
          </a:bodyPr>
          <a:lstStyle/>
          <a:p>
            <a:r>
              <a:rPr lang="es-MX" sz="2000" dirty="0"/>
              <a:t>Los signos primarios y más comunes son la presencia de diarrea y vómito. </a:t>
            </a:r>
            <a:endParaRPr lang="es-MX" sz="2000" dirty="0" smtClean="0"/>
          </a:p>
          <a:p>
            <a:endParaRPr lang="es-MX" sz="2000" dirty="0"/>
          </a:p>
          <a:p>
            <a:r>
              <a:rPr lang="es-MX" sz="2000" dirty="0" smtClean="0"/>
              <a:t>En </a:t>
            </a:r>
            <a:r>
              <a:rPr lang="es-MX" sz="2000" dirty="0"/>
              <a:t>granjas sin antecedentes de exposición como lo son las granjas de México, se </a:t>
            </a:r>
            <a:r>
              <a:rPr lang="es-MX" sz="2000" dirty="0" smtClean="0"/>
              <a:t>presenta: </a:t>
            </a:r>
          </a:p>
          <a:p>
            <a:pPr lvl="1"/>
            <a:r>
              <a:rPr lang="es-MX" sz="2000" dirty="0" smtClean="0"/>
              <a:t>Vómito</a:t>
            </a:r>
          </a:p>
          <a:p>
            <a:pPr lvl="1"/>
            <a:r>
              <a:rPr lang="es-MX" sz="2000" dirty="0" smtClean="0"/>
              <a:t>Diarrea </a:t>
            </a:r>
            <a:r>
              <a:rPr lang="es-MX" sz="2000" dirty="0"/>
              <a:t>acuosa </a:t>
            </a:r>
            <a:r>
              <a:rPr lang="es-MX" sz="2000" dirty="0" smtClean="0"/>
              <a:t>y,</a:t>
            </a:r>
          </a:p>
          <a:p>
            <a:pPr lvl="1"/>
            <a:r>
              <a:rPr lang="es-MX" sz="2000" dirty="0"/>
              <a:t>P</a:t>
            </a:r>
            <a:r>
              <a:rPr lang="es-MX" sz="2000" dirty="0" smtClean="0"/>
              <a:t>érdida </a:t>
            </a:r>
            <a:r>
              <a:rPr lang="es-MX" sz="2000" dirty="0"/>
              <a:t>del apetito en cerdos de todas las edades</a:t>
            </a:r>
            <a:r>
              <a:rPr lang="es-MX" sz="2000" dirty="0" smtClean="0"/>
              <a:t>.</a:t>
            </a:r>
          </a:p>
          <a:p>
            <a:pPr marL="457200" lvl="1" indent="0">
              <a:buNone/>
            </a:pPr>
            <a:r>
              <a:rPr lang="es-MX" sz="2000" dirty="0" smtClean="0"/>
              <a:t> </a:t>
            </a:r>
          </a:p>
          <a:p>
            <a:r>
              <a:rPr lang="es-MX" sz="2000" dirty="0" smtClean="0"/>
              <a:t>La </a:t>
            </a:r>
            <a:r>
              <a:rPr lang="es-MX" sz="2000" dirty="0"/>
              <a:t>morbilidad es cercana al 100</a:t>
            </a:r>
            <a:r>
              <a:rPr lang="es-MX" sz="2000" dirty="0" smtClean="0"/>
              <a:t>% (</a:t>
            </a:r>
            <a:r>
              <a:rPr lang="es-MX" sz="2000" dirty="0"/>
              <a:t>1, 2, 3).</a:t>
            </a:r>
          </a:p>
          <a:p>
            <a:endParaRPr lang="es-MX" sz="2000" dirty="0" smtClean="0"/>
          </a:p>
        </p:txBody>
      </p:sp>
      <p:sp>
        <p:nvSpPr>
          <p:cNvPr id="4" name="1 Título"/>
          <p:cNvSpPr>
            <a:spLocks noGrp="1"/>
          </p:cNvSpPr>
          <p:nvPr>
            <p:ph type="title"/>
          </p:nvPr>
        </p:nvSpPr>
        <p:spPr>
          <a:xfrm>
            <a:off x="609600" y="260648"/>
            <a:ext cx="7924800" cy="1143000"/>
          </a:xfrm>
        </p:spPr>
        <p:txBody>
          <a:bodyPr/>
          <a:lstStyle/>
          <a:p>
            <a:pPr algn="ctr"/>
            <a:r>
              <a:rPr lang="es-MX" b="1" dirty="0" smtClean="0"/>
              <a:t>INTRODUCCIÓN</a:t>
            </a:r>
            <a:endParaRPr lang="es-MX" b="1" dirty="0"/>
          </a:p>
        </p:txBody>
      </p:sp>
    </p:spTree>
    <p:extLst>
      <p:ext uri="{BB962C8B-B14F-4D97-AF65-F5344CB8AC3E}">
        <p14:creationId xmlns:p14="http://schemas.microsoft.com/office/powerpoint/2010/main" val="39427155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normAutofit fontScale="92500"/>
          </a:bodyPr>
          <a:lstStyle/>
          <a:p>
            <a:pPr>
              <a:lnSpc>
                <a:spcPct val="150000"/>
              </a:lnSpc>
            </a:pPr>
            <a:r>
              <a:rPr lang="es-MX" sz="2400" dirty="0"/>
              <a:t>En lechones se observa diarrea acuosa, deshidratación, acidosis metabólica y mortalidad entre 50 y 80%, en granjas en México han reportado mortalidades del 100% de los recién nacidos. </a:t>
            </a:r>
            <a:endParaRPr lang="es-MX" sz="2400" dirty="0" smtClean="0"/>
          </a:p>
          <a:p>
            <a:pPr>
              <a:lnSpc>
                <a:spcPct val="150000"/>
              </a:lnSpc>
            </a:pPr>
            <a:endParaRPr lang="es-MX" sz="2400" dirty="0"/>
          </a:p>
          <a:p>
            <a:pPr>
              <a:lnSpc>
                <a:spcPct val="150000"/>
              </a:lnSpc>
            </a:pPr>
            <a:r>
              <a:rPr lang="es-MX" sz="2400" dirty="0" smtClean="0"/>
              <a:t>En </a:t>
            </a:r>
            <a:r>
              <a:rPr lang="es-MX" sz="2400" dirty="0"/>
              <a:t>cerdos en crecimiento y engorda se presenta diarrea, anorexia, depresión, alta morbilidad pero baja mortalidad (1-3</a:t>
            </a:r>
            <a:r>
              <a:rPr lang="es-MX" sz="2400" dirty="0" smtClean="0"/>
              <a:t>%) (</a:t>
            </a:r>
            <a:r>
              <a:rPr lang="es-MX" sz="2400" dirty="0"/>
              <a:t>1, 2, 3).</a:t>
            </a:r>
          </a:p>
          <a:p>
            <a:pPr>
              <a:lnSpc>
                <a:spcPct val="150000"/>
              </a:lnSpc>
            </a:pPr>
            <a:endParaRPr lang="es-MX" sz="2400" dirty="0"/>
          </a:p>
        </p:txBody>
      </p:sp>
      <p:sp>
        <p:nvSpPr>
          <p:cNvPr id="4" name="1 Título"/>
          <p:cNvSpPr>
            <a:spLocks noGrp="1"/>
          </p:cNvSpPr>
          <p:nvPr>
            <p:ph type="title"/>
          </p:nvPr>
        </p:nvSpPr>
        <p:spPr/>
        <p:txBody>
          <a:bodyPr/>
          <a:lstStyle/>
          <a:p>
            <a:pPr algn="ctr"/>
            <a:r>
              <a:rPr lang="es-MX" b="1" dirty="0" smtClean="0"/>
              <a:t>INTRODUCCIÓN</a:t>
            </a:r>
            <a:endParaRPr lang="es-MX" b="1" dirty="0"/>
          </a:p>
        </p:txBody>
      </p:sp>
    </p:spTree>
    <p:extLst>
      <p:ext uri="{BB962C8B-B14F-4D97-AF65-F5344CB8AC3E}">
        <p14:creationId xmlns:p14="http://schemas.microsoft.com/office/powerpoint/2010/main" val="757912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09600" y="1834480"/>
            <a:ext cx="7924800" cy="4114800"/>
          </a:xfrm>
        </p:spPr>
        <p:txBody>
          <a:bodyPr>
            <a:normAutofit/>
          </a:bodyPr>
          <a:lstStyle/>
          <a:p>
            <a:endParaRPr lang="es-MX" sz="2400" dirty="0" smtClean="0"/>
          </a:p>
          <a:p>
            <a:pPr>
              <a:lnSpc>
                <a:spcPct val="150000"/>
              </a:lnSpc>
            </a:pPr>
            <a:r>
              <a:rPr lang="es-MX" sz="2400" dirty="0" smtClean="0"/>
              <a:t>A </a:t>
            </a:r>
            <a:r>
              <a:rPr lang="es-MX" sz="2400" dirty="0"/>
              <a:t>la histopatología se observa enteritis con atrofia de las vellosidades del intestino delgado y el diagnóstico final se realiza por </a:t>
            </a:r>
            <a:r>
              <a:rPr lang="es-MX" sz="2400" dirty="0" err="1"/>
              <a:t>rtPCR</a:t>
            </a:r>
            <a:r>
              <a:rPr lang="es-MX" sz="2400" dirty="0"/>
              <a:t> ya que el cuadro </a:t>
            </a:r>
            <a:r>
              <a:rPr lang="es-MX" sz="2400" dirty="0" err="1"/>
              <a:t>clínicopatológico</a:t>
            </a:r>
            <a:r>
              <a:rPr lang="es-MX" sz="2400" dirty="0"/>
              <a:t> es muy similar al de la gastroenteritis transmisible porcina (GETP) (1, 2, 3).</a:t>
            </a:r>
          </a:p>
          <a:p>
            <a:endParaRPr lang="es-MX" sz="2400" dirty="0"/>
          </a:p>
        </p:txBody>
      </p:sp>
      <p:sp>
        <p:nvSpPr>
          <p:cNvPr id="4" name="1 Título"/>
          <p:cNvSpPr>
            <a:spLocks noGrp="1"/>
          </p:cNvSpPr>
          <p:nvPr>
            <p:ph type="title"/>
          </p:nvPr>
        </p:nvSpPr>
        <p:spPr>
          <a:xfrm>
            <a:off x="609600" y="629816"/>
            <a:ext cx="7924800" cy="1143000"/>
          </a:xfrm>
        </p:spPr>
        <p:txBody>
          <a:bodyPr/>
          <a:lstStyle/>
          <a:p>
            <a:pPr algn="ctr"/>
            <a:r>
              <a:rPr lang="es-MX" b="1" dirty="0" smtClean="0"/>
              <a:t>INTRODUCCIÓN</a:t>
            </a:r>
            <a:endParaRPr lang="es-MX" b="1" dirty="0"/>
          </a:p>
        </p:txBody>
      </p:sp>
    </p:spTree>
    <p:extLst>
      <p:ext uri="{BB962C8B-B14F-4D97-AF65-F5344CB8AC3E}">
        <p14:creationId xmlns:p14="http://schemas.microsoft.com/office/powerpoint/2010/main" val="2246949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09600" y="1906488"/>
            <a:ext cx="7924800" cy="4114800"/>
          </a:xfrm>
        </p:spPr>
        <p:txBody>
          <a:bodyPr>
            <a:normAutofit/>
          </a:bodyPr>
          <a:lstStyle/>
          <a:p>
            <a:pPr>
              <a:lnSpc>
                <a:spcPct val="150000"/>
              </a:lnSpc>
            </a:pPr>
            <a:r>
              <a:rPr lang="es-MX" sz="2000" dirty="0"/>
              <a:t>La DEP se reportó por primera vez en el Reino Unido en 1971, y a la fecha se han reportado casos en Europa y China, sin embargo, en el continente Americano no se había tenido reporte de casos de esta enfermedad, hasta mayo del 2013 se informó de la detección del primer brote de PED en Estados Unidos, y aún no está claro cómo entró al país, a la fecha ya se reportaron casi 1.000 casos confirmados de DEP en 18 estados (3). </a:t>
            </a:r>
            <a:endParaRPr lang="es-MX" sz="2000" dirty="0" smtClean="0"/>
          </a:p>
          <a:p>
            <a:endParaRPr lang="es-MX" sz="2000" dirty="0"/>
          </a:p>
        </p:txBody>
      </p:sp>
      <p:sp>
        <p:nvSpPr>
          <p:cNvPr id="4" name="1 Título"/>
          <p:cNvSpPr>
            <a:spLocks noGrp="1"/>
          </p:cNvSpPr>
          <p:nvPr>
            <p:ph type="title"/>
          </p:nvPr>
        </p:nvSpPr>
        <p:spPr/>
        <p:txBody>
          <a:bodyPr/>
          <a:lstStyle/>
          <a:p>
            <a:pPr algn="ctr"/>
            <a:r>
              <a:rPr lang="es-MX" b="1" dirty="0" smtClean="0"/>
              <a:t>INTRODUCCIÓN</a:t>
            </a:r>
            <a:endParaRPr lang="es-MX" b="1" dirty="0"/>
          </a:p>
        </p:txBody>
      </p:sp>
    </p:spTree>
    <p:extLst>
      <p:ext uri="{BB962C8B-B14F-4D97-AF65-F5344CB8AC3E}">
        <p14:creationId xmlns:p14="http://schemas.microsoft.com/office/powerpoint/2010/main" val="35081871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normAutofit/>
          </a:bodyPr>
          <a:lstStyle/>
          <a:p>
            <a:endParaRPr lang="es-MX" sz="2400" dirty="0" smtClean="0"/>
          </a:p>
          <a:p>
            <a:endParaRPr lang="es-MX" sz="2400" dirty="0"/>
          </a:p>
          <a:p>
            <a:pPr>
              <a:lnSpc>
                <a:spcPct val="150000"/>
              </a:lnSpc>
            </a:pPr>
            <a:r>
              <a:rPr lang="es-MX" sz="2400" dirty="0" smtClean="0"/>
              <a:t>La </a:t>
            </a:r>
            <a:r>
              <a:rPr lang="es-MX" sz="2400" dirty="0"/>
              <a:t>DEP no se había reportado en México, hasta julio del 2013 en la zona centro del país en la Piedad, Michoacán, se presentaron cerdos sintomáticos y más tarde positivos por </a:t>
            </a:r>
            <a:r>
              <a:rPr lang="es-MX" sz="2400" dirty="0" err="1"/>
              <a:t>rtPCR</a:t>
            </a:r>
            <a:r>
              <a:rPr lang="es-MX" sz="2400" dirty="0"/>
              <a:t> al VDEP (1). </a:t>
            </a:r>
          </a:p>
          <a:p>
            <a:endParaRPr lang="es-MX" sz="2400" dirty="0"/>
          </a:p>
        </p:txBody>
      </p:sp>
      <p:sp>
        <p:nvSpPr>
          <p:cNvPr id="4" name="1 Título"/>
          <p:cNvSpPr>
            <a:spLocks noGrp="1"/>
          </p:cNvSpPr>
          <p:nvPr>
            <p:ph type="title"/>
          </p:nvPr>
        </p:nvSpPr>
        <p:spPr>
          <a:xfrm>
            <a:off x="609600" y="629816"/>
            <a:ext cx="7924800" cy="1143000"/>
          </a:xfrm>
        </p:spPr>
        <p:txBody>
          <a:bodyPr/>
          <a:lstStyle/>
          <a:p>
            <a:pPr algn="ctr"/>
            <a:r>
              <a:rPr lang="es-MX" b="1" dirty="0" smtClean="0"/>
              <a:t>INTRODUCCIÓN</a:t>
            </a:r>
            <a:endParaRPr lang="es-MX" b="1" dirty="0"/>
          </a:p>
        </p:txBody>
      </p:sp>
    </p:spTree>
    <p:extLst>
      <p:ext uri="{BB962C8B-B14F-4D97-AF65-F5344CB8AC3E}">
        <p14:creationId xmlns:p14="http://schemas.microsoft.com/office/powerpoint/2010/main" val="107851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285</TotalTime>
  <Words>1370</Words>
  <Application>Microsoft Office PowerPoint</Application>
  <PresentationFormat>Presentación en pantalla (4:3)</PresentationFormat>
  <Paragraphs>108</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Horizonte</vt:lpstr>
      <vt:lpstr>DIARREA EPIDÉMICA PORCINA</vt:lpstr>
      <vt:lpstr>Presentación de PowerPoint</vt:lpstr>
      <vt:lpstr>INTRODUCCIÓN</vt:lpstr>
      <vt:lpstr>INTRODUCCIÓN</vt:lpstr>
      <vt:lpstr>INTRODUCCIÓN</vt:lpstr>
      <vt:lpstr>INTRODUCCIÓN</vt:lpstr>
      <vt:lpstr>INTRODUCCIÓN</vt:lpstr>
      <vt:lpstr>INTRODUCCIÓN</vt:lpstr>
      <vt:lpstr>INTRODUCCIÓN</vt:lpstr>
      <vt:lpstr>REPORTE DE DOS CASOS DE DIARREA EPIDÉMICA PORCINA EN DIFERENTES ESTADOS EN MÉXICO</vt:lpstr>
      <vt:lpstr>1. brote de la Piedad, Michoacán</vt:lpstr>
      <vt:lpstr>Hallazgos macroscópicos y microscópicos</vt:lpstr>
      <vt:lpstr>Hallazgos macroscópicos y microscópicos</vt:lpstr>
      <vt:lpstr>Hallazgos macroscópicos y microscópicos</vt:lpstr>
      <vt:lpstr>HALLAZGOS  MACROSCOPICOS</vt:lpstr>
      <vt:lpstr>HALLAZGOS  MACROSCOPICOS</vt:lpstr>
      <vt:lpstr>HALLAZGOS  MACROSCOPICOS</vt:lpstr>
      <vt:lpstr>Presentación de PowerPoint</vt:lpstr>
      <vt:lpstr>Presentación de PowerPoint</vt:lpstr>
      <vt:lpstr>Presentación de PowerPoint</vt:lpstr>
      <vt:lpstr>Presentación de PowerPoint</vt:lpstr>
      <vt:lpstr>Presentación de PowerPoint</vt:lpstr>
      <vt:lpstr>Presentación de PowerPoint</vt:lpstr>
      <vt:lpstr>Pruebas complementarias </vt:lpstr>
      <vt:lpstr>establecimiento del diagnóstico </vt:lpstr>
      <vt:lpstr>Diagnostico diferencial</vt:lpstr>
      <vt:lpstr>CONCLUSIONES</vt:lpstr>
      <vt:lpstr>CONCLUSIONES</vt:lpstr>
      <vt:lpstr>Bibliografía</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Diarrea Epidémica Porcina</dc:title>
  <dc:creator>Usuario</dc:creator>
  <cp:lastModifiedBy>PC-AIDE</cp:lastModifiedBy>
  <cp:revision>42</cp:revision>
  <dcterms:created xsi:type="dcterms:W3CDTF">2016-11-04T05:33:39Z</dcterms:created>
  <dcterms:modified xsi:type="dcterms:W3CDTF">2017-10-21T01:38:50Z</dcterms:modified>
</cp:coreProperties>
</file>