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76" r:id="rId7"/>
    <p:sldId id="283" r:id="rId8"/>
    <p:sldId id="262" r:id="rId9"/>
    <p:sldId id="277" r:id="rId10"/>
    <p:sldId id="278" r:id="rId11"/>
    <p:sldId id="264" r:id="rId12"/>
    <p:sldId id="265" r:id="rId13"/>
    <p:sldId id="266" r:id="rId14"/>
    <p:sldId id="279" r:id="rId15"/>
    <p:sldId id="267" r:id="rId16"/>
    <p:sldId id="268" r:id="rId17"/>
    <p:sldId id="280" r:id="rId18"/>
    <p:sldId id="269" r:id="rId19"/>
    <p:sldId id="270" r:id="rId20"/>
    <p:sldId id="271" r:id="rId21"/>
    <p:sldId id="274" r:id="rId22"/>
    <p:sldId id="281" r:id="rId23"/>
    <p:sldId id="282" r:id="rId2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6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37890" name="Group 2"/>
          <p:cNvGrpSpPr>
            <a:grpSpLocks/>
          </p:cNvGrpSpPr>
          <p:nvPr/>
        </p:nvGrpSpPr>
        <p:grpSpPr bwMode="auto">
          <a:xfrm>
            <a:off x="0" y="0"/>
            <a:ext cx="9144000" cy="6856413"/>
            <a:chOff x="0" y="0"/>
            <a:chExt cx="5760" cy="4319"/>
          </a:xfrm>
        </p:grpSpPr>
        <p:sp>
          <p:nvSpPr>
            <p:cNvPr id="37891"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892"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893"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894"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895"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es-MX">
                <a:solidFill>
                  <a:srgbClr val="FFFFFF"/>
                </a:solidFill>
              </a:endParaRPr>
            </a:p>
          </p:txBody>
        </p:sp>
        <p:sp>
          <p:nvSpPr>
            <p:cNvPr id="37896"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897"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898"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899"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0"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1"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2"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3"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4"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5"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6"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7"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8"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09"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10"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11"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es-MX">
                <a:solidFill>
                  <a:srgbClr val="FFFFFF"/>
                </a:solidFill>
              </a:endParaRPr>
            </a:p>
          </p:txBody>
        </p:sp>
        <p:sp>
          <p:nvSpPr>
            <p:cNvPr id="37912"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13"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14"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15"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16"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17"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18"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19"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20"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21"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22"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23"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24"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25"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26"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grpSp>
          <p:nvGrpSpPr>
            <p:cNvPr id="37927" name="Group 39"/>
            <p:cNvGrpSpPr>
              <a:grpSpLocks/>
            </p:cNvGrpSpPr>
            <p:nvPr userDrawn="1"/>
          </p:nvGrpSpPr>
          <p:grpSpPr bwMode="auto">
            <a:xfrm>
              <a:off x="0" y="1632"/>
              <a:ext cx="5758" cy="1858"/>
              <a:chOff x="0" y="1632"/>
              <a:chExt cx="5758" cy="1858"/>
            </a:xfrm>
          </p:grpSpPr>
          <p:sp>
            <p:nvSpPr>
              <p:cNvPr id="37928"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7929"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grpSp>
      </p:grpSp>
      <p:sp>
        <p:nvSpPr>
          <p:cNvPr id="37930" name="Rectangle 42"/>
          <p:cNvSpPr>
            <a:spLocks noGrp="1" noChangeArrowheads="1"/>
          </p:cNvSpPr>
          <p:nvPr>
            <p:ph type="ctrTitle" sz="quarter"/>
          </p:nvPr>
        </p:nvSpPr>
        <p:spPr>
          <a:xfrm>
            <a:off x="457200" y="1600200"/>
            <a:ext cx="8229600" cy="1828800"/>
          </a:xfrm>
        </p:spPr>
        <p:txBody>
          <a:bodyPr/>
          <a:lstStyle>
            <a:lvl1pPr>
              <a:defRPr sz="4800"/>
            </a:lvl1pPr>
          </a:lstStyle>
          <a:p>
            <a:pPr lvl="0"/>
            <a:r>
              <a:rPr lang="es-ES" noProof="0"/>
              <a:t>Haga clic para cambiar el estilo de título	</a:t>
            </a:r>
          </a:p>
        </p:txBody>
      </p:sp>
      <p:sp>
        <p:nvSpPr>
          <p:cNvPr id="37931"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pPr lvl="0"/>
            <a:r>
              <a:rPr lang="es-ES" noProof="0"/>
              <a:t>Haga clic para modificar el estilo de subtítulo del patrón</a:t>
            </a:r>
          </a:p>
        </p:txBody>
      </p:sp>
      <p:sp>
        <p:nvSpPr>
          <p:cNvPr id="37932" name="Rectangle 44"/>
          <p:cNvSpPr>
            <a:spLocks noGrp="1" noChangeArrowheads="1"/>
          </p:cNvSpPr>
          <p:nvPr>
            <p:ph type="dt" sz="quarter" idx="2"/>
          </p:nvPr>
        </p:nvSpPr>
        <p:spPr/>
        <p:txBody>
          <a:bodyPr/>
          <a:lstStyle>
            <a:lvl1pPr>
              <a:defRPr/>
            </a:lvl1pPr>
          </a:lstStyle>
          <a:p>
            <a:endParaRPr lang="es-ES">
              <a:solidFill>
                <a:srgbClr val="FFFFFF"/>
              </a:solidFill>
            </a:endParaRPr>
          </a:p>
        </p:txBody>
      </p:sp>
      <p:sp>
        <p:nvSpPr>
          <p:cNvPr id="37933" name="Rectangle 45"/>
          <p:cNvSpPr>
            <a:spLocks noGrp="1" noChangeArrowheads="1"/>
          </p:cNvSpPr>
          <p:nvPr>
            <p:ph type="ftr" sz="quarter" idx="3"/>
          </p:nvPr>
        </p:nvSpPr>
        <p:spPr/>
        <p:txBody>
          <a:bodyPr/>
          <a:lstStyle>
            <a:lvl1pPr>
              <a:defRPr/>
            </a:lvl1pPr>
          </a:lstStyle>
          <a:p>
            <a:endParaRPr lang="es-ES">
              <a:solidFill>
                <a:srgbClr val="FFFFFF"/>
              </a:solidFill>
            </a:endParaRPr>
          </a:p>
        </p:txBody>
      </p:sp>
      <p:sp>
        <p:nvSpPr>
          <p:cNvPr id="37934" name="Rectangle 46"/>
          <p:cNvSpPr>
            <a:spLocks noGrp="1" noChangeArrowheads="1"/>
          </p:cNvSpPr>
          <p:nvPr>
            <p:ph type="sldNum" sz="quarter" idx="4"/>
          </p:nvPr>
        </p:nvSpPr>
        <p:spPr/>
        <p:txBody>
          <a:bodyPr/>
          <a:lstStyle>
            <a:lvl1pPr>
              <a:defRPr/>
            </a:lvl1pPr>
          </a:lstStyle>
          <a:p>
            <a:fld id="{AC86AB78-961A-48FF-A987-AA33E59B4B8A}"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516129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lvl1pPr>
              <a:defRPr/>
            </a:lvl1pPr>
          </a:lstStyle>
          <a:p>
            <a:endParaRPr lang="es-ES">
              <a:solidFill>
                <a:srgbClr val="FFFFFF"/>
              </a:solidFill>
            </a:endParaRPr>
          </a:p>
        </p:txBody>
      </p:sp>
      <p:sp>
        <p:nvSpPr>
          <p:cNvPr id="5" name="4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6" name="5 Marcador de número de diapositiva"/>
          <p:cNvSpPr>
            <a:spLocks noGrp="1"/>
          </p:cNvSpPr>
          <p:nvPr>
            <p:ph type="sldNum" sz="quarter" idx="12"/>
          </p:nvPr>
        </p:nvSpPr>
        <p:spPr/>
        <p:txBody>
          <a:bodyPr/>
          <a:lstStyle>
            <a:lvl1pPr>
              <a:defRPr/>
            </a:lvl1pPr>
          </a:lstStyle>
          <a:p>
            <a:fld id="{A75538FE-FA29-4E7B-AC1D-A29E46C58D08}"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533008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lvl1pPr>
              <a:defRPr/>
            </a:lvl1pPr>
          </a:lstStyle>
          <a:p>
            <a:endParaRPr lang="es-ES">
              <a:solidFill>
                <a:srgbClr val="FFFFFF"/>
              </a:solidFill>
            </a:endParaRPr>
          </a:p>
        </p:txBody>
      </p:sp>
      <p:sp>
        <p:nvSpPr>
          <p:cNvPr id="5" name="4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6" name="5 Marcador de número de diapositiva"/>
          <p:cNvSpPr>
            <a:spLocks noGrp="1"/>
          </p:cNvSpPr>
          <p:nvPr>
            <p:ph type="sldNum" sz="quarter" idx="12"/>
          </p:nvPr>
        </p:nvSpPr>
        <p:spPr/>
        <p:txBody>
          <a:bodyPr/>
          <a:lstStyle>
            <a:lvl1pPr>
              <a:defRPr/>
            </a:lvl1pPr>
          </a:lstStyle>
          <a:p>
            <a:fld id="{514AF0A4-07C5-46F3-87B0-EF103C3232D0}"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4022463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lvl1pPr>
              <a:defRPr/>
            </a:lvl1pPr>
          </a:lstStyle>
          <a:p>
            <a:endParaRPr lang="es-ES">
              <a:solidFill>
                <a:srgbClr val="FFFFFF"/>
              </a:solidFill>
            </a:endParaRPr>
          </a:p>
        </p:txBody>
      </p:sp>
      <p:sp>
        <p:nvSpPr>
          <p:cNvPr id="5" name="4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6" name="5 Marcador de número de diapositiva"/>
          <p:cNvSpPr>
            <a:spLocks noGrp="1"/>
          </p:cNvSpPr>
          <p:nvPr>
            <p:ph type="sldNum" sz="quarter" idx="12"/>
          </p:nvPr>
        </p:nvSpPr>
        <p:spPr/>
        <p:txBody>
          <a:bodyPr/>
          <a:lstStyle>
            <a:lvl1pPr>
              <a:defRPr/>
            </a:lvl1pPr>
          </a:lstStyle>
          <a:p>
            <a:fld id="{5A238744-F09D-4153-9567-F2680A0FD1E6}"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2386981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solidFill>
                <a:srgbClr val="FFFFFF"/>
              </a:solidFill>
            </a:endParaRPr>
          </a:p>
        </p:txBody>
      </p:sp>
      <p:sp>
        <p:nvSpPr>
          <p:cNvPr id="5" name="4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6" name="5 Marcador de número de diapositiva"/>
          <p:cNvSpPr>
            <a:spLocks noGrp="1"/>
          </p:cNvSpPr>
          <p:nvPr>
            <p:ph type="sldNum" sz="quarter" idx="12"/>
          </p:nvPr>
        </p:nvSpPr>
        <p:spPr/>
        <p:txBody>
          <a:bodyPr/>
          <a:lstStyle>
            <a:lvl1pPr>
              <a:defRPr/>
            </a:lvl1pPr>
          </a:lstStyle>
          <a:p>
            <a:fld id="{61768A27-1EDE-410D-8152-E5D8699399DF}"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295657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lvl1pPr>
              <a:defRPr/>
            </a:lvl1pPr>
          </a:lstStyle>
          <a:p>
            <a:endParaRPr lang="es-ES">
              <a:solidFill>
                <a:srgbClr val="FFFFFF"/>
              </a:solidFill>
            </a:endParaRPr>
          </a:p>
        </p:txBody>
      </p:sp>
      <p:sp>
        <p:nvSpPr>
          <p:cNvPr id="6" name="5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7" name="6 Marcador de número de diapositiva"/>
          <p:cNvSpPr>
            <a:spLocks noGrp="1"/>
          </p:cNvSpPr>
          <p:nvPr>
            <p:ph type="sldNum" sz="quarter" idx="12"/>
          </p:nvPr>
        </p:nvSpPr>
        <p:spPr/>
        <p:txBody>
          <a:bodyPr/>
          <a:lstStyle>
            <a:lvl1pPr>
              <a:defRPr/>
            </a:lvl1pPr>
          </a:lstStyle>
          <a:p>
            <a:fld id="{62CCE738-BB3E-4AFC-974A-A7685A26648E}"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427416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lvl1pPr>
              <a:defRPr/>
            </a:lvl1pPr>
          </a:lstStyle>
          <a:p>
            <a:endParaRPr lang="es-ES">
              <a:solidFill>
                <a:srgbClr val="FFFFFF"/>
              </a:solidFill>
            </a:endParaRPr>
          </a:p>
        </p:txBody>
      </p:sp>
      <p:sp>
        <p:nvSpPr>
          <p:cNvPr id="8" name="7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9" name="8 Marcador de número de diapositiva"/>
          <p:cNvSpPr>
            <a:spLocks noGrp="1"/>
          </p:cNvSpPr>
          <p:nvPr>
            <p:ph type="sldNum" sz="quarter" idx="12"/>
          </p:nvPr>
        </p:nvSpPr>
        <p:spPr/>
        <p:txBody>
          <a:bodyPr/>
          <a:lstStyle>
            <a:lvl1pPr>
              <a:defRPr/>
            </a:lvl1pPr>
          </a:lstStyle>
          <a:p>
            <a:fld id="{E227A38F-9D8B-4B4B-98E8-E5F5D512F0E1}"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2632078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endParaRPr lang="es-ES">
              <a:solidFill>
                <a:srgbClr val="FFFFFF"/>
              </a:solidFill>
            </a:endParaRPr>
          </a:p>
        </p:txBody>
      </p:sp>
      <p:sp>
        <p:nvSpPr>
          <p:cNvPr id="4" name="3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5" name="4 Marcador de número de diapositiva"/>
          <p:cNvSpPr>
            <a:spLocks noGrp="1"/>
          </p:cNvSpPr>
          <p:nvPr>
            <p:ph type="sldNum" sz="quarter" idx="12"/>
          </p:nvPr>
        </p:nvSpPr>
        <p:spPr/>
        <p:txBody>
          <a:bodyPr/>
          <a:lstStyle>
            <a:lvl1pPr>
              <a:defRPr/>
            </a:lvl1pPr>
          </a:lstStyle>
          <a:p>
            <a:fld id="{532850F6-6624-4154-A4C5-A1B447730E24}"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3576887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solidFill>
                <a:srgbClr val="FFFFFF"/>
              </a:solidFill>
            </a:endParaRPr>
          </a:p>
        </p:txBody>
      </p:sp>
      <p:sp>
        <p:nvSpPr>
          <p:cNvPr id="3" name="2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4" name="3 Marcador de número de diapositiva"/>
          <p:cNvSpPr>
            <a:spLocks noGrp="1"/>
          </p:cNvSpPr>
          <p:nvPr>
            <p:ph type="sldNum" sz="quarter" idx="12"/>
          </p:nvPr>
        </p:nvSpPr>
        <p:spPr/>
        <p:txBody>
          <a:bodyPr/>
          <a:lstStyle>
            <a:lvl1pPr>
              <a:defRPr/>
            </a:lvl1pPr>
          </a:lstStyle>
          <a:p>
            <a:fld id="{932D1A81-FB86-4DA6-B0C8-473633B8DF40}"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3580748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solidFill>
                <a:srgbClr val="FFFFFF"/>
              </a:solidFill>
            </a:endParaRPr>
          </a:p>
        </p:txBody>
      </p:sp>
      <p:sp>
        <p:nvSpPr>
          <p:cNvPr id="6" name="5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7" name="6 Marcador de número de diapositiva"/>
          <p:cNvSpPr>
            <a:spLocks noGrp="1"/>
          </p:cNvSpPr>
          <p:nvPr>
            <p:ph type="sldNum" sz="quarter" idx="12"/>
          </p:nvPr>
        </p:nvSpPr>
        <p:spPr/>
        <p:txBody>
          <a:bodyPr/>
          <a:lstStyle>
            <a:lvl1pPr>
              <a:defRPr/>
            </a:lvl1pPr>
          </a:lstStyle>
          <a:p>
            <a:fld id="{A1432155-2774-49DF-8666-050D5F795E93}"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1873205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solidFill>
                <a:srgbClr val="FFFFFF"/>
              </a:solidFill>
            </a:endParaRPr>
          </a:p>
        </p:txBody>
      </p:sp>
      <p:sp>
        <p:nvSpPr>
          <p:cNvPr id="6" name="5 Marcador de pie de página"/>
          <p:cNvSpPr>
            <a:spLocks noGrp="1"/>
          </p:cNvSpPr>
          <p:nvPr>
            <p:ph type="ftr" sz="quarter" idx="11"/>
          </p:nvPr>
        </p:nvSpPr>
        <p:spPr/>
        <p:txBody>
          <a:bodyPr/>
          <a:lstStyle>
            <a:lvl1pPr>
              <a:defRPr/>
            </a:lvl1pPr>
          </a:lstStyle>
          <a:p>
            <a:endParaRPr lang="es-ES">
              <a:solidFill>
                <a:srgbClr val="FFFFFF"/>
              </a:solidFill>
            </a:endParaRPr>
          </a:p>
        </p:txBody>
      </p:sp>
      <p:sp>
        <p:nvSpPr>
          <p:cNvPr id="7" name="6 Marcador de número de diapositiva"/>
          <p:cNvSpPr>
            <a:spLocks noGrp="1"/>
          </p:cNvSpPr>
          <p:nvPr>
            <p:ph type="sldNum" sz="quarter" idx="12"/>
          </p:nvPr>
        </p:nvSpPr>
        <p:spPr/>
        <p:txBody>
          <a:bodyPr/>
          <a:lstStyle>
            <a:lvl1pPr>
              <a:defRPr/>
            </a:lvl1pPr>
          </a:lstStyle>
          <a:p>
            <a:fld id="{8D48F652-14B1-4B31-B7E5-26108FEE99ED}" type="slidenum">
              <a:rPr lang="es-ES">
                <a:solidFill>
                  <a:srgbClr val="FFFFFF"/>
                </a:solidFill>
              </a:rPr>
              <a:pPr/>
              <a:t>‹Nº›</a:t>
            </a:fld>
            <a:endParaRPr lang="es-ES">
              <a:solidFill>
                <a:srgbClr val="FFFFFF"/>
              </a:solidFill>
            </a:endParaRPr>
          </a:p>
        </p:txBody>
      </p:sp>
    </p:spTree>
    <p:extLst>
      <p:ext uri="{BB962C8B-B14F-4D97-AF65-F5344CB8AC3E}">
        <p14:creationId xmlns:p14="http://schemas.microsoft.com/office/powerpoint/2010/main" val="3813440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36866" name="Group 2"/>
          <p:cNvGrpSpPr>
            <a:grpSpLocks/>
          </p:cNvGrpSpPr>
          <p:nvPr/>
        </p:nvGrpSpPr>
        <p:grpSpPr bwMode="auto">
          <a:xfrm>
            <a:off x="0" y="0"/>
            <a:ext cx="9144000" cy="6856413"/>
            <a:chOff x="0" y="0"/>
            <a:chExt cx="5760" cy="4319"/>
          </a:xfrm>
        </p:grpSpPr>
        <p:sp>
          <p:nvSpPr>
            <p:cNvPr id="36867"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68"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69"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70"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71"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es-MX">
                <a:solidFill>
                  <a:srgbClr val="FFFFFF"/>
                </a:solidFill>
              </a:endParaRPr>
            </a:p>
          </p:txBody>
        </p:sp>
        <p:sp>
          <p:nvSpPr>
            <p:cNvPr id="36872"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73"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74"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75"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76"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77"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78"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79"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80"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81"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82"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83"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84"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85"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86"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87"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es-MX">
                <a:solidFill>
                  <a:srgbClr val="FFFFFF"/>
                </a:solidFill>
              </a:endParaRPr>
            </a:p>
          </p:txBody>
        </p:sp>
        <p:sp>
          <p:nvSpPr>
            <p:cNvPr id="36888"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89"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0"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1"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2"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3"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4"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5"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6"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7"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8"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899"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900"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901"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902"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grpSp>
          <p:nvGrpSpPr>
            <p:cNvPr id="36903" name="Group 39"/>
            <p:cNvGrpSpPr>
              <a:grpSpLocks/>
            </p:cNvGrpSpPr>
            <p:nvPr userDrawn="1"/>
          </p:nvGrpSpPr>
          <p:grpSpPr bwMode="auto">
            <a:xfrm>
              <a:off x="0" y="1632"/>
              <a:ext cx="5758" cy="1858"/>
              <a:chOff x="0" y="1632"/>
              <a:chExt cx="5758" cy="1858"/>
            </a:xfrm>
          </p:grpSpPr>
          <p:sp>
            <p:nvSpPr>
              <p:cNvPr id="36904"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sp>
            <p:nvSpPr>
              <p:cNvPr id="36905"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s-MX">
                  <a:solidFill>
                    <a:srgbClr val="FFFFFF"/>
                  </a:solidFill>
                </a:endParaRPr>
              </a:p>
            </p:txBody>
          </p:sp>
        </p:grpSp>
      </p:grpSp>
      <p:sp>
        <p:nvSpPr>
          <p:cNvPr id="36906" name="Rectangle 42"/>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t>Haga clic para cambiar el estilo de título	</a:t>
            </a:r>
          </a:p>
        </p:txBody>
      </p:sp>
      <p:sp>
        <p:nvSpPr>
          <p:cNvPr id="36907"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36908" name="Rectangle 4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fontAlgn="base">
              <a:spcBef>
                <a:spcPct val="0"/>
              </a:spcBef>
              <a:spcAft>
                <a:spcPct val="0"/>
              </a:spcAft>
            </a:pPr>
            <a:endParaRPr lang="es-ES">
              <a:solidFill>
                <a:srgbClr val="FFFFFF"/>
              </a:solidFill>
            </a:endParaRPr>
          </a:p>
        </p:txBody>
      </p:sp>
      <p:sp>
        <p:nvSpPr>
          <p:cNvPr id="36909" name="Rectangle 4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fontAlgn="base">
              <a:spcBef>
                <a:spcPct val="0"/>
              </a:spcBef>
              <a:spcAft>
                <a:spcPct val="0"/>
              </a:spcAft>
            </a:pPr>
            <a:endParaRPr lang="es-ES">
              <a:solidFill>
                <a:srgbClr val="FFFFFF"/>
              </a:solidFill>
            </a:endParaRPr>
          </a:p>
        </p:txBody>
      </p:sp>
      <p:sp>
        <p:nvSpPr>
          <p:cNvPr id="36910" name="Rectangle 4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fontAlgn="base">
              <a:spcBef>
                <a:spcPct val="0"/>
              </a:spcBef>
              <a:spcAft>
                <a:spcPct val="0"/>
              </a:spcAft>
            </a:pPr>
            <a:fld id="{942593F2-709A-4820-B05A-AEC077EDF237}" type="slidenum">
              <a:rPr lang="es-ES">
                <a:solidFill>
                  <a:srgbClr val="FFFFFF"/>
                </a:solidFill>
              </a:rPr>
              <a:pPr fontAlgn="base">
                <a:spcBef>
                  <a:spcPct val="0"/>
                </a:spcBef>
                <a:spcAft>
                  <a:spcPct val="0"/>
                </a:spcAft>
              </a:pPr>
              <a:t>‹Nº›</a:t>
            </a:fld>
            <a:endParaRPr lang="es-ES">
              <a:solidFill>
                <a:srgbClr val="FFFFFF"/>
              </a:solidFill>
            </a:endParaRPr>
          </a:p>
        </p:txBody>
      </p:sp>
    </p:spTree>
    <p:extLst>
      <p:ext uri="{BB962C8B-B14F-4D97-AF65-F5344CB8AC3E}">
        <p14:creationId xmlns:p14="http://schemas.microsoft.com/office/powerpoint/2010/main" val="654567265"/>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s.wikipedia.org/wiki/Archivo:DNA_orbit_animated.gif" TargetMode="External"/><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http://html.rincondelvago.com/000481630.png"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ctrTitle" sz="quarter"/>
          </p:nvPr>
        </p:nvSpPr>
        <p:spPr/>
        <p:txBody>
          <a:bodyPr/>
          <a:lstStyle/>
          <a:p>
            <a:r>
              <a:rPr lang="es-ES_tradnl" dirty="0"/>
              <a:t>ÁCIDOS NUCLEICOS</a:t>
            </a:r>
            <a:endParaRPr lang="es-ES" dirty="0"/>
          </a:p>
        </p:txBody>
      </p:sp>
      <p:sp>
        <p:nvSpPr>
          <p:cNvPr id="2" name="1 Subtítulo"/>
          <p:cNvSpPr>
            <a:spLocks noGrp="1"/>
          </p:cNvSpPr>
          <p:nvPr>
            <p:ph type="subTitle" sz="quarter" idx="1"/>
          </p:nvPr>
        </p:nvSpPr>
        <p:spPr>
          <a:xfrm>
            <a:off x="323528" y="3429000"/>
            <a:ext cx="8352928" cy="2209800"/>
          </a:xfrm>
        </p:spPr>
        <p:txBody>
          <a:bodyPr/>
          <a:lstStyle/>
          <a:p>
            <a:r>
              <a:rPr lang="es-ES" sz="2000" dirty="0">
                <a:effectLst/>
              </a:rPr>
              <a:t>Encargados de guardar la información hereditaria de las células y los organismos, compuestos por CHONP, polímeros formados por la repetición de monómeros llamados nucleótidos, unidos mediante enlaces </a:t>
            </a:r>
            <a:r>
              <a:rPr lang="es-ES" sz="2000" dirty="0" err="1">
                <a:effectLst/>
              </a:rPr>
              <a:t>fosfodiéster</a:t>
            </a:r>
            <a:r>
              <a:rPr lang="es-ES" sz="2000" dirty="0">
                <a:effectLst/>
              </a:rPr>
              <a:t>. </a:t>
            </a:r>
            <a:endParaRPr lang="es-MX" sz="2000" dirty="0"/>
          </a:p>
        </p:txBody>
      </p:sp>
    </p:spTree>
    <p:extLst>
      <p:ext uri="{BB962C8B-B14F-4D97-AF65-F5344CB8AC3E}">
        <p14:creationId xmlns:p14="http://schemas.microsoft.com/office/powerpoint/2010/main" val="141224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32656"/>
            <a:ext cx="8229600" cy="2404864"/>
          </a:xfrm>
        </p:spPr>
        <p:txBody>
          <a:bodyPr/>
          <a:lstStyle/>
          <a:p>
            <a:pPr marL="0" lvl="0" indent="0" algn="just">
              <a:buNone/>
            </a:pPr>
            <a:r>
              <a:rPr lang="es-ES" sz="2000" dirty="0">
                <a:effectLst/>
              </a:rPr>
              <a:t>La molécula de ADN porta la información necesaria para el desarrollo de las características biológicas de un individuo y contiene los mensajes e instrucciones para que las células realicen sus funciones. Dependiendo de la composición del ADN (refiriéndose a composición como la secuencia particular de bases), puede desnaturalizarse o romperse los puentes de hidrógenos entre bases pasando a ADN de cadena simple. </a:t>
            </a:r>
            <a:endParaRPr lang="es-MX" dirty="0"/>
          </a:p>
          <a:p>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9582" y="2239169"/>
            <a:ext cx="3908425" cy="454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9126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0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p:cNvPicPr>
            <a:picLocks noChangeAspect="1" noChangeArrowheads="1"/>
          </p:cNvPicPr>
          <p:nvPr/>
        </p:nvPicPr>
        <p:blipFill>
          <a:blip r:embed="rId2">
            <a:extLst>
              <a:ext uri="{28A0092B-C50C-407E-A947-70E740481C1C}">
                <a14:useLocalDpi xmlns:a14="http://schemas.microsoft.com/office/drawing/2010/main" val="0"/>
              </a:ext>
            </a:extLst>
          </a:blip>
          <a:srcRect l="1695" r="5170" b="4572"/>
          <a:stretch>
            <a:fillRect/>
          </a:stretch>
        </p:blipFill>
        <p:spPr bwMode="auto">
          <a:xfrm>
            <a:off x="684213" y="333375"/>
            <a:ext cx="7921625" cy="621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088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S_tradnl" dirty="0"/>
              <a:t>ESTRUCTURAS DE ADN</a:t>
            </a:r>
            <a:endParaRPr lang="es-ES" dirty="0"/>
          </a:p>
        </p:txBody>
      </p:sp>
      <p:sp>
        <p:nvSpPr>
          <p:cNvPr id="25603" name="Rectangle 3"/>
          <p:cNvSpPr>
            <a:spLocks noGrp="1" noChangeArrowheads="1"/>
          </p:cNvSpPr>
          <p:nvPr>
            <p:ph type="body" idx="1"/>
          </p:nvPr>
        </p:nvSpPr>
        <p:spPr>
          <a:xfrm>
            <a:off x="457200" y="1600200"/>
            <a:ext cx="6059016" cy="4530725"/>
          </a:xfrm>
        </p:spPr>
        <p:txBody>
          <a:bodyPr/>
          <a:lstStyle/>
          <a:p>
            <a:pPr marL="0" indent="0">
              <a:buNone/>
            </a:pPr>
            <a:r>
              <a:rPr lang="es-ES_tradnl" sz="2000" dirty="0"/>
              <a:t>En su estructura tridimensional se distinguen varios niveles:</a:t>
            </a:r>
          </a:p>
          <a:p>
            <a:r>
              <a:rPr lang="es-ES_tradnl" dirty="0"/>
              <a:t>PRIMARIA</a:t>
            </a:r>
          </a:p>
          <a:p>
            <a:pPr marL="0" indent="0" algn="just">
              <a:buNone/>
            </a:pPr>
            <a:r>
              <a:rPr lang="es-ES" sz="2000" dirty="0">
                <a:effectLst/>
              </a:rPr>
              <a:t>Secuencia de nucleótidos encadenados. Es en estas cadenas donde se encuentra la información genética, y dado que el esqueleto es el mismo para todos, la diferencia de la información radica en la distinta secuencia de bases nitrogenadas. Esta secuencia presenta un código, que determina una información u otra, según el orden de las bases. </a:t>
            </a:r>
            <a:endParaRPr lang="es-MX" sz="2000" dirty="0">
              <a:effectLst/>
            </a:endParaRPr>
          </a:p>
          <a:p>
            <a:pPr marL="0" indent="0">
              <a:buNone/>
            </a:pPr>
            <a:endParaRPr lang="es-ES" dirty="0"/>
          </a:p>
        </p:txBody>
      </p:sp>
      <p:pic>
        <p:nvPicPr>
          <p:cNvPr id="25604" name="Picture 4"/>
          <p:cNvPicPr>
            <a:picLocks noChangeAspect="1" noChangeArrowheads="1"/>
          </p:cNvPicPr>
          <p:nvPr/>
        </p:nvPicPr>
        <p:blipFill>
          <a:blip r:embed="rId2">
            <a:extLst>
              <a:ext uri="{28A0092B-C50C-407E-A947-70E740481C1C}">
                <a14:useLocalDpi xmlns:a14="http://schemas.microsoft.com/office/drawing/2010/main" val="0"/>
              </a:ext>
            </a:extLst>
          </a:blip>
          <a:srcRect r="45747"/>
          <a:stretch>
            <a:fillRect/>
          </a:stretch>
        </p:blipFill>
        <p:spPr bwMode="auto">
          <a:xfrm>
            <a:off x="6732240" y="1268413"/>
            <a:ext cx="1944688"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Flecha doblada"/>
          <p:cNvSpPr/>
          <p:nvPr/>
        </p:nvSpPr>
        <p:spPr>
          <a:xfrm>
            <a:off x="4572000" y="3212976"/>
            <a:ext cx="2304256" cy="2376264"/>
          </a:xfrm>
          <a:prstGeom prst="bentArrow">
            <a:avLst>
              <a:gd name="adj1" fmla="val 7564"/>
              <a:gd name="adj2" fmla="val 13275"/>
              <a:gd name="adj3" fmla="val 25000"/>
              <a:gd name="adj4" fmla="val 75000"/>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2872867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additive="base">
                                        <p:cTn id="7" dur="500" fill="hold"/>
                                        <p:tgtEl>
                                          <p:spTgt spid="25604"/>
                                        </p:tgtEl>
                                        <p:attrNameLst>
                                          <p:attrName>ppt_x</p:attrName>
                                        </p:attrNameLst>
                                      </p:cBhvr>
                                      <p:tavLst>
                                        <p:tav tm="0">
                                          <p:val>
                                            <p:strVal val="#ppt_x"/>
                                          </p:val>
                                        </p:tav>
                                        <p:tav tm="100000">
                                          <p:val>
                                            <p:strVal val="#ppt_x"/>
                                          </p:val>
                                        </p:tav>
                                      </p:tavLst>
                                    </p:anim>
                                    <p:anim calcmode="lin" valueType="num">
                                      <p:cBhvr additive="base">
                                        <p:cTn id="8" dur="500" fill="hold"/>
                                        <p:tgtEl>
                                          <p:spTgt spid="2560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395536" y="260648"/>
            <a:ext cx="4536504" cy="6264696"/>
          </a:xfrm>
        </p:spPr>
        <p:txBody>
          <a:bodyPr/>
          <a:lstStyle/>
          <a:p>
            <a:r>
              <a:rPr lang="es-ES_tradnl" dirty="0"/>
              <a:t>SECUNDARIA</a:t>
            </a:r>
          </a:p>
          <a:p>
            <a:pPr marL="0" indent="0" algn="just">
              <a:buNone/>
            </a:pPr>
            <a:r>
              <a:rPr lang="es-ES" sz="1800" dirty="0">
                <a:effectLst/>
              </a:rPr>
              <a:t>Es una estructura en doble hélice. Permite explicar el almacenamiento de la información genética y el mecanismo de duplicación del ADN. Fue postulada por Watson y Crick, basándose en la difracción de rayos X que habían realizado Franklin y </a:t>
            </a:r>
            <a:r>
              <a:rPr lang="es-ES" sz="1800" dirty="0" err="1">
                <a:effectLst/>
              </a:rPr>
              <a:t>Wilkins</a:t>
            </a:r>
            <a:r>
              <a:rPr lang="es-ES" sz="1800" dirty="0">
                <a:effectLst/>
              </a:rPr>
              <a:t>, y en la equivalencia de bases de </a:t>
            </a:r>
            <a:r>
              <a:rPr lang="es-ES" sz="1800" dirty="0" err="1">
                <a:effectLst/>
              </a:rPr>
              <a:t>Chargaff</a:t>
            </a:r>
            <a:r>
              <a:rPr lang="es-ES" sz="1800" dirty="0">
                <a:effectLst/>
              </a:rPr>
              <a:t>, según la cual la suma de adeninas más guaninas es igual a la suma de timinas más citosinas. </a:t>
            </a:r>
          </a:p>
          <a:p>
            <a:pPr marL="0" indent="0" algn="just">
              <a:buNone/>
            </a:pPr>
            <a:endParaRPr lang="es-MX" sz="1800" dirty="0">
              <a:effectLst/>
            </a:endParaRPr>
          </a:p>
          <a:p>
            <a:pPr marL="0" indent="0" algn="just">
              <a:buNone/>
            </a:pPr>
            <a:r>
              <a:rPr lang="es-ES" sz="1800" dirty="0">
                <a:effectLst/>
              </a:rPr>
              <a:t>Es una cadena doble, dextrógira o levógira, según el tipo de ADN. Ambas cadenas son complementarias, pues la adenina y la guanina de una cadena se unen, respectivamente, a la timina y la citosina de la otra. Ambas cadenas son </a:t>
            </a:r>
            <a:r>
              <a:rPr lang="es-ES" sz="1800" dirty="0" err="1">
                <a:effectLst/>
              </a:rPr>
              <a:t>antiparalelas</a:t>
            </a:r>
            <a:r>
              <a:rPr lang="es-ES" sz="1800" dirty="0">
                <a:effectLst/>
              </a:rPr>
              <a:t>, pues el extremo 3´ de una se enfrenta al extremo 5´ de la homóloga. </a:t>
            </a:r>
            <a:endParaRPr lang="es-MX" sz="1800" dirty="0">
              <a:effectLst/>
            </a:endParaRPr>
          </a:p>
        </p:txBody>
      </p:sp>
      <p:pic>
        <p:nvPicPr>
          <p:cNvPr id="26629" name="Picture 5" descr="RTEmagicC_Adn_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5682" y="260648"/>
            <a:ext cx="3648557" cy="4248472"/>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upload.wikimedia.org/wikipedia/commons/1/16/DNA_orbit_animated.gif">
            <a:hlinkClick r:id="rId3"/>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2636912"/>
            <a:ext cx="2762250" cy="4543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18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629"/>
                                        </p:tgtEl>
                                        <p:attrNameLst>
                                          <p:attrName>style.visibility</p:attrName>
                                        </p:attrNameLst>
                                      </p:cBhvr>
                                      <p:to>
                                        <p:strVal val="visible"/>
                                      </p:to>
                                    </p:set>
                                    <p:animEffect transition="in" filter="fade">
                                      <p:cBhvr>
                                        <p:cTn id="7" dur="1000"/>
                                        <p:tgtEl>
                                          <p:spTgt spid="26629"/>
                                        </p:tgtEl>
                                      </p:cBhvr>
                                    </p:animEffect>
                                    <p:anim calcmode="lin" valueType="num">
                                      <p:cBhvr>
                                        <p:cTn id="8" dur="1000" fill="hold"/>
                                        <p:tgtEl>
                                          <p:spTgt spid="26629"/>
                                        </p:tgtEl>
                                        <p:attrNameLst>
                                          <p:attrName>ppt_x</p:attrName>
                                        </p:attrNameLst>
                                      </p:cBhvr>
                                      <p:tavLst>
                                        <p:tav tm="0">
                                          <p:val>
                                            <p:strVal val="#ppt_x"/>
                                          </p:val>
                                        </p:tav>
                                        <p:tav tm="100000">
                                          <p:val>
                                            <p:strVal val="#ppt_x"/>
                                          </p:val>
                                        </p:tav>
                                      </p:tavLst>
                                    </p:anim>
                                    <p:anim calcmode="lin" valueType="num">
                                      <p:cBhvr>
                                        <p:cTn id="9" dur="1000" fill="hold"/>
                                        <p:tgtEl>
                                          <p:spTgt spid="26629"/>
                                        </p:tgtEl>
                                        <p:attrNameLst>
                                          <p:attrName>ppt_y</p:attrName>
                                        </p:attrNameLst>
                                      </p:cBhvr>
                                      <p:tavLst>
                                        <p:tav tm="0">
                                          <p:val>
                                            <p:strVal val="#ppt_y+.1"/>
                                          </p:val>
                                        </p:tav>
                                        <p:tav tm="100000">
                                          <p:val>
                                            <p:strVal val="#ppt_y"/>
                                          </p:val>
                                        </p:tav>
                                      </p:tavLst>
                                    </p:anim>
                                  </p:childTnLst>
                                </p:cTn>
                              </p:par>
                              <p:par>
                                <p:cTn id="10" presetID="1" presetClass="entr" presetSubtype="0" fill="hold" nodeType="withEffect">
                                  <p:stCondLst>
                                    <p:cond delay="0"/>
                                  </p:stCondLst>
                                  <p:childTnLst>
                                    <p:set>
                                      <p:cBhvr>
                                        <p:cTn id="11"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0" indent="0" algn="just">
              <a:buNone/>
            </a:pPr>
            <a:r>
              <a:rPr lang="es-ES" dirty="0">
                <a:effectLst/>
              </a:rPr>
              <a:t>Existen tres modelos de ADN. El ADN de tipo B es el más abundante y es el que tiene la estructura descrita por Watson y Crick. </a:t>
            </a:r>
            <a:endParaRPr lang="es-ES" dirty="0"/>
          </a:p>
          <a:p>
            <a:pPr marL="0" indent="0" algn="just">
              <a:buNone/>
            </a:pP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501008"/>
            <a:ext cx="3810000"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Flecha a la derecha con bandas"/>
          <p:cNvSpPr/>
          <p:nvPr/>
        </p:nvSpPr>
        <p:spPr>
          <a:xfrm rot="19834198">
            <a:off x="2596015" y="4558485"/>
            <a:ext cx="1608003" cy="1172287"/>
          </a:xfrm>
          <a:prstGeom prst="stripedRightArrow">
            <a:avLst>
              <a:gd name="adj1" fmla="val 18391"/>
              <a:gd name="adj2" fmla="val 417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36721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79512" y="548680"/>
            <a:ext cx="4258816" cy="5798269"/>
          </a:xfrm>
        </p:spPr>
        <p:txBody>
          <a:bodyPr/>
          <a:lstStyle/>
          <a:p>
            <a:r>
              <a:rPr lang="es-ES_tradnl" dirty="0"/>
              <a:t>TERCIARIA</a:t>
            </a:r>
          </a:p>
          <a:p>
            <a:pPr marL="0" indent="0" algn="just">
              <a:buNone/>
            </a:pPr>
            <a:r>
              <a:rPr lang="es-ES" sz="1800" dirty="0">
                <a:effectLst/>
              </a:rPr>
              <a:t>Se refiere a cómo se almacena el ADN en un espacio reducido, para formar los cromosomas. Varía según se trate de organismos procariotas o eucariotas: </a:t>
            </a:r>
            <a:endParaRPr lang="es-MX" sz="1800" dirty="0">
              <a:effectLst/>
            </a:endParaRPr>
          </a:p>
          <a:p>
            <a:pPr marL="457200" lvl="1" indent="0" algn="just">
              <a:buNone/>
            </a:pPr>
            <a:r>
              <a:rPr lang="es-ES" sz="1800" dirty="0">
                <a:effectLst/>
              </a:rPr>
              <a:t>En procariotas el ADN se pliega como una súper-hélice, generalmente en forma circular y asociada a una pequeña cantidad de proteínas. Lo mismo ocurre en orgánulos celulares como las mitocondrias y en los cloroplastos. </a:t>
            </a:r>
            <a:endParaRPr lang="es-MX" sz="1800" dirty="0">
              <a:effectLst/>
            </a:endParaRPr>
          </a:p>
          <a:p>
            <a:pPr marL="457200" lvl="1" indent="0" algn="just">
              <a:buNone/>
            </a:pPr>
            <a:r>
              <a:rPr lang="es-ES" sz="1800" dirty="0">
                <a:effectLst/>
              </a:rPr>
              <a:t>En eucariotas, dado que la cantidad de ADN de cada cromosoma es muy grande, el empaquetamiento ha de ser más complejo y compacto; para ello se necesita la presencia de proteínas, como las histonas y otras proteínas de naturaleza no </a:t>
            </a:r>
            <a:r>
              <a:rPr lang="es-ES" sz="1800" dirty="0" err="1">
                <a:effectLst/>
              </a:rPr>
              <a:t>histónica</a:t>
            </a:r>
            <a:r>
              <a:rPr lang="es-ES" sz="1800" dirty="0">
                <a:effectLst/>
              </a:rPr>
              <a:t>.</a:t>
            </a:r>
            <a:endParaRPr lang="es-MX" sz="1800" dirty="0">
              <a:effectLst/>
            </a:endParaRPr>
          </a:p>
          <a:p>
            <a:pPr marL="0" indent="0">
              <a:buNone/>
            </a:pPr>
            <a:endParaRPr lang="es-ES" dirty="0"/>
          </a:p>
        </p:txBody>
      </p:sp>
      <p:pic>
        <p:nvPicPr>
          <p:cNvPr id="27652" name="Picture 4" descr="350px-Chromosome-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7008" y="1572518"/>
            <a:ext cx="4586992"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5794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290">
                                          <p:stCondLst>
                                            <p:cond delay="0"/>
                                          </p:stCondLst>
                                        </p:cTn>
                                        <p:tgtEl>
                                          <p:spTgt spid="27652"/>
                                        </p:tgtEl>
                                      </p:cBhvr>
                                    </p:animEffect>
                                    <p:anim calcmode="lin" valueType="num">
                                      <p:cBhvr>
                                        <p:cTn id="8" dur="911" tmFilter="0,0; 0.14,0.36; 0.43,0.73; 0.71,0.91; 1.0,1.0">
                                          <p:stCondLst>
                                            <p:cond delay="0"/>
                                          </p:stCondLst>
                                        </p:cTn>
                                        <p:tgtEl>
                                          <p:spTgt spid="2765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765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765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765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7652"/>
                                        </p:tgtEl>
                                        <p:attrNameLst>
                                          <p:attrName>ppt_y</p:attrName>
                                        </p:attrNameLst>
                                      </p:cBhvr>
                                      <p:tavLst>
                                        <p:tav tm="0" fmla="#ppt_y-sin(pi*$)/81">
                                          <p:val>
                                            <p:fltVal val="0"/>
                                          </p:val>
                                        </p:tav>
                                        <p:tav tm="100000">
                                          <p:val>
                                            <p:fltVal val="1"/>
                                          </p:val>
                                        </p:tav>
                                      </p:tavLst>
                                    </p:anim>
                                    <p:animScale>
                                      <p:cBhvr>
                                        <p:cTn id="13" dur="13">
                                          <p:stCondLst>
                                            <p:cond delay="325"/>
                                          </p:stCondLst>
                                        </p:cTn>
                                        <p:tgtEl>
                                          <p:spTgt spid="27652"/>
                                        </p:tgtEl>
                                      </p:cBhvr>
                                      <p:to x="100000" y="60000"/>
                                    </p:animScale>
                                    <p:animScale>
                                      <p:cBhvr>
                                        <p:cTn id="14" dur="83" decel="50000">
                                          <p:stCondLst>
                                            <p:cond delay="338"/>
                                          </p:stCondLst>
                                        </p:cTn>
                                        <p:tgtEl>
                                          <p:spTgt spid="27652"/>
                                        </p:tgtEl>
                                      </p:cBhvr>
                                      <p:to x="100000" y="100000"/>
                                    </p:animScale>
                                    <p:animScale>
                                      <p:cBhvr>
                                        <p:cTn id="15" dur="13">
                                          <p:stCondLst>
                                            <p:cond delay="656"/>
                                          </p:stCondLst>
                                        </p:cTn>
                                        <p:tgtEl>
                                          <p:spTgt spid="27652"/>
                                        </p:tgtEl>
                                      </p:cBhvr>
                                      <p:to x="100000" y="80000"/>
                                    </p:animScale>
                                    <p:animScale>
                                      <p:cBhvr>
                                        <p:cTn id="16" dur="83" decel="50000">
                                          <p:stCondLst>
                                            <p:cond delay="669"/>
                                          </p:stCondLst>
                                        </p:cTn>
                                        <p:tgtEl>
                                          <p:spTgt spid="27652"/>
                                        </p:tgtEl>
                                      </p:cBhvr>
                                      <p:to x="100000" y="100000"/>
                                    </p:animScale>
                                    <p:animScale>
                                      <p:cBhvr>
                                        <p:cTn id="17" dur="13">
                                          <p:stCondLst>
                                            <p:cond delay="821"/>
                                          </p:stCondLst>
                                        </p:cTn>
                                        <p:tgtEl>
                                          <p:spTgt spid="27652"/>
                                        </p:tgtEl>
                                      </p:cBhvr>
                                      <p:to x="100000" y="90000"/>
                                    </p:animScale>
                                    <p:animScale>
                                      <p:cBhvr>
                                        <p:cTn id="18" dur="83" decel="50000">
                                          <p:stCondLst>
                                            <p:cond delay="834"/>
                                          </p:stCondLst>
                                        </p:cTn>
                                        <p:tgtEl>
                                          <p:spTgt spid="27652"/>
                                        </p:tgtEl>
                                      </p:cBhvr>
                                      <p:to x="100000" y="100000"/>
                                    </p:animScale>
                                    <p:animScale>
                                      <p:cBhvr>
                                        <p:cTn id="19" dur="13">
                                          <p:stCondLst>
                                            <p:cond delay="904"/>
                                          </p:stCondLst>
                                        </p:cTn>
                                        <p:tgtEl>
                                          <p:spTgt spid="27652"/>
                                        </p:tgtEl>
                                      </p:cBhvr>
                                      <p:to x="100000" y="95000"/>
                                    </p:animScale>
                                    <p:animScale>
                                      <p:cBhvr>
                                        <p:cTn id="20" dur="83" decel="50000">
                                          <p:stCondLst>
                                            <p:cond delay="917"/>
                                          </p:stCondLst>
                                        </p:cTn>
                                        <p:tgtEl>
                                          <p:spTgt spid="2765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457200" y="1233203"/>
            <a:ext cx="8229600" cy="4896544"/>
          </a:xfrm>
        </p:spPr>
        <p:txBody>
          <a:bodyPr/>
          <a:lstStyle/>
          <a:p>
            <a:pPr marL="0" lvl="0" indent="0" algn="just">
              <a:buNone/>
            </a:pPr>
            <a:r>
              <a:rPr lang="es-ES" sz="2000" dirty="0">
                <a:effectLst/>
              </a:rPr>
              <a:t>El </a:t>
            </a:r>
            <a:r>
              <a:rPr lang="es-ES" sz="2000" dirty="0">
                <a:solidFill>
                  <a:srgbClr val="FFFF00"/>
                </a:solidFill>
                <a:effectLst/>
              </a:rPr>
              <a:t>ARN</a:t>
            </a:r>
            <a:r>
              <a:rPr lang="es-ES" sz="2000" dirty="0">
                <a:effectLst/>
              </a:rPr>
              <a:t> difiere del ADN en que la pentosa de los nucleótidos constituyentes es ribosa en lugar de desoxirribosa, y en que, en lugar de las cuatro bases A, G, C, T, aparece A, G, C, U (es decir, uracilo en lugar de timina). Las cadenas de ARN son más cortas que las de ADN, aunque dicha característica es debido a consideraciones de carácter biológico, ya que no existe limitación química para formar cadenas de ARN tan largas como de ADN, al ser el enlace </a:t>
            </a:r>
            <a:r>
              <a:rPr lang="es-ES" sz="2000" dirty="0" err="1">
                <a:effectLst/>
              </a:rPr>
              <a:t>fosfodiéster</a:t>
            </a:r>
            <a:r>
              <a:rPr lang="es-ES" sz="2000" dirty="0">
                <a:effectLst/>
              </a:rPr>
              <a:t> químicamente idéntico. El ARN está constituido casi siempre por una única cadena (es </a:t>
            </a:r>
            <a:r>
              <a:rPr lang="es-ES" sz="2000" dirty="0" err="1">
                <a:effectLst/>
              </a:rPr>
              <a:t>monocatenario</a:t>
            </a:r>
            <a:r>
              <a:rPr lang="es-ES" sz="2000" dirty="0">
                <a:effectLst/>
              </a:rPr>
              <a:t>), aunque en ciertas situaciones, como en los </a:t>
            </a:r>
            <a:r>
              <a:rPr lang="es-ES" sz="2000" dirty="0" err="1">
                <a:effectLst/>
              </a:rPr>
              <a:t>ARNt</a:t>
            </a:r>
            <a:r>
              <a:rPr lang="es-ES" sz="2000" dirty="0">
                <a:effectLst/>
              </a:rPr>
              <a:t> y </a:t>
            </a:r>
            <a:r>
              <a:rPr lang="es-ES" sz="2000" dirty="0" err="1">
                <a:effectLst/>
              </a:rPr>
              <a:t>ARNr</a:t>
            </a:r>
            <a:r>
              <a:rPr lang="es-ES" sz="2000" dirty="0">
                <a:effectLst/>
              </a:rPr>
              <a:t> puede formar estructuras plegadas complejas.</a:t>
            </a:r>
            <a:endParaRPr lang="es-MX" sz="2000" dirty="0">
              <a:effectLst/>
            </a:endParaRPr>
          </a:p>
          <a:p>
            <a:pPr marL="0" indent="0" algn="just">
              <a:buNone/>
            </a:pPr>
            <a:endParaRPr lang="es-ES" sz="2000" dirty="0">
              <a:effectLst/>
            </a:endParaRPr>
          </a:p>
          <a:p>
            <a:pPr marL="0" indent="0" algn="just">
              <a:buNone/>
            </a:pPr>
            <a:r>
              <a:rPr lang="es-ES" sz="2000" dirty="0">
                <a:effectLst/>
              </a:rPr>
              <a:t>Mientras que el ADN contiene la información, el ARN expresa dicha información, pasando de una secuencia lineal de nucleótidos, a una secuencia lineal de aminoácidos en una proteína.</a:t>
            </a:r>
            <a:endParaRPr lang="es-ES" sz="2000" dirty="0"/>
          </a:p>
        </p:txBody>
      </p:sp>
    </p:spTree>
    <p:extLst>
      <p:ext uri="{BB962C8B-B14F-4D97-AF65-F5344CB8AC3E}">
        <p14:creationId xmlns:p14="http://schemas.microsoft.com/office/powerpoint/2010/main" val="1384335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476672"/>
            <a:ext cx="5309655"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0587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_tradnl"/>
              <a:t>TIPOS DE ARN</a:t>
            </a:r>
            <a:endParaRPr lang="es-ES"/>
          </a:p>
        </p:txBody>
      </p:sp>
      <p:sp>
        <p:nvSpPr>
          <p:cNvPr id="29699" name="Rectangle 3"/>
          <p:cNvSpPr>
            <a:spLocks noGrp="1" noChangeArrowheads="1"/>
          </p:cNvSpPr>
          <p:nvPr>
            <p:ph type="body" idx="1"/>
          </p:nvPr>
        </p:nvSpPr>
        <p:spPr/>
        <p:txBody>
          <a:bodyPr/>
          <a:lstStyle/>
          <a:p>
            <a:r>
              <a:rPr lang="es-ES_tradnl"/>
              <a:t>ARNm</a:t>
            </a:r>
          </a:p>
          <a:p>
            <a:endParaRPr lang="es-ES_tradnl"/>
          </a:p>
          <a:p>
            <a:endParaRPr lang="es-ES_tradnl"/>
          </a:p>
          <a:p>
            <a:endParaRPr lang="es-ES_tradnl"/>
          </a:p>
          <a:p>
            <a:pPr>
              <a:buFont typeface="Wingdings" pitchFamily="2" charset="2"/>
              <a:buNone/>
            </a:pPr>
            <a:endParaRPr lang="es-ES"/>
          </a:p>
        </p:txBody>
      </p:sp>
      <p:pic>
        <p:nvPicPr>
          <p:cNvPr id="29702" name="Picture 6" descr="TRANCRIPCIONDEL+AD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2276475"/>
            <a:ext cx="5256213" cy="3532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9271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_tradnl"/>
              <a:t>ARNr</a:t>
            </a:r>
            <a:endParaRPr lang="es-ES"/>
          </a:p>
        </p:txBody>
      </p:sp>
      <p:pic>
        <p:nvPicPr>
          <p:cNvPr id="31748" name="Picture 4" descr="an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651125" y="1600200"/>
            <a:ext cx="3841750" cy="4530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735589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_tradnl"/>
              <a:t>NUCLEÓTIDO</a:t>
            </a:r>
            <a:endParaRPr lang="es-ES"/>
          </a:p>
        </p:txBody>
      </p:sp>
      <p:sp>
        <p:nvSpPr>
          <p:cNvPr id="18435" name="Rectangle 3"/>
          <p:cNvSpPr>
            <a:spLocks noGrp="1" noChangeArrowheads="1"/>
          </p:cNvSpPr>
          <p:nvPr>
            <p:ph type="body" idx="1"/>
          </p:nvPr>
        </p:nvSpPr>
        <p:spPr/>
        <p:txBody>
          <a:bodyPr/>
          <a:lstStyle/>
          <a:p>
            <a:r>
              <a:rPr lang="es-ES_tradnl"/>
              <a:t>BASE NITROGENADA:</a:t>
            </a:r>
            <a:endParaRPr lang="es-ES"/>
          </a:p>
        </p:txBody>
      </p:sp>
      <p:pic>
        <p:nvPicPr>
          <p:cNvPr id="18436" name="Picture 4" descr="Diapositiva4"/>
          <p:cNvPicPr>
            <a:picLocks noChangeAspect="1" noChangeArrowheads="1"/>
          </p:cNvPicPr>
          <p:nvPr/>
        </p:nvPicPr>
        <p:blipFill>
          <a:blip r:embed="rId2">
            <a:extLst>
              <a:ext uri="{28A0092B-C50C-407E-A947-70E740481C1C}">
                <a14:useLocalDpi xmlns:a14="http://schemas.microsoft.com/office/drawing/2010/main" val="0"/>
              </a:ext>
            </a:extLst>
          </a:blip>
          <a:srcRect t="35358" b="11343"/>
          <a:stretch>
            <a:fillRect/>
          </a:stretch>
        </p:blipFill>
        <p:spPr bwMode="auto">
          <a:xfrm>
            <a:off x="2555875" y="2205038"/>
            <a:ext cx="45354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5" descr="http://html.rincondelvago.com/000481630.png"/>
          <p:cNvPicPr>
            <a:picLocks noChangeAspect="1" noChangeArrowheads="1"/>
          </p:cNvPicPr>
          <p:nvPr/>
        </p:nvPicPr>
        <p:blipFill>
          <a:blip r:embed="rId3" r:link="rId4">
            <a:extLst>
              <a:ext uri="{28A0092B-C50C-407E-A947-70E740481C1C}">
                <a14:useLocalDpi xmlns:a14="http://schemas.microsoft.com/office/drawing/2010/main" val="0"/>
              </a:ext>
            </a:extLst>
          </a:blip>
          <a:srcRect t="-4213" r="18533" b="52007"/>
          <a:stretch>
            <a:fillRect/>
          </a:stretch>
        </p:blipFill>
        <p:spPr bwMode="auto">
          <a:xfrm>
            <a:off x="5076825" y="4437063"/>
            <a:ext cx="3619500"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4509120"/>
            <a:ext cx="3723134" cy="1916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048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437"/>
                                        </p:tgtEl>
                                        <p:attrNameLst>
                                          <p:attrName>style.visibility</p:attrName>
                                        </p:attrNameLst>
                                      </p:cBhvr>
                                      <p:to>
                                        <p:strVal val="visible"/>
                                      </p:to>
                                    </p:set>
                                    <p:animEffect transition="in" filter="wipe(down)">
                                      <p:cBhvr>
                                        <p:cTn id="12" dur="5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_tradnl"/>
              <a:t>ARNt</a:t>
            </a:r>
            <a:endParaRPr lang="es-ES"/>
          </a:p>
        </p:txBody>
      </p:sp>
      <p:pic>
        <p:nvPicPr>
          <p:cNvPr id="32773" name="Picture 5" descr="arn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313" y="1196975"/>
            <a:ext cx="3986212" cy="5661025"/>
          </a:xfrm>
          <a:prstGeom prst="rect">
            <a:avLst/>
          </a:prstGeom>
          <a:solidFill>
            <a:schemeClr val="tx1"/>
          </a:solidFill>
        </p:spPr>
      </p:pic>
    </p:spTree>
    <p:extLst>
      <p:ext uri="{BB962C8B-B14F-4D97-AF65-F5344CB8AC3E}">
        <p14:creationId xmlns:p14="http://schemas.microsoft.com/office/powerpoint/2010/main" val="2672448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_tradnl" dirty="0"/>
              <a:t>PROPIEDADES QUIMICAS</a:t>
            </a:r>
            <a:endParaRPr lang="es-ES" dirty="0"/>
          </a:p>
        </p:txBody>
      </p:sp>
      <p:sp>
        <p:nvSpPr>
          <p:cNvPr id="30723" name="Rectangle 3"/>
          <p:cNvSpPr>
            <a:spLocks noGrp="1" noChangeArrowheads="1"/>
          </p:cNvSpPr>
          <p:nvPr>
            <p:ph type="body" idx="1"/>
          </p:nvPr>
        </p:nvSpPr>
        <p:spPr/>
        <p:txBody>
          <a:bodyPr/>
          <a:lstStyle/>
          <a:p>
            <a:r>
              <a:rPr lang="es-ES_tradnl"/>
              <a:t>DESNATURALIZACION:</a:t>
            </a:r>
            <a:endParaRPr lang="es-ES"/>
          </a:p>
        </p:txBody>
      </p:sp>
      <p:pic>
        <p:nvPicPr>
          <p:cNvPr id="30725" name="Picture 5" descr="img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38" y="2349500"/>
            <a:ext cx="2647950" cy="37338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4375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70277"/>
          </a:xfrm>
        </p:spPr>
        <p:txBody>
          <a:bodyPr/>
          <a:lstStyle/>
          <a:p>
            <a:pPr marL="0" indent="0" algn="just">
              <a:buNone/>
            </a:pPr>
            <a:r>
              <a:rPr lang="es-ES" sz="2000" dirty="0">
                <a:effectLst/>
              </a:rPr>
              <a:t>Presentan propiedades importantes en relación con sus funciones de almacenamiento, transmisión (replicación) y expresión (transcripción y traducción) de la información genética.</a:t>
            </a:r>
            <a:endParaRPr lang="es-MX" sz="2000" dirty="0">
              <a:effectLst/>
            </a:endParaRPr>
          </a:p>
          <a:p>
            <a:pPr marL="0" indent="0" algn="just">
              <a:buNone/>
            </a:pPr>
            <a:endParaRPr lang="es-MX"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r>
              <a:rPr lang="es-ES" sz="2000" dirty="0">
                <a:effectLst/>
              </a:rPr>
              <a:t>Las cadenas del ADN y el ARN son </a:t>
            </a:r>
            <a:r>
              <a:rPr lang="es-ES" sz="2000" dirty="0" err="1">
                <a:effectLst/>
              </a:rPr>
              <a:t>hidrofílicas</a:t>
            </a:r>
            <a:r>
              <a:rPr lang="es-ES" sz="2000" dirty="0">
                <a:effectLst/>
              </a:rPr>
              <a:t> y debido a la rigidez de la molécula en la doble hélice y a su inmensa longitud en relación al diámetro, las soluciones de DNA son muy viscosas. </a:t>
            </a:r>
            <a:endParaRPr lang="es-MX" sz="2000" dirty="0">
              <a:effectLst/>
            </a:endParaRPr>
          </a:p>
          <a:p>
            <a:pPr marL="0" indent="0" algn="just">
              <a:buNone/>
            </a:pPr>
            <a:r>
              <a:rPr lang="es-ES" sz="2000" dirty="0">
                <a:effectLst/>
              </a:rPr>
              <a:t> </a:t>
            </a:r>
            <a:endParaRPr lang="es-MX" sz="2000" dirty="0">
              <a:effectLst/>
            </a:endParaRPr>
          </a:p>
          <a:p>
            <a:pPr marL="0" indent="0" algn="just">
              <a:buNone/>
            </a:pPr>
            <a:endParaRPr lang="es-ES" sz="1600" dirty="0">
              <a:effectLst/>
            </a:endParaRPr>
          </a:p>
          <a:p>
            <a:pPr marL="0" indent="0" algn="just">
              <a:buNone/>
            </a:pPr>
            <a:endParaRPr lang="es-ES" sz="1600" dirty="0">
              <a:effectLst/>
            </a:endParaRPr>
          </a:p>
          <a:p>
            <a:pPr marL="0" indent="0" algn="just">
              <a:buNone/>
            </a:pPr>
            <a:endParaRPr lang="es-ES" sz="1600" dirty="0">
              <a:effectLst/>
            </a:endParaRPr>
          </a:p>
          <a:p>
            <a:pPr marL="0" indent="0">
              <a:buNone/>
            </a:pPr>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317920"/>
            <a:ext cx="4248472" cy="2371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4495800"/>
            <a:ext cx="2255837"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8419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barn(inVertical)">
                                      <p:cBhvr>
                                        <p:cTn id="12" dur="500"/>
                                        <p:tgtEl>
                                          <p:spTgt spid="3">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gtEl>
                                        <p:attrNameLst>
                                          <p:attrName>style.visibility</p:attrName>
                                        </p:attrNameLst>
                                      </p:cBhvr>
                                      <p:to>
                                        <p:strVal val="visible"/>
                                      </p:to>
                                    </p:set>
                                    <p:animEffect transition="in" filter="fade">
                                      <p:cBhvr>
                                        <p:cTn id="17"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43000"/>
          </a:xfrm>
        </p:spPr>
        <p:txBody>
          <a:bodyPr/>
          <a:lstStyle/>
          <a:p>
            <a:r>
              <a:rPr lang="es-MX" dirty="0"/>
              <a:t>¿CUÁNTO MIDE TU ADN?</a:t>
            </a:r>
          </a:p>
        </p:txBody>
      </p:sp>
      <p:sp>
        <p:nvSpPr>
          <p:cNvPr id="3" name="2 Marcador de contenido"/>
          <p:cNvSpPr>
            <a:spLocks noGrp="1"/>
          </p:cNvSpPr>
          <p:nvPr>
            <p:ph idx="1"/>
          </p:nvPr>
        </p:nvSpPr>
        <p:spPr>
          <a:xfrm>
            <a:off x="457200" y="1163637"/>
            <a:ext cx="8229600" cy="4530725"/>
          </a:xfrm>
        </p:spPr>
        <p:txBody>
          <a:bodyPr/>
          <a:lstStyle/>
          <a:p>
            <a:pPr marL="0" indent="0" algn="just">
              <a:buNone/>
            </a:pPr>
            <a:r>
              <a:rPr lang="es-ES" sz="2000" dirty="0">
                <a:effectLst/>
              </a:rPr>
              <a:t>La longitud del ADN de cada célula humana es de 2 metros. Si se sumara la longitud del ADN de todas las células de una sola persona (2 billones), la longitud resultante sería de 4 billones, equivalente a 100,000 vueltas a la Tierra, 7,000 viajes de ida y vuelta a la luna y 13 viajes de ida y vuelta al sol.</a:t>
            </a:r>
            <a:endParaRPr lang="es-MX" sz="2000" dirty="0">
              <a:effectLst/>
            </a:endParaRPr>
          </a:p>
          <a:p>
            <a:pPr marL="0" indent="0" algn="just">
              <a:buNone/>
            </a:pPr>
            <a:endParaRPr lang="es-MX"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endParaRPr lang="es-ES" sz="2000" dirty="0">
              <a:effectLst/>
            </a:endParaRPr>
          </a:p>
          <a:p>
            <a:pPr marL="0" indent="0" algn="just">
              <a:buNone/>
            </a:pPr>
            <a:r>
              <a:rPr lang="es-ES" sz="2000" dirty="0">
                <a:effectLst/>
              </a:rPr>
              <a:t>Para escribir la secuencia completa del genoma total de una célula humana se necesitarían 1,320 volúmenes de una obra (considerando 1,000 paginas por volumen y 5,000 letras por página, que formarían una pila de 260 metros de altura. </a:t>
            </a:r>
            <a:endParaRPr lang="es-MX" sz="2000" dirty="0">
              <a:effectLst/>
            </a:endParaRPr>
          </a:p>
          <a:p>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2492896"/>
            <a:ext cx="3417168" cy="2733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183238"/>
            <a:ext cx="3073400" cy="535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0706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170"/>
                                        </p:tgtEl>
                                        <p:attrNameLst>
                                          <p:attrName>style.visibility</p:attrName>
                                        </p:attrNameLst>
                                      </p:cBhvr>
                                      <p:to>
                                        <p:strVal val="visible"/>
                                      </p:to>
                                    </p:set>
                                    <p:anim calcmode="lin" valueType="num">
                                      <p:cBhvr>
                                        <p:cTn id="14" dur="500" fill="hold"/>
                                        <p:tgtEl>
                                          <p:spTgt spid="7170"/>
                                        </p:tgtEl>
                                        <p:attrNameLst>
                                          <p:attrName>ppt_w</p:attrName>
                                        </p:attrNameLst>
                                      </p:cBhvr>
                                      <p:tavLst>
                                        <p:tav tm="0">
                                          <p:val>
                                            <p:fltVal val="0"/>
                                          </p:val>
                                        </p:tav>
                                        <p:tav tm="100000">
                                          <p:val>
                                            <p:strVal val="#ppt_w"/>
                                          </p:val>
                                        </p:tav>
                                      </p:tavLst>
                                    </p:anim>
                                    <p:anim calcmode="lin" valueType="num">
                                      <p:cBhvr>
                                        <p:cTn id="15" dur="500" fill="hold"/>
                                        <p:tgtEl>
                                          <p:spTgt spid="7170"/>
                                        </p:tgtEl>
                                        <p:attrNameLst>
                                          <p:attrName>ppt_h</p:attrName>
                                        </p:attrNameLst>
                                      </p:cBhvr>
                                      <p:tavLst>
                                        <p:tav tm="0">
                                          <p:val>
                                            <p:fltVal val="0"/>
                                          </p:val>
                                        </p:tav>
                                        <p:tav tm="100000">
                                          <p:val>
                                            <p:strVal val="#ppt_h"/>
                                          </p:val>
                                        </p:tav>
                                      </p:tavLst>
                                    </p:anim>
                                    <p:animEffect transition="in" filter="fade">
                                      <p:cBhvr>
                                        <p:cTn id="16" dur="500"/>
                                        <p:tgtEl>
                                          <p:spTgt spid="7170"/>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1000"/>
                                        <p:tgtEl>
                                          <p:spTgt spid="3">
                                            <p:txEl>
                                              <p:pRg st="8" end="8"/>
                                            </p:txEl>
                                          </p:spTgt>
                                        </p:tgtEl>
                                      </p:cBhvr>
                                    </p:animEffect>
                                    <p:anim calcmode="lin" valueType="num">
                                      <p:cBhvr>
                                        <p:cTn id="2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457200" y="404813"/>
            <a:ext cx="8229600" cy="5721350"/>
          </a:xfrm>
        </p:spPr>
        <p:txBody>
          <a:bodyPr/>
          <a:lstStyle/>
          <a:p>
            <a:r>
              <a:rPr lang="es-ES_tradnl" dirty="0"/>
              <a:t>AZÚCAR:</a:t>
            </a:r>
          </a:p>
          <a:p>
            <a:endParaRPr lang="es-ES_tradnl" dirty="0"/>
          </a:p>
          <a:p>
            <a:endParaRPr lang="es-ES_tradnl" dirty="0"/>
          </a:p>
          <a:p>
            <a:endParaRPr lang="es-ES_tradnl" dirty="0"/>
          </a:p>
          <a:p>
            <a:endParaRPr lang="es-ES_tradnl" dirty="0"/>
          </a:p>
          <a:p>
            <a:endParaRPr lang="es-ES_tradnl" dirty="0"/>
          </a:p>
          <a:p>
            <a:r>
              <a:rPr lang="es-ES_tradnl" dirty="0"/>
              <a:t>ÁCIDO FOSFÓRICO:</a:t>
            </a:r>
            <a:endParaRPr lang="es-ES" dirty="0"/>
          </a:p>
        </p:txBody>
      </p:sp>
      <p:pic>
        <p:nvPicPr>
          <p:cNvPr id="19460" name="Picture 4" descr="Diapositiva60"/>
          <p:cNvPicPr>
            <a:picLocks noChangeAspect="1" noChangeArrowheads="1"/>
          </p:cNvPicPr>
          <p:nvPr/>
        </p:nvPicPr>
        <p:blipFill>
          <a:blip r:embed="rId2">
            <a:extLst>
              <a:ext uri="{28A0092B-C50C-407E-A947-70E740481C1C}">
                <a14:useLocalDpi xmlns:a14="http://schemas.microsoft.com/office/drawing/2010/main" val="0"/>
              </a:ext>
            </a:extLst>
          </a:blip>
          <a:srcRect t="25996" b="16855"/>
          <a:stretch>
            <a:fillRect/>
          </a:stretch>
        </p:blipFill>
        <p:spPr bwMode="auto">
          <a:xfrm>
            <a:off x="2124075" y="1125538"/>
            <a:ext cx="5454650" cy="232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descr="fosfor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175" y="4437063"/>
            <a:ext cx="1895475"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7825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9459">
                                            <p:txEl>
                                              <p:pRg st="6" end="6"/>
                                            </p:txEl>
                                          </p:spTgt>
                                        </p:tgtEl>
                                        <p:attrNameLst>
                                          <p:attrName>style.visibility</p:attrName>
                                        </p:attrNameLst>
                                      </p:cBhvr>
                                      <p:to>
                                        <p:strVal val="visible"/>
                                      </p:to>
                                    </p:set>
                                    <p:animEffect transition="in" filter="circle(in)">
                                      <p:cBhvr>
                                        <p:cTn id="7" dur="2000"/>
                                        <p:tgtEl>
                                          <p:spTgt spid="19459">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9461"/>
                                        </p:tgtEl>
                                        <p:attrNameLst>
                                          <p:attrName>style.visibility</p:attrName>
                                        </p:attrNameLst>
                                      </p:cBhvr>
                                      <p:to>
                                        <p:strVal val="visible"/>
                                      </p:to>
                                    </p:set>
                                    <p:animEffect transition="in" filter="wipe(down)">
                                      <p:cBhvr>
                                        <p:cTn id="12" dur="5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adn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260350"/>
            <a:ext cx="8316913" cy="63928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2095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0"/>
            <a:ext cx="8281988" cy="669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6129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24744"/>
            <a:ext cx="8229600" cy="5438229"/>
          </a:xfrm>
        </p:spPr>
        <p:txBody>
          <a:bodyPr/>
          <a:lstStyle/>
          <a:p>
            <a:pPr marL="0" indent="0" algn="just">
              <a:buNone/>
            </a:pPr>
            <a:r>
              <a:rPr lang="es-ES" sz="2000" dirty="0">
                <a:effectLst/>
              </a:rPr>
              <a:t>Un punto fundamental es que las purinas y </a:t>
            </a:r>
            <a:r>
              <a:rPr lang="es-ES" sz="2000" dirty="0" err="1">
                <a:effectLst/>
              </a:rPr>
              <a:t>pirimidinas</a:t>
            </a:r>
            <a:r>
              <a:rPr lang="es-ES" sz="2000" dirty="0">
                <a:effectLst/>
              </a:rPr>
              <a:t> son complementarias entre sí, es decir, forman parejas de igual manera que lo harían una llave y su cerradura; son los denominados apareamientos de Watson y Crick (</a:t>
            </a:r>
            <a:r>
              <a:rPr lang="es-ES" sz="2000" dirty="0" err="1">
                <a:effectLst/>
              </a:rPr>
              <a:t>Rosalind</a:t>
            </a:r>
            <a:r>
              <a:rPr lang="es-ES" sz="2000" dirty="0">
                <a:effectLst/>
              </a:rPr>
              <a:t> Franklin). </a:t>
            </a:r>
          </a:p>
          <a:p>
            <a:pPr marL="0" indent="0" algn="just">
              <a:buNone/>
            </a:pPr>
            <a:endParaRPr lang="es-ES" sz="2000" dirty="0">
              <a:effectLst/>
            </a:endParaRPr>
          </a:p>
          <a:p>
            <a:pPr marL="0" indent="0" algn="just">
              <a:buNone/>
            </a:pPr>
            <a:endParaRPr lang="es-ES" sz="2000" dirty="0">
              <a:effectLst/>
            </a:endParaRPr>
          </a:p>
          <a:p>
            <a:pPr marL="0" indent="0" algn="ctr">
              <a:buNone/>
            </a:pPr>
            <a:endParaRPr lang="es-MX" dirty="0"/>
          </a:p>
        </p:txBody>
      </p:sp>
      <p:pic>
        <p:nvPicPr>
          <p:cNvPr id="2" name="Imagen 1"/>
          <p:cNvPicPr>
            <a:picLocks noChangeAspect="1"/>
          </p:cNvPicPr>
          <p:nvPr/>
        </p:nvPicPr>
        <p:blipFill>
          <a:blip r:embed="rId2"/>
          <a:stretch>
            <a:fillRect/>
          </a:stretch>
        </p:blipFill>
        <p:spPr>
          <a:xfrm>
            <a:off x="3990256" y="2780928"/>
            <a:ext cx="4706888" cy="3608614"/>
          </a:xfrm>
          <a:prstGeom prst="rect">
            <a:avLst/>
          </a:prstGeom>
        </p:spPr>
      </p:pic>
      <p:pic>
        <p:nvPicPr>
          <p:cNvPr id="4" name="Imagen 3"/>
          <p:cNvPicPr>
            <a:picLocks noChangeAspect="1"/>
          </p:cNvPicPr>
          <p:nvPr/>
        </p:nvPicPr>
        <p:blipFill>
          <a:blip r:embed="rId3"/>
          <a:stretch>
            <a:fillRect/>
          </a:stretch>
        </p:blipFill>
        <p:spPr>
          <a:xfrm>
            <a:off x="788740" y="2694586"/>
            <a:ext cx="2880320" cy="3694956"/>
          </a:xfrm>
          <a:prstGeom prst="rect">
            <a:avLst/>
          </a:prstGeom>
        </p:spPr>
      </p:pic>
    </p:spTree>
    <p:extLst>
      <p:ext uri="{BB962C8B-B14F-4D97-AF65-F5344CB8AC3E}">
        <p14:creationId xmlns:p14="http://schemas.microsoft.com/office/powerpoint/2010/main" val="1107539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just">
              <a:buNone/>
            </a:pPr>
            <a:r>
              <a:rPr lang="es-ES" sz="2000" dirty="0">
                <a:effectLst/>
              </a:rPr>
              <a:t>La adenina y la timina son complementarias (A=T), uniéndose gracias a dos puentes de hidrógeno, mientras que la guanina y la citosina (G≡C) se unen mediante tres puentes de hidrógeno. Dado que en el ARN no existe timina, la complementariedad se establece entre adenina y uracilo (A=U) mediante dos puentes de hidrógeno. La complementariedad de las bases es la clave de la estructura del ADN y tiene importantes implicaciones, pues permite procesos como la replicación del ADN, la transcripción de ADN a ARN y la traducción del ARN en proteínas.</a:t>
            </a:r>
            <a:endParaRPr lang="es-MX" sz="2000" dirty="0">
              <a:effectLst/>
            </a:endParaRPr>
          </a:p>
          <a:p>
            <a:endParaRPr lang="es-MX" dirty="0"/>
          </a:p>
        </p:txBody>
      </p:sp>
    </p:spTree>
    <p:extLst>
      <p:ext uri="{BB962C8B-B14F-4D97-AF65-F5344CB8AC3E}">
        <p14:creationId xmlns:p14="http://schemas.microsoft.com/office/powerpoint/2010/main" val="3405502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parata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476250"/>
            <a:ext cx="5345113" cy="58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9739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Clasificación y estructura de los ácidos nucleicos.</a:t>
            </a:r>
          </a:p>
        </p:txBody>
      </p:sp>
      <p:sp>
        <p:nvSpPr>
          <p:cNvPr id="3" name="2 Marcador de contenido"/>
          <p:cNvSpPr>
            <a:spLocks noGrp="1"/>
          </p:cNvSpPr>
          <p:nvPr>
            <p:ph idx="1"/>
          </p:nvPr>
        </p:nvSpPr>
        <p:spPr/>
        <p:txBody>
          <a:bodyPr/>
          <a:lstStyle/>
          <a:p>
            <a:pPr marL="0" lvl="0" indent="0" algn="just">
              <a:buNone/>
            </a:pPr>
            <a:r>
              <a:rPr lang="es-ES" sz="1800" dirty="0">
                <a:effectLst/>
              </a:rPr>
              <a:t>El </a:t>
            </a:r>
            <a:r>
              <a:rPr lang="es-ES" sz="1800" dirty="0">
                <a:solidFill>
                  <a:srgbClr val="FFFF00"/>
                </a:solidFill>
                <a:effectLst/>
              </a:rPr>
              <a:t>ADN</a:t>
            </a:r>
            <a:r>
              <a:rPr lang="es-ES" sz="1800" dirty="0">
                <a:effectLst/>
              </a:rPr>
              <a:t> es </a:t>
            </a:r>
            <a:r>
              <a:rPr lang="es-ES" sz="1800" dirty="0" err="1">
                <a:effectLst/>
              </a:rPr>
              <a:t>bicatenario</a:t>
            </a:r>
            <a:r>
              <a:rPr lang="es-ES" sz="1800" dirty="0">
                <a:effectLst/>
              </a:rPr>
              <a:t>, está constituido por dos cadenas </a:t>
            </a:r>
            <a:r>
              <a:rPr lang="es-ES" sz="1800" dirty="0" err="1">
                <a:effectLst/>
              </a:rPr>
              <a:t>polinucleotídicas</a:t>
            </a:r>
            <a:r>
              <a:rPr lang="es-ES" sz="1800" dirty="0">
                <a:effectLst/>
              </a:rPr>
              <a:t> unidas entre sí en toda su longitud. Esta doble cadena puede disponerse en forma lineal (ADN del núcleo de las células </a:t>
            </a:r>
            <a:r>
              <a:rPr lang="es-ES" sz="1800" dirty="0" err="1">
                <a:effectLst/>
              </a:rPr>
              <a:t>eucarióticas</a:t>
            </a:r>
            <a:r>
              <a:rPr lang="es-ES" sz="1800" dirty="0">
                <a:effectLst/>
              </a:rPr>
              <a:t>) o en forma circular (ADN de las células </a:t>
            </a:r>
            <a:r>
              <a:rPr lang="es-ES" sz="1800" dirty="0" err="1">
                <a:effectLst/>
              </a:rPr>
              <a:t>procarióticas</a:t>
            </a:r>
            <a:r>
              <a:rPr lang="es-ES" sz="1800" dirty="0">
                <a:effectLst/>
              </a:rPr>
              <a:t>, así como de las mitocondrias y cloroplastos </a:t>
            </a:r>
            <a:r>
              <a:rPr lang="es-ES" sz="1800" dirty="0" err="1">
                <a:effectLst/>
              </a:rPr>
              <a:t>eucarióticos</a:t>
            </a:r>
            <a:r>
              <a:rPr lang="es-ES" sz="1800" dirty="0">
                <a:effectLst/>
              </a:rPr>
              <a:t>). </a:t>
            </a:r>
            <a:endParaRPr lang="es-MX"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7698"/>
          <a:stretch/>
        </p:blipFill>
        <p:spPr bwMode="auto">
          <a:xfrm>
            <a:off x="5292080" y="3378162"/>
            <a:ext cx="3267075" cy="2975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3366655"/>
            <a:ext cx="2375934" cy="303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4000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barn(inVertical)">
                                      <p:cBhvr>
                                        <p:cTn id="7" dur="25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arn(inVertical)">
                                      <p:cBhvr>
                                        <p:cTn id="12" dur="25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az de luz">
  <a:themeElements>
    <a:clrScheme name="Haz de luz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Haz de luz">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az de luz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Haz de luz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Haz de luz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Haz de luz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Haz de luz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Haz de luz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Haz de luz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Haz de luz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Haz de luz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132</TotalTime>
  <Words>1031</Words>
  <Application>Microsoft Office PowerPoint</Application>
  <PresentationFormat>Presentación en pantalla (4:3)</PresentationFormat>
  <Paragraphs>63</Paragraphs>
  <Slides>23</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23</vt:i4>
      </vt:variant>
    </vt:vector>
  </HeadingPairs>
  <TitlesOfParts>
    <vt:vector size="26" baseType="lpstr">
      <vt:lpstr>Arial</vt:lpstr>
      <vt:lpstr>Wingdings</vt:lpstr>
      <vt:lpstr>Haz de luz</vt:lpstr>
      <vt:lpstr>ÁCIDOS NUCLEICOS</vt:lpstr>
      <vt:lpstr>NUCLEÓTIDO</vt:lpstr>
      <vt:lpstr>Presentación de PowerPoint</vt:lpstr>
      <vt:lpstr>Presentación de PowerPoint</vt:lpstr>
      <vt:lpstr>Presentación de PowerPoint</vt:lpstr>
      <vt:lpstr>Presentación de PowerPoint</vt:lpstr>
      <vt:lpstr>Presentación de PowerPoint</vt:lpstr>
      <vt:lpstr>Presentación de PowerPoint</vt:lpstr>
      <vt:lpstr>Clasificación y estructura de los ácidos nucleicos.</vt:lpstr>
      <vt:lpstr>Presentación de PowerPoint</vt:lpstr>
      <vt:lpstr>Presentación de PowerPoint</vt:lpstr>
      <vt:lpstr>ESTRUCTURAS DE ADN</vt:lpstr>
      <vt:lpstr>Presentación de PowerPoint</vt:lpstr>
      <vt:lpstr>Presentación de PowerPoint</vt:lpstr>
      <vt:lpstr>Presentación de PowerPoint</vt:lpstr>
      <vt:lpstr>Presentación de PowerPoint</vt:lpstr>
      <vt:lpstr>Presentación de PowerPoint</vt:lpstr>
      <vt:lpstr>TIPOS DE ARN</vt:lpstr>
      <vt:lpstr>ARNr</vt:lpstr>
      <vt:lpstr>ARNt</vt:lpstr>
      <vt:lpstr>PROPIEDADES QUIMICAS</vt:lpstr>
      <vt:lpstr>Presentación de PowerPoint</vt:lpstr>
      <vt:lpstr>¿CUÁNTO MIDE TU ADN?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ÁCIDOS NUCLEICOS</dc:title>
  <dc:creator>Angelica</dc:creator>
  <cp:lastModifiedBy>usar</cp:lastModifiedBy>
  <cp:revision>11</cp:revision>
  <dcterms:created xsi:type="dcterms:W3CDTF">2011-09-09T01:38:51Z</dcterms:created>
  <dcterms:modified xsi:type="dcterms:W3CDTF">2016-09-14T02:21:44Z</dcterms:modified>
</cp:coreProperties>
</file>