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50"/>
  </p:handout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82" r:id="rId15"/>
    <p:sldId id="270" r:id="rId16"/>
    <p:sldId id="271" r:id="rId17"/>
    <p:sldId id="283" r:id="rId18"/>
    <p:sldId id="272" r:id="rId19"/>
    <p:sldId id="284" r:id="rId20"/>
    <p:sldId id="273" r:id="rId21"/>
    <p:sldId id="274" r:id="rId22"/>
    <p:sldId id="306" r:id="rId23"/>
    <p:sldId id="275" r:id="rId24"/>
    <p:sldId id="285" r:id="rId25"/>
    <p:sldId id="276" r:id="rId26"/>
    <p:sldId id="277" r:id="rId27"/>
    <p:sldId id="279" r:id="rId28"/>
    <p:sldId id="258" r:id="rId29"/>
    <p:sldId id="281" r:id="rId30"/>
    <p:sldId id="286" r:id="rId31"/>
    <p:sldId id="287" r:id="rId32"/>
    <p:sldId id="300" r:id="rId33"/>
    <p:sldId id="295" r:id="rId34"/>
    <p:sldId id="296" r:id="rId35"/>
    <p:sldId id="304" r:id="rId36"/>
    <p:sldId id="305" r:id="rId37"/>
    <p:sldId id="293" r:id="rId38"/>
    <p:sldId id="301" r:id="rId39"/>
    <p:sldId id="288" r:id="rId40"/>
    <p:sldId id="297" r:id="rId41"/>
    <p:sldId id="298" r:id="rId42"/>
    <p:sldId id="299" r:id="rId43"/>
    <p:sldId id="289" r:id="rId44"/>
    <p:sldId id="290" r:id="rId45"/>
    <p:sldId id="292" r:id="rId46"/>
    <p:sldId id="302" r:id="rId47"/>
    <p:sldId id="294" r:id="rId48"/>
    <p:sldId id="303" r:id="rId4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1" d="100"/>
          <a:sy n="41" d="100"/>
        </p:scale>
        <p:origin x="1356" y="4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60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925092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3789363"/>
            <a:ext cx="7772400" cy="1109662"/>
          </a:xfrm>
        </p:spPr>
        <p:txBody>
          <a:bodyPr/>
          <a:lstStyle>
            <a:lvl1pPr algn="ctr">
              <a:defRPr sz="4400"/>
            </a:lvl1pPr>
          </a:lstStyle>
          <a:p>
            <a:pPr lvl="0"/>
            <a:r>
              <a:rPr lang="ru-RU" noProof="0"/>
              <a:t>Haga clic para cambiar el estilo de título	</a:t>
            </a:r>
          </a:p>
        </p:txBody>
      </p:sp>
      <p:sp>
        <p:nvSpPr>
          <p:cNvPr id="5123" name="Rectangle 3"/>
          <p:cNvSpPr>
            <a:spLocks noGrp="1" noChangeArrowheads="1"/>
          </p:cNvSpPr>
          <p:nvPr>
            <p:ph type="subTitle" idx="1"/>
          </p:nvPr>
        </p:nvSpPr>
        <p:spPr>
          <a:xfrm>
            <a:off x="1371600" y="4941888"/>
            <a:ext cx="6400800" cy="696912"/>
          </a:xfrm>
        </p:spPr>
        <p:txBody>
          <a:bodyPr/>
          <a:lstStyle>
            <a:lvl1pPr marL="0" indent="0" algn="ctr">
              <a:buFontTx/>
              <a:buNone/>
              <a:defRPr/>
            </a:lvl1pPr>
          </a:lstStyle>
          <a:p>
            <a:pPr lvl="0"/>
            <a:r>
              <a:rPr lang="ru-RU" noProof="0"/>
              <a:t>Haga clic para modificar el estilo de subtítulo del patrón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3515664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77038" y="1700213"/>
            <a:ext cx="1909762" cy="4897437"/>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1042988" y="1700213"/>
            <a:ext cx="5581650" cy="4897437"/>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560075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2625926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Tree>
    <p:extLst>
      <p:ext uri="{BB962C8B-B14F-4D97-AF65-F5344CB8AC3E}">
        <p14:creationId xmlns:p14="http://schemas.microsoft.com/office/powerpoint/2010/main" val="4142037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1042988" y="2349500"/>
            <a:ext cx="3744912" cy="4248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940300" y="2349500"/>
            <a:ext cx="3746500" cy="4248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420537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835585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Tree>
    <p:extLst>
      <p:ext uri="{BB962C8B-B14F-4D97-AF65-F5344CB8AC3E}">
        <p14:creationId xmlns:p14="http://schemas.microsoft.com/office/powerpoint/2010/main" val="1920422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8053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extLst>
      <p:ext uri="{BB962C8B-B14F-4D97-AF65-F5344CB8AC3E}">
        <p14:creationId xmlns:p14="http://schemas.microsoft.com/office/powerpoint/2010/main" val="1362015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extLst>
      <p:ext uri="{BB962C8B-B14F-4D97-AF65-F5344CB8AC3E}">
        <p14:creationId xmlns:p14="http://schemas.microsoft.com/office/powerpoint/2010/main" val="869790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042988" y="1700213"/>
            <a:ext cx="7643812"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t>Haga clic para cambiar el estilo de título	</a:t>
            </a:r>
          </a:p>
        </p:txBody>
      </p:sp>
      <p:sp>
        <p:nvSpPr>
          <p:cNvPr id="1027" name="Rectangle 3"/>
          <p:cNvSpPr>
            <a:spLocks noGrp="1" noChangeArrowheads="1"/>
          </p:cNvSpPr>
          <p:nvPr>
            <p:ph type="body" idx="1"/>
          </p:nvPr>
        </p:nvSpPr>
        <p:spPr bwMode="auto">
          <a:xfrm>
            <a:off x="1042988" y="2349500"/>
            <a:ext cx="7643812" cy="424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t>Haga clic para modificar el estilo de texto del patrón</a:t>
            </a:r>
          </a:p>
          <a:p>
            <a:pPr lvl="1"/>
            <a:r>
              <a:rPr lang="ru-RU"/>
              <a:t>Segundo nivel</a:t>
            </a:r>
          </a:p>
          <a:p>
            <a:pPr lvl="2"/>
            <a:r>
              <a:rPr lang="ru-RU"/>
              <a:t>Tercer nivel</a:t>
            </a:r>
          </a:p>
          <a:p>
            <a:pPr lvl="3"/>
            <a:r>
              <a:rPr lang="ru-RU"/>
              <a:t>Cuarto nivel</a:t>
            </a:r>
          </a:p>
          <a:p>
            <a:pPr lvl="4"/>
            <a:r>
              <a:rPr lang="ru-RU"/>
              <a:t>Quinto nivel</a:t>
            </a:r>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sz="3600">
          <a:solidFill>
            <a:schemeClr val="tx2"/>
          </a:solidFill>
          <a:latin typeface="+mj-lt"/>
          <a:ea typeface="+mj-ea"/>
          <a:cs typeface="+mj-cs"/>
        </a:defRPr>
      </a:lvl1pPr>
      <a:lvl2pPr algn="l" rtl="0" fontAlgn="base">
        <a:spcBef>
          <a:spcPct val="0"/>
        </a:spcBef>
        <a:spcAft>
          <a:spcPct val="0"/>
        </a:spcAft>
        <a:defRPr sz="3600">
          <a:solidFill>
            <a:schemeClr val="tx2"/>
          </a:solidFill>
          <a:latin typeface="Arial" charset="0"/>
        </a:defRPr>
      </a:lvl2pPr>
      <a:lvl3pPr algn="l" rtl="0" fontAlgn="base">
        <a:spcBef>
          <a:spcPct val="0"/>
        </a:spcBef>
        <a:spcAft>
          <a:spcPct val="0"/>
        </a:spcAft>
        <a:defRPr sz="3600">
          <a:solidFill>
            <a:schemeClr val="tx2"/>
          </a:solidFill>
          <a:latin typeface="Arial" charset="0"/>
        </a:defRPr>
      </a:lvl3pPr>
      <a:lvl4pPr algn="l" rtl="0" fontAlgn="base">
        <a:spcBef>
          <a:spcPct val="0"/>
        </a:spcBef>
        <a:spcAft>
          <a:spcPct val="0"/>
        </a:spcAft>
        <a:defRPr sz="3600">
          <a:solidFill>
            <a:schemeClr val="tx2"/>
          </a:solidFill>
          <a:latin typeface="Arial" charset="0"/>
        </a:defRPr>
      </a:lvl4pPr>
      <a:lvl5pPr algn="l" rtl="0" fontAlgn="base">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fontAlgn="base">
        <a:spcBef>
          <a:spcPct val="20000"/>
        </a:spcBef>
        <a:spcAft>
          <a:spcPct val="0"/>
        </a:spcAft>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b="1">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3.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hyperlink" Target="http://consejoguia.com/wp-content/uploads/2010/06/C%C3%B3mo-sacar-agua-de-la-oreja2.jpg" TargetMode="External"/><Relationship Id="rId5" Type="http://schemas.openxmlformats.org/officeDocument/2006/relationships/image" Target="../media/image22.jpeg"/><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enior.british.edu.uy/odiaz/membra8.jpg" TargetMode="External"/><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2.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e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themeOverride" Target="../theme/themeOverride2.xml"/><Relationship Id="rId5" Type="http://schemas.openxmlformats.org/officeDocument/2006/relationships/image" Target="../media/image11.pn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themeOverride" Target="../theme/themeOverride3.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a:off x="395288" y="2565400"/>
            <a:ext cx="8496300" cy="1109663"/>
          </a:xfrm>
        </p:spPr>
        <p:txBody>
          <a:bodyPr/>
          <a:lstStyle/>
          <a:p>
            <a:r>
              <a:rPr lang="es-ES_tradnl" sz="4800"/>
              <a:t>LÍPIDOS</a:t>
            </a:r>
            <a:endParaRPr lang="uk-UA" sz="4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116013" y="333375"/>
            <a:ext cx="7643812" cy="649288"/>
          </a:xfrm>
        </p:spPr>
        <p:txBody>
          <a:bodyPr/>
          <a:lstStyle/>
          <a:p>
            <a:pPr algn="r"/>
            <a:r>
              <a:rPr lang="es-ES_tradnl" sz="3200"/>
              <a:t>LÍPIDOS SIMPLES.</a:t>
            </a:r>
            <a:br>
              <a:rPr lang="es-ES_tradnl" sz="3200"/>
            </a:br>
            <a:r>
              <a:rPr lang="es-ES_tradnl" sz="3200"/>
              <a:t>Acilglicéridos.</a:t>
            </a:r>
            <a:endParaRPr lang="es-ES" sz="3200"/>
          </a:p>
        </p:txBody>
      </p:sp>
      <p:sp>
        <p:nvSpPr>
          <p:cNvPr id="38915" name="Rectangle 3"/>
          <p:cNvSpPr>
            <a:spLocks noGrp="1" noChangeArrowheads="1"/>
          </p:cNvSpPr>
          <p:nvPr>
            <p:ph type="body" idx="1"/>
          </p:nvPr>
        </p:nvSpPr>
        <p:spPr>
          <a:xfrm>
            <a:off x="323850" y="1268413"/>
            <a:ext cx="8362950" cy="4248150"/>
          </a:xfrm>
        </p:spPr>
        <p:txBody>
          <a:bodyPr/>
          <a:lstStyle/>
          <a:p>
            <a:r>
              <a:rPr lang="es-ES_tradnl"/>
              <a:t>También se llaman acilgliceroles.</a:t>
            </a:r>
          </a:p>
          <a:p>
            <a:r>
              <a:rPr lang="es-ES_tradnl"/>
              <a:t>Cuando a T. A. son líquidos se les llama aceites y cuando son sólidos grasas.</a:t>
            </a:r>
          </a:p>
          <a:p>
            <a:r>
              <a:rPr lang="es-ES_tradnl"/>
              <a:t>Son ésteres (-COO-) de ácido graso con glicerol (glicerina). </a:t>
            </a:r>
            <a:r>
              <a:rPr lang="es-ES_tradnl">
                <a:solidFill>
                  <a:srgbClr val="FFFF00"/>
                </a:solidFill>
              </a:rPr>
              <a:t>Reacción de esterificación.</a:t>
            </a:r>
            <a:r>
              <a:rPr lang="es-ES_tradnl"/>
              <a:t> </a:t>
            </a:r>
          </a:p>
          <a:p>
            <a:pPr>
              <a:buFontTx/>
              <a:buNone/>
            </a:pPr>
            <a:endParaRPr lang="es-ES"/>
          </a:p>
        </p:txBody>
      </p:sp>
      <p:pic>
        <p:nvPicPr>
          <p:cNvPr id="38921" name="Picture 9" descr="200px-Glycerin_Skelett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4076700"/>
            <a:ext cx="3201987" cy="1200150"/>
          </a:xfrm>
          <a:prstGeom prst="rect">
            <a:avLst/>
          </a:prstGeom>
          <a:solidFill>
            <a:schemeClr val="accent1"/>
          </a:solidFill>
        </p:spPr>
      </p:pic>
      <p:grpSp>
        <p:nvGrpSpPr>
          <p:cNvPr id="38929" name="Group 17"/>
          <p:cNvGrpSpPr>
            <a:grpSpLocks/>
          </p:cNvGrpSpPr>
          <p:nvPr/>
        </p:nvGrpSpPr>
        <p:grpSpPr bwMode="auto">
          <a:xfrm>
            <a:off x="971550" y="3789363"/>
            <a:ext cx="7415213" cy="1727200"/>
            <a:chOff x="612" y="2387"/>
            <a:chExt cx="4671" cy="1088"/>
          </a:xfrm>
        </p:grpSpPr>
        <p:sp>
          <p:nvSpPr>
            <p:cNvPr id="38922" name="Text Box 10"/>
            <p:cNvSpPr txBox="1">
              <a:spLocks noChangeArrowheads="1"/>
            </p:cNvSpPr>
            <p:nvPr/>
          </p:nvSpPr>
          <p:spPr bwMode="auto">
            <a:xfrm>
              <a:off x="3061" y="2387"/>
              <a:ext cx="2222" cy="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s-ES"/>
                <a:t>Una molécula de glicerol puede reaccionar con hasta tres moléculas de ácidos grasos, puesto que tiene tres grupos hidroxilo. </a:t>
              </a:r>
            </a:p>
          </p:txBody>
        </p:sp>
        <p:sp>
          <p:nvSpPr>
            <p:cNvPr id="38923" name="Oval 11"/>
            <p:cNvSpPr>
              <a:spLocks noChangeArrowheads="1"/>
            </p:cNvSpPr>
            <p:nvPr/>
          </p:nvSpPr>
          <p:spPr bwMode="auto">
            <a:xfrm>
              <a:off x="612" y="2568"/>
              <a:ext cx="590" cy="499"/>
            </a:xfrm>
            <a:prstGeom prst="ellipse">
              <a:avLst/>
            </a:prstGeom>
            <a:noFill/>
            <a:ln w="9525" algn="ctr">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8924" name="Oval 12"/>
            <p:cNvSpPr>
              <a:spLocks noChangeArrowheads="1"/>
            </p:cNvSpPr>
            <p:nvPr/>
          </p:nvSpPr>
          <p:spPr bwMode="auto">
            <a:xfrm>
              <a:off x="1519" y="2976"/>
              <a:ext cx="590" cy="499"/>
            </a:xfrm>
            <a:prstGeom prst="ellipse">
              <a:avLst/>
            </a:prstGeom>
            <a:noFill/>
            <a:ln w="9525" algn="ctr">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8925" name="Oval 13"/>
            <p:cNvSpPr>
              <a:spLocks noChangeArrowheads="1"/>
            </p:cNvSpPr>
            <p:nvPr/>
          </p:nvSpPr>
          <p:spPr bwMode="auto">
            <a:xfrm>
              <a:off x="2245" y="2568"/>
              <a:ext cx="590" cy="499"/>
            </a:xfrm>
            <a:prstGeom prst="ellipse">
              <a:avLst/>
            </a:prstGeom>
            <a:noFill/>
            <a:ln w="9525" algn="ctr">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pic>
        <p:nvPicPr>
          <p:cNvPr id="38928" name="Picture 16" descr="practica_51_esquema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363" y="5445125"/>
            <a:ext cx="3810000" cy="1181100"/>
          </a:xfrm>
          <a:prstGeom prst="rect">
            <a:avLst/>
          </a:prstGeom>
          <a:noFill/>
          <a:ln w="25400">
            <a:solidFill>
              <a:srgbClr val="FFFF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38928"/>
                                        </p:tgtEl>
                                        <p:attrNameLst>
                                          <p:attrName>style.visibility</p:attrName>
                                        </p:attrNameLst>
                                      </p:cBhvr>
                                      <p:to>
                                        <p:strVal val="visible"/>
                                      </p:to>
                                    </p:set>
                                    <p:animEffect transition="in" filter="fade">
                                      <p:cBhvr>
                                        <p:cTn id="7" dur="500"/>
                                        <p:tgtEl>
                                          <p:spTgt spid="38928"/>
                                        </p:tgtEl>
                                      </p:cBhvr>
                                    </p:animEffect>
                                    <p:anim calcmode="lin" valueType="num">
                                      <p:cBhvr>
                                        <p:cTn id="8" dur="500" fill="hold"/>
                                        <p:tgtEl>
                                          <p:spTgt spid="38928"/>
                                        </p:tgtEl>
                                        <p:attrNameLst>
                                          <p:attrName>ppt_x</p:attrName>
                                        </p:attrNameLst>
                                      </p:cBhvr>
                                      <p:tavLst>
                                        <p:tav tm="0">
                                          <p:val>
                                            <p:strVal val="#ppt_x"/>
                                          </p:val>
                                        </p:tav>
                                        <p:tav tm="100000">
                                          <p:val>
                                            <p:strVal val="#ppt_x"/>
                                          </p:val>
                                        </p:tav>
                                      </p:tavLst>
                                    </p:anim>
                                    <p:anim calcmode="lin" valueType="num">
                                      <p:cBhvr>
                                        <p:cTn id="9" dur="450" decel="100000" fill="hold"/>
                                        <p:tgtEl>
                                          <p:spTgt spid="38928"/>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38928"/>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5" presetClass="entr" presetSubtype="0" fill="hold" nodeType="clickEffect">
                                  <p:stCondLst>
                                    <p:cond delay="0"/>
                                  </p:stCondLst>
                                  <p:childTnLst>
                                    <p:set>
                                      <p:cBhvr>
                                        <p:cTn id="14" dur="1" fill="hold">
                                          <p:stCondLst>
                                            <p:cond delay="0"/>
                                          </p:stCondLst>
                                        </p:cTn>
                                        <p:tgtEl>
                                          <p:spTgt spid="38921"/>
                                        </p:tgtEl>
                                        <p:attrNameLst>
                                          <p:attrName>style.visibility</p:attrName>
                                        </p:attrNameLst>
                                      </p:cBhvr>
                                      <p:to>
                                        <p:strVal val="visible"/>
                                      </p:to>
                                    </p:set>
                                    <p:anim calcmode="lin" valueType="num">
                                      <p:cBhvr>
                                        <p:cTn id="15" dur="250" decel="50000" fill="hold">
                                          <p:stCondLst>
                                            <p:cond delay="0"/>
                                          </p:stCondLst>
                                        </p:cTn>
                                        <p:tgtEl>
                                          <p:spTgt spid="38921"/>
                                        </p:tgtEl>
                                        <p:attrNameLst>
                                          <p:attrName>style.rotation</p:attrName>
                                        </p:attrNameLst>
                                      </p:cBhvr>
                                      <p:tavLst>
                                        <p:tav tm="0">
                                          <p:val>
                                            <p:fltVal val="-90"/>
                                          </p:val>
                                        </p:tav>
                                        <p:tav tm="100000">
                                          <p:val>
                                            <p:fltVal val="0"/>
                                          </p:val>
                                        </p:tav>
                                      </p:tavLst>
                                    </p:anim>
                                    <p:anim calcmode="lin" valueType="num">
                                      <p:cBhvr>
                                        <p:cTn id="16" dur="250" decel="50000" fill="hold">
                                          <p:stCondLst>
                                            <p:cond delay="0"/>
                                          </p:stCondLst>
                                        </p:cTn>
                                        <p:tgtEl>
                                          <p:spTgt spid="38921"/>
                                        </p:tgtEl>
                                        <p:attrNameLst>
                                          <p:attrName>ppt_w</p:attrName>
                                        </p:attrNameLst>
                                      </p:cBhvr>
                                      <p:tavLst>
                                        <p:tav tm="0">
                                          <p:val>
                                            <p:strVal val="#ppt_w"/>
                                          </p:val>
                                        </p:tav>
                                        <p:tav tm="100000">
                                          <p:val>
                                            <p:strVal val="#ppt_w*.05"/>
                                          </p:val>
                                        </p:tav>
                                      </p:tavLst>
                                    </p:anim>
                                    <p:anim calcmode="lin" valueType="num">
                                      <p:cBhvr>
                                        <p:cTn id="17" dur="250" accel="50000" fill="hold">
                                          <p:stCondLst>
                                            <p:cond delay="250"/>
                                          </p:stCondLst>
                                        </p:cTn>
                                        <p:tgtEl>
                                          <p:spTgt spid="38921"/>
                                        </p:tgtEl>
                                        <p:attrNameLst>
                                          <p:attrName>ppt_w</p:attrName>
                                        </p:attrNameLst>
                                      </p:cBhvr>
                                      <p:tavLst>
                                        <p:tav tm="0">
                                          <p:val>
                                            <p:strVal val="#ppt_w*.05"/>
                                          </p:val>
                                        </p:tav>
                                        <p:tav tm="100000">
                                          <p:val>
                                            <p:strVal val="#ppt_w"/>
                                          </p:val>
                                        </p:tav>
                                      </p:tavLst>
                                    </p:anim>
                                    <p:anim calcmode="lin" valueType="num">
                                      <p:cBhvr>
                                        <p:cTn id="18" dur="500" fill="hold"/>
                                        <p:tgtEl>
                                          <p:spTgt spid="38921"/>
                                        </p:tgtEl>
                                        <p:attrNameLst>
                                          <p:attrName>ppt_h</p:attrName>
                                        </p:attrNameLst>
                                      </p:cBhvr>
                                      <p:tavLst>
                                        <p:tav tm="0">
                                          <p:val>
                                            <p:strVal val="#ppt_h"/>
                                          </p:val>
                                        </p:tav>
                                        <p:tav tm="100000">
                                          <p:val>
                                            <p:strVal val="#ppt_h"/>
                                          </p:val>
                                        </p:tav>
                                      </p:tavLst>
                                    </p:anim>
                                    <p:anim calcmode="lin" valueType="num">
                                      <p:cBhvr>
                                        <p:cTn id="19" dur="250" decel="50000" fill="hold">
                                          <p:stCondLst>
                                            <p:cond delay="0"/>
                                          </p:stCondLst>
                                        </p:cTn>
                                        <p:tgtEl>
                                          <p:spTgt spid="38921"/>
                                        </p:tgtEl>
                                        <p:attrNameLst>
                                          <p:attrName>ppt_x</p:attrName>
                                        </p:attrNameLst>
                                      </p:cBhvr>
                                      <p:tavLst>
                                        <p:tav tm="0">
                                          <p:val>
                                            <p:strVal val="#ppt_x+.4"/>
                                          </p:val>
                                        </p:tav>
                                        <p:tav tm="100000">
                                          <p:val>
                                            <p:strVal val="#ppt_x"/>
                                          </p:val>
                                        </p:tav>
                                      </p:tavLst>
                                    </p:anim>
                                    <p:anim calcmode="lin" valueType="num">
                                      <p:cBhvr>
                                        <p:cTn id="20" dur="250" decel="50000" fill="hold">
                                          <p:stCondLst>
                                            <p:cond delay="0"/>
                                          </p:stCondLst>
                                        </p:cTn>
                                        <p:tgtEl>
                                          <p:spTgt spid="38921"/>
                                        </p:tgtEl>
                                        <p:attrNameLst>
                                          <p:attrName>ppt_y</p:attrName>
                                        </p:attrNameLst>
                                      </p:cBhvr>
                                      <p:tavLst>
                                        <p:tav tm="0">
                                          <p:val>
                                            <p:strVal val="#ppt_y-.2"/>
                                          </p:val>
                                        </p:tav>
                                        <p:tav tm="100000">
                                          <p:val>
                                            <p:strVal val="#ppt_y+.1"/>
                                          </p:val>
                                        </p:tav>
                                      </p:tavLst>
                                    </p:anim>
                                    <p:anim calcmode="lin" valueType="num">
                                      <p:cBhvr>
                                        <p:cTn id="21" dur="250" accel="50000" fill="hold">
                                          <p:stCondLst>
                                            <p:cond delay="250"/>
                                          </p:stCondLst>
                                        </p:cTn>
                                        <p:tgtEl>
                                          <p:spTgt spid="38921"/>
                                        </p:tgtEl>
                                        <p:attrNameLst>
                                          <p:attrName>ppt_y</p:attrName>
                                        </p:attrNameLst>
                                      </p:cBhvr>
                                      <p:tavLst>
                                        <p:tav tm="0">
                                          <p:val>
                                            <p:strVal val="#ppt_y+.1"/>
                                          </p:val>
                                        </p:tav>
                                        <p:tav tm="100000">
                                          <p:val>
                                            <p:strVal val="#ppt_y"/>
                                          </p:val>
                                        </p:tav>
                                      </p:tavLst>
                                    </p:anim>
                                    <p:animEffect transition="in" filter="fade">
                                      <p:cBhvr>
                                        <p:cTn id="22" dur="500" decel="50000">
                                          <p:stCondLst>
                                            <p:cond delay="0"/>
                                          </p:stCondLst>
                                        </p:cTn>
                                        <p:tgtEl>
                                          <p:spTgt spid="3892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5" presetClass="entr" presetSubtype="0" fill="hold" nodeType="clickEffect">
                                  <p:stCondLst>
                                    <p:cond delay="0"/>
                                  </p:stCondLst>
                                  <p:childTnLst>
                                    <p:set>
                                      <p:cBhvr>
                                        <p:cTn id="26" dur="1" fill="hold">
                                          <p:stCondLst>
                                            <p:cond delay="0"/>
                                          </p:stCondLst>
                                        </p:cTn>
                                        <p:tgtEl>
                                          <p:spTgt spid="38929"/>
                                        </p:tgtEl>
                                        <p:attrNameLst>
                                          <p:attrName>style.visibility</p:attrName>
                                        </p:attrNameLst>
                                      </p:cBhvr>
                                      <p:to>
                                        <p:strVal val="visible"/>
                                      </p:to>
                                    </p:set>
                                    <p:anim calcmode="lin" valueType="num">
                                      <p:cBhvr>
                                        <p:cTn id="27" dur="1000" fill="hold"/>
                                        <p:tgtEl>
                                          <p:spTgt spid="38929"/>
                                        </p:tgtEl>
                                        <p:attrNameLst>
                                          <p:attrName>ppt_w</p:attrName>
                                        </p:attrNameLst>
                                      </p:cBhvr>
                                      <p:tavLst>
                                        <p:tav tm="0">
                                          <p:val>
                                            <p:fltVal val="0"/>
                                          </p:val>
                                        </p:tav>
                                        <p:tav tm="100000">
                                          <p:val>
                                            <p:strVal val="#ppt_w"/>
                                          </p:val>
                                        </p:tav>
                                      </p:tavLst>
                                    </p:anim>
                                    <p:anim calcmode="lin" valueType="num">
                                      <p:cBhvr>
                                        <p:cTn id="28" dur="1000" fill="hold"/>
                                        <p:tgtEl>
                                          <p:spTgt spid="38929"/>
                                        </p:tgtEl>
                                        <p:attrNameLst>
                                          <p:attrName>ppt_h</p:attrName>
                                        </p:attrNameLst>
                                      </p:cBhvr>
                                      <p:tavLst>
                                        <p:tav tm="0">
                                          <p:val>
                                            <p:fltVal val="0"/>
                                          </p:val>
                                        </p:tav>
                                        <p:tav tm="100000">
                                          <p:val>
                                            <p:strVal val="#ppt_h"/>
                                          </p:val>
                                        </p:tav>
                                      </p:tavLst>
                                    </p:anim>
                                    <p:anim calcmode="lin" valueType="num">
                                      <p:cBhvr>
                                        <p:cTn id="29" dur="1000" fill="hold"/>
                                        <p:tgtEl>
                                          <p:spTgt spid="38929"/>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3892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0" y="333375"/>
            <a:ext cx="8964613" cy="1439863"/>
          </a:xfrm>
        </p:spPr>
        <p:txBody>
          <a:bodyPr/>
          <a:lstStyle/>
          <a:p>
            <a:pPr algn="r"/>
            <a:r>
              <a:rPr lang="es-ES" sz="3200"/>
              <a:t>Según el número de ácidos grasos que se unan a la molécula de glicerina, existen tres tipos de acilgliceroles:</a:t>
            </a:r>
          </a:p>
        </p:txBody>
      </p:sp>
      <p:sp>
        <p:nvSpPr>
          <p:cNvPr id="39939" name="Rectangle 3"/>
          <p:cNvSpPr>
            <a:spLocks noGrp="1" noChangeArrowheads="1"/>
          </p:cNvSpPr>
          <p:nvPr>
            <p:ph type="body" idx="1"/>
          </p:nvPr>
        </p:nvSpPr>
        <p:spPr>
          <a:xfrm>
            <a:off x="179388" y="2060575"/>
            <a:ext cx="3924300" cy="4249738"/>
          </a:xfrm>
        </p:spPr>
        <p:txBody>
          <a:bodyPr/>
          <a:lstStyle/>
          <a:p>
            <a:pPr marL="0" indent="0" algn="just">
              <a:lnSpc>
                <a:spcPct val="80000"/>
              </a:lnSpc>
            </a:pPr>
            <a:r>
              <a:rPr lang="es-ES" sz="2200"/>
              <a:t>Monoglicéridos. Sólo existe un ácido graso unido a la molécula de glicerina. </a:t>
            </a:r>
          </a:p>
          <a:p>
            <a:pPr marL="0" indent="0" algn="just">
              <a:lnSpc>
                <a:spcPct val="80000"/>
              </a:lnSpc>
              <a:buFontTx/>
              <a:buNone/>
            </a:pPr>
            <a:endParaRPr lang="es-ES" sz="2200"/>
          </a:p>
          <a:p>
            <a:pPr marL="0" indent="0" algn="just">
              <a:lnSpc>
                <a:spcPct val="80000"/>
              </a:lnSpc>
            </a:pPr>
            <a:r>
              <a:rPr lang="es-ES" sz="2200"/>
              <a:t>Diacilglicéridos. La molécula de glicerina se une a dos ácidos grasos. </a:t>
            </a:r>
          </a:p>
          <a:p>
            <a:pPr marL="0" indent="0" algn="just">
              <a:lnSpc>
                <a:spcPct val="80000"/>
              </a:lnSpc>
              <a:buFontTx/>
              <a:buNone/>
            </a:pPr>
            <a:endParaRPr lang="es-ES" sz="2200"/>
          </a:p>
          <a:p>
            <a:pPr marL="0" indent="0" algn="just">
              <a:lnSpc>
                <a:spcPct val="80000"/>
              </a:lnSpc>
            </a:pPr>
            <a:r>
              <a:rPr lang="es-ES" sz="2200"/>
              <a:t>Triacilglicéridos. Llamados comúnmente triglicéridos, puesto que la glicerina está unida a tres ácidos grasos; son los más importantes y extendidos de los tres. </a:t>
            </a:r>
          </a:p>
          <a:p>
            <a:pPr marL="0" indent="0" algn="just">
              <a:lnSpc>
                <a:spcPct val="80000"/>
              </a:lnSpc>
            </a:pPr>
            <a:endParaRPr lang="es-ES" sz="2200"/>
          </a:p>
        </p:txBody>
      </p:sp>
      <p:grpSp>
        <p:nvGrpSpPr>
          <p:cNvPr id="39963" name="Group 27"/>
          <p:cNvGrpSpPr>
            <a:grpSpLocks/>
          </p:cNvGrpSpPr>
          <p:nvPr/>
        </p:nvGrpSpPr>
        <p:grpSpPr bwMode="auto">
          <a:xfrm>
            <a:off x="4067175" y="2276475"/>
            <a:ext cx="5076825" cy="3686175"/>
            <a:chOff x="2562" y="1434"/>
            <a:chExt cx="3198" cy="2322"/>
          </a:xfrm>
        </p:grpSpPr>
        <p:grpSp>
          <p:nvGrpSpPr>
            <p:cNvPr id="39957" name="Group 21"/>
            <p:cNvGrpSpPr>
              <a:grpSpLocks/>
            </p:cNvGrpSpPr>
            <p:nvPr/>
          </p:nvGrpSpPr>
          <p:grpSpPr bwMode="auto">
            <a:xfrm>
              <a:off x="2562" y="1434"/>
              <a:ext cx="3198" cy="2322"/>
              <a:chOff x="2562" y="1434"/>
              <a:chExt cx="3198" cy="2322"/>
            </a:xfrm>
          </p:grpSpPr>
          <p:pic>
            <p:nvPicPr>
              <p:cNvPr id="39941" name="Picture 5" descr="v4700s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3" y="1434"/>
                <a:ext cx="3107" cy="2322"/>
              </a:xfrm>
              <a:prstGeom prst="rect">
                <a:avLst/>
              </a:prstGeom>
              <a:noFill/>
              <a:extLst>
                <a:ext uri="{909E8E84-426E-40DD-AFC4-6F175D3DCCD1}">
                  <a14:hiddenFill xmlns:a14="http://schemas.microsoft.com/office/drawing/2010/main">
                    <a:solidFill>
                      <a:srgbClr val="FFFFFF"/>
                    </a:solidFill>
                  </a14:hiddenFill>
                </a:ext>
              </a:extLst>
            </p:spPr>
          </p:pic>
          <p:sp>
            <p:nvSpPr>
              <p:cNvPr id="39942" name="Rectangle 6"/>
              <p:cNvSpPr>
                <a:spLocks noChangeArrowheads="1"/>
              </p:cNvSpPr>
              <p:nvPr/>
            </p:nvSpPr>
            <p:spPr bwMode="auto">
              <a:xfrm>
                <a:off x="4150" y="1434"/>
                <a:ext cx="454" cy="136"/>
              </a:xfrm>
              <a:prstGeom prst="rect">
                <a:avLst/>
              </a:prstGeom>
              <a:noFill/>
              <a:ln w="9525" algn="ctr">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9943" name="Rectangle 7"/>
              <p:cNvSpPr>
                <a:spLocks noChangeArrowheads="1"/>
              </p:cNvSpPr>
              <p:nvPr/>
            </p:nvSpPr>
            <p:spPr bwMode="auto">
              <a:xfrm>
                <a:off x="4150" y="1797"/>
                <a:ext cx="454" cy="136"/>
              </a:xfrm>
              <a:prstGeom prst="rect">
                <a:avLst/>
              </a:prstGeom>
              <a:noFill/>
              <a:ln w="9525" algn="ctr">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9944" name="Rectangle 8"/>
              <p:cNvSpPr>
                <a:spLocks noChangeArrowheads="1"/>
              </p:cNvSpPr>
              <p:nvPr/>
            </p:nvSpPr>
            <p:spPr bwMode="auto">
              <a:xfrm>
                <a:off x="3606" y="1616"/>
                <a:ext cx="454" cy="136"/>
              </a:xfrm>
              <a:prstGeom prst="rect">
                <a:avLst/>
              </a:prstGeom>
              <a:noFill/>
              <a:ln w="9525" algn="ctr">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9945" name="Rectangle 9"/>
              <p:cNvSpPr>
                <a:spLocks noChangeArrowheads="1"/>
              </p:cNvSpPr>
              <p:nvPr/>
            </p:nvSpPr>
            <p:spPr bwMode="auto">
              <a:xfrm>
                <a:off x="3152" y="2160"/>
                <a:ext cx="454" cy="136"/>
              </a:xfrm>
              <a:prstGeom prst="rect">
                <a:avLst/>
              </a:prstGeom>
              <a:noFill/>
              <a:ln w="9525" algn="ctr">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9946" name="Rectangle 10"/>
              <p:cNvSpPr>
                <a:spLocks noChangeArrowheads="1"/>
              </p:cNvSpPr>
              <p:nvPr/>
            </p:nvSpPr>
            <p:spPr bwMode="auto">
              <a:xfrm>
                <a:off x="2562" y="2341"/>
                <a:ext cx="454" cy="136"/>
              </a:xfrm>
              <a:prstGeom prst="rect">
                <a:avLst/>
              </a:prstGeom>
              <a:noFill/>
              <a:ln w="9525" algn="ctr">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9947" name="Rectangle 11"/>
              <p:cNvSpPr>
                <a:spLocks noChangeArrowheads="1"/>
              </p:cNvSpPr>
              <p:nvPr/>
            </p:nvSpPr>
            <p:spPr bwMode="auto">
              <a:xfrm>
                <a:off x="5012" y="2160"/>
                <a:ext cx="454" cy="136"/>
              </a:xfrm>
              <a:prstGeom prst="rect">
                <a:avLst/>
              </a:prstGeom>
              <a:noFill/>
              <a:ln w="9525" algn="ctr">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9948" name="Rectangle 12"/>
              <p:cNvSpPr>
                <a:spLocks noChangeArrowheads="1"/>
              </p:cNvSpPr>
              <p:nvPr/>
            </p:nvSpPr>
            <p:spPr bwMode="auto">
              <a:xfrm>
                <a:off x="5012" y="2523"/>
                <a:ext cx="454" cy="136"/>
              </a:xfrm>
              <a:prstGeom prst="rect">
                <a:avLst/>
              </a:prstGeom>
              <a:noFill/>
              <a:ln w="9525" algn="ctr">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9949" name="Rectangle 13"/>
              <p:cNvSpPr>
                <a:spLocks noChangeArrowheads="1"/>
              </p:cNvSpPr>
              <p:nvPr/>
            </p:nvSpPr>
            <p:spPr bwMode="auto">
              <a:xfrm>
                <a:off x="3107" y="3067"/>
                <a:ext cx="454" cy="136"/>
              </a:xfrm>
              <a:prstGeom prst="rect">
                <a:avLst/>
              </a:prstGeom>
              <a:noFill/>
              <a:ln w="9525" algn="ctr">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9950" name="Rectangle 14"/>
              <p:cNvSpPr>
                <a:spLocks noChangeArrowheads="1"/>
              </p:cNvSpPr>
              <p:nvPr/>
            </p:nvSpPr>
            <p:spPr bwMode="auto">
              <a:xfrm>
                <a:off x="4468" y="3249"/>
                <a:ext cx="454" cy="136"/>
              </a:xfrm>
              <a:prstGeom prst="rect">
                <a:avLst/>
              </a:prstGeom>
              <a:noFill/>
              <a:ln w="9525" algn="ctr">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9951" name="Rectangle 15"/>
              <p:cNvSpPr>
                <a:spLocks noChangeArrowheads="1"/>
              </p:cNvSpPr>
              <p:nvPr/>
            </p:nvSpPr>
            <p:spPr bwMode="auto">
              <a:xfrm>
                <a:off x="3152" y="2523"/>
                <a:ext cx="182" cy="91"/>
              </a:xfrm>
              <a:prstGeom prst="rect">
                <a:avLst/>
              </a:prstGeom>
              <a:noFill/>
              <a:ln w="9525" algn="ctr">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9952" name="Rectangle 16"/>
              <p:cNvSpPr>
                <a:spLocks noChangeArrowheads="1"/>
              </p:cNvSpPr>
              <p:nvPr/>
            </p:nvSpPr>
            <p:spPr bwMode="auto">
              <a:xfrm>
                <a:off x="4740" y="2341"/>
                <a:ext cx="182" cy="91"/>
              </a:xfrm>
              <a:prstGeom prst="rect">
                <a:avLst/>
              </a:prstGeom>
              <a:noFill/>
              <a:ln w="9525" algn="ctr">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9953" name="Rectangle 17"/>
              <p:cNvSpPr>
                <a:spLocks noChangeArrowheads="1"/>
              </p:cNvSpPr>
              <p:nvPr/>
            </p:nvSpPr>
            <p:spPr bwMode="auto">
              <a:xfrm>
                <a:off x="3152" y="3430"/>
                <a:ext cx="182" cy="91"/>
              </a:xfrm>
              <a:prstGeom prst="rect">
                <a:avLst/>
              </a:prstGeom>
              <a:noFill/>
              <a:ln w="9525" algn="ctr">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9954" name="Rectangle 18"/>
              <p:cNvSpPr>
                <a:spLocks noChangeArrowheads="1"/>
              </p:cNvSpPr>
              <p:nvPr/>
            </p:nvSpPr>
            <p:spPr bwMode="auto">
              <a:xfrm>
                <a:off x="2835" y="3249"/>
                <a:ext cx="182" cy="91"/>
              </a:xfrm>
              <a:prstGeom prst="rect">
                <a:avLst/>
              </a:prstGeom>
              <a:noFill/>
              <a:ln w="9525" algn="ctr">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9955" name="Rectangle 19"/>
              <p:cNvSpPr>
                <a:spLocks noChangeArrowheads="1"/>
              </p:cNvSpPr>
              <p:nvPr/>
            </p:nvSpPr>
            <p:spPr bwMode="auto">
              <a:xfrm>
                <a:off x="5012" y="3067"/>
                <a:ext cx="182" cy="91"/>
              </a:xfrm>
              <a:prstGeom prst="rect">
                <a:avLst/>
              </a:prstGeom>
              <a:noFill/>
              <a:ln w="9525" algn="ctr">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9956" name="Rectangle 20"/>
              <p:cNvSpPr>
                <a:spLocks noChangeArrowheads="1"/>
              </p:cNvSpPr>
              <p:nvPr/>
            </p:nvSpPr>
            <p:spPr bwMode="auto">
              <a:xfrm>
                <a:off x="5012" y="3430"/>
                <a:ext cx="182" cy="91"/>
              </a:xfrm>
              <a:prstGeom prst="rect">
                <a:avLst/>
              </a:prstGeom>
              <a:noFill/>
              <a:ln w="9525" algn="ctr">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sp>
          <p:nvSpPr>
            <p:cNvPr id="39958" name="Rectangle 22"/>
            <p:cNvSpPr>
              <a:spLocks noChangeArrowheads="1"/>
            </p:cNvSpPr>
            <p:nvPr/>
          </p:nvSpPr>
          <p:spPr bwMode="auto">
            <a:xfrm>
              <a:off x="4014" y="1434"/>
              <a:ext cx="136" cy="454"/>
            </a:xfrm>
            <a:prstGeom prst="rect">
              <a:avLst/>
            </a:prstGeom>
            <a:noFill/>
            <a:ln w="9525" algn="ctr">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9959" name="Rectangle 23"/>
            <p:cNvSpPr>
              <a:spLocks noChangeArrowheads="1"/>
            </p:cNvSpPr>
            <p:nvPr/>
          </p:nvSpPr>
          <p:spPr bwMode="auto">
            <a:xfrm>
              <a:off x="3016" y="2160"/>
              <a:ext cx="136" cy="454"/>
            </a:xfrm>
            <a:prstGeom prst="rect">
              <a:avLst/>
            </a:prstGeom>
            <a:noFill/>
            <a:ln w="9525" algn="ctr">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9960" name="Rectangle 24"/>
            <p:cNvSpPr>
              <a:spLocks noChangeArrowheads="1"/>
            </p:cNvSpPr>
            <p:nvPr/>
          </p:nvSpPr>
          <p:spPr bwMode="auto">
            <a:xfrm>
              <a:off x="4876" y="2160"/>
              <a:ext cx="136" cy="454"/>
            </a:xfrm>
            <a:prstGeom prst="rect">
              <a:avLst/>
            </a:prstGeom>
            <a:noFill/>
            <a:ln w="9525" algn="ctr">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9961" name="Rectangle 25"/>
            <p:cNvSpPr>
              <a:spLocks noChangeArrowheads="1"/>
            </p:cNvSpPr>
            <p:nvPr/>
          </p:nvSpPr>
          <p:spPr bwMode="auto">
            <a:xfrm>
              <a:off x="3016" y="3067"/>
              <a:ext cx="136" cy="454"/>
            </a:xfrm>
            <a:prstGeom prst="rect">
              <a:avLst/>
            </a:prstGeom>
            <a:noFill/>
            <a:ln w="9525" algn="ctr">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9962" name="Rectangle 26"/>
            <p:cNvSpPr>
              <a:spLocks noChangeArrowheads="1"/>
            </p:cNvSpPr>
            <p:nvPr/>
          </p:nvSpPr>
          <p:spPr bwMode="auto">
            <a:xfrm>
              <a:off x="4876" y="3067"/>
              <a:ext cx="136" cy="454"/>
            </a:xfrm>
            <a:prstGeom prst="rect">
              <a:avLst/>
            </a:prstGeom>
            <a:noFill/>
            <a:ln w="9525" algn="ctr">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 calcmode="lin" valueType="num">
                                      <p:cBhvr>
                                        <p:cTn id="7" dur="500" fill="hold"/>
                                        <p:tgtEl>
                                          <p:spTgt spid="39939">
                                            <p:txEl>
                                              <p:pRg st="0" end="0"/>
                                            </p:txEl>
                                          </p:spTgt>
                                        </p:tgtEl>
                                        <p:attrNameLst>
                                          <p:attrName>ppt_w</p:attrName>
                                        </p:attrNameLst>
                                      </p:cBhvr>
                                      <p:tavLst>
                                        <p:tav tm="0">
                                          <p:val>
                                            <p:strVal val="#ppt_w+.3"/>
                                          </p:val>
                                        </p:tav>
                                        <p:tav tm="100000">
                                          <p:val>
                                            <p:strVal val="#ppt_w"/>
                                          </p:val>
                                        </p:tav>
                                      </p:tavLst>
                                    </p:anim>
                                    <p:anim calcmode="lin" valueType="num">
                                      <p:cBhvr>
                                        <p:cTn id="8" dur="500" fill="hold"/>
                                        <p:tgtEl>
                                          <p:spTgt spid="39939">
                                            <p:txEl>
                                              <p:pRg st="0" end="0"/>
                                            </p:txEl>
                                          </p:spTgt>
                                        </p:tgtEl>
                                        <p:attrNameLst>
                                          <p:attrName>ppt_h</p:attrName>
                                        </p:attrNameLst>
                                      </p:cBhvr>
                                      <p:tavLst>
                                        <p:tav tm="0">
                                          <p:val>
                                            <p:strVal val="#ppt_h"/>
                                          </p:val>
                                        </p:tav>
                                        <p:tav tm="100000">
                                          <p:val>
                                            <p:strVal val="#ppt_h"/>
                                          </p:val>
                                        </p:tav>
                                      </p:tavLst>
                                    </p:anim>
                                    <p:animEffect transition="in" filter="fade">
                                      <p:cBhvr>
                                        <p:cTn id="9" dur="500"/>
                                        <p:tgtEl>
                                          <p:spTgt spid="39939">
                                            <p:txEl>
                                              <p:pRg st="0" end="0"/>
                                            </p:txEl>
                                          </p:spTgt>
                                        </p:tgtEl>
                                      </p:cBhvr>
                                    </p:animEffect>
                                  </p:childTnLst>
                                </p:cTn>
                              </p:par>
                              <p:par>
                                <p:cTn id="10" presetID="50" presetClass="entr" presetSubtype="0" decel="100000" fill="hold" grpId="0" nodeType="withEffect">
                                  <p:stCondLst>
                                    <p:cond delay="0"/>
                                  </p:stCondLst>
                                  <p:childTnLst>
                                    <p:set>
                                      <p:cBhvr>
                                        <p:cTn id="11" dur="1" fill="hold">
                                          <p:stCondLst>
                                            <p:cond delay="0"/>
                                          </p:stCondLst>
                                        </p:cTn>
                                        <p:tgtEl>
                                          <p:spTgt spid="39939">
                                            <p:txEl>
                                              <p:pRg st="2" end="2"/>
                                            </p:txEl>
                                          </p:spTgt>
                                        </p:tgtEl>
                                        <p:attrNameLst>
                                          <p:attrName>style.visibility</p:attrName>
                                        </p:attrNameLst>
                                      </p:cBhvr>
                                      <p:to>
                                        <p:strVal val="visible"/>
                                      </p:to>
                                    </p:set>
                                    <p:anim calcmode="lin" valueType="num">
                                      <p:cBhvr>
                                        <p:cTn id="12" dur="500" fill="hold"/>
                                        <p:tgtEl>
                                          <p:spTgt spid="39939">
                                            <p:txEl>
                                              <p:pRg st="2" end="2"/>
                                            </p:txEl>
                                          </p:spTgt>
                                        </p:tgtEl>
                                        <p:attrNameLst>
                                          <p:attrName>ppt_w</p:attrName>
                                        </p:attrNameLst>
                                      </p:cBhvr>
                                      <p:tavLst>
                                        <p:tav tm="0">
                                          <p:val>
                                            <p:strVal val="#ppt_w+.3"/>
                                          </p:val>
                                        </p:tav>
                                        <p:tav tm="100000">
                                          <p:val>
                                            <p:strVal val="#ppt_w"/>
                                          </p:val>
                                        </p:tav>
                                      </p:tavLst>
                                    </p:anim>
                                    <p:anim calcmode="lin" valueType="num">
                                      <p:cBhvr>
                                        <p:cTn id="13" dur="500" fill="hold"/>
                                        <p:tgtEl>
                                          <p:spTgt spid="39939">
                                            <p:txEl>
                                              <p:pRg st="2" end="2"/>
                                            </p:txEl>
                                          </p:spTgt>
                                        </p:tgtEl>
                                        <p:attrNameLst>
                                          <p:attrName>ppt_h</p:attrName>
                                        </p:attrNameLst>
                                      </p:cBhvr>
                                      <p:tavLst>
                                        <p:tav tm="0">
                                          <p:val>
                                            <p:strVal val="#ppt_h"/>
                                          </p:val>
                                        </p:tav>
                                        <p:tav tm="100000">
                                          <p:val>
                                            <p:strVal val="#ppt_h"/>
                                          </p:val>
                                        </p:tav>
                                      </p:tavLst>
                                    </p:anim>
                                    <p:animEffect transition="in" filter="fade">
                                      <p:cBhvr>
                                        <p:cTn id="14" dur="500"/>
                                        <p:tgtEl>
                                          <p:spTgt spid="39939">
                                            <p:txEl>
                                              <p:pRg st="2" end="2"/>
                                            </p:txEl>
                                          </p:spTgt>
                                        </p:tgtEl>
                                      </p:cBhvr>
                                    </p:animEffect>
                                  </p:childTnLst>
                                </p:cTn>
                              </p:par>
                              <p:par>
                                <p:cTn id="15" presetID="50" presetClass="entr" presetSubtype="0" decel="100000" fill="hold" grpId="0" nodeType="withEffect">
                                  <p:stCondLst>
                                    <p:cond delay="0"/>
                                  </p:stCondLst>
                                  <p:childTnLst>
                                    <p:set>
                                      <p:cBhvr>
                                        <p:cTn id="16" dur="1" fill="hold">
                                          <p:stCondLst>
                                            <p:cond delay="0"/>
                                          </p:stCondLst>
                                        </p:cTn>
                                        <p:tgtEl>
                                          <p:spTgt spid="39939">
                                            <p:txEl>
                                              <p:pRg st="4" end="4"/>
                                            </p:txEl>
                                          </p:spTgt>
                                        </p:tgtEl>
                                        <p:attrNameLst>
                                          <p:attrName>style.visibility</p:attrName>
                                        </p:attrNameLst>
                                      </p:cBhvr>
                                      <p:to>
                                        <p:strVal val="visible"/>
                                      </p:to>
                                    </p:set>
                                    <p:anim calcmode="lin" valueType="num">
                                      <p:cBhvr>
                                        <p:cTn id="17" dur="500" fill="hold"/>
                                        <p:tgtEl>
                                          <p:spTgt spid="39939">
                                            <p:txEl>
                                              <p:pRg st="4" end="4"/>
                                            </p:txEl>
                                          </p:spTgt>
                                        </p:tgtEl>
                                        <p:attrNameLst>
                                          <p:attrName>ppt_w</p:attrName>
                                        </p:attrNameLst>
                                      </p:cBhvr>
                                      <p:tavLst>
                                        <p:tav tm="0">
                                          <p:val>
                                            <p:strVal val="#ppt_w+.3"/>
                                          </p:val>
                                        </p:tav>
                                        <p:tav tm="100000">
                                          <p:val>
                                            <p:strVal val="#ppt_w"/>
                                          </p:val>
                                        </p:tav>
                                      </p:tavLst>
                                    </p:anim>
                                    <p:anim calcmode="lin" valueType="num">
                                      <p:cBhvr>
                                        <p:cTn id="18" dur="500" fill="hold"/>
                                        <p:tgtEl>
                                          <p:spTgt spid="39939">
                                            <p:txEl>
                                              <p:pRg st="4" end="4"/>
                                            </p:txEl>
                                          </p:spTgt>
                                        </p:tgtEl>
                                        <p:attrNameLst>
                                          <p:attrName>ppt_h</p:attrName>
                                        </p:attrNameLst>
                                      </p:cBhvr>
                                      <p:tavLst>
                                        <p:tav tm="0">
                                          <p:val>
                                            <p:strVal val="#ppt_h"/>
                                          </p:val>
                                        </p:tav>
                                        <p:tav tm="100000">
                                          <p:val>
                                            <p:strVal val="#ppt_h"/>
                                          </p:val>
                                        </p:tav>
                                      </p:tavLst>
                                    </p:anim>
                                    <p:animEffect transition="in" filter="fade">
                                      <p:cBhvr>
                                        <p:cTn id="19" dur="500"/>
                                        <p:tgtEl>
                                          <p:spTgt spid="39939">
                                            <p:txEl>
                                              <p:pRg st="4" end="4"/>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49" presetClass="entr" presetSubtype="0" decel="100000" fill="hold" nodeType="clickEffect">
                                  <p:stCondLst>
                                    <p:cond delay="0"/>
                                  </p:stCondLst>
                                  <p:childTnLst>
                                    <p:set>
                                      <p:cBhvr>
                                        <p:cTn id="23" dur="1" fill="hold">
                                          <p:stCondLst>
                                            <p:cond delay="0"/>
                                          </p:stCondLst>
                                        </p:cTn>
                                        <p:tgtEl>
                                          <p:spTgt spid="39963"/>
                                        </p:tgtEl>
                                        <p:attrNameLst>
                                          <p:attrName>style.visibility</p:attrName>
                                        </p:attrNameLst>
                                      </p:cBhvr>
                                      <p:to>
                                        <p:strVal val="visible"/>
                                      </p:to>
                                    </p:set>
                                    <p:anim calcmode="lin" valueType="num">
                                      <p:cBhvr>
                                        <p:cTn id="24" dur="500" fill="hold"/>
                                        <p:tgtEl>
                                          <p:spTgt spid="39963"/>
                                        </p:tgtEl>
                                        <p:attrNameLst>
                                          <p:attrName>ppt_w</p:attrName>
                                        </p:attrNameLst>
                                      </p:cBhvr>
                                      <p:tavLst>
                                        <p:tav tm="0">
                                          <p:val>
                                            <p:fltVal val="0"/>
                                          </p:val>
                                        </p:tav>
                                        <p:tav tm="100000">
                                          <p:val>
                                            <p:strVal val="#ppt_w"/>
                                          </p:val>
                                        </p:tav>
                                      </p:tavLst>
                                    </p:anim>
                                    <p:anim calcmode="lin" valueType="num">
                                      <p:cBhvr>
                                        <p:cTn id="25" dur="500" fill="hold"/>
                                        <p:tgtEl>
                                          <p:spTgt spid="39963"/>
                                        </p:tgtEl>
                                        <p:attrNameLst>
                                          <p:attrName>ppt_h</p:attrName>
                                        </p:attrNameLst>
                                      </p:cBhvr>
                                      <p:tavLst>
                                        <p:tav tm="0">
                                          <p:val>
                                            <p:fltVal val="0"/>
                                          </p:val>
                                        </p:tav>
                                        <p:tav tm="100000">
                                          <p:val>
                                            <p:strVal val="#ppt_h"/>
                                          </p:val>
                                        </p:tav>
                                      </p:tavLst>
                                    </p:anim>
                                    <p:anim calcmode="lin" valueType="num">
                                      <p:cBhvr>
                                        <p:cTn id="26" dur="500" fill="hold"/>
                                        <p:tgtEl>
                                          <p:spTgt spid="39963"/>
                                        </p:tgtEl>
                                        <p:attrNameLst>
                                          <p:attrName>style.rotation</p:attrName>
                                        </p:attrNameLst>
                                      </p:cBhvr>
                                      <p:tavLst>
                                        <p:tav tm="0">
                                          <p:val>
                                            <p:fltVal val="360"/>
                                          </p:val>
                                        </p:tav>
                                        <p:tav tm="100000">
                                          <p:val>
                                            <p:fltVal val="0"/>
                                          </p:val>
                                        </p:tav>
                                      </p:tavLst>
                                    </p:anim>
                                    <p:animEffect transition="in" filter="fade">
                                      <p:cBhvr>
                                        <p:cTn id="27" dur="500"/>
                                        <p:tgtEl>
                                          <p:spTgt spid="399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1042988" y="260350"/>
            <a:ext cx="7643812" cy="649288"/>
          </a:xfrm>
        </p:spPr>
        <p:txBody>
          <a:bodyPr/>
          <a:lstStyle/>
          <a:p>
            <a:pPr algn="r"/>
            <a:r>
              <a:rPr lang="es-ES_tradnl"/>
              <a:t>Triglicéridos.</a:t>
            </a:r>
            <a:endParaRPr lang="es-ES"/>
          </a:p>
        </p:txBody>
      </p:sp>
      <p:sp>
        <p:nvSpPr>
          <p:cNvPr id="40963" name="Rectangle 3"/>
          <p:cNvSpPr>
            <a:spLocks noGrp="1" noChangeArrowheads="1"/>
          </p:cNvSpPr>
          <p:nvPr>
            <p:ph type="body" idx="1"/>
          </p:nvPr>
        </p:nvSpPr>
        <p:spPr>
          <a:xfrm>
            <a:off x="3203575" y="1341438"/>
            <a:ext cx="5627688" cy="5111750"/>
          </a:xfrm>
        </p:spPr>
        <p:txBody>
          <a:bodyPr/>
          <a:lstStyle/>
          <a:p>
            <a:pPr algn="just">
              <a:lnSpc>
                <a:spcPct val="80000"/>
              </a:lnSpc>
            </a:pPr>
            <a:r>
              <a:rPr lang="es-ES" sz="2400"/>
              <a:t>Principal reserva energética de los animales, en los que constituyen las grasas; en los vegetales constituyen los aceites. </a:t>
            </a:r>
          </a:p>
          <a:p>
            <a:pPr algn="just">
              <a:lnSpc>
                <a:spcPct val="80000"/>
              </a:lnSpc>
              <a:buFontTx/>
              <a:buNone/>
            </a:pPr>
            <a:endParaRPr lang="es-ES" sz="2400"/>
          </a:p>
          <a:p>
            <a:pPr algn="just">
              <a:lnSpc>
                <a:spcPct val="80000"/>
              </a:lnSpc>
            </a:pPr>
            <a:r>
              <a:rPr lang="es-ES" sz="2400"/>
              <a:t>El exceso de lípidos es almacenado en grandes depósitos en el tejido adiposo de los animales.</a:t>
            </a:r>
          </a:p>
          <a:p>
            <a:pPr algn="just">
              <a:lnSpc>
                <a:spcPct val="80000"/>
              </a:lnSpc>
              <a:buFontTx/>
              <a:buNone/>
            </a:pPr>
            <a:endParaRPr lang="es-ES" sz="2400"/>
          </a:p>
          <a:p>
            <a:pPr algn="just">
              <a:lnSpc>
                <a:spcPct val="80000"/>
              </a:lnSpc>
            </a:pPr>
            <a:r>
              <a:rPr lang="es-ES" sz="2400"/>
              <a:t>Los adipositos y las semillas germinadas contienen lipasas, enzimas que catalizan la hidrólisis de los triacilgliceroles almacenados, liberando ácidos grasos que son exportados a otros lugares.</a:t>
            </a:r>
          </a:p>
        </p:txBody>
      </p:sp>
      <p:pic>
        <p:nvPicPr>
          <p:cNvPr id="4096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2133600"/>
            <a:ext cx="2524125" cy="344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fade">
                                      <p:cBhvr>
                                        <p:cTn id="7" dur="500"/>
                                        <p:tgtEl>
                                          <p:spTgt spid="40963">
                                            <p:txEl>
                                              <p:pRg st="0" end="0"/>
                                            </p:txEl>
                                          </p:spTgt>
                                        </p:tgtEl>
                                      </p:cBhvr>
                                    </p:animEffect>
                                    <p:anim calcmode="lin" valueType="num">
                                      <p:cBhvr>
                                        <p:cTn id="8" dur="500" fill="hold"/>
                                        <p:tgtEl>
                                          <p:spTgt spid="40963">
                                            <p:txEl>
                                              <p:pRg st="0" end="0"/>
                                            </p:txEl>
                                          </p:spTgt>
                                        </p:tgtEl>
                                        <p:attrNameLst>
                                          <p:attrName>ppt_x</p:attrName>
                                        </p:attrNameLst>
                                      </p:cBhvr>
                                      <p:tavLst>
                                        <p:tav tm="0">
                                          <p:val>
                                            <p:strVal val="#ppt_x"/>
                                          </p:val>
                                        </p:tav>
                                        <p:tav tm="100000">
                                          <p:val>
                                            <p:strVal val="#ppt_x"/>
                                          </p:val>
                                        </p:tav>
                                      </p:tavLst>
                                    </p:anim>
                                    <p:anim calcmode="lin" valueType="num">
                                      <p:cBhvr>
                                        <p:cTn id="9" dur="450" decel="100000" fill="hold"/>
                                        <p:tgtEl>
                                          <p:spTgt spid="40963">
                                            <p:txEl>
                                              <p:pRg st="0" end="0"/>
                                            </p:txEl>
                                          </p:spTgt>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40963">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40963">
                                            <p:txEl>
                                              <p:pRg st="2" end="2"/>
                                            </p:txEl>
                                          </p:spTgt>
                                        </p:tgtEl>
                                        <p:attrNameLst>
                                          <p:attrName>style.visibility</p:attrName>
                                        </p:attrNameLst>
                                      </p:cBhvr>
                                      <p:to>
                                        <p:strVal val="visible"/>
                                      </p:to>
                                    </p:set>
                                    <p:animEffect transition="in" filter="fade">
                                      <p:cBhvr>
                                        <p:cTn id="13" dur="500"/>
                                        <p:tgtEl>
                                          <p:spTgt spid="40963">
                                            <p:txEl>
                                              <p:pRg st="2" end="2"/>
                                            </p:txEl>
                                          </p:spTgt>
                                        </p:tgtEl>
                                      </p:cBhvr>
                                    </p:animEffect>
                                    <p:anim calcmode="lin" valueType="num">
                                      <p:cBhvr>
                                        <p:cTn id="14" dur="500" fill="hold"/>
                                        <p:tgtEl>
                                          <p:spTgt spid="40963">
                                            <p:txEl>
                                              <p:pRg st="2" end="2"/>
                                            </p:txEl>
                                          </p:spTgt>
                                        </p:tgtEl>
                                        <p:attrNameLst>
                                          <p:attrName>ppt_x</p:attrName>
                                        </p:attrNameLst>
                                      </p:cBhvr>
                                      <p:tavLst>
                                        <p:tav tm="0">
                                          <p:val>
                                            <p:strVal val="#ppt_x"/>
                                          </p:val>
                                        </p:tav>
                                        <p:tav tm="100000">
                                          <p:val>
                                            <p:strVal val="#ppt_x"/>
                                          </p:val>
                                        </p:tav>
                                      </p:tavLst>
                                    </p:anim>
                                    <p:anim calcmode="lin" valueType="num">
                                      <p:cBhvr>
                                        <p:cTn id="15" dur="450" decel="100000" fill="hold"/>
                                        <p:tgtEl>
                                          <p:spTgt spid="40963">
                                            <p:txEl>
                                              <p:pRg st="2" end="2"/>
                                            </p:txEl>
                                          </p:spTgt>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40963">
                                            <p:txEl>
                                              <p:pRg st="2" end="2"/>
                                            </p:txEl>
                                          </p:spTgt>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40963">
                                            <p:txEl>
                                              <p:pRg st="4" end="4"/>
                                            </p:txEl>
                                          </p:spTgt>
                                        </p:tgtEl>
                                        <p:attrNameLst>
                                          <p:attrName>style.visibility</p:attrName>
                                        </p:attrNameLst>
                                      </p:cBhvr>
                                      <p:to>
                                        <p:strVal val="visible"/>
                                      </p:to>
                                    </p:set>
                                    <p:animEffect transition="in" filter="fade">
                                      <p:cBhvr>
                                        <p:cTn id="19" dur="500"/>
                                        <p:tgtEl>
                                          <p:spTgt spid="40963">
                                            <p:txEl>
                                              <p:pRg st="4" end="4"/>
                                            </p:txEl>
                                          </p:spTgt>
                                        </p:tgtEl>
                                      </p:cBhvr>
                                    </p:animEffect>
                                    <p:anim calcmode="lin" valueType="num">
                                      <p:cBhvr>
                                        <p:cTn id="20" dur="500" fill="hold"/>
                                        <p:tgtEl>
                                          <p:spTgt spid="40963">
                                            <p:txEl>
                                              <p:pRg st="4" end="4"/>
                                            </p:txEl>
                                          </p:spTgt>
                                        </p:tgtEl>
                                        <p:attrNameLst>
                                          <p:attrName>ppt_x</p:attrName>
                                        </p:attrNameLst>
                                      </p:cBhvr>
                                      <p:tavLst>
                                        <p:tav tm="0">
                                          <p:val>
                                            <p:strVal val="#ppt_x"/>
                                          </p:val>
                                        </p:tav>
                                        <p:tav tm="100000">
                                          <p:val>
                                            <p:strVal val="#ppt_x"/>
                                          </p:val>
                                        </p:tav>
                                      </p:tavLst>
                                    </p:anim>
                                    <p:anim calcmode="lin" valueType="num">
                                      <p:cBhvr>
                                        <p:cTn id="21" dur="450" decel="100000" fill="hold"/>
                                        <p:tgtEl>
                                          <p:spTgt spid="40963">
                                            <p:txEl>
                                              <p:pRg st="4" end="4"/>
                                            </p:txEl>
                                          </p:spTgt>
                                        </p:tgtEl>
                                        <p:attrNameLst>
                                          <p:attrName>ppt_y</p:attrName>
                                        </p:attrNameLst>
                                      </p:cBhvr>
                                      <p:tavLst>
                                        <p:tav tm="0">
                                          <p:val>
                                            <p:strVal val="#ppt_y+1"/>
                                          </p:val>
                                        </p:tav>
                                        <p:tav tm="100000">
                                          <p:val>
                                            <p:strVal val="#ppt_y-.03"/>
                                          </p:val>
                                        </p:tav>
                                      </p:tavLst>
                                    </p:anim>
                                    <p:anim calcmode="lin" valueType="num">
                                      <p:cBhvr>
                                        <p:cTn id="22" dur="50" accel="100000" fill="hold">
                                          <p:stCondLst>
                                            <p:cond delay="450"/>
                                          </p:stCondLst>
                                        </p:cTn>
                                        <p:tgtEl>
                                          <p:spTgt spid="4096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15" presetClass="entr" presetSubtype="0" fill="hold" nodeType="clickEffect">
                                  <p:stCondLst>
                                    <p:cond delay="0"/>
                                  </p:stCondLst>
                                  <p:childTnLst>
                                    <p:set>
                                      <p:cBhvr>
                                        <p:cTn id="26" dur="1" fill="hold">
                                          <p:stCondLst>
                                            <p:cond delay="0"/>
                                          </p:stCondLst>
                                        </p:cTn>
                                        <p:tgtEl>
                                          <p:spTgt spid="40964"/>
                                        </p:tgtEl>
                                        <p:attrNameLst>
                                          <p:attrName>style.visibility</p:attrName>
                                        </p:attrNameLst>
                                      </p:cBhvr>
                                      <p:to>
                                        <p:strVal val="visible"/>
                                      </p:to>
                                    </p:set>
                                    <p:anim calcmode="lin" valueType="num">
                                      <p:cBhvr>
                                        <p:cTn id="27" dur="500" fill="hold"/>
                                        <p:tgtEl>
                                          <p:spTgt spid="40964"/>
                                        </p:tgtEl>
                                        <p:attrNameLst>
                                          <p:attrName>ppt_w</p:attrName>
                                        </p:attrNameLst>
                                      </p:cBhvr>
                                      <p:tavLst>
                                        <p:tav tm="0">
                                          <p:val>
                                            <p:fltVal val="0"/>
                                          </p:val>
                                        </p:tav>
                                        <p:tav tm="100000">
                                          <p:val>
                                            <p:strVal val="#ppt_w"/>
                                          </p:val>
                                        </p:tav>
                                      </p:tavLst>
                                    </p:anim>
                                    <p:anim calcmode="lin" valueType="num">
                                      <p:cBhvr>
                                        <p:cTn id="28" dur="500" fill="hold"/>
                                        <p:tgtEl>
                                          <p:spTgt spid="40964"/>
                                        </p:tgtEl>
                                        <p:attrNameLst>
                                          <p:attrName>ppt_h</p:attrName>
                                        </p:attrNameLst>
                                      </p:cBhvr>
                                      <p:tavLst>
                                        <p:tav tm="0">
                                          <p:val>
                                            <p:fltVal val="0"/>
                                          </p:val>
                                        </p:tav>
                                        <p:tav tm="100000">
                                          <p:val>
                                            <p:strVal val="#ppt_h"/>
                                          </p:val>
                                        </p:tav>
                                      </p:tavLst>
                                    </p:anim>
                                    <p:anim calcmode="lin" valueType="num">
                                      <p:cBhvr>
                                        <p:cTn id="29" dur="500" fill="hold"/>
                                        <p:tgtEl>
                                          <p:spTgt spid="40964"/>
                                        </p:tgtEl>
                                        <p:attrNameLst>
                                          <p:attrName>ppt_x</p:attrName>
                                        </p:attrNameLst>
                                      </p:cBhvr>
                                      <p:tavLst>
                                        <p:tav tm="0" fmla="#ppt_x+(cos(-2*pi*(1-$))*-#ppt_x-sin(-2*pi*(1-$))*(1-#ppt_y))*(1-$)">
                                          <p:val>
                                            <p:fltVal val="0"/>
                                          </p:val>
                                        </p:tav>
                                        <p:tav tm="100000">
                                          <p:val>
                                            <p:fltVal val="1"/>
                                          </p:val>
                                        </p:tav>
                                      </p:tavLst>
                                    </p:anim>
                                    <p:anim calcmode="lin" valueType="num">
                                      <p:cBhvr>
                                        <p:cTn id="30" dur="500" fill="hold"/>
                                        <p:tgtEl>
                                          <p:spTgt spid="4096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116013" y="404813"/>
            <a:ext cx="7643812" cy="649287"/>
          </a:xfrm>
        </p:spPr>
        <p:txBody>
          <a:bodyPr/>
          <a:lstStyle/>
          <a:p>
            <a:pPr algn="ctr"/>
            <a:r>
              <a:rPr lang="es-ES_tradnl"/>
              <a:t>Triglicéridos vs Carbohidratos</a:t>
            </a:r>
            <a:endParaRPr lang="es-ES"/>
          </a:p>
        </p:txBody>
      </p:sp>
      <p:sp>
        <p:nvSpPr>
          <p:cNvPr id="41988" name="Rectangle 4"/>
          <p:cNvSpPr>
            <a:spLocks noGrp="1" noChangeArrowheads="1"/>
          </p:cNvSpPr>
          <p:nvPr>
            <p:ph type="body" sz="half" idx="1"/>
          </p:nvPr>
        </p:nvSpPr>
        <p:spPr>
          <a:xfrm>
            <a:off x="684213" y="1268413"/>
            <a:ext cx="3959225" cy="5329237"/>
          </a:xfrm>
          <a:noFill/>
          <a:ln>
            <a:solidFill>
              <a:schemeClr val="accent1"/>
            </a:solidFill>
            <a:miter lim="800000"/>
            <a:headEnd/>
            <a:tailEnd/>
          </a:ln>
        </p:spPr>
        <p:txBody>
          <a:bodyPr/>
          <a:lstStyle/>
          <a:p>
            <a:pPr marL="438150" lvl="1" indent="-258763" algn="just">
              <a:lnSpc>
                <a:spcPct val="80000"/>
              </a:lnSpc>
              <a:buFontTx/>
              <a:buChar char="•"/>
            </a:pPr>
            <a:r>
              <a:rPr lang="es-ES" sz="1800"/>
              <a:t>La oxidación de los triglicéridos proporciona más del doble de energía, gramo por gramo, que la de los glúcidos.</a:t>
            </a:r>
          </a:p>
          <a:p>
            <a:pPr marL="438150" lvl="1" indent="-258763" algn="just">
              <a:lnSpc>
                <a:spcPct val="80000"/>
              </a:lnSpc>
              <a:buFontTx/>
              <a:buChar char="•"/>
            </a:pPr>
            <a:endParaRPr lang="es-ES" sz="1800"/>
          </a:p>
          <a:p>
            <a:pPr marL="438150" lvl="1" indent="-258763" algn="just">
              <a:lnSpc>
                <a:spcPct val="80000"/>
              </a:lnSpc>
              <a:buFontTx/>
              <a:buChar char="•"/>
            </a:pPr>
            <a:r>
              <a:rPr lang="es-ES" sz="1800"/>
              <a:t>Como los triglicéridos no están hidratados, el organismo que transporta combustible en forma de grasa no ha de transportar el peso adicional del agua de hidratación asociada con los polisacáridos almacenados. (2g por gramo de polisacárido).</a:t>
            </a:r>
          </a:p>
          <a:p>
            <a:pPr marL="438150" lvl="1" indent="-258763" algn="just">
              <a:lnSpc>
                <a:spcPct val="80000"/>
              </a:lnSpc>
              <a:buFontTx/>
              <a:buChar char="•"/>
            </a:pPr>
            <a:endParaRPr lang="es-ES_tradnl" sz="1800"/>
          </a:p>
          <a:p>
            <a:pPr marL="438150" lvl="1" indent="-258763" algn="just">
              <a:lnSpc>
                <a:spcPct val="80000"/>
              </a:lnSpc>
              <a:buFontTx/>
              <a:buChar char="•"/>
            </a:pPr>
            <a:r>
              <a:rPr lang="es-ES_tradnl" sz="1800"/>
              <a:t>Los triglicéridos depositados en adipositos cubren las necesidades energéticas de varios meses.</a:t>
            </a:r>
            <a:endParaRPr lang="es-ES" sz="1800"/>
          </a:p>
        </p:txBody>
      </p:sp>
      <p:sp>
        <p:nvSpPr>
          <p:cNvPr id="41989" name="Rectangle 5"/>
          <p:cNvSpPr>
            <a:spLocks noGrp="1" noChangeArrowheads="1"/>
          </p:cNvSpPr>
          <p:nvPr>
            <p:ph type="body" sz="half" idx="2"/>
          </p:nvPr>
        </p:nvSpPr>
        <p:spPr>
          <a:xfrm>
            <a:off x="4932363" y="1268413"/>
            <a:ext cx="3962400" cy="5329237"/>
          </a:xfrm>
          <a:noFill/>
          <a:ln>
            <a:solidFill>
              <a:schemeClr val="accent1"/>
            </a:solidFill>
            <a:miter lim="800000"/>
            <a:headEnd/>
            <a:tailEnd/>
          </a:ln>
        </p:spPr>
        <p:txBody>
          <a:bodyPr/>
          <a:lstStyle/>
          <a:p>
            <a:pPr algn="just">
              <a:lnSpc>
                <a:spcPct val="80000"/>
              </a:lnSpc>
            </a:pPr>
            <a:r>
              <a:rPr lang="es-ES" sz="1800" b="1"/>
              <a:t>Fuentes rápidas de energía metabólica.</a:t>
            </a:r>
          </a:p>
          <a:p>
            <a:pPr algn="just">
              <a:lnSpc>
                <a:spcPct val="80000"/>
              </a:lnSpc>
              <a:buFontTx/>
              <a:buNone/>
            </a:pPr>
            <a:endParaRPr lang="es-ES" sz="1800" b="1"/>
          </a:p>
          <a:p>
            <a:pPr algn="just">
              <a:lnSpc>
                <a:spcPct val="80000"/>
              </a:lnSpc>
            </a:pPr>
            <a:r>
              <a:rPr lang="es-ES" sz="1800" b="1"/>
              <a:t>Fácil solubilidad en agua.</a:t>
            </a:r>
          </a:p>
          <a:p>
            <a:pPr algn="just">
              <a:lnSpc>
                <a:spcPct val="80000"/>
              </a:lnSpc>
            </a:pPr>
            <a:endParaRPr lang="es-ES_tradnl" sz="1800" b="1"/>
          </a:p>
          <a:p>
            <a:pPr algn="just">
              <a:lnSpc>
                <a:spcPct val="80000"/>
              </a:lnSpc>
            </a:pPr>
            <a:r>
              <a:rPr lang="es-ES" sz="1800" b="1"/>
              <a:t>El cuerpo humano ni siquiera puede almacenar las necesidades energéticas de un día en forma de glucógeno</a:t>
            </a:r>
            <a:r>
              <a:rPr lang="es-ES" sz="1800"/>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1116013" y="476250"/>
            <a:ext cx="7643812" cy="649288"/>
          </a:xfrm>
        </p:spPr>
        <p:txBody>
          <a:bodyPr/>
          <a:lstStyle/>
          <a:p>
            <a:pPr algn="ctr"/>
            <a:r>
              <a:rPr lang="es-ES_tradnl"/>
              <a:t>LÍPIDOS SAPONIFICABLES.</a:t>
            </a:r>
            <a:endParaRPr lang="es-ES"/>
          </a:p>
        </p:txBody>
      </p:sp>
      <p:sp>
        <p:nvSpPr>
          <p:cNvPr id="56324" name="Rectangle 4"/>
          <p:cNvSpPr>
            <a:spLocks noChangeArrowheads="1"/>
          </p:cNvSpPr>
          <p:nvPr/>
        </p:nvSpPr>
        <p:spPr bwMode="auto">
          <a:xfrm>
            <a:off x="1331913" y="2062163"/>
            <a:ext cx="2232025" cy="576262"/>
          </a:xfrm>
          <a:prstGeom prst="rect">
            <a:avLst/>
          </a:prstGeom>
          <a:solidFill>
            <a:schemeClr val="accent2"/>
          </a:solidFill>
          <a:ln w="9525" algn="ctr">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SIMPLES</a:t>
            </a:r>
            <a:endParaRPr lang="es-ES" b="1">
              <a:solidFill>
                <a:schemeClr val="bg1"/>
              </a:solidFill>
            </a:endParaRPr>
          </a:p>
        </p:txBody>
      </p:sp>
      <p:sp>
        <p:nvSpPr>
          <p:cNvPr id="56325" name="Rectangle 5"/>
          <p:cNvSpPr>
            <a:spLocks noChangeArrowheads="1"/>
          </p:cNvSpPr>
          <p:nvPr/>
        </p:nvSpPr>
        <p:spPr bwMode="auto">
          <a:xfrm>
            <a:off x="6011863" y="1989138"/>
            <a:ext cx="1944687" cy="433387"/>
          </a:xfrm>
          <a:prstGeom prst="rect">
            <a:avLst/>
          </a:prstGeom>
          <a:solidFill>
            <a:schemeClr val="accent2"/>
          </a:solidFill>
          <a:ln w="9525" algn="ctr">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COMPLEJOS</a:t>
            </a:r>
            <a:endParaRPr lang="es-ES" b="1">
              <a:solidFill>
                <a:schemeClr val="bg1"/>
              </a:solidFill>
            </a:endParaRPr>
          </a:p>
        </p:txBody>
      </p:sp>
      <p:sp>
        <p:nvSpPr>
          <p:cNvPr id="56326" name="Rectangle 6"/>
          <p:cNvSpPr>
            <a:spLocks noChangeArrowheads="1"/>
          </p:cNvSpPr>
          <p:nvPr/>
        </p:nvSpPr>
        <p:spPr bwMode="auto">
          <a:xfrm>
            <a:off x="179388" y="2925763"/>
            <a:ext cx="2089150" cy="504825"/>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ACILGLICÉRIDOS</a:t>
            </a:r>
            <a:endParaRPr lang="es-ES" b="1">
              <a:solidFill>
                <a:schemeClr val="bg1"/>
              </a:solidFill>
            </a:endParaRPr>
          </a:p>
        </p:txBody>
      </p:sp>
      <p:sp>
        <p:nvSpPr>
          <p:cNvPr id="56327" name="Rectangle 7"/>
          <p:cNvSpPr>
            <a:spLocks noChangeArrowheads="1"/>
          </p:cNvSpPr>
          <p:nvPr/>
        </p:nvSpPr>
        <p:spPr bwMode="auto">
          <a:xfrm>
            <a:off x="2700338" y="2925763"/>
            <a:ext cx="2016125" cy="504825"/>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CÉRIDOS</a:t>
            </a:r>
            <a:endParaRPr lang="es-ES" b="1">
              <a:solidFill>
                <a:schemeClr val="bg1"/>
              </a:solidFill>
            </a:endParaRPr>
          </a:p>
        </p:txBody>
      </p:sp>
      <p:sp>
        <p:nvSpPr>
          <p:cNvPr id="56328" name="Rectangle 8"/>
          <p:cNvSpPr>
            <a:spLocks noChangeArrowheads="1"/>
          </p:cNvSpPr>
          <p:nvPr/>
        </p:nvSpPr>
        <p:spPr bwMode="auto">
          <a:xfrm>
            <a:off x="4859338" y="2925763"/>
            <a:ext cx="2016125" cy="504825"/>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FOSFOLÍPIDOS</a:t>
            </a:r>
            <a:endParaRPr lang="es-ES" b="1">
              <a:solidFill>
                <a:schemeClr val="bg1"/>
              </a:solidFill>
            </a:endParaRPr>
          </a:p>
        </p:txBody>
      </p:sp>
      <p:sp>
        <p:nvSpPr>
          <p:cNvPr id="56329" name="Rectangle 9"/>
          <p:cNvSpPr>
            <a:spLocks noChangeArrowheads="1"/>
          </p:cNvSpPr>
          <p:nvPr/>
        </p:nvSpPr>
        <p:spPr bwMode="auto">
          <a:xfrm>
            <a:off x="7019925" y="2925763"/>
            <a:ext cx="2124075" cy="504825"/>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GLICOLÍPIDOS</a:t>
            </a:r>
            <a:endParaRPr lang="es-ES" b="1">
              <a:solidFill>
                <a:schemeClr val="bg1"/>
              </a:solidFill>
            </a:endParaRPr>
          </a:p>
        </p:txBody>
      </p:sp>
      <p:sp>
        <p:nvSpPr>
          <p:cNvPr id="56330" name="Oval 10"/>
          <p:cNvSpPr>
            <a:spLocks noChangeArrowheads="1"/>
          </p:cNvSpPr>
          <p:nvPr/>
        </p:nvSpPr>
        <p:spPr bwMode="auto">
          <a:xfrm>
            <a:off x="179388" y="3789363"/>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Monoglicéridos</a:t>
            </a:r>
            <a:endParaRPr lang="es-ES" sz="1200">
              <a:solidFill>
                <a:schemeClr val="bg1"/>
              </a:solidFill>
            </a:endParaRPr>
          </a:p>
        </p:txBody>
      </p:sp>
      <p:sp>
        <p:nvSpPr>
          <p:cNvPr id="56331" name="Oval 11"/>
          <p:cNvSpPr>
            <a:spLocks noChangeArrowheads="1"/>
          </p:cNvSpPr>
          <p:nvPr/>
        </p:nvSpPr>
        <p:spPr bwMode="auto">
          <a:xfrm>
            <a:off x="755650" y="4654550"/>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Triglicéridos</a:t>
            </a:r>
            <a:endParaRPr lang="es-ES" sz="1200">
              <a:solidFill>
                <a:schemeClr val="bg1"/>
              </a:solidFill>
            </a:endParaRPr>
          </a:p>
        </p:txBody>
      </p:sp>
      <p:sp>
        <p:nvSpPr>
          <p:cNvPr id="56332" name="Oval 12"/>
          <p:cNvSpPr>
            <a:spLocks noChangeArrowheads="1"/>
          </p:cNvSpPr>
          <p:nvPr/>
        </p:nvSpPr>
        <p:spPr bwMode="auto">
          <a:xfrm>
            <a:off x="1547813" y="3789363"/>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Diglicéridos</a:t>
            </a:r>
            <a:endParaRPr lang="es-ES" sz="1200">
              <a:solidFill>
                <a:schemeClr val="bg1"/>
              </a:solidFill>
            </a:endParaRPr>
          </a:p>
        </p:txBody>
      </p:sp>
      <p:sp>
        <p:nvSpPr>
          <p:cNvPr id="56333" name="Oval 13"/>
          <p:cNvSpPr>
            <a:spLocks noChangeArrowheads="1"/>
          </p:cNvSpPr>
          <p:nvPr/>
        </p:nvSpPr>
        <p:spPr bwMode="auto">
          <a:xfrm>
            <a:off x="4356100" y="3717925"/>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Fosfoglicéridos</a:t>
            </a:r>
            <a:endParaRPr lang="es-ES" sz="1200">
              <a:solidFill>
                <a:schemeClr val="bg1"/>
              </a:solidFill>
            </a:endParaRPr>
          </a:p>
        </p:txBody>
      </p:sp>
      <p:sp>
        <p:nvSpPr>
          <p:cNvPr id="56334" name="Oval 14"/>
          <p:cNvSpPr>
            <a:spLocks noChangeArrowheads="1"/>
          </p:cNvSpPr>
          <p:nvPr/>
        </p:nvSpPr>
        <p:spPr bwMode="auto">
          <a:xfrm>
            <a:off x="5508625" y="4222750"/>
            <a:ext cx="1368425" cy="792163"/>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Fosfoesfingolípidos</a:t>
            </a:r>
            <a:endParaRPr lang="es-ES" sz="1200">
              <a:solidFill>
                <a:schemeClr val="bg1"/>
              </a:solidFill>
            </a:endParaRPr>
          </a:p>
        </p:txBody>
      </p:sp>
      <p:sp>
        <p:nvSpPr>
          <p:cNvPr id="56335" name="Oval 15"/>
          <p:cNvSpPr>
            <a:spLocks noChangeArrowheads="1"/>
          </p:cNvSpPr>
          <p:nvPr/>
        </p:nvSpPr>
        <p:spPr bwMode="auto">
          <a:xfrm>
            <a:off x="6804025" y="3573463"/>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Cerebrósidos</a:t>
            </a:r>
            <a:endParaRPr lang="es-ES" sz="1200">
              <a:solidFill>
                <a:schemeClr val="bg1"/>
              </a:solidFill>
            </a:endParaRPr>
          </a:p>
        </p:txBody>
      </p:sp>
      <p:sp>
        <p:nvSpPr>
          <p:cNvPr id="56336" name="Oval 16"/>
          <p:cNvSpPr>
            <a:spLocks noChangeArrowheads="1"/>
          </p:cNvSpPr>
          <p:nvPr/>
        </p:nvSpPr>
        <p:spPr bwMode="auto">
          <a:xfrm>
            <a:off x="7991475" y="4294188"/>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Gangliósidos</a:t>
            </a:r>
            <a:endParaRPr lang="es-ES" sz="1200">
              <a:solidFill>
                <a:schemeClr val="bg1"/>
              </a:solidFill>
            </a:endParaRPr>
          </a:p>
        </p:txBody>
      </p:sp>
      <p:cxnSp>
        <p:nvCxnSpPr>
          <p:cNvPr id="56337" name="AutoShape 17"/>
          <p:cNvCxnSpPr>
            <a:cxnSpLocks noChangeShapeType="1"/>
            <a:stCxn id="56324" idx="3"/>
            <a:endCxn id="56327" idx="0"/>
          </p:cNvCxnSpPr>
          <p:nvPr/>
        </p:nvCxnSpPr>
        <p:spPr bwMode="auto">
          <a:xfrm>
            <a:off x="3563938" y="2351088"/>
            <a:ext cx="144462" cy="574675"/>
          </a:xfrm>
          <a:prstGeom prst="curvedConnector2">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338" name="AutoShape 18"/>
          <p:cNvCxnSpPr>
            <a:cxnSpLocks noChangeShapeType="1"/>
            <a:stCxn id="56324" idx="1"/>
            <a:endCxn id="56326" idx="0"/>
          </p:cNvCxnSpPr>
          <p:nvPr/>
        </p:nvCxnSpPr>
        <p:spPr bwMode="auto">
          <a:xfrm rot="10800000" flipV="1">
            <a:off x="1223963" y="2351088"/>
            <a:ext cx="107950" cy="574675"/>
          </a:xfrm>
          <a:prstGeom prst="bentConnector2">
            <a:avLst/>
          </a:prstGeom>
          <a:noFill/>
          <a:ln w="9525">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339" name="AutoShape 19"/>
          <p:cNvCxnSpPr>
            <a:cxnSpLocks noChangeShapeType="1"/>
            <a:stCxn id="56324" idx="3"/>
            <a:endCxn id="56327" idx="0"/>
          </p:cNvCxnSpPr>
          <p:nvPr/>
        </p:nvCxnSpPr>
        <p:spPr bwMode="auto">
          <a:xfrm>
            <a:off x="3563938" y="2351088"/>
            <a:ext cx="144462" cy="574675"/>
          </a:xfrm>
          <a:prstGeom prst="bentConnector2">
            <a:avLst/>
          </a:prstGeom>
          <a:noFill/>
          <a:ln w="9525">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340" name="AutoShape 20"/>
          <p:cNvCxnSpPr>
            <a:cxnSpLocks noChangeShapeType="1"/>
            <a:stCxn id="56325" idx="1"/>
            <a:endCxn id="56328" idx="0"/>
          </p:cNvCxnSpPr>
          <p:nvPr/>
        </p:nvCxnSpPr>
        <p:spPr bwMode="auto">
          <a:xfrm rot="10800000" flipV="1">
            <a:off x="5867400" y="2206625"/>
            <a:ext cx="144463" cy="719138"/>
          </a:xfrm>
          <a:prstGeom prst="bentConnector2">
            <a:avLst/>
          </a:prstGeom>
          <a:noFill/>
          <a:ln w="9525">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341" name="AutoShape 21"/>
          <p:cNvCxnSpPr>
            <a:cxnSpLocks noChangeShapeType="1"/>
            <a:stCxn id="56325" idx="3"/>
            <a:endCxn id="56329" idx="0"/>
          </p:cNvCxnSpPr>
          <p:nvPr/>
        </p:nvCxnSpPr>
        <p:spPr bwMode="auto">
          <a:xfrm>
            <a:off x="7956550" y="2206625"/>
            <a:ext cx="125413" cy="719138"/>
          </a:xfrm>
          <a:prstGeom prst="bentConnector2">
            <a:avLst/>
          </a:prstGeom>
          <a:noFill/>
          <a:ln w="9525">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342" name="AutoShape 22"/>
          <p:cNvCxnSpPr>
            <a:cxnSpLocks noChangeShapeType="1"/>
            <a:stCxn id="56326" idx="2"/>
            <a:endCxn id="56330" idx="0"/>
          </p:cNvCxnSpPr>
          <p:nvPr/>
        </p:nvCxnSpPr>
        <p:spPr bwMode="auto">
          <a:xfrm flipH="1">
            <a:off x="755650" y="3430588"/>
            <a:ext cx="468313" cy="358775"/>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343" name="AutoShape 23"/>
          <p:cNvCxnSpPr>
            <a:cxnSpLocks noChangeShapeType="1"/>
            <a:stCxn id="56326" idx="2"/>
            <a:endCxn id="56332" idx="0"/>
          </p:cNvCxnSpPr>
          <p:nvPr/>
        </p:nvCxnSpPr>
        <p:spPr bwMode="auto">
          <a:xfrm>
            <a:off x="1223963" y="3430588"/>
            <a:ext cx="900112" cy="358775"/>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344" name="AutoShape 24"/>
          <p:cNvCxnSpPr>
            <a:cxnSpLocks noChangeShapeType="1"/>
            <a:stCxn id="56326" idx="2"/>
            <a:endCxn id="56331" idx="0"/>
          </p:cNvCxnSpPr>
          <p:nvPr/>
        </p:nvCxnSpPr>
        <p:spPr bwMode="auto">
          <a:xfrm>
            <a:off x="1223963" y="3430588"/>
            <a:ext cx="107950" cy="1223962"/>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345" name="AutoShape 25"/>
          <p:cNvCxnSpPr>
            <a:cxnSpLocks noChangeShapeType="1"/>
            <a:stCxn id="56328" idx="2"/>
            <a:endCxn id="56333" idx="0"/>
          </p:cNvCxnSpPr>
          <p:nvPr/>
        </p:nvCxnSpPr>
        <p:spPr bwMode="auto">
          <a:xfrm flipH="1">
            <a:off x="4932363" y="3430588"/>
            <a:ext cx="935037" cy="287337"/>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346" name="AutoShape 26"/>
          <p:cNvCxnSpPr>
            <a:cxnSpLocks noChangeShapeType="1"/>
            <a:stCxn id="56328" idx="2"/>
            <a:endCxn id="56334" idx="0"/>
          </p:cNvCxnSpPr>
          <p:nvPr/>
        </p:nvCxnSpPr>
        <p:spPr bwMode="auto">
          <a:xfrm>
            <a:off x="5867400" y="3430588"/>
            <a:ext cx="325438" cy="792162"/>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347" name="AutoShape 27"/>
          <p:cNvCxnSpPr>
            <a:cxnSpLocks noChangeShapeType="1"/>
            <a:stCxn id="56329" idx="2"/>
            <a:endCxn id="56335" idx="7"/>
          </p:cNvCxnSpPr>
          <p:nvPr/>
        </p:nvCxnSpPr>
        <p:spPr bwMode="auto">
          <a:xfrm flipH="1">
            <a:off x="7788275" y="3430588"/>
            <a:ext cx="293688" cy="247650"/>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348" name="AutoShape 28"/>
          <p:cNvCxnSpPr>
            <a:cxnSpLocks noChangeShapeType="1"/>
            <a:stCxn id="56329" idx="2"/>
            <a:endCxn id="56336" idx="0"/>
          </p:cNvCxnSpPr>
          <p:nvPr/>
        </p:nvCxnSpPr>
        <p:spPr bwMode="auto">
          <a:xfrm>
            <a:off x="8081963" y="3430588"/>
            <a:ext cx="485775" cy="863600"/>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mph" presetSubtype="0" fill="hold" grpId="0" nodeType="clickEffect">
                                  <p:stCondLst>
                                    <p:cond delay="0"/>
                                  </p:stCondLst>
                                  <p:childTnLst>
                                    <p:animClr clrSpc="rgb" dir="cw">
                                      <p:cBhvr override="childStyle">
                                        <p:cTn id="6" dur="1900" fill="hold">
                                          <p:stCondLst>
                                            <p:cond delay="100"/>
                                          </p:stCondLst>
                                        </p:cTn>
                                        <p:tgtEl>
                                          <p:spTgt spid="56327"/>
                                        </p:tgtEl>
                                        <p:attrNameLst>
                                          <p:attrName>style.color</p:attrName>
                                        </p:attrNameLst>
                                      </p:cBhvr>
                                      <p:to>
                                        <a:schemeClr val="accent2"/>
                                      </p:to>
                                    </p:animClr>
                                    <p:animClr clrSpc="rgb" dir="cw">
                                      <p:cBhvr>
                                        <p:cTn id="7" dur="1900" fill="hold">
                                          <p:stCondLst>
                                            <p:cond delay="100"/>
                                          </p:stCondLst>
                                        </p:cTn>
                                        <p:tgtEl>
                                          <p:spTgt spid="56327"/>
                                        </p:tgtEl>
                                        <p:attrNameLst>
                                          <p:attrName>fillColor</p:attrName>
                                        </p:attrNameLst>
                                      </p:cBhvr>
                                      <p:to>
                                        <a:schemeClr val="accent2"/>
                                      </p:to>
                                    </p:animClr>
                                    <p:set>
                                      <p:cBhvr>
                                        <p:cTn id="8" dur="1900" fill="hold">
                                          <p:stCondLst>
                                            <p:cond delay="100"/>
                                          </p:stCondLst>
                                        </p:cTn>
                                        <p:tgtEl>
                                          <p:spTgt spid="56327"/>
                                        </p:tgtEl>
                                        <p:attrNameLst>
                                          <p:attrName>fill.type</p:attrName>
                                        </p:attrNameLst>
                                      </p:cBhvr>
                                      <p:to>
                                        <p:strVal val="solid"/>
                                      </p:to>
                                    </p:set>
                                    <p:set>
                                      <p:cBhvr>
                                        <p:cTn id="9" dur="1900" fill="hold">
                                          <p:stCondLst>
                                            <p:cond delay="100"/>
                                          </p:stCondLst>
                                        </p:cTn>
                                        <p:tgtEl>
                                          <p:spTgt spid="56327"/>
                                        </p:tgtEl>
                                        <p:attrNameLst>
                                          <p:attrName>fill.on</p:attrName>
                                        </p:attrNameLst>
                                      </p:cBhvr>
                                      <p:to>
                                        <p:strVal val="true"/>
                                      </p:to>
                                    </p:set>
                                    <p:animScale>
                                      <p:cBhvr>
                                        <p:cTn id="10" dur="200" fill="hold">
                                          <p:stCondLst>
                                            <p:cond delay="0"/>
                                          </p:stCondLst>
                                        </p:cTn>
                                        <p:tgtEl>
                                          <p:spTgt spid="56327"/>
                                        </p:tgtEl>
                                      </p:cBhvr>
                                      <p:from x="100000" y="100000"/>
                                      <p:to x="100000" y="5000"/>
                                    </p:animScale>
                                    <p:animScale>
                                      <p:cBhvr>
                                        <p:cTn id="11" dur="200" fill="hold">
                                          <p:stCondLst>
                                            <p:cond delay="200"/>
                                          </p:stCondLst>
                                        </p:cTn>
                                        <p:tgtEl>
                                          <p:spTgt spid="56327"/>
                                        </p:tgtEl>
                                      </p:cBhvr>
                                      <p:from x="100000" y="5000"/>
                                      <p:to x="120000" y="150000"/>
                                    </p:animScale>
                                    <p:animScale>
                                      <p:cBhvr>
                                        <p:cTn id="12" dur="600" fill="hold">
                                          <p:stCondLst>
                                            <p:cond delay="1400"/>
                                          </p:stCondLst>
                                        </p:cTn>
                                        <p:tgtEl>
                                          <p:spTgt spid="56327"/>
                                        </p:tgtEl>
                                      </p:cBhvr>
                                      <p:to x="12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116013" y="333375"/>
            <a:ext cx="7643812" cy="649288"/>
          </a:xfrm>
        </p:spPr>
        <p:txBody>
          <a:bodyPr/>
          <a:lstStyle/>
          <a:p>
            <a:pPr algn="r"/>
            <a:r>
              <a:rPr lang="es-ES_tradnl" sz="3200"/>
              <a:t>LÍPIDOS SIMPLES.</a:t>
            </a:r>
            <a:br>
              <a:rPr lang="es-ES_tradnl" sz="3200"/>
            </a:br>
            <a:r>
              <a:rPr lang="es-ES_tradnl" sz="3200"/>
              <a:t>Céridos.</a:t>
            </a:r>
            <a:endParaRPr lang="es-ES" sz="3200"/>
          </a:p>
        </p:txBody>
      </p:sp>
      <p:sp>
        <p:nvSpPr>
          <p:cNvPr id="44035" name="Rectangle 3"/>
          <p:cNvSpPr>
            <a:spLocks noGrp="1" noChangeArrowheads="1"/>
          </p:cNvSpPr>
          <p:nvPr>
            <p:ph type="body" idx="1"/>
          </p:nvPr>
        </p:nvSpPr>
        <p:spPr>
          <a:xfrm>
            <a:off x="323850" y="1268413"/>
            <a:ext cx="8569325" cy="4033837"/>
          </a:xfrm>
        </p:spPr>
        <p:txBody>
          <a:bodyPr/>
          <a:lstStyle/>
          <a:p>
            <a:pPr algn="just"/>
            <a:r>
              <a:rPr lang="es-ES_tradnl" sz="2400"/>
              <a:t>Se conocen como ceras.</a:t>
            </a:r>
          </a:p>
          <a:p>
            <a:pPr algn="just">
              <a:buFontTx/>
              <a:buNone/>
            </a:pPr>
            <a:endParaRPr lang="es-ES_tradnl" sz="2400"/>
          </a:p>
          <a:p>
            <a:pPr algn="just"/>
            <a:r>
              <a:rPr lang="es-ES" sz="2400"/>
              <a:t>Son sustancias altamente insolubles en medios acuosos.</a:t>
            </a:r>
          </a:p>
          <a:p>
            <a:pPr algn="just">
              <a:buFontTx/>
              <a:buNone/>
            </a:pPr>
            <a:endParaRPr lang="es-ES" sz="2400"/>
          </a:p>
          <a:p>
            <a:pPr algn="just"/>
            <a:r>
              <a:rPr lang="es-ES" sz="2400"/>
              <a:t> A temperatura ambiente se presentan sólidas y duras. </a:t>
            </a:r>
          </a:p>
          <a:p>
            <a:pPr algn="just"/>
            <a:endParaRPr lang="es-ES" sz="2400"/>
          </a:p>
          <a:p>
            <a:pPr algn="just"/>
            <a:r>
              <a:rPr lang="es-ES" sz="2400"/>
              <a:t>Se obtienen por esterificación de un ácido graso con un alcohol monovalente lineal de cadena larga. </a:t>
            </a:r>
          </a:p>
          <a:p>
            <a:pPr algn="just">
              <a:buFontTx/>
              <a:buNone/>
            </a:pPr>
            <a:endParaRPr lang="es-ES" sz="2400"/>
          </a:p>
        </p:txBody>
      </p:sp>
      <p:pic>
        <p:nvPicPr>
          <p:cNvPr id="4403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775" y="5013325"/>
            <a:ext cx="3960813"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Text Box 5"/>
          <p:cNvSpPr txBox="1">
            <a:spLocks noChangeArrowheads="1"/>
          </p:cNvSpPr>
          <p:nvPr/>
        </p:nvSpPr>
        <p:spPr bwMode="auto">
          <a:xfrm>
            <a:off x="3924300" y="6092825"/>
            <a:ext cx="17287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_tradnl">
                <a:solidFill>
                  <a:schemeClr val="accent1"/>
                </a:solidFill>
              </a:rPr>
              <a:t>Cera de Abeja</a:t>
            </a:r>
            <a:endParaRPr lang="es-ES">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4037"/>
                                        </p:tgtEl>
                                        <p:attrNameLst>
                                          <p:attrName>style.visibility</p:attrName>
                                        </p:attrNameLst>
                                      </p:cBhvr>
                                      <p:to>
                                        <p:strVal val="visible"/>
                                      </p:to>
                                    </p:set>
                                    <p:animEffect transition="in" filter="fade">
                                      <p:cBhvr>
                                        <p:cTn id="7" dur="500"/>
                                        <p:tgtEl>
                                          <p:spTgt spid="44037"/>
                                        </p:tgtEl>
                                      </p:cBhvr>
                                    </p:animEffect>
                                  </p:childTnLst>
                                </p:cTn>
                              </p:par>
                              <p:par>
                                <p:cTn id="8" presetID="10" presetClass="entr" presetSubtype="0" fill="hold" nodeType="withEffect">
                                  <p:stCondLst>
                                    <p:cond delay="0"/>
                                  </p:stCondLst>
                                  <p:childTnLst>
                                    <p:set>
                                      <p:cBhvr>
                                        <p:cTn id="9" dur="1" fill="hold">
                                          <p:stCondLst>
                                            <p:cond delay="0"/>
                                          </p:stCondLst>
                                        </p:cTn>
                                        <p:tgtEl>
                                          <p:spTgt spid="44036"/>
                                        </p:tgtEl>
                                        <p:attrNameLst>
                                          <p:attrName>style.visibility</p:attrName>
                                        </p:attrNameLst>
                                      </p:cBhvr>
                                      <p:to>
                                        <p:strVal val="visible"/>
                                      </p:to>
                                    </p:set>
                                    <p:animEffect transition="in" filter="fade">
                                      <p:cBhvr>
                                        <p:cTn id="10" dur="500"/>
                                        <p:tgtEl>
                                          <p:spTgt spid="440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1187450" y="333375"/>
            <a:ext cx="7643813" cy="649288"/>
          </a:xfrm>
        </p:spPr>
        <p:txBody>
          <a:bodyPr/>
          <a:lstStyle/>
          <a:p>
            <a:pPr algn="r"/>
            <a:r>
              <a:rPr lang="es-ES_tradnl"/>
              <a:t>Ceras.</a:t>
            </a:r>
            <a:endParaRPr lang="es-ES"/>
          </a:p>
        </p:txBody>
      </p:sp>
      <p:sp>
        <p:nvSpPr>
          <p:cNvPr id="45059" name="Rectangle 3"/>
          <p:cNvSpPr>
            <a:spLocks noGrp="1" noChangeArrowheads="1"/>
          </p:cNvSpPr>
          <p:nvPr>
            <p:ph type="body" idx="1"/>
          </p:nvPr>
        </p:nvSpPr>
        <p:spPr>
          <a:xfrm>
            <a:off x="1187450" y="1268413"/>
            <a:ext cx="7643813" cy="4248150"/>
          </a:xfrm>
        </p:spPr>
        <p:txBody>
          <a:bodyPr/>
          <a:lstStyle/>
          <a:p>
            <a:pPr algn="just"/>
            <a:r>
              <a:rPr lang="es-ES" sz="2400"/>
              <a:t>En los animales las podemos encontrar en la superficie del cuerpo, piel, plumas, cutícula, etc. </a:t>
            </a:r>
          </a:p>
          <a:p>
            <a:pPr algn="just">
              <a:buFontTx/>
              <a:buNone/>
            </a:pPr>
            <a:endParaRPr lang="es-ES" sz="2400"/>
          </a:p>
          <a:p>
            <a:pPr algn="just"/>
            <a:r>
              <a:rPr lang="es-ES" sz="2400"/>
              <a:t>En los vegetales, las ceras recubren en la epidermis de frutos, tallos, junto con la cutícula o la suberina, que evitan la pérdida de agua por evaporación.</a:t>
            </a:r>
          </a:p>
          <a:p>
            <a:pPr algn="just">
              <a:buFontTx/>
              <a:buNone/>
            </a:pPr>
            <a:endParaRPr lang="es-ES" sz="2400"/>
          </a:p>
          <a:p>
            <a:pPr algn="just"/>
            <a:r>
              <a:rPr lang="es-ES" sz="2400"/>
              <a:t>Presentan funciones de:</a:t>
            </a:r>
          </a:p>
          <a:p>
            <a:pPr lvl="1" algn="just"/>
            <a:r>
              <a:rPr lang="es-ES" sz="2000"/>
              <a:t>Protección.</a:t>
            </a:r>
          </a:p>
          <a:p>
            <a:pPr lvl="1" algn="just"/>
            <a:r>
              <a:rPr lang="es-ES" sz="2000"/>
              <a:t>Estructural. </a:t>
            </a:r>
            <a:r>
              <a:rPr lang="es-ES" b="0"/>
              <a:t> </a:t>
            </a:r>
            <a:endParaRPr lang="es-ES_tradnl" sz="2000"/>
          </a:p>
          <a:p>
            <a:endParaRPr lang="es-ES" sz="2400"/>
          </a:p>
        </p:txBody>
      </p:sp>
      <p:grpSp>
        <p:nvGrpSpPr>
          <p:cNvPr id="45070" name="Group 14"/>
          <p:cNvGrpSpPr>
            <a:grpSpLocks/>
          </p:cNvGrpSpPr>
          <p:nvPr/>
        </p:nvGrpSpPr>
        <p:grpSpPr bwMode="auto">
          <a:xfrm>
            <a:off x="6011863" y="3644900"/>
            <a:ext cx="3132137" cy="3213100"/>
            <a:chOff x="3787" y="2296"/>
            <a:chExt cx="1973" cy="2024"/>
          </a:xfrm>
        </p:grpSpPr>
        <p:pic>
          <p:nvPicPr>
            <p:cNvPr id="45061" name="Picture 5" descr="y1pRduBPxT4PG9JAEkeUjJPbM543eTtKk7sG73OGalcaajfzGXEBpdfi1HFjrbd4vec"/>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62" y="2296"/>
              <a:ext cx="898" cy="821"/>
            </a:xfrm>
            <a:prstGeom prst="rect">
              <a:avLst/>
            </a:prstGeom>
            <a:noFill/>
            <a:extLst>
              <a:ext uri="{909E8E84-426E-40DD-AFC4-6F175D3DCCD1}">
                <a14:hiddenFill xmlns:a14="http://schemas.microsoft.com/office/drawing/2010/main">
                  <a:solidFill>
                    <a:srgbClr val="FFFFFF"/>
                  </a:solidFill>
                </a14:hiddenFill>
              </a:ext>
            </a:extLst>
          </p:spPr>
        </p:pic>
        <p:pic>
          <p:nvPicPr>
            <p:cNvPr id="45063" name="Picture 7" descr="Pato43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23" y="2478"/>
              <a:ext cx="1005" cy="753"/>
            </a:xfrm>
            <a:prstGeom prst="rect">
              <a:avLst/>
            </a:prstGeom>
            <a:noFill/>
            <a:extLst>
              <a:ext uri="{909E8E84-426E-40DD-AFC4-6F175D3DCCD1}">
                <a14:hiddenFill xmlns:a14="http://schemas.microsoft.com/office/drawing/2010/main">
                  <a:solidFill>
                    <a:srgbClr val="FFFFFF"/>
                  </a:solidFill>
                </a14:hiddenFill>
              </a:ext>
            </a:extLst>
          </p:spPr>
        </p:pic>
        <p:pic>
          <p:nvPicPr>
            <p:cNvPr id="45067" name="Picture 11" descr="cabello-lacio-lar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87" y="3339"/>
              <a:ext cx="779" cy="779"/>
            </a:xfrm>
            <a:prstGeom prst="rect">
              <a:avLst/>
            </a:prstGeom>
            <a:noFill/>
            <a:extLst>
              <a:ext uri="{909E8E84-426E-40DD-AFC4-6F175D3DCCD1}">
                <a14:hiddenFill xmlns:a14="http://schemas.microsoft.com/office/drawing/2010/main">
                  <a:solidFill>
                    <a:srgbClr val="FFFFFF"/>
                  </a:solidFill>
                </a14:hiddenFill>
              </a:ext>
            </a:extLst>
          </p:spPr>
        </p:pic>
        <p:pic>
          <p:nvPicPr>
            <p:cNvPr id="45069" name="Picture 13" descr="resin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65" y="3379"/>
              <a:ext cx="1195" cy="941"/>
            </a:xfrm>
            <a:prstGeom prst="rect">
              <a:avLst/>
            </a:prstGeom>
            <a:noFill/>
            <a:extLst>
              <a:ext uri="{909E8E84-426E-40DD-AFC4-6F175D3DCCD1}">
                <a14:hiddenFill xmlns:a14="http://schemas.microsoft.com/office/drawing/2010/main">
                  <a:solidFill>
                    <a:srgbClr val="FFFFFF"/>
                  </a:solidFill>
                </a14:hiddenFill>
              </a:ext>
            </a:extLst>
          </p:spPr>
        </p:pic>
        <p:pic>
          <p:nvPicPr>
            <p:cNvPr id="45065" name="Picture 9" descr="Ver imagen en tamaño completo">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13" y="2931"/>
              <a:ext cx="607" cy="771"/>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5070"/>
                                        </p:tgtEl>
                                        <p:attrNameLst>
                                          <p:attrName>style.visibility</p:attrName>
                                        </p:attrNameLst>
                                      </p:cBhvr>
                                      <p:to>
                                        <p:strVal val="visible"/>
                                      </p:to>
                                    </p:set>
                                    <p:anim calcmode="lin" valueType="num">
                                      <p:cBhvr>
                                        <p:cTn id="7" dur="500" fill="hold"/>
                                        <p:tgtEl>
                                          <p:spTgt spid="45070"/>
                                        </p:tgtEl>
                                        <p:attrNameLst>
                                          <p:attrName>ppt_w</p:attrName>
                                        </p:attrNameLst>
                                      </p:cBhvr>
                                      <p:tavLst>
                                        <p:tav tm="0">
                                          <p:val>
                                            <p:fltVal val="0"/>
                                          </p:val>
                                        </p:tav>
                                        <p:tav tm="100000">
                                          <p:val>
                                            <p:strVal val="#ppt_w"/>
                                          </p:val>
                                        </p:tav>
                                      </p:tavLst>
                                    </p:anim>
                                    <p:anim calcmode="lin" valueType="num">
                                      <p:cBhvr>
                                        <p:cTn id="8" dur="500" fill="hold"/>
                                        <p:tgtEl>
                                          <p:spTgt spid="45070"/>
                                        </p:tgtEl>
                                        <p:attrNameLst>
                                          <p:attrName>ppt_h</p:attrName>
                                        </p:attrNameLst>
                                      </p:cBhvr>
                                      <p:tavLst>
                                        <p:tav tm="0">
                                          <p:val>
                                            <p:fltVal val="0"/>
                                          </p:val>
                                        </p:tav>
                                        <p:tav tm="100000">
                                          <p:val>
                                            <p:strVal val="#ppt_h"/>
                                          </p:val>
                                        </p:tav>
                                      </p:tavLst>
                                    </p:anim>
                                    <p:anim calcmode="lin" valueType="num">
                                      <p:cBhvr>
                                        <p:cTn id="9" dur="500" fill="hold"/>
                                        <p:tgtEl>
                                          <p:spTgt spid="45070"/>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4507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1116013" y="476250"/>
            <a:ext cx="7643812" cy="649288"/>
          </a:xfrm>
        </p:spPr>
        <p:txBody>
          <a:bodyPr/>
          <a:lstStyle/>
          <a:p>
            <a:pPr algn="ctr"/>
            <a:r>
              <a:rPr lang="es-ES_tradnl"/>
              <a:t>LÍPIDOS SAPONIFICABLES.</a:t>
            </a:r>
            <a:endParaRPr lang="es-ES"/>
          </a:p>
        </p:txBody>
      </p:sp>
      <p:sp>
        <p:nvSpPr>
          <p:cNvPr id="57347" name="Rectangle 3"/>
          <p:cNvSpPr>
            <a:spLocks noChangeArrowheads="1"/>
          </p:cNvSpPr>
          <p:nvPr/>
        </p:nvSpPr>
        <p:spPr bwMode="auto">
          <a:xfrm>
            <a:off x="1331913" y="2062163"/>
            <a:ext cx="2232025" cy="576262"/>
          </a:xfrm>
          <a:prstGeom prst="rect">
            <a:avLst/>
          </a:prstGeom>
          <a:solidFill>
            <a:schemeClr val="accent2"/>
          </a:solidFill>
          <a:ln w="9525" algn="ctr">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SIMPLES</a:t>
            </a:r>
            <a:endParaRPr lang="es-ES" b="1">
              <a:solidFill>
                <a:schemeClr val="bg1"/>
              </a:solidFill>
            </a:endParaRPr>
          </a:p>
        </p:txBody>
      </p:sp>
      <p:sp>
        <p:nvSpPr>
          <p:cNvPr id="57348" name="Rectangle 4"/>
          <p:cNvSpPr>
            <a:spLocks noChangeArrowheads="1"/>
          </p:cNvSpPr>
          <p:nvPr/>
        </p:nvSpPr>
        <p:spPr bwMode="auto">
          <a:xfrm>
            <a:off x="6011863" y="1989138"/>
            <a:ext cx="1944687" cy="433387"/>
          </a:xfrm>
          <a:prstGeom prst="rect">
            <a:avLst/>
          </a:prstGeom>
          <a:solidFill>
            <a:schemeClr val="accent2"/>
          </a:solidFill>
          <a:ln w="9525" algn="ctr">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COMPLEJOS</a:t>
            </a:r>
            <a:endParaRPr lang="es-ES" b="1">
              <a:solidFill>
                <a:schemeClr val="bg1"/>
              </a:solidFill>
            </a:endParaRPr>
          </a:p>
        </p:txBody>
      </p:sp>
      <p:sp>
        <p:nvSpPr>
          <p:cNvPr id="57349" name="Rectangle 5"/>
          <p:cNvSpPr>
            <a:spLocks noChangeArrowheads="1"/>
          </p:cNvSpPr>
          <p:nvPr/>
        </p:nvSpPr>
        <p:spPr bwMode="auto">
          <a:xfrm>
            <a:off x="179388" y="2925763"/>
            <a:ext cx="2089150" cy="504825"/>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ACILGLICÉRIDOS</a:t>
            </a:r>
            <a:endParaRPr lang="es-ES" b="1">
              <a:solidFill>
                <a:schemeClr val="bg1"/>
              </a:solidFill>
            </a:endParaRPr>
          </a:p>
        </p:txBody>
      </p:sp>
      <p:sp>
        <p:nvSpPr>
          <p:cNvPr id="57350" name="Rectangle 6"/>
          <p:cNvSpPr>
            <a:spLocks noChangeArrowheads="1"/>
          </p:cNvSpPr>
          <p:nvPr/>
        </p:nvSpPr>
        <p:spPr bwMode="auto">
          <a:xfrm>
            <a:off x="2700338" y="2925763"/>
            <a:ext cx="2016125" cy="504825"/>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CÉRIDOS</a:t>
            </a:r>
            <a:endParaRPr lang="es-ES" b="1">
              <a:solidFill>
                <a:schemeClr val="bg1"/>
              </a:solidFill>
            </a:endParaRPr>
          </a:p>
        </p:txBody>
      </p:sp>
      <p:sp>
        <p:nvSpPr>
          <p:cNvPr id="57351" name="Rectangle 7"/>
          <p:cNvSpPr>
            <a:spLocks noChangeArrowheads="1"/>
          </p:cNvSpPr>
          <p:nvPr/>
        </p:nvSpPr>
        <p:spPr bwMode="auto">
          <a:xfrm>
            <a:off x="4859338" y="2925763"/>
            <a:ext cx="2016125" cy="504825"/>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FOSFOLÍPIDOS</a:t>
            </a:r>
            <a:endParaRPr lang="es-ES" b="1">
              <a:solidFill>
                <a:schemeClr val="bg1"/>
              </a:solidFill>
            </a:endParaRPr>
          </a:p>
        </p:txBody>
      </p:sp>
      <p:sp>
        <p:nvSpPr>
          <p:cNvPr id="57352" name="Rectangle 8"/>
          <p:cNvSpPr>
            <a:spLocks noChangeArrowheads="1"/>
          </p:cNvSpPr>
          <p:nvPr/>
        </p:nvSpPr>
        <p:spPr bwMode="auto">
          <a:xfrm>
            <a:off x="7019925" y="2925763"/>
            <a:ext cx="2124075" cy="504825"/>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GLICOLÍPIDOS</a:t>
            </a:r>
            <a:endParaRPr lang="es-ES" b="1">
              <a:solidFill>
                <a:schemeClr val="bg1"/>
              </a:solidFill>
            </a:endParaRPr>
          </a:p>
        </p:txBody>
      </p:sp>
      <p:sp>
        <p:nvSpPr>
          <p:cNvPr id="57353" name="Oval 9"/>
          <p:cNvSpPr>
            <a:spLocks noChangeArrowheads="1"/>
          </p:cNvSpPr>
          <p:nvPr/>
        </p:nvSpPr>
        <p:spPr bwMode="auto">
          <a:xfrm>
            <a:off x="179388" y="3789363"/>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Monoglicéridos</a:t>
            </a:r>
            <a:endParaRPr lang="es-ES" sz="1200">
              <a:solidFill>
                <a:schemeClr val="bg1"/>
              </a:solidFill>
            </a:endParaRPr>
          </a:p>
        </p:txBody>
      </p:sp>
      <p:sp>
        <p:nvSpPr>
          <p:cNvPr id="57354" name="Oval 10"/>
          <p:cNvSpPr>
            <a:spLocks noChangeArrowheads="1"/>
          </p:cNvSpPr>
          <p:nvPr/>
        </p:nvSpPr>
        <p:spPr bwMode="auto">
          <a:xfrm>
            <a:off x="755650" y="4654550"/>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Triglicéridos</a:t>
            </a:r>
            <a:endParaRPr lang="es-ES" sz="1200">
              <a:solidFill>
                <a:schemeClr val="bg1"/>
              </a:solidFill>
            </a:endParaRPr>
          </a:p>
        </p:txBody>
      </p:sp>
      <p:sp>
        <p:nvSpPr>
          <p:cNvPr id="57355" name="Oval 11"/>
          <p:cNvSpPr>
            <a:spLocks noChangeArrowheads="1"/>
          </p:cNvSpPr>
          <p:nvPr/>
        </p:nvSpPr>
        <p:spPr bwMode="auto">
          <a:xfrm>
            <a:off x="1547813" y="3789363"/>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Diglicéridos</a:t>
            </a:r>
            <a:endParaRPr lang="es-ES" sz="1200">
              <a:solidFill>
                <a:schemeClr val="bg1"/>
              </a:solidFill>
            </a:endParaRPr>
          </a:p>
        </p:txBody>
      </p:sp>
      <p:sp>
        <p:nvSpPr>
          <p:cNvPr id="57356" name="Oval 12"/>
          <p:cNvSpPr>
            <a:spLocks noChangeArrowheads="1"/>
          </p:cNvSpPr>
          <p:nvPr/>
        </p:nvSpPr>
        <p:spPr bwMode="auto">
          <a:xfrm>
            <a:off x="4356100" y="3717925"/>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Fosfoglicéridos</a:t>
            </a:r>
            <a:endParaRPr lang="es-ES" sz="1200">
              <a:solidFill>
                <a:schemeClr val="bg1"/>
              </a:solidFill>
            </a:endParaRPr>
          </a:p>
        </p:txBody>
      </p:sp>
      <p:sp>
        <p:nvSpPr>
          <p:cNvPr id="57357" name="Oval 13"/>
          <p:cNvSpPr>
            <a:spLocks noChangeArrowheads="1"/>
          </p:cNvSpPr>
          <p:nvPr/>
        </p:nvSpPr>
        <p:spPr bwMode="auto">
          <a:xfrm>
            <a:off x="5508625" y="4222750"/>
            <a:ext cx="1368425" cy="792163"/>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Fosfoesfingolípidos</a:t>
            </a:r>
            <a:endParaRPr lang="es-ES" sz="1200">
              <a:solidFill>
                <a:schemeClr val="bg1"/>
              </a:solidFill>
            </a:endParaRPr>
          </a:p>
        </p:txBody>
      </p:sp>
      <p:sp>
        <p:nvSpPr>
          <p:cNvPr id="57358" name="Oval 14"/>
          <p:cNvSpPr>
            <a:spLocks noChangeArrowheads="1"/>
          </p:cNvSpPr>
          <p:nvPr/>
        </p:nvSpPr>
        <p:spPr bwMode="auto">
          <a:xfrm>
            <a:off x="6804025" y="3573463"/>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Cerebrósidos</a:t>
            </a:r>
            <a:endParaRPr lang="es-ES" sz="1200">
              <a:solidFill>
                <a:schemeClr val="bg1"/>
              </a:solidFill>
            </a:endParaRPr>
          </a:p>
        </p:txBody>
      </p:sp>
      <p:sp>
        <p:nvSpPr>
          <p:cNvPr id="57359" name="Oval 15"/>
          <p:cNvSpPr>
            <a:spLocks noChangeArrowheads="1"/>
          </p:cNvSpPr>
          <p:nvPr/>
        </p:nvSpPr>
        <p:spPr bwMode="auto">
          <a:xfrm>
            <a:off x="7991475" y="4294188"/>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Gangliósidos</a:t>
            </a:r>
            <a:endParaRPr lang="es-ES" sz="1200">
              <a:solidFill>
                <a:schemeClr val="bg1"/>
              </a:solidFill>
            </a:endParaRPr>
          </a:p>
        </p:txBody>
      </p:sp>
      <p:cxnSp>
        <p:nvCxnSpPr>
          <p:cNvPr id="57360" name="AutoShape 16"/>
          <p:cNvCxnSpPr>
            <a:cxnSpLocks noChangeShapeType="1"/>
            <a:stCxn id="57347" idx="3"/>
            <a:endCxn id="57350" idx="0"/>
          </p:cNvCxnSpPr>
          <p:nvPr/>
        </p:nvCxnSpPr>
        <p:spPr bwMode="auto">
          <a:xfrm>
            <a:off x="3563938" y="2351088"/>
            <a:ext cx="144462" cy="574675"/>
          </a:xfrm>
          <a:prstGeom prst="curvedConnector2">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61" name="AutoShape 17"/>
          <p:cNvCxnSpPr>
            <a:cxnSpLocks noChangeShapeType="1"/>
            <a:stCxn id="57347" idx="1"/>
            <a:endCxn id="57349" idx="0"/>
          </p:cNvCxnSpPr>
          <p:nvPr/>
        </p:nvCxnSpPr>
        <p:spPr bwMode="auto">
          <a:xfrm rot="10800000" flipV="1">
            <a:off x="1223963" y="2351088"/>
            <a:ext cx="107950" cy="574675"/>
          </a:xfrm>
          <a:prstGeom prst="bentConnector2">
            <a:avLst/>
          </a:prstGeom>
          <a:noFill/>
          <a:ln w="9525">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62" name="AutoShape 18"/>
          <p:cNvCxnSpPr>
            <a:cxnSpLocks noChangeShapeType="1"/>
            <a:stCxn id="57347" idx="3"/>
            <a:endCxn id="57350" idx="0"/>
          </p:cNvCxnSpPr>
          <p:nvPr/>
        </p:nvCxnSpPr>
        <p:spPr bwMode="auto">
          <a:xfrm>
            <a:off x="3563938" y="2351088"/>
            <a:ext cx="144462" cy="574675"/>
          </a:xfrm>
          <a:prstGeom prst="bentConnector2">
            <a:avLst/>
          </a:prstGeom>
          <a:noFill/>
          <a:ln w="9525">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63" name="AutoShape 19"/>
          <p:cNvCxnSpPr>
            <a:cxnSpLocks noChangeShapeType="1"/>
            <a:stCxn id="57348" idx="1"/>
            <a:endCxn id="57351" idx="0"/>
          </p:cNvCxnSpPr>
          <p:nvPr/>
        </p:nvCxnSpPr>
        <p:spPr bwMode="auto">
          <a:xfrm rot="10800000" flipV="1">
            <a:off x="5867400" y="2206625"/>
            <a:ext cx="144463" cy="719138"/>
          </a:xfrm>
          <a:prstGeom prst="bentConnector2">
            <a:avLst/>
          </a:prstGeom>
          <a:noFill/>
          <a:ln w="9525">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64" name="AutoShape 20"/>
          <p:cNvCxnSpPr>
            <a:cxnSpLocks noChangeShapeType="1"/>
            <a:stCxn id="57348" idx="3"/>
            <a:endCxn id="57352" idx="0"/>
          </p:cNvCxnSpPr>
          <p:nvPr/>
        </p:nvCxnSpPr>
        <p:spPr bwMode="auto">
          <a:xfrm>
            <a:off x="7956550" y="2206625"/>
            <a:ext cx="125413" cy="719138"/>
          </a:xfrm>
          <a:prstGeom prst="bentConnector2">
            <a:avLst/>
          </a:prstGeom>
          <a:noFill/>
          <a:ln w="9525">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65" name="AutoShape 21"/>
          <p:cNvCxnSpPr>
            <a:cxnSpLocks noChangeShapeType="1"/>
            <a:stCxn id="57349" idx="2"/>
            <a:endCxn id="57353" idx="0"/>
          </p:cNvCxnSpPr>
          <p:nvPr/>
        </p:nvCxnSpPr>
        <p:spPr bwMode="auto">
          <a:xfrm flipH="1">
            <a:off x="755650" y="3430588"/>
            <a:ext cx="468313" cy="358775"/>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66" name="AutoShape 22"/>
          <p:cNvCxnSpPr>
            <a:cxnSpLocks noChangeShapeType="1"/>
            <a:stCxn id="57349" idx="2"/>
            <a:endCxn id="57355" idx="0"/>
          </p:cNvCxnSpPr>
          <p:nvPr/>
        </p:nvCxnSpPr>
        <p:spPr bwMode="auto">
          <a:xfrm>
            <a:off x="1223963" y="3430588"/>
            <a:ext cx="900112" cy="358775"/>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67" name="AutoShape 23"/>
          <p:cNvCxnSpPr>
            <a:cxnSpLocks noChangeShapeType="1"/>
            <a:stCxn id="57349" idx="2"/>
            <a:endCxn id="57354" idx="0"/>
          </p:cNvCxnSpPr>
          <p:nvPr/>
        </p:nvCxnSpPr>
        <p:spPr bwMode="auto">
          <a:xfrm>
            <a:off x="1223963" y="3430588"/>
            <a:ext cx="107950" cy="1223962"/>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68" name="AutoShape 24"/>
          <p:cNvCxnSpPr>
            <a:cxnSpLocks noChangeShapeType="1"/>
            <a:stCxn id="57351" idx="2"/>
            <a:endCxn id="57356" idx="0"/>
          </p:cNvCxnSpPr>
          <p:nvPr/>
        </p:nvCxnSpPr>
        <p:spPr bwMode="auto">
          <a:xfrm flipH="1">
            <a:off x="4932363" y="3430588"/>
            <a:ext cx="935037" cy="287337"/>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69" name="AutoShape 25"/>
          <p:cNvCxnSpPr>
            <a:cxnSpLocks noChangeShapeType="1"/>
            <a:stCxn id="57351" idx="2"/>
            <a:endCxn id="57357" idx="0"/>
          </p:cNvCxnSpPr>
          <p:nvPr/>
        </p:nvCxnSpPr>
        <p:spPr bwMode="auto">
          <a:xfrm>
            <a:off x="5867400" y="3430588"/>
            <a:ext cx="325438" cy="792162"/>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70" name="AutoShape 26"/>
          <p:cNvCxnSpPr>
            <a:cxnSpLocks noChangeShapeType="1"/>
            <a:stCxn id="57352" idx="2"/>
            <a:endCxn id="57358" idx="7"/>
          </p:cNvCxnSpPr>
          <p:nvPr/>
        </p:nvCxnSpPr>
        <p:spPr bwMode="auto">
          <a:xfrm flipH="1">
            <a:off x="7788275" y="3430588"/>
            <a:ext cx="293688" cy="247650"/>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71" name="AutoShape 27"/>
          <p:cNvCxnSpPr>
            <a:cxnSpLocks noChangeShapeType="1"/>
            <a:stCxn id="57352" idx="2"/>
            <a:endCxn id="57359" idx="0"/>
          </p:cNvCxnSpPr>
          <p:nvPr/>
        </p:nvCxnSpPr>
        <p:spPr bwMode="auto">
          <a:xfrm>
            <a:off x="8081963" y="3430588"/>
            <a:ext cx="485775" cy="863600"/>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mph" presetSubtype="0" fill="hold" grpId="0" nodeType="clickEffect">
                                  <p:stCondLst>
                                    <p:cond delay="0"/>
                                  </p:stCondLst>
                                  <p:childTnLst>
                                    <p:animClr clrSpc="rgb" dir="cw">
                                      <p:cBhvr override="childStyle">
                                        <p:cTn id="6" dur="1900" fill="hold">
                                          <p:stCondLst>
                                            <p:cond delay="100"/>
                                          </p:stCondLst>
                                        </p:cTn>
                                        <p:tgtEl>
                                          <p:spTgt spid="57348"/>
                                        </p:tgtEl>
                                        <p:attrNameLst>
                                          <p:attrName>style.color</p:attrName>
                                        </p:attrNameLst>
                                      </p:cBhvr>
                                      <p:to>
                                        <a:schemeClr val="accent2"/>
                                      </p:to>
                                    </p:animClr>
                                    <p:animClr clrSpc="rgb" dir="cw">
                                      <p:cBhvr>
                                        <p:cTn id="7" dur="1900" fill="hold">
                                          <p:stCondLst>
                                            <p:cond delay="100"/>
                                          </p:stCondLst>
                                        </p:cTn>
                                        <p:tgtEl>
                                          <p:spTgt spid="57348"/>
                                        </p:tgtEl>
                                        <p:attrNameLst>
                                          <p:attrName>fillColor</p:attrName>
                                        </p:attrNameLst>
                                      </p:cBhvr>
                                      <p:to>
                                        <a:schemeClr val="accent2"/>
                                      </p:to>
                                    </p:animClr>
                                    <p:set>
                                      <p:cBhvr>
                                        <p:cTn id="8" dur="1900" fill="hold">
                                          <p:stCondLst>
                                            <p:cond delay="100"/>
                                          </p:stCondLst>
                                        </p:cTn>
                                        <p:tgtEl>
                                          <p:spTgt spid="57348"/>
                                        </p:tgtEl>
                                        <p:attrNameLst>
                                          <p:attrName>fill.type</p:attrName>
                                        </p:attrNameLst>
                                      </p:cBhvr>
                                      <p:to>
                                        <p:strVal val="solid"/>
                                      </p:to>
                                    </p:set>
                                    <p:set>
                                      <p:cBhvr>
                                        <p:cTn id="9" dur="1900" fill="hold">
                                          <p:stCondLst>
                                            <p:cond delay="100"/>
                                          </p:stCondLst>
                                        </p:cTn>
                                        <p:tgtEl>
                                          <p:spTgt spid="57348"/>
                                        </p:tgtEl>
                                        <p:attrNameLst>
                                          <p:attrName>fill.on</p:attrName>
                                        </p:attrNameLst>
                                      </p:cBhvr>
                                      <p:to>
                                        <p:strVal val="true"/>
                                      </p:to>
                                    </p:set>
                                    <p:animScale>
                                      <p:cBhvr>
                                        <p:cTn id="10" dur="200" fill="hold">
                                          <p:stCondLst>
                                            <p:cond delay="0"/>
                                          </p:stCondLst>
                                        </p:cTn>
                                        <p:tgtEl>
                                          <p:spTgt spid="57348"/>
                                        </p:tgtEl>
                                      </p:cBhvr>
                                      <p:from x="100000" y="100000"/>
                                      <p:to x="100000" y="5000"/>
                                    </p:animScale>
                                    <p:animScale>
                                      <p:cBhvr>
                                        <p:cTn id="11" dur="200" fill="hold">
                                          <p:stCondLst>
                                            <p:cond delay="200"/>
                                          </p:stCondLst>
                                        </p:cTn>
                                        <p:tgtEl>
                                          <p:spTgt spid="57348"/>
                                        </p:tgtEl>
                                      </p:cBhvr>
                                      <p:from x="100000" y="5000"/>
                                      <p:to x="120000" y="150000"/>
                                    </p:animScale>
                                    <p:animScale>
                                      <p:cBhvr>
                                        <p:cTn id="12" dur="600" fill="hold">
                                          <p:stCondLst>
                                            <p:cond delay="1400"/>
                                          </p:stCondLst>
                                        </p:cTn>
                                        <p:tgtEl>
                                          <p:spTgt spid="57348"/>
                                        </p:tgtEl>
                                      </p:cBhvr>
                                      <p:to x="12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1116013" y="260350"/>
            <a:ext cx="7643812" cy="649288"/>
          </a:xfrm>
        </p:spPr>
        <p:txBody>
          <a:bodyPr/>
          <a:lstStyle/>
          <a:p>
            <a:pPr algn="r"/>
            <a:r>
              <a:rPr lang="es-ES_tradnl"/>
              <a:t>LÍPIDOS COMPLEJOS.</a:t>
            </a:r>
            <a:endParaRPr lang="es-ES"/>
          </a:p>
        </p:txBody>
      </p:sp>
      <p:sp>
        <p:nvSpPr>
          <p:cNvPr id="46083" name="Rectangle 3"/>
          <p:cNvSpPr>
            <a:spLocks noGrp="1" noChangeArrowheads="1"/>
          </p:cNvSpPr>
          <p:nvPr>
            <p:ph type="body" idx="1"/>
          </p:nvPr>
        </p:nvSpPr>
        <p:spPr>
          <a:xfrm>
            <a:off x="1116013" y="1773238"/>
            <a:ext cx="7643812" cy="4248150"/>
          </a:xfrm>
        </p:spPr>
        <p:txBody>
          <a:bodyPr/>
          <a:lstStyle/>
          <a:p>
            <a:pPr algn="just">
              <a:buFontTx/>
              <a:buNone/>
            </a:pPr>
            <a:r>
              <a:rPr lang="es-ES"/>
              <a:t>	Son los lípidos que además de contener en su molécula hidrocarburos, ácidos grasos y glicerol también contienen otros elementos como nitrógeno, fósforo, azufre u otra biomolécula como un glúcido. A los lípidos complejos también se les llama lípidos de membrana pues son las principales moléculas que forman las membranas celulares. </a:t>
            </a:r>
          </a:p>
        </p:txBody>
      </p:sp>
      <p:pic>
        <p:nvPicPr>
          <p:cNvPr id="46084" name="Picture 4" descr="mice1.jpg (43406 byt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5388" y="2060575"/>
            <a:ext cx="3608387" cy="4176713"/>
          </a:xfrm>
          <a:prstGeom prst="rect">
            <a:avLst/>
          </a:prstGeom>
          <a:noFill/>
          <a:extLst>
            <a:ext uri="{909E8E84-426E-40DD-AFC4-6F175D3DCCD1}">
              <a14:hiddenFill xmlns:a14="http://schemas.microsoft.com/office/drawing/2010/main">
                <a:solidFill>
                  <a:srgbClr val="FFFFFF"/>
                </a:solidFill>
              </a14:hiddenFill>
            </a:ext>
          </a:extLst>
        </p:spPr>
      </p:pic>
      <p:pic>
        <p:nvPicPr>
          <p:cNvPr id="46085" name="Picture 5" descr="mice2.jpg (25036 byt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2924175"/>
            <a:ext cx="4392612" cy="25558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0" presetClass="path" presetSubtype="0" accel="50000" decel="50000" fill="hold" grpId="0" nodeType="clickEffect">
                                  <p:stCondLst>
                                    <p:cond delay="0"/>
                                  </p:stCondLst>
                                  <p:childTnLst>
                                    <p:animMotion origin="layout" path="M 0.0 0.0 L -0.57083 -0.4581 " pathEditMode="relative" ptsTypes="AA">
                                      <p:cBhvr>
                                        <p:cTn id="6" dur="2000" fill="hold"/>
                                        <p:tgtEl>
                                          <p:spTgt spid="46083">
                                            <p:txEl>
                                              <p:pRg st="0" end="0"/>
                                            </p:txEl>
                                          </p:spTgt>
                                        </p:tgtEl>
                                        <p:attrNameLst>
                                          <p:attrName>ppt_x</p:attrName>
                                          <p:attrName>ppt_y</p:attrName>
                                        </p:attrNameLst>
                                      </p:cBhvr>
                                    </p:animMotion>
                                  </p:childTnLst>
                                </p:cTn>
                              </p:par>
                              <p:par>
                                <p:cTn id="7" presetID="25" presetClass="entr" presetSubtype="0" fill="hold" nodeType="withEffect">
                                  <p:stCondLst>
                                    <p:cond delay="0"/>
                                  </p:stCondLst>
                                  <p:childTnLst>
                                    <p:set>
                                      <p:cBhvr>
                                        <p:cTn id="8" dur="1" fill="hold">
                                          <p:stCondLst>
                                            <p:cond delay="0"/>
                                          </p:stCondLst>
                                        </p:cTn>
                                        <p:tgtEl>
                                          <p:spTgt spid="46085"/>
                                        </p:tgtEl>
                                        <p:attrNameLst>
                                          <p:attrName>style.visibility</p:attrName>
                                        </p:attrNameLst>
                                      </p:cBhvr>
                                      <p:to>
                                        <p:strVal val="visible"/>
                                      </p:to>
                                    </p:set>
                                    <p:anim calcmode="lin" valueType="num">
                                      <p:cBhvr>
                                        <p:cTn id="9" dur="250" decel="50000" fill="hold">
                                          <p:stCondLst>
                                            <p:cond delay="0"/>
                                          </p:stCondLst>
                                        </p:cTn>
                                        <p:tgtEl>
                                          <p:spTgt spid="46085"/>
                                        </p:tgtEl>
                                        <p:attrNameLst>
                                          <p:attrName>style.rotation</p:attrName>
                                        </p:attrNameLst>
                                      </p:cBhvr>
                                      <p:tavLst>
                                        <p:tav tm="0">
                                          <p:val>
                                            <p:fltVal val="-90"/>
                                          </p:val>
                                        </p:tav>
                                        <p:tav tm="100000">
                                          <p:val>
                                            <p:fltVal val="0"/>
                                          </p:val>
                                        </p:tav>
                                      </p:tavLst>
                                    </p:anim>
                                    <p:anim calcmode="lin" valueType="num">
                                      <p:cBhvr>
                                        <p:cTn id="10" dur="250" decel="50000" fill="hold">
                                          <p:stCondLst>
                                            <p:cond delay="0"/>
                                          </p:stCondLst>
                                        </p:cTn>
                                        <p:tgtEl>
                                          <p:spTgt spid="46085"/>
                                        </p:tgtEl>
                                        <p:attrNameLst>
                                          <p:attrName>ppt_w</p:attrName>
                                        </p:attrNameLst>
                                      </p:cBhvr>
                                      <p:tavLst>
                                        <p:tav tm="0">
                                          <p:val>
                                            <p:strVal val="#ppt_w"/>
                                          </p:val>
                                        </p:tav>
                                        <p:tav tm="100000">
                                          <p:val>
                                            <p:strVal val="#ppt_w*.05"/>
                                          </p:val>
                                        </p:tav>
                                      </p:tavLst>
                                    </p:anim>
                                    <p:anim calcmode="lin" valueType="num">
                                      <p:cBhvr>
                                        <p:cTn id="11" dur="250" accel="50000" fill="hold">
                                          <p:stCondLst>
                                            <p:cond delay="250"/>
                                          </p:stCondLst>
                                        </p:cTn>
                                        <p:tgtEl>
                                          <p:spTgt spid="46085"/>
                                        </p:tgtEl>
                                        <p:attrNameLst>
                                          <p:attrName>ppt_w</p:attrName>
                                        </p:attrNameLst>
                                      </p:cBhvr>
                                      <p:tavLst>
                                        <p:tav tm="0">
                                          <p:val>
                                            <p:strVal val="#ppt_w*.05"/>
                                          </p:val>
                                        </p:tav>
                                        <p:tav tm="100000">
                                          <p:val>
                                            <p:strVal val="#ppt_w"/>
                                          </p:val>
                                        </p:tav>
                                      </p:tavLst>
                                    </p:anim>
                                    <p:anim calcmode="lin" valueType="num">
                                      <p:cBhvr>
                                        <p:cTn id="12" dur="500" fill="hold"/>
                                        <p:tgtEl>
                                          <p:spTgt spid="46085"/>
                                        </p:tgtEl>
                                        <p:attrNameLst>
                                          <p:attrName>ppt_h</p:attrName>
                                        </p:attrNameLst>
                                      </p:cBhvr>
                                      <p:tavLst>
                                        <p:tav tm="0">
                                          <p:val>
                                            <p:strVal val="#ppt_h"/>
                                          </p:val>
                                        </p:tav>
                                        <p:tav tm="100000">
                                          <p:val>
                                            <p:strVal val="#ppt_h"/>
                                          </p:val>
                                        </p:tav>
                                      </p:tavLst>
                                    </p:anim>
                                    <p:anim calcmode="lin" valueType="num">
                                      <p:cBhvr>
                                        <p:cTn id="13" dur="250" decel="50000" fill="hold">
                                          <p:stCondLst>
                                            <p:cond delay="0"/>
                                          </p:stCondLst>
                                        </p:cTn>
                                        <p:tgtEl>
                                          <p:spTgt spid="46085"/>
                                        </p:tgtEl>
                                        <p:attrNameLst>
                                          <p:attrName>ppt_x</p:attrName>
                                        </p:attrNameLst>
                                      </p:cBhvr>
                                      <p:tavLst>
                                        <p:tav tm="0">
                                          <p:val>
                                            <p:strVal val="#ppt_x+.4"/>
                                          </p:val>
                                        </p:tav>
                                        <p:tav tm="100000">
                                          <p:val>
                                            <p:strVal val="#ppt_x"/>
                                          </p:val>
                                        </p:tav>
                                      </p:tavLst>
                                    </p:anim>
                                    <p:anim calcmode="lin" valueType="num">
                                      <p:cBhvr>
                                        <p:cTn id="14" dur="250" decel="50000" fill="hold">
                                          <p:stCondLst>
                                            <p:cond delay="0"/>
                                          </p:stCondLst>
                                        </p:cTn>
                                        <p:tgtEl>
                                          <p:spTgt spid="46085"/>
                                        </p:tgtEl>
                                        <p:attrNameLst>
                                          <p:attrName>ppt_y</p:attrName>
                                        </p:attrNameLst>
                                      </p:cBhvr>
                                      <p:tavLst>
                                        <p:tav tm="0">
                                          <p:val>
                                            <p:strVal val="#ppt_y-.2"/>
                                          </p:val>
                                        </p:tav>
                                        <p:tav tm="100000">
                                          <p:val>
                                            <p:strVal val="#ppt_y+.1"/>
                                          </p:val>
                                        </p:tav>
                                      </p:tavLst>
                                    </p:anim>
                                    <p:anim calcmode="lin" valueType="num">
                                      <p:cBhvr>
                                        <p:cTn id="15" dur="250" accel="50000" fill="hold">
                                          <p:stCondLst>
                                            <p:cond delay="250"/>
                                          </p:stCondLst>
                                        </p:cTn>
                                        <p:tgtEl>
                                          <p:spTgt spid="46085"/>
                                        </p:tgtEl>
                                        <p:attrNameLst>
                                          <p:attrName>ppt_y</p:attrName>
                                        </p:attrNameLst>
                                      </p:cBhvr>
                                      <p:tavLst>
                                        <p:tav tm="0">
                                          <p:val>
                                            <p:strVal val="#ppt_y+.1"/>
                                          </p:val>
                                        </p:tav>
                                        <p:tav tm="100000">
                                          <p:val>
                                            <p:strVal val="#ppt_y"/>
                                          </p:val>
                                        </p:tav>
                                      </p:tavLst>
                                    </p:anim>
                                    <p:animEffect transition="in" filter="fade">
                                      <p:cBhvr>
                                        <p:cTn id="16" dur="500" decel="50000">
                                          <p:stCondLst>
                                            <p:cond delay="0"/>
                                          </p:stCondLst>
                                        </p:cTn>
                                        <p:tgtEl>
                                          <p:spTgt spid="46085"/>
                                        </p:tgtEl>
                                      </p:cBhvr>
                                    </p:animEffect>
                                  </p:childTnLst>
                                </p:cTn>
                              </p:par>
                              <p:par>
                                <p:cTn id="17" presetID="25" presetClass="entr" presetSubtype="0" fill="hold" nodeType="withEffect">
                                  <p:stCondLst>
                                    <p:cond delay="0"/>
                                  </p:stCondLst>
                                  <p:childTnLst>
                                    <p:set>
                                      <p:cBhvr>
                                        <p:cTn id="18" dur="1" fill="hold">
                                          <p:stCondLst>
                                            <p:cond delay="0"/>
                                          </p:stCondLst>
                                        </p:cTn>
                                        <p:tgtEl>
                                          <p:spTgt spid="46084"/>
                                        </p:tgtEl>
                                        <p:attrNameLst>
                                          <p:attrName>style.visibility</p:attrName>
                                        </p:attrNameLst>
                                      </p:cBhvr>
                                      <p:to>
                                        <p:strVal val="visible"/>
                                      </p:to>
                                    </p:set>
                                    <p:anim calcmode="lin" valueType="num">
                                      <p:cBhvr>
                                        <p:cTn id="19" dur="250" decel="50000" fill="hold">
                                          <p:stCondLst>
                                            <p:cond delay="0"/>
                                          </p:stCondLst>
                                        </p:cTn>
                                        <p:tgtEl>
                                          <p:spTgt spid="46084"/>
                                        </p:tgtEl>
                                        <p:attrNameLst>
                                          <p:attrName>style.rotation</p:attrName>
                                        </p:attrNameLst>
                                      </p:cBhvr>
                                      <p:tavLst>
                                        <p:tav tm="0">
                                          <p:val>
                                            <p:fltVal val="-90"/>
                                          </p:val>
                                        </p:tav>
                                        <p:tav tm="100000">
                                          <p:val>
                                            <p:fltVal val="0"/>
                                          </p:val>
                                        </p:tav>
                                      </p:tavLst>
                                    </p:anim>
                                    <p:anim calcmode="lin" valueType="num">
                                      <p:cBhvr>
                                        <p:cTn id="20" dur="250" decel="50000" fill="hold">
                                          <p:stCondLst>
                                            <p:cond delay="0"/>
                                          </p:stCondLst>
                                        </p:cTn>
                                        <p:tgtEl>
                                          <p:spTgt spid="46084"/>
                                        </p:tgtEl>
                                        <p:attrNameLst>
                                          <p:attrName>ppt_w</p:attrName>
                                        </p:attrNameLst>
                                      </p:cBhvr>
                                      <p:tavLst>
                                        <p:tav tm="0">
                                          <p:val>
                                            <p:strVal val="#ppt_w"/>
                                          </p:val>
                                        </p:tav>
                                        <p:tav tm="100000">
                                          <p:val>
                                            <p:strVal val="#ppt_w*.05"/>
                                          </p:val>
                                        </p:tav>
                                      </p:tavLst>
                                    </p:anim>
                                    <p:anim calcmode="lin" valueType="num">
                                      <p:cBhvr>
                                        <p:cTn id="21" dur="250" accel="50000" fill="hold">
                                          <p:stCondLst>
                                            <p:cond delay="250"/>
                                          </p:stCondLst>
                                        </p:cTn>
                                        <p:tgtEl>
                                          <p:spTgt spid="46084"/>
                                        </p:tgtEl>
                                        <p:attrNameLst>
                                          <p:attrName>ppt_w</p:attrName>
                                        </p:attrNameLst>
                                      </p:cBhvr>
                                      <p:tavLst>
                                        <p:tav tm="0">
                                          <p:val>
                                            <p:strVal val="#ppt_w*.05"/>
                                          </p:val>
                                        </p:tav>
                                        <p:tav tm="100000">
                                          <p:val>
                                            <p:strVal val="#ppt_w"/>
                                          </p:val>
                                        </p:tav>
                                      </p:tavLst>
                                    </p:anim>
                                    <p:anim calcmode="lin" valueType="num">
                                      <p:cBhvr>
                                        <p:cTn id="22" dur="500" fill="hold"/>
                                        <p:tgtEl>
                                          <p:spTgt spid="46084"/>
                                        </p:tgtEl>
                                        <p:attrNameLst>
                                          <p:attrName>ppt_h</p:attrName>
                                        </p:attrNameLst>
                                      </p:cBhvr>
                                      <p:tavLst>
                                        <p:tav tm="0">
                                          <p:val>
                                            <p:strVal val="#ppt_h"/>
                                          </p:val>
                                        </p:tav>
                                        <p:tav tm="100000">
                                          <p:val>
                                            <p:strVal val="#ppt_h"/>
                                          </p:val>
                                        </p:tav>
                                      </p:tavLst>
                                    </p:anim>
                                    <p:anim calcmode="lin" valueType="num">
                                      <p:cBhvr>
                                        <p:cTn id="23" dur="250" decel="50000" fill="hold">
                                          <p:stCondLst>
                                            <p:cond delay="0"/>
                                          </p:stCondLst>
                                        </p:cTn>
                                        <p:tgtEl>
                                          <p:spTgt spid="46084"/>
                                        </p:tgtEl>
                                        <p:attrNameLst>
                                          <p:attrName>ppt_x</p:attrName>
                                        </p:attrNameLst>
                                      </p:cBhvr>
                                      <p:tavLst>
                                        <p:tav tm="0">
                                          <p:val>
                                            <p:strVal val="#ppt_x+.4"/>
                                          </p:val>
                                        </p:tav>
                                        <p:tav tm="100000">
                                          <p:val>
                                            <p:strVal val="#ppt_x"/>
                                          </p:val>
                                        </p:tav>
                                      </p:tavLst>
                                    </p:anim>
                                    <p:anim calcmode="lin" valueType="num">
                                      <p:cBhvr>
                                        <p:cTn id="24" dur="250" decel="50000" fill="hold">
                                          <p:stCondLst>
                                            <p:cond delay="0"/>
                                          </p:stCondLst>
                                        </p:cTn>
                                        <p:tgtEl>
                                          <p:spTgt spid="46084"/>
                                        </p:tgtEl>
                                        <p:attrNameLst>
                                          <p:attrName>ppt_y</p:attrName>
                                        </p:attrNameLst>
                                      </p:cBhvr>
                                      <p:tavLst>
                                        <p:tav tm="0">
                                          <p:val>
                                            <p:strVal val="#ppt_y-.2"/>
                                          </p:val>
                                        </p:tav>
                                        <p:tav tm="100000">
                                          <p:val>
                                            <p:strVal val="#ppt_y+.1"/>
                                          </p:val>
                                        </p:tav>
                                      </p:tavLst>
                                    </p:anim>
                                    <p:anim calcmode="lin" valueType="num">
                                      <p:cBhvr>
                                        <p:cTn id="25" dur="250" accel="50000" fill="hold">
                                          <p:stCondLst>
                                            <p:cond delay="250"/>
                                          </p:stCondLst>
                                        </p:cTn>
                                        <p:tgtEl>
                                          <p:spTgt spid="46084"/>
                                        </p:tgtEl>
                                        <p:attrNameLst>
                                          <p:attrName>ppt_y</p:attrName>
                                        </p:attrNameLst>
                                      </p:cBhvr>
                                      <p:tavLst>
                                        <p:tav tm="0">
                                          <p:val>
                                            <p:strVal val="#ppt_y+.1"/>
                                          </p:val>
                                        </p:tav>
                                        <p:tav tm="100000">
                                          <p:val>
                                            <p:strVal val="#ppt_y"/>
                                          </p:val>
                                        </p:tav>
                                      </p:tavLst>
                                    </p:anim>
                                    <p:animEffect transition="in" filter="fade">
                                      <p:cBhvr>
                                        <p:cTn id="26" dur="500" decel="50000">
                                          <p:stCondLst>
                                            <p:cond delay="0"/>
                                          </p:stCondLst>
                                        </p:cTn>
                                        <p:tgtEl>
                                          <p:spTgt spid="46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1116013" y="476250"/>
            <a:ext cx="7643812" cy="649288"/>
          </a:xfrm>
        </p:spPr>
        <p:txBody>
          <a:bodyPr/>
          <a:lstStyle/>
          <a:p>
            <a:pPr algn="ctr"/>
            <a:r>
              <a:rPr lang="es-ES_tradnl"/>
              <a:t>LÍPIDOS SAPONIFICABLES.</a:t>
            </a:r>
            <a:endParaRPr lang="es-ES"/>
          </a:p>
        </p:txBody>
      </p:sp>
      <p:sp>
        <p:nvSpPr>
          <p:cNvPr id="58371" name="Rectangle 3"/>
          <p:cNvSpPr>
            <a:spLocks noChangeArrowheads="1"/>
          </p:cNvSpPr>
          <p:nvPr/>
        </p:nvSpPr>
        <p:spPr bwMode="auto">
          <a:xfrm>
            <a:off x="1331913" y="2062163"/>
            <a:ext cx="2232025" cy="576262"/>
          </a:xfrm>
          <a:prstGeom prst="rect">
            <a:avLst/>
          </a:prstGeom>
          <a:solidFill>
            <a:schemeClr val="accent2"/>
          </a:solidFill>
          <a:ln w="9525" algn="ctr">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SIMPLES</a:t>
            </a:r>
            <a:endParaRPr lang="es-ES" b="1">
              <a:solidFill>
                <a:schemeClr val="bg1"/>
              </a:solidFill>
            </a:endParaRPr>
          </a:p>
        </p:txBody>
      </p:sp>
      <p:sp>
        <p:nvSpPr>
          <p:cNvPr id="58372" name="Rectangle 4"/>
          <p:cNvSpPr>
            <a:spLocks noChangeArrowheads="1"/>
          </p:cNvSpPr>
          <p:nvPr/>
        </p:nvSpPr>
        <p:spPr bwMode="auto">
          <a:xfrm>
            <a:off x="6011863" y="1989138"/>
            <a:ext cx="1944687" cy="433387"/>
          </a:xfrm>
          <a:prstGeom prst="rect">
            <a:avLst/>
          </a:prstGeom>
          <a:solidFill>
            <a:schemeClr val="accent2"/>
          </a:solidFill>
          <a:ln w="9525" algn="ctr">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COMPLEJOS</a:t>
            </a:r>
            <a:endParaRPr lang="es-ES" b="1">
              <a:solidFill>
                <a:schemeClr val="bg1"/>
              </a:solidFill>
            </a:endParaRPr>
          </a:p>
        </p:txBody>
      </p:sp>
      <p:sp>
        <p:nvSpPr>
          <p:cNvPr id="58373" name="Rectangle 5"/>
          <p:cNvSpPr>
            <a:spLocks noChangeArrowheads="1"/>
          </p:cNvSpPr>
          <p:nvPr/>
        </p:nvSpPr>
        <p:spPr bwMode="auto">
          <a:xfrm>
            <a:off x="179388" y="2925763"/>
            <a:ext cx="2089150" cy="504825"/>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ACILGLICÉRIDOS</a:t>
            </a:r>
            <a:endParaRPr lang="es-ES" b="1">
              <a:solidFill>
                <a:schemeClr val="bg1"/>
              </a:solidFill>
            </a:endParaRPr>
          </a:p>
        </p:txBody>
      </p:sp>
      <p:sp>
        <p:nvSpPr>
          <p:cNvPr id="58374" name="Rectangle 6"/>
          <p:cNvSpPr>
            <a:spLocks noChangeArrowheads="1"/>
          </p:cNvSpPr>
          <p:nvPr/>
        </p:nvSpPr>
        <p:spPr bwMode="auto">
          <a:xfrm>
            <a:off x="2700338" y="2925763"/>
            <a:ext cx="2016125" cy="504825"/>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CÉRIDOS</a:t>
            </a:r>
            <a:endParaRPr lang="es-ES" b="1">
              <a:solidFill>
                <a:schemeClr val="bg1"/>
              </a:solidFill>
            </a:endParaRPr>
          </a:p>
        </p:txBody>
      </p:sp>
      <p:sp>
        <p:nvSpPr>
          <p:cNvPr id="58375" name="Rectangle 7"/>
          <p:cNvSpPr>
            <a:spLocks noChangeArrowheads="1"/>
          </p:cNvSpPr>
          <p:nvPr/>
        </p:nvSpPr>
        <p:spPr bwMode="auto">
          <a:xfrm>
            <a:off x="4859338" y="2925763"/>
            <a:ext cx="2016125" cy="504825"/>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FOSFOLÍPIDOS</a:t>
            </a:r>
            <a:endParaRPr lang="es-ES" b="1">
              <a:solidFill>
                <a:schemeClr val="bg1"/>
              </a:solidFill>
            </a:endParaRPr>
          </a:p>
        </p:txBody>
      </p:sp>
      <p:sp>
        <p:nvSpPr>
          <p:cNvPr id="58376" name="Rectangle 8"/>
          <p:cNvSpPr>
            <a:spLocks noChangeArrowheads="1"/>
          </p:cNvSpPr>
          <p:nvPr/>
        </p:nvSpPr>
        <p:spPr bwMode="auto">
          <a:xfrm>
            <a:off x="7019925" y="2925763"/>
            <a:ext cx="2124075" cy="504825"/>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GLICOLÍPIDOS</a:t>
            </a:r>
            <a:endParaRPr lang="es-ES" b="1">
              <a:solidFill>
                <a:schemeClr val="bg1"/>
              </a:solidFill>
            </a:endParaRPr>
          </a:p>
        </p:txBody>
      </p:sp>
      <p:sp>
        <p:nvSpPr>
          <p:cNvPr id="58377" name="Oval 9"/>
          <p:cNvSpPr>
            <a:spLocks noChangeArrowheads="1"/>
          </p:cNvSpPr>
          <p:nvPr/>
        </p:nvSpPr>
        <p:spPr bwMode="auto">
          <a:xfrm>
            <a:off x="179388" y="3789363"/>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Monoglicéridos</a:t>
            </a:r>
            <a:endParaRPr lang="es-ES" sz="1200">
              <a:solidFill>
                <a:schemeClr val="bg1"/>
              </a:solidFill>
            </a:endParaRPr>
          </a:p>
        </p:txBody>
      </p:sp>
      <p:sp>
        <p:nvSpPr>
          <p:cNvPr id="58378" name="Oval 10"/>
          <p:cNvSpPr>
            <a:spLocks noChangeArrowheads="1"/>
          </p:cNvSpPr>
          <p:nvPr/>
        </p:nvSpPr>
        <p:spPr bwMode="auto">
          <a:xfrm>
            <a:off x="755650" y="4654550"/>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Triglicéridos</a:t>
            </a:r>
            <a:endParaRPr lang="es-ES" sz="1200">
              <a:solidFill>
                <a:schemeClr val="bg1"/>
              </a:solidFill>
            </a:endParaRPr>
          </a:p>
        </p:txBody>
      </p:sp>
      <p:sp>
        <p:nvSpPr>
          <p:cNvPr id="58379" name="Oval 11"/>
          <p:cNvSpPr>
            <a:spLocks noChangeArrowheads="1"/>
          </p:cNvSpPr>
          <p:nvPr/>
        </p:nvSpPr>
        <p:spPr bwMode="auto">
          <a:xfrm>
            <a:off x="1547813" y="3789363"/>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Diglicéridos</a:t>
            </a:r>
            <a:endParaRPr lang="es-ES" sz="1200">
              <a:solidFill>
                <a:schemeClr val="bg1"/>
              </a:solidFill>
            </a:endParaRPr>
          </a:p>
        </p:txBody>
      </p:sp>
      <p:sp>
        <p:nvSpPr>
          <p:cNvPr id="58380" name="Oval 12"/>
          <p:cNvSpPr>
            <a:spLocks noChangeArrowheads="1"/>
          </p:cNvSpPr>
          <p:nvPr/>
        </p:nvSpPr>
        <p:spPr bwMode="auto">
          <a:xfrm>
            <a:off x="4356100" y="3717925"/>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Fosfoglicéridos</a:t>
            </a:r>
            <a:endParaRPr lang="es-ES" sz="1200">
              <a:solidFill>
                <a:schemeClr val="bg1"/>
              </a:solidFill>
            </a:endParaRPr>
          </a:p>
        </p:txBody>
      </p:sp>
      <p:sp>
        <p:nvSpPr>
          <p:cNvPr id="58381" name="Oval 13"/>
          <p:cNvSpPr>
            <a:spLocks noChangeArrowheads="1"/>
          </p:cNvSpPr>
          <p:nvPr/>
        </p:nvSpPr>
        <p:spPr bwMode="auto">
          <a:xfrm>
            <a:off x="5508625" y="4222750"/>
            <a:ext cx="1368425" cy="792163"/>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Fosfoesfingolípidos</a:t>
            </a:r>
            <a:endParaRPr lang="es-ES" sz="1200">
              <a:solidFill>
                <a:schemeClr val="bg1"/>
              </a:solidFill>
            </a:endParaRPr>
          </a:p>
        </p:txBody>
      </p:sp>
      <p:sp>
        <p:nvSpPr>
          <p:cNvPr id="58382" name="Oval 14"/>
          <p:cNvSpPr>
            <a:spLocks noChangeArrowheads="1"/>
          </p:cNvSpPr>
          <p:nvPr/>
        </p:nvSpPr>
        <p:spPr bwMode="auto">
          <a:xfrm>
            <a:off x="6804025" y="3573463"/>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Cerebrósidos</a:t>
            </a:r>
            <a:endParaRPr lang="es-ES" sz="1200">
              <a:solidFill>
                <a:schemeClr val="bg1"/>
              </a:solidFill>
            </a:endParaRPr>
          </a:p>
        </p:txBody>
      </p:sp>
      <p:sp>
        <p:nvSpPr>
          <p:cNvPr id="58383" name="Oval 15"/>
          <p:cNvSpPr>
            <a:spLocks noChangeArrowheads="1"/>
          </p:cNvSpPr>
          <p:nvPr/>
        </p:nvSpPr>
        <p:spPr bwMode="auto">
          <a:xfrm>
            <a:off x="7991475" y="4294188"/>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Gangliósidos</a:t>
            </a:r>
            <a:endParaRPr lang="es-ES" sz="1200">
              <a:solidFill>
                <a:schemeClr val="bg1"/>
              </a:solidFill>
            </a:endParaRPr>
          </a:p>
        </p:txBody>
      </p:sp>
      <p:cxnSp>
        <p:nvCxnSpPr>
          <p:cNvPr id="58384" name="AutoShape 16"/>
          <p:cNvCxnSpPr>
            <a:cxnSpLocks noChangeShapeType="1"/>
            <a:stCxn id="58371" idx="3"/>
            <a:endCxn id="58374" idx="0"/>
          </p:cNvCxnSpPr>
          <p:nvPr/>
        </p:nvCxnSpPr>
        <p:spPr bwMode="auto">
          <a:xfrm>
            <a:off x="3563938" y="2351088"/>
            <a:ext cx="144462" cy="574675"/>
          </a:xfrm>
          <a:prstGeom prst="curvedConnector2">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385" name="AutoShape 17"/>
          <p:cNvCxnSpPr>
            <a:cxnSpLocks noChangeShapeType="1"/>
            <a:stCxn id="58371" idx="1"/>
            <a:endCxn id="58373" idx="0"/>
          </p:cNvCxnSpPr>
          <p:nvPr/>
        </p:nvCxnSpPr>
        <p:spPr bwMode="auto">
          <a:xfrm rot="10800000" flipV="1">
            <a:off x="1223963" y="2351088"/>
            <a:ext cx="107950" cy="574675"/>
          </a:xfrm>
          <a:prstGeom prst="bentConnector2">
            <a:avLst/>
          </a:prstGeom>
          <a:noFill/>
          <a:ln w="9525">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386" name="AutoShape 18"/>
          <p:cNvCxnSpPr>
            <a:cxnSpLocks noChangeShapeType="1"/>
            <a:stCxn id="58371" idx="3"/>
            <a:endCxn id="58374" idx="0"/>
          </p:cNvCxnSpPr>
          <p:nvPr/>
        </p:nvCxnSpPr>
        <p:spPr bwMode="auto">
          <a:xfrm>
            <a:off x="3563938" y="2351088"/>
            <a:ext cx="144462" cy="574675"/>
          </a:xfrm>
          <a:prstGeom prst="bentConnector2">
            <a:avLst/>
          </a:prstGeom>
          <a:noFill/>
          <a:ln w="9525">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387" name="AutoShape 19"/>
          <p:cNvCxnSpPr>
            <a:cxnSpLocks noChangeShapeType="1"/>
            <a:stCxn id="58372" idx="1"/>
            <a:endCxn id="58375" idx="0"/>
          </p:cNvCxnSpPr>
          <p:nvPr/>
        </p:nvCxnSpPr>
        <p:spPr bwMode="auto">
          <a:xfrm rot="10800000" flipV="1">
            <a:off x="5867400" y="2206625"/>
            <a:ext cx="144463" cy="719138"/>
          </a:xfrm>
          <a:prstGeom prst="bentConnector2">
            <a:avLst/>
          </a:prstGeom>
          <a:noFill/>
          <a:ln w="9525">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388" name="AutoShape 20"/>
          <p:cNvCxnSpPr>
            <a:cxnSpLocks noChangeShapeType="1"/>
            <a:stCxn id="58372" idx="3"/>
            <a:endCxn id="58376" idx="0"/>
          </p:cNvCxnSpPr>
          <p:nvPr/>
        </p:nvCxnSpPr>
        <p:spPr bwMode="auto">
          <a:xfrm>
            <a:off x="7956550" y="2206625"/>
            <a:ext cx="125413" cy="719138"/>
          </a:xfrm>
          <a:prstGeom prst="bentConnector2">
            <a:avLst/>
          </a:prstGeom>
          <a:noFill/>
          <a:ln w="9525">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389" name="AutoShape 21"/>
          <p:cNvCxnSpPr>
            <a:cxnSpLocks noChangeShapeType="1"/>
            <a:stCxn id="58373" idx="2"/>
            <a:endCxn id="58377" idx="0"/>
          </p:cNvCxnSpPr>
          <p:nvPr/>
        </p:nvCxnSpPr>
        <p:spPr bwMode="auto">
          <a:xfrm flipH="1">
            <a:off x="755650" y="3430588"/>
            <a:ext cx="468313" cy="358775"/>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390" name="AutoShape 22"/>
          <p:cNvCxnSpPr>
            <a:cxnSpLocks noChangeShapeType="1"/>
            <a:stCxn id="58373" idx="2"/>
            <a:endCxn id="58379" idx="0"/>
          </p:cNvCxnSpPr>
          <p:nvPr/>
        </p:nvCxnSpPr>
        <p:spPr bwMode="auto">
          <a:xfrm>
            <a:off x="1223963" y="3430588"/>
            <a:ext cx="900112" cy="358775"/>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391" name="AutoShape 23"/>
          <p:cNvCxnSpPr>
            <a:cxnSpLocks noChangeShapeType="1"/>
            <a:stCxn id="58373" idx="2"/>
            <a:endCxn id="58378" idx="0"/>
          </p:cNvCxnSpPr>
          <p:nvPr/>
        </p:nvCxnSpPr>
        <p:spPr bwMode="auto">
          <a:xfrm>
            <a:off x="1223963" y="3430588"/>
            <a:ext cx="107950" cy="1223962"/>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392" name="AutoShape 24"/>
          <p:cNvCxnSpPr>
            <a:cxnSpLocks noChangeShapeType="1"/>
            <a:stCxn id="58375" idx="2"/>
            <a:endCxn id="58380" idx="0"/>
          </p:cNvCxnSpPr>
          <p:nvPr/>
        </p:nvCxnSpPr>
        <p:spPr bwMode="auto">
          <a:xfrm flipH="1">
            <a:off x="4932363" y="3430588"/>
            <a:ext cx="935037" cy="287337"/>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393" name="AutoShape 25"/>
          <p:cNvCxnSpPr>
            <a:cxnSpLocks noChangeShapeType="1"/>
            <a:stCxn id="58375" idx="2"/>
            <a:endCxn id="58381" idx="0"/>
          </p:cNvCxnSpPr>
          <p:nvPr/>
        </p:nvCxnSpPr>
        <p:spPr bwMode="auto">
          <a:xfrm>
            <a:off x="5867400" y="3430588"/>
            <a:ext cx="325438" cy="792162"/>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394" name="AutoShape 26"/>
          <p:cNvCxnSpPr>
            <a:cxnSpLocks noChangeShapeType="1"/>
            <a:stCxn id="58376" idx="2"/>
            <a:endCxn id="58382" idx="7"/>
          </p:cNvCxnSpPr>
          <p:nvPr/>
        </p:nvCxnSpPr>
        <p:spPr bwMode="auto">
          <a:xfrm flipH="1">
            <a:off x="7788275" y="3430588"/>
            <a:ext cx="293688" cy="247650"/>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395" name="AutoShape 27"/>
          <p:cNvCxnSpPr>
            <a:cxnSpLocks noChangeShapeType="1"/>
            <a:stCxn id="58376" idx="2"/>
            <a:endCxn id="58383" idx="0"/>
          </p:cNvCxnSpPr>
          <p:nvPr/>
        </p:nvCxnSpPr>
        <p:spPr bwMode="auto">
          <a:xfrm>
            <a:off x="8081963" y="3430588"/>
            <a:ext cx="485775" cy="863600"/>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mph" presetSubtype="0" fill="hold" grpId="0" nodeType="clickEffect">
                                  <p:stCondLst>
                                    <p:cond delay="0"/>
                                  </p:stCondLst>
                                  <p:childTnLst>
                                    <p:animClr clrSpc="rgb" dir="cw">
                                      <p:cBhvr override="childStyle">
                                        <p:cTn id="6" dur="1900" fill="hold">
                                          <p:stCondLst>
                                            <p:cond delay="100"/>
                                          </p:stCondLst>
                                        </p:cTn>
                                        <p:tgtEl>
                                          <p:spTgt spid="58372"/>
                                        </p:tgtEl>
                                        <p:attrNameLst>
                                          <p:attrName>style.color</p:attrName>
                                        </p:attrNameLst>
                                      </p:cBhvr>
                                      <p:to>
                                        <a:schemeClr val="accent2"/>
                                      </p:to>
                                    </p:animClr>
                                    <p:animClr clrSpc="rgb" dir="cw">
                                      <p:cBhvr>
                                        <p:cTn id="7" dur="1900" fill="hold">
                                          <p:stCondLst>
                                            <p:cond delay="100"/>
                                          </p:stCondLst>
                                        </p:cTn>
                                        <p:tgtEl>
                                          <p:spTgt spid="58372"/>
                                        </p:tgtEl>
                                        <p:attrNameLst>
                                          <p:attrName>fillColor</p:attrName>
                                        </p:attrNameLst>
                                      </p:cBhvr>
                                      <p:to>
                                        <a:schemeClr val="accent2"/>
                                      </p:to>
                                    </p:animClr>
                                    <p:set>
                                      <p:cBhvr>
                                        <p:cTn id="8" dur="1900" fill="hold">
                                          <p:stCondLst>
                                            <p:cond delay="100"/>
                                          </p:stCondLst>
                                        </p:cTn>
                                        <p:tgtEl>
                                          <p:spTgt spid="58372"/>
                                        </p:tgtEl>
                                        <p:attrNameLst>
                                          <p:attrName>fill.type</p:attrName>
                                        </p:attrNameLst>
                                      </p:cBhvr>
                                      <p:to>
                                        <p:strVal val="solid"/>
                                      </p:to>
                                    </p:set>
                                    <p:set>
                                      <p:cBhvr>
                                        <p:cTn id="9" dur="1900" fill="hold">
                                          <p:stCondLst>
                                            <p:cond delay="100"/>
                                          </p:stCondLst>
                                        </p:cTn>
                                        <p:tgtEl>
                                          <p:spTgt spid="58372"/>
                                        </p:tgtEl>
                                        <p:attrNameLst>
                                          <p:attrName>fill.on</p:attrName>
                                        </p:attrNameLst>
                                      </p:cBhvr>
                                      <p:to>
                                        <p:strVal val="true"/>
                                      </p:to>
                                    </p:set>
                                    <p:animScale>
                                      <p:cBhvr>
                                        <p:cTn id="10" dur="200" fill="hold">
                                          <p:stCondLst>
                                            <p:cond delay="0"/>
                                          </p:stCondLst>
                                        </p:cTn>
                                        <p:tgtEl>
                                          <p:spTgt spid="58372"/>
                                        </p:tgtEl>
                                      </p:cBhvr>
                                      <p:from x="100000" y="100000"/>
                                      <p:to x="100000" y="5000"/>
                                    </p:animScale>
                                    <p:animScale>
                                      <p:cBhvr>
                                        <p:cTn id="11" dur="200" fill="hold">
                                          <p:stCondLst>
                                            <p:cond delay="200"/>
                                          </p:stCondLst>
                                        </p:cTn>
                                        <p:tgtEl>
                                          <p:spTgt spid="58372"/>
                                        </p:tgtEl>
                                      </p:cBhvr>
                                      <p:from x="100000" y="5000"/>
                                      <p:to x="120000" y="150000"/>
                                    </p:animScale>
                                    <p:animScale>
                                      <p:cBhvr>
                                        <p:cTn id="12" dur="600" fill="hold">
                                          <p:stCondLst>
                                            <p:cond delay="1400"/>
                                          </p:stCondLst>
                                        </p:cTn>
                                        <p:tgtEl>
                                          <p:spTgt spid="58372"/>
                                        </p:tgtEl>
                                      </p:cBhvr>
                                      <p:to x="120000" y="150000"/>
                                    </p:animScale>
                                  </p:childTnLst>
                                </p:cTn>
                              </p:par>
                            </p:childTnLst>
                          </p:cTn>
                        </p:par>
                      </p:childTnLst>
                    </p:cTn>
                  </p:par>
                  <p:par>
                    <p:cTn id="13" fill="hold" nodeType="clickPar">
                      <p:stCondLst>
                        <p:cond delay="indefinite"/>
                      </p:stCondLst>
                      <p:childTnLst>
                        <p:par>
                          <p:cTn id="14" fill="hold" nodeType="withGroup">
                            <p:stCondLst>
                              <p:cond delay="0"/>
                            </p:stCondLst>
                            <p:childTnLst>
                              <p:par>
                                <p:cTn id="15" presetID="14" presetClass="emph" presetSubtype="0" fill="hold" grpId="0" nodeType="clickEffect">
                                  <p:stCondLst>
                                    <p:cond delay="0"/>
                                  </p:stCondLst>
                                  <p:childTnLst>
                                    <p:animClr clrSpc="rgb" dir="cw">
                                      <p:cBhvr override="childStyle">
                                        <p:cTn id="16" dur="1900" fill="hold">
                                          <p:stCondLst>
                                            <p:cond delay="100"/>
                                          </p:stCondLst>
                                        </p:cTn>
                                        <p:tgtEl>
                                          <p:spTgt spid="58375"/>
                                        </p:tgtEl>
                                        <p:attrNameLst>
                                          <p:attrName>style.color</p:attrName>
                                        </p:attrNameLst>
                                      </p:cBhvr>
                                      <p:to>
                                        <a:schemeClr val="accent2"/>
                                      </p:to>
                                    </p:animClr>
                                    <p:animClr clrSpc="rgb" dir="cw">
                                      <p:cBhvr>
                                        <p:cTn id="17" dur="1900" fill="hold">
                                          <p:stCondLst>
                                            <p:cond delay="100"/>
                                          </p:stCondLst>
                                        </p:cTn>
                                        <p:tgtEl>
                                          <p:spTgt spid="58375"/>
                                        </p:tgtEl>
                                        <p:attrNameLst>
                                          <p:attrName>fillColor</p:attrName>
                                        </p:attrNameLst>
                                      </p:cBhvr>
                                      <p:to>
                                        <a:schemeClr val="accent2"/>
                                      </p:to>
                                    </p:animClr>
                                    <p:set>
                                      <p:cBhvr>
                                        <p:cTn id="18" dur="1900" fill="hold">
                                          <p:stCondLst>
                                            <p:cond delay="100"/>
                                          </p:stCondLst>
                                        </p:cTn>
                                        <p:tgtEl>
                                          <p:spTgt spid="58375"/>
                                        </p:tgtEl>
                                        <p:attrNameLst>
                                          <p:attrName>fill.type</p:attrName>
                                        </p:attrNameLst>
                                      </p:cBhvr>
                                      <p:to>
                                        <p:strVal val="solid"/>
                                      </p:to>
                                    </p:set>
                                    <p:set>
                                      <p:cBhvr>
                                        <p:cTn id="19" dur="1900" fill="hold">
                                          <p:stCondLst>
                                            <p:cond delay="100"/>
                                          </p:stCondLst>
                                        </p:cTn>
                                        <p:tgtEl>
                                          <p:spTgt spid="58375"/>
                                        </p:tgtEl>
                                        <p:attrNameLst>
                                          <p:attrName>fill.on</p:attrName>
                                        </p:attrNameLst>
                                      </p:cBhvr>
                                      <p:to>
                                        <p:strVal val="true"/>
                                      </p:to>
                                    </p:set>
                                    <p:animScale>
                                      <p:cBhvr>
                                        <p:cTn id="20" dur="200" fill="hold">
                                          <p:stCondLst>
                                            <p:cond delay="0"/>
                                          </p:stCondLst>
                                        </p:cTn>
                                        <p:tgtEl>
                                          <p:spTgt spid="58375"/>
                                        </p:tgtEl>
                                      </p:cBhvr>
                                      <p:from x="100000" y="100000"/>
                                      <p:to x="100000" y="5000"/>
                                    </p:animScale>
                                    <p:animScale>
                                      <p:cBhvr>
                                        <p:cTn id="21" dur="200" fill="hold">
                                          <p:stCondLst>
                                            <p:cond delay="200"/>
                                          </p:stCondLst>
                                        </p:cTn>
                                        <p:tgtEl>
                                          <p:spTgt spid="58375"/>
                                        </p:tgtEl>
                                      </p:cBhvr>
                                      <p:from x="100000" y="5000"/>
                                      <p:to x="120000" y="150000"/>
                                    </p:animScale>
                                    <p:animScale>
                                      <p:cBhvr>
                                        <p:cTn id="22" dur="600" fill="hold">
                                          <p:stCondLst>
                                            <p:cond delay="1400"/>
                                          </p:stCondLst>
                                        </p:cTn>
                                        <p:tgtEl>
                                          <p:spTgt spid="58375"/>
                                        </p:tgtEl>
                                      </p:cBhvr>
                                      <p:to x="12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2" grpId="0" animBg="1"/>
      <p:bldP spid="5837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042988" y="404813"/>
            <a:ext cx="7643812" cy="649287"/>
          </a:xfrm>
        </p:spPr>
        <p:txBody>
          <a:bodyPr/>
          <a:lstStyle/>
          <a:p>
            <a:pPr algn="r"/>
            <a:r>
              <a:rPr lang="es-ES_tradnl"/>
              <a:t>LÍPIDOS</a:t>
            </a:r>
            <a:endParaRPr lang="uk-UA"/>
          </a:p>
        </p:txBody>
      </p:sp>
      <p:sp>
        <p:nvSpPr>
          <p:cNvPr id="24579" name="Rectangle 3"/>
          <p:cNvSpPr>
            <a:spLocks noGrp="1" noChangeArrowheads="1"/>
          </p:cNvSpPr>
          <p:nvPr>
            <p:ph type="body" idx="1"/>
          </p:nvPr>
        </p:nvSpPr>
        <p:spPr>
          <a:xfrm>
            <a:off x="1042988" y="1412875"/>
            <a:ext cx="7643812" cy="4248150"/>
          </a:xfrm>
        </p:spPr>
        <p:txBody>
          <a:bodyPr/>
          <a:lstStyle/>
          <a:p>
            <a:pPr algn="just">
              <a:lnSpc>
                <a:spcPct val="90000"/>
              </a:lnSpc>
              <a:buFontTx/>
              <a:buNone/>
            </a:pPr>
            <a:r>
              <a:rPr lang="es-ES_tradnl"/>
              <a:t>	Conjunto de moléculas orgánicas compuestas por C, H y O, en menor proporción P, S y N.</a:t>
            </a:r>
          </a:p>
          <a:p>
            <a:pPr algn="just">
              <a:lnSpc>
                <a:spcPct val="90000"/>
              </a:lnSpc>
              <a:buFontTx/>
              <a:buNone/>
            </a:pPr>
            <a:endParaRPr lang="es-ES_tradnl"/>
          </a:p>
          <a:p>
            <a:pPr algn="just">
              <a:lnSpc>
                <a:spcPct val="90000"/>
              </a:lnSpc>
            </a:pPr>
            <a:r>
              <a:rPr lang="es-ES_tradnl"/>
              <a:t>Son hidrofóbicas.</a:t>
            </a:r>
          </a:p>
          <a:p>
            <a:pPr algn="just">
              <a:lnSpc>
                <a:spcPct val="90000"/>
              </a:lnSpc>
            </a:pPr>
            <a:endParaRPr lang="es-ES_tradnl"/>
          </a:p>
          <a:p>
            <a:pPr algn="just">
              <a:lnSpc>
                <a:spcPct val="90000"/>
              </a:lnSpc>
            </a:pPr>
            <a:r>
              <a:rPr lang="es-ES"/>
              <a:t>Constituyen la principal fuente de reserva de energía del organismo cuando los CHOS se terminan.</a:t>
            </a:r>
            <a:endParaRPr lang="uk-UA"/>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1042988" y="404813"/>
            <a:ext cx="7643812" cy="649287"/>
          </a:xfrm>
        </p:spPr>
        <p:txBody>
          <a:bodyPr/>
          <a:lstStyle/>
          <a:p>
            <a:pPr algn="r"/>
            <a:r>
              <a:rPr lang="es-ES_tradnl" sz="3200"/>
              <a:t>LÍPIDOS COMPLEJOS.</a:t>
            </a:r>
            <a:br>
              <a:rPr lang="es-ES_tradnl" sz="3200"/>
            </a:br>
            <a:r>
              <a:rPr lang="es-ES_tradnl" sz="3200"/>
              <a:t>Fosfolípidos.</a:t>
            </a:r>
            <a:endParaRPr lang="es-ES" sz="3200"/>
          </a:p>
        </p:txBody>
      </p:sp>
      <p:sp>
        <p:nvSpPr>
          <p:cNvPr id="47107" name="Rectangle 3"/>
          <p:cNvSpPr>
            <a:spLocks noGrp="1" noChangeArrowheads="1"/>
          </p:cNvSpPr>
          <p:nvPr>
            <p:ph type="body" idx="1"/>
          </p:nvPr>
        </p:nvSpPr>
        <p:spPr>
          <a:xfrm>
            <a:off x="1042988" y="1341438"/>
            <a:ext cx="7643812" cy="4248150"/>
          </a:xfrm>
        </p:spPr>
        <p:txBody>
          <a:bodyPr/>
          <a:lstStyle/>
          <a:p>
            <a:r>
              <a:rPr lang="es-ES_tradnl" dirty="0"/>
              <a:t>Poseen un grupo fosfato que les otorga polaridad.</a:t>
            </a:r>
          </a:p>
          <a:p>
            <a:pPr>
              <a:buFontTx/>
              <a:buNone/>
            </a:pPr>
            <a:endParaRPr lang="es-ES_tradnl" dirty="0"/>
          </a:p>
          <a:p>
            <a:r>
              <a:rPr lang="es-ES_tradnl" dirty="0"/>
              <a:t>Se clasifican en dos grupos:</a:t>
            </a:r>
            <a:endParaRPr lang="es-ES" dirty="0"/>
          </a:p>
        </p:txBody>
      </p:sp>
      <p:sp>
        <p:nvSpPr>
          <p:cNvPr id="47108" name="Rectangle 4"/>
          <p:cNvSpPr>
            <a:spLocks noChangeArrowheads="1"/>
          </p:cNvSpPr>
          <p:nvPr/>
        </p:nvSpPr>
        <p:spPr bwMode="auto">
          <a:xfrm>
            <a:off x="1908175" y="3500438"/>
            <a:ext cx="2232025" cy="576262"/>
          </a:xfrm>
          <a:prstGeom prst="rect">
            <a:avLst/>
          </a:prstGeom>
          <a:solidFill>
            <a:schemeClr val="accent2"/>
          </a:solidFill>
          <a:ln w="9525" algn="ctr">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Fosfoglicéridos</a:t>
            </a:r>
            <a:endParaRPr lang="es-ES" b="1">
              <a:solidFill>
                <a:schemeClr val="bg1"/>
              </a:solidFill>
            </a:endParaRPr>
          </a:p>
        </p:txBody>
      </p:sp>
      <p:sp>
        <p:nvSpPr>
          <p:cNvPr id="47109" name="Rectangle 5"/>
          <p:cNvSpPr>
            <a:spLocks noChangeArrowheads="1"/>
          </p:cNvSpPr>
          <p:nvPr/>
        </p:nvSpPr>
        <p:spPr bwMode="auto">
          <a:xfrm>
            <a:off x="5724525" y="3500438"/>
            <a:ext cx="2232025" cy="576262"/>
          </a:xfrm>
          <a:prstGeom prst="rect">
            <a:avLst/>
          </a:prstGeom>
          <a:solidFill>
            <a:schemeClr val="accent2"/>
          </a:solidFill>
          <a:ln w="9525" algn="ctr">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dirty="0" err="1">
                <a:solidFill>
                  <a:schemeClr val="bg1"/>
                </a:solidFill>
              </a:rPr>
              <a:t>Fosfoesfingolípidos</a:t>
            </a:r>
            <a:endParaRPr lang="es-ES" b="1" dirty="0">
              <a:solidFill>
                <a:schemeClr val="bg1"/>
              </a:solidFill>
            </a:endParaRPr>
          </a:p>
        </p:txBody>
      </p:sp>
      <p:sp>
        <p:nvSpPr>
          <p:cNvPr id="47110" name="Rectangle 6"/>
          <p:cNvSpPr>
            <a:spLocks noChangeArrowheads="1"/>
          </p:cNvSpPr>
          <p:nvPr/>
        </p:nvSpPr>
        <p:spPr bwMode="auto">
          <a:xfrm>
            <a:off x="2051050" y="4724400"/>
            <a:ext cx="1944688" cy="1441450"/>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Contienen </a:t>
            </a:r>
          </a:p>
          <a:p>
            <a:pPr algn="ctr"/>
            <a:endParaRPr lang="es-ES_tradnl" b="1">
              <a:solidFill>
                <a:schemeClr val="bg1"/>
              </a:solidFill>
            </a:endParaRPr>
          </a:p>
          <a:p>
            <a:pPr algn="ctr"/>
            <a:r>
              <a:rPr lang="es-ES_tradnl" b="1">
                <a:solidFill>
                  <a:schemeClr val="bg1"/>
                </a:solidFill>
              </a:rPr>
              <a:t>GLICEROL</a:t>
            </a:r>
            <a:endParaRPr lang="es-ES" b="1">
              <a:solidFill>
                <a:schemeClr val="bg1"/>
              </a:solidFill>
            </a:endParaRPr>
          </a:p>
        </p:txBody>
      </p:sp>
      <p:sp>
        <p:nvSpPr>
          <p:cNvPr id="47111" name="Rectangle 7"/>
          <p:cNvSpPr>
            <a:spLocks noChangeArrowheads="1"/>
          </p:cNvSpPr>
          <p:nvPr/>
        </p:nvSpPr>
        <p:spPr bwMode="auto">
          <a:xfrm>
            <a:off x="5867400" y="4652963"/>
            <a:ext cx="1944688" cy="1441450"/>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Contienen</a:t>
            </a:r>
          </a:p>
          <a:p>
            <a:pPr algn="ctr"/>
            <a:endParaRPr lang="es-ES_tradnl" b="1">
              <a:solidFill>
                <a:schemeClr val="bg1"/>
              </a:solidFill>
            </a:endParaRPr>
          </a:p>
          <a:p>
            <a:pPr algn="ctr"/>
            <a:r>
              <a:rPr lang="es-ES_tradnl" b="1">
                <a:solidFill>
                  <a:schemeClr val="bg1"/>
                </a:solidFill>
              </a:rPr>
              <a:t>ESFINGOSINA</a:t>
            </a:r>
            <a:endParaRPr lang="es-ES" b="1">
              <a:solidFill>
                <a:schemeClr val="bg1"/>
              </a:solidFill>
            </a:endParaRPr>
          </a:p>
        </p:txBody>
      </p:sp>
      <p:cxnSp>
        <p:nvCxnSpPr>
          <p:cNvPr id="47112" name="AutoShape 8"/>
          <p:cNvCxnSpPr>
            <a:cxnSpLocks noChangeShapeType="1"/>
            <a:stCxn id="47108" idx="2"/>
            <a:endCxn id="47110" idx="0"/>
          </p:cNvCxnSpPr>
          <p:nvPr/>
        </p:nvCxnSpPr>
        <p:spPr bwMode="auto">
          <a:xfrm>
            <a:off x="3024188" y="4076700"/>
            <a:ext cx="0" cy="647700"/>
          </a:xfrm>
          <a:prstGeom prst="straightConnector1">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113" name="AutoShape 9"/>
          <p:cNvCxnSpPr>
            <a:cxnSpLocks noChangeShapeType="1"/>
            <a:stCxn id="47109" idx="2"/>
            <a:endCxn id="47111" idx="0"/>
          </p:cNvCxnSpPr>
          <p:nvPr/>
        </p:nvCxnSpPr>
        <p:spPr bwMode="auto">
          <a:xfrm>
            <a:off x="6840538" y="4076700"/>
            <a:ext cx="0" cy="576263"/>
          </a:xfrm>
          <a:prstGeom prst="straightConnector1">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7108"/>
                                        </p:tgtEl>
                                        <p:attrNameLst>
                                          <p:attrName>style.visibility</p:attrName>
                                        </p:attrNameLst>
                                      </p:cBhvr>
                                      <p:to>
                                        <p:strVal val="visible"/>
                                      </p:to>
                                    </p:set>
                                    <p:animEffect transition="in" filter="fade">
                                      <p:cBhvr>
                                        <p:cTn id="7" dur="1000"/>
                                        <p:tgtEl>
                                          <p:spTgt spid="47108"/>
                                        </p:tgtEl>
                                      </p:cBhvr>
                                    </p:animEffect>
                                    <p:anim calcmode="lin" valueType="num">
                                      <p:cBhvr>
                                        <p:cTn id="8" dur="1000" fill="hold"/>
                                        <p:tgtEl>
                                          <p:spTgt spid="47108"/>
                                        </p:tgtEl>
                                        <p:attrNameLst>
                                          <p:attrName>ppt_x</p:attrName>
                                        </p:attrNameLst>
                                      </p:cBhvr>
                                      <p:tavLst>
                                        <p:tav tm="0">
                                          <p:val>
                                            <p:strVal val="#ppt_x"/>
                                          </p:val>
                                        </p:tav>
                                        <p:tav tm="100000">
                                          <p:val>
                                            <p:strVal val="#ppt_x"/>
                                          </p:val>
                                        </p:tav>
                                      </p:tavLst>
                                    </p:anim>
                                    <p:anim calcmode="lin" valueType="num">
                                      <p:cBhvr>
                                        <p:cTn id="9" dur="1000" fill="hold"/>
                                        <p:tgtEl>
                                          <p:spTgt spid="4710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47112"/>
                                        </p:tgtEl>
                                        <p:attrNameLst>
                                          <p:attrName>style.visibility</p:attrName>
                                        </p:attrNameLst>
                                      </p:cBhvr>
                                      <p:to>
                                        <p:strVal val="visible"/>
                                      </p:to>
                                    </p:set>
                                    <p:animEffect transition="in" filter="fade">
                                      <p:cBhvr>
                                        <p:cTn id="12" dur="1000"/>
                                        <p:tgtEl>
                                          <p:spTgt spid="47112"/>
                                        </p:tgtEl>
                                      </p:cBhvr>
                                    </p:animEffect>
                                    <p:anim calcmode="lin" valueType="num">
                                      <p:cBhvr>
                                        <p:cTn id="13" dur="1000" fill="hold"/>
                                        <p:tgtEl>
                                          <p:spTgt spid="47112"/>
                                        </p:tgtEl>
                                        <p:attrNameLst>
                                          <p:attrName>ppt_x</p:attrName>
                                        </p:attrNameLst>
                                      </p:cBhvr>
                                      <p:tavLst>
                                        <p:tav tm="0">
                                          <p:val>
                                            <p:strVal val="#ppt_x"/>
                                          </p:val>
                                        </p:tav>
                                        <p:tav tm="100000">
                                          <p:val>
                                            <p:strVal val="#ppt_x"/>
                                          </p:val>
                                        </p:tav>
                                      </p:tavLst>
                                    </p:anim>
                                    <p:anim calcmode="lin" valueType="num">
                                      <p:cBhvr>
                                        <p:cTn id="14" dur="1000" fill="hold"/>
                                        <p:tgtEl>
                                          <p:spTgt spid="47112"/>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47110"/>
                                        </p:tgtEl>
                                        <p:attrNameLst>
                                          <p:attrName>style.visibility</p:attrName>
                                        </p:attrNameLst>
                                      </p:cBhvr>
                                      <p:to>
                                        <p:strVal val="visible"/>
                                      </p:to>
                                    </p:set>
                                    <p:animEffect transition="in" filter="fade">
                                      <p:cBhvr>
                                        <p:cTn id="17" dur="1000"/>
                                        <p:tgtEl>
                                          <p:spTgt spid="47110"/>
                                        </p:tgtEl>
                                      </p:cBhvr>
                                    </p:animEffect>
                                    <p:anim calcmode="lin" valueType="num">
                                      <p:cBhvr>
                                        <p:cTn id="18" dur="1000" fill="hold"/>
                                        <p:tgtEl>
                                          <p:spTgt spid="47110"/>
                                        </p:tgtEl>
                                        <p:attrNameLst>
                                          <p:attrName>ppt_x</p:attrName>
                                        </p:attrNameLst>
                                      </p:cBhvr>
                                      <p:tavLst>
                                        <p:tav tm="0">
                                          <p:val>
                                            <p:strVal val="#ppt_x"/>
                                          </p:val>
                                        </p:tav>
                                        <p:tav tm="100000">
                                          <p:val>
                                            <p:strVal val="#ppt_x"/>
                                          </p:val>
                                        </p:tav>
                                      </p:tavLst>
                                    </p:anim>
                                    <p:anim calcmode="lin" valueType="num">
                                      <p:cBhvr>
                                        <p:cTn id="19" dur="1000" fill="hold"/>
                                        <p:tgtEl>
                                          <p:spTgt spid="47110"/>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47109"/>
                                        </p:tgtEl>
                                        <p:attrNameLst>
                                          <p:attrName>style.visibility</p:attrName>
                                        </p:attrNameLst>
                                      </p:cBhvr>
                                      <p:to>
                                        <p:strVal val="visible"/>
                                      </p:to>
                                    </p:set>
                                    <p:animEffect transition="in" filter="fade">
                                      <p:cBhvr>
                                        <p:cTn id="24" dur="1000"/>
                                        <p:tgtEl>
                                          <p:spTgt spid="47109"/>
                                        </p:tgtEl>
                                      </p:cBhvr>
                                    </p:animEffect>
                                    <p:anim calcmode="lin" valueType="num">
                                      <p:cBhvr>
                                        <p:cTn id="25" dur="1000" fill="hold"/>
                                        <p:tgtEl>
                                          <p:spTgt spid="47109"/>
                                        </p:tgtEl>
                                        <p:attrNameLst>
                                          <p:attrName>ppt_x</p:attrName>
                                        </p:attrNameLst>
                                      </p:cBhvr>
                                      <p:tavLst>
                                        <p:tav tm="0">
                                          <p:val>
                                            <p:strVal val="#ppt_x"/>
                                          </p:val>
                                        </p:tav>
                                        <p:tav tm="100000">
                                          <p:val>
                                            <p:strVal val="#ppt_x"/>
                                          </p:val>
                                        </p:tav>
                                      </p:tavLst>
                                    </p:anim>
                                    <p:anim calcmode="lin" valueType="num">
                                      <p:cBhvr>
                                        <p:cTn id="26" dur="1000" fill="hold"/>
                                        <p:tgtEl>
                                          <p:spTgt spid="47109"/>
                                        </p:tgtEl>
                                        <p:attrNameLst>
                                          <p:attrName>ppt_y</p:attrName>
                                        </p:attrNameLst>
                                      </p:cBhvr>
                                      <p:tavLst>
                                        <p:tav tm="0">
                                          <p:val>
                                            <p:strVal val="#ppt_y-.1"/>
                                          </p:val>
                                        </p:tav>
                                        <p:tav tm="100000">
                                          <p:val>
                                            <p:strVal val="#ppt_y"/>
                                          </p:val>
                                        </p:tav>
                                      </p:tavLst>
                                    </p:anim>
                                  </p:childTnLst>
                                </p:cTn>
                              </p:par>
                              <p:par>
                                <p:cTn id="27" presetID="47" presetClass="entr" presetSubtype="0" fill="hold" nodeType="withEffect">
                                  <p:stCondLst>
                                    <p:cond delay="0"/>
                                  </p:stCondLst>
                                  <p:childTnLst>
                                    <p:set>
                                      <p:cBhvr>
                                        <p:cTn id="28" dur="1" fill="hold">
                                          <p:stCondLst>
                                            <p:cond delay="0"/>
                                          </p:stCondLst>
                                        </p:cTn>
                                        <p:tgtEl>
                                          <p:spTgt spid="47113"/>
                                        </p:tgtEl>
                                        <p:attrNameLst>
                                          <p:attrName>style.visibility</p:attrName>
                                        </p:attrNameLst>
                                      </p:cBhvr>
                                      <p:to>
                                        <p:strVal val="visible"/>
                                      </p:to>
                                    </p:set>
                                    <p:animEffect transition="in" filter="fade">
                                      <p:cBhvr>
                                        <p:cTn id="29" dur="1000"/>
                                        <p:tgtEl>
                                          <p:spTgt spid="47113"/>
                                        </p:tgtEl>
                                      </p:cBhvr>
                                    </p:animEffect>
                                    <p:anim calcmode="lin" valueType="num">
                                      <p:cBhvr>
                                        <p:cTn id="30" dur="1000" fill="hold"/>
                                        <p:tgtEl>
                                          <p:spTgt spid="47113"/>
                                        </p:tgtEl>
                                        <p:attrNameLst>
                                          <p:attrName>ppt_x</p:attrName>
                                        </p:attrNameLst>
                                      </p:cBhvr>
                                      <p:tavLst>
                                        <p:tav tm="0">
                                          <p:val>
                                            <p:strVal val="#ppt_x"/>
                                          </p:val>
                                        </p:tav>
                                        <p:tav tm="100000">
                                          <p:val>
                                            <p:strVal val="#ppt_x"/>
                                          </p:val>
                                        </p:tav>
                                      </p:tavLst>
                                    </p:anim>
                                    <p:anim calcmode="lin" valueType="num">
                                      <p:cBhvr>
                                        <p:cTn id="31" dur="1000" fill="hold"/>
                                        <p:tgtEl>
                                          <p:spTgt spid="47113"/>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47111"/>
                                        </p:tgtEl>
                                        <p:attrNameLst>
                                          <p:attrName>style.visibility</p:attrName>
                                        </p:attrNameLst>
                                      </p:cBhvr>
                                      <p:to>
                                        <p:strVal val="visible"/>
                                      </p:to>
                                    </p:set>
                                    <p:animEffect transition="in" filter="fade">
                                      <p:cBhvr>
                                        <p:cTn id="34" dur="1000"/>
                                        <p:tgtEl>
                                          <p:spTgt spid="47111"/>
                                        </p:tgtEl>
                                      </p:cBhvr>
                                    </p:animEffect>
                                    <p:anim calcmode="lin" valueType="num">
                                      <p:cBhvr>
                                        <p:cTn id="35" dur="1000" fill="hold"/>
                                        <p:tgtEl>
                                          <p:spTgt spid="47111"/>
                                        </p:tgtEl>
                                        <p:attrNameLst>
                                          <p:attrName>ppt_x</p:attrName>
                                        </p:attrNameLst>
                                      </p:cBhvr>
                                      <p:tavLst>
                                        <p:tav tm="0">
                                          <p:val>
                                            <p:strVal val="#ppt_x"/>
                                          </p:val>
                                        </p:tav>
                                        <p:tav tm="100000">
                                          <p:val>
                                            <p:strVal val="#ppt_x"/>
                                          </p:val>
                                        </p:tav>
                                      </p:tavLst>
                                    </p:anim>
                                    <p:anim calcmode="lin" valueType="num">
                                      <p:cBhvr>
                                        <p:cTn id="36" dur="1000" fill="hold"/>
                                        <p:tgtEl>
                                          <p:spTgt spid="471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animBg="1"/>
      <p:bldP spid="47109" grpId="0" animBg="1"/>
      <p:bldP spid="47110" grpId="0" animBg="1"/>
      <p:bldP spid="471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539750" y="260350"/>
            <a:ext cx="8220075" cy="1439863"/>
          </a:xfrm>
        </p:spPr>
        <p:txBody>
          <a:bodyPr/>
          <a:lstStyle/>
          <a:p>
            <a:pPr algn="r"/>
            <a:r>
              <a:rPr lang="es-ES_tradnl" sz="3200"/>
              <a:t>LÍPIDOS COMPLEJOS.</a:t>
            </a:r>
            <a:br>
              <a:rPr lang="es-ES_tradnl" sz="3200"/>
            </a:br>
            <a:r>
              <a:rPr lang="es-ES_tradnl" sz="3200"/>
              <a:t>Fosfolípidos.</a:t>
            </a:r>
            <a:br>
              <a:rPr lang="es-ES_tradnl" sz="3200"/>
            </a:br>
            <a:r>
              <a:rPr lang="es-ES_tradnl" sz="2400"/>
              <a:t>Fosfoglicéridos</a:t>
            </a:r>
            <a:r>
              <a:rPr lang="es-ES_tradnl" sz="3200"/>
              <a:t>.</a:t>
            </a:r>
            <a:endParaRPr lang="es-ES" sz="3200"/>
          </a:p>
        </p:txBody>
      </p:sp>
      <p:sp>
        <p:nvSpPr>
          <p:cNvPr id="48131" name="Rectangle 3"/>
          <p:cNvSpPr>
            <a:spLocks noGrp="1" noChangeArrowheads="1"/>
          </p:cNvSpPr>
          <p:nvPr>
            <p:ph type="body" idx="1"/>
          </p:nvPr>
        </p:nvSpPr>
        <p:spPr>
          <a:xfrm>
            <a:off x="395288" y="1844675"/>
            <a:ext cx="8748712" cy="4248150"/>
          </a:xfrm>
        </p:spPr>
        <p:txBody>
          <a:bodyPr/>
          <a:lstStyle/>
          <a:p>
            <a:r>
              <a:rPr lang="es-ES_tradnl"/>
              <a:t>Compuestos por ácido fosfatídico: </a:t>
            </a:r>
          </a:p>
          <a:p>
            <a:pPr algn="ctr">
              <a:buFontTx/>
              <a:buNone/>
            </a:pPr>
            <a:r>
              <a:rPr lang="es-ES_tradnl" sz="1600"/>
              <a:t>glicerol + a. g. saturado + a. g. insaturado + grupo fosfato (con un alcohol o aminoalcohol)</a:t>
            </a:r>
          </a:p>
          <a:p>
            <a:endParaRPr lang="es-ES" sz="1600"/>
          </a:p>
        </p:txBody>
      </p:sp>
      <p:pic>
        <p:nvPicPr>
          <p:cNvPr id="48133" name="Picture 5" descr="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2781300"/>
            <a:ext cx="3324225" cy="3810000"/>
          </a:xfrm>
          <a:prstGeom prst="rect">
            <a:avLst/>
          </a:prstGeom>
          <a:noFill/>
          <a:extLst>
            <a:ext uri="{909E8E84-426E-40DD-AFC4-6F175D3DCCD1}">
              <a14:hiddenFill xmlns:a14="http://schemas.microsoft.com/office/drawing/2010/main">
                <a:solidFill>
                  <a:srgbClr val="FFFFFF"/>
                </a:solidFill>
              </a14:hiddenFill>
            </a:ext>
          </a:extLst>
        </p:spPr>
      </p:pic>
      <p:pic>
        <p:nvPicPr>
          <p:cNvPr id="48134" name="Picture 6" descr="membra8">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3800" y="2852738"/>
            <a:ext cx="3810000" cy="36861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8133"/>
                                        </p:tgtEl>
                                        <p:attrNameLst>
                                          <p:attrName>style.visibility</p:attrName>
                                        </p:attrNameLst>
                                      </p:cBhvr>
                                      <p:to>
                                        <p:strVal val="visible"/>
                                      </p:to>
                                    </p:set>
                                    <p:anim calcmode="lin" valueType="num">
                                      <p:cBhvr>
                                        <p:cTn id="7" dur="500" fill="hold"/>
                                        <p:tgtEl>
                                          <p:spTgt spid="48133"/>
                                        </p:tgtEl>
                                        <p:attrNameLst>
                                          <p:attrName>ppt_w</p:attrName>
                                        </p:attrNameLst>
                                      </p:cBhvr>
                                      <p:tavLst>
                                        <p:tav tm="0">
                                          <p:val>
                                            <p:fltVal val="0"/>
                                          </p:val>
                                        </p:tav>
                                        <p:tav tm="100000">
                                          <p:val>
                                            <p:strVal val="#ppt_w"/>
                                          </p:val>
                                        </p:tav>
                                      </p:tavLst>
                                    </p:anim>
                                    <p:anim calcmode="lin" valueType="num">
                                      <p:cBhvr>
                                        <p:cTn id="8" dur="500" fill="hold"/>
                                        <p:tgtEl>
                                          <p:spTgt spid="48133"/>
                                        </p:tgtEl>
                                        <p:attrNameLst>
                                          <p:attrName>ppt_h</p:attrName>
                                        </p:attrNameLst>
                                      </p:cBhvr>
                                      <p:tavLst>
                                        <p:tav tm="0">
                                          <p:val>
                                            <p:fltVal val="0"/>
                                          </p:val>
                                        </p:tav>
                                        <p:tav tm="100000">
                                          <p:val>
                                            <p:strVal val="#ppt_h"/>
                                          </p:val>
                                        </p:tav>
                                      </p:tavLst>
                                    </p:anim>
                                    <p:anim calcmode="lin" valueType="num">
                                      <p:cBhvr>
                                        <p:cTn id="9" dur="500" fill="hold"/>
                                        <p:tgtEl>
                                          <p:spTgt spid="48133"/>
                                        </p:tgtEl>
                                        <p:attrNameLst>
                                          <p:attrName>style.rotation</p:attrName>
                                        </p:attrNameLst>
                                      </p:cBhvr>
                                      <p:tavLst>
                                        <p:tav tm="0">
                                          <p:val>
                                            <p:fltVal val="360"/>
                                          </p:val>
                                        </p:tav>
                                        <p:tav tm="100000">
                                          <p:val>
                                            <p:fltVal val="0"/>
                                          </p:val>
                                        </p:tav>
                                      </p:tavLst>
                                    </p:anim>
                                    <p:animEffect transition="in" filter="fade">
                                      <p:cBhvr>
                                        <p:cTn id="10" dur="500"/>
                                        <p:tgtEl>
                                          <p:spTgt spid="4813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48134"/>
                                        </p:tgtEl>
                                        <p:attrNameLst>
                                          <p:attrName>style.visibility</p:attrName>
                                        </p:attrNameLst>
                                      </p:cBhvr>
                                      <p:to>
                                        <p:strVal val="visible"/>
                                      </p:to>
                                    </p:set>
                                    <p:anim calcmode="lin" valueType="num">
                                      <p:cBhvr>
                                        <p:cTn id="15" dur="500" fill="hold"/>
                                        <p:tgtEl>
                                          <p:spTgt spid="48134"/>
                                        </p:tgtEl>
                                        <p:attrNameLst>
                                          <p:attrName>ppt_w</p:attrName>
                                        </p:attrNameLst>
                                      </p:cBhvr>
                                      <p:tavLst>
                                        <p:tav tm="0">
                                          <p:val>
                                            <p:fltVal val="0"/>
                                          </p:val>
                                        </p:tav>
                                        <p:tav tm="100000">
                                          <p:val>
                                            <p:strVal val="#ppt_w"/>
                                          </p:val>
                                        </p:tav>
                                      </p:tavLst>
                                    </p:anim>
                                    <p:anim calcmode="lin" valueType="num">
                                      <p:cBhvr>
                                        <p:cTn id="16" dur="500" fill="hold"/>
                                        <p:tgtEl>
                                          <p:spTgt spid="48134"/>
                                        </p:tgtEl>
                                        <p:attrNameLst>
                                          <p:attrName>ppt_h</p:attrName>
                                        </p:attrNameLst>
                                      </p:cBhvr>
                                      <p:tavLst>
                                        <p:tav tm="0">
                                          <p:val>
                                            <p:fltVal val="0"/>
                                          </p:val>
                                        </p:tav>
                                        <p:tav tm="100000">
                                          <p:val>
                                            <p:strVal val="#ppt_h"/>
                                          </p:val>
                                        </p:tav>
                                      </p:tavLst>
                                    </p:anim>
                                    <p:anim calcmode="lin" valueType="num">
                                      <p:cBhvr>
                                        <p:cTn id="17" dur="500" fill="hold"/>
                                        <p:tgtEl>
                                          <p:spTgt spid="48134"/>
                                        </p:tgtEl>
                                        <p:attrNameLst>
                                          <p:attrName>style.rotation</p:attrName>
                                        </p:attrNameLst>
                                      </p:cBhvr>
                                      <p:tavLst>
                                        <p:tav tm="0">
                                          <p:val>
                                            <p:fltVal val="360"/>
                                          </p:val>
                                        </p:tav>
                                        <p:tav tm="100000">
                                          <p:val>
                                            <p:fltVal val="0"/>
                                          </p:val>
                                        </p:tav>
                                      </p:tavLst>
                                    </p:anim>
                                    <p:animEffect transition="in" filter="fade">
                                      <p:cBhvr>
                                        <p:cTn id="18" dur="500"/>
                                        <p:tgtEl>
                                          <p:spTgt spid="48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2052" name="Picture 4" descr="http://tiempodeexito.com/bioquimica/images/lipidos17.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55576" y="764704"/>
            <a:ext cx="7560840" cy="5040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34875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type="body" idx="1"/>
          </p:nvPr>
        </p:nvSpPr>
        <p:spPr>
          <a:xfrm>
            <a:off x="250825" y="2349500"/>
            <a:ext cx="8713788" cy="4248150"/>
          </a:xfrm>
        </p:spPr>
        <p:txBody>
          <a:bodyPr/>
          <a:lstStyle/>
          <a:p>
            <a:r>
              <a:rPr lang="es-ES_tradnl"/>
              <a:t>No contienen glicerol sino esfingosina.</a:t>
            </a:r>
          </a:p>
          <a:p>
            <a:pPr>
              <a:buFontTx/>
              <a:buNone/>
            </a:pPr>
            <a:endParaRPr lang="es-ES_tradnl"/>
          </a:p>
          <a:p>
            <a:pPr algn="ctr">
              <a:buFontTx/>
              <a:buNone/>
            </a:pPr>
            <a:r>
              <a:rPr lang="es-ES_tradnl" sz="2000"/>
              <a:t>Esfingosina + A. graso + Grupo fosfato (con su aminoalcohol)</a:t>
            </a:r>
          </a:p>
          <a:p>
            <a:pPr algn="ctr">
              <a:buFontTx/>
              <a:buNone/>
            </a:pPr>
            <a:endParaRPr lang="es-ES_tradnl" sz="2000"/>
          </a:p>
          <a:p>
            <a:pPr algn="ctr">
              <a:buFontTx/>
              <a:buNone/>
            </a:pPr>
            <a:endParaRPr lang="es-ES_tradnl" sz="2000"/>
          </a:p>
          <a:p>
            <a:pPr algn="ctr">
              <a:buFontTx/>
              <a:buNone/>
            </a:pPr>
            <a:r>
              <a:rPr lang="es-ES_tradnl" sz="2000"/>
              <a:t>  Ceramida 					</a:t>
            </a:r>
            <a:endParaRPr lang="es-ES" sz="2000"/>
          </a:p>
        </p:txBody>
      </p:sp>
      <p:sp>
        <p:nvSpPr>
          <p:cNvPr id="49156" name="Rectangle 4"/>
          <p:cNvSpPr>
            <a:spLocks noChangeArrowheads="1"/>
          </p:cNvSpPr>
          <p:nvPr/>
        </p:nvSpPr>
        <p:spPr bwMode="auto">
          <a:xfrm>
            <a:off x="539750" y="260350"/>
            <a:ext cx="8220075"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a:r>
              <a:rPr lang="es-ES_tradnl" sz="3200">
                <a:solidFill>
                  <a:schemeClr val="tx2"/>
                </a:solidFill>
              </a:rPr>
              <a:t>LÍPIDOS COMPLEJOS.</a:t>
            </a:r>
            <a:br>
              <a:rPr lang="es-ES_tradnl" sz="3200">
                <a:solidFill>
                  <a:schemeClr val="tx2"/>
                </a:solidFill>
              </a:rPr>
            </a:br>
            <a:r>
              <a:rPr lang="es-ES_tradnl" sz="3200">
                <a:solidFill>
                  <a:schemeClr val="tx2"/>
                </a:solidFill>
              </a:rPr>
              <a:t>Fosfolípidos.</a:t>
            </a:r>
            <a:br>
              <a:rPr lang="es-ES_tradnl" sz="3200">
                <a:solidFill>
                  <a:schemeClr val="tx2"/>
                </a:solidFill>
              </a:rPr>
            </a:br>
            <a:r>
              <a:rPr lang="es-ES_tradnl" sz="2400">
                <a:solidFill>
                  <a:schemeClr val="tx2"/>
                </a:solidFill>
              </a:rPr>
              <a:t>Fosfoesfingolípidos</a:t>
            </a:r>
            <a:r>
              <a:rPr lang="es-ES_tradnl" sz="3200">
                <a:solidFill>
                  <a:schemeClr val="tx2"/>
                </a:solidFill>
              </a:rPr>
              <a:t>.</a:t>
            </a:r>
            <a:endParaRPr lang="es-ES" sz="3200">
              <a:solidFill>
                <a:schemeClr val="tx2"/>
              </a:solidFill>
            </a:endParaRPr>
          </a:p>
        </p:txBody>
      </p:sp>
      <p:sp>
        <p:nvSpPr>
          <p:cNvPr id="49157" name="AutoShape 5"/>
          <p:cNvSpPr>
            <a:spLocks/>
          </p:cNvSpPr>
          <p:nvPr/>
        </p:nvSpPr>
        <p:spPr bwMode="auto">
          <a:xfrm rot="16200000">
            <a:off x="2232025" y="3392488"/>
            <a:ext cx="647700" cy="1441450"/>
          </a:xfrm>
          <a:prstGeom prst="leftBrace">
            <a:avLst>
              <a:gd name="adj1" fmla="val 0"/>
              <a:gd name="adj2" fmla="val 50106"/>
            </a:avLst>
          </a:pr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pic>
        <p:nvPicPr>
          <p:cNvPr id="49159" name="Picture 7" descr="esfingosin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260350"/>
            <a:ext cx="3344862" cy="2009775"/>
          </a:xfrm>
          <a:prstGeom prst="rect">
            <a:avLst/>
          </a:prstGeom>
          <a:noFill/>
          <a:extLst>
            <a:ext uri="{909E8E84-426E-40DD-AFC4-6F175D3DCCD1}">
              <a14:hiddenFill xmlns:a14="http://schemas.microsoft.com/office/drawing/2010/main">
                <a:solidFill>
                  <a:srgbClr val="FFFFFF"/>
                </a:solidFill>
              </a14:hiddenFill>
            </a:ext>
          </a:extLst>
        </p:spPr>
      </p:pic>
      <p:pic>
        <p:nvPicPr>
          <p:cNvPr id="49161" name="Picture 9" descr="image0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163" y="3860800"/>
            <a:ext cx="2597150" cy="2997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49157"/>
                                        </p:tgtEl>
                                        <p:attrNameLst>
                                          <p:attrName>style.visibility</p:attrName>
                                        </p:attrNameLst>
                                      </p:cBhvr>
                                      <p:to>
                                        <p:strVal val="visible"/>
                                      </p:to>
                                    </p:set>
                                    <p:anim calcmode="lin" valueType="num">
                                      <p:cBhvr>
                                        <p:cTn id="7" dur="500" fill="hold"/>
                                        <p:tgtEl>
                                          <p:spTgt spid="49157"/>
                                        </p:tgtEl>
                                        <p:attrNameLst>
                                          <p:attrName>ppt_w</p:attrName>
                                        </p:attrNameLst>
                                      </p:cBhvr>
                                      <p:tavLst>
                                        <p:tav tm="0">
                                          <p:val>
                                            <p:strVal val="#ppt_w*0.05"/>
                                          </p:val>
                                        </p:tav>
                                        <p:tav tm="100000">
                                          <p:val>
                                            <p:strVal val="#ppt_w"/>
                                          </p:val>
                                        </p:tav>
                                      </p:tavLst>
                                    </p:anim>
                                    <p:anim calcmode="lin" valueType="num">
                                      <p:cBhvr>
                                        <p:cTn id="8" dur="500" fill="hold"/>
                                        <p:tgtEl>
                                          <p:spTgt spid="49157"/>
                                        </p:tgtEl>
                                        <p:attrNameLst>
                                          <p:attrName>ppt_h</p:attrName>
                                        </p:attrNameLst>
                                      </p:cBhvr>
                                      <p:tavLst>
                                        <p:tav tm="0">
                                          <p:val>
                                            <p:strVal val="#ppt_h"/>
                                          </p:val>
                                        </p:tav>
                                        <p:tav tm="100000">
                                          <p:val>
                                            <p:strVal val="#ppt_h"/>
                                          </p:val>
                                        </p:tav>
                                      </p:tavLst>
                                    </p:anim>
                                    <p:anim calcmode="lin" valueType="num">
                                      <p:cBhvr>
                                        <p:cTn id="9" dur="500" fill="hold"/>
                                        <p:tgtEl>
                                          <p:spTgt spid="49157"/>
                                        </p:tgtEl>
                                        <p:attrNameLst>
                                          <p:attrName>ppt_x</p:attrName>
                                        </p:attrNameLst>
                                      </p:cBhvr>
                                      <p:tavLst>
                                        <p:tav tm="0">
                                          <p:val>
                                            <p:strVal val="#ppt_x-.2"/>
                                          </p:val>
                                        </p:tav>
                                        <p:tav tm="100000">
                                          <p:val>
                                            <p:strVal val="#ppt_x"/>
                                          </p:val>
                                        </p:tav>
                                      </p:tavLst>
                                    </p:anim>
                                    <p:anim calcmode="lin" valueType="num">
                                      <p:cBhvr>
                                        <p:cTn id="10" dur="500" fill="hold"/>
                                        <p:tgtEl>
                                          <p:spTgt spid="49157"/>
                                        </p:tgtEl>
                                        <p:attrNameLst>
                                          <p:attrName>ppt_y</p:attrName>
                                        </p:attrNameLst>
                                      </p:cBhvr>
                                      <p:tavLst>
                                        <p:tav tm="0">
                                          <p:val>
                                            <p:strVal val="#ppt_y"/>
                                          </p:val>
                                        </p:tav>
                                        <p:tav tm="100000">
                                          <p:val>
                                            <p:strVal val="#ppt_y"/>
                                          </p:val>
                                        </p:tav>
                                      </p:tavLst>
                                    </p:anim>
                                    <p:animEffect transition="in" filter="fade">
                                      <p:cBhvr>
                                        <p:cTn id="11" dur="500"/>
                                        <p:tgtEl>
                                          <p:spTgt spid="49157"/>
                                        </p:tgtEl>
                                      </p:cBhvr>
                                    </p:animEffect>
                                  </p:childTnLst>
                                </p:cTn>
                              </p:par>
                              <p:par>
                                <p:cTn id="12" presetID="54" presetClass="entr" presetSubtype="0" accel="100000" fill="hold" nodeType="withEffect">
                                  <p:stCondLst>
                                    <p:cond delay="0"/>
                                  </p:stCondLst>
                                  <p:childTnLst>
                                    <p:set>
                                      <p:cBhvr>
                                        <p:cTn id="13" dur="1" fill="hold">
                                          <p:stCondLst>
                                            <p:cond delay="0"/>
                                          </p:stCondLst>
                                        </p:cTn>
                                        <p:tgtEl>
                                          <p:spTgt spid="49155">
                                            <p:txEl>
                                              <p:pRg st="5" end="5"/>
                                            </p:txEl>
                                          </p:spTgt>
                                        </p:tgtEl>
                                        <p:attrNameLst>
                                          <p:attrName>style.visibility</p:attrName>
                                        </p:attrNameLst>
                                      </p:cBhvr>
                                      <p:to>
                                        <p:strVal val="visible"/>
                                      </p:to>
                                    </p:set>
                                    <p:anim calcmode="lin" valueType="num">
                                      <p:cBhvr>
                                        <p:cTn id="14" dur="500" fill="hold"/>
                                        <p:tgtEl>
                                          <p:spTgt spid="49155">
                                            <p:txEl>
                                              <p:pRg st="5" end="5"/>
                                            </p:txEl>
                                          </p:spTgt>
                                        </p:tgtEl>
                                        <p:attrNameLst>
                                          <p:attrName>ppt_w</p:attrName>
                                        </p:attrNameLst>
                                      </p:cBhvr>
                                      <p:tavLst>
                                        <p:tav tm="0">
                                          <p:val>
                                            <p:strVal val="#ppt_w*0.05"/>
                                          </p:val>
                                        </p:tav>
                                        <p:tav tm="100000">
                                          <p:val>
                                            <p:strVal val="#ppt_w"/>
                                          </p:val>
                                        </p:tav>
                                      </p:tavLst>
                                    </p:anim>
                                    <p:anim calcmode="lin" valueType="num">
                                      <p:cBhvr>
                                        <p:cTn id="15" dur="500" fill="hold"/>
                                        <p:tgtEl>
                                          <p:spTgt spid="49155">
                                            <p:txEl>
                                              <p:pRg st="5" end="5"/>
                                            </p:txEl>
                                          </p:spTgt>
                                        </p:tgtEl>
                                        <p:attrNameLst>
                                          <p:attrName>ppt_h</p:attrName>
                                        </p:attrNameLst>
                                      </p:cBhvr>
                                      <p:tavLst>
                                        <p:tav tm="0">
                                          <p:val>
                                            <p:strVal val="#ppt_h"/>
                                          </p:val>
                                        </p:tav>
                                        <p:tav tm="100000">
                                          <p:val>
                                            <p:strVal val="#ppt_h"/>
                                          </p:val>
                                        </p:tav>
                                      </p:tavLst>
                                    </p:anim>
                                    <p:anim calcmode="lin" valueType="num">
                                      <p:cBhvr>
                                        <p:cTn id="16" dur="500" fill="hold"/>
                                        <p:tgtEl>
                                          <p:spTgt spid="49155">
                                            <p:txEl>
                                              <p:pRg st="5" end="5"/>
                                            </p:txEl>
                                          </p:spTgt>
                                        </p:tgtEl>
                                        <p:attrNameLst>
                                          <p:attrName>ppt_x</p:attrName>
                                        </p:attrNameLst>
                                      </p:cBhvr>
                                      <p:tavLst>
                                        <p:tav tm="0">
                                          <p:val>
                                            <p:strVal val="#ppt_x-.2"/>
                                          </p:val>
                                        </p:tav>
                                        <p:tav tm="100000">
                                          <p:val>
                                            <p:strVal val="#ppt_x"/>
                                          </p:val>
                                        </p:tav>
                                      </p:tavLst>
                                    </p:anim>
                                    <p:anim calcmode="lin" valueType="num">
                                      <p:cBhvr>
                                        <p:cTn id="17" dur="500" fill="hold"/>
                                        <p:tgtEl>
                                          <p:spTgt spid="49155">
                                            <p:txEl>
                                              <p:pRg st="5" end="5"/>
                                            </p:txEl>
                                          </p:spTgt>
                                        </p:tgtEl>
                                        <p:attrNameLst>
                                          <p:attrName>ppt_y</p:attrName>
                                        </p:attrNameLst>
                                      </p:cBhvr>
                                      <p:tavLst>
                                        <p:tav tm="0">
                                          <p:val>
                                            <p:strVal val="#ppt_y"/>
                                          </p:val>
                                        </p:tav>
                                        <p:tav tm="100000">
                                          <p:val>
                                            <p:strVal val="#ppt_y"/>
                                          </p:val>
                                        </p:tav>
                                      </p:tavLst>
                                    </p:anim>
                                    <p:animEffect transition="in" filter="fade">
                                      <p:cBhvr>
                                        <p:cTn id="18" dur="500"/>
                                        <p:tgtEl>
                                          <p:spTgt spid="49155">
                                            <p:txEl>
                                              <p:pRg st="5" end="5"/>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presetSubtype="0" fill="hold" nodeType="clickEffect">
                                  <p:stCondLst>
                                    <p:cond delay="0"/>
                                  </p:stCondLst>
                                  <p:childTnLst>
                                    <p:set>
                                      <p:cBhvr>
                                        <p:cTn id="22" dur="1" fill="hold">
                                          <p:stCondLst>
                                            <p:cond delay="0"/>
                                          </p:stCondLst>
                                        </p:cTn>
                                        <p:tgtEl>
                                          <p:spTgt spid="49159"/>
                                        </p:tgtEl>
                                        <p:attrNameLst>
                                          <p:attrName>style.visibility</p:attrName>
                                        </p:attrNameLst>
                                      </p:cBhvr>
                                      <p:to>
                                        <p:strVal val="visible"/>
                                      </p:to>
                                    </p:set>
                                    <p:animEffect transition="in" filter="fade">
                                      <p:cBhvr>
                                        <p:cTn id="23" dur="500"/>
                                        <p:tgtEl>
                                          <p:spTgt spid="49159"/>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5" presetClass="entr" presetSubtype="0" fill="hold" nodeType="clickEffect">
                                  <p:stCondLst>
                                    <p:cond delay="0"/>
                                  </p:stCondLst>
                                  <p:childTnLst>
                                    <p:set>
                                      <p:cBhvr>
                                        <p:cTn id="27" dur="1" fill="hold">
                                          <p:stCondLst>
                                            <p:cond delay="0"/>
                                          </p:stCondLst>
                                        </p:cTn>
                                        <p:tgtEl>
                                          <p:spTgt spid="49161"/>
                                        </p:tgtEl>
                                        <p:attrNameLst>
                                          <p:attrName>style.visibility</p:attrName>
                                        </p:attrNameLst>
                                      </p:cBhvr>
                                      <p:to>
                                        <p:strVal val="visible"/>
                                      </p:to>
                                    </p:set>
                                    <p:anim calcmode="lin" valueType="num">
                                      <p:cBhvr>
                                        <p:cTn id="28" dur="250" decel="50000" fill="hold">
                                          <p:stCondLst>
                                            <p:cond delay="0"/>
                                          </p:stCondLst>
                                        </p:cTn>
                                        <p:tgtEl>
                                          <p:spTgt spid="49161"/>
                                        </p:tgtEl>
                                        <p:attrNameLst>
                                          <p:attrName>style.rotation</p:attrName>
                                        </p:attrNameLst>
                                      </p:cBhvr>
                                      <p:tavLst>
                                        <p:tav tm="0">
                                          <p:val>
                                            <p:fltVal val="-90"/>
                                          </p:val>
                                        </p:tav>
                                        <p:tav tm="100000">
                                          <p:val>
                                            <p:fltVal val="0"/>
                                          </p:val>
                                        </p:tav>
                                      </p:tavLst>
                                    </p:anim>
                                    <p:anim calcmode="lin" valueType="num">
                                      <p:cBhvr>
                                        <p:cTn id="29" dur="250" decel="50000" fill="hold">
                                          <p:stCondLst>
                                            <p:cond delay="0"/>
                                          </p:stCondLst>
                                        </p:cTn>
                                        <p:tgtEl>
                                          <p:spTgt spid="49161"/>
                                        </p:tgtEl>
                                        <p:attrNameLst>
                                          <p:attrName>ppt_w</p:attrName>
                                        </p:attrNameLst>
                                      </p:cBhvr>
                                      <p:tavLst>
                                        <p:tav tm="0">
                                          <p:val>
                                            <p:strVal val="#ppt_w"/>
                                          </p:val>
                                        </p:tav>
                                        <p:tav tm="100000">
                                          <p:val>
                                            <p:strVal val="#ppt_w*.05"/>
                                          </p:val>
                                        </p:tav>
                                      </p:tavLst>
                                    </p:anim>
                                    <p:anim calcmode="lin" valueType="num">
                                      <p:cBhvr>
                                        <p:cTn id="30" dur="250" accel="50000" fill="hold">
                                          <p:stCondLst>
                                            <p:cond delay="250"/>
                                          </p:stCondLst>
                                        </p:cTn>
                                        <p:tgtEl>
                                          <p:spTgt spid="49161"/>
                                        </p:tgtEl>
                                        <p:attrNameLst>
                                          <p:attrName>ppt_w</p:attrName>
                                        </p:attrNameLst>
                                      </p:cBhvr>
                                      <p:tavLst>
                                        <p:tav tm="0">
                                          <p:val>
                                            <p:strVal val="#ppt_w*.05"/>
                                          </p:val>
                                        </p:tav>
                                        <p:tav tm="100000">
                                          <p:val>
                                            <p:strVal val="#ppt_w"/>
                                          </p:val>
                                        </p:tav>
                                      </p:tavLst>
                                    </p:anim>
                                    <p:anim calcmode="lin" valueType="num">
                                      <p:cBhvr>
                                        <p:cTn id="31" dur="500" fill="hold"/>
                                        <p:tgtEl>
                                          <p:spTgt spid="49161"/>
                                        </p:tgtEl>
                                        <p:attrNameLst>
                                          <p:attrName>ppt_h</p:attrName>
                                        </p:attrNameLst>
                                      </p:cBhvr>
                                      <p:tavLst>
                                        <p:tav tm="0">
                                          <p:val>
                                            <p:strVal val="#ppt_h"/>
                                          </p:val>
                                        </p:tav>
                                        <p:tav tm="100000">
                                          <p:val>
                                            <p:strVal val="#ppt_h"/>
                                          </p:val>
                                        </p:tav>
                                      </p:tavLst>
                                    </p:anim>
                                    <p:anim calcmode="lin" valueType="num">
                                      <p:cBhvr>
                                        <p:cTn id="32" dur="250" decel="50000" fill="hold">
                                          <p:stCondLst>
                                            <p:cond delay="0"/>
                                          </p:stCondLst>
                                        </p:cTn>
                                        <p:tgtEl>
                                          <p:spTgt spid="49161"/>
                                        </p:tgtEl>
                                        <p:attrNameLst>
                                          <p:attrName>ppt_x</p:attrName>
                                        </p:attrNameLst>
                                      </p:cBhvr>
                                      <p:tavLst>
                                        <p:tav tm="0">
                                          <p:val>
                                            <p:strVal val="#ppt_x+.4"/>
                                          </p:val>
                                        </p:tav>
                                        <p:tav tm="100000">
                                          <p:val>
                                            <p:strVal val="#ppt_x"/>
                                          </p:val>
                                        </p:tav>
                                      </p:tavLst>
                                    </p:anim>
                                    <p:anim calcmode="lin" valueType="num">
                                      <p:cBhvr>
                                        <p:cTn id="33" dur="250" decel="50000" fill="hold">
                                          <p:stCondLst>
                                            <p:cond delay="0"/>
                                          </p:stCondLst>
                                        </p:cTn>
                                        <p:tgtEl>
                                          <p:spTgt spid="49161"/>
                                        </p:tgtEl>
                                        <p:attrNameLst>
                                          <p:attrName>ppt_y</p:attrName>
                                        </p:attrNameLst>
                                      </p:cBhvr>
                                      <p:tavLst>
                                        <p:tav tm="0">
                                          <p:val>
                                            <p:strVal val="#ppt_y-.2"/>
                                          </p:val>
                                        </p:tav>
                                        <p:tav tm="100000">
                                          <p:val>
                                            <p:strVal val="#ppt_y+.1"/>
                                          </p:val>
                                        </p:tav>
                                      </p:tavLst>
                                    </p:anim>
                                    <p:anim calcmode="lin" valueType="num">
                                      <p:cBhvr>
                                        <p:cTn id="34" dur="250" accel="50000" fill="hold">
                                          <p:stCondLst>
                                            <p:cond delay="250"/>
                                          </p:stCondLst>
                                        </p:cTn>
                                        <p:tgtEl>
                                          <p:spTgt spid="49161"/>
                                        </p:tgtEl>
                                        <p:attrNameLst>
                                          <p:attrName>ppt_y</p:attrName>
                                        </p:attrNameLst>
                                      </p:cBhvr>
                                      <p:tavLst>
                                        <p:tav tm="0">
                                          <p:val>
                                            <p:strVal val="#ppt_y+.1"/>
                                          </p:val>
                                        </p:tav>
                                        <p:tav tm="100000">
                                          <p:val>
                                            <p:strVal val="#ppt_y"/>
                                          </p:val>
                                        </p:tav>
                                      </p:tavLst>
                                    </p:anim>
                                    <p:animEffect transition="in" filter="fade">
                                      <p:cBhvr>
                                        <p:cTn id="35" dur="500" decel="50000">
                                          <p:stCondLst>
                                            <p:cond delay="0"/>
                                          </p:stCondLst>
                                        </p:cTn>
                                        <p:tgtEl>
                                          <p:spTgt spid="49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1116013" y="476250"/>
            <a:ext cx="7643812" cy="649288"/>
          </a:xfrm>
        </p:spPr>
        <p:txBody>
          <a:bodyPr/>
          <a:lstStyle/>
          <a:p>
            <a:pPr algn="ctr"/>
            <a:r>
              <a:rPr lang="es-ES_tradnl"/>
              <a:t>LÍPIDOS SAPONIFICABLES.</a:t>
            </a:r>
            <a:endParaRPr lang="es-ES"/>
          </a:p>
        </p:txBody>
      </p:sp>
      <p:sp>
        <p:nvSpPr>
          <p:cNvPr id="59395" name="Rectangle 3"/>
          <p:cNvSpPr>
            <a:spLocks noChangeArrowheads="1"/>
          </p:cNvSpPr>
          <p:nvPr/>
        </p:nvSpPr>
        <p:spPr bwMode="auto">
          <a:xfrm>
            <a:off x="1331913" y="2062163"/>
            <a:ext cx="2232025" cy="576262"/>
          </a:xfrm>
          <a:prstGeom prst="rect">
            <a:avLst/>
          </a:prstGeom>
          <a:solidFill>
            <a:schemeClr val="accent2"/>
          </a:solidFill>
          <a:ln w="9525" algn="ctr">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SIMPLES</a:t>
            </a:r>
            <a:endParaRPr lang="es-ES" b="1">
              <a:solidFill>
                <a:schemeClr val="bg1"/>
              </a:solidFill>
            </a:endParaRPr>
          </a:p>
        </p:txBody>
      </p:sp>
      <p:sp>
        <p:nvSpPr>
          <p:cNvPr id="59396" name="Rectangle 4"/>
          <p:cNvSpPr>
            <a:spLocks noChangeArrowheads="1"/>
          </p:cNvSpPr>
          <p:nvPr/>
        </p:nvSpPr>
        <p:spPr bwMode="auto">
          <a:xfrm>
            <a:off x="6011863" y="1989138"/>
            <a:ext cx="1944687" cy="433387"/>
          </a:xfrm>
          <a:prstGeom prst="rect">
            <a:avLst/>
          </a:prstGeom>
          <a:solidFill>
            <a:schemeClr val="accent2"/>
          </a:solidFill>
          <a:ln w="9525" algn="ctr">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COMPLEJOS</a:t>
            </a:r>
            <a:endParaRPr lang="es-ES" b="1">
              <a:solidFill>
                <a:schemeClr val="bg1"/>
              </a:solidFill>
            </a:endParaRPr>
          </a:p>
        </p:txBody>
      </p:sp>
      <p:sp>
        <p:nvSpPr>
          <p:cNvPr id="59397" name="Rectangle 5"/>
          <p:cNvSpPr>
            <a:spLocks noChangeArrowheads="1"/>
          </p:cNvSpPr>
          <p:nvPr/>
        </p:nvSpPr>
        <p:spPr bwMode="auto">
          <a:xfrm>
            <a:off x="179388" y="2925763"/>
            <a:ext cx="2089150" cy="504825"/>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ACILGLICÉRIDOS</a:t>
            </a:r>
            <a:endParaRPr lang="es-ES" b="1">
              <a:solidFill>
                <a:schemeClr val="bg1"/>
              </a:solidFill>
            </a:endParaRPr>
          </a:p>
        </p:txBody>
      </p:sp>
      <p:sp>
        <p:nvSpPr>
          <p:cNvPr id="59398" name="Rectangle 6"/>
          <p:cNvSpPr>
            <a:spLocks noChangeArrowheads="1"/>
          </p:cNvSpPr>
          <p:nvPr/>
        </p:nvSpPr>
        <p:spPr bwMode="auto">
          <a:xfrm>
            <a:off x="2700338" y="2925763"/>
            <a:ext cx="2016125" cy="504825"/>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CÉRIDOS</a:t>
            </a:r>
            <a:endParaRPr lang="es-ES" b="1">
              <a:solidFill>
                <a:schemeClr val="bg1"/>
              </a:solidFill>
            </a:endParaRPr>
          </a:p>
        </p:txBody>
      </p:sp>
      <p:sp>
        <p:nvSpPr>
          <p:cNvPr id="59399" name="Rectangle 7"/>
          <p:cNvSpPr>
            <a:spLocks noChangeArrowheads="1"/>
          </p:cNvSpPr>
          <p:nvPr/>
        </p:nvSpPr>
        <p:spPr bwMode="auto">
          <a:xfrm>
            <a:off x="4859338" y="2925763"/>
            <a:ext cx="2016125" cy="504825"/>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FOSFOLÍPIDOS</a:t>
            </a:r>
            <a:endParaRPr lang="es-ES" b="1">
              <a:solidFill>
                <a:schemeClr val="bg1"/>
              </a:solidFill>
            </a:endParaRPr>
          </a:p>
        </p:txBody>
      </p:sp>
      <p:sp>
        <p:nvSpPr>
          <p:cNvPr id="59400" name="Rectangle 8"/>
          <p:cNvSpPr>
            <a:spLocks noChangeArrowheads="1"/>
          </p:cNvSpPr>
          <p:nvPr/>
        </p:nvSpPr>
        <p:spPr bwMode="auto">
          <a:xfrm>
            <a:off x="7019925" y="2925763"/>
            <a:ext cx="2124075" cy="504825"/>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GLICOLÍPIDOS</a:t>
            </a:r>
            <a:endParaRPr lang="es-ES" b="1">
              <a:solidFill>
                <a:schemeClr val="bg1"/>
              </a:solidFill>
            </a:endParaRPr>
          </a:p>
        </p:txBody>
      </p:sp>
      <p:sp>
        <p:nvSpPr>
          <p:cNvPr id="59401" name="Oval 9"/>
          <p:cNvSpPr>
            <a:spLocks noChangeArrowheads="1"/>
          </p:cNvSpPr>
          <p:nvPr/>
        </p:nvSpPr>
        <p:spPr bwMode="auto">
          <a:xfrm>
            <a:off x="179388" y="3789363"/>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Monoglicéridos</a:t>
            </a:r>
            <a:endParaRPr lang="es-ES" sz="1200">
              <a:solidFill>
                <a:schemeClr val="bg1"/>
              </a:solidFill>
            </a:endParaRPr>
          </a:p>
        </p:txBody>
      </p:sp>
      <p:sp>
        <p:nvSpPr>
          <p:cNvPr id="59402" name="Oval 10"/>
          <p:cNvSpPr>
            <a:spLocks noChangeArrowheads="1"/>
          </p:cNvSpPr>
          <p:nvPr/>
        </p:nvSpPr>
        <p:spPr bwMode="auto">
          <a:xfrm>
            <a:off x="755650" y="4654550"/>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Triglicéridos</a:t>
            </a:r>
            <a:endParaRPr lang="es-ES" sz="1200">
              <a:solidFill>
                <a:schemeClr val="bg1"/>
              </a:solidFill>
            </a:endParaRPr>
          </a:p>
        </p:txBody>
      </p:sp>
      <p:sp>
        <p:nvSpPr>
          <p:cNvPr id="59403" name="Oval 11"/>
          <p:cNvSpPr>
            <a:spLocks noChangeArrowheads="1"/>
          </p:cNvSpPr>
          <p:nvPr/>
        </p:nvSpPr>
        <p:spPr bwMode="auto">
          <a:xfrm>
            <a:off x="1547813" y="3789363"/>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Diglicéridos</a:t>
            </a:r>
            <a:endParaRPr lang="es-ES" sz="1200">
              <a:solidFill>
                <a:schemeClr val="bg1"/>
              </a:solidFill>
            </a:endParaRPr>
          </a:p>
        </p:txBody>
      </p:sp>
      <p:sp>
        <p:nvSpPr>
          <p:cNvPr id="59404" name="Oval 12"/>
          <p:cNvSpPr>
            <a:spLocks noChangeArrowheads="1"/>
          </p:cNvSpPr>
          <p:nvPr/>
        </p:nvSpPr>
        <p:spPr bwMode="auto">
          <a:xfrm>
            <a:off x="4356100" y="3717925"/>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Fosfoglicéridos</a:t>
            </a:r>
            <a:endParaRPr lang="es-ES" sz="1200">
              <a:solidFill>
                <a:schemeClr val="bg1"/>
              </a:solidFill>
            </a:endParaRPr>
          </a:p>
        </p:txBody>
      </p:sp>
      <p:sp>
        <p:nvSpPr>
          <p:cNvPr id="59405" name="Oval 13"/>
          <p:cNvSpPr>
            <a:spLocks noChangeArrowheads="1"/>
          </p:cNvSpPr>
          <p:nvPr/>
        </p:nvSpPr>
        <p:spPr bwMode="auto">
          <a:xfrm>
            <a:off x="5508625" y="4222750"/>
            <a:ext cx="1368425" cy="792163"/>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Fosfoesfingolípidos</a:t>
            </a:r>
            <a:endParaRPr lang="es-ES" sz="1200">
              <a:solidFill>
                <a:schemeClr val="bg1"/>
              </a:solidFill>
            </a:endParaRPr>
          </a:p>
        </p:txBody>
      </p:sp>
      <p:sp>
        <p:nvSpPr>
          <p:cNvPr id="59406" name="Oval 14"/>
          <p:cNvSpPr>
            <a:spLocks noChangeArrowheads="1"/>
          </p:cNvSpPr>
          <p:nvPr/>
        </p:nvSpPr>
        <p:spPr bwMode="auto">
          <a:xfrm>
            <a:off x="6804025" y="3573463"/>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Cerebrósidos</a:t>
            </a:r>
            <a:endParaRPr lang="es-ES" sz="1200">
              <a:solidFill>
                <a:schemeClr val="bg1"/>
              </a:solidFill>
            </a:endParaRPr>
          </a:p>
        </p:txBody>
      </p:sp>
      <p:sp>
        <p:nvSpPr>
          <p:cNvPr id="59407" name="Oval 15"/>
          <p:cNvSpPr>
            <a:spLocks noChangeArrowheads="1"/>
          </p:cNvSpPr>
          <p:nvPr/>
        </p:nvSpPr>
        <p:spPr bwMode="auto">
          <a:xfrm>
            <a:off x="7991475" y="4294188"/>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Gangliósidos</a:t>
            </a:r>
            <a:endParaRPr lang="es-ES" sz="1200">
              <a:solidFill>
                <a:schemeClr val="bg1"/>
              </a:solidFill>
            </a:endParaRPr>
          </a:p>
        </p:txBody>
      </p:sp>
      <p:cxnSp>
        <p:nvCxnSpPr>
          <p:cNvPr id="59408" name="AutoShape 16"/>
          <p:cNvCxnSpPr>
            <a:cxnSpLocks noChangeShapeType="1"/>
            <a:stCxn id="59395" idx="3"/>
            <a:endCxn id="59398" idx="0"/>
          </p:cNvCxnSpPr>
          <p:nvPr/>
        </p:nvCxnSpPr>
        <p:spPr bwMode="auto">
          <a:xfrm>
            <a:off x="3563938" y="2351088"/>
            <a:ext cx="144462" cy="574675"/>
          </a:xfrm>
          <a:prstGeom prst="curvedConnector2">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409" name="AutoShape 17"/>
          <p:cNvCxnSpPr>
            <a:cxnSpLocks noChangeShapeType="1"/>
            <a:stCxn id="59395" idx="1"/>
            <a:endCxn id="59397" idx="0"/>
          </p:cNvCxnSpPr>
          <p:nvPr/>
        </p:nvCxnSpPr>
        <p:spPr bwMode="auto">
          <a:xfrm rot="10800000" flipV="1">
            <a:off x="1223963" y="2351088"/>
            <a:ext cx="107950" cy="574675"/>
          </a:xfrm>
          <a:prstGeom prst="bentConnector2">
            <a:avLst/>
          </a:prstGeom>
          <a:noFill/>
          <a:ln w="9525">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410" name="AutoShape 18"/>
          <p:cNvCxnSpPr>
            <a:cxnSpLocks noChangeShapeType="1"/>
            <a:stCxn id="59395" idx="3"/>
            <a:endCxn id="59398" idx="0"/>
          </p:cNvCxnSpPr>
          <p:nvPr/>
        </p:nvCxnSpPr>
        <p:spPr bwMode="auto">
          <a:xfrm>
            <a:off x="3563938" y="2351088"/>
            <a:ext cx="144462" cy="574675"/>
          </a:xfrm>
          <a:prstGeom prst="bentConnector2">
            <a:avLst/>
          </a:prstGeom>
          <a:noFill/>
          <a:ln w="9525">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411" name="AutoShape 19"/>
          <p:cNvCxnSpPr>
            <a:cxnSpLocks noChangeShapeType="1"/>
            <a:stCxn id="59396" idx="1"/>
            <a:endCxn id="59399" idx="0"/>
          </p:cNvCxnSpPr>
          <p:nvPr/>
        </p:nvCxnSpPr>
        <p:spPr bwMode="auto">
          <a:xfrm rot="10800000" flipV="1">
            <a:off x="5867400" y="2206625"/>
            <a:ext cx="144463" cy="719138"/>
          </a:xfrm>
          <a:prstGeom prst="bentConnector2">
            <a:avLst/>
          </a:prstGeom>
          <a:noFill/>
          <a:ln w="9525">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412" name="AutoShape 20"/>
          <p:cNvCxnSpPr>
            <a:cxnSpLocks noChangeShapeType="1"/>
            <a:stCxn id="59396" idx="3"/>
            <a:endCxn id="59400" idx="0"/>
          </p:cNvCxnSpPr>
          <p:nvPr/>
        </p:nvCxnSpPr>
        <p:spPr bwMode="auto">
          <a:xfrm>
            <a:off x="7956550" y="2206625"/>
            <a:ext cx="125413" cy="719138"/>
          </a:xfrm>
          <a:prstGeom prst="bentConnector2">
            <a:avLst/>
          </a:prstGeom>
          <a:noFill/>
          <a:ln w="9525">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413" name="AutoShape 21"/>
          <p:cNvCxnSpPr>
            <a:cxnSpLocks noChangeShapeType="1"/>
            <a:stCxn id="59397" idx="2"/>
            <a:endCxn id="59401" idx="0"/>
          </p:cNvCxnSpPr>
          <p:nvPr/>
        </p:nvCxnSpPr>
        <p:spPr bwMode="auto">
          <a:xfrm flipH="1">
            <a:off x="755650" y="3430588"/>
            <a:ext cx="468313" cy="358775"/>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414" name="AutoShape 22"/>
          <p:cNvCxnSpPr>
            <a:cxnSpLocks noChangeShapeType="1"/>
            <a:stCxn id="59397" idx="2"/>
            <a:endCxn id="59403" idx="0"/>
          </p:cNvCxnSpPr>
          <p:nvPr/>
        </p:nvCxnSpPr>
        <p:spPr bwMode="auto">
          <a:xfrm>
            <a:off x="1223963" y="3430588"/>
            <a:ext cx="900112" cy="358775"/>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415" name="AutoShape 23"/>
          <p:cNvCxnSpPr>
            <a:cxnSpLocks noChangeShapeType="1"/>
            <a:stCxn id="59397" idx="2"/>
            <a:endCxn id="59402" idx="0"/>
          </p:cNvCxnSpPr>
          <p:nvPr/>
        </p:nvCxnSpPr>
        <p:spPr bwMode="auto">
          <a:xfrm>
            <a:off x="1223963" y="3430588"/>
            <a:ext cx="107950" cy="1223962"/>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416" name="AutoShape 24"/>
          <p:cNvCxnSpPr>
            <a:cxnSpLocks noChangeShapeType="1"/>
            <a:stCxn id="59399" idx="2"/>
            <a:endCxn id="59404" idx="0"/>
          </p:cNvCxnSpPr>
          <p:nvPr/>
        </p:nvCxnSpPr>
        <p:spPr bwMode="auto">
          <a:xfrm flipH="1">
            <a:off x="4932363" y="3430588"/>
            <a:ext cx="935037" cy="287337"/>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417" name="AutoShape 25"/>
          <p:cNvCxnSpPr>
            <a:cxnSpLocks noChangeShapeType="1"/>
            <a:stCxn id="59399" idx="2"/>
            <a:endCxn id="59405" idx="0"/>
          </p:cNvCxnSpPr>
          <p:nvPr/>
        </p:nvCxnSpPr>
        <p:spPr bwMode="auto">
          <a:xfrm>
            <a:off x="5867400" y="3430588"/>
            <a:ext cx="325438" cy="792162"/>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418" name="AutoShape 26"/>
          <p:cNvCxnSpPr>
            <a:cxnSpLocks noChangeShapeType="1"/>
            <a:stCxn id="59400" idx="2"/>
            <a:endCxn id="59406" idx="7"/>
          </p:cNvCxnSpPr>
          <p:nvPr/>
        </p:nvCxnSpPr>
        <p:spPr bwMode="auto">
          <a:xfrm flipH="1">
            <a:off x="7788275" y="3430588"/>
            <a:ext cx="293688" cy="247650"/>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419" name="AutoShape 27"/>
          <p:cNvCxnSpPr>
            <a:cxnSpLocks noChangeShapeType="1"/>
            <a:stCxn id="59400" idx="2"/>
            <a:endCxn id="59407" idx="0"/>
          </p:cNvCxnSpPr>
          <p:nvPr/>
        </p:nvCxnSpPr>
        <p:spPr bwMode="auto">
          <a:xfrm>
            <a:off x="8081963" y="3430588"/>
            <a:ext cx="485775" cy="863600"/>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mph" presetSubtype="0" fill="hold" grpId="0" nodeType="clickEffect">
                                  <p:stCondLst>
                                    <p:cond delay="0"/>
                                  </p:stCondLst>
                                  <p:childTnLst>
                                    <p:animClr clrSpc="rgb" dir="cw">
                                      <p:cBhvr override="childStyle">
                                        <p:cTn id="6" dur="1900" fill="hold">
                                          <p:stCondLst>
                                            <p:cond delay="100"/>
                                          </p:stCondLst>
                                        </p:cTn>
                                        <p:tgtEl>
                                          <p:spTgt spid="59396"/>
                                        </p:tgtEl>
                                        <p:attrNameLst>
                                          <p:attrName>style.color</p:attrName>
                                        </p:attrNameLst>
                                      </p:cBhvr>
                                      <p:to>
                                        <a:schemeClr val="accent2"/>
                                      </p:to>
                                    </p:animClr>
                                    <p:animClr clrSpc="rgb" dir="cw">
                                      <p:cBhvr>
                                        <p:cTn id="7" dur="1900" fill="hold">
                                          <p:stCondLst>
                                            <p:cond delay="100"/>
                                          </p:stCondLst>
                                        </p:cTn>
                                        <p:tgtEl>
                                          <p:spTgt spid="59396"/>
                                        </p:tgtEl>
                                        <p:attrNameLst>
                                          <p:attrName>fillColor</p:attrName>
                                        </p:attrNameLst>
                                      </p:cBhvr>
                                      <p:to>
                                        <a:schemeClr val="accent2"/>
                                      </p:to>
                                    </p:animClr>
                                    <p:set>
                                      <p:cBhvr>
                                        <p:cTn id="8" dur="1900" fill="hold">
                                          <p:stCondLst>
                                            <p:cond delay="100"/>
                                          </p:stCondLst>
                                        </p:cTn>
                                        <p:tgtEl>
                                          <p:spTgt spid="59396"/>
                                        </p:tgtEl>
                                        <p:attrNameLst>
                                          <p:attrName>fill.type</p:attrName>
                                        </p:attrNameLst>
                                      </p:cBhvr>
                                      <p:to>
                                        <p:strVal val="solid"/>
                                      </p:to>
                                    </p:set>
                                    <p:set>
                                      <p:cBhvr>
                                        <p:cTn id="9" dur="1900" fill="hold">
                                          <p:stCondLst>
                                            <p:cond delay="100"/>
                                          </p:stCondLst>
                                        </p:cTn>
                                        <p:tgtEl>
                                          <p:spTgt spid="59396"/>
                                        </p:tgtEl>
                                        <p:attrNameLst>
                                          <p:attrName>fill.on</p:attrName>
                                        </p:attrNameLst>
                                      </p:cBhvr>
                                      <p:to>
                                        <p:strVal val="true"/>
                                      </p:to>
                                    </p:set>
                                    <p:animScale>
                                      <p:cBhvr>
                                        <p:cTn id="10" dur="200" fill="hold">
                                          <p:stCondLst>
                                            <p:cond delay="0"/>
                                          </p:stCondLst>
                                        </p:cTn>
                                        <p:tgtEl>
                                          <p:spTgt spid="59396"/>
                                        </p:tgtEl>
                                      </p:cBhvr>
                                      <p:from x="100000" y="100000"/>
                                      <p:to x="100000" y="5000"/>
                                    </p:animScale>
                                    <p:animScale>
                                      <p:cBhvr>
                                        <p:cTn id="11" dur="200" fill="hold">
                                          <p:stCondLst>
                                            <p:cond delay="200"/>
                                          </p:stCondLst>
                                        </p:cTn>
                                        <p:tgtEl>
                                          <p:spTgt spid="59396"/>
                                        </p:tgtEl>
                                      </p:cBhvr>
                                      <p:from x="100000" y="5000"/>
                                      <p:to x="120000" y="150000"/>
                                    </p:animScale>
                                    <p:animScale>
                                      <p:cBhvr>
                                        <p:cTn id="12" dur="600" fill="hold">
                                          <p:stCondLst>
                                            <p:cond delay="1400"/>
                                          </p:stCondLst>
                                        </p:cTn>
                                        <p:tgtEl>
                                          <p:spTgt spid="59396"/>
                                        </p:tgtEl>
                                      </p:cBhvr>
                                      <p:to x="120000" y="150000"/>
                                    </p:animScale>
                                  </p:childTnLst>
                                </p:cTn>
                              </p:par>
                            </p:childTnLst>
                          </p:cTn>
                        </p:par>
                      </p:childTnLst>
                    </p:cTn>
                  </p:par>
                  <p:par>
                    <p:cTn id="13" fill="hold" nodeType="clickPar">
                      <p:stCondLst>
                        <p:cond delay="indefinite"/>
                      </p:stCondLst>
                      <p:childTnLst>
                        <p:par>
                          <p:cTn id="14" fill="hold" nodeType="withGroup">
                            <p:stCondLst>
                              <p:cond delay="0"/>
                            </p:stCondLst>
                            <p:childTnLst>
                              <p:par>
                                <p:cTn id="15" presetID="14" presetClass="emph" presetSubtype="0" fill="hold" grpId="0" nodeType="clickEffect">
                                  <p:stCondLst>
                                    <p:cond delay="0"/>
                                  </p:stCondLst>
                                  <p:childTnLst>
                                    <p:animClr clrSpc="rgb" dir="cw">
                                      <p:cBhvr override="childStyle">
                                        <p:cTn id="16" dur="1900" fill="hold">
                                          <p:stCondLst>
                                            <p:cond delay="100"/>
                                          </p:stCondLst>
                                        </p:cTn>
                                        <p:tgtEl>
                                          <p:spTgt spid="59400"/>
                                        </p:tgtEl>
                                        <p:attrNameLst>
                                          <p:attrName>style.color</p:attrName>
                                        </p:attrNameLst>
                                      </p:cBhvr>
                                      <p:to>
                                        <a:schemeClr val="accent2"/>
                                      </p:to>
                                    </p:animClr>
                                    <p:animClr clrSpc="rgb" dir="cw">
                                      <p:cBhvr>
                                        <p:cTn id="17" dur="1900" fill="hold">
                                          <p:stCondLst>
                                            <p:cond delay="100"/>
                                          </p:stCondLst>
                                        </p:cTn>
                                        <p:tgtEl>
                                          <p:spTgt spid="59400"/>
                                        </p:tgtEl>
                                        <p:attrNameLst>
                                          <p:attrName>fillColor</p:attrName>
                                        </p:attrNameLst>
                                      </p:cBhvr>
                                      <p:to>
                                        <a:schemeClr val="accent2"/>
                                      </p:to>
                                    </p:animClr>
                                    <p:set>
                                      <p:cBhvr>
                                        <p:cTn id="18" dur="1900" fill="hold">
                                          <p:stCondLst>
                                            <p:cond delay="100"/>
                                          </p:stCondLst>
                                        </p:cTn>
                                        <p:tgtEl>
                                          <p:spTgt spid="59400"/>
                                        </p:tgtEl>
                                        <p:attrNameLst>
                                          <p:attrName>fill.type</p:attrName>
                                        </p:attrNameLst>
                                      </p:cBhvr>
                                      <p:to>
                                        <p:strVal val="solid"/>
                                      </p:to>
                                    </p:set>
                                    <p:set>
                                      <p:cBhvr>
                                        <p:cTn id="19" dur="1900" fill="hold">
                                          <p:stCondLst>
                                            <p:cond delay="100"/>
                                          </p:stCondLst>
                                        </p:cTn>
                                        <p:tgtEl>
                                          <p:spTgt spid="59400"/>
                                        </p:tgtEl>
                                        <p:attrNameLst>
                                          <p:attrName>fill.on</p:attrName>
                                        </p:attrNameLst>
                                      </p:cBhvr>
                                      <p:to>
                                        <p:strVal val="true"/>
                                      </p:to>
                                    </p:set>
                                    <p:animScale>
                                      <p:cBhvr>
                                        <p:cTn id="20" dur="200" fill="hold">
                                          <p:stCondLst>
                                            <p:cond delay="0"/>
                                          </p:stCondLst>
                                        </p:cTn>
                                        <p:tgtEl>
                                          <p:spTgt spid="59400"/>
                                        </p:tgtEl>
                                      </p:cBhvr>
                                      <p:from x="100000" y="100000"/>
                                      <p:to x="100000" y="5000"/>
                                    </p:animScale>
                                    <p:animScale>
                                      <p:cBhvr>
                                        <p:cTn id="21" dur="200" fill="hold">
                                          <p:stCondLst>
                                            <p:cond delay="200"/>
                                          </p:stCondLst>
                                        </p:cTn>
                                        <p:tgtEl>
                                          <p:spTgt spid="59400"/>
                                        </p:tgtEl>
                                      </p:cBhvr>
                                      <p:from x="100000" y="5000"/>
                                      <p:to x="120000" y="150000"/>
                                    </p:animScale>
                                    <p:animScale>
                                      <p:cBhvr>
                                        <p:cTn id="22" dur="600" fill="hold">
                                          <p:stCondLst>
                                            <p:cond delay="1400"/>
                                          </p:stCondLst>
                                        </p:cTn>
                                        <p:tgtEl>
                                          <p:spTgt spid="59400"/>
                                        </p:tgtEl>
                                      </p:cBhvr>
                                      <p:to x="12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6" grpId="0" animBg="1"/>
      <p:bldP spid="5940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1042988" y="404813"/>
            <a:ext cx="7643812" cy="649287"/>
          </a:xfrm>
        </p:spPr>
        <p:txBody>
          <a:bodyPr/>
          <a:lstStyle/>
          <a:p>
            <a:pPr algn="r"/>
            <a:r>
              <a:rPr lang="es-ES_tradnl" sz="3200"/>
              <a:t>LÍPIDOS COMPLEJOS.</a:t>
            </a:r>
            <a:br>
              <a:rPr lang="es-ES_tradnl" sz="3200"/>
            </a:br>
            <a:r>
              <a:rPr lang="es-ES_tradnl" sz="3200"/>
              <a:t>Glucolípidos.</a:t>
            </a:r>
            <a:endParaRPr lang="es-ES" sz="3200"/>
          </a:p>
        </p:txBody>
      </p:sp>
      <p:sp>
        <p:nvSpPr>
          <p:cNvPr id="50179" name="Rectangle 3"/>
          <p:cNvSpPr>
            <a:spLocks noGrp="1" noChangeArrowheads="1"/>
          </p:cNvSpPr>
          <p:nvPr>
            <p:ph type="body" idx="1"/>
          </p:nvPr>
        </p:nvSpPr>
        <p:spPr>
          <a:xfrm>
            <a:off x="323850" y="1341438"/>
            <a:ext cx="8362950" cy="4248150"/>
          </a:xfrm>
        </p:spPr>
        <p:txBody>
          <a:bodyPr/>
          <a:lstStyle/>
          <a:p>
            <a:pPr algn="just"/>
            <a:r>
              <a:rPr lang="es-ES_tradnl" sz="2400"/>
              <a:t>Formados por: 	ceramida + glúcido.</a:t>
            </a:r>
          </a:p>
          <a:p>
            <a:pPr algn="just"/>
            <a:r>
              <a:rPr lang="es-ES" sz="2400"/>
              <a:t>Se localizan en la cara externa de la bicapa de las membranas celulares donde actúan de receptores.</a:t>
            </a:r>
          </a:p>
          <a:p>
            <a:pPr algn="just">
              <a:buFontTx/>
              <a:buNone/>
            </a:pPr>
            <a:endParaRPr lang="es-ES_tradnl" sz="2400"/>
          </a:p>
          <a:p>
            <a:pPr algn="just"/>
            <a:r>
              <a:rPr lang="es-ES_tradnl" sz="2400"/>
              <a:t>Se clasifican en dos grupos:</a:t>
            </a:r>
            <a:endParaRPr lang="es-ES" sz="2400"/>
          </a:p>
        </p:txBody>
      </p:sp>
      <p:sp>
        <p:nvSpPr>
          <p:cNvPr id="50180" name="Rectangle 4"/>
          <p:cNvSpPr>
            <a:spLocks noChangeArrowheads="1"/>
          </p:cNvSpPr>
          <p:nvPr/>
        </p:nvSpPr>
        <p:spPr bwMode="auto">
          <a:xfrm>
            <a:off x="1908175" y="3500438"/>
            <a:ext cx="2232025" cy="576262"/>
          </a:xfrm>
          <a:prstGeom prst="rect">
            <a:avLst/>
          </a:prstGeom>
          <a:solidFill>
            <a:schemeClr val="accent2"/>
          </a:solidFill>
          <a:ln w="9525" algn="ctr">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Cerebrósidos</a:t>
            </a:r>
            <a:endParaRPr lang="es-ES" b="1">
              <a:solidFill>
                <a:schemeClr val="bg1"/>
              </a:solidFill>
            </a:endParaRPr>
          </a:p>
        </p:txBody>
      </p:sp>
      <p:sp>
        <p:nvSpPr>
          <p:cNvPr id="50181" name="Rectangle 5"/>
          <p:cNvSpPr>
            <a:spLocks noChangeArrowheads="1"/>
          </p:cNvSpPr>
          <p:nvPr/>
        </p:nvSpPr>
        <p:spPr bwMode="auto">
          <a:xfrm>
            <a:off x="5724525" y="3500438"/>
            <a:ext cx="2232025" cy="576262"/>
          </a:xfrm>
          <a:prstGeom prst="rect">
            <a:avLst/>
          </a:prstGeom>
          <a:solidFill>
            <a:schemeClr val="accent2"/>
          </a:solidFill>
          <a:ln w="9525" algn="ctr">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Gangliósidos</a:t>
            </a:r>
            <a:endParaRPr lang="es-ES" b="1">
              <a:solidFill>
                <a:schemeClr val="bg1"/>
              </a:solidFill>
            </a:endParaRPr>
          </a:p>
        </p:txBody>
      </p:sp>
      <p:sp>
        <p:nvSpPr>
          <p:cNvPr id="50182" name="Rectangle 6"/>
          <p:cNvSpPr>
            <a:spLocks noChangeArrowheads="1"/>
          </p:cNvSpPr>
          <p:nvPr/>
        </p:nvSpPr>
        <p:spPr bwMode="auto">
          <a:xfrm>
            <a:off x="2051050" y="4724400"/>
            <a:ext cx="1944688" cy="1441450"/>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Contienen </a:t>
            </a:r>
          </a:p>
          <a:p>
            <a:pPr algn="ctr"/>
            <a:endParaRPr lang="es-ES_tradnl" b="1">
              <a:solidFill>
                <a:schemeClr val="bg1"/>
              </a:solidFill>
            </a:endParaRPr>
          </a:p>
          <a:p>
            <a:pPr algn="ctr"/>
            <a:r>
              <a:rPr lang="es-ES_tradnl" b="1">
                <a:solidFill>
                  <a:schemeClr val="bg1"/>
                </a:solidFill>
              </a:rPr>
              <a:t>MONOSACÁRIDO</a:t>
            </a:r>
            <a:endParaRPr lang="es-ES" b="1">
              <a:solidFill>
                <a:schemeClr val="bg1"/>
              </a:solidFill>
            </a:endParaRPr>
          </a:p>
        </p:txBody>
      </p:sp>
      <p:sp>
        <p:nvSpPr>
          <p:cNvPr id="50183" name="Rectangle 7"/>
          <p:cNvSpPr>
            <a:spLocks noChangeArrowheads="1"/>
          </p:cNvSpPr>
          <p:nvPr/>
        </p:nvSpPr>
        <p:spPr bwMode="auto">
          <a:xfrm>
            <a:off x="5867400" y="4652963"/>
            <a:ext cx="1944688" cy="1441450"/>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Contienen</a:t>
            </a:r>
          </a:p>
          <a:p>
            <a:pPr algn="ctr"/>
            <a:endParaRPr lang="es-ES_tradnl" b="1">
              <a:solidFill>
                <a:schemeClr val="bg1"/>
              </a:solidFill>
            </a:endParaRPr>
          </a:p>
          <a:p>
            <a:pPr algn="ctr"/>
            <a:r>
              <a:rPr lang="es-ES_tradnl" b="1">
                <a:solidFill>
                  <a:schemeClr val="bg1"/>
                </a:solidFill>
              </a:rPr>
              <a:t>OLIGOSACÁRIDO</a:t>
            </a:r>
            <a:endParaRPr lang="es-ES" b="1">
              <a:solidFill>
                <a:schemeClr val="bg1"/>
              </a:solidFill>
            </a:endParaRPr>
          </a:p>
        </p:txBody>
      </p:sp>
      <p:cxnSp>
        <p:nvCxnSpPr>
          <p:cNvPr id="50184" name="AutoShape 8"/>
          <p:cNvCxnSpPr>
            <a:cxnSpLocks noChangeShapeType="1"/>
            <a:stCxn id="50180" idx="2"/>
            <a:endCxn id="50182" idx="0"/>
          </p:cNvCxnSpPr>
          <p:nvPr/>
        </p:nvCxnSpPr>
        <p:spPr bwMode="auto">
          <a:xfrm>
            <a:off x="3024188" y="4076700"/>
            <a:ext cx="0" cy="647700"/>
          </a:xfrm>
          <a:prstGeom prst="straightConnector1">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185" name="AutoShape 9"/>
          <p:cNvCxnSpPr>
            <a:cxnSpLocks noChangeShapeType="1"/>
            <a:stCxn id="50181" idx="2"/>
            <a:endCxn id="50183" idx="0"/>
          </p:cNvCxnSpPr>
          <p:nvPr/>
        </p:nvCxnSpPr>
        <p:spPr bwMode="auto">
          <a:xfrm>
            <a:off x="6840538" y="4076700"/>
            <a:ext cx="0" cy="576263"/>
          </a:xfrm>
          <a:prstGeom prst="straightConnector1">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186" name="Text Box 10"/>
          <p:cNvSpPr txBox="1">
            <a:spLocks noChangeArrowheads="1"/>
          </p:cNvSpPr>
          <p:nvPr/>
        </p:nvSpPr>
        <p:spPr bwMode="auto">
          <a:xfrm>
            <a:off x="4356100" y="4581525"/>
            <a:ext cx="1295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_tradnl">
                <a:solidFill>
                  <a:schemeClr val="accent1"/>
                </a:solidFill>
              </a:rPr>
              <a:t>ENLACE </a:t>
            </a:r>
            <a:r>
              <a:rPr lang="es-ES_tradnl">
                <a:solidFill>
                  <a:schemeClr val="accent1"/>
                </a:solidFill>
                <a:sym typeface="Symbol" pitchFamily="18" charset="2"/>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0180"/>
                                        </p:tgtEl>
                                        <p:attrNameLst>
                                          <p:attrName>style.visibility</p:attrName>
                                        </p:attrNameLst>
                                      </p:cBhvr>
                                      <p:to>
                                        <p:strVal val="visible"/>
                                      </p:to>
                                    </p:set>
                                    <p:animEffect transition="in" filter="fade">
                                      <p:cBhvr>
                                        <p:cTn id="7" dur="500"/>
                                        <p:tgtEl>
                                          <p:spTgt spid="50180"/>
                                        </p:tgtEl>
                                      </p:cBhvr>
                                    </p:animEffect>
                                    <p:anim calcmode="lin" valueType="num">
                                      <p:cBhvr>
                                        <p:cTn id="8" dur="500" fill="hold"/>
                                        <p:tgtEl>
                                          <p:spTgt spid="50180"/>
                                        </p:tgtEl>
                                        <p:attrNameLst>
                                          <p:attrName>ppt_x</p:attrName>
                                        </p:attrNameLst>
                                      </p:cBhvr>
                                      <p:tavLst>
                                        <p:tav tm="0">
                                          <p:val>
                                            <p:strVal val="#ppt_x"/>
                                          </p:val>
                                        </p:tav>
                                        <p:tav tm="100000">
                                          <p:val>
                                            <p:strVal val="#ppt_x"/>
                                          </p:val>
                                        </p:tav>
                                      </p:tavLst>
                                    </p:anim>
                                    <p:anim calcmode="lin" valueType="num">
                                      <p:cBhvr>
                                        <p:cTn id="9" dur="500" fill="hold"/>
                                        <p:tgtEl>
                                          <p:spTgt spid="50180"/>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50184"/>
                                        </p:tgtEl>
                                        <p:attrNameLst>
                                          <p:attrName>style.visibility</p:attrName>
                                        </p:attrNameLst>
                                      </p:cBhvr>
                                      <p:to>
                                        <p:strVal val="visible"/>
                                      </p:to>
                                    </p:set>
                                    <p:animEffect transition="in" filter="fade">
                                      <p:cBhvr>
                                        <p:cTn id="12" dur="500"/>
                                        <p:tgtEl>
                                          <p:spTgt spid="50184"/>
                                        </p:tgtEl>
                                      </p:cBhvr>
                                    </p:animEffect>
                                    <p:anim calcmode="lin" valueType="num">
                                      <p:cBhvr>
                                        <p:cTn id="13" dur="500" fill="hold"/>
                                        <p:tgtEl>
                                          <p:spTgt spid="50184"/>
                                        </p:tgtEl>
                                        <p:attrNameLst>
                                          <p:attrName>ppt_x</p:attrName>
                                        </p:attrNameLst>
                                      </p:cBhvr>
                                      <p:tavLst>
                                        <p:tav tm="0">
                                          <p:val>
                                            <p:strVal val="#ppt_x"/>
                                          </p:val>
                                        </p:tav>
                                        <p:tav tm="100000">
                                          <p:val>
                                            <p:strVal val="#ppt_x"/>
                                          </p:val>
                                        </p:tav>
                                      </p:tavLst>
                                    </p:anim>
                                    <p:anim calcmode="lin" valueType="num">
                                      <p:cBhvr>
                                        <p:cTn id="14" dur="500" fill="hold"/>
                                        <p:tgtEl>
                                          <p:spTgt spid="50184"/>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50182"/>
                                        </p:tgtEl>
                                        <p:attrNameLst>
                                          <p:attrName>style.visibility</p:attrName>
                                        </p:attrNameLst>
                                      </p:cBhvr>
                                      <p:to>
                                        <p:strVal val="visible"/>
                                      </p:to>
                                    </p:set>
                                    <p:animEffect transition="in" filter="fade">
                                      <p:cBhvr>
                                        <p:cTn id="17" dur="500"/>
                                        <p:tgtEl>
                                          <p:spTgt spid="50182"/>
                                        </p:tgtEl>
                                      </p:cBhvr>
                                    </p:animEffect>
                                    <p:anim calcmode="lin" valueType="num">
                                      <p:cBhvr>
                                        <p:cTn id="18" dur="500" fill="hold"/>
                                        <p:tgtEl>
                                          <p:spTgt spid="50182"/>
                                        </p:tgtEl>
                                        <p:attrNameLst>
                                          <p:attrName>ppt_x</p:attrName>
                                        </p:attrNameLst>
                                      </p:cBhvr>
                                      <p:tavLst>
                                        <p:tav tm="0">
                                          <p:val>
                                            <p:strVal val="#ppt_x"/>
                                          </p:val>
                                        </p:tav>
                                        <p:tav tm="100000">
                                          <p:val>
                                            <p:strVal val="#ppt_x"/>
                                          </p:val>
                                        </p:tav>
                                      </p:tavLst>
                                    </p:anim>
                                    <p:anim calcmode="lin" valueType="num">
                                      <p:cBhvr>
                                        <p:cTn id="19" dur="500" fill="hold"/>
                                        <p:tgtEl>
                                          <p:spTgt spid="50182"/>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50181"/>
                                        </p:tgtEl>
                                        <p:attrNameLst>
                                          <p:attrName>style.visibility</p:attrName>
                                        </p:attrNameLst>
                                      </p:cBhvr>
                                      <p:to>
                                        <p:strVal val="visible"/>
                                      </p:to>
                                    </p:set>
                                    <p:animEffect transition="in" filter="fade">
                                      <p:cBhvr>
                                        <p:cTn id="24" dur="500"/>
                                        <p:tgtEl>
                                          <p:spTgt spid="50181"/>
                                        </p:tgtEl>
                                      </p:cBhvr>
                                    </p:animEffect>
                                    <p:anim calcmode="lin" valueType="num">
                                      <p:cBhvr>
                                        <p:cTn id="25" dur="500" fill="hold"/>
                                        <p:tgtEl>
                                          <p:spTgt spid="50181"/>
                                        </p:tgtEl>
                                        <p:attrNameLst>
                                          <p:attrName>ppt_x</p:attrName>
                                        </p:attrNameLst>
                                      </p:cBhvr>
                                      <p:tavLst>
                                        <p:tav tm="0">
                                          <p:val>
                                            <p:strVal val="#ppt_x"/>
                                          </p:val>
                                        </p:tav>
                                        <p:tav tm="100000">
                                          <p:val>
                                            <p:strVal val="#ppt_x"/>
                                          </p:val>
                                        </p:tav>
                                      </p:tavLst>
                                    </p:anim>
                                    <p:anim calcmode="lin" valueType="num">
                                      <p:cBhvr>
                                        <p:cTn id="26" dur="500" fill="hold"/>
                                        <p:tgtEl>
                                          <p:spTgt spid="50181"/>
                                        </p:tgtEl>
                                        <p:attrNameLst>
                                          <p:attrName>ppt_y</p:attrName>
                                        </p:attrNameLst>
                                      </p:cBhvr>
                                      <p:tavLst>
                                        <p:tav tm="0">
                                          <p:val>
                                            <p:strVal val="#ppt_y-.1"/>
                                          </p:val>
                                        </p:tav>
                                        <p:tav tm="100000">
                                          <p:val>
                                            <p:strVal val="#ppt_y"/>
                                          </p:val>
                                        </p:tav>
                                      </p:tavLst>
                                    </p:anim>
                                  </p:childTnLst>
                                </p:cTn>
                              </p:par>
                              <p:par>
                                <p:cTn id="27" presetID="47" presetClass="entr" presetSubtype="0" fill="hold" nodeType="withEffect">
                                  <p:stCondLst>
                                    <p:cond delay="0"/>
                                  </p:stCondLst>
                                  <p:childTnLst>
                                    <p:set>
                                      <p:cBhvr>
                                        <p:cTn id="28" dur="1" fill="hold">
                                          <p:stCondLst>
                                            <p:cond delay="0"/>
                                          </p:stCondLst>
                                        </p:cTn>
                                        <p:tgtEl>
                                          <p:spTgt spid="50185"/>
                                        </p:tgtEl>
                                        <p:attrNameLst>
                                          <p:attrName>style.visibility</p:attrName>
                                        </p:attrNameLst>
                                      </p:cBhvr>
                                      <p:to>
                                        <p:strVal val="visible"/>
                                      </p:to>
                                    </p:set>
                                    <p:animEffect transition="in" filter="fade">
                                      <p:cBhvr>
                                        <p:cTn id="29" dur="500"/>
                                        <p:tgtEl>
                                          <p:spTgt spid="50185"/>
                                        </p:tgtEl>
                                      </p:cBhvr>
                                    </p:animEffect>
                                    <p:anim calcmode="lin" valueType="num">
                                      <p:cBhvr>
                                        <p:cTn id="30" dur="500" fill="hold"/>
                                        <p:tgtEl>
                                          <p:spTgt spid="50185"/>
                                        </p:tgtEl>
                                        <p:attrNameLst>
                                          <p:attrName>ppt_x</p:attrName>
                                        </p:attrNameLst>
                                      </p:cBhvr>
                                      <p:tavLst>
                                        <p:tav tm="0">
                                          <p:val>
                                            <p:strVal val="#ppt_x"/>
                                          </p:val>
                                        </p:tav>
                                        <p:tav tm="100000">
                                          <p:val>
                                            <p:strVal val="#ppt_x"/>
                                          </p:val>
                                        </p:tav>
                                      </p:tavLst>
                                    </p:anim>
                                    <p:anim calcmode="lin" valueType="num">
                                      <p:cBhvr>
                                        <p:cTn id="31" dur="500" fill="hold"/>
                                        <p:tgtEl>
                                          <p:spTgt spid="50185"/>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50183"/>
                                        </p:tgtEl>
                                        <p:attrNameLst>
                                          <p:attrName>style.visibility</p:attrName>
                                        </p:attrNameLst>
                                      </p:cBhvr>
                                      <p:to>
                                        <p:strVal val="visible"/>
                                      </p:to>
                                    </p:set>
                                    <p:animEffect transition="in" filter="fade">
                                      <p:cBhvr>
                                        <p:cTn id="34" dur="500"/>
                                        <p:tgtEl>
                                          <p:spTgt spid="50183"/>
                                        </p:tgtEl>
                                      </p:cBhvr>
                                    </p:animEffect>
                                    <p:anim calcmode="lin" valueType="num">
                                      <p:cBhvr>
                                        <p:cTn id="35" dur="500" fill="hold"/>
                                        <p:tgtEl>
                                          <p:spTgt spid="50183"/>
                                        </p:tgtEl>
                                        <p:attrNameLst>
                                          <p:attrName>ppt_x</p:attrName>
                                        </p:attrNameLst>
                                      </p:cBhvr>
                                      <p:tavLst>
                                        <p:tav tm="0">
                                          <p:val>
                                            <p:strVal val="#ppt_x"/>
                                          </p:val>
                                        </p:tav>
                                        <p:tav tm="100000">
                                          <p:val>
                                            <p:strVal val="#ppt_x"/>
                                          </p:val>
                                        </p:tav>
                                      </p:tavLst>
                                    </p:anim>
                                    <p:anim calcmode="lin" valueType="num">
                                      <p:cBhvr>
                                        <p:cTn id="36" dur="500" fill="hold"/>
                                        <p:tgtEl>
                                          <p:spTgt spid="50183"/>
                                        </p:tgtEl>
                                        <p:attrNameLst>
                                          <p:attrName>ppt_y</p:attrName>
                                        </p:attrNameLst>
                                      </p:cBhvr>
                                      <p:tavLst>
                                        <p:tav tm="0">
                                          <p:val>
                                            <p:strVal val="#ppt_y-.1"/>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40" presetClass="entr" presetSubtype="0" fill="hold" grpId="0" nodeType="clickEffect">
                                  <p:stCondLst>
                                    <p:cond delay="0"/>
                                  </p:stCondLst>
                                  <p:iterate type="lt">
                                    <p:tmPct val="10000"/>
                                  </p:iterate>
                                  <p:childTnLst>
                                    <p:set>
                                      <p:cBhvr>
                                        <p:cTn id="40" dur="1" fill="hold">
                                          <p:stCondLst>
                                            <p:cond delay="0"/>
                                          </p:stCondLst>
                                        </p:cTn>
                                        <p:tgtEl>
                                          <p:spTgt spid="50186"/>
                                        </p:tgtEl>
                                        <p:attrNameLst>
                                          <p:attrName>style.visibility</p:attrName>
                                        </p:attrNameLst>
                                      </p:cBhvr>
                                      <p:to>
                                        <p:strVal val="visible"/>
                                      </p:to>
                                    </p:set>
                                    <p:animEffect transition="in" filter="fade">
                                      <p:cBhvr>
                                        <p:cTn id="41" dur="500"/>
                                        <p:tgtEl>
                                          <p:spTgt spid="50186"/>
                                        </p:tgtEl>
                                      </p:cBhvr>
                                    </p:animEffect>
                                    <p:anim calcmode="lin" valueType="num">
                                      <p:cBhvr>
                                        <p:cTn id="42" dur="500" fill="hold"/>
                                        <p:tgtEl>
                                          <p:spTgt spid="50186"/>
                                        </p:tgtEl>
                                        <p:attrNameLst>
                                          <p:attrName>ppt_x</p:attrName>
                                        </p:attrNameLst>
                                      </p:cBhvr>
                                      <p:tavLst>
                                        <p:tav tm="0">
                                          <p:val>
                                            <p:strVal val="#ppt_x-.1"/>
                                          </p:val>
                                        </p:tav>
                                        <p:tav tm="100000">
                                          <p:val>
                                            <p:strVal val="#ppt_x"/>
                                          </p:val>
                                        </p:tav>
                                      </p:tavLst>
                                    </p:anim>
                                    <p:anim calcmode="lin" valueType="num">
                                      <p:cBhvr>
                                        <p:cTn id="43" dur="500" fill="hold"/>
                                        <p:tgtEl>
                                          <p:spTgt spid="501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0" grpId="0" animBg="1"/>
      <p:bldP spid="50181" grpId="0" animBg="1"/>
      <p:bldP spid="50182" grpId="0" animBg="1"/>
      <p:bldP spid="50183" grpId="0" animBg="1"/>
      <p:bldP spid="5018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body" idx="1"/>
          </p:nvPr>
        </p:nvSpPr>
        <p:spPr>
          <a:xfrm>
            <a:off x="179388" y="1844675"/>
            <a:ext cx="8713787" cy="4248150"/>
          </a:xfrm>
        </p:spPr>
        <p:txBody>
          <a:bodyPr/>
          <a:lstStyle/>
          <a:p>
            <a:pPr marL="179388" lvl="1" indent="0" algn="just">
              <a:buFontTx/>
              <a:buNone/>
            </a:pPr>
            <a:r>
              <a:rPr lang="es-ES" sz="2200" b="0"/>
              <a:t>Tienen un único azúcar unido mediante enlace β-glucosídico al grupo hidroxilo de la ceramida.</a:t>
            </a:r>
          </a:p>
          <a:p>
            <a:pPr marL="179388" lvl="1" indent="0" algn="just">
              <a:buFontTx/>
              <a:buNone/>
            </a:pPr>
            <a:r>
              <a:rPr lang="es-ES" sz="2200" b="0"/>
              <a:t> </a:t>
            </a:r>
          </a:p>
          <a:p>
            <a:pPr marL="179388" lvl="1" indent="0" algn="just">
              <a:buFontTx/>
              <a:buNone/>
            </a:pPr>
            <a:r>
              <a:rPr lang="es-ES" sz="2200" b="0"/>
              <a:t>Los que tienen galactosa se denominan galactocerebrósidos (como la frenosina) y se encuentran de manera característica a las membranas plasmáticas de células del tejido nervioso </a:t>
            </a:r>
          </a:p>
          <a:p>
            <a:pPr marL="179388" lvl="1" indent="0" algn="just">
              <a:buFontTx/>
              <a:buNone/>
            </a:pPr>
            <a:endParaRPr lang="es-ES" sz="2200" b="0"/>
          </a:p>
          <a:p>
            <a:pPr marL="179388" lvl="1" indent="0" algn="just">
              <a:buFontTx/>
              <a:buNone/>
            </a:pPr>
            <a:r>
              <a:rPr lang="es-ES" sz="2200" b="0"/>
              <a:t>Los que contienen glucosa (glucocerebrósidos) se hallan en las membranas plasmáticas de células de tejidos no nerviosos. </a:t>
            </a:r>
            <a:r>
              <a:rPr lang="es-ES_tradnl" sz="2200" b="0"/>
              <a:t>		</a:t>
            </a:r>
            <a:endParaRPr lang="es-ES" sz="2200" b="0"/>
          </a:p>
        </p:txBody>
      </p:sp>
      <p:sp>
        <p:nvSpPr>
          <p:cNvPr id="51203" name="Rectangle 3"/>
          <p:cNvSpPr>
            <a:spLocks noChangeArrowheads="1"/>
          </p:cNvSpPr>
          <p:nvPr/>
        </p:nvSpPr>
        <p:spPr bwMode="auto">
          <a:xfrm>
            <a:off x="539750" y="260350"/>
            <a:ext cx="8220075"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a:r>
              <a:rPr lang="es-ES_tradnl" sz="3200">
                <a:solidFill>
                  <a:schemeClr val="tx2"/>
                </a:solidFill>
              </a:rPr>
              <a:t>LÍPIDOS COMPLEJOS.</a:t>
            </a:r>
            <a:br>
              <a:rPr lang="es-ES_tradnl" sz="3200">
                <a:solidFill>
                  <a:schemeClr val="tx2"/>
                </a:solidFill>
              </a:rPr>
            </a:br>
            <a:r>
              <a:rPr lang="es-ES_tradnl" sz="3200">
                <a:solidFill>
                  <a:schemeClr val="tx2"/>
                </a:solidFill>
              </a:rPr>
              <a:t>Glucolípidos.</a:t>
            </a:r>
            <a:br>
              <a:rPr lang="es-ES_tradnl" sz="3200">
                <a:solidFill>
                  <a:schemeClr val="tx2"/>
                </a:solidFill>
              </a:rPr>
            </a:br>
            <a:r>
              <a:rPr lang="es-ES_tradnl" sz="2400">
                <a:solidFill>
                  <a:schemeClr val="tx2"/>
                </a:solidFill>
              </a:rPr>
              <a:t>Cerebrósidos</a:t>
            </a:r>
            <a:r>
              <a:rPr lang="es-ES_tradnl" sz="3200">
                <a:solidFill>
                  <a:schemeClr val="tx2"/>
                </a:solidFill>
              </a:rPr>
              <a:t>.</a:t>
            </a:r>
            <a:endParaRPr lang="es-ES" sz="3200">
              <a:solidFill>
                <a:schemeClr val="tx2"/>
              </a:solidFill>
            </a:endParaRPr>
          </a:p>
        </p:txBody>
      </p:sp>
      <p:pic>
        <p:nvPicPr>
          <p:cNvPr id="51212" name="Picture 12" descr="neuron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836613"/>
            <a:ext cx="5238750" cy="3105150"/>
          </a:xfrm>
          <a:prstGeom prst="rect">
            <a:avLst/>
          </a:prstGeom>
          <a:solidFill>
            <a:srgbClr val="FFFF00"/>
          </a:solidFill>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4625" y="5301208"/>
            <a:ext cx="3505200" cy="130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0" presetClass="path" presetSubtype="0" accel="50000" decel="50000" fill="hold" grpId="0" nodeType="clickEffect">
                                  <p:stCondLst>
                                    <p:cond delay="0"/>
                                  </p:stCondLst>
                                  <p:childTnLst>
                                    <p:animMotion origin="layout" path="M 0.0 0.0 C -0.00208 -0.0169 -0.00868 -0.03241 -0.01337 -0.04884 C -0.01823 -0.0662 -0.0191 -0.08472 -0.02326 -0.10208 C -0.02465 -0.11713 -0.02673 -0.13171 -0.0283 -0.14653 C -0.02691 -0.17384 -0.02656 -0.20278 -0.01493 -0.22662 C -0.01163 -0.24491 -0.0158 -0.22662 -0.00989 -0.24213 C -0.00764 -0.24815 -0.00469 -0.26088 -0.0033 -0.26667 C -0.00156 -0.27384 0.00347 -0.27847 0.00677 -0.28449 C 0.01667 -0.30255 0.02656 -0.31597 0.04011 -0.32893 C 0.05035 -0.33866 0.05955 -0.35139 0.0717 -0.35556 C 0.08195 -0.36458 0.09445 -0.36412 0.10504 -0.37338 C 0.11788 -0.38472 0.1382 -0.39074 0.1533 -0.39329 C 0.16823 -0.4 0.18455 -0.40208 0.2 -0.4044 C 0.22396 -0.4037 0.24775 -0.40347 0.2717 -0.40208 C 0.28021 -0.40162 0.29167 -0.39676 0.3 -0.3956 C 0.31962 -0.38657 0.28906 -0.40116 0.31007 -0.38889 C 0.31302 -0.38704 0.31667 -0.38565 0.31979 -0.38449 C 0.32205 -0.3838 0.32465 -0.38333 0.32674 -0.38218 C 0.3375 -0.37616 0.34965 -0.36921 0.3599 -0.36227 C 0.36945 -0.35602 0.37882 -0.35069 0.38837 -0.34444 C 0.38993 -0.34329 0.3915 -0.34097 0.3934 -0.34005 C 0.40764 -0.3331 0.40382 -0.33866 0.41511 -0.33102 C 0.42205 -0.32639 0.4257 -0.31898 0.43334 -0.31551 C 0.43993 -0.30393 0.44184 -0.30694 0.45 -0.29768 C 0.45677 -0.28981 0.46181 -0.28333 0.46979 -0.27778 C 0.47726 -0.26366 0.4691 -0.27755 0.47813 -0.26667 C 0.48177 -0.2625 0.4882 -0.25324 0.4882 -0.25324 C 0.49254 -0.23704 0.48646 -0.25671 0.49479 -0.24005 C 0.5 -0.23009 0.50139 -0.2169 0.50677 -0.20671 C 0.50729 -0.20301 0.50834 -0.19931 0.50834 -0.1956 C 0.50834 -0.03518 0.51771 -0.10995 0.50174 -0.05324 C 0.49931 -0.04444 0.50018 -0.03773 0.49479 -0.03102 C 0.4908 -0.01343 0.48455 0.0037 0.47813 0.02014 C 0.47361 0.03264 0.46893 0.04537 0.46007 0.05347 C 0.45625 0.07222 0.46129 0.05417 0.4533 0.06667 C 0.4507 0.0706 0.44948 0.07639 0.4467 0.08009 C 0.43993 0.08889 0.43507 0.1 0.4283 0.10903 C 0.42622 0.11782 0.4224 0.12153 0.41667 0.12639 C 0.41163 0.13681 0.39896 0.14653 0.38993 0.15116 C 0.38559 0.15694 0.38056 0.16435 0.375 0.16875 C 0.36875 0.17338 0.36163 0.17454 0.35486 0.17755 C 0.34427 0.18264 0.33368 0.18935 0.32344 0.1956 C 0.2908 0.21482 0.25747 0.23403 0.22344 0.24861 C 0.20573 0.25625 0.22448 0.25 0.20677 0.25995 C 0.19549 0.26597 0.17813 0.27569 0.16667 0.28009 C 0.15625 0.28912 0.16771 0.28032 0.1533 0.28657 C 0.15104 0.28773 0.14896 0.29005 0.1467 0.29097 C 0.14514 0.29213 0.14323 0.29236 0.14167 0.29329 C 0.13594 0.30116 0.12761 0.30208 0.11979 0.30417 C 0.11129 0.31644 0.1 0.32546 0.09011 0.33565 C 0.08038 0.34537 0.08993 0.34005 0.08004 0.34444 C 0.07552 0.34907 0.07153 0.35556 0.06667 0.35995 C 0.04896 0.37523 0.07518 0.34722 0.05677 0.36644 C 0.04705 0.37662 0.03698 0.38796 0.025 0.39329 C 0.01875 0.40208 0.02518 0.39491 0.01337 0.39977 C 0.0033 0.40417 -0.00503 0.41273 -0.01493 0.41759 C -0.02048 0.42037 -0.0316 0.42662 -0.0316 0.42662 C -0.03732 0.43472 -0.04739 0.43495 -0.05503 0.44005 C -0.06371 0.44583 -0.07309 0.45556 -0.08333 0.45556 " pathEditMode="relative" ptsTypes="ffffffffffffffffffffffffffffffffffffffffffffffffffffffffffA">
                                      <p:cBhvr>
                                        <p:cTn id="6" dur="2000" fill="hold"/>
                                        <p:tgtEl>
                                          <p:spTgt spid="51202">
                                            <p:txEl>
                                              <p:pRg st="0" end="0"/>
                                            </p:txEl>
                                          </p:spTgt>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0.0 0.0 C -0.00208 -0.0169 -0.00868 -0.03241 -0.01337 -0.04884 C -0.01823 -0.0662 -0.0191 -0.08472 -0.02326 -0.10208 C -0.02465 -0.11713 -0.02673 -0.13171 -0.0283 -0.14653 C -0.02691 -0.17384 -0.02656 -0.20278 -0.01493 -0.22662 C -0.01163 -0.24491 -0.0158 -0.22662 -0.00989 -0.24213 C -0.00764 -0.24815 -0.00469 -0.26088 -0.0033 -0.26667 C -0.00156 -0.27384 0.00347 -0.27847 0.00677 -0.28449 C 0.01667 -0.30255 0.02656 -0.31597 0.04011 -0.32893 C 0.05035 -0.33866 0.05955 -0.35139 0.0717 -0.35556 C 0.08195 -0.36458 0.09445 -0.36412 0.10504 -0.37338 C 0.11788 -0.38472 0.1382 -0.39074 0.1533 -0.39329 C 0.16823 -0.4 0.18455 -0.40208 0.2 -0.4044 C 0.22396 -0.4037 0.24775 -0.40347 0.2717 -0.40208 C 0.28021 -0.40162 0.29167 -0.39676 0.3 -0.3956 C 0.31962 -0.38657 0.28906 -0.40116 0.31007 -0.38889 C 0.31302 -0.38704 0.31667 -0.38565 0.31979 -0.38449 C 0.32205 -0.3838 0.32465 -0.38333 0.32674 -0.38218 C 0.3375 -0.37616 0.34965 -0.36921 0.3599 -0.36227 C 0.36945 -0.35602 0.37882 -0.35069 0.38837 -0.34444 C 0.38993 -0.34329 0.3915 -0.34097 0.3934 -0.34005 C 0.40764 -0.3331 0.40382 -0.33866 0.41511 -0.33102 C 0.42205 -0.32639 0.4257 -0.31898 0.43334 -0.31551 C 0.43993 -0.30393 0.44184 -0.30694 0.45 -0.29768 C 0.45677 -0.28981 0.46181 -0.28333 0.46979 -0.27778 C 0.47726 -0.26366 0.4691 -0.27755 0.47813 -0.26667 C 0.48177 -0.2625 0.4882 -0.25324 0.4882 -0.25324 C 0.49254 -0.23704 0.48646 -0.25671 0.49479 -0.24005 C 0.5 -0.23009 0.50139 -0.2169 0.50677 -0.20671 C 0.50729 -0.20301 0.50834 -0.19931 0.50834 -0.1956 C 0.50834 -0.03518 0.51771 -0.10995 0.50174 -0.05324 C 0.49931 -0.04444 0.50018 -0.03773 0.49479 -0.03102 C 0.4908 -0.01343 0.48455 0.0037 0.47813 0.02014 C 0.47361 0.03264 0.46893 0.04537 0.46007 0.05347 C 0.45625 0.07222 0.46129 0.05417 0.4533 0.06667 C 0.4507 0.0706 0.44948 0.07639 0.4467 0.08009 C 0.43993 0.08889 0.43507 0.1 0.4283 0.10903 C 0.42622 0.11782 0.4224 0.12153 0.41667 0.12639 C 0.41163 0.13681 0.39896 0.14653 0.38993 0.15116 C 0.38559 0.15694 0.38056 0.16435 0.375 0.16875 C 0.36875 0.17338 0.36163 0.17454 0.35486 0.17755 C 0.34427 0.18264 0.33368 0.18935 0.32344 0.1956 C 0.2908 0.21482 0.25747 0.23403 0.22344 0.24861 C 0.20573 0.25625 0.22448 0.25 0.20677 0.25995 C 0.19549 0.26597 0.17813 0.27569 0.16667 0.28009 C 0.15625 0.28912 0.16771 0.28032 0.1533 0.28657 C 0.15104 0.28773 0.14896 0.29005 0.1467 0.29097 C 0.14514 0.29213 0.14323 0.29236 0.14167 0.29329 C 0.13594 0.30116 0.12761 0.30208 0.11979 0.30417 C 0.11129 0.31644 0.1 0.32546 0.09011 0.33565 C 0.08038 0.34537 0.08993 0.34005 0.08004 0.34444 C 0.07552 0.34907 0.07153 0.35556 0.06667 0.35995 C 0.04896 0.37523 0.07518 0.34722 0.05677 0.36644 C 0.04705 0.37662 0.03698 0.38796 0.025 0.39329 C 0.01875 0.40208 0.02518 0.39491 0.01337 0.39977 C 0.0033 0.40417 -0.00503 0.41273 -0.01493 0.41759 C -0.02048 0.42037 -0.0316 0.42662 -0.0316 0.42662 C -0.03732 0.43472 -0.04739 0.43495 -0.05503 0.44005 C -0.06371 0.44583 -0.07309 0.45556 -0.08333 0.45556 " pathEditMode="relative" ptsTypes="ffffffffffffffffffffffffffffffffffffffffffffffffffffffffffA">
                                      <p:cBhvr>
                                        <p:cTn id="8" dur="2000" fill="hold"/>
                                        <p:tgtEl>
                                          <p:spTgt spid="51202">
                                            <p:txEl>
                                              <p:pRg st="1" end="1"/>
                                            </p:txEl>
                                          </p:spTgt>
                                        </p:tgtEl>
                                        <p:attrNameLst>
                                          <p:attrName>ppt_x</p:attrName>
                                          <p:attrName>ppt_y</p:attrName>
                                        </p:attrNameLst>
                                      </p:cBhvr>
                                    </p:animMotion>
                                  </p:childTnLst>
                                </p:cTn>
                              </p:par>
                              <p:par>
                                <p:cTn id="9" presetID="0" presetClass="path" presetSubtype="0" accel="50000" decel="50000" fill="hold" grpId="0" nodeType="withEffect">
                                  <p:stCondLst>
                                    <p:cond delay="0"/>
                                  </p:stCondLst>
                                  <p:childTnLst>
                                    <p:animMotion origin="layout" path="M 0.0 0.0 C -0.00208 -0.0169 -0.00868 -0.03241 -0.01337 -0.04884 C -0.01823 -0.0662 -0.0191 -0.08472 -0.02326 -0.10208 C -0.02465 -0.11713 -0.02673 -0.13171 -0.0283 -0.14653 C -0.02691 -0.17384 -0.02656 -0.20278 -0.01493 -0.22662 C -0.01163 -0.24491 -0.0158 -0.22662 -0.00989 -0.24213 C -0.00764 -0.24815 -0.00469 -0.26088 -0.0033 -0.26667 C -0.00156 -0.27384 0.00347 -0.27847 0.00677 -0.28449 C 0.01667 -0.30255 0.02656 -0.31597 0.04011 -0.32893 C 0.05035 -0.33866 0.05955 -0.35139 0.0717 -0.35556 C 0.08195 -0.36458 0.09445 -0.36412 0.10504 -0.37338 C 0.11788 -0.38472 0.1382 -0.39074 0.1533 -0.39329 C 0.16823 -0.4 0.18455 -0.40208 0.2 -0.4044 C 0.22396 -0.4037 0.24775 -0.40347 0.2717 -0.40208 C 0.28021 -0.40162 0.29167 -0.39676 0.3 -0.3956 C 0.31962 -0.38657 0.28906 -0.40116 0.31007 -0.38889 C 0.31302 -0.38704 0.31667 -0.38565 0.31979 -0.38449 C 0.32205 -0.3838 0.32465 -0.38333 0.32674 -0.38218 C 0.3375 -0.37616 0.34965 -0.36921 0.3599 -0.36227 C 0.36945 -0.35602 0.37882 -0.35069 0.38837 -0.34444 C 0.38993 -0.34329 0.3915 -0.34097 0.3934 -0.34005 C 0.40764 -0.3331 0.40382 -0.33866 0.41511 -0.33102 C 0.42205 -0.32639 0.4257 -0.31898 0.43334 -0.31551 C 0.43993 -0.30393 0.44184 -0.30694 0.45 -0.29768 C 0.45677 -0.28981 0.46181 -0.28333 0.46979 -0.27778 C 0.47726 -0.26366 0.4691 -0.27755 0.47813 -0.26667 C 0.48177 -0.2625 0.4882 -0.25324 0.4882 -0.25324 C 0.49254 -0.23704 0.48646 -0.25671 0.49479 -0.24005 C 0.5 -0.23009 0.50139 -0.2169 0.50677 -0.20671 C 0.50729 -0.20301 0.50834 -0.19931 0.50834 -0.1956 C 0.50834 -0.03518 0.51771 -0.10995 0.50174 -0.05324 C 0.49931 -0.04444 0.50018 -0.03773 0.49479 -0.03102 C 0.4908 -0.01343 0.48455 0.0037 0.47813 0.02014 C 0.47361 0.03264 0.46893 0.04537 0.46007 0.05347 C 0.45625 0.07222 0.46129 0.05417 0.4533 0.06667 C 0.4507 0.0706 0.44948 0.07639 0.4467 0.08009 C 0.43993 0.08889 0.43507 0.1 0.4283 0.10903 C 0.42622 0.11782 0.4224 0.12153 0.41667 0.12639 C 0.41163 0.13681 0.39896 0.14653 0.38993 0.15116 C 0.38559 0.15694 0.38056 0.16435 0.375 0.16875 C 0.36875 0.17338 0.36163 0.17454 0.35486 0.17755 C 0.34427 0.18264 0.33368 0.18935 0.32344 0.1956 C 0.2908 0.21482 0.25747 0.23403 0.22344 0.24861 C 0.20573 0.25625 0.22448 0.25 0.20677 0.25995 C 0.19549 0.26597 0.17813 0.27569 0.16667 0.28009 C 0.15625 0.28912 0.16771 0.28032 0.1533 0.28657 C 0.15104 0.28773 0.14896 0.29005 0.1467 0.29097 C 0.14514 0.29213 0.14323 0.29236 0.14167 0.29329 C 0.13594 0.30116 0.12761 0.30208 0.11979 0.30417 C 0.11129 0.31644 0.1 0.32546 0.09011 0.33565 C 0.08038 0.34537 0.08993 0.34005 0.08004 0.34444 C 0.07552 0.34907 0.07153 0.35556 0.06667 0.35995 C 0.04896 0.37523 0.07518 0.34722 0.05677 0.36644 C 0.04705 0.37662 0.03698 0.38796 0.025 0.39329 C 0.01875 0.40208 0.02518 0.39491 0.01337 0.39977 C 0.0033 0.40417 -0.00503 0.41273 -0.01493 0.41759 C -0.02048 0.42037 -0.0316 0.42662 -0.0316 0.42662 C -0.03732 0.43472 -0.04739 0.43495 -0.05503 0.44005 C -0.06371 0.44583 -0.07309 0.45556 -0.08333 0.45556 " pathEditMode="relative" ptsTypes="ffffffffffffffffffffffffffffffffffffffffffffffffffffffffffA">
                                      <p:cBhvr>
                                        <p:cTn id="10" dur="2000" fill="hold"/>
                                        <p:tgtEl>
                                          <p:spTgt spid="51202">
                                            <p:txEl>
                                              <p:pRg st="2" end="2"/>
                                            </p:txEl>
                                          </p:spTgt>
                                        </p:tgtEl>
                                        <p:attrNameLst>
                                          <p:attrName>ppt_x</p:attrName>
                                          <p:attrName>ppt_y</p:attrName>
                                        </p:attrNameLst>
                                      </p:cBhvr>
                                    </p:animMotion>
                                  </p:childTnLst>
                                </p:cTn>
                              </p:par>
                              <p:par>
                                <p:cTn id="11" presetID="0" presetClass="path" presetSubtype="0" accel="50000" decel="50000" fill="hold" grpId="0" nodeType="withEffect">
                                  <p:stCondLst>
                                    <p:cond delay="0"/>
                                  </p:stCondLst>
                                  <p:childTnLst>
                                    <p:animMotion origin="layout" path="M 0.0 0.0 C -0.00208 -0.0169 -0.00868 -0.03241 -0.01337 -0.04884 C -0.01823 -0.0662 -0.0191 -0.08472 -0.02326 -0.10208 C -0.02465 -0.11713 -0.02673 -0.13171 -0.0283 -0.14653 C -0.02691 -0.17384 -0.02656 -0.20278 -0.01493 -0.22662 C -0.01163 -0.24491 -0.0158 -0.22662 -0.00989 -0.24213 C -0.00764 -0.24815 -0.00469 -0.26088 -0.0033 -0.26667 C -0.00156 -0.27384 0.00347 -0.27847 0.00677 -0.28449 C 0.01667 -0.30255 0.02656 -0.31597 0.04011 -0.32893 C 0.05035 -0.33866 0.05955 -0.35139 0.0717 -0.35556 C 0.08195 -0.36458 0.09445 -0.36412 0.10504 -0.37338 C 0.11788 -0.38472 0.1382 -0.39074 0.1533 -0.39329 C 0.16823 -0.4 0.18455 -0.40208 0.2 -0.4044 C 0.22396 -0.4037 0.24775 -0.40347 0.2717 -0.40208 C 0.28021 -0.40162 0.29167 -0.39676 0.3 -0.3956 C 0.31962 -0.38657 0.28906 -0.40116 0.31007 -0.38889 C 0.31302 -0.38704 0.31667 -0.38565 0.31979 -0.38449 C 0.32205 -0.3838 0.32465 -0.38333 0.32674 -0.38218 C 0.3375 -0.37616 0.34965 -0.36921 0.3599 -0.36227 C 0.36945 -0.35602 0.37882 -0.35069 0.38837 -0.34444 C 0.38993 -0.34329 0.3915 -0.34097 0.3934 -0.34005 C 0.40764 -0.3331 0.40382 -0.33866 0.41511 -0.33102 C 0.42205 -0.32639 0.4257 -0.31898 0.43334 -0.31551 C 0.43993 -0.30393 0.44184 -0.30694 0.45 -0.29768 C 0.45677 -0.28981 0.46181 -0.28333 0.46979 -0.27778 C 0.47726 -0.26366 0.4691 -0.27755 0.47813 -0.26667 C 0.48177 -0.2625 0.4882 -0.25324 0.4882 -0.25324 C 0.49254 -0.23704 0.48646 -0.25671 0.49479 -0.24005 C 0.5 -0.23009 0.50139 -0.2169 0.50677 -0.20671 C 0.50729 -0.20301 0.50834 -0.19931 0.50834 -0.1956 C 0.50834 -0.03518 0.51771 -0.10995 0.50174 -0.05324 C 0.49931 -0.04444 0.50018 -0.03773 0.49479 -0.03102 C 0.4908 -0.01343 0.48455 0.0037 0.47813 0.02014 C 0.47361 0.03264 0.46893 0.04537 0.46007 0.05347 C 0.45625 0.07222 0.46129 0.05417 0.4533 0.06667 C 0.4507 0.0706 0.44948 0.07639 0.4467 0.08009 C 0.43993 0.08889 0.43507 0.1 0.4283 0.10903 C 0.42622 0.11782 0.4224 0.12153 0.41667 0.12639 C 0.41163 0.13681 0.39896 0.14653 0.38993 0.15116 C 0.38559 0.15694 0.38056 0.16435 0.375 0.16875 C 0.36875 0.17338 0.36163 0.17454 0.35486 0.17755 C 0.34427 0.18264 0.33368 0.18935 0.32344 0.1956 C 0.2908 0.21482 0.25747 0.23403 0.22344 0.24861 C 0.20573 0.25625 0.22448 0.25 0.20677 0.25995 C 0.19549 0.26597 0.17813 0.27569 0.16667 0.28009 C 0.15625 0.28912 0.16771 0.28032 0.1533 0.28657 C 0.15104 0.28773 0.14896 0.29005 0.1467 0.29097 C 0.14514 0.29213 0.14323 0.29236 0.14167 0.29329 C 0.13594 0.30116 0.12761 0.30208 0.11979 0.30417 C 0.11129 0.31644 0.1 0.32546 0.09011 0.33565 C 0.08038 0.34537 0.08993 0.34005 0.08004 0.34444 C 0.07552 0.34907 0.07153 0.35556 0.06667 0.35995 C 0.04896 0.37523 0.07518 0.34722 0.05677 0.36644 C 0.04705 0.37662 0.03698 0.38796 0.025 0.39329 C 0.01875 0.40208 0.02518 0.39491 0.01337 0.39977 C 0.0033 0.40417 -0.00503 0.41273 -0.01493 0.41759 C -0.02048 0.42037 -0.0316 0.42662 -0.0316 0.42662 C -0.03732 0.43472 -0.04739 0.43495 -0.05503 0.44005 C -0.06371 0.44583 -0.07309 0.45556 -0.08333 0.45556 " pathEditMode="relative" ptsTypes="ffffffffffffffffffffffffffffffffffffffffffffffffffffffffffA">
                                      <p:cBhvr>
                                        <p:cTn id="12" dur="2000" fill="hold"/>
                                        <p:tgtEl>
                                          <p:spTgt spid="51202">
                                            <p:txEl>
                                              <p:pRg st="4" end="4"/>
                                            </p:txEl>
                                          </p:spTgt>
                                        </p:tgtEl>
                                        <p:attrNameLst>
                                          <p:attrName>ppt_x</p:attrName>
                                          <p:attrName>ppt_y</p:attrName>
                                        </p:attrNameLst>
                                      </p:cBhvr>
                                    </p:animMotion>
                                  </p:childTnLst>
                                </p:cTn>
                              </p:par>
                              <p:par>
                                <p:cTn id="13" presetID="10" presetClass="entr" presetSubtype="0" fill="hold" nodeType="withEffect">
                                  <p:stCondLst>
                                    <p:cond delay="0"/>
                                  </p:stCondLst>
                                  <p:childTnLst>
                                    <p:set>
                                      <p:cBhvr>
                                        <p:cTn id="14" dur="1" fill="hold">
                                          <p:stCondLst>
                                            <p:cond delay="0"/>
                                          </p:stCondLst>
                                        </p:cTn>
                                        <p:tgtEl>
                                          <p:spTgt spid="51212"/>
                                        </p:tgtEl>
                                        <p:attrNameLst>
                                          <p:attrName>style.visibility</p:attrName>
                                        </p:attrNameLst>
                                      </p:cBhvr>
                                      <p:to>
                                        <p:strVal val="visible"/>
                                      </p:to>
                                    </p:set>
                                    <p:animEffect transition="in" filter="fade">
                                      <p:cBhvr>
                                        <p:cTn id="15" dur="2000"/>
                                        <p:tgtEl>
                                          <p:spTgt spid="512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2"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body" idx="1"/>
          </p:nvPr>
        </p:nvSpPr>
        <p:spPr>
          <a:xfrm>
            <a:off x="250825" y="1844675"/>
            <a:ext cx="8713788" cy="4248150"/>
          </a:xfrm>
        </p:spPr>
        <p:txBody>
          <a:bodyPr/>
          <a:lstStyle/>
          <a:p>
            <a:pPr marL="179388" lvl="1" indent="0" algn="just">
              <a:buFontTx/>
              <a:buNone/>
            </a:pPr>
            <a:r>
              <a:rPr lang="es-ES" b="0"/>
              <a:t>La ceramida se une a un oligosacárido complejo en el que siempre hay ácido siálico. Los gangliósidos constituyen el 6% de los lípidos de membrana de la materia gris del cerebro humano y se hallan en menor cantidad en las membranas de la mayoría de los tejidos animales no nerviosos. </a:t>
            </a:r>
            <a:r>
              <a:rPr lang="es-ES_tradnl" b="0"/>
              <a:t>	</a:t>
            </a:r>
            <a:endParaRPr lang="es-ES" b="0"/>
          </a:p>
        </p:txBody>
      </p:sp>
      <p:sp>
        <p:nvSpPr>
          <p:cNvPr id="53251" name="Rectangle 3"/>
          <p:cNvSpPr>
            <a:spLocks noChangeArrowheads="1"/>
          </p:cNvSpPr>
          <p:nvPr/>
        </p:nvSpPr>
        <p:spPr bwMode="auto">
          <a:xfrm>
            <a:off x="539750" y="260350"/>
            <a:ext cx="8220075"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a:r>
              <a:rPr lang="es-ES_tradnl" sz="3200">
                <a:solidFill>
                  <a:schemeClr val="tx2"/>
                </a:solidFill>
              </a:rPr>
              <a:t>LÍPIDOS COMPLEJOS.</a:t>
            </a:r>
            <a:br>
              <a:rPr lang="es-ES_tradnl" sz="3200">
                <a:solidFill>
                  <a:schemeClr val="tx2"/>
                </a:solidFill>
              </a:rPr>
            </a:br>
            <a:r>
              <a:rPr lang="es-ES_tradnl" sz="3200">
                <a:solidFill>
                  <a:schemeClr val="tx2"/>
                </a:solidFill>
              </a:rPr>
              <a:t>Glucolípidos.</a:t>
            </a:r>
            <a:br>
              <a:rPr lang="es-ES_tradnl" sz="3200">
                <a:solidFill>
                  <a:schemeClr val="tx2"/>
                </a:solidFill>
              </a:rPr>
            </a:br>
            <a:r>
              <a:rPr lang="es-ES_tradnl" sz="2400">
                <a:solidFill>
                  <a:schemeClr val="tx2"/>
                </a:solidFill>
              </a:rPr>
              <a:t>Gangliósidos</a:t>
            </a:r>
            <a:r>
              <a:rPr lang="es-ES_tradnl" sz="3200">
                <a:solidFill>
                  <a:schemeClr val="tx2"/>
                </a:solidFill>
              </a:rPr>
              <a:t>.</a:t>
            </a:r>
            <a:endParaRPr lang="es-ES" sz="3200">
              <a:solidFill>
                <a:schemeClr val="tx2"/>
              </a:solidFill>
            </a:endParaRPr>
          </a:p>
        </p:txBody>
      </p:sp>
      <p:pic>
        <p:nvPicPr>
          <p:cNvPr id="53254" name="Picture 6" descr="Glicolipid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775" y="3860800"/>
            <a:ext cx="3810000" cy="27336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53254"/>
                                        </p:tgtEl>
                                        <p:attrNameLst>
                                          <p:attrName>style.visibility</p:attrName>
                                        </p:attrNameLst>
                                      </p:cBhvr>
                                      <p:to>
                                        <p:strVal val="visible"/>
                                      </p:to>
                                    </p:set>
                                    <p:anim calcmode="lin" valueType="num">
                                      <p:cBhvr>
                                        <p:cTn id="7" dur="250" decel="50000" fill="hold">
                                          <p:stCondLst>
                                            <p:cond delay="0"/>
                                          </p:stCondLst>
                                        </p:cTn>
                                        <p:tgtEl>
                                          <p:spTgt spid="53254"/>
                                        </p:tgtEl>
                                        <p:attrNameLst>
                                          <p:attrName>style.rotation</p:attrName>
                                        </p:attrNameLst>
                                      </p:cBhvr>
                                      <p:tavLst>
                                        <p:tav tm="0">
                                          <p:val>
                                            <p:fltVal val="-90"/>
                                          </p:val>
                                        </p:tav>
                                        <p:tav tm="100000">
                                          <p:val>
                                            <p:fltVal val="0"/>
                                          </p:val>
                                        </p:tav>
                                      </p:tavLst>
                                    </p:anim>
                                    <p:anim calcmode="lin" valueType="num">
                                      <p:cBhvr>
                                        <p:cTn id="8" dur="250" decel="50000" fill="hold">
                                          <p:stCondLst>
                                            <p:cond delay="0"/>
                                          </p:stCondLst>
                                        </p:cTn>
                                        <p:tgtEl>
                                          <p:spTgt spid="53254"/>
                                        </p:tgtEl>
                                        <p:attrNameLst>
                                          <p:attrName>ppt_w</p:attrName>
                                        </p:attrNameLst>
                                      </p:cBhvr>
                                      <p:tavLst>
                                        <p:tav tm="0">
                                          <p:val>
                                            <p:strVal val="#ppt_w"/>
                                          </p:val>
                                        </p:tav>
                                        <p:tav tm="100000">
                                          <p:val>
                                            <p:strVal val="#ppt_w*.05"/>
                                          </p:val>
                                        </p:tav>
                                      </p:tavLst>
                                    </p:anim>
                                    <p:anim calcmode="lin" valueType="num">
                                      <p:cBhvr>
                                        <p:cTn id="9" dur="250" accel="50000" fill="hold">
                                          <p:stCondLst>
                                            <p:cond delay="250"/>
                                          </p:stCondLst>
                                        </p:cTn>
                                        <p:tgtEl>
                                          <p:spTgt spid="53254"/>
                                        </p:tgtEl>
                                        <p:attrNameLst>
                                          <p:attrName>ppt_w</p:attrName>
                                        </p:attrNameLst>
                                      </p:cBhvr>
                                      <p:tavLst>
                                        <p:tav tm="0">
                                          <p:val>
                                            <p:strVal val="#ppt_w*.05"/>
                                          </p:val>
                                        </p:tav>
                                        <p:tav tm="100000">
                                          <p:val>
                                            <p:strVal val="#ppt_w"/>
                                          </p:val>
                                        </p:tav>
                                      </p:tavLst>
                                    </p:anim>
                                    <p:anim calcmode="lin" valueType="num">
                                      <p:cBhvr>
                                        <p:cTn id="10" dur="500" fill="hold"/>
                                        <p:tgtEl>
                                          <p:spTgt spid="53254"/>
                                        </p:tgtEl>
                                        <p:attrNameLst>
                                          <p:attrName>ppt_h</p:attrName>
                                        </p:attrNameLst>
                                      </p:cBhvr>
                                      <p:tavLst>
                                        <p:tav tm="0">
                                          <p:val>
                                            <p:strVal val="#ppt_h"/>
                                          </p:val>
                                        </p:tav>
                                        <p:tav tm="100000">
                                          <p:val>
                                            <p:strVal val="#ppt_h"/>
                                          </p:val>
                                        </p:tav>
                                      </p:tavLst>
                                    </p:anim>
                                    <p:anim calcmode="lin" valueType="num">
                                      <p:cBhvr>
                                        <p:cTn id="11" dur="250" decel="50000" fill="hold">
                                          <p:stCondLst>
                                            <p:cond delay="0"/>
                                          </p:stCondLst>
                                        </p:cTn>
                                        <p:tgtEl>
                                          <p:spTgt spid="53254"/>
                                        </p:tgtEl>
                                        <p:attrNameLst>
                                          <p:attrName>ppt_x</p:attrName>
                                        </p:attrNameLst>
                                      </p:cBhvr>
                                      <p:tavLst>
                                        <p:tav tm="0">
                                          <p:val>
                                            <p:strVal val="#ppt_x+.4"/>
                                          </p:val>
                                        </p:tav>
                                        <p:tav tm="100000">
                                          <p:val>
                                            <p:strVal val="#ppt_x"/>
                                          </p:val>
                                        </p:tav>
                                      </p:tavLst>
                                    </p:anim>
                                    <p:anim calcmode="lin" valueType="num">
                                      <p:cBhvr>
                                        <p:cTn id="12" dur="250" decel="50000" fill="hold">
                                          <p:stCondLst>
                                            <p:cond delay="0"/>
                                          </p:stCondLst>
                                        </p:cTn>
                                        <p:tgtEl>
                                          <p:spTgt spid="53254"/>
                                        </p:tgtEl>
                                        <p:attrNameLst>
                                          <p:attrName>ppt_y</p:attrName>
                                        </p:attrNameLst>
                                      </p:cBhvr>
                                      <p:tavLst>
                                        <p:tav tm="0">
                                          <p:val>
                                            <p:strVal val="#ppt_y-.2"/>
                                          </p:val>
                                        </p:tav>
                                        <p:tav tm="100000">
                                          <p:val>
                                            <p:strVal val="#ppt_y+.1"/>
                                          </p:val>
                                        </p:tav>
                                      </p:tavLst>
                                    </p:anim>
                                    <p:anim calcmode="lin" valueType="num">
                                      <p:cBhvr>
                                        <p:cTn id="13" dur="250" accel="50000" fill="hold">
                                          <p:stCondLst>
                                            <p:cond delay="250"/>
                                          </p:stCondLst>
                                        </p:cTn>
                                        <p:tgtEl>
                                          <p:spTgt spid="53254"/>
                                        </p:tgtEl>
                                        <p:attrNameLst>
                                          <p:attrName>ppt_y</p:attrName>
                                        </p:attrNameLst>
                                      </p:cBhvr>
                                      <p:tavLst>
                                        <p:tav tm="0">
                                          <p:val>
                                            <p:strVal val="#ppt_y+.1"/>
                                          </p:val>
                                        </p:tav>
                                        <p:tav tm="100000">
                                          <p:val>
                                            <p:strVal val="#ppt_y"/>
                                          </p:val>
                                        </p:tav>
                                      </p:tavLst>
                                    </p:anim>
                                    <p:animEffect transition="in" filter="fade">
                                      <p:cBhvr>
                                        <p:cTn id="14" dur="500" decel="50000">
                                          <p:stCondLst>
                                            <p:cond delay="0"/>
                                          </p:stCondLst>
                                        </p:cTn>
                                        <p:tgtEl>
                                          <p:spTgt spid="532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6643" name="Picture 19" descr="membrana-glucid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4438" y="620713"/>
            <a:ext cx="5903912" cy="507682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3187" y="1196752"/>
            <a:ext cx="7485163" cy="36724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1116013" y="260350"/>
            <a:ext cx="7643812" cy="649288"/>
          </a:xfrm>
        </p:spPr>
        <p:txBody>
          <a:bodyPr/>
          <a:lstStyle/>
          <a:p>
            <a:pPr algn="r"/>
            <a:r>
              <a:rPr lang="es-ES_tradnl"/>
              <a:t>LÍPIDOS INSAPONIFICABLES.</a:t>
            </a:r>
            <a:endParaRPr lang="es-ES"/>
          </a:p>
        </p:txBody>
      </p:sp>
      <p:sp>
        <p:nvSpPr>
          <p:cNvPr id="55299" name="Rectangle 3"/>
          <p:cNvSpPr>
            <a:spLocks noGrp="1" noChangeArrowheads="1"/>
          </p:cNvSpPr>
          <p:nvPr>
            <p:ph type="body" idx="1"/>
          </p:nvPr>
        </p:nvSpPr>
        <p:spPr>
          <a:xfrm>
            <a:off x="1042988" y="836613"/>
            <a:ext cx="7643812" cy="2089150"/>
          </a:xfrm>
        </p:spPr>
        <p:txBody>
          <a:bodyPr/>
          <a:lstStyle/>
          <a:p>
            <a:pPr>
              <a:buFontTx/>
              <a:buNone/>
            </a:pPr>
            <a:r>
              <a:rPr lang="es-ES_tradnl"/>
              <a:t>A diferencia de los saponificables, estos:</a:t>
            </a:r>
          </a:p>
          <a:p>
            <a:pPr algn="ctr">
              <a:buFontTx/>
              <a:buNone/>
            </a:pPr>
            <a:r>
              <a:rPr lang="es-ES_tradnl"/>
              <a:t> No contienen ácidos grasos.</a:t>
            </a:r>
          </a:p>
          <a:p>
            <a:pPr>
              <a:buFontTx/>
              <a:buNone/>
            </a:pPr>
            <a:endParaRPr lang="es-ES_tradnl"/>
          </a:p>
          <a:p>
            <a:pPr>
              <a:buFontTx/>
              <a:buNone/>
            </a:pPr>
            <a:r>
              <a:rPr lang="es-ES_tradnl"/>
              <a:t>Se clasifican en:</a:t>
            </a:r>
          </a:p>
          <a:p>
            <a:pPr>
              <a:buFontTx/>
              <a:buNone/>
            </a:pPr>
            <a:endParaRPr lang="es-ES_tradnl"/>
          </a:p>
        </p:txBody>
      </p:sp>
      <p:sp>
        <p:nvSpPr>
          <p:cNvPr id="55300" name="Rectangle 4"/>
          <p:cNvSpPr>
            <a:spLocks noChangeArrowheads="1"/>
          </p:cNvSpPr>
          <p:nvPr/>
        </p:nvSpPr>
        <p:spPr bwMode="auto">
          <a:xfrm>
            <a:off x="684213" y="3644900"/>
            <a:ext cx="2232025" cy="576263"/>
          </a:xfrm>
          <a:prstGeom prst="rect">
            <a:avLst/>
          </a:prstGeom>
          <a:solidFill>
            <a:schemeClr val="accent2"/>
          </a:solidFill>
          <a:ln w="9525" algn="ctr">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TERPENOIDES</a:t>
            </a:r>
            <a:endParaRPr lang="es-ES" b="1">
              <a:solidFill>
                <a:schemeClr val="bg1"/>
              </a:solidFill>
            </a:endParaRPr>
          </a:p>
        </p:txBody>
      </p:sp>
      <p:sp>
        <p:nvSpPr>
          <p:cNvPr id="55301" name="Rectangle 5"/>
          <p:cNvSpPr>
            <a:spLocks noChangeArrowheads="1"/>
          </p:cNvSpPr>
          <p:nvPr/>
        </p:nvSpPr>
        <p:spPr bwMode="auto">
          <a:xfrm>
            <a:off x="6588125" y="3573463"/>
            <a:ext cx="2089150" cy="576262"/>
          </a:xfrm>
          <a:prstGeom prst="rect">
            <a:avLst/>
          </a:prstGeom>
          <a:solidFill>
            <a:schemeClr val="accent2"/>
          </a:solidFill>
          <a:ln w="9525" algn="ctr">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EICOSANOIDES</a:t>
            </a:r>
            <a:endParaRPr lang="es-ES" b="1">
              <a:solidFill>
                <a:schemeClr val="bg1"/>
              </a:solidFill>
            </a:endParaRPr>
          </a:p>
        </p:txBody>
      </p:sp>
      <p:sp>
        <p:nvSpPr>
          <p:cNvPr id="55325" name="Rectangle 29"/>
          <p:cNvSpPr>
            <a:spLocks noChangeArrowheads="1"/>
          </p:cNvSpPr>
          <p:nvPr/>
        </p:nvSpPr>
        <p:spPr bwMode="auto">
          <a:xfrm>
            <a:off x="3779838" y="4365625"/>
            <a:ext cx="2232025" cy="576263"/>
          </a:xfrm>
          <a:prstGeom prst="rect">
            <a:avLst/>
          </a:prstGeom>
          <a:solidFill>
            <a:schemeClr val="accent2"/>
          </a:solidFill>
          <a:ln w="9525" algn="ctr">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ESTEROIDES</a:t>
            </a:r>
            <a:endParaRPr lang="es-E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5300"/>
                                        </p:tgtEl>
                                        <p:attrNameLst>
                                          <p:attrName>style.visibility</p:attrName>
                                        </p:attrNameLst>
                                      </p:cBhvr>
                                      <p:to>
                                        <p:strVal val="visible"/>
                                      </p:to>
                                    </p:set>
                                    <p:animEffect transition="in" filter="fade">
                                      <p:cBhvr>
                                        <p:cTn id="7" dur="500"/>
                                        <p:tgtEl>
                                          <p:spTgt spid="5530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5325"/>
                                        </p:tgtEl>
                                        <p:attrNameLst>
                                          <p:attrName>style.visibility</p:attrName>
                                        </p:attrNameLst>
                                      </p:cBhvr>
                                      <p:to>
                                        <p:strVal val="visible"/>
                                      </p:to>
                                    </p:set>
                                    <p:animEffect transition="in" filter="fade">
                                      <p:cBhvr>
                                        <p:cTn id="12" dur="500"/>
                                        <p:tgtEl>
                                          <p:spTgt spid="5532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5301"/>
                                        </p:tgtEl>
                                        <p:attrNameLst>
                                          <p:attrName>style.visibility</p:attrName>
                                        </p:attrNameLst>
                                      </p:cBhvr>
                                      <p:to>
                                        <p:strVal val="visible"/>
                                      </p:to>
                                    </p:set>
                                    <p:animEffect transition="in" filter="fade">
                                      <p:cBhvr>
                                        <p:cTn id="17" dur="500"/>
                                        <p:tgtEl>
                                          <p:spTgt spid="553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0" grpId="0" animBg="1"/>
      <p:bldP spid="55301" grpId="0" animBg="1"/>
      <p:bldP spid="5532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68313" y="333375"/>
            <a:ext cx="8218487" cy="649288"/>
          </a:xfrm>
        </p:spPr>
        <p:txBody>
          <a:bodyPr/>
          <a:lstStyle/>
          <a:p>
            <a:pPr algn="r"/>
            <a:r>
              <a:rPr lang="es-ES_tradnl"/>
              <a:t>Ácidos Grasos.</a:t>
            </a:r>
            <a:endParaRPr lang="es-ES"/>
          </a:p>
        </p:txBody>
      </p:sp>
      <p:sp>
        <p:nvSpPr>
          <p:cNvPr id="27651" name="Rectangle 3"/>
          <p:cNvSpPr>
            <a:spLocks noGrp="1" noChangeArrowheads="1"/>
          </p:cNvSpPr>
          <p:nvPr>
            <p:ph type="body" idx="1"/>
          </p:nvPr>
        </p:nvSpPr>
        <p:spPr>
          <a:xfrm>
            <a:off x="468313" y="981075"/>
            <a:ext cx="8218487" cy="5256213"/>
          </a:xfrm>
        </p:spPr>
        <p:txBody>
          <a:bodyPr/>
          <a:lstStyle/>
          <a:p>
            <a:pPr algn="just">
              <a:buFontTx/>
              <a:buNone/>
            </a:pPr>
            <a:r>
              <a:rPr lang="es-ES"/>
              <a:t>	Los ácidos grasos constan de una cadena alquílica con un grupo carboxil (–COOH) terminal.</a:t>
            </a:r>
          </a:p>
          <a:p>
            <a:pPr algn="just">
              <a:buFontTx/>
              <a:buNone/>
            </a:pPr>
            <a:r>
              <a:rPr lang="es-ES"/>
              <a:t>	</a:t>
            </a:r>
          </a:p>
          <a:p>
            <a:pPr algn="just">
              <a:buFontTx/>
              <a:buNone/>
            </a:pPr>
            <a:r>
              <a:rPr lang="es-ES"/>
              <a:t>	Los ácidos grasos son moléculas anfipáticas, es decir, tienen una región apolar hidrófoba (la cadena hidrocarbonada) que repele el agua y una región polar hidrófila (el extremo carboxílico) que interactúa con el agua. </a:t>
            </a:r>
          </a:p>
        </p:txBody>
      </p:sp>
      <p:pic>
        <p:nvPicPr>
          <p:cNvPr id="27653" name="Picture 5" descr="lformul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938" y="1989138"/>
            <a:ext cx="1600200" cy="457200"/>
          </a:xfrm>
          <a:prstGeom prst="rect">
            <a:avLst/>
          </a:prstGeom>
          <a:noFill/>
          <a:extLst>
            <a:ext uri="{909E8E84-426E-40DD-AFC4-6F175D3DCCD1}">
              <a14:hiddenFill xmlns:a14="http://schemas.microsoft.com/office/drawing/2010/main">
                <a:solidFill>
                  <a:srgbClr val="FFFFFF"/>
                </a:solidFill>
              </a14:hiddenFill>
            </a:ext>
          </a:extLst>
        </p:spPr>
      </p:pic>
      <p:pic>
        <p:nvPicPr>
          <p:cNvPr id="27655" name="Picture 7" descr="ag2.gif (8578 byt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075" y="5084763"/>
            <a:ext cx="5438775" cy="14668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27653"/>
                                        </p:tgtEl>
                                        <p:attrNameLst>
                                          <p:attrName>style.visibility</p:attrName>
                                        </p:attrNameLst>
                                      </p:cBhvr>
                                      <p:to>
                                        <p:strVal val="visible"/>
                                      </p:to>
                                    </p:set>
                                    <p:anim calcmode="lin" valueType="num">
                                      <p:cBhvr>
                                        <p:cTn id="7" dur="500" fill="hold"/>
                                        <p:tgtEl>
                                          <p:spTgt spid="27653"/>
                                        </p:tgtEl>
                                        <p:attrNameLst>
                                          <p:attrName>ppt_w</p:attrName>
                                        </p:attrNameLst>
                                      </p:cBhvr>
                                      <p:tavLst>
                                        <p:tav tm="0">
                                          <p:val>
                                            <p:strVal val="#ppt_w*0.05"/>
                                          </p:val>
                                        </p:tav>
                                        <p:tav tm="100000">
                                          <p:val>
                                            <p:strVal val="#ppt_w"/>
                                          </p:val>
                                        </p:tav>
                                      </p:tavLst>
                                    </p:anim>
                                    <p:anim calcmode="lin" valueType="num">
                                      <p:cBhvr>
                                        <p:cTn id="8" dur="500" fill="hold"/>
                                        <p:tgtEl>
                                          <p:spTgt spid="27653"/>
                                        </p:tgtEl>
                                        <p:attrNameLst>
                                          <p:attrName>ppt_h</p:attrName>
                                        </p:attrNameLst>
                                      </p:cBhvr>
                                      <p:tavLst>
                                        <p:tav tm="0">
                                          <p:val>
                                            <p:strVal val="#ppt_h"/>
                                          </p:val>
                                        </p:tav>
                                        <p:tav tm="100000">
                                          <p:val>
                                            <p:strVal val="#ppt_h"/>
                                          </p:val>
                                        </p:tav>
                                      </p:tavLst>
                                    </p:anim>
                                    <p:anim calcmode="lin" valueType="num">
                                      <p:cBhvr>
                                        <p:cTn id="9" dur="500" fill="hold"/>
                                        <p:tgtEl>
                                          <p:spTgt spid="27653"/>
                                        </p:tgtEl>
                                        <p:attrNameLst>
                                          <p:attrName>ppt_x</p:attrName>
                                        </p:attrNameLst>
                                      </p:cBhvr>
                                      <p:tavLst>
                                        <p:tav tm="0">
                                          <p:val>
                                            <p:strVal val="#ppt_x-.2"/>
                                          </p:val>
                                        </p:tav>
                                        <p:tav tm="100000">
                                          <p:val>
                                            <p:strVal val="#ppt_x"/>
                                          </p:val>
                                        </p:tav>
                                      </p:tavLst>
                                    </p:anim>
                                    <p:anim calcmode="lin" valueType="num">
                                      <p:cBhvr>
                                        <p:cTn id="10" dur="500" fill="hold"/>
                                        <p:tgtEl>
                                          <p:spTgt spid="27653"/>
                                        </p:tgtEl>
                                        <p:attrNameLst>
                                          <p:attrName>ppt_y</p:attrName>
                                        </p:attrNameLst>
                                      </p:cBhvr>
                                      <p:tavLst>
                                        <p:tav tm="0">
                                          <p:val>
                                            <p:strVal val="#ppt_y"/>
                                          </p:val>
                                        </p:tav>
                                        <p:tav tm="100000">
                                          <p:val>
                                            <p:strVal val="#ppt_y"/>
                                          </p:val>
                                        </p:tav>
                                      </p:tavLst>
                                    </p:anim>
                                    <p:animEffect transition="in" filter="fade">
                                      <p:cBhvr>
                                        <p:cTn id="11" dur="500"/>
                                        <p:tgtEl>
                                          <p:spTgt spid="2765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nodeType="clickEffect">
                                  <p:stCondLst>
                                    <p:cond delay="0"/>
                                  </p:stCondLst>
                                  <p:childTnLst>
                                    <p:set>
                                      <p:cBhvr>
                                        <p:cTn id="15" dur="1" fill="hold">
                                          <p:stCondLst>
                                            <p:cond delay="0"/>
                                          </p:stCondLst>
                                        </p:cTn>
                                        <p:tgtEl>
                                          <p:spTgt spid="27651">
                                            <p:txEl>
                                              <p:pRg st="2" end="2"/>
                                            </p:txEl>
                                          </p:spTgt>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nodeType="clickEffect">
                                  <p:stCondLst>
                                    <p:cond delay="0"/>
                                  </p:stCondLst>
                                  <p:childTnLst>
                                    <p:set>
                                      <p:cBhvr>
                                        <p:cTn id="19" dur="1" fill="hold">
                                          <p:stCondLst>
                                            <p:cond delay="0"/>
                                          </p:stCondLst>
                                        </p:cTn>
                                        <p:tgtEl>
                                          <p:spTgt spid="276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331913" y="404813"/>
            <a:ext cx="7643812" cy="649287"/>
          </a:xfrm>
        </p:spPr>
        <p:txBody>
          <a:bodyPr/>
          <a:lstStyle/>
          <a:p>
            <a:pPr algn="r"/>
            <a:r>
              <a:rPr lang="es-ES_tradnl"/>
              <a:t>TERPENOIDES.</a:t>
            </a:r>
            <a:endParaRPr lang="es-ES"/>
          </a:p>
        </p:txBody>
      </p:sp>
      <p:sp>
        <p:nvSpPr>
          <p:cNvPr id="60419" name="Rectangle 3"/>
          <p:cNvSpPr>
            <a:spLocks noGrp="1" noChangeArrowheads="1"/>
          </p:cNvSpPr>
          <p:nvPr>
            <p:ph type="body" idx="1"/>
          </p:nvPr>
        </p:nvSpPr>
        <p:spPr>
          <a:xfrm>
            <a:off x="323850" y="1052513"/>
            <a:ext cx="8435975" cy="5400675"/>
          </a:xfrm>
        </p:spPr>
        <p:txBody>
          <a:bodyPr/>
          <a:lstStyle/>
          <a:p>
            <a:pPr algn="just">
              <a:lnSpc>
                <a:spcPct val="90000"/>
              </a:lnSpc>
            </a:pPr>
            <a:r>
              <a:rPr lang="es-ES" sz="2200"/>
              <a:t>También llamados terpenos o isoprenoides, son lípidos derivados del hidrocarburo isopreno.</a:t>
            </a:r>
          </a:p>
          <a:p>
            <a:pPr algn="just">
              <a:lnSpc>
                <a:spcPct val="90000"/>
              </a:lnSpc>
            </a:pPr>
            <a:endParaRPr lang="es-ES_tradnl" sz="2200"/>
          </a:p>
          <a:p>
            <a:pPr algn="just">
              <a:lnSpc>
                <a:spcPct val="90000"/>
              </a:lnSpc>
            </a:pPr>
            <a:endParaRPr lang="es-ES" sz="2200"/>
          </a:p>
          <a:p>
            <a:pPr algn="just">
              <a:lnSpc>
                <a:spcPct val="90000"/>
              </a:lnSpc>
            </a:pPr>
            <a:endParaRPr lang="es-ES" sz="2200"/>
          </a:p>
          <a:p>
            <a:pPr algn="just">
              <a:lnSpc>
                <a:spcPct val="90000"/>
              </a:lnSpc>
            </a:pPr>
            <a:endParaRPr lang="es-ES" sz="2200"/>
          </a:p>
          <a:p>
            <a:pPr algn="just">
              <a:lnSpc>
                <a:spcPct val="90000"/>
              </a:lnSpc>
            </a:pPr>
            <a:r>
              <a:rPr lang="es-ES" sz="2200"/>
              <a:t>Los terpenos biológicos constan, como mínimo de dos moléculas de isopreno. </a:t>
            </a:r>
          </a:p>
          <a:p>
            <a:pPr algn="just">
              <a:lnSpc>
                <a:spcPct val="90000"/>
              </a:lnSpc>
            </a:pPr>
            <a:endParaRPr lang="es-ES" sz="2200"/>
          </a:p>
          <a:p>
            <a:pPr algn="just">
              <a:lnSpc>
                <a:spcPct val="90000"/>
              </a:lnSpc>
            </a:pPr>
            <a:r>
              <a:rPr lang="es-ES" sz="2200"/>
              <a:t>Algunos terpenos importantes son los aceites esenciales (mentol, limoneno, geraniol), el fitol (que forma parte de la molécula de clorofila), las vitaminas A, K y E, los carotenoides (que son pigmentos fotosintéticos) y el caucho (que se obtiene del árbol </a:t>
            </a:r>
            <a:r>
              <a:rPr lang="es-ES" sz="2200" i="1"/>
              <a:t>Hevea brasiliensis</a:t>
            </a:r>
            <a:r>
              <a:rPr lang="es-ES" sz="2200"/>
              <a:t>).</a:t>
            </a:r>
          </a:p>
        </p:txBody>
      </p:sp>
      <p:pic>
        <p:nvPicPr>
          <p:cNvPr id="60421" name="Picture 5" descr="isopreno"/>
          <p:cNvPicPr>
            <a:picLocks noChangeAspect="1" noChangeArrowheads="1"/>
          </p:cNvPicPr>
          <p:nvPr/>
        </p:nvPicPr>
        <p:blipFill>
          <a:blip r:embed="rId2">
            <a:extLst>
              <a:ext uri="{28A0092B-C50C-407E-A947-70E740481C1C}">
                <a14:useLocalDpi xmlns:a14="http://schemas.microsoft.com/office/drawing/2010/main" val="0"/>
              </a:ext>
            </a:extLst>
          </a:blip>
          <a:srcRect b="60480"/>
          <a:stretch>
            <a:fillRect/>
          </a:stretch>
        </p:blipFill>
        <p:spPr bwMode="auto">
          <a:xfrm>
            <a:off x="2484438" y="1773238"/>
            <a:ext cx="4591050" cy="1358900"/>
          </a:xfrm>
          <a:prstGeom prst="rect">
            <a:avLst/>
          </a:prstGeom>
          <a:noFill/>
          <a:extLst>
            <a:ext uri="{909E8E84-426E-40DD-AFC4-6F175D3DCCD1}">
              <a14:hiddenFill xmlns:a14="http://schemas.microsoft.com/office/drawing/2010/main">
                <a:solidFill>
                  <a:srgbClr val="FFFFFF"/>
                </a:solidFill>
              </a14:hiddenFill>
            </a:ext>
          </a:extLst>
        </p:spPr>
      </p:pic>
      <p:pic>
        <p:nvPicPr>
          <p:cNvPr id="60422" name="Picture 6" descr="isopreno"/>
          <p:cNvPicPr>
            <a:picLocks noChangeAspect="1" noChangeArrowheads="1"/>
          </p:cNvPicPr>
          <p:nvPr/>
        </p:nvPicPr>
        <p:blipFill>
          <a:blip r:embed="rId2">
            <a:extLst>
              <a:ext uri="{28A0092B-C50C-407E-A947-70E740481C1C}">
                <a14:useLocalDpi xmlns:a14="http://schemas.microsoft.com/office/drawing/2010/main" val="0"/>
              </a:ext>
            </a:extLst>
          </a:blip>
          <a:srcRect t="37672"/>
          <a:stretch>
            <a:fillRect/>
          </a:stretch>
        </p:blipFill>
        <p:spPr bwMode="auto">
          <a:xfrm>
            <a:off x="2484438" y="4005263"/>
            <a:ext cx="4591050" cy="2143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60419">
                                            <p:txEl>
                                              <p:pRg st="0" end="0"/>
                                            </p:txEl>
                                          </p:spTgt>
                                        </p:tgtEl>
                                        <p:attrNameLst>
                                          <p:attrName>style.visibility</p:attrName>
                                        </p:attrNameLst>
                                      </p:cBhvr>
                                      <p:to>
                                        <p:strVal val="visible"/>
                                      </p:to>
                                    </p:set>
                                    <p:anim calcmode="lin" valueType="num">
                                      <p:cBhvr>
                                        <p:cTn id="7" dur="500" fill="hold"/>
                                        <p:tgtEl>
                                          <p:spTgt spid="60419">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60419">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60419">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60419">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60419">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nodeType="clickEffect">
                                  <p:stCondLst>
                                    <p:cond delay="0"/>
                                  </p:stCondLst>
                                  <p:childTnLst>
                                    <p:set>
                                      <p:cBhvr>
                                        <p:cTn id="15" dur="1" fill="hold">
                                          <p:stCondLst>
                                            <p:cond delay="0"/>
                                          </p:stCondLst>
                                        </p:cTn>
                                        <p:tgtEl>
                                          <p:spTgt spid="60421"/>
                                        </p:tgtEl>
                                        <p:attrNameLst>
                                          <p:attrName>style.visibility</p:attrName>
                                        </p:attrNameLst>
                                      </p:cBhvr>
                                      <p:to>
                                        <p:strVal val="visible"/>
                                      </p:to>
                                    </p:set>
                                    <p:animEffect transition="in" filter="fade">
                                      <p:cBhvr>
                                        <p:cTn id="16" dur="500"/>
                                        <p:tgtEl>
                                          <p:spTgt spid="6042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4" presetClass="entr" presetSubtype="0" accel="100000" fill="hold" grpId="0" nodeType="clickEffect">
                                  <p:stCondLst>
                                    <p:cond delay="0"/>
                                  </p:stCondLst>
                                  <p:childTnLst>
                                    <p:set>
                                      <p:cBhvr>
                                        <p:cTn id="20" dur="1" fill="hold">
                                          <p:stCondLst>
                                            <p:cond delay="0"/>
                                          </p:stCondLst>
                                        </p:cTn>
                                        <p:tgtEl>
                                          <p:spTgt spid="60419">
                                            <p:txEl>
                                              <p:pRg st="5" end="5"/>
                                            </p:txEl>
                                          </p:spTgt>
                                        </p:tgtEl>
                                        <p:attrNameLst>
                                          <p:attrName>style.visibility</p:attrName>
                                        </p:attrNameLst>
                                      </p:cBhvr>
                                      <p:to>
                                        <p:strVal val="visible"/>
                                      </p:to>
                                    </p:set>
                                    <p:anim calcmode="lin" valueType="num">
                                      <p:cBhvr>
                                        <p:cTn id="21" dur="500" fill="hold"/>
                                        <p:tgtEl>
                                          <p:spTgt spid="60419">
                                            <p:txEl>
                                              <p:pRg st="5" end="5"/>
                                            </p:txEl>
                                          </p:spTgt>
                                        </p:tgtEl>
                                        <p:attrNameLst>
                                          <p:attrName>ppt_w</p:attrName>
                                        </p:attrNameLst>
                                      </p:cBhvr>
                                      <p:tavLst>
                                        <p:tav tm="0">
                                          <p:val>
                                            <p:strVal val="#ppt_w*0.05"/>
                                          </p:val>
                                        </p:tav>
                                        <p:tav tm="100000">
                                          <p:val>
                                            <p:strVal val="#ppt_w"/>
                                          </p:val>
                                        </p:tav>
                                      </p:tavLst>
                                    </p:anim>
                                    <p:anim calcmode="lin" valueType="num">
                                      <p:cBhvr>
                                        <p:cTn id="22" dur="500" fill="hold"/>
                                        <p:tgtEl>
                                          <p:spTgt spid="60419">
                                            <p:txEl>
                                              <p:pRg st="5" end="5"/>
                                            </p:txEl>
                                          </p:spTgt>
                                        </p:tgtEl>
                                        <p:attrNameLst>
                                          <p:attrName>ppt_h</p:attrName>
                                        </p:attrNameLst>
                                      </p:cBhvr>
                                      <p:tavLst>
                                        <p:tav tm="0">
                                          <p:val>
                                            <p:strVal val="#ppt_h"/>
                                          </p:val>
                                        </p:tav>
                                        <p:tav tm="100000">
                                          <p:val>
                                            <p:strVal val="#ppt_h"/>
                                          </p:val>
                                        </p:tav>
                                      </p:tavLst>
                                    </p:anim>
                                    <p:anim calcmode="lin" valueType="num">
                                      <p:cBhvr>
                                        <p:cTn id="23" dur="500" fill="hold"/>
                                        <p:tgtEl>
                                          <p:spTgt spid="60419">
                                            <p:txEl>
                                              <p:pRg st="5" end="5"/>
                                            </p:txEl>
                                          </p:spTgt>
                                        </p:tgtEl>
                                        <p:attrNameLst>
                                          <p:attrName>ppt_x</p:attrName>
                                        </p:attrNameLst>
                                      </p:cBhvr>
                                      <p:tavLst>
                                        <p:tav tm="0">
                                          <p:val>
                                            <p:strVal val="#ppt_x-.2"/>
                                          </p:val>
                                        </p:tav>
                                        <p:tav tm="100000">
                                          <p:val>
                                            <p:strVal val="#ppt_x"/>
                                          </p:val>
                                        </p:tav>
                                      </p:tavLst>
                                    </p:anim>
                                    <p:anim calcmode="lin" valueType="num">
                                      <p:cBhvr>
                                        <p:cTn id="24" dur="500" fill="hold"/>
                                        <p:tgtEl>
                                          <p:spTgt spid="60419">
                                            <p:txEl>
                                              <p:pRg st="5" end="5"/>
                                            </p:txEl>
                                          </p:spTgt>
                                        </p:tgtEl>
                                        <p:attrNameLst>
                                          <p:attrName>ppt_y</p:attrName>
                                        </p:attrNameLst>
                                      </p:cBhvr>
                                      <p:tavLst>
                                        <p:tav tm="0">
                                          <p:val>
                                            <p:strVal val="#ppt_y"/>
                                          </p:val>
                                        </p:tav>
                                        <p:tav tm="100000">
                                          <p:val>
                                            <p:strVal val="#ppt_y"/>
                                          </p:val>
                                        </p:tav>
                                      </p:tavLst>
                                    </p:anim>
                                    <p:animEffect transition="in" filter="fade">
                                      <p:cBhvr>
                                        <p:cTn id="25" dur="500"/>
                                        <p:tgtEl>
                                          <p:spTgt spid="60419">
                                            <p:txEl>
                                              <p:pRg st="5" end="5"/>
                                            </p:txEl>
                                          </p:spTgt>
                                        </p:tgtEl>
                                      </p:cBhvr>
                                    </p:animEffect>
                                  </p:childTnLst>
                                </p:cTn>
                              </p:par>
                              <p:par>
                                <p:cTn id="26" presetID="54" presetClass="entr" presetSubtype="0" accel="100000" fill="hold" grpId="0" nodeType="withEffect">
                                  <p:stCondLst>
                                    <p:cond delay="0"/>
                                  </p:stCondLst>
                                  <p:childTnLst>
                                    <p:set>
                                      <p:cBhvr>
                                        <p:cTn id="27" dur="1" fill="hold">
                                          <p:stCondLst>
                                            <p:cond delay="0"/>
                                          </p:stCondLst>
                                        </p:cTn>
                                        <p:tgtEl>
                                          <p:spTgt spid="60419">
                                            <p:txEl>
                                              <p:pRg st="7" end="7"/>
                                            </p:txEl>
                                          </p:spTgt>
                                        </p:tgtEl>
                                        <p:attrNameLst>
                                          <p:attrName>style.visibility</p:attrName>
                                        </p:attrNameLst>
                                      </p:cBhvr>
                                      <p:to>
                                        <p:strVal val="visible"/>
                                      </p:to>
                                    </p:set>
                                    <p:anim calcmode="lin" valueType="num">
                                      <p:cBhvr>
                                        <p:cTn id="28" dur="500" fill="hold"/>
                                        <p:tgtEl>
                                          <p:spTgt spid="60419">
                                            <p:txEl>
                                              <p:pRg st="7" end="7"/>
                                            </p:txEl>
                                          </p:spTgt>
                                        </p:tgtEl>
                                        <p:attrNameLst>
                                          <p:attrName>ppt_w</p:attrName>
                                        </p:attrNameLst>
                                      </p:cBhvr>
                                      <p:tavLst>
                                        <p:tav tm="0">
                                          <p:val>
                                            <p:strVal val="#ppt_w*0.05"/>
                                          </p:val>
                                        </p:tav>
                                        <p:tav tm="100000">
                                          <p:val>
                                            <p:strVal val="#ppt_w"/>
                                          </p:val>
                                        </p:tav>
                                      </p:tavLst>
                                    </p:anim>
                                    <p:anim calcmode="lin" valueType="num">
                                      <p:cBhvr>
                                        <p:cTn id="29" dur="500" fill="hold"/>
                                        <p:tgtEl>
                                          <p:spTgt spid="60419">
                                            <p:txEl>
                                              <p:pRg st="7" end="7"/>
                                            </p:txEl>
                                          </p:spTgt>
                                        </p:tgtEl>
                                        <p:attrNameLst>
                                          <p:attrName>ppt_h</p:attrName>
                                        </p:attrNameLst>
                                      </p:cBhvr>
                                      <p:tavLst>
                                        <p:tav tm="0">
                                          <p:val>
                                            <p:strVal val="#ppt_h"/>
                                          </p:val>
                                        </p:tav>
                                        <p:tav tm="100000">
                                          <p:val>
                                            <p:strVal val="#ppt_h"/>
                                          </p:val>
                                        </p:tav>
                                      </p:tavLst>
                                    </p:anim>
                                    <p:anim calcmode="lin" valueType="num">
                                      <p:cBhvr>
                                        <p:cTn id="30" dur="500" fill="hold"/>
                                        <p:tgtEl>
                                          <p:spTgt spid="60419">
                                            <p:txEl>
                                              <p:pRg st="7" end="7"/>
                                            </p:txEl>
                                          </p:spTgt>
                                        </p:tgtEl>
                                        <p:attrNameLst>
                                          <p:attrName>ppt_x</p:attrName>
                                        </p:attrNameLst>
                                      </p:cBhvr>
                                      <p:tavLst>
                                        <p:tav tm="0">
                                          <p:val>
                                            <p:strVal val="#ppt_x-.2"/>
                                          </p:val>
                                        </p:tav>
                                        <p:tav tm="100000">
                                          <p:val>
                                            <p:strVal val="#ppt_x"/>
                                          </p:val>
                                        </p:tav>
                                      </p:tavLst>
                                    </p:anim>
                                    <p:anim calcmode="lin" valueType="num">
                                      <p:cBhvr>
                                        <p:cTn id="31" dur="500" fill="hold"/>
                                        <p:tgtEl>
                                          <p:spTgt spid="60419">
                                            <p:txEl>
                                              <p:pRg st="7" end="7"/>
                                            </p:txEl>
                                          </p:spTgt>
                                        </p:tgtEl>
                                        <p:attrNameLst>
                                          <p:attrName>ppt_y</p:attrName>
                                        </p:attrNameLst>
                                      </p:cBhvr>
                                      <p:tavLst>
                                        <p:tav tm="0">
                                          <p:val>
                                            <p:strVal val="#ppt_y"/>
                                          </p:val>
                                        </p:tav>
                                        <p:tav tm="100000">
                                          <p:val>
                                            <p:strVal val="#ppt_y"/>
                                          </p:val>
                                        </p:tav>
                                      </p:tavLst>
                                    </p:anim>
                                    <p:animEffect transition="in" filter="fade">
                                      <p:cBhvr>
                                        <p:cTn id="32" dur="500"/>
                                        <p:tgtEl>
                                          <p:spTgt spid="60419">
                                            <p:txEl>
                                              <p:pRg st="7" end="7"/>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60422"/>
                                        </p:tgtEl>
                                        <p:attrNameLst>
                                          <p:attrName>style.visibility</p:attrName>
                                        </p:attrNameLst>
                                      </p:cBhvr>
                                      <p:to>
                                        <p:strVal val="visible"/>
                                      </p:to>
                                    </p:set>
                                    <p:animEffect transition="in" filter="fade">
                                      <p:cBhvr>
                                        <p:cTn id="37" dur="500"/>
                                        <p:tgtEl>
                                          <p:spTgt spid="604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1331913" y="404813"/>
            <a:ext cx="7643812" cy="649287"/>
          </a:xfrm>
        </p:spPr>
        <p:txBody>
          <a:bodyPr/>
          <a:lstStyle/>
          <a:p>
            <a:pPr algn="r"/>
            <a:r>
              <a:rPr lang="es-ES_tradnl"/>
              <a:t>ESTEROIDES.</a:t>
            </a:r>
            <a:endParaRPr lang="es-ES"/>
          </a:p>
        </p:txBody>
      </p:sp>
      <p:sp>
        <p:nvSpPr>
          <p:cNvPr id="61443" name="Rectangle 3"/>
          <p:cNvSpPr>
            <a:spLocks noGrp="1" noChangeArrowheads="1"/>
          </p:cNvSpPr>
          <p:nvPr>
            <p:ph type="body" idx="1"/>
          </p:nvPr>
        </p:nvSpPr>
        <p:spPr>
          <a:xfrm>
            <a:off x="179388" y="1052513"/>
            <a:ext cx="8580437" cy="5616575"/>
          </a:xfrm>
        </p:spPr>
        <p:txBody>
          <a:bodyPr/>
          <a:lstStyle/>
          <a:p>
            <a:pPr algn="just"/>
            <a:r>
              <a:rPr lang="es-ES" sz="2400" dirty="0"/>
              <a:t>Son derivados del núcleo del hidrocarburo </a:t>
            </a:r>
            <a:r>
              <a:rPr lang="es-ES" sz="2400" dirty="0" err="1"/>
              <a:t>esterano</a:t>
            </a:r>
            <a:r>
              <a:rPr lang="es-ES" sz="2400" dirty="0"/>
              <a:t> (</a:t>
            </a:r>
            <a:r>
              <a:rPr lang="es-ES" sz="2400" dirty="0" err="1"/>
              <a:t>ciclopentanoperhidrofenantreno</a:t>
            </a:r>
            <a:r>
              <a:rPr lang="es-ES" sz="2400" dirty="0"/>
              <a:t>).</a:t>
            </a:r>
          </a:p>
          <a:p>
            <a:pPr algn="just"/>
            <a:r>
              <a:rPr lang="es-ES" sz="2400" dirty="0"/>
              <a:t>Entre los esteroides más destacados se encuentran los ácidos biliares, las hormonas sexuales, los </a:t>
            </a:r>
            <a:r>
              <a:rPr lang="es-ES" sz="2400" dirty="0" err="1"/>
              <a:t>corticosteroides</a:t>
            </a:r>
            <a:r>
              <a:rPr lang="es-ES" sz="2400" dirty="0"/>
              <a:t>, la vitamina D y el colesterol. </a:t>
            </a:r>
          </a:p>
          <a:p>
            <a:pPr algn="just"/>
            <a:r>
              <a:rPr lang="es-ES" sz="2400" dirty="0"/>
              <a:t>Esteroides Anabólicos es la forma como se conoce a las substancias sintéticas basadas en hormonas sexuales masculinas (andrógenos). Estas hormonas promueven el crecimiento de músculos (efecto anabólico) así como también el desarrollo de las características sexuales masculinas (efecto andrógeno). (1930 para tratar el </a:t>
            </a:r>
            <a:r>
              <a:rPr lang="es-ES" sz="2400" dirty="0" err="1"/>
              <a:t>Hipogonadismo</a:t>
            </a:r>
            <a:r>
              <a:rPr lang="es-ES" sz="2400" dirty="0"/>
              <a:t>, también facilitaban el crecimiento de músculos en los animales de laboratorio, ATLETAS.</a:t>
            </a:r>
          </a:p>
        </p:txBody>
      </p:sp>
      <p:pic>
        <p:nvPicPr>
          <p:cNvPr id="61445" name="Picture 5" descr="Cpphf_thum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775" y="2205038"/>
            <a:ext cx="3527425" cy="2381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61445"/>
                                        </p:tgtEl>
                                        <p:attrNameLst>
                                          <p:attrName>style.visibility</p:attrName>
                                        </p:attrNameLst>
                                      </p:cBhvr>
                                      <p:to>
                                        <p:strVal val="visible"/>
                                      </p:to>
                                    </p:set>
                                    <p:anim calcmode="lin" valueType="num">
                                      <p:cBhvr>
                                        <p:cTn id="7" dur="250" decel="50000" fill="hold">
                                          <p:stCondLst>
                                            <p:cond delay="0"/>
                                          </p:stCondLst>
                                        </p:cTn>
                                        <p:tgtEl>
                                          <p:spTgt spid="61445"/>
                                        </p:tgtEl>
                                        <p:attrNameLst>
                                          <p:attrName>style.rotation</p:attrName>
                                        </p:attrNameLst>
                                      </p:cBhvr>
                                      <p:tavLst>
                                        <p:tav tm="0">
                                          <p:val>
                                            <p:fltVal val="-90"/>
                                          </p:val>
                                        </p:tav>
                                        <p:tav tm="100000">
                                          <p:val>
                                            <p:fltVal val="0"/>
                                          </p:val>
                                        </p:tav>
                                      </p:tavLst>
                                    </p:anim>
                                    <p:anim calcmode="lin" valueType="num">
                                      <p:cBhvr>
                                        <p:cTn id="8" dur="250" decel="50000" fill="hold">
                                          <p:stCondLst>
                                            <p:cond delay="0"/>
                                          </p:stCondLst>
                                        </p:cTn>
                                        <p:tgtEl>
                                          <p:spTgt spid="61445"/>
                                        </p:tgtEl>
                                        <p:attrNameLst>
                                          <p:attrName>ppt_w</p:attrName>
                                        </p:attrNameLst>
                                      </p:cBhvr>
                                      <p:tavLst>
                                        <p:tav tm="0">
                                          <p:val>
                                            <p:strVal val="#ppt_w"/>
                                          </p:val>
                                        </p:tav>
                                        <p:tav tm="100000">
                                          <p:val>
                                            <p:strVal val="#ppt_w*.05"/>
                                          </p:val>
                                        </p:tav>
                                      </p:tavLst>
                                    </p:anim>
                                    <p:anim calcmode="lin" valueType="num">
                                      <p:cBhvr>
                                        <p:cTn id="9" dur="250" accel="50000" fill="hold">
                                          <p:stCondLst>
                                            <p:cond delay="250"/>
                                          </p:stCondLst>
                                        </p:cTn>
                                        <p:tgtEl>
                                          <p:spTgt spid="61445"/>
                                        </p:tgtEl>
                                        <p:attrNameLst>
                                          <p:attrName>ppt_w</p:attrName>
                                        </p:attrNameLst>
                                      </p:cBhvr>
                                      <p:tavLst>
                                        <p:tav tm="0">
                                          <p:val>
                                            <p:strVal val="#ppt_w*.05"/>
                                          </p:val>
                                        </p:tav>
                                        <p:tav tm="100000">
                                          <p:val>
                                            <p:strVal val="#ppt_w"/>
                                          </p:val>
                                        </p:tav>
                                      </p:tavLst>
                                    </p:anim>
                                    <p:anim calcmode="lin" valueType="num">
                                      <p:cBhvr>
                                        <p:cTn id="10" dur="500" fill="hold"/>
                                        <p:tgtEl>
                                          <p:spTgt spid="61445"/>
                                        </p:tgtEl>
                                        <p:attrNameLst>
                                          <p:attrName>ppt_h</p:attrName>
                                        </p:attrNameLst>
                                      </p:cBhvr>
                                      <p:tavLst>
                                        <p:tav tm="0">
                                          <p:val>
                                            <p:strVal val="#ppt_h"/>
                                          </p:val>
                                        </p:tav>
                                        <p:tav tm="100000">
                                          <p:val>
                                            <p:strVal val="#ppt_h"/>
                                          </p:val>
                                        </p:tav>
                                      </p:tavLst>
                                    </p:anim>
                                    <p:anim calcmode="lin" valueType="num">
                                      <p:cBhvr>
                                        <p:cTn id="11" dur="250" decel="50000" fill="hold">
                                          <p:stCondLst>
                                            <p:cond delay="0"/>
                                          </p:stCondLst>
                                        </p:cTn>
                                        <p:tgtEl>
                                          <p:spTgt spid="61445"/>
                                        </p:tgtEl>
                                        <p:attrNameLst>
                                          <p:attrName>ppt_x</p:attrName>
                                        </p:attrNameLst>
                                      </p:cBhvr>
                                      <p:tavLst>
                                        <p:tav tm="0">
                                          <p:val>
                                            <p:strVal val="#ppt_x+.4"/>
                                          </p:val>
                                        </p:tav>
                                        <p:tav tm="100000">
                                          <p:val>
                                            <p:strVal val="#ppt_x"/>
                                          </p:val>
                                        </p:tav>
                                      </p:tavLst>
                                    </p:anim>
                                    <p:anim calcmode="lin" valueType="num">
                                      <p:cBhvr>
                                        <p:cTn id="12" dur="250" decel="50000" fill="hold">
                                          <p:stCondLst>
                                            <p:cond delay="0"/>
                                          </p:stCondLst>
                                        </p:cTn>
                                        <p:tgtEl>
                                          <p:spTgt spid="61445"/>
                                        </p:tgtEl>
                                        <p:attrNameLst>
                                          <p:attrName>ppt_y</p:attrName>
                                        </p:attrNameLst>
                                      </p:cBhvr>
                                      <p:tavLst>
                                        <p:tav tm="0">
                                          <p:val>
                                            <p:strVal val="#ppt_y-.2"/>
                                          </p:val>
                                        </p:tav>
                                        <p:tav tm="100000">
                                          <p:val>
                                            <p:strVal val="#ppt_y+.1"/>
                                          </p:val>
                                        </p:tav>
                                      </p:tavLst>
                                    </p:anim>
                                    <p:anim calcmode="lin" valueType="num">
                                      <p:cBhvr>
                                        <p:cTn id="13" dur="250" accel="50000" fill="hold">
                                          <p:stCondLst>
                                            <p:cond delay="250"/>
                                          </p:stCondLst>
                                        </p:cTn>
                                        <p:tgtEl>
                                          <p:spTgt spid="61445"/>
                                        </p:tgtEl>
                                        <p:attrNameLst>
                                          <p:attrName>ppt_y</p:attrName>
                                        </p:attrNameLst>
                                      </p:cBhvr>
                                      <p:tavLst>
                                        <p:tav tm="0">
                                          <p:val>
                                            <p:strVal val="#ppt_y+.1"/>
                                          </p:val>
                                        </p:tav>
                                        <p:tav tm="100000">
                                          <p:val>
                                            <p:strVal val="#ppt_y"/>
                                          </p:val>
                                        </p:tav>
                                      </p:tavLst>
                                    </p:anim>
                                    <p:animEffect transition="in" filter="fade">
                                      <p:cBhvr>
                                        <p:cTn id="14" dur="500" decel="50000">
                                          <p:stCondLst>
                                            <p:cond delay="0"/>
                                          </p:stCondLst>
                                        </p:cTn>
                                        <p:tgtEl>
                                          <p:spTgt spid="614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0"/>
            <a:ext cx="7827963" cy="96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1196752"/>
            <a:ext cx="3614737" cy="243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971600" y="4653136"/>
            <a:ext cx="7488832" cy="1200329"/>
          </a:xfrm>
          <a:prstGeom prst="rect">
            <a:avLst/>
          </a:prstGeom>
        </p:spPr>
        <p:txBody>
          <a:bodyPr wrap="square">
            <a:spAutoFit/>
          </a:bodyPr>
          <a:lstStyle/>
          <a:p>
            <a:pPr algn="ctr"/>
            <a:r>
              <a:rPr lang="es-MX" sz="2400" dirty="0"/>
              <a:t>¿Cómo obtenemos colesterol? </a:t>
            </a:r>
          </a:p>
          <a:p>
            <a:pPr algn="ctr"/>
            <a:endParaRPr lang="es-MX" sz="2400" dirty="0"/>
          </a:p>
          <a:p>
            <a:pPr algn="ctr"/>
            <a:r>
              <a:rPr lang="es-MX" sz="2400" dirty="0"/>
              <a:t>De forma extrínseca e intrínseca.</a:t>
            </a:r>
          </a:p>
        </p:txBody>
      </p:sp>
    </p:spTree>
    <p:extLst>
      <p:ext uri="{BB962C8B-B14F-4D97-AF65-F5344CB8AC3E}">
        <p14:creationId xmlns:p14="http://schemas.microsoft.com/office/powerpoint/2010/main" val="1264678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323528" y="908720"/>
            <a:ext cx="8435900" cy="5400278"/>
          </a:xfrm>
        </p:spPr>
        <p:txBody>
          <a:bodyPr/>
          <a:lstStyle/>
          <a:p>
            <a:endParaRPr lang="es-MX" sz="2400" dirty="0"/>
          </a:p>
          <a:p>
            <a:endParaRPr lang="es-MX" sz="2400" dirty="0"/>
          </a:p>
          <a:p>
            <a:endParaRPr lang="es-MX" sz="2400" dirty="0"/>
          </a:p>
          <a:p>
            <a:endParaRPr lang="es-MX" sz="2400" dirty="0"/>
          </a:p>
          <a:p>
            <a:endParaRPr lang="es-MX" sz="2400" dirty="0"/>
          </a:p>
          <a:p>
            <a:endParaRPr lang="es-MX" sz="2400" dirty="0"/>
          </a:p>
          <a:p>
            <a:pPr algn="just"/>
            <a:r>
              <a:rPr lang="es-MX" sz="2400" dirty="0"/>
              <a:t>Se produce en el retículo </a:t>
            </a:r>
            <a:r>
              <a:rPr lang="es-MX" sz="2400" dirty="0" err="1"/>
              <a:t>endoplásmico</a:t>
            </a:r>
            <a:r>
              <a:rPr lang="es-MX" sz="2400" dirty="0"/>
              <a:t> liso de los hepatocitos, a partir de </a:t>
            </a:r>
            <a:r>
              <a:rPr lang="es-MX" sz="2400" dirty="0" err="1"/>
              <a:t>Aco</a:t>
            </a:r>
            <a:r>
              <a:rPr lang="es-MX" sz="2400" dirty="0"/>
              <a:t> A.</a:t>
            </a:r>
          </a:p>
          <a:p>
            <a:pPr algn="just"/>
            <a:r>
              <a:rPr lang="es-MX" sz="2400" dirty="0"/>
              <a:t>Si se consume mucho colesterol la producción interna disminuye y viceversa.</a:t>
            </a:r>
          </a:p>
          <a:p>
            <a:pPr algn="just"/>
            <a:r>
              <a:rPr lang="es-MX" sz="2400" dirty="0"/>
              <a:t>Al degradarse el colesterol se convierte en ácidos biliares que se excretan por orina o por heces fecales.</a:t>
            </a:r>
          </a:p>
          <a:p>
            <a:pPr marL="0" indent="0">
              <a:buNone/>
            </a:pPr>
            <a:endParaRPr lang="es-MX" dirty="0"/>
          </a:p>
        </p:txBody>
      </p:sp>
      <p:pic>
        <p:nvPicPr>
          <p:cNvPr id="6451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234016"/>
            <a:ext cx="4456161" cy="3194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93851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5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404664"/>
            <a:ext cx="7643812" cy="649287"/>
          </a:xfrm>
        </p:spPr>
        <p:txBody>
          <a:bodyPr/>
          <a:lstStyle/>
          <a:p>
            <a:pPr algn="r"/>
            <a:r>
              <a:rPr lang="es-MX" dirty="0"/>
              <a:t>Lipoproteínas.</a:t>
            </a:r>
          </a:p>
        </p:txBody>
      </p:sp>
      <p:sp>
        <p:nvSpPr>
          <p:cNvPr id="3" name="2 Marcador de contenido"/>
          <p:cNvSpPr>
            <a:spLocks noGrp="1"/>
          </p:cNvSpPr>
          <p:nvPr>
            <p:ph idx="1"/>
          </p:nvPr>
        </p:nvSpPr>
        <p:spPr>
          <a:xfrm>
            <a:off x="1042988" y="1196752"/>
            <a:ext cx="7643812" cy="5400898"/>
          </a:xfrm>
        </p:spPr>
        <p:txBody>
          <a:bodyPr/>
          <a:lstStyle/>
          <a:p>
            <a:pPr algn="just"/>
            <a:r>
              <a:rPr lang="es-MX" dirty="0"/>
              <a:t>LDL: lipoproteína de baja densidad; transporta colesterol del hígado a los tejidos; (colesterol malo).</a:t>
            </a:r>
          </a:p>
          <a:p>
            <a:pPr algn="just"/>
            <a:r>
              <a:rPr lang="es-MX" dirty="0"/>
              <a:t>HDL: lipoproteínas de alta densidad; transporta el colesterol de tejidos a hígado; (colesterol bueno). </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3573016"/>
            <a:ext cx="3744416" cy="2969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6335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547296"/>
            <a:ext cx="8964488" cy="5834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15951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25" y="947738"/>
            <a:ext cx="9048750" cy="496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00204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8640"/>
            <a:ext cx="5240856"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4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3284984"/>
            <a:ext cx="5449419"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5855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349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nodeType="clickEffect">
                                  <p:stCondLst>
                                    <p:cond delay="0"/>
                                  </p:stCondLst>
                                  <p:childTnLst>
                                    <p:set>
                                      <p:cBhvr>
                                        <p:cTn id="10" dur="1" fill="hold">
                                          <p:stCondLst>
                                            <p:cond delay="0"/>
                                          </p:stCondLst>
                                        </p:cTn>
                                        <p:tgtEl>
                                          <p:spTgt spid="63491"/>
                                        </p:tgtEl>
                                        <p:attrNameLst>
                                          <p:attrName>style.visibility</p:attrName>
                                        </p:attrNameLst>
                                      </p:cBhvr>
                                      <p:to>
                                        <p:strVal val="visible"/>
                                      </p:to>
                                    </p:set>
                                    <p:animEffect transition="in" filter="circle(in)">
                                      <p:cBhvr>
                                        <p:cTn id="11" dur="2000"/>
                                        <p:tgtEl>
                                          <p:spTgt spid="63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l="19546" t="8284" r="20885" b="5208"/>
          <a:stretch/>
        </p:blipFill>
        <p:spPr bwMode="auto">
          <a:xfrm>
            <a:off x="467544" y="15326"/>
            <a:ext cx="8136904" cy="6842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93168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1331913" y="404813"/>
            <a:ext cx="7643812" cy="649287"/>
          </a:xfrm>
        </p:spPr>
        <p:txBody>
          <a:bodyPr/>
          <a:lstStyle/>
          <a:p>
            <a:pPr algn="r"/>
            <a:r>
              <a:rPr lang="es-ES_tradnl"/>
              <a:t>EICOSANOIDES.</a:t>
            </a:r>
            <a:endParaRPr lang="es-ES"/>
          </a:p>
        </p:txBody>
      </p:sp>
      <p:sp>
        <p:nvSpPr>
          <p:cNvPr id="62467" name="Rectangle 3"/>
          <p:cNvSpPr>
            <a:spLocks noGrp="1" noChangeArrowheads="1"/>
          </p:cNvSpPr>
          <p:nvPr>
            <p:ph type="body" idx="1"/>
          </p:nvPr>
        </p:nvSpPr>
        <p:spPr>
          <a:xfrm>
            <a:off x="323850" y="1052513"/>
            <a:ext cx="8435975" cy="5400675"/>
          </a:xfrm>
        </p:spPr>
        <p:txBody>
          <a:bodyPr/>
          <a:lstStyle/>
          <a:p>
            <a:pPr algn="just"/>
            <a:r>
              <a:rPr lang="es-ES" sz="2200"/>
              <a:t>Los eicosanoides o icosanoides son lípidos derivados de los ácidos grasos esenciales de 20 carbonos tipo omega-3 y omega-6. Los principales precursores de los eicosanoides son el ácido araquidónico, el ácido linoleico y el ácido linolénico. </a:t>
            </a:r>
          </a:p>
          <a:p>
            <a:pPr algn="just"/>
            <a:r>
              <a:rPr lang="es-ES" sz="2200"/>
              <a:t>Pueden clasificarse en tres tipos: prostaglandinas, tromboxanos y leucotrienos.</a:t>
            </a:r>
          </a:p>
          <a:p>
            <a:pPr algn="just"/>
            <a:r>
              <a:rPr lang="es-ES" sz="2200"/>
              <a:t>Cumplen amplias funciones como mediadores para el sistema nervioso central, los procesos de la inflamación y de la respuesta inmune tanto de vertebrados como invertebrados. Constituyen las moléculas involucradas en las redes de comunicación celular más complejas del organismo animal, incluyendo el hombre.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animEffect transition="in" filter="fade">
                                      <p:cBhvr>
                                        <p:cTn id="7" dur="500"/>
                                        <p:tgtEl>
                                          <p:spTgt spid="62467">
                                            <p:txEl>
                                              <p:pRg st="0" end="0"/>
                                            </p:txEl>
                                          </p:spTgt>
                                        </p:tgtEl>
                                      </p:cBhvr>
                                    </p:animEffect>
                                    <p:anim calcmode="lin" valueType="num">
                                      <p:cBhvr>
                                        <p:cTn id="8" dur="500" fill="hold"/>
                                        <p:tgtEl>
                                          <p:spTgt spid="62467">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62467">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62467">
                                            <p:txEl>
                                              <p:pRg st="1" end="1"/>
                                            </p:txEl>
                                          </p:spTgt>
                                        </p:tgtEl>
                                        <p:attrNameLst>
                                          <p:attrName>style.visibility</p:attrName>
                                        </p:attrNameLst>
                                      </p:cBhvr>
                                      <p:to>
                                        <p:strVal val="visible"/>
                                      </p:to>
                                    </p:set>
                                    <p:animEffect transition="in" filter="fade">
                                      <p:cBhvr>
                                        <p:cTn id="12" dur="500"/>
                                        <p:tgtEl>
                                          <p:spTgt spid="62467">
                                            <p:txEl>
                                              <p:pRg st="1" end="1"/>
                                            </p:txEl>
                                          </p:spTgt>
                                        </p:tgtEl>
                                      </p:cBhvr>
                                    </p:animEffect>
                                    <p:anim calcmode="lin" valueType="num">
                                      <p:cBhvr>
                                        <p:cTn id="13" dur="500" fill="hold"/>
                                        <p:tgtEl>
                                          <p:spTgt spid="62467">
                                            <p:txEl>
                                              <p:pRg st="1" end="1"/>
                                            </p:txEl>
                                          </p:spTgt>
                                        </p:tgtEl>
                                        <p:attrNameLst>
                                          <p:attrName>ppt_x</p:attrName>
                                        </p:attrNameLst>
                                      </p:cBhvr>
                                      <p:tavLst>
                                        <p:tav tm="0">
                                          <p:val>
                                            <p:strVal val="#ppt_x"/>
                                          </p:val>
                                        </p:tav>
                                        <p:tav tm="100000">
                                          <p:val>
                                            <p:strVal val="#ppt_x"/>
                                          </p:val>
                                        </p:tav>
                                      </p:tavLst>
                                    </p:anim>
                                    <p:anim calcmode="lin" valueType="num">
                                      <p:cBhvr>
                                        <p:cTn id="14" dur="500" fill="hold"/>
                                        <p:tgtEl>
                                          <p:spTgt spid="62467">
                                            <p:txEl>
                                              <p:pRg st="1" end="1"/>
                                            </p:txEl>
                                          </p:spTgt>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62467">
                                            <p:txEl>
                                              <p:pRg st="2" end="2"/>
                                            </p:txEl>
                                          </p:spTgt>
                                        </p:tgtEl>
                                        <p:attrNameLst>
                                          <p:attrName>style.visibility</p:attrName>
                                        </p:attrNameLst>
                                      </p:cBhvr>
                                      <p:to>
                                        <p:strVal val="visible"/>
                                      </p:to>
                                    </p:set>
                                    <p:animEffect transition="in" filter="fade">
                                      <p:cBhvr>
                                        <p:cTn id="17" dur="500"/>
                                        <p:tgtEl>
                                          <p:spTgt spid="62467">
                                            <p:txEl>
                                              <p:pRg st="2" end="2"/>
                                            </p:txEl>
                                          </p:spTgt>
                                        </p:tgtEl>
                                      </p:cBhvr>
                                    </p:animEffect>
                                    <p:anim calcmode="lin" valueType="num">
                                      <p:cBhvr>
                                        <p:cTn id="18" dur="500" fill="hold"/>
                                        <p:tgtEl>
                                          <p:spTgt spid="62467">
                                            <p:txEl>
                                              <p:pRg st="2" end="2"/>
                                            </p:txEl>
                                          </p:spTgt>
                                        </p:tgtEl>
                                        <p:attrNameLst>
                                          <p:attrName>ppt_x</p:attrName>
                                        </p:attrNameLst>
                                      </p:cBhvr>
                                      <p:tavLst>
                                        <p:tav tm="0">
                                          <p:val>
                                            <p:strVal val="#ppt_x"/>
                                          </p:val>
                                        </p:tav>
                                        <p:tav tm="100000">
                                          <p:val>
                                            <p:strVal val="#ppt_x"/>
                                          </p:val>
                                        </p:tav>
                                      </p:tavLst>
                                    </p:anim>
                                    <p:anim calcmode="lin" valueType="num">
                                      <p:cBhvr>
                                        <p:cTn id="19" dur="500" fill="hold"/>
                                        <p:tgtEl>
                                          <p:spTgt spid="6246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042988" y="404813"/>
            <a:ext cx="7643812" cy="649287"/>
          </a:xfrm>
        </p:spPr>
        <p:txBody>
          <a:bodyPr/>
          <a:lstStyle/>
          <a:p>
            <a:pPr algn="r"/>
            <a:r>
              <a:rPr lang="es-ES_tradnl"/>
              <a:t>Clasificación.</a:t>
            </a:r>
            <a:endParaRPr lang="es-ES"/>
          </a:p>
        </p:txBody>
      </p:sp>
      <p:sp>
        <p:nvSpPr>
          <p:cNvPr id="29700" name="Rectangle 4"/>
          <p:cNvSpPr>
            <a:spLocks noGrp="1" noChangeArrowheads="1"/>
          </p:cNvSpPr>
          <p:nvPr>
            <p:ph type="body" sz="half" idx="1"/>
          </p:nvPr>
        </p:nvSpPr>
        <p:spPr>
          <a:xfrm>
            <a:off x="0" y="2349500"/>
            <a:ext cx="3995738" cy="4248150"/>
          </a:xfrm>
        </p:spPr>
        <p:txBody>
          <a:bodyPr/>
          <a:lstStyle/>
          <a:p>
            <a:pPr marL="0" indent="0" algn="just">
              <a:buFontTx/>
              <a:buNone/>
            </a:pPr>
            <a:r>
              <a:rPr lang="es-ES" sz="2400"/>
              <a:t>Son ácidos grasos sin dobles enlaces entre carbonos; tienden a formar cadenas extendidas. </a:t>
            </a:r>
          </a:p>
        </p:txBody>
      </p:sp>
      <p:sp>
        <p:nvSpPr>
          <p:cNvPr id="29701" name="Rectangle 5"/>
          <p:cNvSpPr>
            <a:spLocks noGrp="1" noChangeArrowheads="1"/>
          </p:cNvSpPr>
          <p:nvPr>
            <p:ph type="body" sz="half" idx="2"/>
          </p:nvPr>
        </p:nvSpPr>
        <p:spPr>
          <a:xfrm>
            <a:off x="5076825" y="2349500"/>
            <a:ext cx="3746500" cy="4248150"/>
          </a:xfrm>
        </p:spPr>
        <p:txBody>
          <a:bodyPr/>
          <a:lstStyle/>
          <a:p>
            <a:pPr marL="0" indent="0" algn="just">
              <a:buFontTx/>
              <a:buNone/>
            </a:pPr>
            <a:r>
              <a:rPr lang="es-ES" sz="2400"/>
              <a:t>Son ácidos grasos con dobles enlaces entre carbonos.</a:t>
            </a:r>
          </a:p>
        </p:txBody>
      </p:sp>
      <p:sp>
        <p:nvSpPr>
          <p:cNvPr id="29703" name="Rectangle 7"/>
          <p:cNvSpPr>
            <a:spLocks noChangeArrowheads="1"/>
          </p:cNvSpPr>
          <p:nvPr/>
        </p:nvSpPr>
        <p:spPr bwMode="auto">
          <a:xfrm>
            <a:off x="3348038" y="836613"/>
            <a:ext cx="2447925" cy="5762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Ácidos Grasos</a:t>
            </a:r>
            <a:endParaRPr lang="es-ES" b="1">
              <a:solidFill>
                <a:schemeClr val="bg1"/>
              </a:solidFill>
            </a:endParaRPr>
          </a:p>
        </p:txBody>
      </p:sp>
      <p:sp>
        <p:nvSpPr>
          <p:cNvPr id="29704" name="Rectangle 8"/>
          <p:cNvSpPr>
            <a:spLocks noChangeArrowheads="1"/>
          </p:cNvSpPr>
          <p:nvPr/>
        </p:nvSpPr>
        <p:spPr bwMode="auto">
          <a:xfrm>
            <a:off x="755650" y="1628775"/>
            <a:ext cx="2447925" cy="57626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Saturados</a:t>
            </a:r>
            <a:endParaRPr lang="es-ES" b="1">
              <a:solidFill>
                <a:schemeClr val="bg1"/>
              </a:solidFill>
            </a:endParaRPr>
          </a:p>
        </p:txBody>
      </p:sp>
      <p:sp>
        <p:nvSpPr>
          <p:cNvPr id="29705" name="Rectangle 9"/>
          <p:cNvSpPr>
            <a:spLocks noChangeArrowheads="1"/>
          </p:cNvSpPr>
          <p:nvPr/>
        </p:nvSpPr>
        <p:spPr bwMode="auto">
          <a:xfrm>
            <a:off x="5724525" y="1628775"/>
            <a:ext cx="2447925" cy="57626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Insaturados</a:t>
            </a:r>
            <a:endParaRPr lang="es-ES" b="1">
              <a:solidFill>
                <a:schemeClr val="bg1"/>
              </a:solidFill>
            </a:endParaRPr>
          </a:p>
        </p:txBody>
      </p:sp>
      <p:cxnSp>
        <p:nvCxnSpPr>
          <p:cNvPr id="29706" name="AutoShape 10"/>
          <p:cNvCxnSpPr>
            <a:cxnSpLocks noChangeShapeType="1"/>
            <a:stCxn id="29703" idx="3"/>
            <a:endCxn id="29705" idx="0"/>
          </p:cNvCxnSpPr>
          <p:nvPr/>
        </p:nvCxnSpPr>
        <p:spPr bwMode="auto">
          <a:xfrm>
            <a:off x="5795963" y="1125538"/>
            <a:ext cx="1152525" cy="503237"/>
          </a:xfrm>
          <a:prstGeom prst="bentConnector2">
            <a:avLst/>
          </a:prstGeom>
          <a:noFill/>
          <a:ln w="9525">
            <a:solidFill>
              <a:schemeClr val="hlink"/>
            </a:solidFill>
            <a:miter lim="800000"/>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07" name="AutoShape 11"/>
          <p:cNvCxnSpPr>
            <a:cxnSpLocks noChangeShapeType="1"/>
            <a:stCxn id="29703" idx="1"/>
            <a:endCxn id="29704" idx="0"/>
          </p:cNvCxnSpPr>
          <p:nvPr/>
        </p:nvCxnSpPr>
        <p:spPr bwMode="auto">
          <a:xfrm rot="10800000" flipV="1">
            <a:off x="1979613" y="1125538"/>
            <a:ext cx="1368425" cy="503237"/>
          </a:xfrm>
          <a:prstGeom prst="bentConnector2">
            <a:avLst/>
          </a:prstGeom>
          <a:noFill/>
          <a:ln w="9525">
            <a:solidFill>
              <a:schemeClr val="hlink"/>
            </a:solidFill>
            <a:miter lim="800000"/>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9708" name="Picture 12" descr="lacid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4438" y="4076700"/>
            <a:ext cx="4392612" cy="2617788"/>
          </a:xfrm>
          <a:prstGeom prst="rect">
            <a:avLst/>
          </a:prstGeom>
          <a:noFill/>
          <a:extLst>
            <a:ext uri="{909E8E84-426E-40DD-AFC4-6F175D3DCCD1}">
              <a14:hiddenFill xmlns:a14="http://schemas.microsoft.com/office/drawing/2010/main">
                <a:solidFill>
                  <a:srgbClr val="FFFFFF"/>
                </a:solidFill>
              </a14:hiddenFill>
            </a:ext>
          </a:extLst>
        </p:spPr>
      </p:pic>
      <p:grpSp>
        <p:nvGrpSpPr>
          <p:cNvPr id="29713" name="Group 17"/>
          <p:cNvGrpSpPr>
            <a:grpSpLocks/>
          </p:cNvGrpSpPr>
          <p:nvPr/>
        </p:nvGrpSpPr>
        <p:grpSpPr bwMode="auto">
          <a:xfrm>
            <a:off x="4211638" y="4221163"/>
            <a:ext cx="4681537" cy="1944687"/>
            <a:chOff x="2653" y="2659"/>
            <a:chExt cx="2949" cy="1225"/>
          </a:xfrm>
        </p:grpSpPr>
        <p:sp>
          <p:nvSpPr>
            <p:cNvPr id="29711" name="Text Box 15"/>
            <p:cNvSpPr txBox="1">
              <a:spLocks noChangeArrowheads="1"/>
            </p:cNvSpPr>
            <p:nvPr/>
          </p:nvSpPr>
          <p:spPr bwMode="auto">
            <a:xfrm>
              <a:off x="4558" y="2659"/>
              <a:ext cx="10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_tradnl"/>
                <a:t>Doble enlace</a:t>
              </a:r>
              <a:endParaRPr lang="es-ES"/>
            </a:p>
          </p:txBody>
        </p:sp>
        <p:grpSp>
          <p:nvGrpSpPr>
            <p:cNvPr id="29712" name="Group 16"/>
            <p:cNvGrpSpPr>
              <a:grpSpLocks/>
            </p:cNvGrpSpPr>
            <p:nvPr/>
          </p:nvGrpSpPr>
          <p:grpSpPr bwMode="auto">
            <a:xfrm>
              <a:off x="2653" y="2931"/>
              <a:ext cx="1815" cy="953"/>
              <a:chOff x="2653" y="2931"/>
              <a:chExt cx="1815" cy="953"/>
            </a:xfrm>
          </p:grpSpPr>
          <p:sp>
            <p:nvSpPr>
              <p:cNvPr id="29710" name="Line 14"/>
              <p:cNvSpPr>
                <a:spLocks noChangeShapeType="1"/>
              </p:cNvSpPr>
              <p:nvPr/>
            </p:nvSpPr>
            <p:spPr bwMode="auto">
              <a:xfrm flipH="1">
                <a:off x="2880" y="2931"/>
                <a:ext cx="1588" cy="726"/>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9709" name="Oval 13"/>
              <p:cNvSpPr>
                <a:spLocks noChangeArrowheads="1"/>
              </p:cNvSpPr>
              <p:nvPr/>
            </p:nvSpPr>
            <p:spPr bwMode="auto">
              <a:xfrm>
                <a:off x="2653" y="3612"/>
                <a:ext cx="272" cy="272"/>
              </a:xfrm>
              <a:prstGeom prst="ellipse">
                <a:avLst/>
              </a:prstGeom>
              <a:noFill/>
              <a:ln w="2857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704"/>
                                        </p:tgtEl>
                                        <p:attrNameLst>
                                          <p:attrName>style.visibility</p:attrName>
                                        </p:attrNameLst>
                                      </p:cBhvr>
                                      <p:to>
                                        <p:strVal val="visible"/>
                                      </p:to>
                                    </p:set>
                                    <p:animEffect transition="in" filter="fade">
                                      <p:cBhvr>
                                        <p:cTn id="7" dur="500"/>
                                        <p:tgtEl>
                                          <p:spTgt spid="2970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5" presetClass="entr" presetSubtype="0" fill="hold" grpId="0" nodeType="clickEffect">
                                  <p:stCondLst>
                                    <p:cond delay="0"/>
                                  </p:stCondLst>
                                  <p:childTnLst>
                                    <p:set>
                                      <p:cBhvr>
                                        <p:cTn id="11" dur="1" fill="hold">
                                          <p:stCondLst>
                                            <p:cond delay="0"/>
                                          </p:stCondLst>
                                        </p:cTn>
                                        <p:tgtEl>
                                          <p:spTgt spid="29700">
                                            <p:txEl>
                                              <p:pRg st="0" end="0"/>
                                            </p:txEl>
                                          </p:spTgt>
                                        </p:tgtEl>
                                        <p:attrNameLst>
                                          <p:attrName>style.visibility</p:attrName>
                                        </p:attrNameLst>
                                      </p:cBhvr>
                                      <p:to>
                                        <p:strVal val="visible"/>
                                      </p:to>
                                    </p:set>
                                    <p:anim calcmode="lin" valueType="num">
                                      <p:cBhvr>
                                        <p:cTn id="12" dur="500" fill="hold"/>
                                        <p:tgtEl>
                                          <p:spTgt spid="29700">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29700">
                                            <p:txEl>
                                              <p:pRg st="0" end="0"/>
                                            </p:txEl>
                                          </p:spTgt>
                                        </p:tgtEl>
                                        <p:attrNameLst>
                                          <p:attrName>ppt_h</p:attrName>
                                        </p:attrNameLst>
                                      </p:cBhvr>
                                      <p:tavLst>
                                        <p:tav tm="0">
                                          <p:val>
                                            <p:fltVal val="0"/>
                                          </p:val>
                                        </p:tav>
                                        <p:tav tm="100000">
                                          <p:val>
                                            <p:strVal val="#ppt_h"/>
                                          </p:val>
                                        </p:tav>
                                      </p:tavLst>
                                    </p:anim>
                                    <p:anim calcmode="lin" valueType="num">
                                      <p:cBhvr>
                                        <p:cTn id="14" dur="500" fill="hold"/>
                                        <p:tgtEl>
                                          <p:spTgt spid="29700">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5" dur="500" fill="hold"/>
                                        <p:tgtEl>
                                          <p:spTgt spid="29700">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9705"/>
                                        </p:tgtEl>
                                        <p:attrNameLst>
                                          <p:attrName>style.visibility</p:attrName>
                                        </p:attrNameLst>
                                      </p:cBhvr>
                                      <p:to>
                                        <p:strVal val="visible"/>
                                      </p:to>
                                    </p:set>
                                    <p:animEffect transition="in" filter="fade">
                                      <p:cBhvr>
                                        <p:cTn id="20" dur="500"/>
                                        <p:tgtEl>
                                          <p:spTgt spid="2970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5" presetClass="entr" presetSubtype="0" fill="hold" grpId="0" nodeType="clickEffect">
                                  <p:stCondLst>
                                    <p:cond delay="0"/>
                                  </p:stCondLst>
                                  <p:childTnLst>
                                    <p:set>
                                      <p:cBhvr>
                                        <p:cTn id="24" dur="1" fill="hold">
                                          <p:stCondLst>
                                            <p:cond delay="0"/>
                                          </p:stCondLst>
                                        </p:cTn>
                                        <p:tgtEl>
                                          <p:spTgt spid="29701">
                                            <p:txEl>
                                              <p:pRg st="0" end="0"/>
                                            </p:txEl>
                                          </p:spTgt>
                                        </p:tgtEl>
                                        <p:attrNameLst>
                                          <p:attrName>style.visibility</p:attrName>
                                        </p:attrNameLst>
                                      </p:cBhvr>
                                      <p:to>
                                        <p:strVal val="visible"/>
                                      </p:to>
                                    </p:set>
                                    <p:anim calcmode="lin" valueType="num">
                                      <p:cBhvr>
                                        <p:cTn id="25" dur="500" fill="hold"/>
                                        <p:tgtEl>
                                          <p:spTgt spid="29701">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29701">
                                            <p:txEl>
                                              <p:pRg st="0" end="0"/>
                                            </p:txEl>
                                          </p:spTgt>
                                        </p:tgtEl>
                                        <p:attrNameLst>
                                          <p:attrName>ppt_h</p:attrName>
                                        </p:attrNameLst>
                                      </p:cBhvr>
                                      <p:tavLst>
                                        <p:tav tm="0">
                                          <p:val>
                                            <p:fltVal val="0"/>
                                          </p:val>
                                        </p:tav>
                                        <p:tav tm="100000">
                                          <p:val>
                                            <p:strVal val="#ppt_h"/>
                                          </p:val>
                                        </p:tav>
                                      </p:tavLst>
                                    </p:anim>
                                    <p:anim calcmode="lin" valueType="num">
                                      <p:cBhvr>
                                        <p:cTn id="27" dur="500" fill="hold"/>
                                        <p:tgtEl>
                                          <p:spTgt spid="29701">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8" dur="500" fill="hold"/>
                                        <p:tgtEl>
                                          <p:spTgt spid="29701">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0"/>
                                          </p:stCondLst>
                                        </p:cTn>
                                        <p:tgtEl>
                                          <p:spTgt spid="29708"/>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39" presetClass="entr" presetSubtype="0" accel="100000" fill="hold" nodeType="clickEffect">
                                  <p:stCondLst>
                                    <p:cond delay="0"/>
                                  </p:stCondLst>
                                  <p:childTnLst>
                                    <p:set>
                                      <p:cBhvr>
                                        <p:cTn id="36" dur="1" fill="hold">
                                          <p:stCondLst>
                                            <p:cond delay="0"/>
                                          </p:stCondLst>
                                        </p:cTn>
                                        <p:tgtEl>
                                          <p:spTgt spid="29713"/>
                                        </p:tgtEl>
                                        <p:attrNameLst>
                                          <p:attrName>style.visibility</p:attrName>
                                        </p:attrNameLst>
                                      </p:cBhvr>
                                      <p:to>
                                        <p:strVal val="visible"/>
                                      </p:to>
                                    </p:set>
                                    <p:anim calcmode="lin" valueType="num">
                                      <p:cBhvr>
                                        <p:cTn id="37" dur="500" fill="hold"/>
                                        <p:tgtEl>
                                          <p:spTgt spid="29713"/>
                                        </p:tgtEl>
                                        <p:attrNameLst>
                                          <p:attrName>ppt_h</p:attrName>
                                        </p:attrNameLst>
                                      </p:cBhvr>
                                      <p:tavLst>
                                        <p:tav tm="0">
                                          <p:val>
                                            <p:strVal val="#ppt_h/20"/>
                                          </p:val>
                                        </p:tav>
                                        <p:tav tm="50000">
                                          <p:val>
                                            <p:strVal val="#ppt_h/20"/>
                                          </p:val>
                                        </p:tav>
                                        <p:tav tm="100000">
                                          <p:val>
                                            <p:strVal val="#ppt_h"/>
                                          </p:val>
                                        </p:tav>
                                      </p:tavLst>
                                    </p:anim>
                                    <p:anim calcmode="lin" valueType="num">
                                      <p:cBhvr>
                                        <p:cTn id="38" dur="500" fill="hold"/>
                                        <p:tgtEl>
                                          <p:spTgt spid="29713"/>
                                        </p:tgtEl>
                                        <p:attrNameLst>
                                          <p:attrName>ppt_w</p:attrName>
                                        </p:attrNameLst>
                                      </p:cBhvr>
                                      <p:tavLst>
                                        <p:tav tm="0">
                                          <p:val>
                                            <p:strVal val="#ppt_w+.3"/>
                                          </p:val>
                                        </p:tav>
                                        <p:tav tm="50000">
                                          <p:val>
                                            <p:strVal val="#ppt_w+.3"/>
                                          </p:val>
                                        </p:tav>
                                        <p:tav tm="100000">
                                          <p:val>
                                            <p:strVal val="#ppt_w"/>
                                          </p:val>
                                        </p:tav>
                                      </p:tavLst>
                                    </p:anim>
                                    <p:anim calcmode="lin" valueType="num">
                                      <p:cBhvr>
                                        <p:cTn id="39" dur="500" fill="hold"/>
                                        <p:tgtEl>
                                          <p:spTgt spid="29713"/>
                                        </p:tgtEl>
                                        <p:attrNameLst>
                                          <p:attrName>ppt_x</p:attrName>
                                        </p:attrNameLst>
                                      </p:cBhvr>
                                      <p:tavLst>
                                        <p:tav tm="0">
                                          <p:val>
                                            <p:strVal val="#ppt_x-.3"/>
                                          </p:val>
                                        </p:tav>
                                        <p:tav tm="50000">
                                          <p:val>
                                            <p:strVal val="#ppt_x"/>
                                          </p:val>
                                        </p:tav>
                                        <p:tav tm="100000">
                                          <p:val>
                                            <p:strVal val="#ppt_x"/>
                                          </p:val>
                                        </p:tav>
                                      </p:tavLst>
                                    </p:anim>
                                    <p:anim calcmode="lin" valueType="num">
                                      <p:cBhvr>
                                        <p:cTn id="40" dur="500" fill="hold"/>
                                        <p:tgtEl>
                                          <p:spTgt spid="29713"/>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9713"/>
                                        </p:tgtEl>
                                        <p:attrNameLst>
                                          <p:attrName>ppt_c</p:attrName>
                                        </p:attrNameLst>
                                      </p:cBhvr>
                                      <p:to>
                                        <a:schemeClr val="accent1"/>
                                      </p:to>
                                    </p:animClr>
                                  </p:subTnLst>
                                </p:cTn>
                              </p:par>
                              <p:par>
                                <p:cTn id="41" presetID="26" presetClass="emph" presetSubtype="0" fill="hold" nodeType="withEffect">
                                  <p:stCondLst>
                                    <p:cond delay="0"/>
                                  </p:stCondLst>
                                  <p:childTnLst>
                                    <p:animEffect transition="out" filter="fade">
                                      <p:cBhvr>
                                        <p:cTn id="42" dur="500" tmFilter="0, 0; .2, .5; .8, .5; 1, 0"/>
                                        <p:tgtEl>
                                          <p:spTgt spid="29713"/>
                                        </p:tgtEl>
                                      </p:cBhvr>
                                    </p:animEffect>
                                    <p:animScale>
                                      <p:cBhvr>
                                        <p:cTn id="43" dur="250" autoRev="1" fill="hold"/>
                                        <p:tgtEl>
                                          <p:spTgt spid="29713"/>
                                        </p:tgtEl>
                                      </p:cBhvr>
                                      <p:by x="105000" y="105000"/>
                                    </p:animScale>
                                  </p:childTnLst>
                                  <p:subTnLst>
                                    <p:animClr clrSpc="rgb" dir="cw">
                                      <p:cBhvr override="childStyle">
                                        <p:cTn dur="1" fill="hold" display="0" masterRel="nextClick" afterEffect="1"/>
                                        <p:tgtEl>
                                          <p:spTgt spid="29713"/>
                                        </p:tgtEl>
                                        <p:attrNameLst>
                                          <p:attrName>ppt_c</p:attrName>
                                        </p:attrNameLst>
                                      </p:cBhvr>
                                      <p:to>
                                        <a:schemeClr val="accent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build="p"/>
      <p:bldP spid="29701" grpId="0" build="p"/>
      <p:bldP spid="29704" grpId="0" animBg="1"/>
      <p:bldP spid="2970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260648"/>
            <a:ext cx="7643812" cy="649287"/>
          </a:xfrm>
        </p:spPr>
        <p:txBody>
          <a:bodyPr/>
          <a:lstStyle/>
          <a:p>
            <a:r>
              <a:rPr lang="es-MX" dirty="0"/>
              <a:t>PROSTAGLANDINAS:</a:t>
            </a:r>
          </a:p>
        </p:txBody>
      </p:sp>
      <p:sp>
        <p:nvSpPr>
          <p:cNvPr id="3" name="2 Marcador de contenido"/>
          <p:cNvSpPr>
            <a:spLocks noGrp="1"/>
          </p:cNvSpPr>
          <p:nvPr>
            <p:ph idx="1"/>
          </p:nvPr>
        </p:nvSpPr>
        <p:spPr>
          <a:xfrm>
            <a:off x="539552" y="1052736"/>
            <a:ext cx="8136904" cy="5328592"/>
          </a:xfrm>
        </p:spPr>
        <p:txBody>
          <a:bodyPr/>
          <a:lstStyle/>
          <a:p>
            <a:pPr algn="just"/>
            <a:r>
              <a:rPr lang="es-MX" sz="1800" dirty="0"/>
              <a:t>Intervienen en la respuesta inflamatoria: vasodilatación, aumento de la permeabilidad de los tejidos permitiendo el paso de los leucocitos, antiagregante plaquetario, estímulo de las terminaciones nerviosas del dolor...</a:t>
            </a:r>
          </a:p>
          <a:p>
            <a:pPr algn="just"/>
            <a:r>
              <a:rPr lang="es-MX" sz="1800" dirty="0"/>
              <a:t>Aumento de la secreción de mucus gástrico, y disminución de secreción de ácido gástrico.</a:t>
            </a:r>
          </a:p>
          <a:p>
            <a:pPr algn="just"/>
            <a:r>
              <a:rPr lang="es-MX" sz="1800" dirty="0"/>
              <a:t>Provocan la contracción de la musculatura lisa. Esto es especialmente importante en la del útero de la mujer. En el semen humano hay cantidades pequeñas de prostaglandinas para favorecer la contracción del útero y como consecuencia la ascensión de los espermatozoides a las trompas uterinas; son liberadas durante la menstruación, para favorecer el desprendimiento del endometrio. Así, los dolores menstruales son tratados muchas veces con inhibidores de la liberación de prostaglandinas.</a:t>
            </a:r>
          </a:p>
          <a:p>
            <a:pPr algn="just"/>
            <a:r>
              <a:rPr lang="es-MX" sz="1800" dirty="0"/>
              <a:t>Intervienen en la regulación de la temperatura corporal.</a:t>
            </a:r>
          </a:p>
          <a:p>
            <a:pPr algn="just"/>
            <a:r>
              <a:rPr lang="es-MX" sz="1800" dirty="0"/>
              <a:t>Controlan el descenso de la presión arterial al favorecer la eliminación de sustancias en el riñón.</a:t>
            </a:r>
          </a:p>
          <a:p>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6750" y="2425700"/>
            <a:ext cx="2730500" cy="2005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0891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404664"/>
            <a:ext cx="7643812" cy="649287"/>
          </a:xfrm>
        </p:spPr>
        <p:txBody>
          <a:bodyPr/>
          <a:lstStyle/>
          <a:p>
            <a:r>
              <a:rPr lang="es-MX" dirty="0" err="1"/>
              <a:t>TROMBOXANOS</a:t>
            </a:r>
            <a:endParaRPr lang="es-MX" dirty="0"/>
          </a:p>
        </p:txBody>
      </p:sp>
      <p:sp>
        <p:nvSpPr>
          <p:cNvPr id="3" name="2 Marcador de contenido"/>
          <p:cNvSpPr>
            <a:spLocks noGrp="1"/>
          </p:cNvSpPr>
          <p:nvPr>
            <p:ph idx="1"/>
          </p:nvPr>
        </p:nvSpPr>
        <p:spPr>
          <a:xfrm>
            <a:off x="683568" y="1340768"/>
            <a:ext cx="7643812" cy="4248150"/>
          </a:xfrm>
        </p:spPr>
        <p:txBody>
          <a:bodyPr/>
          <a:lstStyle/>
          <a:p>
            <a:pPr algn="just"/>
            <a:r>
              <a:rPr lang="es-MX" sz="2000" dirty="0"/>
              <a:t>El TXA2 actúa como un potente </a:t>
            </a:r>
            <a:r>
              <a:rPr lang="es-MX" sz="2000" dirty="0" err="1"/>
              <a:t>agregante</a:t>
            </a:r>
            <a:r>
              <a:rPr lang="es-MX" sz="2000" dirty="0"/>
              <a:t> plaquetario (el mayor descubierto hasta ahora) y vasoconstrictor, el cual a su vez se transforma en el </a:t>
            </a:r>
            <a:r>
              <a:rPr lang="es-MX" sz="2000" dirty="0" err="1"/>
              <a:t>tromboxano</a:t>
            </a:r>
            <a:r>
              <a:rPr lang="es-MX" sz="2000" dirty="0"/>
              <a:t> B2, que es inactivo, pero más estable que el anterior.</a:t>
            </a:r>
          </a:p>
          <a:p>
            <a:pPr algn="just"/>
            <a:r>
              <a:rPr lang="es-MX" sz="2000" dirty="0"/>
              <a:t>Su principal función biológica es participar en la Hemostasia, es decir en los procesos de coagulación y agregación plaquetaria. En el sistema respiratorio, particularmente el TXA2, es un potente broncoconstrictor. Debido a su función en la agregación plaquetaria, el TXA2 es importante en el cierre de las heridas y hemorragias que permanentemente se producen en nuestro organismo.</a:t>
            </a:r>
          </a:p>
          <a:p>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4653136"/>
            <a:ext cx="2736304" cy="1964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5608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332656"/>
            <a:ext cx="7643812" cy="649287"/>
          </a:xfrm>
        </p:spPr>
        <p:txBody>
          <a:bodyPr/>
          <a:lstStyle/>
          <a:p>
            <a:r>
              <a:rPr lang="es-MX" dirty="0" err="1"/>
              <a:t>LEUCOTRIENOS</a:t>
            </a:r>
            <a:endParaRPr lang="es-MX" dirty="0"/>
          </a:p>
        </p:txBody>
      </p:sp>
      <p:sp>
        <p:nvSpPr>
          <p:cNvPr id="3" name="2 Marcador de contenido"/>
          <p:cNvSpPr>
            <a:spLocks noGrp="1"/>
          </p:cNvSpPr>
          <p:nvPr>
            <p:ph idx="1"/>
          </p:nvPr>
        </p:nvSpPr>
        <p:spPr>
          <a:xfrm>
            <a:off x="611560" y="1052736"/>
            <a:ext cx="7643812" cy="4248150"/>
          </a:xfrm>
        </p:spPr>
        <p:txBody>
          <a:bodyPr/>
          <a:lstStyle/>
          <a:p>
            <a:pPr algn="just"/>
            <a:r>
              <a:rPr lang="es-MX" sz="2400" dirty="0"/>
              <a:t> Los </a:t>
            </a:r>
            <a:r>
              <a:rPr lang="es-MX" sz="2400" dirty="0" err="1"/>
              <a:t>leucotrienos</a:t>
            </a:r>
            <a:r>
              <a:rPr lang="es-MX" sz="2400" dirty="0"/>
              <a:t> son constrictores extremadamente potentes de la musculatura lisa. Como las vías aéreas periféricas de los pulmones son muy sensibles, es posible relacionar entonces este tipo de sustancias con las dificultades respiratorias de los pacientes asmáticos.</a:t>
            </a:r>
          </a:p>
          <a:p>
            <a:pPr algn="just"/>
            <a:r>
              <a:rPr lang="es-MX" sz="2400" dirty="0"/>
              <a:t>Además, los </a:t>
            </a:r>
            <a:r>
              <a:rPr lang="es-MX" sz="2400" dirty="0" err="1"/>
              <a:t>leucotrienos</a:t>
            </a:r>
            <a:r>
              <a:rPr lang="es-MX" sz="2400" dirty="0"/>
              <a:t> participan en los procesos de inflamación crónica, aumentando la permeabilidad vascular y favoreciendo, por tanto, el edema de la zona afectada.</a:t>
            </a:r>
          </a:p>
          <a:p>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3789040"/>
            <a:ext cx="1968500" cy="2541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9979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83568" y="692696"/>
            <a:ext cx="7772400" cy="1362075"/>
          </a:xfrm>
        </p:spPr>
        <p:txBody>
          <a:bodyPr/>
          <a:lstStyle/>
          <a:p>
            <a:pPr algn="ctr"/>
            <a:r>
              <a:rPr lang="es-MX" dirty="0"/>
              <a:t>Fuentes de lípidos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1772816"/>
            <a:ext cx="3744416" cy="43177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73546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827584" y="476672"/>
            <a:ext cx="7643812" cy="649287"/>
          </a:xfrm>
        </p:spPr>
        <p:txBody>
          <a:bodyPr/>
          <a:lstStyle/>
          <a:p>
            <a:pPr algn="r"/>
            <a:r>
              <a:rPr lang="es-MX" dirty="0"/>
              <a:t>Ácidos grasos.</a:t>
            </a:r>
          </a:p>
        </p:txBody>
      </p:sp>
      <p:sp>
        <p:nvSpPr>
          <p:cNvPr id="5" name="4 Marcador de contenido"/>
          <p:cNvSpPr>
            <a:spLocks noGrp="1"/>
          </p:cNvSpPr>
          <p:nvPr>
            <p:ph sz="half" idx="1"/>
          </p:nvPr>
        </p:nvSpPr>
        <p:spPr>
          <a:xfrm>
            <a:off x="251520" y="1268760"/>
            <a:ext cx="4176464" cy="4680520"/>
          </a:xfrm>
        </p:spPr>
        <p:txBody>
          <a:bodyPr/>
          <a:lstStyle/>
          <a:p>
            <a:pPr marL="0" indent="0" algn="ctr">
              <a:buNone/>
            </a:pPr>
            <a:r>
              <a:rPr lang="es-MX" dirty="0"/>
              <a:t>Saturados</a:t>
            </a:r>
          </a:p>
          <a:p>
            <a:pPr marL="0" indent="0" algn="just">
              <a:buNone/>
            </a:pPr>
            <a:endParaRPr lang="es-MX" dirty="0"/>
          </a:p>
          <a:p>
            <a:pPr marL="0" indent="0" algn="just">
              <a:buNone/>
            </a:pPr>
            <a:r>
              <a:rPr lang="es-MX" sz="2400" dirty="0"/>
              <a:t>Incrementan niveles de LDL.</a:t>
            </a:r>
          </a:p>
          <a:p>
            <a:pPr marL="0" indent="0" algn="just">
              <a:buNone/>
            </a:pPr>
            <a:r>
              <a:rPr lang="es-MX" sz="2400" dirty="0"/>
              <a:t>Se deben limitar al 10% de las </a:t>
            </a:r>
            <a:r>
              <a:rPr lang="es-MX" sz="2400" dirty="0" err="1"/>
              <a:t>calorias</a:t>
            </a:r>
            <a:r>
              <a:rPr lang="es-MX" sz="2400" dirty="0"/>
              <a:t>.</a:t>
            </a:r>
          </a:p>
          <a:p>
            <a:pPr marL="0" indent="0" algn="just">
              <a:buNone/>
            </a:pPr>
            <a:r>
              <a:rPr lang="es-MX" sz="2400" dirty="0"/>
              <a:t>Productos animales: mantequilla, queso, leche entera, helados, carnes grasosas, aceite de coco y palma.</a:t>
            </a:r>
          </a:p>
        </p:txBody>
      </p:sp>
      <p:sp>
        <p:nvSpPr>
          <p:cNvPr id="6" name="5 Marcador de contenido"/>
          <p:cNvSpPr>
            <a:spLocks noGrp="1"/>
          </p:cNvSpPr>
          <p:nvPr>
            <p:ph sz="half" idx="2"/>
          </p:nvPr>
        </p:nvSpPr>
        <p:spPr>
          <a:xfrm>
            <a:off x="4716016" y="1268760"/>
            <a:ext cx="4176464" cy="5328890"/>
          </a:xfrm>
        </p:spPr>
        <p:txBody>
          <a:bodyPr/>
          <a:lstStyle/>
          <a:p>
            <a:pPr marL="0" indent="0" algn="ctr">
              <a:buNone/>
            </a:pPr>
            <a:r>
              <a:rPr lang="es-MX" dirty="0"/>
              <a:t>Insaturados</a:t>
            </a:r>
          </a:p>
          <a:p>
            <a:pPr marL="0" indent="0" algn="just">
              <a:buNone/>
            </a:pPr>
            <a:endParaRPr lang="es-MX" dirty="0"/>
          </a:p>
          <a:p>
            <a:pPr marL="0" indent="0" algn="just">
              <a:buNone/>
            </a:pPr>
            <a:r>
              <a:rPr lang="es-MX" sz="2400" dirty="0"/>
              <a:t>Ayudan a bajar el colesterol en la sangre pero tienen muchas calorías. (limitar su consumo).</a:t>
            </a:r>
          </a:p>
          <a:p>
            <a:pPr marL="0" indent="0" algn="just">
              <a:buNone/>
            </a:pPr>
            <a:r>
              <a:rPr lang="es-MX" sz="2400" dirty="0" err="1"/>
              <a:t>Monoinsaturados</a:t>
            </a:r>
            <a:r>
              <a:rPr lang="es-MX" sz="2400" dirty="0"/>
              <a:t>: aceite de oliva y canola  (omegas) disminuyen el LDL</a:t>
            </a:r>
          </a:p>
          <a:p>
            <a:pPr marL="0" indent="0" algn="just">
              <a:buNone/>
            </a:pPr>
            <a:r>
              <a:rPr lang="es-MX" sz="2400" dirty="0"/>
              <a:t>Poliinsaturados: aceite de pescado, azafrán , girasol, </a:t>
            </a:r>
            <a:r>
              <a:rPr lang="es-MX" sz="2400" dirty="0" err="1"/>
              <a:t>maiz</a:t>
            </a:r>
            <a:r>
              <a:rPr lang="es-MX" sz="2400" dirty="0"/>
              <a:t>, soya; </a:t>
            </a:r>
            <a:r>
              <a:rPr lang="es-MX" sz="2400" dirty="0" err="1"/>
              <a:t>diminuyen</a:t>
            </a:r>
            <a:r>
              <a:rPr lang="es-MX" sz="2400" dirty="0"/>
              <a:t> el LDL y el HDL.</a:t>
            </a:r>
          </a:p>
        </p:txBody>
      </p:sp>
    </p:spTree>
    <p:extLst>
      <p:ext uri="{BB962C8B-B14F-4D97-AF65-F5344CB8AC3E}">
        <p14:creationId xmlns:p14="http://schemas.microsoft.com/office/powerpoint/2010/main" val="2775072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barn(inVertical)">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barn(inVertical)">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barn(inVertical)">
                                      <p:cBhvr>
                                        <p:cTn id="22" dur="500"/>
                                        <p:tgtEl>
                                          <p:spTgt spid="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barn(inVertical)">
                                      <p:cBhvr>
                                        <p:cTn id="27" dur="500"/>
                                        <p:tgtEl>
                                          <p:spTgt spid="6">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barn(inVertical)">
                                      <p:cBhvr>
                                        <p:cTn id="32" dur="500"/>
                                        <p:tgtEl>
                                          <p:spTgt spid="6">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6">
                                            <p:txEl>
                                              <p:pRg st="3" end="3"/>
                                            </p:txEl>
                                          </p:spTgt>
                                        </p:tgtEl>
                                        <p:attrNameLst>
                                          <p:attrName>style.visibility</p:attrName>
                                        </p:attrNameLst>
                                      </p:cBhvr>
                                      <p:to>
                                        <p:strVal val="visible"/>
                                      </p:to>
                                    </p:set>
                                    <p:animEffect transition="in" filter="barn(inVertical)">
                                      <p:cBhvr>
                                        <p:cTn id="37" dur="500"/>
                                        <p:tgtEl>
                                          <p:spTgt spid="6">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6">
                                            <p:txEl>
                                              <p:pRg st="4" end="4"/>
                                            </p:txEl>
                                          </p:spTgt>
                                        </p:tgtEl>
                                        <p:attrNameLst>
                                          <p:attrName>style.visibility</p:attrName>
                                        </p:attrNameLst>
                                      </p:cBhvr>
                                      <p:to>
                                        <p:strVal val="visible"/>
                                      </p:to>
                                    </p:set>
                                    <p:animEffect transition="in" filter="barn(inVertical)">
                                      <p:cBhvr>
                                        <p:cTn id="4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827584" y="476672"/>
            <a:ext cx="7643812" cy="649287"/>
          </a:xfrm>
        </p:spPr>
        <p:txBody>
          <a:bodyPr/>
          <a:lstStyle/>
          <a:p>
            <a:pPr algn="r"/>
            <a:r>
              <a:rPr lang="es-MX" dirty="0"/>
              <a:t>Ácidos grasos.</a:t>
            </a:r>
          </a:p>
        </p:txBody>
      </p:sp>
      <p:sp>
        <p:nvSpPr>
          <p:cNvPr id="5" name="4 Marcador de contenido"/>
          <p:cNvSpPr>
            <a:spLocks noGrp="1"/>
          </p:cNvSpPr>
          <p:nvPr>
            <p:ph sz="half" idx="1"/>
          </p:nvPr>
        </p:nvSpPr>
        <p:spPr>
          <a:xfrm>
            <a:off x="251520" y="1268760"/>
            <a:ext cx="4176464" cy="4680520"/>
          </a:xfrm>
        </p:spPr>
        <p:txBody>
          <a:bodyPr/>
          <a:lstStyle/>
          <a:p>
            <a:pPr marL="0" indent="0" algn="ctr">
              <a:buNone/>
            </a:pPr>
            <a:r>
              <a:rPr lang="es-MX" dirty="0" err="1"/>
              <a:t>cis</a:t>
            </a:r>
            <a:endParaRPr lang="es-MX" dirty="0"/>
          </a:p>
          <a:p>
            <a:pPr marL="0" indent="0" algn="just">
              <a:buNone/>
            </a:pPr>
            <a:endParaRPr lang="es-MX" dirty="0"/>
          </a:p>
          <a:p>
            <a:pPr marL="0" indent="0" algn="just">
              <a:buNone/>
            </a:pPr>
            <a:r>
              <a:rPr lang="es-MX" sz="2400" dirty="0"/>
              <a:t>Se encuentran en alimentos naturales.</a:t>
            </a:r>
          </a:p>
          <a:p>
            <a:pPr marL="0" indent="0" algn="just">
              <a:buNone/>
            </a:pPr>
            <a:r>
              <a:rPr lang="es-MX" sz="2400" dirty="0"/>
              <a:t>Son las grasas menos dañinas que se pueden consumir.</a:t>
            </a:r>
          </a:p>
        </p:txBody>
      </p:sp>
      <p:sp>
        <p:nvSpPr>
          <p:cNvPr id="6" name="5 Marcador de contenido"/>
          <p:cNvSpPr>
            <a:spLocks noGrp="1"/>
          </p:cNvSpPr>
          <p:nvPr>
            <p:ph sz="half" idx="2"/>
          </p:nvPr>
        </p:nvSpPr>
        <p:spPr>
          <a:xfrm>
            <a:off x="4716016" y="1268760"/>
            <a:ext cx="4176464" cy="5328890"/>
          </a:xfrm>
        </p:spPr>
        <p:txBody>
          <a:bodyPr/>
          <a:lstStyle/>
          <a:p>
            <a:pPr marL="0" indent="0" algn="ctr">
              <a:buNone/>
            </a:pPr>
            <a:r>
              <a:rPr lang="es-MX" dirty="0" err="1"/>
              <a:t>trans</a:t>
            </a:r>
            <a:endParaRPr lang="es-MX" dirty="0"/>
          </a:p>
          <a:p>
            <a:pPr marL="0" indent="0" algn="just">
              <a:buNone/>
            </a:pPr>
            <a:endParaRPr lang="es-MX" dirty="0"/>
          </a:p>
          <a:p>
            <a:pPr marL="0" indent="0" algn="just">
              <a:buNone/>
            </a:pPr>
            <a:r>
              <a:rPr lang="es-MX" sz="2400" dirty="0"/>
              <a:t>En alimentos hidrogenados para solidificarlos.</a:t>
            </a:r>
          </a:p>
          <a:p>
            <a:pPr marL="0" indent="0" algn="just">
              <a:buNone/>
            </a:pPr>
            <a:r>
              <a:rPr lang="es-MX" sz="2400" dirty="0"/>
              <a:t>Incrementan los niveles de LDL y disminuyen los de HDL.</a:t>
            </a:r>
          </a:p>
          <a:p>
            <a:pPr marL="0" indent="0" algn="just">
              <a:buNone/>
            </a:pPr>
            <a:r>
              <a:rPr lang="es-MX" sz="2400" dirty="0"/>
              <a:t>Generan radicales libres (además del aumento de peso y el fumar).</a:t>
            </a:r>
          </a:p>
          <a:p>
            <a:pPr marL="0" indent="0" algn="just">
              <a:buNone/>
            </a:pPr>
            <a:r>
              <a:rPr lang="es-MX" sz="2400" dirty="0"/>
              <a:t>Se encuentran en alimentos fritos, productos comerciales horneados y margarinas.</a:t>
            </a:r>
          </a:p>
        </p:txBody>
      </p:sp>
    </p:spTree>
    <p:extLst>
      <p:ext uri="{BB962C8B-B14F-4D97-AF65-F5344CB8AC3E}">
        <p14:creationId xmlns:p14="http://schemas.microsoft.com/office/powerpoint/2010/main" val="1584537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wipe(down)">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wipe(down)">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wipe(down)">
                                      <p:cBhvr>
                                        <p:cTn id="22" dur="500"/>
                                        <p:tgtEl>
                                          <p:spTgt spid="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animEffect transition="in" filter="wipe(down)">
                                      <p:cBhvr>
                                        <p:cTn id="27" dur="500"/>
                                        <p:tgtEl>
                                          <p:spTgt spid="6">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Effect transition="in" filter="wipe(down)">
                                      <p:cBhvr>
                                        <p:cTn id="32" dur="500"/>
                                        <p:tgtEl>
                                          <p:spTgt spid="6">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Effect transition="in" filter="wipe(down)">
                                      <p:cBhvr>
                                        <p:cTn id="37" dur="500"/>
                                        <p:tgtEl>
                                          <p:spTgt spid="6">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6">
                                            <p:txEl>
                                              <p:pRg st="5" end="5"/>
                                            </p:txEl>
                                          </p:spTgt>
                                        </p:tgtEl>
                                        <p:attrNameLst>
                                          <p:attrName>style.visibility</p:attrName>
                                        </p:attrNameLst>
                                      </p:cBhvr>
                                      <p:to>
                                        <p:strVal val="visible"/>
                                      </p:to>
                                    </p:set>
                                    <p:animEffect transition="in" filter="wipe(down)">
                                      <p:cBhvr>
                                        <p:cTn id="4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p:txBody>
          <a:bodyPr/>
          <a:lstStyle/>
          <a:p>
            <a:pPr marL="0" indent="0" algn="ctr">
              <a:buNone/>
            </a:pPr>
            <a:r>
              <a:rPr lang="es-MX" dirty="0"/>
              <a:t>La lipoproteína HDL se forma en el cuerpo; no hay alimentos que la contengan, pero si que ayuden a que se forme.</a:t>
            </a:r>
          </a:p>
          <a:p>
            <a:pPr marL="0" indent="0" algn="ctr">
              <a:buNone/>
            </a:pPr>
            <a:endParaRPr lang="es-MX" dirty="0"/>
          </a:p>
          <a:p>
            <a:pPr marL="0" indent="0" algn="ctr">
              <a:buNone/>
            </a:pPr>
            <a:endParaRPr lang="es-MX" dirty="0"/>
          </a:p>
          <a:p>
            <a:pPr marL="0" indent="0" algn="ctr">
              <a:buNone/>
            </a:pPr>
            <a:endParaRPr lang="es-MX" dirty="0"/>
          </a:p>
          <a:p>
            <a:pPr marL="0" indent="0" algn="just">
              <a:buNone/>
            </a:pPr>
            <a:r>
              <a:rPr lang="es-MX" dirty="0"/>
              <a:t>En los niños menores de 2 años es recomendable la dieta alta en lípidos por el desarrollo cerebral. </a:t>
            </a:r>
          </a:p>
        </p:txBody>
      </p:sp>
    </p:spTree>
    <p:extLst>
      <p:ext uri="{BB962C8B-B14F-4D97-AF65-F5344CB8AC3E}">
        <p14:creationId xmlns:p14="http://schemas.microsoft.com/office/powerpoint/2010/main" val="256106240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1043608" y="1628800"/>
            <a:ext cx="7273428" cy="4968230"/>
          </a:xfrm>
        </p:spPr>
        <p:txBody>
          <a:bodyPr/>
          <a:lstStyle/>
          <a:p>
            <a:pPr marL="0" indent="0" algn="just">
              <a:buNone/>
            </a:pPr>
            <a:r>
              <a:rPr lang="es-MX" dirty="0"/>
              <a:t>Granos enteros, frutas y verduras. (La fibra evita la absorción de colesterol de los alimentos).</a:t>
            </a:r>
          </a:p>
        </p:txBody>
      </p:sp>
      <p:sp>
        <p:nvSpPr>
          <p:cNvPr id="2" name="1 Título"/>
          <p:cNvSpPr>
            <a:spLocks noGrp="1"/>
          </p:cNvSpPr>
          <p:nvPr>
            <p:ph type="title"/>
          </p:nvPr>
        </p:nvSpPr>
        <p:spPr>
          <a:xfrm>
            <a:off x="899592" y="908720"/>
            <a:ext cx="7643812" cy="649287"/>
          </a:xfrm>
        </p:spPr>
        <p:txBody>
          <a:bodyPr/>
          <a:lstStyle/>
          <a:p>
            <a:r>
              <a:rPr lang="es-MX" dirty="0"/>
              <a:t>Alimentos bajos en grasas:</a:t>
            </a:r>
          </a:p>
        </p:txBody>
      </p:sp>
      <p:pic>
        <p:nvPicPr>
          <p:cNvPr id="65538" name="Picture 2" descr="http://t2.gstatic.com/images?q=tbn:ANd9GcTAYVH43YyWdmduenT4g7I4vJmD4KdaQRk6aOXUK9K433WGK0rCZ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3242142"/>
            <a:ext cx="4320480" cy="2849014"/>
          </a:xfrm>
          <a:prstGeom prst="rect">
            <a:avLst/>
          </a:prstGeom>
          <a:noFill/>
          <a:extLst>
            <a:ext uri="{909E8E84-426E-40DD-AFC4-6F175D3DCCD1}">
              <a14:hiddenFill xmlns:a14="http://schemas.microsoft.com/office/drawing/2010/main">
                <a:solidFill>
                  <a:srgbClr val="FFFFFF"/>
                </a:solidFill>
              </a14:hiddenFill>
            </a:ext>
          </a:extLst>
        </p:spPr>
      </p:pic>
      <p:pic>
        <p:nvPicPr>
          <p:cNvPr id="655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3212976"/>
            <a:ext cx="3808054" cy="2878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ultiplicar"/>
          <p:cNvSpPr/>
          <p:nvPr/>
        </p:nvSpPr>
        <p:spPr bwMode="auto">
          <a:xfrm>
            <a:off x="-420832" y="2308922"/>
            <a:ext cx="5440789" cy="4715454"/>
          </a:xfrm>
          <a:prstGeom prst="mathMultiply">
            <a:avLst/>
          </a:prstGeom>
          <a:solidFill>
            <a:srgbClr val="C00000"/>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255138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5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55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6" presetClass="entr" presetSubtype="32"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332656"/>
            <a:ext cx="7643812" cy="649287"/>
          </a:xfrm>
        </p:spPr>
        <p:txBody>
          <a:bodyPr/>
          <a:lstStyle/>
          <a:p>
            <a:r>
              <a:rPr lang="es-MX" dirty="0"/>
              <a:t>FUNCIONES DE LOS LÍPIDOS.</a:t>
            </a:r>
          </a:p>
        </p:txBody>
      </p:sp>
      <p:sp>
        <p:nvSpPr>
          <p:cNvPr id="3" name="2 Marcador de contenido"/>
          <p:cNvSpPr>
            <a:spLocks noGrp="1"/>
          </p:cNvSpPr>
          <p:nvPr>
            <p:ph sz="half" idx="1"/>
          </p:nvPr>
        </p:nvSpPr>
        <p:spPr>
          <a:xfrm>
            <a:off x="1042988" y="1340768"/>
            <a:ext cx="7345436" cy="5256882"/>
          </a:xfrm>
        </p:spPr>
        <p:txBody>
          <a:bodyPr/>
          <a:lstStyle/>
          <a:p>
            <a:pPr algn="just"/>
            <a:r>
              <a:rPr lang="es-MX" sz="2400" dirty="0"/>
              <a:t>De reserva energética: 9.4kcal/g.</a:t>
            </a:r>
          </a:p>
          <a:p>
            <a:pPr algn="just"/>
            <a:endParaRPr lang="es-MX" sz="2400" dirty="0"/>
          </a:p>
          <a:p>
            <a:pPr algn="just"/>
            <a:r>
              <a:rPr lang="es-MX" sz="2400" dirty="0"/>
              <a:t>Estructural: fosfolípidos, </a:t>
            </a:r>
            <a:r>
              <a:rPr lang="es-MX" sz="2400" dirty="0" err="1"/>
              <a:t>glicolípidos</a:t>
            </a:r>
            <a:r>
              <a:rPr lang="es-MX" sz="2400" dirty="0"/>
              <a:t>; colesterol en membranas.</a:t>
            </a:r>
          </a:p>
          <a:p>
            <a:pPr algn="just"/>
            <a:endParaRPr lang="es-MX" sz="2400" dirty="0"/>
          </a:p>
          <a:p>
            <a:pPr algn="just"/>
            <a:r>
              <a:rPr lang="es-MX" sz="2400" dirty="0"/>
              <a:t>Protección de </a:t>
            </a:r>
            <a:r>
              <a:rPr lang="es-MX" sz="2400" dirty="0" err="1"/>
              <a:t>organos</a:t>
            </a:r>
            <a:r>
              <a:rPr lang="es-MX" sz="2400" dirty="0"/>
              <a:t> blandos: tejido adiposo.</a:t>
            </a:r>
          </a:p>
          <a:p>
            <a:pPr algn="just"/>
            <a:endParaRPr lang="es-MX" sz="2400" dirty="0"/>
          </a:p>
          <a:p>
            <a:pPr algn="just"/>
            <a:r>
              <a:rPr lang="es-MX" sz="2400" dirty="0"/>
              <a:t>Reguladores: hormonas, respuesta inmune.</a:t>
            </a:r>
          </a:p>
          <a:p>
            <a:pPr algn="just"/>
            <a:endParaRPr lang="es-MX" sz="2400" dirty="0"/>
          </a:p>
          <a:p>
            <a:pPr algn="just"/>
            <a:r>
              <a:rPr lang="es-MX" sz="2400" dirty="0"/>
              <a:t>Transportadores: por ácidos biliares y lipoproteínas.</a:t>
            </a:r>
          </a:p>
        </p:txBody>
      </p:sp>
    </p:spTree>
    <p:extLst>
      <p:ext uri="{BB962C8B-B14F-4D97-AF65-F5344CB8AC3E}">
        <p14:creationId xmlns:p14="http://schemas.microsoft.com/office/powerpoint/2010/main" val="23988723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908175" y="188913"/>
            <a:ext cx="6778625" cy="649287"/>
          </a:xfrm>
        </p:spPr>
        <p:txBody>
          <a:bodyPr/>
          <a:lstStyle/>
          <a:p>
            <a:pPr algn="r"/>
            <a:r>
              <a:rPr lang="es-ES_tradnl">
                <a:solidFill>
                  <a:schemeClr val="accent1"/>
                </a:solidFill>
              </a:rPr>
              <a:t>Ácidos grasos Saturados.</a:t>
            </a:r>
            <a:endParaRPr lang="uk-UA">
              <a:solidFill>
                <a:schemeClr val="accent1"/>
              </a:solidFill>
            </a:endParaRPr>
          </a:p>
        </p:txBody>
      </p:sp>
      <p:sp>
        <p:nvSpPr>
          <p:cNvPr id="33795" name="Rectangle 3"/>
          <p:cNvSpPr>
            <a:spLocks noGrp="1" noChangeArrowheads="1"/>
          </p:cNvSpPr>
          <p:nvPr>
            <p:ph type="body" idx="1"/>
          </p:nvPr>
        </p:nvSpPr>
        <p:spPr>
          <a:xfrm>
            <a:off x="1908175" y="981075"/>
            <a:ext cx="6778625" cy="5616575"/>
          </a:xfrm>
        </p:spPr>
        <p:txBody>
          <a:bodyPr/>
          <a:lstStyle/>
          <a:p>
            <a:pPr marL="0" indent="0">
              <a:buFontTx/>
              <a:buNone/>
            </a:pPr>
            <a:r>
              <a:rPr lang="es-ES_tradnl">
                <a:solidFill>
                  <a:schemeClr val="accent2"/>
                </a:solidFill>
              </a:rPr>
              <a:t>Los tenemos de cadena corta (volátiles):</a:t>
            </a:r>
          </a:p>
          <a:p>
            <a:pPr marL="652463" lvl="2"/>
            <a:r>
              <a:rPr lang="es-ES">
                <a:solidFill>
                  <a:schemeClr val="bg1"/>
                </a:solidFill>
              </a:rPr>
              <a:t>Ácido butírico</a:t>
            </a:r>
          </a:p>
          <a:p>
            <a:pPr marL="652463" lvl="2"/>
            <a:r>
              <a:rPr lang="es-ES">
                <a:solidFill>
                  <a:schemeClr val="bg1"/>
                </a:solidFill>
              </a:rPr>
              <a:t>Ácido isobutírico </a:t>
            </a:r>
          </a:p>
          <a:p>
            <a:pPr marL="652463" lvl="2"/>
            <a:r>
              <a:rPr lang="es-ES">
                <a:solidFill>
                  <a:schemeClr val="bg1"/>
                </a:solidFill>
              </a:rPr>
              <a:t>Ácido valérico  </a:t>
            </a:r>
          </a:p>
          <a:p>
            <a:pPr marL="652463" lvl="2"/>
            <a:r>
              <a:rPr lang="es-ES">
                <a:solidFill>
                  <a:schemeClr val="bg1"/>
                </a:solidFill>
              </a:rPr>
              <a:t>Ácido isovalérico </a:t>
            </a:r>
            <a:endParaRPr lang="es-ES_tradnl">
              <a:solidFill>
                <a:schemeClr val="bg1"/>
              </a:solidFill>
            </a:endParaRPr>
          </a:p>
          <a:p>
            <a:pPr marL="0" indent="0">
              <a:buFontTx/>
              <a:buNone/>
            </a:pPr>
            <a:endParaRPr lang="es-ES_tradnl">
              <a:solidFill>
                <a:schemeClr val="bg1"/>
              </a:solidFill>
            </a:endParaRPr>
          </a:p>
          <a:p>
            <a:pPr marL="0" indent="0">
              <a:buFontTx/>
              <a:buNone/>
            </a:pPr>
            <a:endParaRPr lang="es-ES_tradnl">
              <a:solidFill>
                <a:schemeClr val="accent2"/>
              </a:solidFill>
            </a:endParaRPr>
          </a:p>
          <a:p>
            <a:pPr marL="0" indent="0">
              <a:buFontTx/>
              <a:buNone/>
            </a:pPr>
            <a:r>
              <a:rPr lang="es-ES_tradnl">
                <a:solidFill>
                  <a:schemeClr val="accent2"/>
                </a:solidFill>
              </a:rPr>
              <a:t>Y de cadena larga (sólidos):</a:t>
            </a:r>
          </a:p>
          <a:p>
            <a:pPr marL="652463" lvl="2"/>
            <a:r>
              <a:rPr lang="es-ES">
                <a:solidFill>
                  <a:schemeClr val="bg1"/>
                </a:solidFill>
              </a:rPr>
              <a:t>Ácido mirístico </a:t>
            </a:r>
          </a:p>
          <a:p>
            <a:pPr marL="652463" lvl="2"/>
            <a:r>
              <a:rPr lang="es-ES">
                <a:solidFill>
                  <a:schemeClr val="bg1"/>
                </a:solidFill>
              </a:rPr>
              <a:t>Ácido palmítico</a:t>
            </a:r>
          </a:p>
          <a:p>
            <a:pPr marL="652463" lvl="2"/>
            <a:r>
              <a:rPr lang="es-ES">
                <a:solidFill>
                  <a:schemeClr val="bg1"/>
                </a:solidFill>
              </a:rPr>
              <a:t>Ácido esteárico.</a:t>
            </a:r>
            <a:endParaRPr lang="uk-UA">
              <a:solidFill>
                <a:schemeClr val="bg1"/>
              </a:solidFill>
            </a:endParaRPr>
          </a:p>
        </p:txBody>
      </p:sp>
      <p:grpSp>
        <p:nvGrpSpPr>
          <p:cNvPr id="33804" name="Group 12"/>
          <p:cNvGrpSpPr>
            <a:grpSpLocks/>
          </p:cNvGrpSpPr>
          <p:nvPr/>
        </p:nvGrpSpPr>
        <p:grpSpPr bwMode="auto">
          <a:xfrm>
            <a:off x="5508625" y="2781300"/>
            <a:ext cx="2700338" cy="1152525"/>
            <a:chOff x="3152" y="1661"/>
            <a:chExt cx="1701" cy="726"/>
          </a:xfrm>
        </p:grpSpPr>
        <p:pic>
          <p:nvPicPr>
            <p:cNvPr id="33801" name="Picture 9" descr="12"/>
            <p:cNvPicPr>
              <a:picLocks noChangeAspect="1" noChangeArrowheads="1"/>
            </p:cNvPicPr>
            <p:nvPr/>
          </p:nvPicPr>
          <p:blipFill>
            <a:blip r:embed="rId4">
              <a:extLst>
                <a:ext uri="{28A0092B-C50C-407E-A947-70E740481C1C}">
                  <a14:useLocalDpi xmlns:a14="http://schemas.microsoft.com/office/drawing/2010/main" val="0"/>
                </a:ext>
              </a:extLst>
            </a:blip>
            <a:srcRect r="67110" b="59801"/>
            <a:stretch>
              <a:fillRect/>
            </a:stretch>
          </p:blipFill>
          <p:spPr bwMode="auto">
            <a:xfrm>
              <a:off x="3152" y="1661"/>
              <a:ext cx="817" cy="726"/>
            </a:xfrm>
            <a:prstGeom prst="rect">
              <a:avLst/>
            </a:prstGeom>
            <a:noFill/>
            <a:extLst>
              <a:ext uri="{909E8E84-426E-40DD-AFC4-6F175D3DCCD1}">
                <a14:hiddenFill xmlns:a14="http://schemas.microsoft.com/office/drawing/2010/main">
                  <a:solidFill>
                    <a:srgbClr val="FFFFFF"/>
                  </a:solidFill>
                </a14:hiddenFill>
              </a:ext>
            </a:extLst>
          </p:spPr>
        </p:pic>
        <p:pic>
          <p:nvPicPr>
            <p:cNvPr id="33802" name="Picture 10" descr="12"/>
            <p:cNvPicPr>
              <a:picLocks noChangeAspect="1" noChangeArrowheads="1"/>
            </p:cNvPicPr>
            <p:nvPr/>
          </p:nvPicPr>
          <p:blipFill>
            <a:blip r:embed="rId4">
              <a:extLst>
                <a:ext uri="{28A0092B-C50C-407E-A947-70E740481C1C}">
                  <a14:useLocalDpi xmlns:a14="http://schemas.microsoft.com/office/drawing/2010/main" val="0"/>
                </a:ext>
              </a:extLst>
            </a:blip>
            <a:srcRect l="69887" b="59801"/>
            <a:stretch>
              <a:fillRect/>
            </a:stretch>
          </p:blipFill>
          <p:spPr bwMode="auto">
            <a:xfrm>
              <a:off x="4105" y="1661"/>
              <a:ext cx="748" cy="726"/>
            </a:xfrm>
            <a:prstGeom prst="rect">
              <a:avLst/>
            </a:prstGeom>
            <a:noFill/>
            <a:extLst>
              <a:ext uri="{909E8E84-426E-40DD-AFC4-6F175D3DCCD1}">
                <a14:hiddenFill xmlns:a14="http://schemas.microsoft.com/office/drawing/2010/main">
                  <a:solidFill>
                    <a:srgbClr val="FFFFFF"/>
                  </a:solidFill>
                </a14:hiddenFill>
              </a:ext>
            </a:extLst>
          </p:spPr>
        </p:pic>
      </p:grpSp>
      <p:pic>
        <p:nvPicPr>
          <p:cNvPr id="33806" name="Picture 14" descr="%C3%81cido_butan%C3%B3ic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7763" y="1773238"/>
            <a:ext cx="1531937" cy="647700"/>
          </a:xfrm>
          <a:prstGeom prst="rect">
            <a:avLst/>
          </a:prstGeom>
          <a:noFill/>
          <a:extLst>
            <a:ext uri="{909E8E84-426E-40DD-AFC4-6F175D3DCCD1}">
              <a14:hiddenFill xmlns:a14="http://schemas.microsoft.com/office/drawing/2010/main">
                <a:solidFill>
                  <a:srgbClr val="FFFFFF"/>
                </a:solidFill>
              </a14:hiddenFill>
            </a:ext>
          </a:extLst>
        </p:spPr>
      </p:pic>
      <p:pic>
        <p:nvPicPr>
          <p:cNvPr id="33808" name="Picture 16" descr="Diapositiva4"/>
          <p:cNvPicPr>
            <a:picLocks noChangeAspect="1" noChangeArrowheads="1"/>
          </p:cNvPicPr>
          <p:nvPr/>
        </p:nvPicPr>
        <p:blipFill>
          <a:blip r:embed="rId6">
            <a:extLst>
              <a:ext uri="{28A0092B-C50C-407E-A947-70E740481C1C}">
                <a14:useLocalDpi xmlns:a14="http://schemas.microsoft.com/office/drawing/2010/main" val="0"/>
              </a:ext>
            </a:extLst>
          </a:blip>
          <a:srcRect l="3796" t="35988" r="10092" b="45802"/>
          <a:stretch>
            <a:fillRect/>
          </a:stretch>
        </p:blipFill>
        <p:spPr bwMode="auto">
          <a:xfrm>
            <a:off x="4787900" y="5013325"/>
            <a:ext cx="4105275" cy="650875"/>
          </a:xfrm>
          <a:prstGeom prst="rect">
            <a:avLst/>
          </a:prstGeom>
          <a:noFill/>
          <a:extLst>
            <a:ext uri="{909E8E84-426E-40DD-AFC4-6F175D3DCCD1}">
              <a14:hiddenFill xmlns:a14="http://schemas.microsoft.com/office/drawing/2010/main">
                <a:solidFill>
                  <a:srgbClr val="FFFFFF"/>
                </a:solidFill>
              </a14:hiddenFill>
            </a:ext>
          </a:extLst>
        </p:spPr>
      </p:pic>
      <p:pic>
        <p:nvPicPr>
          <p:cNvPr id="33809" name="Picture 17" descr="Acidos grasos"/>
          <p:cNvPicPr>
            <a:picLocks noChangeAspect="1" noChangeArrowheads="1"/>
          </p:cNvPicPr>
          <p:nvPr/>
        </p:nvPicPr>
        <p:blipFill>
          <a:blip r:embed="rId7">
            <a:extLst>
              <a:ext uri="{28A0092B-C50C-407E-A947-70E740481C1C}">
                <a14:useLocalDpi xmlns:a14="http://schemas.microsoft.com/office/drawing/2010/main" val="0"/>
              </a:ext>
            </a:extLst>
          </a:blip>
          <a:srcRect l="32587" r="41321"/>
          <a:stretch>
            <a:fillRect/>
          </a:stretch>
        </p:blipFill>
        <p:spPr bwMode="auto">
          <a:xfrm>
            <a:off x="179388" y="1844675"/>
            <a:ext cx="1441450" cy="2743200"/>
          </a:xfrm>
          <a:prstGeom prst="rect">
            <a:avLst/>
          </a:prstGeom>
          <a:noFill/>
          <a:extLst>
            <a:ext uri="{909E8E84-426E-40DD-AFC4-6F175D3DCCD1}">
              <a14:hiddenFill xmlns:a14="http://schemas.microsoft.com/office/drawing/2010/main">
                <a:solidFill>
                  <a:srgbClr val="FFFFFF"/>
                </a:solidFill>
              </a14:hiddenFill>
            </a:ext>
          </a:extLst>
        </p:spPr>
      </p:pic>
    </p:spTree>
  </p:cSld>
  <p:clrMapOvr>
    <a:overrideClrMapping bg1="dk2" tx1="lt1" bg2="dk1"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79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379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79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795">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50" presetClass="entr" presetSubtype="0" decel="100000" fill="hold" nodeType="clickEffect">
                                  <p:stCondLst>
                                    <p:cond delay="0"/>
                                  </p:stCondLst>
                                  <p:childTnLst>
                                    <p:set>
                                      <p:cBhvr>
                                        <p:cTn id="18" dur="1" fill="hold">
                                          <p:stCondLst>
                                            <p:cond delay="0"/>
                                          </p:stCondLst>
                                        </p:cTn>
                                        <p:tgtEl>
                                          <p:spTgt spid="33806"/>
                                        </p:tgtEl>
                                        <p:attrNameLst>
                                          <p:attrName>style.visibility</p:attrName>
                                        </p:attrNameLst>
                                      </p:cBhvr>
                                      <p:to>
                                        <p:strVal val="visible"/>
                                      </p:to>
                                    </p:set>
                                    <p:anim calcmode="lin" valueType="num">
                                      <p:cBhvr>
                                        <p:cTn id="19" dur="500" fill="hold"/>
                                        <p:tgtEl>
                                          <p:spTgt spid="33806"/>
                                        </p:tgtEl>
                                        <p:attrNameLst>
                                          <p:attrName>ppt_w</p:attrName>
                                        </p:attrNameLst>
                                      </p:cBhvr>
                                      <p:tavLst>
                                        <p:tav tm="0">
                                          <p:val>
                                            <p:strVal val="#ppt_w+.3"/>
                                          </p:val>
                                        </p:tav>
                                        <p:tav tm="100000">
                                          <p:val>
                                            <p:strVal val="#ppt_w"/>
                                          </p:val>
                                        </p:tav>
                                      </p:tavLst>
                                    </p:anim>
                                    <p:anim calcmode="lin" valueType="num">
                                      <p:cBhvr>
                                        <p:cTn id="20" dur="500" fill="hold"/>
                                        <p:tgtEl>
                                          <p:spTgt spid="33806"/>
                                        </p:tgtEl>
                                        <p:attrNameLst>
                                          <p:attrName>ppt_h</p:attrName>
                                        </p:attrNameLst>
                                      </p:cBhvr>
                                      <p:tavLst>
                                        <p:tav tm="0">
                                          <p:val>
                                            <p:strVal val="#ppt_h"/>
                                          </p:val>
                                        </p:tav>
                                        <p:tav tm="100000">
                                          <p:val>
                                            <p:strVal val="#ppt_h"/>
                                          </p:val>
                                        </p:tav>
                                      </p:tavLst>
                                    </p:anim>
                                    <p:animEffect transition="in" filter="fade">
                                      <p:cBhvr>
                                        <p:cTn id="21" dur="500"/>
                                        <p:tgtEl>
                                          <p:spTgt spid="33806"/>
                                        </p:tgtEl>
                                      </p:cBhvr>
                                    </p:animEffect>
                                  </p:childTnLst>
                                </p:cTn>
                              </p:par>
                              <p:par>
                                <p:cTn id="22" presetID="50" presetClass="entr" presetSubtype="0" decel="100000" fill="hold" nodeType="withEffect">
                                  <p:stCondLst>
                                    <p:cond delay="0"/>
                                  </p:stCondLst>
                                  <p:childTnLst>
                                    <p:set>
                                      <p:cBhvr>
                                        <p:cTn id="23" dur="1" fill="hold">
                                          <p:stCondLst>
                                            <p:cond delay="0"/>
                                          </p:stCondLst>
                                        </p:cTn>
                                        <p:tgtEl>
                                          <p:spTgt spid="33804"/>
                                        </p:tgtEl>
                                        <p:attrNameLst>
                                          <p:attrName>style.visibility</p:attrName>
                                        </p:attrNameLst>
                                      </p:cBhvr>
                                      <p:to>
                                        <p:strVal val="visible"/>
                                      </p:to>
                                    </p:set>
                                    <p:anim calcmode="lin" valueType="num">
                                      <p:cBhvr>
                                        <p:cTn id="24" dur="500" fill="hold"/>
                                        <p:tgtEl>
                                          <p:spTgt spid="33804"/>
                                        </p:tgtEl>
                                        <p:attrNameLst>
                                          <p:attrName>ppt_w</p:attrName>
                                        </p:attrNameLst>
                                      </p:cBhvr>
                                      <p:tavLst>
                                        <p:tav tm="0">
                                          <p:val>
                                            <p:strVal val="#ppt_w+.3"/>
                                          </p:val>
                                        </p:tav>
                                        <p:tav tm="100000">
                                          <p:val>
                                            <p:strVal val="#ppt_w"/>
                                          </p:val>
                                        </p:tav>
                                      </p:tavLst>
                                    </p:anim>
                                    <p:anim calcmode="lin" valueType="num">
                                      <p:cBhvr>
                                        <p:cTn id="25" dur="500" fill="hold"/>
                                        <p:tgtEl>
                                          <p:spTgt spid="33804"/>
                                        </p:tgtEl>
                                        <p:attrNameLst>
                                          <p:attrName>ppt_h</p:attrName>
                                        </p:attrNameLst>
                                      </p:cBhvr>
                                      <p:tavLst>
                                        <p:tav tm="0">
                                          <p:val>
                                            <p:strVal val="#ppt_h"/>
                                          </p:val>
                                        </p:tav>
                                        <p:tav tm="100000">
                                          <p:val>
                                            <p:strVal val="#ppt_h"/>
                                          </p:val>
                                        </p:tav>
                                      </p:tavLst>
                                    </p:anim>
                                    <p:animEffect transition="in" filter="fade">
                                      <p:cBhvr>
                                        <p:cTn id="26" dur="500"/>
                                        <p:tgtEl>
                                          <p:spTgt spid="33804"/>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3795">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3795">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3795">
                                            <p:txEl>
                                              <p:pRg st="9" end="9"/>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3795">
                                            <p:txEl>
                                              <p:pRg st="10" end="10"/>
                                            </p:txEl>
                                          </p:spTgt>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50" presetClass="entr" presetSubtype="0" decel="100000" fill="hold" nodeType="clickEffect">
                                  <p:stCondLst>
                                    <p:cond delay="0"/>
                                  </p:stCondLst>
                                  <p:childTnLst>
                                    <p:set>
                                      <p:cBhvr>
                                        <p:cTn id="40" dur="1" fill="hold">
                                          <p:stCondLst>
                                            <p:cond delay="0"/>
                                          </p:stCondLst>
                                        </p:cTn>
                                        <p:tgtEl>
                                          <p:spTgt spid="33808"/>
                                        </p:tgtEl>
                                        <p:attrNameLst>
                                          <p:attrName>style.visibility</p:attrName>
                                        </p:attrNameLst>
                                      </p:cBhvr>
                                      <p:to>
                                        <p:strVal val="visible"/>
                                      </p:to>
                                    </p:set>
                                    <p:anim calcmode="lin" valueType="num">
                                      <p:cBhvr>
                                        <p:cTn id="41" dur="500" fill="hold"/>
                                        <p:tgtEl>
                                          <p:spTgt spid="33808"/>
                                        </p:tgtEl>
                                        <p:attrNameLst>
                                          <p:attrName>ppt_w</p:attrName>
                                        </p:attrNameLst>
                                      </p:cBhvr>
                                      <p:tavLst>
                                        <p:tav tm="0">
                                          <p:val>
                                            <p:strVal val="#ppt_w+.3"/>
                                          </p:val>
                                        </p:tav>
                                        <p:tav tm="100000">
                                          <p:val>
                                            <p:strVal val="#ppt_w"/>
                                          </p:val>
                                        </p:tav>
                                      </p:tavLst>
                                    </p:anim>
                                    <p:anim calcmode="lin" valueType="num">
                                      <p:cBhvr>
                                        <p:cTn id="42" dur="500" fill="hold"/>
                                        <p:tgtEl>
                                          <p:spTgt spid="33808"/>
                                        </p:tgtEl>
                                        <p:attrNameLst>
                                          <p:attrName>ppt_h</p:attrName>
                                        </p:attrNameLst>
                                      </p:cBhvr>
                                      <p:tavLst>
                                        <p:tav tm="0">
                                          <p:val>
                                            <p:strVal val="#ppt_h"/>
                                          </p:val>
                                        </p:tav>
                                        <p:tav tm="100000">
                                          <p:val>
                                            <p:strVal val="#ppt_h"/>
                                          </p:val>
                                        </p:tav>
                                      </p:tavLst>
                                    </p:anim>
                                    <p:animEffect transition="in" filter="fade">
                                      <p:cBhvr>
                                        <p:cTn id="43" dur="500"/>
                                        <p:tgtEl>
                                          <p:spTgt spid="33808"/>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5" presetClass="entr" presetSubtype="0" fill="hold" nodeType="clickEffect">
                                  <p:stCondLst>
                                    <p:cond delay="0"/>
                                  </p:stCondLst>
                                  <p:childTnLst>
                                    <p:set>
                                      <p:cBhvr>
                                        <p:cTn id="47" dur="1" fill="hold">
                                          <p:stCondLst>
                                            <p:cond delay="0"/>
                                          </p:stCondLst>
                                        </p:cTn>
                                        <p:tgtEl>
                                          <p:spTgt spid="33809"/>
                                        </p:tgtEl>
                                        <p:attrNameLst>
                                          <p:attrName>style.visibility</p:attrName>
                                        </p:attrNameLst>
                                      </p:cBhvr>
                                      <p:to>
                                        <p:strVal val="visible"/>
                                      </p:to>
                                    </p:set>
                                    <p:anim calcmode="lin" valueType="num">
                                      <p:cBhvr>
                                        <p:cTn id="48" dur="250" decel="50000" fill="hold">
                                          <p:stCondLst>
                                            <p:cond delay="0"/>
                                          </p:stCondLst>
                                        </p:cTn>
                                        <p:tgtEl>
                                          <p:spTgt spid="33809"/>
                                        </p:tgtEl>
                                        <p:attrNameLst>
                                          <p:attrName>style.rotation</p:attrName>
                                        </p:attrNameLst>
                                      </p:cBhvr>
                                      <p:tavLst>
                                        <p:tav tm="0">
                                          <p:val>
                                            <p:fltVal val="-90"/>
                                          </p:val>
                                        </p:tav>
                                        <p:tav tm="100000">
                                          <p:val>
                                            <p:fltVal val="0"/>
                                          </p:val>
                                        </p:tav>
                                      </p:tavLst>
                                    </p:anim>
                                    <p:anim calcmode="lin" valueType="num">
                                      <p:cBhvr>
                                        <p:cTn id="49" dur="250" decel="50000" fill="hold">
                                          <p:stCondLst>
                                            <p:cond delay="0"/>
                                          </p:stCondLst>
                                        </p:cTn>
                                        <p:tgtEl>
                                          <p:spTgt spid="33809"/>
                                        </p:tgtEl>
                                        <p:attrNameLst>
                                          <p:attrName>ppt_w</p:attrName>
                                        </p:attrNameLst>
                                      </p:cBhvr>
                                      <p:tavLst>
                                        <p:tav tm="0">
                                          <p:val>
                                            <p:strVal val="#ppt_w"/>
                                          </p:val>
                                        </p:tav>
                                        <p:tav tm="100000">
                                          <p:val>
                                            <p:strVal val="#ppt_w*.05"/>
                                          </p:val>
                                        </p:tav>
                                      </p:tavLst>
                                    </p:anim>
                                    <p:anim calcmode="lin" valueType="num">
                                      <p:cBhvr>
                                        <p:cTn id="50" dur="250" accel="50000" fill="hold">
                                          <p:stCondLst>
                                            <p:cond delay="250"/>
                                          </p:stCondLst>
                                        </p:cTn>
                                        <p:tgtEl>
                                          <p:spTgt spid="33809"/>
                                        </p:tgtEl>
                                        <p:attrNameLst>
                                          <p:attrName>ppt_w</p:attrName>
                                        </p:attrNameLst>
                                      </p:cBhvr>
                                      <p:tavLst>
                                        <p:tav tm="0">
                                          <p:val>
                                            <p:strVal val="#ppt_w*.05"/>
                                          </p:val>
                                        </p:tav>
                                        <p:tav tm="100000">
                                          <p:val>
                                            <p:strVal val="#ppt_w"/>
                                          </p:val>
                                        </p:tav>
                                      </p:tavLst>
                                    </p:anim>
                                    <p:anim calcmode="lin" valueType="num">
                                      <p:cBhvr>
                                        <p:cTn id="51" dur="500" fill="hold"/>
                                        <p:tgtEl>
                                          <p:spTgt spid="33809"/>
                                        </p:tgtEl>
                                        <p:attrNameLst>
                                          <p:attrName>ppt_h</p:attrName>
                                        </p:attrNameLst>
                                      </p:cBhvr>
                                      <p:tavLst>
                                        <p:tav tm="0">
                                          <p:val>
                                            <p:strVal val="#ppt_h"/>
                                          </p:val>
                                        </p:tav>
                                        <p:tav tm="100000">
                                          <p:val>
                                            <p:strVal val="#ppt_h"/>
                                          </p:val>
                                        </p:tav>
                                      </p:tavLst>
                                    </p:anim>
                                    <p:anim calcmode="lin" valueType="num">
                                      <p:cBhvr>
                                        <p:cTn id="52" dur="250" decel="50000" fill="hold">
                                          <p:stCondLst>
                                            <p:cond delay="0"/>
                                          </p:stCondLst>
                                        </p:cTn>
                                        <p:tgtEl>
                                          <p:spTgt spid="33809"/>
                                        </p:tgtEl>
                                        <p:attrNameLst>
                                          <p:attrName>ppt_x</p:attrName>
                                        </p:attrNameLst>
                                      </p:cBhvr>
                                      <p:tavLst>
                                        <p:tav tm="0">
                                          <p:val>
                                            <p:strVal val="#ppt_x+.4"/>
                                          </p:val>
                                        </p:tav>
                                        <p:tav tm="100000">
                                          <p:val>
                                            <p:strVal val="#ppt_x"/>
                                          </p:val>
                                        </p:tav>
                                      </p:tavLst>
                                    </p:anim>
                                    <p:anim calcmode="lin" valueType="num">
                                      <p:cBhvr>
                                        <p:cTn id="53" dur="250" decel="50000" fill="hold">
                                          <p:stCondLst>
                                            <p:cond delay="0"/>
                                          </p:stCondLst>
                                        </p:cTn>
                                        <p:tgtEl>
                                          <p:spTgt spid="33809"/>
                                        </p:tgtEl>
                                        <p:attrNameLst>
                                          <p:attrName>ppt_y</p:attrName>
                                        </p:attrNameLst>
                                      </p:cBhvr>
                                      <p:tavLst>
                                        <p:tav tm="0">
                                          <p:val>
                                            <p:strVal val="#ppt_y-.2"/>
                                          </p:val>
                                        </p:tav>
                                        <p:tav tm="100000">
                                          <p:val>
                                            <p:strVal val="#ppt_y+.1"/>
                                          </p:val>
                                        </p:tav>
                                      </p:tavLst>
                                    </p:anim>
                                    <p:anim calcmode="lin" valueType="num">
                                      <p:cBhvr>
                                        <p:cTn id="54" dur="250" accel="50000" fill="hold">
                                          <p:stCondLst>
                                            <p:cond delay="250"/>
                                          </p:stCondLst>
                                        </p:cTn>
                                        <p:tgtEl>
                                          <p:spTgt spid="33809"/>
                                        </p:tgtEl>
                                        <p:attrNameLst>
                                          <p:attrName>ppt_y</p:attrName>
                                        </p:attrNameLst>
                                      </p:cBhvr>
                                      <p:tavLst>
                                        <p:tav tm="0">
                                          <p:val>
                                            <p:strVal val="#ppt_y+.1"/>
                                          </p:val>
                                        </p:tav>
                                        <p:tav tm="100000">
                                          <p:val>
                                            <p:strVal val="#ppt_y"/>
                                          </p:val>
                                        </p:tav>
                                      </p:tavLst>
                                    </p:anim>
                                    <p:animEffect transition="in" filter="fade">
                                      <p:cBhvr>
                                        <p:cTn id="55" dur="500" decel="50000">
                                          <p:stCondLst>
                                            <p:cond delay="0"/>
                                          </p:stCondLst>
                                        </p:cTn>
                                        <p:tgtEl>
                                          <p:spTgt spid="338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835150" y="188913"/>
            <a:ext cx="7092950" cy="649287"/>
          </a:xfr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algn="r"/>
            <a:r>
              <a:rPr lang="es-ES_tradnl">
                <a:solidFill>
                  <a:schemeClr val="accent1"/>
                </a:solidFill>
              </a:rPr>
              <a:t>Ácidos grasos Insaturados.</a:t>
            </a:r>
            <a:endParaRPr lang="es-ES">
              <a:solidFill>
                <a:schemeClr val="accent1"/>
              </a:solidFill>
            </a:endParaRPr>
          </a:p>
        </p:txBody>
      </p:sp>
      <p:sp>
        <p:nvSpPr>
          <p:cNvPr id="34819" name="Rectangle 3"/>
          <p:cNvSpPr>
            <a:spLocks noGrp="1" noChangeArrowheads="1"/>
          </p:cNvSpPr>
          <p:nvPr>
            <p:ph type="body" idx="1"/>
          </p:nvPr>
        </p:nvSpPr>
        <p:spPr>
          <a:xfrm>
            <a:off x="2051050" y="1125538"/>
            <a:ext cx="6842125" cy="5327650"/>
          </a:xfr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marL="0" indent="0" algn="just">
              <a:lnSpc>
                <a:spcPct val="90000"/>
              </a:lnSpc>
              <a:buFontTx/>
              <a:buNone/>
            </a:pPr>
            <a:r>
              <a:rPr lang="es-ES_tradnl">
                <a:solidFill>
                  <a:schemeClr val="accent2"/>
                </a:solidFill>
              </a:rPr>
              <a:t>Con respecto al número de dobles enlaces se clasifican en:</a:t>
            </a:r>
          </a:p>
          <a:p>
            <a:pPr marL="244475" lvl="1" indent="-65088" algn="just">
              <a:lnSpc>
                <a:spcPct val="90000"/>
              </a:lnSpc>
              <a:buFontTx/>
              <a:buNone/>
            </a:pPr>
            <a:r>
              <a:rPr lang="es-ES">
                <a:solidFill>
                  <a:schemeClr val="bg1"/>
                </a:solidFill>
              </a:rPr>
              <a:t>Ácidos grasos monoinsaturados. Son ácidos grasos insaturados con un solo doble enlace. </a:t>
            </a:r>
            <a:endParaRPr lang="pt-BR">
              <a:solidFill>
                <a:schemeClr val="bg1"/>
              </a:solidFill>
            </a:endParaRPr>
          </a:p>
          <a:p>
            <a:pPr marL="652463" lvl="2" algn="just">
              <a:lnSpc>
                <a:spcPct val="90000"/>
              </a:lnSpc>
            </a:pPr>
            <a:r>
              <a:rPr lang="pt-BR">
                <a:solidFill>
                  <a:schemeClr val="bg1"/>
                </a:solidFill>
              </a:rPr>
              <a:t>Ácido oleico.</a:t>
            </a:r>
            <a:endParaRPr lang="es-ES">
              <a:solidFill>
                <a:schemeClr val="bg1"/>
              </a:solidFill>
            </a:endParaRPr>
          </a:p>
          <a:p>
            <a:pPr marL="244475" lvl="1" indent="-65088" algn="just">
              <a:lnSpc>
                <a:spcPct val="90000"/>
              </a:lnSpc>
              <a:buFontTx/>
              <a:buNone/>
            </a:pPr>
            <a:endParaRPr lang="es-ES">
              <a:solidFill>
                <a:schemeClr val="bg1"/>
              </a:solidFill>
            </a:endParaRPr>
          </a:p>
          <a:p>
            <a:pPr marL="244475" lvl="1" indent="-65088" algn="just">
              <a:lnSpc>
                <a:spcPct val="90000"/>
              </a:lnSpc>
              <a:buFontTx/>
              <a:buNone/>
            </a:pPr>
            <a:r>
              <a:rPr lang="es-ES">
                <a:solidFill>
                  <a:schemeClr val="bg1"/>
                </a:solidFill>
              </a:rPr>
              <a:t>Ácidos grasos poliinsaturados. Son ácidos grasos insaturados con varios dobles enlaces. </a:t>
            </a:r>
            <a:endParaRPr lang="pt-BR">
              <a:solidFill>
                <a:schemeClr val="bg1"/>
              </a:solidFill>
            </a:endParaRPr>
          </a:p>
          <a:p>
            <a:pPr marL="652463" lvl="2" algn="just">
              <a:lnSpc>
                <a:spcPct val="90000"/>
              </a:lnSpc>
            </a:pPr>
            <a:r>
              <a:rPr lang="pt-BR">
                <a:solidFill>
                  <a:schemeClr val="bg1"/>
                </a:solidFill>
              </a:rPr>
              <a:t>Ácido linoleico.</a:t>
            </a:r>
          </a:p>
          <a:p>
            <a:pPr marL="652463" lvl="2" algn="just">
              <a:lnSpc>
                <a:spcPct val="90000"/>
              </a:lnSpc>
            </a:pPr>
            <a:r>
              <a:rPr lang="pt-BR">
                <a:solidFill>
                  <a:schemeClr val="bg1"/>
                </a:solidFill>
              </a:rPr>
              <a:t>Ácido linolénico. </a:t>
            </a:r>
            <a:endParaRPr lang="es-ES">
              <a:solidFill>
                <a:schemeClr val="bg1"/>
              </a:solidFill>
            </a:endParaRPr>
          </a:p>
          <a:p>
            <a:pPr marL="652463" lvl="2" algn="just">
              <a:lnSpc>
                <a:spcPct val="90000"/>
              </a:lnSpc>
            </a:pPr>
            <a:r>
              <a:rPr lang="es-ES">
                <a:solidFill>
                  <a:schemeClr val="bg1"/>
                </a:solidFill>
              </a:rPr>
              <a:t>Ácido araquidónico.</a:t>
            </a:r>
          </a:p>
        </p:txBody>
      </p:sp>
      <p:pic>
        <p:nvPicPr>
          <p:cNvPr id="34820" name="Picture 4" descr="Fatty%20acids_ES"/>
          <p:cNvPicPr>
            <a:picLocks noChangeAspect="1" noChangeArrowheads="1"/>
          </p:cNvPicPr>
          <p:nvPr/>
        </p:nvPicPr>
        <p:blipFill>
          <a:blip r:embed="rId4">
            <a:extLst>
              <a:ext uri="{28A0092B-C50C-407E-A947-70E740481C1C}">
                <a14:useLocalDpi xmlns:a14="http://schemas.microsoft.com/office/drawing/2010/main" val="0"/>
              </a:ext>
            </a:extLst>
          </a:blip>
          <a:srcRect l="2307" t="65440" r="18564" b="14935"/>
          <a:stretch>
            <a:fillRect/>
          </a:stretch>
        </p:blipFill>
        <p:spPr bwMode="auto">
          <a:xfrm>
            <a:off x="5616575" y="4797425"/>
            <a:ext cx="3527425" cy="622300"/>
          </a:xfrm>
          <a:prstGeom prst="rect">
            <a:avLst/>
          </a:prstGeom>
          <a:noFill/>
          <a:extLst>
            <a:ext uri="{909E8E84-426E-40DD-AFC4-6F175D3DCCD1}">
              <a14:hiddenFill xmlns:a14="http://schemas.microsoft.com/office/drawing/2010/main">
                <a:solidFill>
                  <a:srgbClr val="FFFFFF"/>
                </a:solidFill>
              </a14:hiddenFill>
            </a:ext>
          </a:extLst>
        </p:spPr>
      </p:pic>
      <p:pic>
        <p:nvPicPr>
          <p:cNvPr id="34821" name="Picture 5" descr="Fatty%20acids_ES"/>
          <p:cNvPicPr>
            <a:picLocks noChangeAspect="1" noChangeArrowheads="1"/>
          </p:cNvPicPr>
          <p:nvPr/>
        </p:nvPicPr>
        <p:blipFill>
          <a:blip r:embed="rId4">
            <a:extLst>
              <a:ext uri="{28A0092B-C50C-407E-A947-70E740481C1C}">
                <a14:useLocalDpi xmlns:a14="http://schemas.microsoft.com/office/drawing/2010/main" val="0"/>
              </a:ext>
            </a:extLst>
          </a:blip>
          <a:srcRect l="4616" t="49063" r="13948" b="34560"/>
          <a:stretch>
            <a:fillRect/>
          </a:stretch>
        </p:blipFill>
        <p:spPr bwMode="auto">
          <a:xfrm>
            <a:off x="5435600" y="2924175"/>
            <a:ext cx="3708400" cy="530225"/>
          </a:xfrm>
          <a:prstGeom prst="rect">
            <a:avLst/>
          </a:prstGeom>
          <a:noFill/>
          <a:extLst>
            <a:ext uri="{909E8E84-426E-40DD-AFC4-6F175D3DCCD1}">
              <a14:hiddenFill xmlns:a14="http://schemas.microsoft.com/office/drawing/2010/main">
                <a:solidFill>
                  <a:srgbClr val="FFFFFF"/>
                </a:solidFill>
              </a14:hiddenFill>
            </a:ext>
          </a:extLst>
        </p:spPr>
      </p:pic>
      <p:pic>
        <p:nvPicPr>
          <p:cNvPr id="34822" name="Picture 6" descr="Acidos grasos"/>
          <p:cNvPicPr>
            <a:picLocks noChangeAspect="1" noChangeArrowheads="1"/>
          </p:cNvPicPr>
          <p:nvPr/>
        </p:nvPicPr>
        <p:blipFill>
          <a:blip r:embed="rId5">
            <a:extLst>
              <a:ext uri="{28A0092B-C50C-407E-A947-70E740481C1C}">
                <a14:useLocalDpi xmlns:a14="http://schemas.microsoft.com/office/drawing/2010/main" val="0"/>
              </a:ext>
            </a:extLst>
          </a:blip>
          <a:srcRect l="63879"/>
          <a:stretch>
            <a:fillRect/>
          </a:stretch>
        </p:blipFill>
        <p:spPr bwMode="auto">
          <a:xfrm>
            <a:off x="0" y="2060575"/>
            <a:ext cx="1995488" cy="2743200"/>
          </a:xfrm>
          <a:prstGeom prst="rect">
            <a:avLst/>
          </a:prstGeom>
          <a:noFill/>
          <a:extLst>
            <a:ext uri="{909E8E84-426E-40DD-AFC4-6F175D3DCCD1}">
              <a14:hiddenFill xmlns:a14="http://schemas.microsoft.com/office/drawing/2010/main">
                <a:solidFill>
                  <a:srgbClr val="FFFFFF"/>
                </a:solidFill>
              </a14:hiddenFill>
            </a:ext>
          </a:extLst>
        </p:spPr>
      </p:pic>
      <p:cxnSp>
        <p:nvCxnSpPr>
          <p:cNvPr id="34824" name="AutoShape 8"/>
          <p:cNvCxnSpPr>
            <a:cxnSpLocks noChangeShapeType="1"/>
            <a:stCxn id="34823" idx="1"/>
            <a:endCxn id="34819" idx="2"/>
          </p:cNvCxnSpPr>
          <p:nvPr/>
        </p:nvCxnSpPr>
        <p:spPr bwMode="auto">
          <a:xfrm rot="10800000" flipV="1">
            <a:off x="5472113" y="6022975"/>
            <a:ext cx="612775" cy="430213"/>
          </a:xfrm>
          <a:prstGeom prst="curvedConnector4">
            <a:avLst>
              <a:gd name="adj1" fmla="val 695597"/>
              <a:gd name="adj2" fmla="val 153134"/>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4829" name="Group 13"/>
          <p:cNvGrpSpPr>
            <a:grpSpLocks/>
          </p:cNvGrpSpPr>
          <p:nvPr/>
        </p:nvGrpSpPr>
        <p:grpSpPr bwMode="auto">
          <a:xfrm>
            <a:off x="4787900" y="5229225"/>
            <a:ext cx="4105275" cy="1009650"/>
            <a:chOff x="3016" y="3294"/>
            <a:chExt cx="2586" cy="636"/>
          </a:xfrm>
        </p:grpSpPr>
        <p:sp>
          <p:nvSpPr>
            <p:cNvPr id="34823" name="Rectangle 7"/>
            <p:cNvSpPr>
              <a:spLocks noChangeArrowheads="1"/>
            </p:cNvSpPr>
            <p:nvPr/>
          </p:nvSpPr>
          <p:spPr bwMode="auto">
            <a:xfrm>
              <a:off x="3833" y="3657"/>
              <a:ext cx="1769" cy="273"/>
            </a:xfrm>
            <a:prstGeom prst="rect">
              <a:avLst/>
            </a:prstGeom>
            <a:solidFill>
              <a:schemeClr val="accent2"/>
            </a:solidFill>
            <a:ln w="9525" algn="ctr">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a:solidFill>
                    <a:schemeClr val="bg1"/>
                  </a:solidFill>
                </a:rPr>
                <a:t>Ácidos Grasos Esenciales</a:t>
              </a:r>
              <a:endParaRPr lang="es-ES">
                <a:solidFill>
                  <a:schemeClr val="bg1"/>
                </a:solidFill>
              </a:endParaRPr>
            </a:p>
          </p:txBody>
        </p:sp>
        <p:sp>
          <p:nvSpPr>
            <p:cNvPr id="34826" name="Line 10"/>
            <p:cNvSpPr>
              <a:spLocks noChangeShapeType="1"/>
            </p:cNvSpPr>
            <p:nvPr/>
          </p:nvSpPr>
          <p:spPr bwMode="auto">
            <a:xfrm flipH="1" flipV="1">
              <a:off x="3016" y="3294"/>
              <a:ext cx="817" cy="363"/>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34827" name="Line 11"/>
            <p:cNvSpPr>
              <a:spLocks noChangeShapeType="1"/>
            </p:cNvSpPr>
            <p:nvPr/>
          </p:nvSpPr>
          <p:spPr bwMode="auto">
            <a:xfrm flipH="1" flipV="1">
              <a:off x="3152" y="3521"/>
              <a:ext cx="681" cy="272"/>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34828" name="Line 12"/>
            <p:cNvSpPr>
              <a:spLocks noChangeShapeType="1"/>
            </p:cNvSpPr>
            <p:nvPr/>
          </p:nvSpPr>
          <p:spPr bwMode="auto">
            <a:xfrm flipH="1" flipV="1">
              <a:off x="3424" y="3838"/>
              <a:ext cx="409" cy="46"/>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grpSp>
    </p:spTree>
  </p:cSld>
  <p:clrMapOvr>
    <a:overrideClrMapping bg1="dk2" tx1="lt1" bg2="dk1"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 calcmode="lin" valueType="num">
                                      <p:cBhvr>
                                        <p:cTn id="7" dur="500" fill="hold"/>
                                        <p:tgtEl>
                                          <p:spTgt spid="34819">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34819">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34819">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34819">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34819">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34819">
                                            <p:txEl>
                                              <p:pRg st="1" end="1"/>
                                            </p:txEl>
                                          </p:spTgt>
                                        </p:tgtEl>
                                        <p:attrNameLst>
                                          <p:attrName>style.visibility</p:attrName>
                                        </p:attrNameLst>
                                      </p:cBhvr>
                                      <p:to>
                                        <p:strVal val="visible"/>
                                      </p:to>
                                    </p:set>
                                    <p:anim calcmode="lin" valueType="num">
                                      <p:cBhvr>
                                        <p:cTn id="16" dur="500" fill="hold"/>
                                        <p:tgtEl>
                                          <p:spTgt spid="34819">
                                            <p:txEl>
                                              <p:pRg st="1" end="1"/>
                                            </p:txEl>
                                          </p:spTgt>
                                        </p:tgtEl>
                                        <p:attrNameLst>
                                          <p:attrName>ppt_w</p:attrName>
                                        </p:attrNameLst>
                                      </p:cBhvr>
                                      <p:tavLst>
                                        <p:tav tm="0">
                                          <p:val>
                                            <p:strVal val="#ppt_w*0.05"/>
                                          </p:val>
                                        </p:tav>
                                        <p:tav tm="100000">
                                          <p:val>
                                            <p:strVal val="#ppt_w"/>
                                          </p:val>
                                        </p:tav>
                                      </p:tavLst>
                                    </p:anim>
                                    <p:anim calcmode="lin" valueType="num">
                                      <p:cBhvr>
                                        <p:cTn id="17" dur="500" fill="hold"/>
                                        <p:tgtEl>
                                          <p:spTgt spid="34819">
                                            <p:txEl>
                                              <p:pRg st="1" end="1"/>
                                            </p:txEl>
                                          </p:spTgt>
                                        </p:tgtEl>
                                        <p:attrNameLst>
                                          <p:attrName>ppt_h</p:attrName>
                                        </p:attrNameLst>
                                      </p:cBhvr>
                                      <p:tavLst>
                                        <p:tav tm="0">
                                          <p:val>
                                            <p:strVal val="#ppt_h"/>
                                          </p:val>
                                        </p:tav>
                                        <p:tav tm="100000">
                                          <p:val>
                                            <p:strVal val="#ppt_h"/>
                                          </p:val>
                                        </p:tav>
                                      </p:tavLst>
                                    </p:anim>
                                    <p:anim calcmode="lin" valueType="num">
                                      <p:cBhvr>
                                        <p:cTn id="18" dur="500" fill="hold"/>
                                        <p:tgtEl>
                                          <p:spTgt spid="34819">
                                            <p:txEl>
                                              <p:pRg st="1" end="1"/>
                                            </p:txEl>
                                          </p:spTgt>
                                        </p:tgtEl>
                                        <p:attrNameLst>
                                          <p:attrName>ppt_x</p:attrName>
                                        </p:attrNameLst>
                                      </p:cBhvr>
                                      <p:tavLst>
                                        <p:tav tm="0">
                                          <p:val>
                                            <p:strVal val="#ppt_x-.2"/>
                                          </p:val>
                                        </p:tav>
                                        <p:tav tm="100000">
                                          <p:val>
                                            <p:strVal val="#ppt_x"/>
                                          </p:val>
                                        </p:tav>
                                      </p:tavLst>
                                    </p:anim>
                                    <p:anim calcmode="lin" valueType="num">
                                      <p:cBhvr>
                                        <p:cTn id="19" dur="500" fill="hold"/>
                                        <p:tgtEl>
                                          <p:spTgt spid="34819">
                                            <p:txEl>
                                              <p:pRg st="1" end="1"/>
                                            </p:txEl>
                                          </p:spTgt>
                                        </p:tgtEl>
                                        <p:attrNameLst>
                                          <p:attrName>ppt_y</p:attrName>
                                        </p:attrNameLst>
                                      </p:cBhvr>
                                      <p:tavLst>
                                        <p:tav tm="0">
                                          <p:val>
                                            <p:strVal val="#ppt_y"/>
                                          </p:val>
                                        </p:tav>
                                        <p:tav tm="100000">
                                          <p:val>
                                            <p:strVal val="#ppt_y"/>
                                          </p:val>
                                        </p:tav>
                                      </p:tavLst>
                                    </p:anim>
                                    <p:animEffect transition="in" filter="fade">
                                      <p:cBhvr>
                                        <p:cTn id="20" dur="500"/>
                                        <p:tgtEl>
                                          <p:spTgt spid="34819">
                                            <p:txEl>
                                              <p:pRg st="1" end="1"/>
                                            </p:txEl>
                                          </p:spTgt>
                                        </p:tgtEl>
                                      </p:cBhvr>
                                    </p:animEffect>
                                  </p:childTnLst>
                                </p:cTn>
                              </p:par>
                              <p:par>
                                <p:cTn id="21" presetID="54" presetClass="entr" presetSubtype="0" accel="100000" fill="hold" nodeType="withEffect">
                                  <p:stCondLst>
                                    <p:cond delay="0"/>
                                  </p:stCondLst>
                                  <p:childTnLst>
                                    <p:set>
                                      <p:cBhvr>
                                        <p:cTn id="22" dur="1" fill="hold">
                                          <p:stCondLst>
                                            <p:cond delay="0"/>
                                          </p:stCondLst>
                                        </p:cTn>
                                        <p:tgtEl>
                                          <p:spTgt spid="34819">
                                            <p:txEl>
                                              <p:pRg st="2" end="2"/>
                                            </p:txEl>
                                          </p:spTgt>
                                        </p:tgtEl>
                                        <p:attrNameLst>
                                          <p:attrName>style.visibility</p:attrName>
                                        </p:attrNameLst>
                                      </p:cBhvr>
                                      <p:to>
                                        <p:strVal val="visible"/>
                                      </p:to>
                                    </p:set>
                                    <p:anim calcmode="lin" valueType="num">
                                      <p:cBhvr>
                                        <p:cTn id="23" dur="500" fill="hold"/>
                                        <p:tgtEl>
                                          <p:spTgt spid="34819">
                                            <p:txEl>
                                              <p:pRg st="2" end="2"/>
                                            </p:txEl>
                                          </p:spTgt>
                                        </p:tgtEl>
                                        <p:attrNameLst>
                                          <p:attrName>ppt_w</p:attrName>
                                        </p:attrNameLst>
                                      </p:cBhvr>
                                      <p:tavLst>
                                        <p:tav tm="0">
                                          <p:val>
                                            <p:strVal val="#ppt_w*0.05"/>
                                          </p:val>
                                        </p:tav>
                                        <p:tav tm="100000">
                                          <p:val>
                                            <p:strVal val="#ppt_w"/>
                                          </p:val>
                                        </p:tav>
                                      </p:tavLst>
                                    </p:anim>
                                    <p:anim calcmode="lin" valueType="num">
                                      <p:cBhvr>
                                        <p:cTn id="24" dur="500" fill="hold"/>
                                        <p:tgtEl>
                                          <p:spTgt spid="34819">
                                            <p:txEl>
                                              <p:pRg st="2" end="2"/>
                                            </p:txEl>
                                          </p:spTgt>
                                        </p:tgtEl>
                                        <p:attrNameLst>
                                          <p:attrName>ppt_h</p:attrName>
                                        </p:attrNameLst>
                                      </p:cBhvr>
                                      <p:tavLst>
                                        <p:tav tm="0">
                                          <p:val>
                                            <p:strVal val="#ppt_h"/>
                                          </p:val>
                                        </p:tav>
                                        <p:tav tm="100000">
                                          <p:val>
                                            <p:strVal val="#ppt_h"/>
                                          </p:val>
                                        </p:tav>
                                      </p:tavLst>
                                    </p:anim>
                                    <p:anim calcmode="lin" valueType="num">
                                      <p:cBhvr>
                                        <p:cTn id="25" dur="500" fill="hold"/>
                                        <p:tgtEl>
                                          <p:spTgt spid="34819">
                                            <p:txEl>
                                              <p:pRg st="2" end="2"/>
                                            </p:txEl>
                                          </p:spTgt>
                                        </p:tgtEl>
                                        <p:attrNameLst>
                                          <p:attrName>ppt_x</p:attrName>
                                        </p:attrNameLst>
                                      </p:cBhvr>
                                      <p:tavLst>
                                        <p:tav tm="0">
                                          <p:val>
                                            <p:strVal val="#ppt_x-.2"/>
                                          </p:val>
                                        </p:tav>
                                        <p:tav tm="100000">
                                          <p:val>
                                            <p:strVal val="#ppt_x"/>
                                          </p:val>
                                        </p:tav>
                                      </p:tavLst>
                                    </p:anim>
                                    <p:anim calcmode="lin" valueType="num">
                                      <p:cBhvr>
                                        <p:cTn id="26" dur="500" fill="hold"/>
                                        <p:tgtEl>
                                          <p:spTgt spid="34819">
                                            <p:txEl>
                                              <p:pRg st="2" end="2"/>
                                            </p:txEl>
                                          </p:spTgt>
                                        </p:tgtEl>
                                        <p:attrNameLst>
                                          <p:attrName>ppt_y</p:attrName>
                                        </p:attrNameLst>
                                      </p:cBhvr>
                                      <p:tavLst>
                                        <p:tav tm="0">
                                          <p:val>
                                            <p:strVal val="#ppt_y"/>
                                          </p:val>
                                        </p:tav>
                                        <p:tav tm="100000">
                                          <p:val>
                                            <p:strVal val="#ppt_y"/>
                                          </p:val>
                                        </p:tav>
                                      </p:tavLst>
                                    </p:anim>
                                    <p:animEffect transition="in" filter="fade">
                                      <p:cBhvr>
                                        <p:cTn id="27" dur="500"/>
                                        <p:tgtEl>
                                          <p:spTgt spid="34819">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5" presetClass="entr" presetSubtype="0" fill="hold" nodeType="clickEffect">
                                  <p:stCondLst>
                                    <p:cond delay="0"/>
                                  </p:stCondLst>
                                  <p:childTnLst>
                                    <p:set>
                                      <p:cBhvr>
                                        <p:cTn id="31" dur="1" fill="hold">
                                          <p:stCondLst>
                                            <p:cond delay="0"/>
                                          </p:stCondLst>
                                        </p:cTn>
                                        <p:tgtEl>
                                          <p:spTgt spid="34821"/>
                                        </p:tgtEl>
                                        <p:attrNameLst>
                                          <p:attrName>style.visibility</p:attrName>
                                        </p:attrNameLst>
                                      </p:cBhvr>
                                      <p:to>
                                        <p:strVal val="visible"/>
                                      </p:to>
                                    </p:set>
                                    <p:anim calcmode="lin" valueType="num">
                                      <p:cBhvr>
                                        <p:cTn id="32" dur="500" fill="hold"/>
                                        <p:tgtEl>
                                          <p:spTgt spid="34821"/>
                                        </p:tgtEl>
                                        <p:attrNameLst>
                                          <p:attrName>ppt_w</p:attrName>
                                        </p:attrNameLst>
                                      </p:cBhvr>
                                      <p:tavLst>
                                        <p:tav tm="0">
                                          <p:val>
                                            <p:fltVal val="0"/>
                                          </p:val>
                                        </p:tav>
                                        <p:tav tm="100000">
                                          <p:val>
                                            <p:strVal val="#ppt_w"/>
                                          </p:val>
                                        </p:tav>
                                      </p:tavLst>
                                    </p:anim>
                                    <p:anim calcmode="lin" valueType="num">
                                      <p:cBhvr>
                                        <p:cTn id="33" dur="500" fill="hold"/>
                                        <p:tgtEl>
                                          <p:spTgt spid="34821"/>
                                        </p:tgtEl>
                                        <p:attrNameLst>
                                          <p:attrName>ppt_h</p:attrName>
                                        </p:attrNameLst>
                                      </p:cBhvr>
                                      <p:tavLst>
                                        <p:tav tm="0">
                                          <p:val>
                                            <p:fltVal val="0"/>
                                          </p:val>
                                        </p:tav>
                                        <p:tav tm="100000">
                                          <p:val>
                                            <p:strVal val="#ppt_h"/>
                                          </p:val>
                                        </p:tav>
                                      </p:tavLst>
                                    </p:anim>
                                    <p:anim calcmode="lin" valueType="num">
                                      <p:cBhvr>
                                        <p:cTn id="34" dur="500" fill="hold"/>
                                        <p:tgtEl>
                                          <p:spTgt spid="34821"/>
                                        </p:tgtEl>
                                        <p:attrNameLst>
                                          <p:attrName>ppt_x</p:attrName>
                                        </p:attrNameLst>
                                      </p:cBhvr>
                                      <p:tavLst>
                                        <p:tav tm="0" fmla="#ppt_x+(cos(-2*pi*(1-$))*-#ppt_x-sin(-2*pi*(1-$))*(1-#ppt_y))*(1-$)">
                                          <p:val>
                                            <p:fltVal val="0"/>
                                          </p:val>
                                        </p:tav>
                                        <p:tav tm="100000">
                                          <p:val>
                                            <p:fltVal val="1"/>
                                          </p:val>
                                        </p:tav>
                                      </p:tavLst>
                                    </p:anim>
                                    <p:anim calcmode="lin" valueType="num">
                                      <p:cBhvr>
                                        <p:cTn id="35" dur="500" fill="hold"/>
                                        <p:tgtEl>
                                          <p:spTgt spid="3482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54" presetClass="entr" presetSubtype="0" accel="100000" fill="hold" nodeType="clickEffect">
                                  <p:stCondLst>
                                    <p:cond delay="0"/>
                                  </p:stCondLst>
                                  <p:childTnLst>
                                    <p:set>
                                      <p:cBhvr>
                                        <p:cTn id="39" dur="1" fill="hold">
                                          <p:stCondLst>
                                            <p:cond delay="0"/>
                                          </p:stCondLst>
                                        </p:cTn>
                                        <p:tgtEl>
                                          <p:spTgt spid="34819">
                                            <p:txEl>
                                              <p:pRg st="4" end="4"/>
                                            </p:txEl>
                                          </p:spTgt>
                                        </p:tgtEl>
                                        <p:attrNameLst>
                                          <p:attrName>style.visibility</p:attrName>
                                        </p:attrNameLst>
                                      </p:cBhvr>
                                      <p:to>
                                        <p:strVal val="visible"/>
                                      </p:to>
                                    </p:set>
                                    <p:anim calcmode="lin" valueType="num">
                                      <p:cBhvr>
                                        <p:cTn id="40" dur="500" fill="hold"/>
                                        <p:tgtEl>
                                          <p:spTgt spid="34819">
                                            <p:txEl>
                                              <p:pRg st="4" end="4"/>
                                            </p:txEl>
                                          </p:spTgt>
                                        </p:tgtEl>
                                        <p:attrNameLst>
                                          <p:attrName>ppt_w</p:attrName>
                                        </p:attrNameLst>
                                      </p:cBhvr>
                                      <p:tavLst>
                                        <p:tav tm="0">
                                          <p:val>
                                            <p:strVal val="#ppt_w*0.05"/>
                                          </p:val>
                                        </p:tav>
                                        <p:tav tm="100000">
                                          <p:val>
                                            <p:strVal val="#ppt_w"/>
                                          </p:val>
                                        </p:tav>
                                      </p:tavLst>
                                    </p:anim>
                                    <p:anim calcmode="lin" valueType="num">
                                      <p:cBhvr>
                                        <p:cTn id="41" dur="500" fill="hold"/>
                                        <p:tgtEl>
                                          <p:spTgt spid="34819">
                                            <p:txEl>
                                              <p:pRg st="4" end="4"/>
                                            </p:txEl>
                                          </p:spTgt>
                                        </p:tgtEl>
                                        <p:attrNameLst>
                                          <p:attrName>ppt_h</p:attrName>
                                        </p:attrNameLst>
                                      </p:cBhvr>
                                      <p:tavLst>
                                        <p:tav tm="0">
                                          <p:val>
                                            <p:strVal val="#ppt_h"/>
                                          </p:val>
                                        </p:tav>
                                        <p:tav tm="100000">
                                          <p:val>
                                            <p:strVal val="#ppt_h"/>
                                          </p:val>
                                        </p:tav>
                                      </p:tavLst>
                                    </p:anim>
                                    <p:anim calcmode="lin" valueType="num">
                                      <p:cBhvr>
                                        <p:cTn id="42" dur="500" fill="hold"/>
                                        <p:tgtEl>
                                          <p:spTgt spid="34819">
                                            <p:txEl>
                                              <p:pRg st="4" end="4"/>
                                            </p:txEl>
                                          </p:spTgt>
                                        </p:tgtEl>
                                        <p:attrNameLst>
                                          <p:attrName>ppt_x</p:attrName>
                                        </p:attrNameLst>
                                      </p:cBhvr>
                                      <p:tavLst>
                                        <p:tav tm="0">
                                          <p:val>
                                            <p:strVal val="#ppt_x-.2"/>
                                          </p:val>
                                        </p:tav>
                                        <p:tav tm="100000">
                                          <p:val>
                                            <p:strVal val="#ppt_x"/>
                                          </p:val>
                                        </p:tav>
                                      </p:tavLst>
                                    </p:anim>
                                    <p:anim calcmode="lin" valueType="num">
                                      <p:cBhvr>
                                        <p:cTn id="43" dur="500" fill="hold"/>
                                        <p:tgtEl>
                                          <p:spTgt spid="34819">
                                            <p:txEl>
                                              <p:pRg st="4" end="4"/>
                                            </p:txEl>
                                          </p:spTgt>
                                        </p:tgtEl>
                                        <p:attrNameLst>
                                          <p:attrName>ppt_y</p:attrName>
                                        </p:attrNameLst>
                                      </p:cBhvr>
                                      <p:tavLst>
                                        <p:tav tm="0">
                                          <p:val>
                                            <p:strVal val="#ppt_y"/>
                                          </p:val>
                                        </p:tav>
                                        <p:tav tm="100000">
                                          <p:val>
                                            <p:strVal val="#ppt_y"/>
                                          </p:val>
                                        </p:tav>
                                      </p:tavLst>
                                    </p:anim>
                                    <p:animEffect transition="in" filter="fade">
                                      <p:cBhvr>
                                        <p:cTn id="44" dur="500"/>
                                        <p:tgtEl>
                                          <p:spTgt spid="34819">
                                            <p:txEl>
                                              <p:pRg st="4" end="4"/>
                                            </p:txEl>
                                          </p:spTgt>
                                        </p:tgtEl>
                                      </p:cBhvr>
                                    </p:animEffect>
                                  </p:childTnLst>
                                </p:cTn>
                              </p:par>
                              <p:par>
                                <p:cTn id="45" presetID="54" presetClass="entr" presetSubtype="0" accel="100000" fill="hold" nodeType="withEffect">
                                  <p:stCondLst>
                                    <p:cond delay="0"/>
                                  </p:stCondLst>
                                  <p:childTnLst>
                                    <p:set>
                                      <p:cBhvr>
                                        <p:cTn id="46" dur="1" fill="hold">
                                          <p:stCondLst>
                                            <p:cond delay="0"/>
                                          </p:stCondLst>
                                        </p:cTn>
                                        <p:tgtEl>
                                          <p:spTgt spid="34819">
                                            <p:txEl>
                                              <p:pRg st="5" end="5"/>
                                            </p:txEl>
                                          </p:spTgt>
                                        </p:tgtEl>
                                        <p:attrNameLst>
                                          <p:attrName>style.visibility</p:attrName>
                                        </p:attrNameLst>
                                      </p:cBhvr>
                                      <p:to>
                                        <p:strVal val="visible"/>
                                      </p:to>
                                    </p:set>
                                    <p:anim calcmode="lin" valueType="num">
                                      <p:cBhvr>
                                        <p:cTn id="47" dur="500" fill="hold"/>
                                        <p:tgtEl>
                                          <p:spTgt spid="34819">
                                            <p:txEl>
                                              <p:pRg st="5" end="5"/>
                                            </p:txEl>
                                          </p:spTgt>
                                        </p:tgtEl>
                                        <p:attrNameLst>
                                          <p:attrName>ppt_w</p:attrName>
                                        </p:attrNameLst>
                                      </p:cBhvr>
                                      <p:tavLst>
                                        <p:tav tm="0">
                                          <p:val>
                                            <p:strVal val="#ppt_w*0.05"/>
                                          </p:val>
                                        </p:tav>
                                        <p:tav tm="100000">
                                          <p:val>
                                            <p:strVal val="#ppt_w"/>
                                          </p:val>
                                        </p:tav>
                                      </p:tavLst>
                                    </p:anim>
                                    <p:anim calcmode="lin" valueType="num">
                                      <p:cBhvr>
                                        <p:cTn id="48" dur="500" fill="hold"/>
                                        <p:tgtEl>
                                          <p:spTgt spid="34819">
                                            <p:txEl>
                                              <p:pRg st="5" end="5"/>
                                            </p:txEl>
                                          </p:spTgt>
                                        </p:tgtEl>
                                        <p:attrNameLst>
                                          <p:attrName>ppt_h</p:attrName>
                                        </p:attrNameLst>
                                      </p:cBhvr>
                                      <p:tavLst>
                                        <p:tav tm="0">
                                          <p:val>
                                            <p:strVal val="#ppt_h"/>
                                          </p:val>
                                        </p:tav>
                                        <p:tav tm="100000">
                                          <p:val>
                                            <p:strVal val="#ppt_h"/>
                                          </p:val>
                                        </p:tav>
                                      </p:tavLst>
                                    </p:anim>
                                    <p:anim calcmode="lin" valueType="num">
                                      <p:cBhvr>
                                        <p:cTn id="49" dur="500" fill="hold"/>
                                        <p:tgtEl>
                                          <p:spTgt spid="34819">
                                            <p:txEl>
                                              <p:pRg st="5" end="5"/>
                                            </p:txEl>
                                          </p:spTgt>
                                        </p:tgtEl>
                                        <p:attrNameLst>
                                          <p:attrName>ppt_x</p:attrName>
                                        </p:attrNameLst>
                                      </p:cBhvr>
                                      <p:tavLst>
                                        <p:tav tm="0">
                                          <p:val>
                                            <p:strVal val="#ppt_x-.2"/>
                                          </p:val>
                                        </p:tav>
                                        <p:tav tm="100000">
                                          <p:val>
                                            <p:strVal val="#ppt_x"/>
                                          </p:val>
                                        </p:tav>
                                      </p:tavLst>
                                    </p:anim>
                                    <p:anim calcmode="lin" valueType="num">
                                      <p:cBhvr>
                                        <p:cTn id="50" dur="500" fill="hold"/>
                                        <p:tgtEl>
                                          <p:spTgt spid="34819">
                                            <p:txEl>
                                              <p:pRg st="5" end="5"/>
                                            </p:txEl>
                                          </p:spTgt>
                                        </p:tgtEl>
                                        <p:attrNameLst>
                                          <p:attrName>ppt_y</p:attrName>
                                        </p:attrNameLst>
                                      </p:cBhvr>
                                      <p:tavLst>
                                        <p:tav tm="0">
                                          <p:val>
                                            <p:strVal val="#ppt_y"/>
                                          </p:val>
                                        </p:tav>
                                        <p:tav tm="100000">
                                          <p:val>
                                            <p:strVal val="#ppt_y"/>
                                          </p:val>
                                        </p:tav>
                                      </p:tavLst>
                                    </p:anim>
                                    <p:animEffect transition="in" filter="fade">
                                      <p:cBhvr>
                                        <p:cTn id="51" dur="500"/>
                                        <p:tgtEl>
                                          <p:spTgt spid="34819">
                                            <p:txEl>
                                              <p:pRg st="5" end="5"/>
                                            </p:txEl>
                                          </p:spTgt>
                                        </p:tgtEl>
                                      </p:cBhvr>
                                    </p:animEffect>
                                  </p:childTnLst>
                                </p:cTn>
                              </p:par>
                              <p:par>
                                <p:cTn id="52" presetID="54" presetClass="entr" presetSubtype="0" accel="100000" fill="hold" nodeType="withEffect">
                                  <p:stCondLst>
                                    <p:cond delay="0"/>
                                  </p:stCondLst>
                                  <p:childTnLst>
                                    <p:set>
                                      <p:cBhvr>
                                        <p:cTn id="53" dur="1" fill="hold">
                                          <p:stCondLst>
                                            <p:cond delay="0"/>
                                          </p:stCondLst>
                                        </p:cTn>
                                        <p:tgtEl>
                                          <p:spTgt spid="34819">
                                            <p:txEl>
                                              <p:pRg st="6" end="6"/>
                                            </p:txEl>
                                          </p:spTgt>
                                        </p:tgtEl>
                                        <p:attrNameLst>
                                          <p:attrName>style.visibility</p:attrName>
                                        </p:attrNameLst>
                                      </p:cBhvr>
                                      <p:to>
                                        <p:strVal val="visible"/>
                                      </p:to>
                                    </p:set>
                                    <p:anim calcmode="lin" valueType="num">
                                      <p:cBhvr>
                                        <p:cTn id="54" dur="500" fill="hold"/>
                                        <p:tgtEl>
                                          <p:spTgt spid="34819">
                                            <p:txEl>
                                              <p:pRg st="6" end="6"/>
                                            </p:txEl>
                                          </p:spTgt>
                                        </p:tgtEl>
                                        <p:attrNameLst>
                                          <p:attrName>ppt_w</p:attrName>
                                        </p:attrNameLst>
                                      </p:cBhvr>
                                      <p:tavLst>
                                        <p:tav tm="0">
                                          <p:val>
                                            <p:strVal val="#ppt_w*0.05"/>
                                          </p:val>
                                        </p:tav>
                                        <p:tav tm="100000">
                                          <p:val>
                                            <p:strVal val="#ppt_w"/>
                                          </p:val>
                                        </p:tav>
                                      </p:tavLst>
                                    </p:anim>
                                    <p:anim calcmode="lin" valueType="num">
                                      <p:cBhvr>
                                        <p:cTn id="55" dur="500" fill="hold"/>
                                        <p:tgtEl>
                                          <p:spTgt spid="34819">
                                            <p:txEl>
                                              <p:pRg st="6" end="6"/>
                                            </p:txEl>
                                          </p:spTgt>
                                        </p:tgtEl>
                                        <p:attrNameLst>
                                          <p:attrName>ppt_h</p:attrName>
                                        </p:attrNameLst>
                                      </p:cBhvr>
                                      <p:tavLst>
                                        <p:tav tm="0">
                                          <p:val>
                                            <p:strVal val="#ppt_h"/>
                                          </p:val>
                                        </p:tav>
                                        <p:tav tm="100000">
                                          <p:val>
                                            <p:strVal val="#ppt_h"/>
                                          </p:val>
                                        </p:tav>
                                      </p:tavLst>
                                    </p:anim>
                                    <p:anim calcmode="lin" valueType="num">
                                      <p:cBhvr>
                                        <p:cTn id="56" dur="500" fill="hold"/>
                                        <p:tgtEl>
                                          <p:spTgt spid="34819">
                                            <p:txEl>
                                              <p:pRg st="6" end="6"/>
                                            </p:txEl>
                                          </p:spTgt>
                                        </p:tgtEl>
                                        <p:attrNameLst>
                                          <p:attrName>ppt_x</p:attrName>
                                        </p:attrNameLst>
                                      </p:cBhvr>
                                      <p:tavLst>
                                        <p:tav tm="0">
                                          <p:val>
                                            <p:strVal val="#ppt_x-.2"/>
                                          </p:val>
                                        </p:tav>
                                        <p:tav tm="100000">
                                          <p:val>
                                            <p:strVal val="#ppt_x"/>
                                          </p:val>
                                        </p:tav>
                                      </p:tavLst>
                                    </p:anim>
                                    <p:anim calcmode="lin" valueType="num">
                                      <p:cBhvr>
                                        <p:cTn id="57" dur="500" fill="hold"/>
                                        <p:tgtEl>
                                          <p:spTgt spid="34819">
                                            <p:txEl>
                                              <p:pRg st="6" end="6"/>
                                            </p:txEl>
                                          </p:spTgt>
                                        </p:tgtEl>
                                        <p:attrNameLst>
                                          <p:attrName>ppt_y</p:attrName>
                                        </p:attrNameLst>
                                      </p:cBhvr>
                                      <p:tavLst>
                                        <p:tav tm="0">
                                          <p:val>
                                            <p:strVal val="#ppt_y"/>
                                          </p:val>
                                        </p:tav>
                                        <p:tav tm="100000">
                                          <p:val>
                                            <p:strVal val="#ppt_y"/>
                                          </p:val>
                                        </p:tav>
                                      </p:tavLst>
                                    </p:anim>
                                    <p:animEffect transition="in" filter="fade">
                                      <p:cBhvr>
                                        <p:cTn id="58" dur="500"/>
                                        <p:tgtEl>
                                          <p:spTgt spid="34819">
                                            <p:txEl>
                                              <p:pRg st="6" end="6"/>
                                            </p:txEl>
                                          </p:spTgt>
                                        </p:tgtEl>
                                      </p:cBhvr>
                                    </p:animEffect>
                                  </p:childTnLst>
                                </p:cTn>
                              </p:par>
                              <p:par>
                                <p:cTn id="59" presetID="54" presetClass="entr" presetSubtype="0" accel="100000" fill="hold" nodeType="withEffect">
                                  <p:stCondLst>
                                    <p:cond delay="0"/>
                                  </p:stCondLst>
                                  <p:childTnLst>
                                    <p:set>
                                      <p:cBhvr>
                                        <p:cTn id="60" dur="1" fill="hold">
                                          <p:stCondLst>
                                            <p:cond delay="0"/>
                                          </p:stCondLst>
                                        </p:cTn>
                                        <p:tgtEl>
                                          <p:spTgt spid="34819">
                                            <p:txEl>
                                              <p:pRg st="7" end="7"/>
                                            </p:txEl>
                                          </p:spTgt>
                                        </p:tgtEl>
                                        <p:attrNameLst>
                                          <p:attrName>style.visibility</p:attrName>
                                        </p:attrNameLst>
                                      </p:cBhvr>
                                      <p:to>
                                        <p:strVal val="visible"/>
                                      </p:to>
                                    </p:set>
                                    <p:anim calcmode="lin" valueType="num">
                                      <p:cBhvr>
                                        <p:cTn id="61" dur="500" fill="hold"/>
                                        <p:tgtEl>
                                          <p:spTgt spid="34819">
                                            <p:txEl>
                                              <p:pRg st="7" end="7"/>
                                            </p:txEl>
                                          </p:spTgt>
                                        </p:tgtEl>
                                        <p:attrNameLst>
                                          <p:attrName>ppt_w</p:attrName>
                                        </p:attrNameLst>
                                      </p:cBhvr>
                                      <p:tavLst>
                                        <p:tav tm="0">
                                          <p:val>
                                            <p:strVal val="#ppt_w*0.05"/>
                                          </p:val>
                                        </p:tav>
                                        <p:tav tm="100000">
                                          <p:val>
                                            <p:strVal val="#ppt_w"/>
                                          </p:val>
                                        </p:tav>
                                      </p:tavLst>
                                    </p:anim>
                                    <p:anim calcmode="lin" valueType="num">
                                      <p:cBhvr>
                                        <p:cTn id="62" dur="500" fill="hold"/>
                                        <p:tgtEl>
                                          <p:spTgt spid="34819">
                                            <p:txEl>
                                              <p:pRg st="7" end="7"/>
                                            </p:txEl>
                                          </p:spTgt>
                                        </p:tgtEl>
                                        <p:attrNameLst>
                                          <p:attrName>ppt_h</p:attrName>
                                        </p:attrNameLst>
                                      </p:cBhvr>
                                      <p:tavLst>
                                        <p:tav tm="0">
                                          <p:val>
                                            <p:strVal val="#ppt_h"/>
                                          </p:val>
                                        </p:tav>
                                        <p:tav tm="100000">
                                          <p:val>
                                            <p:strVal val="#ppt_h"/>
                                          </p:val>
                                        </p:tav>
                                      </p:tavLst>
                                    </p:anim>
                                    <p:anim calcmode="lin" valueType="num">
                                      <p:cBhvr>
                                        <p:cTn id="63" dur="500" fill="hold"/>
                                        <p:tgtEl>
                                          <p:spTgt spid="34819">
                                            <p:txEl>
                                              <p:pRg st="7" end="7"/>
                                            </p:txEl>
                                          </p:spTgt>
                                        </p:tgtEl>
                                        <p:attrNameLst>
                                          <p:attrName>ppt_x</p:attrName>
                                        </p:attrNameLst>
                                      </p:cBhvr>
                                      <p:tavLst>
                                        <p:tav tm="0">
                                          <p:val>
                                            <p:strVal val="#ppt_x-.2"/>
                                          </p:val>
                                        </p:tav>
                                        <p:tav tm="100000">
                                          <p:val>
                                            <p:strVal val="#ppt_x"/>
                                          </p:val>
                                        </p:tav>
                                      </p:tavLst>
                                    </p:anim>
                                    <p:anim calcmode="lin" valueType="num">
                                      <p:cBhvr>
                                        <p:cTn id="64" dur="500" fill="hold"/>
                                        <p:tgtEl>
                                          <p:spTgt spid="34819">
                                            <p:txEl>
                                              <p:pRg st="7" end="7"/>
                                            </p:txEl>
                                          </p:spTgt>
                                        </p:tgtEl>
                                        <p:attrNameLst>
                                          <p:attrName>ppt_y</p:attrName>
                                        </p:attrNameLst>
                                      </p:cBhvr>
                                      <p:tavLst>
                                        <p:tav tm="0">
                                          <p:val>
                                            <p:strVal val="#ppt_y"/>
                                          </p:val>
                                        </p:tav>
                                        <p:tav tm="100000">
                                          <p:val>
                                            <p:strVal val="#ppt_y"/>
                                          </p:val>
                                        </p:tav>
                                      </p:tavLst>
                                    </p:anim>
                                    <p:animEffect transition="in" filter="fade">
                                      <p:cBhvr>
                                        <p:cTn id="65" dur="500"/>
                                        <p:tgtEl>
                                          <p:spTgt spid="34819">
                                            <p:txEl>
                                              <p:pRg st="7" end="7"/>
                                            </p:txEl>
                                          </p:spTgt>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15" presetClass="entr" presetSubtype="0" fill="hold" nodeType="clickEffect">
                                  <p:stCondLst>
                                    <p:cond delay="0"/>
                                  </p:stCondLst>
                                  <p:childTnLst>
                                    <p:set>
                                      <p:cBhvr>
                                        <p:cTn id="69" dur="1" fill="hold">
                                          <p:stCondLst>
                                            <p:cond delay="0"/>
                                          </p:stCondLst>
                                        </p:cTn>
                                        <p:tgtEl>
                                          <p:spTgt spid="34820"/>
                                        </p:tgtEl>
                                        <p:attrNameLst>
                                          <p:attrName>style.visibility</p:attrName>
                                        </p:attrNameLst>
                                      </p:cBhvr>
                                      <p:to>
                                        <p:strVal val="visible"/>
                                      </p:to>
                                    </p:set>
                                    <p:anim calcmode="lin" valueType="num">
                                      <p:cBhvr>
                                        <p:cTn id="70" dur="500" fill="hold"/>
                                        <p:tgtEl>
                                          <p:spTgt spid="34820"/>
                                        </p:tgtEl>
                                        <p:attrNameLst>
                                          <p:attrName>ppt_w</p:attrName>
                                        </p:attrNameLst>
                                      </p:cBhvr>
                                      <p:tavLst>
                                        <p:tav tm="0">
                                          <p:val>
                                            <p:fltVal val="0"/>
                                          </p:val>
                                        </p:tav>
                                        <p:tav tm="100000">
                                          <p:val>
                                            <p:strVal val="#ppt_w"/>
                                          </p:val>
                                        </p:tav>
                                      </p:tavLst>
                                    </p:anim>
                                    <p:anim calcmode="lin" valueType="num">
                                      <p:cBhvr>
                                        <p:cTn id="71" dur="500" fill="hold"/>
                                        <p:tgtEl>
                                          <p:spTgt spid="34820"/>
                                        </p:tgtEl>
                                        <p:attrNameLst>
                                          <p:attrName>ppt_h</p:attrName>
                                        </p:attrNameLst>
                                      </p:cBhvr>
                                      <p:tavLst>
                                        <p:tav tm="0">
                                          <p:val>
                                            <p:fltVal val="0"/>
                                          </p:val>
                                        </p:tav>
                                        <p:tav tm="100000">
                                          <p:val>
                                            <p:strVal val="#ppt_h"/>
                                          </p:val>
                                        </p:tav>
                                      </p:tavLst>
                                    </p:anim>
                                    <p:anim calcmode="lin" valueType="num">
                                      <p:cBhvr>
                                        <p:cTn id="72" dur="500" fill="hold"/>
                                        <p:tgtEl>
                                          <p:spTgt spid="34820"/>
                                        </p:tgtEl>
                                        <p:attrNameLst>
                                          <p:attrName>ppt_x</p:attrName>
                                        </p:attrNameLst>
                                      </p:cBhvr>
                                      <p:tavLst>
                                        <p:tav tm="0" fmla="#ppt_x+(cos(-2*pi*(1-$))*-#ppt_x-sin(-2*pi*(1-$))*(1-#ppt_y))*(1-$)">
                                          <p:val>
                                            <p:fltVal val="0"/>
                                          </p:val>
                                        </p:tav>
                                        <p:tav tm="100000">
                                          <p:val>
                                            <p:fltVal val="1"/>
                                          </p:val>
                                        </p:tav>
                                      </p:tavLst>
                                    </p:anim>
                                    <p:anim calcmode="lin" valueType="num">
                                      <p:cBhvr>
                                        <p:cTn id="73" dur="500" fill="hold"/>
                                        <p:tgtEl>
                                          <p:spTgt spid="3482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74" fill="hold" nodeType="clickPar">
                      <p:stCondLst>
                        <p:cond delay="indefinite"/>
                      </p:stCondLst>
                      <p:childTnLst>
                        <p:par>
                          <p:cTn id="75" fill="hold" nodeType="withGroup">
                            <p:stCondLst>
                              <p:cond delay="0"/>
                            </p:stCondLst>
                            <p:childTnLst>
                              <p:par>
                                <p:cTn id="76" presetID="39" presetClass="entr" presetSubtype="0" accel="100000" fill="hold" nodeType="clickEffect">
                                  <p:stCondLst>
                                    <p:cond delay="0"/>
                                  </p:stCondLst>
                                  <p:childTnLst>
                                    <p:set>
                                      <p:cBhvr>
                                        <p:cTn id="77" dur="1" fill="hold">
                                          <p:stCondLst>
                                            <p:cond delay="0"/>
                                          </p:stCondLst>
                                        </p:cTn>
                                        <p:tgtEl>
                                          <p:spTgt spid="34829"/>
                                        </p:tgtEl>
                                        <p:attrNameLst>
                                          <p:attrName>style.visibility</p:attrName>
                                        </p:attrNameLst>
                                      </p:cBhvr>
                                      <p:to>
                                        <p:strVal val="visible"/>
                                      </p:to>
                                    </p:set>
                                    <p:anim calcmode="lin" valueType="num">
                                      <p:cBhvr>
                                        <p:cTn id="78" dur="500" fill="hold"/>
                                        <p:tgtEl>
                                          <p:spTgt spid="34829"/>
                                        </p:tgtEl>
                                        <p:attrNameLst>
                                          <p:attrName>ppt_h</p:attrName>
                                        </p:attrNameLst>
                                      </p:cBhvr>
                                      <p:tavLst>
                                        <p:tav tm="0">
                                          <p:val>
                                            <p:strVal val="#ppt_h/20"/>
                                          </p:val>
                                        </p:tav>
                                        <p:tav tm="50000">
                                          <p:val>
                                            <p:strVal val="#ppt_h/20"/>
                                          </p:val>
                                        </p:tav>
                                        <p:tav tm="100000">
                                          <p:val>
                                            <p:strVal val="#ppt_h"/>
                                          </p:val>
                                        </p:tav>
                                      </p:tavLst>
                                    </p:anim>
                                    <p:anim calcmode="lin" valueType="num">
                                      <p:cBhvr>
                                        <p:cTn id="79" dur="500" fill="hold"/>
                                        <p:tgtEl>
                                          <p:spTgt spid="34829"/>
                                        </p:tgtEl>
                                        <p:attrNameLst>
                                          <p:attrName>ppt_w</p:attrName>
                                        </p:attrNameLst>
                                      </p:cBhvr>
                                      <p:tavLst>
                                        <p:tav tm="0">
                                          <p:val>
                                            <p:strVal val="#ppt_w+.3"/>
                                          </p:val>
                                        </p:tav>
                                        <p:tav tm="50000">
                                          <p:val>
                                            <p:strVal val="#ppt_w+.3"/>
                                          </p:val>
                                        </p:tav>
                                        <p:tav tm="100000">
                                          <p:val>
                                            <p:strVal val="#ppt_w"/>
                                          </p:val>
                                        </p:tav>
                                      </p:tavLst>
                                    </p:anim>
                                    <p:anim calcmode="lin" valueType="num">
                                      <p:cBhvr>
                                        <p:cTn id="80" dur="500" fill="hold"/>
                                        <p:tgtEl>
                                          <p:spTgt spid="34829"/>
                                        </p:tgtEl>
                                        <p:attrNameLst>
                                          <p:attrName>ppt_x</p:attrName>
                                        </p:attrNameLst>
                                      </p:cBhvr>
                                      <p:tavLst>
                                        <p:tav tm="0">
                                          <p:val>
                                            <p:strVal val="#ppt_x-.3"/>
                                          </p:val>
                                        </p:tav>
                                        <p:tav tm="50000">
                                          <p:val>
                                            <p:strVal val="#ppt_x"/>
                                          </p:val>
                                        </p:tav>
                                        <p:tav tm="100000">
                                          <p:val>
                                            <p:strVal val="#ppt_x"/>
                                          </p:val>
                                        </p:tav>
                                      </p:tavLst>
                                    </p:anim>
                                    <p:anim calcmode="lin" valueType="num">
                                      <p:cBhvr>
                                        <p:cTn id="81" dur="500" fill="hold"/>
                                        <p:tgtEl>
                                          <p:spTgt spid="34829"/>
                                        </p:tgtEl>
                                        <p:attrNameLst>
                                          <p:attrName>ppt_y</p:attrName>
                                        </p:attrNameLst>
                                      </p:cBhvr>
                                      <p:tavLst>
                                        <p:tav tm="0">
                                          <p:val>
                                            <p:strVal val="#ppt_y"/>
                                          </p:val>
                                        </p:tav>
                                        <p:tav tm="100000">
                                          <p:val>
                                            <p:strVal val="#ppt_y"/>
                                          </p:val>
                                        </p:tav>
                                      </p:tavLst>
                                    </p:anim>
                                  </p:childTnLst>
                                </p:cTn>
                              </p:par>
                            </p:childTnLst>
                          </p:cTn>
                        </p:par>
                      </p:childTnLst>
                    </p:cTn>
                  </p:par>
                  <p:par>
                    <p:cTn id="82" fill="hold" nodeType="clickPar">
                      <p:stCondLst>
                        <p:cond delay="indefinite"/>
                      </p:stCondLst>
                      <p:childTnLst>
                        <p:par>
                          <p:cTn id="83" fill="hold" nodeType="withGroup">
                            <p:stCondLst>
                              <p:cond delay="0"/>
                            </p:stCondLst>
                            <p:childTnLst>
                              <p:par>
                                <p:cTn id="84" presetID="25" presetClass="entr" presetSubtype="0" fill="hold" nodeType="clickEffect">
                                  <p:stCondLst>
                                    <p:cond delay="0"/>
                                  </p:stCondLst>
                                  <p:childTnLst>
                                    <p:set>
                                      <p:cBhvr>
                                        <p:cTn id="85" dur="1" fill="hold">
                                          <p:stCondLst>
                                            <p:cond delay="0"/>
                                          </p:stCondLst>
                                        </p:cTn>
                                        <p:tgtEl>
                                          <p:spTgt spid="34822"/>
                                        </p:tgtEl>
                                        <p:attrNameLst>
                                          <p:attrName>style.visibility</p:attrName>
                                        </p:attrNameLst>
                                      </p:cBhvr>
                                      <p:to>
                                        <p:strVal val="visible"/>
                                      </p:to>
                                    </p:set>
                                    <p:anim calcmode="lin" valueType="num">
                                      <p:cBhvr>
                                        <p:cTn id="86" dur="250" decel="50000" fill="hold">
                                          <p:stCondLst>
                                            <p:cond delay="0"/>
                                          </p:stCondLst>
                                        </p:cTn>
                                        <p:tgtEl>
                                          <p:spTgt spid="34822"/>
                                        </p:tgtEl>
                                        <p:attrNameLst>
                                          <p:attrName>style.rotation</p:attrName>
                                        </p:attrNameLst>
                                      </p:cBhvr>
                                      <p:tavLst>
                                        <p:tav tm="0">
                                          <p:val>
                                            <p:fltVal val="-90"/>
                                          </p:val>
                                        </p:tav>
                                        <p:tav tm="100000">
                                          <p:val>
                                            <p:fltVal val="0"/>
                                          </p:val>
                                        </p:tav>
                                      </p:tavLst>
                                    </p:anim>
                                    <p:anim calcmode="lin" valueType="num">
                                      <p:cBhvr>
                                        <p:cTn id="87" dur="250" decel="50000" fill="hold">
                                          <p:stCondLst>
                                            <p:cond delay="0"/>
                                          </p:stCondLst>
                                        </p:cTn>
                                        <p:tgtEl>
                                          <p:spTgt spid="34822"/>
                                        </p:tgtEl>
                                        <p:attrNameLst>
                                          <p:attrName>ppt_w</p:attrName>
                                        </p:attrNameLst>
                                      </p:cBhvr>
                                      <p:tavLst>
                                        <p:tav tm="0">
                                          <p:val>
                                            <p:strVal val="#ppt_w"/>
                                          </p:val>
                                        </p:tav>
                                        <p:tav tm="100000">
                                          <p:val>
                                            <p:strVal val="#ppt_w*.05"/>
                                          </p:val>
                                        </p:tav>
                                      </p:tavLst>
                                    </p:anim>
                                    <p:anim calcmode="lin" valueType="num">
                                      <p:cBhvr>
                                        <p:cTn id="88" dur="250" accel="50000" fill="hold">
                                          <p:stCondLst>
                                            <p:cond delay="250"/>
                                          </p:stCondLst>
                                        </p:cTn>
                                        <p:tgtEl>
                                          <p:spTgt spid="34822"/>
                                        </p:tgtEl>
                                        <p:attrNameLst>
                                          <p:attrName>ppt_w</p:attrName>
                                        </p:attrNameLst>
                                      </p:cBhvr>
                                      <p:tavLst>
                                        <p:tav tm="0">
                                          <p:val>
                                            <p:strVal val="#ppt_w*.05"/>
                                          </p:val>
                                        </p:tav>
                                        <p:tav tm="100000">
                                          <p:val>
                                            <p:strVal val="#ppt_w"/>
                                          </p:val>
                                        </p:tav>
                                      </p:tavLst>
                                    </p:anim>
                                    <p:anim calcmode="lin" valueType="num">
                                      <p:cBhvr>
                                        <p:cTn id="89" dur="500" fill="hold"/>
                                        <p:tgtEl>
                                          <p:spTgt spid="34822"/>
                                        </p:tgtEl>
                                        <p:attrNameLst>
                                          <p:attrName>ppt_h</p:attrName>
                                        </p:attrNameLst>
                                      </p:cBhvr>
                                      <p:tavLst>
                                        <p:tav tm="0">
                                          <p:val>
                                            <p:strVal val="#ppt_h"/>
                                          </p:val>
                                        </p:tav>
                                        <p:tav tm="100000">
                                          <p:val>
                                            <p:strVal val="#ppt_h"/>
                                          </p:val>
                                        </p:tav>
                                      </p:tavLst>
                                    </p:anim>
                                    <p:anim calcmode="lin" valueType="num">
                                      <p:cBhvr>
                                        <p:cTn id="90" dur="250" decel="50000" fill="hold">
                                          <p:stCondLst>
                                            <p:cond delay="0"/>
                                          </p:stCondLst>
                                        </p:cTn>
                                        <p:tgtEl>
                                          <p:spTgt spid="34822"/>
                                        </p:tgtEl>
                                        <p:attrNameLst>
                                          <p:attrName>ppt_x</p:attrName>
                                        </p:attrNameLst>
                                      </p:cBhvr>
                                      <p:tavLst>
                                        <p:tav tm="0">
                                          <p:val>
                                            <p:strVal val="#ppt_x+.4"/>
                                          </p:val>
                                        </p:tav>
                                        <p:tav tm="100000">
                                          <p:val>
                                            <p:strVal val="#ppt_x"/>
                                          </p:val>
                                        </p:tav>
                                      </p:tavLst>
                                    </p:anim>
                                    <p:anim calcmode="lin" valueType="num">
                                      <p:cBhvr>
                                        <p:cTn id="91" dur="250" decel="50000" fill="hold">
                                          <p:stCondLst>
                                            <p:cond delay="0"/>
                                          </p:stCondLst>
                                        </p:cTn>
                                        <p:tgtEl>
                                          <p:spTgt spid="34822"/>
                                        </p:tgtEl>
                                        <p:attrNameLst>
                                          <p:attrName>ppt_y</p:attrName>
                                        </p:attrNameLst>
                                      </p:cBhvr>
                                      <p:tavLst>
                                        <p:tav tm="0">
                                          <p:val>
                                            <p:strVal val="#ppt_y-.2"/>
                                          </p:val>
                                        </p:tav>
                                        <p:tav tm="100000">
                                          <p:val>
                                            <p:strVal val="#ppt_y+.1"/>
                                          </p:val>
                                        </p:tav>
                                      </p:tavLst>
                                    </p:anim>
                                    <p:anim calcmode="lin" valueType="num">
                                      <p:cBhvr>
                                        <p:cTn id="92" dur="250" accel="50000" fill="hold">
                                          <p:stCondLst>
                                            <p:cond delay="250"/>
                                          </p:stCondLst>
                                        </p:cTn>
                                        <p:tgtEl>
                                          <p:spTgt spid="34822"/>
                                        </p:tgtEl>
                                        <p:attrNameLst>
                                          <p:attrName>ppt_y</p:attrName>
                                        </p:attrNameLst>
                                      </p:cBhvr>
                                      <p:tavLst>
                                        <p:tav tm="0">
                                          <p:val>
                                            <p:strVal val="#ppt_y+.1"/>
                                          </p:val>
                                        </p:tav>
                                        <p:tav tm="100000">
                                          <p:val>
                                            <p:strVal val="#ppt_y"/>
                                          </p:val>
                                        </p:tav>
                                      </p:tavLst>
                                    </p:anim>
                                    <p:animEffect transition="in" filter="fade">
                                      <p:cBhvr>
                                        <p:cTn id="93" dur="500" decel="50000">
                                          <p:stCondLst>
                                            <p:cond delay="0"/>
                                          </p:stCondLst>
                                        </p:cTn>
                                        <p:tgtEl>
                                          <p:spTgt spid="348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2124075" y="188913"/>
            <a:ext cx="6851650" cy="649287"/>
          </a:xfrm>
        </p:spPr>
        <p:txBody>
          <a:bodyPr/>
          <a:lstStyle/>
          <a:p>
            <a:pPr algn="r"/>
            <a:r>
              <a:rPr lang="es-ES_tradnl">
                <a:solidFill>
                  <a:schemeClr val="accent1"/>
                </a:solidFill>
              </a:rPr>
              <a:t>Ácidos grasos Insaturados.</a:t>
            </a:r>
            <a:endParaRPr lang="es-ES">
              <a:solidFill>
                <a:schemeClr val="accent1"/>
              </a:solidFill>
            </a:endParaRPr>
          </a:p>
        </p:txBody>
      </p:sp>
      <p:sp>
        <p:nvSpPr>
          <p:cNvPr id="35843" name="Rectangle 3"/>
          <p:cNvSpPr>
            <a:spLocks noGrp="1" noChangeArrowheads="1"/>
          </p:cNvSpPr>
          <p:nvPr>
            <p:ph type="body" idx="1"/>
          </p:nvPr>
        </p:nvSpPr>
        <p:spPr>
          <a:xfrm>
            <a:off x="2124075" y="1052513"/>
            <a:ext cx="6778625" cy="5400675"/>
          </a:xfrm>
        </p:spPr>
        <p:txBody>
          <a:bodyPr/>
          <a:lstStyle/>
          <a:p>
            <a:pPr marL="0" indent="0" algn="just">
              <a:buFontTx/>
              <a:buNone/>
            </a:pPr>
            <a:r>
              <a:rPr lang="es-ES_tradnl" sz="2400">
                <a:solidFill>
                  <a:schemeClr val="accent2"/>
                </a:solidFill>
              </a:rPr>
              <a:t>Con respecto a la alineación de los átomos de hidrogeno al lado del doble enlace:</a:t>
            </a:r>
          </a:p>
          <a:p>
            <a:pPr marL="358775" lvl="2" indent="0" algn="just"/>
            <a:r>
              <a:rPr lang="es-ES" sz="2000">
                <a:solidFill>
                  <a:schemeClr val="bg1"/>
                </a:solidFill>
              </a:rPr>
              <a:t>Ácidos grasos </a:t>
            </a:r>
            <a:r>
              <a:rPr lang="es-ES" sz="2000" i="1">
                <a:solidFill>
                  <a:schemeClr val="bg1"/>
                </a:solidFill>
              </a:rPr>
              <a:t>cis</a:t>
            </a:r>
            <a:r>
              <a:rPr lang="es-ES" sz="2000">
                <a:solidFill>
                  <a:schemeClr val="bg1"/>
                </a:solidFill>
              </a:rPr>
              <a:t>. Los dos átomos de hidrógeno del doble enlace están en el mismo lado de la molécula, lo que le confiere un "codo" en el punto donde está el doble enlace; la mayoría de los ácidos grasos naturales poseen configuración </a:t>
            </a:r>
            <a:r>
              <a:rPr lang="es-ES" sz="2000" i="1">
                <a:solidFill>
                  <a:schemeClr val="bg1"/>
                </a:solidFill>
              </a:rPr>
              <a:t>cis</a:t>
            </a:r>
            <a:r>
              <a:rPr lang="es-ES" sz="2000">
                <a:solidFill>
                  <a:schemeClr val="bg1"/>
                </a:solidFill>
              </a:rPr>
              <a:t>. </a:t>
            </a:r>
          </a:p>
          <a:p>
            <a:pPr marL="358775" lvl="2" indent="0" algn="just">
              <a:buFontTx/>
              <a:buNone/>
            </a:pPr>
            <a:endParaRPr lang="es-ES" sz="2000">
              <a:solidFill>
                <a:schemeClr val="bg1"/>
              </a:solidFill>
            </a:endParaRPr>
          </a:p>
          <a:p>
            <a:pPr marL="358775" lvl="2" indent="0" algn="just"/>
            <a:r>
              <a:rPr lang="es-ES" sz="2000">
                <a:solidFill>
                  <a:schemeClr val="bg1"/>
                </a:solidFill>
              </a:rPr>
              <a:t>Ácidos grasos </a:t>
            </a:r>
            <a:r>
              <a:rPr lang="es-ES" sz="2000" i="1">
                <a:solidFill>
                  <a:schemeClr val="bg1"/>
                </a:solidFill>
              </a:rPr>
              <a:t>trans</a:t>
            </a:r>
            <a:r>
              <a:rPr lang="es-ES" sz="2000">
                <a:solidFill>
                  <a:schemeClr val="bg1"/>
                </a:solidFill>
              </a:rPr>
              <a:t>. Los dos átomos de hidrógeno están uno a cada lado del doble enlace, lo que hace que la molécula sea rectilínea; se encuentra principalmente en alimentos industrializados que han sido sometidos a hidrogenación, con el fin de solidificarlos (como la margarina). </a:t>
            </a:r>
          </a:p>
        </p:txBody>
      </p:sp>
      <p:pic>
        <p:nvPicPr>
          <p:cNvPr id="35844" name="Picture 4" descr="cis-trans_ES"/>
          <p:cNvPicPr>
            <a:picLocks noChangeAspect="1" noChangeArrowheads="1"/>
          </p:cNvPicPr>
          <p:nvPr/>
        </p:nvPicPr>
        <p:blipFill>
          <a:blip r:embed="rId4">
            <a:extLst>
              <a:ext uri="{28A0092B-C50C-407E-A947-70E740481C1C}">
                <a14:useLocalDpi xmlns:a14="http://schemas.microsoft.com/office/drawing/2010/main" val="0"/>
              </a:ext>
            </a:extLst>
          </a:blip>
          <a:srcRect l="13950" t="26155" r="13948" b="43895"/>
          <a:stretch>
            <a:fillRect/>
          </a:stretch>
        </p:blipFill>
        <p:spPr bwMode="auto">
          <a:xfrm>
            <a:off x="6659563" y="3141663"/>
            <a:ext cx="2232025" cy="576262"/>
          </a:xfrm>
          <a:prstGeom prst="rect">
            <a:avLst/>
          </a:prstGeom>
          <a:noFill/>
          <a:extLst>
            <a:ext uri="{909E8E84-426E-40DD-AFC4-6F175D3DCCD1}">
              <a14:hiddenFill xmlns:a14="http://schemas.microsoft.com/office/drawing/2010/main">
                <a:solidFill>
                  <a:srgbClr val="FFFFFF"/>
                </a:solidFill>
              </a14:hiddenFill>
            </a:ext>
          </a:extLst>
        </p:spPr>
      </p:pic>
      <p:pic>
        <p:nvPicPr>
          <p:cNvPr id="35845" name="Picture 5" descr="cis-trans_ES"/>
          <p:cNvPicPr>
            <a:picLocks noChangeAspect="1" noChangeArrowheads="1"/>
          </p:cNvPicPr>
          <p:nvPr/>
        </p:nvPicPr>
        <p:blipFill>
          <a:blip r:embed="rId4">
            <a:extLst>
              <a:ext uri="{28A0092B-C50C-407E-A947-70E740481C1C}">
                <a14:useLocalDpi xmlns:a14="http://schemas.microsoft.com/office/drawing/2010/main" val="0"/>
              </a:ext>
            </a:extLst>
          </a:blip>
          <a:srcRect l="11641" t="52393" r="16257" b="6436"/>
          <a:stretch>
            <a:fillRect/>
          </a:stretch>
        </p:blipFill>
        <p:spPr bwMode="auto">
          <a:xfrm>
            <a:off x="6659563" y="5516563"/>
            <a:ext cx="2232025" cy="792162"/>
          </a:xfrm>
          <a:prstGeom prst="rect">
            <a:avLst/>
          </a:prstGeom>
          <a:noFill/>
          <a:extLst>
            <a:ext uri="{909E8E84-426E-40DD-AFC4-6F175D3DCCD1}">
              <a14:hiddenFill xmlns:a14="http://schemas.microsoft.com/office/drawing/2010/main">
                <a:solidFill>
                  <a:srgbClr val="FFFFFF"/>
                </a:solidFill>
              </a14:hiddenFill>
            </a:ext>
          </a:extLst>
        </p:spPr>
      </p:pic>
    </p:spTree>
  </p:cSld>
  <p:clrMapOvr>
    <a:overrideClrMapping bg1="dk2" tx1="lt1" bg2="dk1"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 calcmode="lin" valueType="num">
                                      <p:cBhvr>
                                        <p:cTn id="7" dur="500" fill="hold"/>
                                        <p:tgtEl>
                                          <p:spTgt spid="35843">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35843">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35843">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35843">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35843">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35843">
                                            <p:txEl>
                                              <p:pRg st="1" end="1"/>
                                            </p:txEl>
                                          </p:spTgt>
                                        </p:tgtEl>
                                        <p:attrNameLst>
                                          <p:attrName>style.visibility</p:attrName>
                                        </p:attrNameLst>
                                      </p:cBhvr>
                                      <p:to>
                                        <p:strVal val="visible"/>
                                      </p:to>
                                    </p:set>
                                    <p:anim calcmode="lin" valueType="num">
                                      <p:cBhvr>
                                        <p:cTn id="16" dur="500" fill="hold"/>
                                        <p:tgtEl>
                                          <p:spTgt spid="35843">
                                            <p:txEl>
                                              <p:pRg st="1" end="1"/>
                                            </p:txEl>
                                          </p:spTgt>
                                        </p:tgtEl>
                                        <p:attrNameLst>
                                          <p:attrName>ppt_w</p:attrName>
                                        </p:attrNameLst>
                                      </p:cBhvr>
                                      <p:tavLst>
                                        <p:tav tm="0">
                                          <p:val>
                                            <p:strVal val="#ppt_w*0.05"/>
                                          </p:val>
                                        </p:tav>
                                        <p:tav tm="100000">
                                          <p:val>
                                            <p:strVal val="#ppt_w"/>
                                          </p:val>
                                        </p:tav>
                                      </p:tavLst>
                                    </p:anim>
                                    <p:anim calcmode="lin" valueType="num">
                                      <p:cBhvr>
                                        <p:cTn id="17" dur="500" fill="hold"/>
                                        <p:tgtEl>
                                          <p:spTgt spid="35843">
                                            <p:txEl>
                                              <p:pRg st="1" end="1"/>
                                            </p:txEl>
                                          </p:spTgt>
                                        </p:tgtEl>
                                        <p:attrNameLst>
                                          <p:attrName>ppt_h</p:attrName>
                                        </p:attrNameLst>
                                      </p:cBhvr>
                                      <p:tavLst>
                                        <p:tav tm="0">
                                          <p:val>
                                            <p:strVal val="#ppt_h"/>
                                          </p:val>
                                        </p:tav>
                                        <p:tav tm="100000">
                                          <p:val>
                                            <p:strVal val="#ppt_h"/>
                                          </p:val>
                                        </p:tav>
                                      </p:tavLst>
                                    </p:anim>
                                    <p:anim calcmode="lin" valueType="num">
                                      <p:cBhvr>
                                        <p:cTn id="18" dur="500" fill="hold"/>
                                        <p:tgtEl>
                                          <p:spTgt spid="35843">
                                            <p:txEl>
                                              <p:pRg st="1" end="1"/>
                                            </p:txEl>
                                          </p:spTgt>
                                        </p:tgtEl>
                                        <p:attrNameLst>
                                          <p:attrName>ppt_x</p:attrName>
                                        </p:attrNameLst>
                                      </p:cBhvr>
                                      <p:tavLst>
                                        <p:tav tm="0">
                                          <p:val>
                                            <p:strVal val="#ppt_x-.2"/>
                                          </p:val>
                                        </p:tav>
                                        <p:tav tm="100000">
                                          <p:val>
                                            <p:strVal val="#ppt_x"/>
                                          </p:val>
                                        </p:tav>
                                      </p:tavLst>
                                    </p:anim>
                                    <p:anim calcmode="lin" valueType="num">
                                      <p:cBhvr>
                                        <p:cTn id="19" dur="500" fill="hold"/>
                                        <p:tgtEl>
                                          <p:spTgt spid="35843">
                                            <p:txEl>
                                              <p:pRg st="1" end="1"/>
                                            </p:txEl>
                                          </p:spTgt>
                                        </p:tgtEl>
                                        <p:attrNameLst>
                                          <p:attrName>ppt_y</p:attrName>
                                        </p:attrNameLst>
                                      </p:cBhvr>
                                      <p:tavLst>
                                        <p:tav tm="0">
                                          <p:val>
                                            <p:strVal val="#ppt_y"/>
                                          </p:val>
                                        </p:tav>
                                        <p:tav tm="100000">
                                          <p:val>
                                            <p:strVal val="#ppt_y"/>
                                          </p:val>
                                        </p:tav>
                                      </p:tavLst>
                                    </p:anim>
                                    <p:animEffect transition="in" filter="fade">
                                      <p:cBhvr>
                                        <p:cTn id="20" dur="500"/>
                                        <p:tgtEl>
                                          <p:spTgt spid="35843">
                                            <p:txEl>
                                              <p:pRg st="1" end="1"/>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9" presetClass="entr" presetSubtype="0" accel="100000" fill="hold" nodeType="clickEffect">
                                  <p:stCondLst>
                                    <p:cond delay="0"/>
                                  </p:stCondLst>
                                  <p:childTnLst>
                                    <p:set>
                                      <p:cBhvr>
                                        <p:cTn id="24" dur="1" fill="hold">
                                          <p:stCondLst>
                                            <p:cond delay="0"/>
                                          </p:stCondLst>
                                        </p:cTn>
                                        <p:tgtEl>
                                          <p:spTgt spid="35844"/>
                                        </p:tgtEl>
                                        <p:attrNameLst>
                                          <p:attrName>style.visibility</p:attrName>
                                        </p:attrNameLst>
                                      </p:cBhvr>
                                      <p:to>
                                        <p:strVal val="visible"/>
                                      </p:to>
                                    </p:set>
                                    <p:anim calcmode="lin" valueType="num">
                                      <p:cBhvr>
                                        <p:cTn id="25" dur="500" fill="hold"/>
                                        <p:tgtEl>
                                          <p:spTgt spid="35844"/>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35844"/>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35844"/>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35844"/>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54" presetClass="entr" presetSubtype="0" accel="100000" fill="hold" nodeType="clickEffect">
                                  <p:stCondLst>
                                    <p:cond delay="0"/>
                                  </p:stCondLst>
                                  <p:childTnLst>
                                    <p:set>
                                      <p:cBhvr>
                                        <p:cTn id="32" dur="1" fill="hold">
                                          <p:stCondLst>
                                            <p:cond delay="0"/>
                                          </p:stCondLst>
                                        </p:cTn>
                                        <p:tgtEl>
                                          <p:spTgt spid="35843">
                                            <p:txEl>
                                              <p:pRg st="3" end="3"/>
                                            </p:txEl>
                                          </p:spTgt>
                                        </p:tgtEl>
                                        <p:attrNameLst>
                                          <p:attrName>style.visibility</p:attrName>
                                        </p:attrNameLst>
                                      </p:cBhvr>
                                      <p:to>
                                        <p:strVal val="visible"/>
                                      </p:to>
                                    </p:set>
                                    <p:anim calcmode="lin" valueType="num">
                                      <p:cBhvr>
                                        <p:cTn id="33" dur="500" fill="hold"/>
                                        <p:tgtEl>
                                          <p:spTgt spid="35843">
                                            <p:txEl>
                                              <p:pRg st="3" end="3"/>
                                            </p:txEl>
                                          </p:spTgt>
                                        </p:tgtEl>
                                        <p:attrNameLst>
                                          <p:attrName>ppt_w</p:attrName>
                                        </p:attrNameLst>
                                      </p:cBhvr>
                                      <p:tavLst>
                                        <p:tav tm="0">
                                          <p:val>
                                            <p:strVal val="#ppt_w*0.05"/>
                                          </p:val>
                                        </p:tav>
                                        <p:tav tm="100000">
                                          <p:val>
                                            <p:strVal val="#ppt_w"/>
                                          </p:val>
                                        </p:tav>
                                      </p:tavLst>
                                    </p:anim>
                                    <p:anim calcmode="lin" valueType="num">
                                      <p:cBhvr>
                                        <p:cTn id="34" dur="500" fill="hold"/>
                                        <p:tgtEl>
                                          <p:spTgt spid="35843">
                                            <p:txEl>
                                              <p:pRg st="3" end="3"/>
                                            </p:txEl>
                                          </p:spTgt>
                                        </p:tgtEl>
                                        <p:attrNameLst>
                                          <p:attrName>ppt_h</p:attrName>
                                        </p:attrNameLst>
                                      </p:cBhvr>
                                      <p:tavLst>
                                        <p:tav tm="0">
                                          <p:val>
                                            <p:strVal val="#ppt_h"/>
                                          </p:val>
                                        </p:tav>
                                        <p:tav tm="100000">
                                          <p:val>
                                            <p:strVal val="#ppt_h"/>
                                          </p:val>
                                        </p:tav>
                                      </p:tavLst>
                                    </p:anim>
                                    <p:anim calcmode="lin" valueType="num">
                                      <p:cBhvr>
                                        <p:cTn id="35" dur="500" fill="hold"/>
                                        <p:tgtEl>
                                          <p:spTgt spid="35843">
                                            <p:txEl>
                                              <p:pRg st="3" end="3"/>
                                            </p:txEl>
                                          </p:spTgt>
                                        </p:tgtEl>
                                        <p:attrNameLst>
                                          <p:attrName>ppt_x</p:attrName>
                                        </p:attrNameLst>
                                      </p:cBhvr>
                                      <p:tavLst>
                                        <p:tav tm="0">
                                          <p:val>
                                            <p:strVal val="#ppt_x-.2"/>
                                          </p:val>
                                        </p:tav>
                                        <p:tav tm="100000">
                                          <p:val>
                                            <p:strVal val="#ppt_x"/>
                                          </p:val>
                                        </p:tav>
                                      </p:tavLst>
                                    </p:anim>
                                    <p:anim calcmode="lin" valueType="num">
                                      <p:cBhvr>
                                        <p:cTn id="36" dur="500" fill="hold"/>
                                        <p:tgtEl>
                                          <p:spTgt spid="35843">
                                            <p:txEl>
                                              <p:pRg st="3" end="3"/>
                                            </p:txEl>
                                          </p:spTgt>
                                        </p:tgtEl>
                                        <p:attrNameLst>
                                          <p:attrName>ppt_y</p:attrName>
                                        </p:attrNameLst>
                                      </p:cBhvr>
                                      <p:tavLst>
                                        <p:tav tm="0">
                                          <p:val>
                                            <p:strVal val="#ppt_y"/>
                                          </p:val>
                                        </p:tav>
                                        <p:tav tm="100000">
                                          <p:val>
                                            <p:strVal val="#ppt_y"/>
                                          </p:val>
                                        </p:tav>
                                      </p:tavLst>
                                    </p:anim>
                                    <p:animEffect transition="in" filter="fade">
                                      <p:cBhvr>
                                        <p:cTn id="37" dur="500"/>
                                        <p:tgtEl>
                                          <p:spTgt spid="35843">
                                            <p:txEl>
                                              <p:pRg st="3" end="3"/>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9" presetClass="entr" presetSubtype="0" accel="100000" fill="hold" nodeType="clickEffect">
                                  <p:stCondLst>
                                    <p:cond delay="0"/>
                                  </p:stCondLst>
                                  <p:childTnLst>
                                    <p:set>
                                      <p:cBhvr>
                                        <p:cTn id="41" dur="1" fill="hold">
                                          <p:stCondLst>
                                            <p:cond delay="0"/>
                                          </p:stCondLst>
                                        </p:cTn>
                                        <p:tgtEl>
                                          <p:spTgt spid="35845"/>
                                        </p:tgtEl>
                                        <p:attrNameLst>
                                          <p:attrName>style.visibility</p:attrName>
                                        </p:attrNameLst>
                                      </p:cBhvr>
                                      <p:to>
                                        <p:strVal val="visible"/>
                                      </p:to>
                                    </p:set>
                                    <p:anim calcmode="lin" valueType="num">
                                      <p:cBhvr>
                                        <p:cTn id="42" dur="500" fill="hold"/>
                                        <p:tgtEl>
                                          <p:spTgt spid="35845"/>
                                        </p:tgtEl>
                                        <p:attrNameLst>
                                          <p:attrName>ppt_h</p:attrName>
                                        </p:attrNameLst>
                                      </p:cBhvr>
                                      <p:tavLst>
                                        <p:tav tm="0">
                                          <p:val>
                                            <p:strVal val="#ppt_h/20"/>
                                          </p:val>
                                        </p:tav>
                                        <p:tav tm="50000">
                                          <p:val>
                                            <p:strVal val="#ppt_h/20"/>
                                          </p:val>
                                        </p:tav>
                                        <p:tav tm="100000">
                                          <p:val>
                                            <p:strVal val="#ppt_h"/>
                                          </p:val>
                                        </p:tav>
                                      </p:tavLst>
                                    </p:anim>
                                    <p:anim calcmode="lin" valueType="num">
                                      <p:cBhvr>
                                        <p:cTn id="43" dur="500" fill="hold"/>
                                        <p:tgtEl>
                                          <p:spTgt spid="35845"/>
                                        </p:tgtEl>
                                        <p:attrNameLst>
                                          <p:attrName>ppt_w</p:attrName>
                                        </p:attrNameLst>
                                      </p:cBhvr>
                                      <p:tavLst>
                                        <p:tav tm="0">
                                          <p:val>
                                            <p:strVal val="#ppt_w+.3"/>
                                          </p:val>
                                        </p:tav>
                                        <p:tav tm="50000">
                                          <p:val>
                                            <p:strVal val="#ppt_w+.3"/>
                                          </p:val>
                                        </p:tav>
                                        <p:tav tm="100000">
                                          <p:val>
                                            <p:strVal val="#ppt_w"/>
                                          </p:val>
                                        </p:tav>
                                      </p:tavLst>
                                    </p:anim>
                                    <p:anim calcmode="lin" valueType="num">
                                      <p:cBhvr>
                                        <p:cTn id="44" dur="500" fill="hold"/>
                                        <p:tgtEl>
                                          <p:spTgt spid="35845"/>
                                        </p:tgtEl>
                                        <p:attrNameLst>
                                          <p:attrName>ppt_x</p:attrName>
                                        </p:attrNameLst>
                                      </p:cBhvr>
                                      <p:tavLst>
                                        <p:tav tm="0">
                                          <p:val>
                                            <p:strVal val="#ppt_x-.3"/>
                                          </p:val>
                                        </p:tav>
                                        <p:tav tm="50000">
                                          <p:val>
                                            <p:strVal val="#ppt_x"/>
                                          </p:val>
                                        </p:tav>
                                        <p:tav tm="100000">
                                          <p:val>
                                            <p:strVal val="#ppt_x"/>
                                          </p:val>
                                        </p:tav>
                                      </p:tavLst>
                                    </p:anim>
                                    <p:anim calcmode="lin" valueType="num">
                                      <p:cBhvr>
                                        <p:cTn id="45" dur="500" fill="hold"/>
                                        <p:tgtEl>
                                          <p:spTgt spid="358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250825" y="188913"/>
            <a:ext cx="8507413" cy="1223962"/>
          </a:xfrm>
        </p:spPr>
        <p:txBody>
          <a:bodyPr/>
          <a:lstStyle/>
          <a:p>
            <a:r>
              <a:rPr lang="es-ES" sz="3200"/>
              <a:t>Los lípidos son moléculas muy heterogéneas que usualmente se clasifican en dos grupos:</a:t>
            </a:r>
          </a:p>
        </p:txBody>
      </p:sp>
      <p:sp>
        <p:nvSpPr>
          <p:cNvPr id="36868" name="Rectangle 4"/>
          <p:cNvSpPr>
            <a:spLocks noChangeArrowheads="1"/>
          </p:cNvSpPr>
          <p:nvPr/>
        </p:nvSpPr>
        <p:spPr bwMode="auto">
          <a:xfrm>
            <a:off x="3563938" y="1484313"/>
            <a:ext cx="2447925" cy="649287"/>
          </a:xfrm>
          <a:prstGeom prst="rect">
            <a:avLst/>
          </a:prstGeom>
          <a:solidFill>
            <a:schemeClr val="accent2"/>
          </a:solidFill>
          <a:ln w="9525" algn="ctr">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LÍPIDOS</a:t>
            </a:r>
            <a:endParaRPr lang="es-ES" b="1">
              <a:solidFill>
                <a:schemeClr val="bg1"/>
              </a:solidFill>
            </a:endParaRPr>
          </a:p>
        </p:txBody>
      </p:sp>
      <p:sp>
        <p:nvSpPr>
          <p:cNvPr id="36869" name="Rectangle 5"/>
          <p:cNvSpPr>
            <a:spLocks noChangeArrowheads="1"/>
          </p:cNvSpPr>
          <p:nvPr/>
        </p:nvSpPr>
        <p:spPr bwMode="auto">
          <a:xfrm>
            <a:off x="1476375" y="2565400"/>
            <a:ext cx="2232025" cy="576263"/>
          </a:xfrm>
          <a:prstGeom prst="rect">
            <a:avLst/>
          </a:prstGeom>
          <a:solidFill>
            <a:schemeClr val="accent2"/>
          </a:solidFill>
          <a:ln w="9525" algn="ctr">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SAPONIFICABLES</a:t>
            </a:r>
            <a:endParaRPr lang="es-ES" b="1">
              <a:solidFill>
                <a:schemeClr val="bg1"/>
              </a:solidFill>
            </a:endParaRPr>
          </a:p>
        </p:txBody>
      </p:sp>
      <p:sp>
        <p:nvSpPr>
          <p:cNvPr id="36870" name="Rectangle 6"/>
          <p:cNvSpPr>
            <a:spLocks noChangeArrowheads="1"/>
          </p:cNvSpPr>
          <p:nvPr/>
        </p:nvSpPr>
        <p:spPr bwMode="auto">
          <a:xfrm>
            <a:off x="5580063" y="2565400"/>
            <a:ext cx="2447925" cy="576263"/>
          </a:xfrm>
          <a:prstGeom prst="rect">
            <a:avLst/>
          </a:prstGeom>
          <a:solidFill>
            <a:schemeClr val="accent2"/>
          </a:solidFill>
          <a:ln w="9525" algn="ctr">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INSAPONIFICABLES</a:t>
            </a:r>
            <a:endParaRPr lang="es-ES" b="1">
              <a:solidFill>
                <a:schemeClr val="bg1"/>
              </a:solidFill>
            </a:endParaRPr>
          </a:p>
        </p:txBody>
      </p:sp>
      <p:sp>
        <p:nvSpPr>
          <p:cNvPr id="36871" name="Rectangle 7"/>
          <p:cNvSpPr>
            <a:spLocks noChangeArrowheads="1"/>
          </p:cNvSpPr>
          <p:nvPr/>
        </p:nvSpPr>
        <p:spPr bwMode="auto">
          <a:xfrm>
            <a:off x="1258888" y="3716338"/>
            <a:ext cx="2520950" cy="1871662"/>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CONTIENEN </a:t>
            </a:r>
          </a:p>
          <a:p>
            <a:pPr algn="ctr"/>
            <a:endParaRPr lang="es-ES_tradnl" b="1">
              <a:solidFill>
                <a:schemeClr val="bg1"/>
              </a:solidFill>
            </a:endParaRPr>
          </a:p>
          <a:p>
            <a:pPr algn="ctr"/>
            <a:r>
              <a:rPr lang="es-ES_tradnl" b="1">
                <a:solidFill>
                  <a:schemeClr val="bg1"/>
                </a:solidFill>
              </a:rPr>
              <a:t>ÁCIDOS GRASOS</a:t>
            </a:r>
            <a:endParaRPr lang="es-ES" b="1">
              <a:solidFill>
                <a:schemeClr val="bg1"/>
              </a:solidFill>
            </a:endParaRPr>
          </a:p>
        </p:txBody>
      </p:sp>
      <p:sp>
        <p:nvSpPr>
          <p:cNvPr id="36872" name="Rectangle 8"/>
          <p:cNvSpPr>
            <a:spLocks noChangeArrowheads="1"/>
          </p:cNvSpPr>
          <p:nvPr/>
        </p:nvSpPr>
        <p:spPr bwMode="auto">
          <a:xfrm>
            <a:off x="5651500" y="3789363"/>
            <a:ext cx="2520950" cy="1871662"/>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NO CONTIENEN</a:t>
            </a:r>
          </a:p>
          <a:p>
            <a:pPr algn="ctr"/>
            <a:endParaRPr lang="es-ES_tradnl" b="1">
              <a:solidFill>
                <a:schemeClr val="bg1"/>
              </a:solidFill>
            </a:endParaRPr>
          </a:p>
          <a:p>
            <a:pPr algn="ctr"/>
            <a:r>
              <a:rPr lang="es-ES_tradnl" b="1">
                <a:solidFill>
                  <a:schemeClr val="bg1"/>
                </a:solidFill>
              </a:rPr>
              <a:t>ÁCIDOS GRASOS</a:t>
            </a:r>
            <a:endParaRPr lang="es-ES" b="1">
              <a:solidFill>
                <a:schemeClr val="bg1"/>
              </a:solidFill>
            </a:endParaRPr>
          </a:p>
        </p:txBody>
      </p:sp>
      <p:cxnSp>
        <p:nvCxnSpPr>
          <p:cNvPr id="36874" name="AutoShape 10"/>
          <p:cNvCxnSpPr>
            <a:cxnSpLocks noChangeShapeType="1"/>
            <a:stCxn id="36868" idx="3"/>
            <a:endCxn id="36870" idx="0"/>
          </p:cNvCxnSpPr>
          <p:nvPr/>
        </p:nvCxnSpPr>
        <p:spPr bwMode="auto">
          <a:xfrm>
            <a:off x="6011863" y="1809750"/>
            <a:ext cx="792162" cy="755650"/>
          </a:xfrm>
          <a:prstGeom prst="bentConnector2">
            <a:avLst/>
          </a:prstGeom>
          <a:noFill/>
          <a:ln w="9525">
            <a:solidFill>
              <a:schemeClr val="accent2"/>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875" name="AutoShape 11"/>
          <p:cNvCxnSpPr>
            <a:cxnSpLocks noChangeShapeType="1"/>
            <a:stCxn id="36868" idx="1"/>
            <a:endCxn id="36869" idx="0"/>
          </p:cNvCxnSpPr>
          <p:nvPr/>
        </p:nvCxnSpPr>
        <p:spPr bwMode="auto">
          <a:xfrm rot="10800000" flipV="1">
            <a:off x="2592388" y="1809750"/>
            <a:ext cx="971550" cy="755650"/>
          </a:xfrm>
          <a:prstGeom prst="bentConnector2">
            <a:avLst/>
          </a:prstGeom>
          <a:noFill/>
          <a:ln w="9525">
            <a:solidFill>
              <a:schemeClr val="accent2"/>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876" name="AutoShape 12"/>
          <p:cNvCxnSpPr>
            <a:cxnSpLocks noChangeShapeType="1"/>
            <a:stCxn id="36869" idx="2"/>
            <a:endCxn id="36871" idx="0"/>
          </p:cNvCxnSpPr>
          <p:nvPr/>
        </p:nvCxnSpPr>
        <p:spPr bwMode="auto">
          <a:xfrm flipH="1">
            <a:off x="2519363" y="3141663"/>
            <a:ext cx="73025" cy="574675"/>
          </a:xfrm>
          <a:prstGeom prst="straightConnector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877" name="AutoShape 13"/>
          <p:cNvCxnSpPr>
            <a:cxnSpLocks noChangeShapeType="1"/>
            <a:stCxn id="36869" idx="2"/>
            <a:endCxn id="36871" idx="0"/>
          </p:cNvCxnSpPr>
          <p:nvPr/>
        </p:nvCxnSpPr>
        <p:spPr bwMode="auto">
          <a:xfrm flipH="1">
            <a:off x="2519363" y="3141663"/>
            <a:ext cx="73025" cy="574675"/>
          </a:xfrm>
          <a:prstGeom prst="straightConnector1">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878" name="AutoShape 14"/>
          <p:cNvCxnSpPr>
            <a:cxnSpLocks noChangeShapeType="1"/>
            <a:stCxn id="36870" idx="2"/>
            <a:endCxn id="36872" idx="0"/>
          </p:cNvCxnSpPr>
          <p:nvPr/>
        </p:nvCxnSpPr>
        <p:spPr bwMode="auto">
          <a:xfrm>
            <a:off x="6804025" y="3141663"/>
            <a:ext cx="107950" cy="647700"/>
          </a:xfrm>
          <a:prstGeom prst="straightConnector1">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868"/>
                                        </p:tgtEl>
                                        <p:attrNameLst>
                                          <p:attrName>style.visibility</p:attrName>
                                        </p:attrNameLst>
                                      </p:cBhvr>
                                      <p:to>
                                        <p:strVal val="visible"/>
                                      </p:to>
                                    </p:set>
                                    <p:animEffect transition="in" filter="fade">
                                      <p:cBhvr>
                                        <p:cTn id="7" dur="500"/>
                                        <p:tgtEl>
                                          <p:spTgt spid="3686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7" presetClass="entr" presetSubtype="0" fill="hold" nodeType="clickEffect">
                                  <p:stCondLst>
                                    <p:cond delay="0"/>
                                  </p:stCondLst>
                                  <p:childTnLst>
                                    <p:set>
                                      <p:cBhvr>
                                        <p:cTn id="11" dur="1" fill="hold">
                                          <p:stCondLst>
                                            <p:cond delay="0"/>
                                          </p:stCondLst>
                                        </p:cTn>
                                        <p:tgtEl>
                                          <p:spTgt spid="36875"/>
                                        </p:tgtEl>
                                        <p:attrNameLst>
                                          <p:attrName>style.visibility</p:attrName>
                                        </p:attrNameLst>
                                      </p:cBhvr>
                                      <p:to>
                                        <p:strVal val="visible"/>
                                      </p:to>
                                    </p:set>
                                    <p:animEffect transition="in" filter="fade">
                                      <p:cBhvr>
                                        <p:cTn id="12" dur="500"/>
                                        <p:tgtEl>
                                          <p:spTgt spid="36875"/>
                                        </p:tgtEl>
                                      </p:cBhvr>
                                    </p:animEffect>
                                    <p:anim calcmode="lin" valueType="num">
                                      <p:cBhvr>
                                        <p:cTn id="13" dur="500" fill="hold"/>
                                        <p:tgtEl>
                                          <p:spTgt spid="36875"/>
                                        </p:tgtEl>
                                        <p:attrNameLst>
                                          <p:attrName>ppt_x</p:attrName>
                                        </p:attrNameLst>
                                      </p:cBhvr>
                                      <p:tavLst>
                                        <p:tav tm="0">
                                          <p:val>
                                            <p:strVal val="#ppt_x"/>
                                          </p:val>
                                        </p:tav>
                                        <p:tav tm="100000">
                                          <p:val>
                                            <p:strVal val="#ppt_x"/>
                                          </p:val>
                                        </p:tav>
                                      </p:tavLst>
                                    </p:anim>
                                    <p:anim calcmode="lin" valueType="num">
                                      <p:cBhvr>
                                        <p:cTn id="14" dur="500" fill="hold"/>
                                        <p:tgtEl>
                                          <p:spTgt spid="36875"/>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0"/>
                                  </p:stCondLst>
                                  <p:childTnLst>
                                    <p:set>
                                      <p:cBhvr>
                                        <p:cTn id="16" dur="1" fill="hold">
                                          <p:stCondLst>
                                            <p:cond delay="0"/>
                                          </p:stCondLst>
                                        </p:cTn>
                                        <p:tgtEl>
                                          <p:spTgt spid="36869"/>
                                        </p:tgtEl>
                                        <p:attrNameLst>
                                          <p:attrName>style.visibility</p:attrName>
                                        </p:attrNameLst>
                                      </p:cBhvr>
                                      <p:to>
                                        <p:strVal val="visible"/>
                                      </p:to>
                                    </p:set>
                                    <p:animEffect transition="in" filter="fade">
                                      <p:cBhvr>
                                        <p:cTn id="17" dur="500"/>
                                        <p:tgtEl>
                                          <p:spTgt spid="36869"/>
                                        </p:tgtEl>
                                      </p:cBhvr>
                                    </p:animEffect>
                                  </p:childTnLst>
                                </p:cTn>
                              </p:par>
                              <p:par>
                                <p:cTn id="18" presetID="47" presetClass="entr" presetSubtype="0" fill="hold" nodeType="withEffect">
                                  <p:stCondLst>
                                    <p:cond delay="0"/>
                                  </p:stCondLst>
                                  <p:childTnLst>
                                    <p:set>
                                      <p:cBhvr>
                                        <p:cTn id="19" dur="1" fill="hold">
                                          <p:stCondLst>
                                            <p:cond delay="0"/>
                                          </p:stCondLst>
                                        </p:cTn>
                                        <p:tgtEl>
                                          <p:spTgt spid="36877"/>
                                        </p:tgtEl>
                                        <p:attrNameLst>
                                          <p:attrName>style.visibility</p:attrName>
                                        </p:attrNameLst>
                                      </p:cBhvr>
                                      <p:to>
                                        <p:strVal val="visible"/>
                                      </p:to>
                                    </p:set>
                                    <p:animEffect transition="in" filter="fade">
                                      <p:cBhvr>
                                        <p:cTn id="20" dur="500"/>
                                        <p:tgtEl>
                                          <p:spTgt spid="36877"/>
                                        </p:tgtEl>
                                      </p:cBhvr>
                                    </p:animEffect>
                                    <p:anim calcmode="lin" valueType="num">
                                      <p:cBhvr>
                                        <p:cTn id="21" dur="500" fill="hold"/>
                                        <p:tgtEl>
                                          <p:spTgt spid="36877"/>
                                        </p:tgtEl>
                                        <p:attrNameLst>
                                          <p:attrName>ppt_x</p:attrName>
                                        </p:attrNameLst>
                                      </p:cBhvr>
                                      <p:tavLst>
                                        <p:tav tm="0">
                                          <p:val>
                                            <p:strVal val="#ppt_x"/>
                                          </p:val>
                                        </p:tav>
                                        <p:tav tm="100000">
                                          <p:val>
                                            <p:strVal val="#ppt_x"/>
                                          </p:val>
                                        </p:tav>
                                      </p:tavLst>
                                    </p:anim>
                                    <p:anim calcmode="lin" valueType="num">
                                      <p:cBhvr>
                                        <p:cTn id="22" dur="500" fill="hold"/>
                                        <p:tgtEl>
                                          <p:spTgt spid="36877"/>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0"/>
                                  </p:stCondLst>
                                  <p:childTnLst>
                                    <p:set>
                                      <p:cBhvr>
                                        <p:cTn id="24" dur="1" fill="hold">
                                          <p:stCondLst>
                                            <p:cond delay="0"/>
                                          </p:stCondLst>
                                        </p:cTn>
                                        <p:tgtEl>
                                          <p:spTgt spid="36871"/>
                                        </p:tgtEl>
                                        <p:attrNameLst>
                                          <p:attrName>style.visibility</p:attrName>
                                        </p:attrNameLst>
                                      </p:cBhvr>
                                      <p:to>
                                        <p:strVal val="visible"/>
                                      </p:to>
                                    </p:set>
                                    <p:animEffect transition="in" filter="fade">
                                      <p:cBhvr>
                                        <p:cTn id="25" dur="500"/>
                                        <p:tgtEl>
                                          <p:spTgt spid="36871"/>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47" presetClass="entr" presetSubtype="0" fill="hold" nodeType="clickEffect">
                                  <p:stCondLst>
                                    <p:cond delay="0"/>
                                  </p:stCondLst>
                                  <p:childTnLst>
                                    <p:set>
                                      <p:cBhvr>
                                        <p:cTn id="29" dur="1" fill="hold">
                                          <p:stCondLst>
                                            <p:cond delay="0"/>
                                          </p:stCondLst>
                                        </p:cTn>
                                        <p:tgtEl>
                                          <p:spTgt spid="36874"/>
                                        </p:tgtEl>
                                        <p:attrNameLst>
                                          <p:attrName>style.visibility</p:attrName>
                                        </p:attrNameLst>
                                      </p:cBhvr>
                                      <p:to>
                                        <p:strVal val="visible"/>
                                      </p:to>
                                    </p:set>
                                    <p:animEffect transition="in" filter="fade">
                                      <p:cBhvr>
                                        <p:cTn id="30" dur="500"/>
                                        <p:tgtEl>
                                          <p:spTgt spid="36874"/>
                                        </p:tgtEl>
                                      </p:cBhvr>
                                    </p:animEffect>
                                    <p:anim calcmode="lin" valueType="num">
                                      <p:cBhvr>
                                        <p:cTn id="31" dur="500" fill="hold"/>
                                        <p:tgtEl>
                                          <p:spTgt spid="36874"/>
                                        </p:tgtEl>
                                        <p:attrNameLst>
                                          <p:attrName>ppt_x</p:attrName>
                                        </p:attrNameLst>
                                      </p:cBhvr>
                                      <p:tavLst>
                                        <p:tav tm="0">
                                          <p:val>
                                            <p:strVal val="#ppt_x"/>
                                          </p:val>
                                        </p:tav>
                                        <p:tav tm="100000">
                                          <p:val>
                                            <p:strVal val="#ppt_x"/>
                                          </p:val>
                                        </p:tav>
                                      </p:tavLst>
                                    </p:anim>
                                    <p:anim calcmode="lin" valueType="num">
                                      <p:cBhvr>
                                        <p:cTn id="32" dur="500" fill="hold"/>
                                        <p:tgtEl>
                                          <p:spTgt spid="36874"/>
                                        </p:tgtEl>
                                        <p:attrNameLst>
                                          <p:attrName>ppt_y</p:attrName>
                                        </p:attrNameLst>
                                      </p:cBhvr>
                                      <p:tavLst>
                                        <p:tav tm="0">
                                          <p:val>
                                            <p:strVal val="#ppt_y-.1"/>
                                          </p:val>
                                        </p:tav>
                                        <p:tav tm="100000">
                                          <p:val>
                                            <p:strVal val="#ppt_y"/>
                                          </p:val>
                                        </p:tav>
                                      </p:tavLst>
                                    </p:anim>
                                  </p:childTnLst>
                                </p:cTn>
                              </p:par>
                              <p:par>
                                <p:cTn id="33" presetID="10" presetClass="entr" presetSubtype="0" fill="hold" grpId="0" nodeType="withEffect">
                                  <p:stCondLst>
                                    <p:cond delay="0"/>
                                  </p:stCondLst>
                                  <p:childTnLst>
                                    <p:set>
                                      <p:cBhvr>
                                        <p:cTn id="34" dur="1" fill="hold">
                                          <p:stCondLst>
                                            <p:cond delay="0"/>
                                          </p:stCondLst>
                                        </p:cTn>
                                        <p:tgtEl>
                                          <p:spTgt spid="36870"/>
                                        </p:tgtEl>
                                        <p:attrNameLst>
                                          <p:attrName>style.visibility</p:attrName>
                                        </p:attrNameLst>
                                      </p:cBhvr>
                                      <p:to>
                                        <p:strVal val="visible"/>
                                      </p:to>
                                    </p:set>
                                    <p:animEffect transition="in" filter="fade">
                                      <p:cBhvr>
                                        <p:cTn id="35" dur="500"/>
                                        <p:tgtEl>
                                          <p:spTgt spid="36870"/>
                                        </p:tgtEl>
                                      </p:cBhvr>
                                    </p:animEffect>
                                  </p:childTnLst>
                                </p:cTn>
                              </p:par>
                              <p:par>
                                <p:cTn id="36" presetID="47" presetClass="entr" presetSubtype="0" fill="hold" nodeType="withEffect">
                                  <p:stCondLst>
                                    <p:cond delay="0"/>
                                  </p:stCondLst>
                                  <p:childTnLst>
                                    <p:set>
                                      <p:cBhvr>
                                        <p:cTn id="37" dur="1" fill="hold">
                                          <p:stCondLst>
                                            <p:cond delay="0"/>
                                          </p:stCondLst>
                                        </p:cTn>
                                        <p:tgtEl>
                                          <p:spTgt spid="36878"/>
                                        </p:tgtEl>
                                        <p:attrNameLst>
                                          <p:attrName>style.visibility</p:attrName>
                                        </p:attrNameLst>
                                      </p:cBhvr>
                                      <p:to>
                                        <p:strVal val="visible"/>
                                      </p:to>
                                    </p:set>
                                    <p:animEffect transition="in" filter="fade">
                                      <p:cBhvr>
                                        <p:cTn id="38" dur="500"/>
                                        <p:tgtEl>
                                          <p:spTgt spid="36878"/>
                                        </p:tgtEl>
                                      </p:cBhvr>
                                    </p:animEffect>
                                    <p:anim calcmode="lin" valueType="num">
                                      <p:cBhvr>
                                        <p:cTn id="39" dur="500" fill="hold"/>
                                        <p:tgtEl>
                                          <p:spTgt spid="36878"/>
                                        </p:tgtEl>
                                        <p:attrNameLst>
                                          <p:attrName>ppt_x</p:attrName>
                                        </p:attrNameLst>
                                      </p:cBhvr>
                                      <p:tavLst>
                                        <p:tav tm="0">
                                          <p:val>
                                            <p:strVal val="#ppt_x"/>
                                          </p:val>
                                        </p:tav>
                                        <p:tav tm="100000">
                                          <p:val>
                                            <p:strVal val="#ppt_x"/>
                                          </p:val>
                                        </p:tav>
                                      </p:tavLst>
                                    </p:anim>
                                    <p:anim calcmode="lin" valueType="num">
                                      <p:cBhvr>
                                        <p:cTn id="40" dur="500" fill="hold"/>
                                        <p:tgtEl>
                                          <p:spTgt spid="36878"/>
                                        </p:tgtEl>
                                        <p:attrNameLst>
                                          <p:attrName>ppt_y</p:attrName>
                                        </p:attrNameLst>
                                      </p:cBhvr>
                                      <p:tavLst>
                                        <p:tav tm="0">
                                          <p:val>
                                            <p:strVal val="#ppt_y-.1"/>
                                          </p:val>
                                        </p:tav>
                                        <p:tav tm="100000">
                                          <p:val>
                                            <p:strVal val="#ppt_y"/>
                                          </p:val>
                                        </p:tav>
                                      </p:tavLst>
                                    </p:anim>
                                  </p:childTnLst>
                                </p:cTn>
                              </p:par>
                              <p:par>
                                <p:cTn id="41" presetID="10" presetClass="entr" presetSubtype="0" fill="hold" grpId="0" nodeType="withEffect">
                                  <p:stCondLst>
                                    <p:cond delay="0"/>
                                  </p:stCondLst>
                                  <p:childTnLst>
                                    <p:set>
                                      <p:cBhvr>
                                        <p:cTn id="42" dur="1" fill="hold">
                                          <p:stCondLst>
                                            <p:cond delay="0"/>
                                          </p:stCondLst>
                                        </p:cTn>
                                        <p:tgtEl>
                                          <p:spTgt spid="36872"/>
                                        </p:tgtEl>
                                        <p:attrNameLst>
                                          <p:attrName>style.visibility</p:attrName>
                                        </p:attrNameLst>
                                      </p:cBhvr>
                                      <p:to>
                                        <p:strVal val="visible"/>
                                      </p:to>
                                    </p:set>
                                    <p:animEffect transition="in" filter="fade">
                                      <p:cBhvr>
                                        <p:cTn id="43" dur="500"/>
                                        <p:tgtEl>
                                          <p:spTgt spid="368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8" grpId="0" animBg="1"/>
      <p:bldP spid="36869" grpId="0" animBg="1"/>
      <p:bldP spid="36870" grpId="0" animBg="1"/>
      <p:bldP spid="36871" grpId="0" animBg="1"/>
      <p:bldP spid="3687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116013" y="260350"/>
            <a:ext cx="7643812" cy="649288"/>
          </a:xfrm>
        </p:spPr>
        <p:txBody>
          <a:bodyPr/>
          <a:lstStyle/>
          <a:p>
            <a:pPr algn="r"/>
            <a:r>
              <a:rPr lang="es-ES_tradnl"/>
              <a:t>LÍPIDOS SAPONIFICABLES.</a:t>
            </a:r>
            <a:endParaRPr lang="es-ES"/>
          </a:p>
        </p:txBody>
      </p:sp>
      <p:sp>
        <p:nvSpPr>
          <p:cNvPr id="37891" name="Rectangle 3"/>
          <p:cNvSpPr>
            <a:spLocks noGrp="1" noChangeArrowheads="1"/>
          </p:cNvSpPr>
          <p:nvPr>
            <p:ph type="body" idx="1"/>
          </p:nvPr>
        </p:nvSpPr>
        <p:spPr>
          <a:xfrm>
            <a:off x="1042988" y="836613"/>
            <a:ext cx="7643812" cy="2089150"/>
          </a:xfrm>
        </p:spPr>
        <p:txBody>
          <a:bodyPr/>
          <a:lstStyle/>
          <a:p>
            <a:pPr>
              <a:buFontTx/>
              <a:buNone/>
            </a:pPr>
            <a:r>
              <a:rPr lang="es-ES_tradnl"/>
              <a:t>Compuestos por:</a:t>
            </a:r>
          </a:p>
          <a:p>
            <a:pPr algn="ctr">
              <a:buFontTx/>
              <a:buNone/>
            </a:pPr>
            <a:r>
              <a:rPr lang="es-ES_tradnl"/>
              <a:t> una cadena de hidrocarburo + ácido graso</a:t>
            </a:r>
          </a:p>
          <a:p>
            <a:pPr>
              <a:buFontTx/>
              <a:buNone/>
            </a:pPr>
            <a:endParaRPr lang="es-ES_tradnl"/>
          </a:p>
          <a:p>
            <a:pPr>
              <a:buFontTx/>
              <a:buNone/>
            </a:pPr>
            <a:r>
              <a:rPr lang="es-ES_tradnl"/>
              <a:t>Se clasifican en:</a:t>
            </a:r>
          </a:p>
          <a:p>
            <a:pPr>
              <a:buFontTx/>
              <a:buNone/>
            </a:pPr>
            <a:endParaRPr lang="es-ES_tradnl"/>
          </a:p>
        </p:txBody>
      </p:sp>
      <p:sp>
        <p:nvSpPr>
          <p:cNvPr id="37892" name="Rectangle 4"/>
          <p:cNvSpPr>
            <a:spLocks noChangeArrowheads="1"/>
          </p:cNvSpPr>
          <p:nvPr/>
        </p:nvSpPr>
        <p:spPr bwMode="auto">
          <a:xfrm>
            <a:off x="1331913" y="2997200"/>
            <a:ext cx="2232025" cy="576263"/>
          </a:xfrm>
          <a:prstGeom prst="rect">
            <a:avLst/>
          </a:prstGeom>
          <a:solidFill>
            <a:schemeClr val="accent2"/>
          </a:solidFill>
          <a:ln w="9525" algn="ctr">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SIMPLES</a:t>
            </a:r>
            <a:endParaRPr lang="es-ES" b="1">
              <a:solidFill>
                <a:schemeClr val="bg1"/>
              </a:solidFill>
            </a:endParaRPr>
          </a:p>
        </p:txBody>
      </p:sp>
      <p:sp>
        <p:nvSpPr>
          <p:cNvPr id="37893" name="Rectangle 5"/>
          <p:cNvSpPr>
            <a:spLocks noChangeArrowheads="1"/>
          </p:cNvSpPr>
          <p:nvPr/>
        </p:nvSpPr>
        <p:spPr bwMode="auto">
          <a:xfrm>
            <a:off x="6011863" y="2924175"/>
            <a:ext cx="1944687" cy="433388"/>
          </a:xfrm>
          <a:prstGeom prst="rect">
            <a:avLst/>
          </a:prstGeom>
          <a:solidFill>
            <a:schemeClr val="accent2"/>
          </a:solidFill>
          <a:ln w="9525" algn="ctr">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COMPLEJOS</a:t>
            </a:r>
            <a:endParaRPr lang="es-ES" b="1">
              <a:solidFill>
                <a:schemeClr val="bg1"/>
              </a:solidFill>
            </a:endParaRPr>
          </a:p>
        </p:txBody>
      </p:sp>
      <p:sp>
        <p:nvSpPr>
          <p:cNvPr id="37894" name="Rectangle 6"/>
          <p:cNvSpPr>
            <a:spLocks noChangeArrowheads="1"/>
          </p:cNvSpPr>
          <p:nvPr/>
        </p:nvSpPr>
        <p:spPr bwMode="auto">
          <a:xfrm>
            <a:off x="179388" y="3860800"/>
            <a:ext cx="2089150" cy="504825"/>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ACILGLICÉRIDOS</a:t>
            </a:r>
            <a:endParaRPr lang="es-ES" b="1">
              <a:solidFill>
                <a:schemeClr val="bg1"/>
              </a:solidFill>
            </a:endParaRPr>
          </a:p>
        </p:txBody>
      </p:sp>
      <p:sp>
        <p:nvSpPr>
          <p:cNvPr id="37896" name="Rectangle 8"/>
          <p:cNvSpPr>
            <a:spLocks noChangeArrowheads="1"/>
          </p:cNvSpPr>
          <p:nvPr/>
        </p:nvSpPr>
        <p:spPr bwMode="auto">
          <a:xfrm>
            <a:off x="2700338" y="3860800"/>
            <a:ext cx="2016125" cy="504825"/>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CÉRIDOS</a:t>
            </a:r>
            <a:endParaRPr lang="es-ES" b="1">
              <a:solidFill>
                <a:schemeClr val="bg1"/>
              </a:solidFill>
            </a:endParaRPr>
          </a:p>
        </p:txBody>
      </p:sp>
      <p:sp>
        <p:nvSpPr>
          <p:cNvPr id="37897" name="Rectangle 9"/>
          <p:cNvSpPr>
            <a:spLocks noChangeArrowheads="1"/>
          </p:cNvSpPr>
          <p:nvPr/>
        </p:nvSpPr>
        <p:spPr bwMode="auto">
          <a:xfrm>
            <a:off x="4859338" y="3860800"/>
            <a:ext cx="2016125" cy="504825"/>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FOSFOLÍPIDOS</a:t>
            </a:r>
            <a:endParaRPr lang="es-ES" b="1">
              <a:solidFill>
                <a:schemeClr val="bg1"/>
              </a:solidFill>
            </a:endParaRPr>
          </a:p>
        </p:txBody>
      </p:sp>
      <p:sp>
        <p:nvSpPr>
          <p:cNvPr id="37898" name="Rectangle 10"/>
          <p:cNvSpPr>
            <a:spLocks noChangeArrowheads="1"/>
          </p:cNvSpPr>
          <p:nvPr/>
        </p:nvSpPr>
        <p:spPr bwMode="auto">
          <a:xfrm>
            <a:off x="7019925" y="3860800"/>
            <a:ext cx="2124075" cy="504825"/>
          </a:xfrm>
          <a:prstGeom prst="rect">
            <a:avLst/>
          </a:prstGeom>
          <a:solidFill>
            <a:schemeClr val="accent1"/>
          </a:solidFill>
          <a:ln w="9525"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b="1">
                <a:solidFill>
                  <a:schemeClr val="bg1"/>
                </a:solidFill>
              </a:rPr>
              <a:t>GLICOLÍPIDOS</a:t>
            </a:r>
            <a:endParaRPr lang="es-ES" b="1">
              <a:solidFill>
                <a:schemeClr val="bg1"/>
              </a:solidFill>
            </a:endParaRPr>
          </a:p>
        </p:txBody>
      </p:sp>
      <p:sp>
        <p:nvSpPr>
          <p:cNvPr id="37899" name="Oval 11"/>
          <p:cNvSpPr>
            <a:spLocks noChangeArrowheads="1"/>
          </p:cNvSpPr>
          <p:nvPr/>
        </p:nvSpPr>
        <p:spPr bwMode="auto">
          <a:xfrm>
            <a:off x="179388" y="4724400"/>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Monoglicéridos</a:t>
            </a:r>
            <a:endParaRPr lang="es-ES" sz="1200">
              <a:solidFill>
                <a:schemeClr val="bg1"/>
              </a:solidFill>
            </a:endParaRPr>
          </a:p>
        </p:txBody>
      </p:sp>
      <p:sp>
        <p:nvSpPr>
          <p:cNvPr id="37900" name="Oval 12"/>
          <p:cNvSpPr>
            <a:spLocks noChangeArrowheads="1"/>
          </p:cNvSpPr>
          <p:nvPr/>
        </p:nvSpPr>
        <p:spPr bwMode="auto">
          <a:xfrm>
            <a:off x="755650" y="5589588"/>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Triglicéridos</a:t>
            </a:r>
            <a:endParaRPr lang="es-ES" sz="1200">
              <a:solidFill>
                <a:schemeClr val="bg1"/>
              </a:solidFill>
            </a:endParaRPr>
          </a:p>
        </p:txBody>
      </p:sp>
      <p:sp>
        <p:nvSpPr>
          <p:cNvPr id="37901" name="Oval 13"/>
          <p:cNvSpPr>
            <a:spLocks noChangeArrowheads="1"/>
          </p:cNvSpPr>
          <p:nvPr/>
        </p:nvSpPr>
        <p:spPr bwMode="auto">
          <a:xfrm>
            <a:off x="1547813" y="4724400"/>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Diglicéridos</a:t>
            </a:r>
            <a:endParaRPr lang="es-ES" sz="1200">
              <a:solidFill>
                <a:schemeClr val="bg1"/>
              </a:solidFill>
            </a:endParaRPr>
          </a:p>
        </p:txBody>
      </p:sp>
      <p:sp>
        <p:nvSpPr>
          <p:cNvPr id="37902" name="Oval 14"/>
          <p:cNvSpPr>
            <a:spLocks noChangeArrowheads="1"/>
          </p:cNvSpPr>
          <p:nvPr/>
        </p:nvSpPr>
        <p:spPr bwMode="auto">
          <a:xfrm>
            <a:off x="4356100" y="4652963"/>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Fosfoglicéridos</a:t>
            </a:r>
            <a:endParaRPr lang="es-ES" sz="1200">
              <a:solidFill>
                <a:schemeClr val="bg1"/>
              </a:solidFill>
            </a:endParaRPr>
          </a:p>
        </p:txBody>
      </p:sp>
      <p:sp>
        <p:nvSpPr>
          <p:cNvPr id="37903" name="Oval 15"/>
          <p:cNvSpPr>
            <a:spLocks noChangeArrowheads="1"/>
          </p:cNvSpPr>
          <p:nvPr/>
        </p:nvSpPr>
        <p:spPr bwMode="auto">
          <a:xfrm>
            <a:off x="5508625" y="5157788"/>
            <a:ext cx="1368425" cy="792162"/>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Fosfoesfingolípidos</a:t>
            </a:r>
            <a:endParaRPr lang="es-ES" sz="1200">
              <a:solidFill>
                <a:schemeClr val="bg1"/>
              </a:solidFill>
            </a:endParaRPr>
          </a:p>
        </p:txBody>
      </p:sp>
      <p:sp>
        <p:nvSpPr>
          <p:cNvPr id="37904" name="Oval 16"/>
          <p:cNvSpPr>
            <a:spLocks noChangeArrowheads="1"/>
          </p:cNvSpPr>
          <p:nvPr/>
        </p:nvSpPr>
        <p:spPr bwMode="auto">
          <a:xfrm>
            <a:off x="6804025" y="4508500"/>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Cerebrósidos</a:t>
            </a:r>
            <a:endParaRPr lang="es-ES" sz="1200">
              <a:solidFill>
                <a:schemeClr val="bg1"/>
              </a:solidFill>
            </a:endParaRPr>
          </a:p>
        </p:txBody>
      </p:sp>
      <p:sp>
        <p:nvSpPr>
          <p:cNvPr id="37905" name="Oval 17"/>
          <p:cNvSpPr>
            <a:spLocks noChangeArrowheads="1"/>
          </p:cNvSpPr>
          <p:nvPr/>
        </p:nvSpPr>
        <p:spPr bwMode="auto">
          <a:xfrm>
            <a:off x="7991475" y="5229225"/>
            <a:ext cx="1152525" cy="720725"/>
          </a:xfrm>
          <a:prstGeom prst="ellipse">
            <a:avLst/>
          </a:prstGeom>
          <a:solidFill>
            <a:schemeClr val="accent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ES_tradnl" sz="1200">
                <a:solidFill>
                  <a:schemeClr val="bg1"/>
                </a:solidFill>
              </a:rPr>
              <a:t>Gangliósidos</a:t>
            </a:r>
            <a:endParaRPr lang="es-ES" sz="1200">
              <a:solidFill>
                <a:schemeClr val="bg1"/>
              </a:solidFill>
            </a:endParaRPr>
          </a:p>
        </p:txBody>
      </p:sp>
      <p:cxnSp>
        <p:nvCxnSpPr>
          <p:cNvPr id="37907" name="AutoShape 19"/>
          <p:cNvCxnSpPr>
            <a:cxnSpLocks noChangeShapeType="1"/>
            <a:stCxn id="37892" idx="3"/>
            <a:endCxn id="37896" idx="0"/>
          </p:cNvCxnSpPr>
          <p:nvPr/>
        </p:nvCxnSpPr>
        <p:spPr bwMode="auto">
          <a:xfrm>
            <a:off x="3563938" y="3286125"/>
            <a:ext cx="144462" cy="574675"/>
          </a:xfrm>
          <a:prstGeom prst="curvedConnector2">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909" name="AutoShape 21"/>
          <p:cNvCxnSpPr>
            <a:cxnSpLocks noChangeShapeType="1"/>
            <a:stCxn id="37892" idx="1"/>
            <a:endCxn id="37894" idx="0"/>
          </p:cNvCxnSpPr>
          <p:nvPr/>
        </p:nvCxnSpPr>
        <p:spPr bwMode="auto">
          <a:xfrm rot="10800000" flipV="1">
            <a:off x="1223963" y="3286125"/>
            <a:ext cx="107950" cy="574675"/>
          </a:xfrm>
          <a:prstGeom prst="bentConnector2">
            <a:avLst/>
          </a:prstGeom>
          <a:noFill/>
          <a:ln w="9525">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910" name="AutoShape 22"/>
          <p:cNvCxnSpPr>
            <a:cxnSpLocks noChangeShapeType="1"/>
            <a:stCxn id="37892" idx="3"/>
            <a:endCxn id="37896" idx="0"/>
          </p:cNvCxnSpPr>
          <p:nvPr/>
        </p:nvCxnSpPr>
        <p:spPr bwMode="auto">
          <a:xfrm>
            <a:off x="3563938" y="3286125"/>
            <a:ext cx="144462" cy="574675"/>
          </a:xfrm>
          <a:prstGeom prst="bentConnector2">
            <a:avLst/>
          </a:prstGeom>
          <a:noFill/>
          <a:ln w="9525">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911" name="AutoShape 23"/>
          <p:cNvCxnSpPr>
            <a:cxnSpLocks noChangeShapeType="1"/>
            <a:stCxn id="37893" idx="1"/>
            <a:endCxn id="37897" idx="0"/>
          </p:cNvCxnSpPr>
          <p:nvPr/>
        </p:nvCxnSpPr>
        <p:spPr bwMode="auto">
          <a:xfrm rot="10800000" flipV="1">
            <a:off x="5867400" y="3141663"/>
            <a:ext cx="144463" cy="719137"/>
          </a:xfrm>
          <a:prstGeom prst="bentConnector2">
            <a:avLst/>
          </a:prstGeom>
          <a:noFill/>
          <a:ln w="9525">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912" name="AutoShape 24"/>
          <p:cNvCxnSpPr>
            <a:cxnSpLocks noChangeShapeType="1"/>
            <a:stCxn id="37893" idx="3"/>
            <a:endCxn id="37898" idx="0"/>
          </p:cNvCxnSpPr>
          <p:nvPr/>
        </p:nvCxnSpPr>
        <p:spPr bwMode="auto">
          <a:xfrm>
            <a:off x="7956550" y="3141663"/>
            <a:ext cx="125413" cy="719137"/>
          </a:xfrm>
          <a:prstGeom prst="bentConnector2">
            <a:avLst/>
          </a:prstGeom>
          <a:noFill/>
          <a:ln w="9525">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913" name="AutoShape 25"/>
          <p:cNvCxnSpPr>
            <a:cxnSpLocks noChangeShapeType="1"/>
            <a:stCxn id="37894" idx="2"/>
            <a:endCxn id="37899" idx="0"/>
          </p:cNvCxnSpPr>
          <p:nvPr/>
        </p:nvCxnSpPr>
        <p:spPr bwMode="auto">
          <a:xfrm flipH="1">
            <a:off x="755650" y="4365625"/>
            <a:ext cx="468313" cy="358775"/>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914" name="AutoShape 26"/>
          <p:cNvCxnSpPr>
            <a:cxnSpLocks noChangeShapeType="1"/>
            <a:stCxn id="37894" idx="2"/>
            <a:endCxn id="37901" idx="0"/>
          </p:cNvCxnSpPr>
          <p:nvPr/>
        </p:nvCxnSpPr>
        <p:spPr bwMode="auto">
          <a:xfrm>
            <a:off x="1223963" y="4365625"/>
            <a:ext cx="900112" cy="358775"/>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915" name="AutoShape 27"/>
          <p:cNvCxnSpPr>
            <a:cxnSpLocks noChangeShapeType="1"/>
            <a:stCxn id="37894" idx="2"/>
            <a:endCxn id="37900" idx="0"/>
          </p:cNvCxnSpPr>
          <p:nvPr/>
        </p:nvCxnSpPr>
        <p:spPr bwMode="auto">
          <a:xfrm>
            <a:off x="1223963" y="4365625"/>
            <a:ext cx="107950" cy="1223963"/>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916" name="AutoShape 28"/>
          <p:cNvCxnSpPr>
            <a:cxnSpLocks noChangeShapeType="1"/>
            <a:stCxn id="37897" idx="2"/>
            <a:endCxn id="37902" idx="0"/>
          </p:cNvCxnSpPr>
          <p:nvPr/>
        </p:nvCxnSpPr>
        <p:spPr bwMode="auto">
          <a:xfrm flipH="1">
            <a:off x="4932363" y="4365625"/>
            <a:ext cx="935037" cy="287338"/>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917" name="AutoShape 29"/>
          <p:cNvCxnSpPr>
            <a:cxnSpLocks noChangeShapeType="1"/>
            <a:stCxn id="37897" idx="2"/>
            <a:endCxn id="37903" idx="0"/>
          </p:cNvCxnSpPr>
          <p:nvPr/>
        </p:nvCxnSpPr>
        <p:spPr bwMode="auto">
          <a:xfrm>
            <a:off x="5867400" y="4365625"/>
            <a:ext cx="325438" cy="792163"/>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918" name="AutoShape 30"/>
          <p:cNvCxnSpPr>
            <a:cxnSpLocks noChangeShapeType="1"/>
            <a:stCxn id="37898" idx="2"/>
            <a:endCxn id="37904" idx="7"/>
          </p:cNvCxnSpPr>
          <p:nvPr/>
        </p:nvCxnSpPr>
        <p:spPr bwMode="auto">
          <a:xfrm flipH="1">
            <a:off x="7788275" y="4365625"/>
            <a:ext cx="293688" cy="247650"/>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919" name="AutoShape 31"/>
          <p:cNvCxnSpPr>
            <a:cxnSpLocks noChangeShapeType="1"/>
            <a:stCxn id="37898" idx="2"/>
            <a:endCxn id="37905" idx="0"/>
          </p:cNvCxnSpPr>
          <p:nvPr/>
        </p:nvCxnSpPr>
        <p:spPr bwMode="auto">
          <a:xfrm>
            <a:off x="8081963" y="4365625"/>
            <a:ext cx="485775" cy="863600"/>
          </a:xfrm>
          <a:prstGeom prst="straightConnector1">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892"/>
                                        </p:tgtEl>
                                        <p:attrNameLst>
                                          <p:attrName>style.visibility</p:attrName>
                                        </p:attrNameLst>
                                      </p:cBhvr>
                                      <p:to>
                                        <p:strVal val="visible"/>
                                      </p:to>
                                    </p:set>
                                    <p:animEffect transition="in" filter="fade">
                                      <p:cBhvr>
                                        <p:cTn id="7" dur="500"/>
                                        <p:tgtEl>
                                          <p:spTgt spid="3789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7" presetClass="entr" presetSubtype="0" fill="hold" nodeType="clickEffect">
                                  <p:stCondLst>
                                    <p:cond delay="0"/>
                                  </p:stCondLst>
                                  <p:childTnLst>
                                    <p:set>
                                      <p:cBhvr>
                                        <p:cTn id="11" dur="1" fill="hold">
                                          <p:stCondLst>
                                            <p:cond delay="0"/>
                                          </p:stCondLst>
                                        </p:cTn>
                                        <p:tgtEl>
                                          <p:spTgt spid="37909"/>
                                        </p:tgtEl>
                                        <p:attrNameLst>
                                          <p:attrName>style.visibility</p:attrName>
                                        </p:attrNameLst>
                                      </p:cBhvr>
                                      <p:to>
                                        <p:strVal val="visible"/>
                                      </p:to>
                                    </p:set>
                                    <p:animEffect transition="in" filter="fade">
                                      <p:cBhvr>
                                        <p:cTn id="12" dur="500"/>
                                        <p:tgtEl>
                                          <p:spTgt spid="37909"/>
                                        </p:tgtEl>
                                      </p:cBhvr>
                                    </p:animEffect>
                                    <p:anim calcmode="lin" valueType="num">
                                      <p:cBhvr>
                                        <p:cTn id="13" dur="500" fill="hold"/>
                                        <p:tgtEl>
                                          <p:spTgt spid="37909"/>
                                        </p:tgtEl>
                                        <p:attrNameLst>
                                          <p:attrName>ppt_x</p:attrName>
                                        </p:attrNameLst>
                                      </p:cBhvr>
                                      <p:tavLst>
                                        <p:tav tm="0">
                                          <p:val>
                                            <p:strVal val="#ppt_x"/>
                                          </p:val>
                                        </p:tav>
                                        <p:tav tm="100000">
                                          <p:val>
                                            <p:strVal val="#ppt_x"/>
                                          </p:val>
                                        </p:tav>
                                      </p:tavLst>
                                    </p:anim>
                                    <p:anim calcmode="lin" valueType="num">
                                      <p:cBhvr>
                                        <p:cTn id="14" dur="500" fill="hold"/>
                                        <p:tgtEl>
                                          <p:spTgt spid="37909"/>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0"/>
                                  </p:stCondLst>
                                  <p:childTnLst>
                                    <p:set>
                                      <p:cBhvr>
                                        <p:cTn id="16" dur="1" fill="hold">
                                          <p:stCondLst>
                                            <p:cond delay="0"/>
                                          </p:stCondLst>
                                        </p:cTn>
                                        <p:tgtEl>
                                          <p:spTgt spid="37894"/>
                                        </p:tgtEl>
                                        <p:attrNameLst>
                                          <p:attrName>style.visibility</p:attrName>
                                        </p:attrNameLst>
                                      </p:cBhvr>
                                      <p:to>
                                        <p:strVal val="visible"/>
                                      </p:to>
                                    </p:set>
                                    <p:animEffect transition="in" filter="fade">
                                      <p:cBhvr>
                                        <p:cTn id="17" dur="500"/>
                                        <p:tgtEl>
                                          <p:spTgt spid="37894"/>
                                        </p:tgtEl>
                                      </p:cBhvr>
                                    </p:animEffect>
                                  </p:childTnLst>
                                </p:cTn>
                              </p:par>
                              <p:par>
                                <p:cTn id="18" presetID="47" presetClass="entr" presetSubtype="0" fill="hold" nodeType="withEffect">
                                  <p:stCondLst>
                                    <p:cond delay="0"/>
                                  </p:stCondLst>
                                  <p:childTnLst>
                                    <p:set>
                                      <p:cBhvr>
                                        <p:cTn id="19" dur="1" fill="hold">
                                          <p:stCondLst>
                                            <p:cond delay="0"/>
                                          </p:stCondLst>
                                        </p:cTn>
                                        <p:tgtEl>
                                          <p:spTgt spid="37913"/>
                                        </p:tgtEl>
                                        <p:attrNameLst>
                                          <p:attrName>style.visibility</p:attrName>
                                        </p:attrNameLst>
                                      </p:cBhvr>
                                      <p:to>
                                        <p:strVal val="visible"/>
                                      </p:to>
                                    </p:set>
                                    <p:animEffect transition="in" filter="fade">
                                      <p:cBhvr>
                                        <p:cTn id="20" dur="500"/>
                                        <p:tgtEl>
                                          <p:spTgt spid="37913"/>
                                        </p:tgtEl>
                                      </p:cBhvr>
                                    </p:animEffect>
                                    <p:anim calcmode="lin" valueType="num">
                                      <p:cBhvr>
                                        <p:cTn id="21" dur="500" fill="hold"/>
                                        <p:tgtEl>
                                          <p:spTgt spid="37913"/>
                                        </p:tgtEl>
                                        <p:attrNameLst>
                                          <p:attrName>ppt_x</p:attrName>
                                        </p:attrNameLst>
                                      </p:cBhvr>
                                      <p:tavLst>
                                        <p:tav tm="0">
                                          <p:val>
                                            <p:strVal val="#ppt_x"/>
                                          </p:val>
                                        </p:tav>
                                        <p:tav tm="100000">
                                          <p:val>
                                            <p:strVal val="#ppt_x"/>
                                          </p:val>
                                        </p:tav>
                                      </p:tavLst>
                                    </p:anim>
                                    <p:anim calcmode="lin" valueType="num">
                                      <p:cBhvr>
                                        <p:cTn id="22" dur="500" fill="hold"/>
                                        <p:tgtEl>
                                          <p:spTgt spid="37913"/>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0"/>
                                  </p:stCondLst>
                                  <p:childTnLst>
                                    <p:set>
                                      <p:cBhvr>
                                        <p:cTn id="24" dur="1" fill="hold">
                                          <p:stCondLst>
                                            <p:cond delay="0"/>
                                          </p:stCondLst>
                                        </p:cTn>
                                        <p:tgtEl>
                                          <p:spTgt spid="37915"/>
                                        </p:tgtEl>
                                        <p:attrNameLst>
                                          <p:attrName>style.visibility</p:attrName>
                                        </p:attrNameLst>
                                      </p:cBhvr>
                                      <p:to>
                                        <p:strVal val="visible"/>
                                      </p:to>
                                    </p:set>
                                    <p:animEffect transition="in" filter="fade">
                                      <p:cBhvr>
                                        <p:cTn id="25" dur="500"/>
                                        <p:tgtEl>
                                          <p:spTgt spid="37915"/>
                                        </p:tgtEl>
                                      </p:cBhvr>
                                    </p:animEffect>
                                    <p:anim calcmode="lin" valueType="num">
                                      <p:cBhvr>
                                        <p:cTn id="26" dur="500" fill="hold"/>
                                        <p:tgtEl>
                                          <p:spTgt spid="37915"/>
                                        </p:tgtEl>
                                        <p:attrNameLst>
                                          <p:attrName>ppt_x</p:attrName>
                                        </p:attrNameLst>
                                      </p:cBhvr>
                                      <p:tavLst>
                                        <p:tav tm="0">
                                          <p:val>
                                            <p:strVal val="#ppt_x"/>
                                          </p:val>
                                        </p:tav>
                                        <p:tav tm="100000">
                                          <p:val>
                                            <p:strVal val="#ppt_x"/>
                                          </p:val>
                                        </p:tav>
                                      </p:tavLst>
                                    </p:anim>
                                    <p:anim calcmode="lin" valueType="num">
                                      <p:cBhvr>
                                        <p:cTn id="27" dur="500" fill="hold"/>
                                        <p:tgtEl>
                                          <p:spTgt spid="37915"/>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37914"/>
                                        </p:tgtEl>
                                        <p:attrNameLst>
                                          <p:attrName>style.visibility</p:attrName>
                                        </p:attrNameLst>
                                      </p:cBhvr>
                                      <p:to>
                                        <p:strVal val="visible"/>
                                      </p:to>
                                    </p:set>
                                    <p:animEffect transition="in" filter="fade">
                                      <p:cBhvr>
                                        <p:cTn id="30" dur="500"/>
                                        <p:tgtEl>
                                          <p:spTgt spid="37914"/>
                                        </p:tgtEl>
                                      </p:cBhvr>
                                    </p:animEffect>
                                    <p:anim calcmode="lin" valueType="num">
                                      <p:cBhvr>
                                        <p:cTn id="31" dur="500" fill="hold"/>
                                        <p:tgtEl>
                                          <p:spTgt spid="37914"/>
                                        </p:tgtEl>
                                        <p:attrNameLst>
                                          <p:attrName>ppt_x</p:attrName>
                                        </p:attrNameLst>
                                      </p:cBhvr>
                                      <p:tavLst>
                                        <p:tav tm="0">
                                          <p:val>
                                            <p:strVal val="#ppt_x"/>
                                          </p:val>
                                        </p:tav>
                                        <p:tav tm="100000">
                                          <p:val>
                                            <p:strVal val="#ppt_x"/>
                                          </p:val>
                                        </p:tav>
                                      </p:tavLst>
                                    </p:anim>
                                    <p:anim calcmode="lin" valueType="num">
                                      <p:cBhvr>
                                        <p:cTn id="32" dur="500" fill="hold"/>
                                        <p:tgtEl>
                                          <p:spTgt spid="37914"/>
                                        </p:tgtEl>
                                        <p:attrNameLst>
                                          <p:attrName>ppt_y</p:attrName>
                                        </p:attrNameLst>
                                      </p:cBhvr>
                                      <p:tavLst>
                                        <p:tav tm="0">
                                          <p:val>
                                            <p:strVal val="#ppt_y-.1"/>
                                          </p:val>
                                        </p:tav>
                                        <p:tav tm="100000">
                                          <p:val>
                                            <p:strVal val="#ppt_y"/>
                                          </p:val>
                                        </p:tav>
                                      </p:tavLst>
                                    </p:anim>
                                  </p:childTnLst>
                                </p:cTn>
                              </p:par>
                              <p:par>
                                <p:cTn id="33" presetID="10" presetClass="entr" presetSubtype="0" fill="hold" grpId="0" nodeType="withEffect">
                                  <p:stCondLst>
                                    <p:cond delay="0"/>
                                  </p:stCondLst>
                                  <p:childTnLst>
                                    <p:set>
                                      <p:cBhvr>
                                        <p:cTn id="34" dur="1" fill="hold">
                                          <p:stCondLst>
                                            <p:cond delay="0"/>
                                          </p:stCondLst>
                                        </p:cTn>
                                        <p:tgtEl>
                                          <p:spTgt spid="37899"/>
                                        </p:tgtEl>
                                        <p:attrNameLst>
                                          <p:attrName>style.visibility</p:attrName>
                                        </p:attrNameLst>
                                      </p:cBhvr>
                                      <p:to>
                                        <p:strVal val="visible"/>
                                      </p:to>
                                    </p:set>
                                    <p:animEffect transition="in" filter="fade">
                                      <p:cBhvr>
                                        <p:cTn id="35" dur="500"/>
                                        <p:tgtEl>
                                          <p:spTgt spid="3789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7900"/>
                                        </p:tgtEl>
                                        <p:attrNameLst>
                                          <p:attrName>style.visibility</p:attrName>
                                        </p:attrNameLst>
                                      </p:cBhvr>
                                      <p:to>
                                        <p:strVal val="visible"/>
                                      </p:to>
                                    </p:set>
                                    <p:animEffect transition="in" filter="fade">
                                      <p:cBhvr>
                                        <p:cTn id="38" dur="500"/>
                                        <p:tgtEl>
                                          <p:spTgt spid="3790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7901"/>
                                        </p:tgtEl>
                                        <p:attrNameLst>
                                          <p:attrName>style.visibility</p:attrName>
                                        </p:attrNameLst>
                                      </p:cBhvr>
                                      <p:to>
                                        <p:strVal val="visible"/>
                                      </p:to>
                                    </p:set>
                                    <p:animEffect transition="in" filter="fade">
                                      <p:cBhvr>
                                        <p:cTn id="41" dur="500"/>
                                        <p:tgtEl>
                                          <p:spTgt spid="37901"/>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47" presetClass="entr" presetSubtype="0" fill="hold" nodeType="clickEffect">
                                  <p:stCondLst>
                                    <p:cond delay="0"/>
                                  </p:stCondLst>
                                  <p:childTnLst>
                                    <p:set>
                                      <p:cBhvr>
                                        <p:cTn id="45" dur="1" fill="hold">
                                          <p:stCondLst>
                                            <p:cond delay="0"/>
                                          </p:stCondLst>
                                        </p:cTn>
                                        <p:tgtEl>
                                          <p:spTgt spid="37910"/>
                                        </p:tgtEl>
                                        <p:attrNameLst>
                                          <p:attrName>style.visibility</p:attrName>
                                        </p:attrNameLst>
                                      </p:cBhvr>
                                      <p:to>
                                        <p:strVal val="visible"/>
                                      </p:to>
                                    </p:set>
                                    <p:animEffect transition="in" filter="fade">
                                      <p:cBhvr>
                                        <p:cTn id="46" dur="500"/>
                                        <p:tgtEl>
                                          <p:spTgt spid="37910"/>
                                        </p:tgtEl>
                                      </p:cBhvr>
                                    </p:animEffect>
                                    <p:anim calcmode="lin" valueType="num">
                                      <p:cBhvr>
                                        <p:cTn id="47" dur="500" fill="hold"/>
                                        <p:tgtEl>
                                          <p:spTgt spid="37910"/>
                                        </p:tgtEl>
                                        <p:attrNameLst>
                                          <p:attrName>ppt_x</p:attrName>
                                        </p:attrNameLst>
                                      </p:cBhvr>
                                      <p:tavLst>
                                        <p:tav tm="0">
                                          <p:val>
                                            <p:strVal val="#ppt_x"/>
                                          </p:val>
                                        </p:tav>
                                        <p:tav tm="100000">
                                          <p:val>
                                            <p:strVal val="#ppt_x"/>
                                          </p:val>
                                        </p:tav>
                                      </p:tavLst>
                                    </p:anim>
                                    <p:anim calcmode="lin" valueType="num">
                                      <p:cBhvr>
                                        <p:cTn id="48" dur="500" fill="hold"/>
                                        <p:tgtEl>
                                          <p:spTgt spid="37910"/>
                                        </p:tgtEl>
                                        <p:attrNameLst>
                                          <p:attrName>ppt_y</p:attrName>
                                        </p:attrNameLst>
                                      </p:cBhvr>
                                      <p:tavLst>
                                        <p:tav tm="0">
                                          <p:val>
                                            <p:strVal val="#ppt_y-.1"/>
                                          </p:val>
                                        </p:tav>
                                        <p:tav tm="100000">
                                          <p:val>
                                            <p:strVal val="#ppt_y"/>
                                          </p:val>
                                        </p:tav>
                                      </p:tavLst>
                                    </p:anim>
                                  </p:childTnLst>
                                </p:cTn>
                              </p:par>
                              <p:par>
                                <p:cTn id="49" presetID="10" presetClass="entr" presetSubtype="0" fill="hold" grpId="0" nodeType="withEffect">
                                  <p:stCondLst>
                                    <p:cond delay="0"/>
                                  </p:stCondLst>
                                  <p:childTnLst>
                                    <p:set>
                                      <p:cBhvr>
                                        <p:cTn id="50" dur="1" fill="hold">
                                          <p:stCondLst>
                                            <p:cond delay="0"/>
                                          </p:stCondLst>
                                        </p:cTn>
                                        <p:tgtEl>
                                          <p:spTgt spid="37896"/>
                                        </p:tgtEl>
                                        <p:attrNameLst>
                                          <p:attrName>style.visibility</p:attrName>
                                        </p:attrNameLst>
                                      </p:cBhvr>
                                      <p:to>
                                        <p:strVal val="visible"/>
                                      </p:to>
                                    </p:set>
                                    <p:animEffect transition="in" filter="fade">
                                      <p:cBhvr>
                                        <p:cTn id="51" dur="500"/>
                                        <p:tgtEl>
                                          <p:spTgt spid="37896"/>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7893"/>
                                        </p:tgtEl>
                                        <p:attrNameLst>
                                          <p:attrName>style.visibility</p:attrName>
                                        </p:attrNameLst>
                                      </p:cBhvr>
                                      <p:to>
                                        <p:strVal val="visible"/>
                                      </p:to>
                                    </p:set>
                                    <p:animEffect transition="in" filter="fade">
                                      <p:cBhvr>
                                        <p:cTn id="56" dur="500"/>
                                        <p:tgtEl>
                                          <p:spTgt spid="37893"/>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47" presetClass="entr" presetSubtype="0" fill="hold" nodeType="clickEffect">
                                  <p:stCondLst>
                                    <p:cond delay="0"/>
                                  </p:stCondLst>
                                  <p:childTnLst>
                                    <p:set>
                                      <p:cBhvr>
                                        <p:cTn id="60" dur="1" fill="hold">
                                          <p:stCondLst>
                                            <p:cond delay="0"/>
                                          </p:stCondLst>
                                        </p:cTn>
                                        <p:tgtEl>
                                          <p:spTgt spid="37911"/>
                                        </p:tgtEl>
                                        <p:attrNameLst>
                                          <p:attrName>style.visibility</p:attrName>
                                        </p:attrNameLst>
                                      </p:cBhvr>
                                      <p:to>
                                        <p:strVal val="visible"/>
                                      </p:to>
                                    </p:set>
                                    <p:animEffect transition="in" filter="fade">
                                      <p:cBhvr>
                                        <p:cTn id="61" dur="500"/>
                                        <p:tgtEl>
                                          <p:spTgt spid="37911"/>
                                        </p:tgtEl>
                                      </p:cBhvr>
                                    </p:animEffect>
                                    <p:anim calcmode="lin" valueType="num">
                                      <p:cBhvr>
                                        <p:cTn id="62" dur="500" fill="hold"/>
                                        <p:tgtEl>
                                          <p:spTgt spid="37911"/>
                                        </p:tgtEl>
                                        <p:attrNameLst>
                                          <p:attrName>ppt_x</p:attrName>
                                        </p:attrNameLst>
                                      </p:cBhvr>
                                      <p:tavLst>
                                        <p:tav tm="0">
                                          <p:val>
                                            <p:strVal val="#ppt_x"/>
                                          </p:val>
                                        </p:tav>
                                        <p:tav tm="100000">
                                          <p:val>
                                            <p:strVal val="#ppt_x"/>
                                          </p:val>
                                        </p:tav>
                                      </p:tavLst>
                                    </p:anim>
                                    <p:anim calcmode="lin" valueType="num">
                                      <p:cBhvr>
                                        <p:cTn id="63" dur="500" fill="hold"/>
                                        <p:tgtEl>
                                          <p:spTgt spid="37911"/>
                                        </p:tgtEl>
                                        <p:attrNameLst>
                                          <p:attrName>ppt_y</p:attrName>
                                        </p:attrNameLst>
                                      </p:cBhvr>
                                      <p:tavLst>
                                        <p:tav tm="0">
                                          <p:val>
                                            <p:strVal val="#ppt_y-.1"/>
                                          </p:val>
                                        </p:tav>
                                        <p:tav tm="100000">
                                          <p:val>
                                            <p:strVal val="#ppt_y"/>
                                          </p:val>
                                        </p:tav>
                                      </p:tavLst>
                                    </p:anim>
                                  </p:childTnLst>
                                </p:cTn>
                              </p:par>
                              <p:par>
                                <p:cTn id="64" presetID="10" presetClass="entr" presetSubtype="0" fill="hold" grpId="0" nodeType="withEffect">
                                  <p:stCondLst>
                                    <p:cond delay="0"/>
                                  </p:stCondLst>
                                  <p:childTnLst>
                                    <p:set>
                                      <p:cBhvr>
                                        <p:cTn id="65" dur="1" fill="hold">
                                          <p:stCondLst>
                                            <p:cond delay="0"/>
                                          </p:stCondLst>
                                        </p:cTn>
                                        <p:tgtEl>
                                          <p:spTgt spid="37897"/>
                                        </p:tgtEl>
                                        <p:attrNameLst>
                                          <p:attrName>style.visibility</p:attrName>
                                        </p:attrNameLst>
                                      </p:cBhvr>
                                      <p:to>
                                        <p:strVal val="visible"/>
                                      </p:to>
                                    </p:set>
                                    <p:animEffect transition="in" filter="fade">
                                      <p:cBhvr>
                                        <p:cTn id="66" dur="500"/>
                                        <p:tgtEl>
                                          <p:spTgt spid="37897"/>
                                        </p:tgtEl>
                                      </p:cBhvr>
                                    </p:animEffect>
                                  </p:childTnLst>
                                </p:cTn>
                              </p:par>
                              <p:par>
                                <p:cTn id="67" presetID="47" presetClass="entr" presetSubtype="0" fill="hold" nodeType="withEffect">
                                  <p:stCondLst>
                                    <p:cond delay="0"/>
                                  </p:stCondLst>
                                  <p:childTnLst>
                                    <p:set>
                                      <p:cBhvr>
                                        <p:cTn id="68" dur="1" fill="hold">
                                          <p:stCondLst>
                                            <p:cond delay="0"/>
                                          </p:stCondLst>
                                        </p:cTn>
                                        <p:tgtEl>
                                          <p:spTgt spid="37916"/>
                                        </p:tgtEl>
                                        <p:attrNameLst>
                                          <p:attrName>style.visibility</p:attrName>
                                        </p:attrNameLst>
                                      </p:cBhvr>
                                      <p:to>
                                        <p:strVal val="visible"/>
                                      </p:to>
                                    </p:set>
                                    <p:animEffect transition="in" filter="fade">
                                      <p:cBhvr>
                                        <p:cTn id="69" dur="1000"/>
                                        <p:tgtEl>
                                          <p:spTgt spid="37916"/>
                                        </p:tgtEl>
                                      </p:cBhvr>
                                    </p:animEffect>
                                    <p:anim calcmode="lin" valueType="num">
                                      <p:cBhvr>
                                        <p:cTn id="70" dur="1000" fill="hold"/>
                                        <p:tgtEl>
                                          <p:spTgt spid="37916"/>
                                        </p:tgtEl>
                                        <p:attrNameLst>
                                          <p:attrName>ppt_x</p:attrName>
                                        </p:attrNameLst>
                                      </p:cBhvr>
                                      <p:tavLst>
                                        <p:tav tm="0">
                                          <p:val>
                                            <p:strVal val="#ppt_x"/>
                                          </p:val>
                                        </p:tav>
                                        <p:tav tm="100000">
                                          <p:val>
                                            <p:strVal val="#ppt_x"/>
                                          </p:val>
                                        </p:tav>
                                      </p:tavLst>
                                    </p:anim>
                                    <p:anim calcmode="lin" valueType="num">
                                      <p:cBhvr>
                                        <p:cTn id="71" dur="1000" fill="hold"/>
                                        <p:tgtEl>
                                          <p:spTgt spid="37916"/>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37917"/>
                                        </p:tgtEl>
                                        <p:attrNameLst>
                                          <p:attrName>style.visibility</p:attrName>
                                        </p:attrNameLst>
                                      </p:cBhvr>
                                      <p:to>
                                        <p:strVal val="visible"/>
                                      </p:to>
                                    </p:set>
                                    <p:animEffect transition="in" filter="fade">
                                      <p:cBhvr>
                                        <p:cTn id="74" dur="1000"/>
                                        <p:tgtEl>
                                          <p:spTgt spid="37917"/>
                                        </p:tgtEl>
                                      </p:cBhvr>
                                    </p:animEffect>
                                    <p:anim calcmode="lin" valueType="num">
                                      <p:cBhvr>
                                        <p:cTn id="75" dur="1000" fill="hold"/>
                                        <p:tgtEl>
                                          <p:spTgt spid="37917"/>
                                        </p:tgtEl>
                                        <p:attrNameLst>
                                          <p:attrName>ppt_x</p:attrName>
                                        </p:attrNameLst>
                                      </p:cBhvr>
                                      <p:tavLst>
                                        <p:tav tm="0">
                                          <p:val>
                                            <p:strVal val="#ppt_x"/>
                                          </p:val>
                                        </p:tav>
                                        <p:tav tm="100000">
                                          <p:val>
                                            <p:strVal val="#ppt_x"/>
                                          </p:val>
                                        </p:tav>
                                      </p:tavLst>
                                    </p:anim>
                                    <p:anim calcmode="lin" valueType="num">
                                      <p:cBhvr>
                                        <p:cTn id="76" dur="1000" fill="hold"/>
                                        <p:tgtEl>
                                          <p:spTgt spid="37917"/>
                                        </p:tgtEl>
                                        <p:attrNameLst>
                                          <p:attrName>ppt_y</p:attrName>
                                        </p:attrNameLst>
                                      </p:cBhvr>
                                      <p:tavLst>
                                        <p:tav tm="0">
                                          <p:val>
                                            <p:strVal val="#ppt_y-.1"/>
                                          </p:val>
                                        </p:tav>
                                        <p:tav tm="100000">
                                          <p:val>
                                            <p:strVal val="#ppt_y"/>
                                          </p:val>
                                        </p:tav>
                                      </p:tavLst>
                                    </p:anim>
                                  </p:childTnLst>
                                </p:cTn>
                              </p:par>
                              <p:par>
                                <p:cTn id="77" presetID="10" presetClass="entr" presetSubtype="0" fill="hold" grpId="0" nodeType="withEffect">
                                  <p:stCondLst>
                                    <p:cond delay="0"/>
                                  </p:stCondLst>
                                  <p:childTnLst>
                                    <p:set>
                                      <p:cBhvr>
                                        <p:cTn id="78" dur="1" fill="hold">
                                          <p:stCondLst>
                                            <p:cond delay="0"/>
                                          </p:stCondLst>
                                        </p:cTn>
                                        <p:tgtEl>
                                          <p:spTgt spid="37902"/>
                                        </p:tgtEl>
                                        <p:attrNameLst>
                                          <p:attrName>style.visibility</p:attrName>
                                        </p:attrNameLst>
                                      </p:cBhvr>
                                      <p:to>
                                        <p:strVal val="visible"/>
                                      </p:to>
                                    </p:set>
                                    <p:animEffect transition="in" filter="fade">
                                      <p:cBhvr>
                                        <p:cTn id="79" dur="500"/>
                                        <p:tgtEl>
                                          <p:spTgt spid="3790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37903"/>
                                        </p:tgtEl>
                                        <p:attrNameLst>
                                          <p:attrName>style.visibility</p:attrName>
                                        </p:attrNameLst>
                                      </p:cBhvr>
                                      <p:to>
                                        <p:strVal val="visible"/>
                                      </p:to>
                                    </p:set>
                                    <p:animEffect transition="in" filter="fade">
                                      <p:cBhvr>
                                        <p:cTn id="82" dur="500"/>
                                        <p:tgtEl>
                                          <p:spTgt spid="37903"/>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47" presetClass="entr" presetSubtype="0" fill="hold" nodeType="clickEffect">
                                  <p:stCondLst>
                                    <p:cond delay="0"/>
                                  </p:stCondLst>
                                  <p:childTnLst>
                                    <p:set>
                                      <p:cBhvr>
                                        <p:cTn id="86" dur="1" fill="hold">
                                          <p:stCondLst>
                                            <p:cond delay="0"/>
                                          </p:stCondLst>
                                        </p:cTn>
                                        <p:tgtEl>
                                          <p:spTgt spid="37912"/>
                                        </p:tgtEl>
                                        <p:attrNameLst>
                                          <p:attrName>style.visibility</p:attrName>
                                        </p:attrNameLst>
                                      </p:cBhvr>
                                      <p:to>
                                        <p:strVal val="visible"/>
                                      </p:to>
                                    </p:set>
                                    <p:animEffect transition="in" filter="fade">
                                      <p:cBhvr>
                                        <p:cTn id="87" dur="500"/>
                                        <p:tgtEl>
                                          <p:spTgt spid="37912"/>
                                        </p:tgtEl>
                                      </p:cBhvr>
                                    </p:animEffect>
                                    <p:anim calcmode="lin" valueType="num">
                                      <p:cBhvr>
                                        <p:cTn id="88" dur="500" fill="hold"/>
                                        <p:tgtEl>
                                          <p:spTgt spid="37912"/>
                                        </p:tgtEl>
                                        <p:attrNameLst>
                                          <p:attrName>ppt_x</p:attrName>
                                        </p:attrNameLst>
                                      </p:cBhvr>
                                      <p:tavLst>
                                        <p:tav tm="0">
                                          <p:val>
                                            <p:strVal val="#ppt_x"/>
                                          </p:val>
                                        </p:tav>
                                        <p:tav tm="100000">
                                          <p:val>
                                            <p:strVal val="#ppt_x"/>
                                          </p:val>
                                        </p:tav>
                                      </p:tavLst>
                                    </p:anim>
                                    <p:anim calcmode="lin" valueType="num">
                                      <p:cBhvr>
                                        <p:cTn id="89" dur="500" fill="hold"/>
                                        <p:tgtEl>
                                          <p:spTgt spid="37912"/>
                                        </p:tgtEl>
                                        <p:attrNameLst>
                                          <p:attrName>ppt_y</p:attrName>
                                        </p:attrNameLst>
                                      </p:cBhvr>
                                      <p:tavLst>
                                        <p:tav tm="0">
                                          <p:val>
                                            <p:strVal val="#ppt_y-.1"/>
                                          </p:val>
                                        </p:tav>
                                        <p:tav tm="100000">
                                          <p:val>
                                            <p:strVal val="#ppt_y"/>
                                          </p:val>
                                        </p:tav>
                                      </p:tavLst>
                                    </p:anim>
                                  </p:childTnLst>
                                </p:cTn>
                              </p:par>
                              <p:par>
                                <p:cTn id="90" presetID="10" presetClass="entr" presetSubtype="0" fill="hold" grpId="0" nodeType="withEffect">
                                  <p:stCondLst>
                                    <p:cond delay="0"/>
                                  </p:stCondLst>
                                  <p:childTnLst>
                                    <p:set>
                                      <p:cBhvr>
                                        <p:cTn id="91" dur="1" fill="hold">
                                          <p:stCondLst>
                                            <p:cond delay="0"/>
                                          </p:stCondLst>
                                        </p:cTn>
                                        <p:tgtEl>
                                          <p:spTgt spid="37898"/>
                                        </p:tgtEl>
                                        <p:attrNameLst>
                                          <p:attrName>style.visibility</p:attrName>
                                        </p:attrNameLst>
                                      </p:cBhvr>
                                      <p:to>
                                        <p:strVal val="visible"/>
                                      </p:to>
                                    </p:set>
                                    <p:animEffect transition="in" filter="fade">
                                      <p:cBhvr>
                                        <p:cTn id="92" dur="500"/>
                                        <p:tgtEl>
                                          <p:spTgt spid="37898"/>
                                        </p:tgtEl>
                                      </p:cBhvr>
                                    </p:animEffect>
                                  </p:childTnLst>
                                </p:cTn>
                              </p:par>
                              <p:par>
                                <p:cTn id="93" presetID="47" presetClass="entr" presetSubtype="0" fill="hold" nodeType="withEffect">
                                  <p:stCondLst>
                                    <p:cond delay="0"/>
                                  </p:stCondLst>
                                  <p:childTnLst>
                                    <p:set>
                                      <p:cBhvr>
                                        <p:cTn id="94" dur="1" fill="hold">
                                          <p:stCondLst>
                                            <p:cond delay="0"/>
                                          </p:stCondLst>
                                        </p:cTn>
                                        <p:tgtEl>
                                          <p:spTgt spid="37918"/>
                                        </p:tgtEl>
                                        <p:attrNameLst>
                                          <p:attrName>style.visibility</p:attrName>
                                        </p:attrNameLst>
                                      </p:cBhvr>
                                      <p:to>
                                        <p:strVal val="visible"/>
                                      </p:to>
                                    </p:set>
                                    <p:animEffect transition="in" filter="fade">
                                      <p:cBhvr>
                                        <p:cTn id="95" dur="500"/>
                                        <p:tgtEl>
                                          <p:spTgt spid="37918"/>
                                        </p:tgtEl>
                                      </p:cBhvr>
                                    </p:animEffect>
                                    <p:anim calcmode="lin" valueType="num">
                                      <p:cBhvr>
                                        <p:cTn id="96" dur="500" fill="hold"/>
                                        <p:tgtEl>
                                          <p:spTgt spid="37918"/>
                                        </p:tgtEl>
                                        <p:attrNameLst>
                                          <p:attrName>ppt_x</p:attrName>
                                        </p:attrNameLst>
                                      </p:cBhvr>
                                      <p:tavLst>
                                        <p:tav tm="0">
                                          <p:val>
                                            <p:strVal val="#ppt_x"/>
                                          </p:val>
                                        </p:tav>
                                        <p:tav tm="100000">
                                          <p:val>
                                            <p:strVal val="#ppt_x"/>
                                          </p:val>
                                        </p:tav>
                                      </p:tavLst>
                                    </p:anim>
                                    <p:anim calcmode="lin" valueType="num">
                                      <p:cBhvr>
                                        <p:cTn id="97" dur="500" fill="hold"/>
                                        <p:tgtEl>
                                          <p:spTgt spid="37918"/>
                                        </p:tgtEl>
                                        <p:attrNameLst>
                                          <p:attrName>ppt_y</p:attrName>
                                        </p:attrNameLst>
                                      </p:cBhvr>
                                      <p:tavLst>
                                        <p:tav tm="0">
                                          <p:val>
                                            <p:strVal val="#ppt_y-.1"/>
                                          </p:val>
                                        </p:tav>
                                        <p:tav tm="100000">
                                          <p:val>
                                            <p:strVal val="#ppt_y"/>
                                          </p:val>
                                        </p:tav>
                                      </p:tavLst>
                                    </p:anim>
                                  </p:childTnLst>
                                </p:cTn>
                              </p:par>
                              <p:par>
                                <p:cTn id="98" presetID="47" presetClass="entr" presetSubtype="0" fill="hold" nodeType="withEffect">
                                  <p:stCondLst>
                                    <p:cond delay="0"/>
                                  </p:stCondLst>
                                  <p:childTnLst>
                                    <p:set>
                                      <p:cBhvr>
                                        <p:cTn id="99" dur="1" fill="hold">
                                          <p:stCondLst>
                                            <p:cond delay="0"/>
                                          </p:stCondLst>
                                        </p:cTn>
                                        <p:tgtEl>
                                          <p:spTgt spid="37919"/>
                                        </p:tgtEl>
                                        <p:attrNameLst>
                                          <p:attrName>style.visibility</p:attrName>
                                        </p:attrNameLst>
                                      </p:cBhvr>
                                      <p:to>
                                        <p:strVal val="visible"/>
                                      </p:to>
                                    </p:set>
                                    <p:animEffect transition="in" filter="fade">
                                      <p:cBhvr>
                                        <p:cTn id="100" dur="500"/>
                                        <p:tgtEl>
                                          <p:spTgt spid="37919"/>
                                        </p:tgtEl>
                                      </p:cBhvr>
                                    </p:animEffect>
                                    <p:anim calcmode="lin" valueType="num">
                                      <p:cBhvr>
                                        <p:cTn id="101" dur="500" fill="hold"/>
                                        <p:tgtEl>
                                          <p:spTgt spid="37919"/>
                                        </p:tgtEl>
                                        <p:attrNameLst>
                                          <p:attrName>ppt_x</p:attrName>
                                        </p:attrNameLst>
                                      </p:cBhvr>
                                      <p:tavLst>
                                        <p:tav tm="0">
                                          <p:val>
                                            <p:strVal val="#ppt_x"/>
                                          </p:val>
                                        </p:tav>
                                        <p:tav tm="100000">
                                          <p:val>
                                            <p:strVal val="#ppt_x"/>
                                          </p:val>
                                        </p:tav>
                                      </p:tavLst>
                                    </p:anim>
                                    <p:anim calcmode="lin" valueType="num">
                                      <p:cBhvr>
                                        <p:cTn id="102" dur="500" fill="hold"/>
                                        <p:tgtEl>
                                          <p:spTgt spid="37919"/>
                                        </p:tgtEl>
                                        <p:attrNameLst>
                                          <p:attrName>ppt_y</p:attrName>
                                        </p:attrNameLst>
                                      </p:cBhvr>
                                      <p:tavLst>
                                        <p:tav tm="0">
                                          <p:val>
                                            <p:strVal val="#ppt_y-.1"/>
                                          </p:val>
                                        </p:tav>
                                        <p:tav tm="100000">
                                          <p:val>
                                            <p:strVal val="#ppt_y"/>
                                          </p:val>
                                        </p:tav>
                                      </p:tavLst>
                                    </p:anim>
                                  </p:childTnLst>
                                </p:cTn>
                              </p:par>
                              <p:par>
                                <p:cTn id="103" presetID="10" presetClass="entr" presetSubtype="0" fill="hold" grpId="0" nodeType="withEffect">
                                  <p:stCondLst>
                                    <p:cond delay="0"/>
                                  </p:stCondLst>
                                  <p:childTnLst>
                                    <p:set>
                                      <p:cBhvr>
                                        <p:cTn id="104" dur="1" fill="hold">
                                          <p:stCondLst>
                                            <p:cond delay="0"/>
                                          </p:stCondLst>
                                        </p:cTn>
                                        <p:tgtEl>
                                          <p:spTgt spid="37904"/>
                                        </p:tgtEl>
                                        <p:attrNameLst>
                                          <p:attrName>style.visibility</p:attrName>
                                        </p:attrNameLst>
                                      </p:cBhvr>
                                      <p:to>
                                        <p:strVal val="visible"/>
                                      </p:to>
                                    </p:set>
                                    <p:animEffect transition="in" filter="fade">
                                      <p:cBhvr>
                                        <p:cTn id="105" dur="500"/>
                                        <p:tgtEl>
                                          <p:spTgt spid="37904"/>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37905"/>
                                        </p:tgtEl>
                                        <p:attrNameLst>
                                          <p:attrName>style.visibility</p:attrName>
                                        </p:attrNameLst>
                                      </p:cBhvr>
                                      <p:to>
                                        <p:strVal val="visible"/>
                                      </p:to>
                                    </p:set>
                                    <p:animEffect transition="in" filter="fade">
                                      <p:cBhvr>
                                        <p:cTn id="108" dur="500"/>
                                        <p:tgtEl>
                                          <p:spTgt spid="37905"/>
                                        </p:tgtEl>
                                      </p:cBhvr>
                                    </p:animEffect>
                                  </p:childTnLst>
                                </p:cTn>
                              </p:par>
                            </p:childTnLst>
                          </p:cTn>
                        </p:par>
                      </p:childTnLst>
                    </p:cTn>
                  </p:par>
                  <p:par>
                    <p:cTn id="109" fill="hold" nodeType="clickPar">
                      <p:stCondLst>
                        <p:cond delay="indefinite"/>
                      </p:stCondLst>
                      <p:childTnLst>
                        <p:par>
                          <p:cTn id="110" fill="hold" nodeType="withGroup">
                            <p:stCondLst>
                              <p:cond delay="0"/>
                            </p:stCondLst>
                            <p:childTnLst>
                              <p:par>
                                <p:cTn id="111" presetID="14" presetClass="emph" presetSubtype="0" fill="hold" grpId="1" nodeType="clickEffect">
                                  <p:stCondLst>
                                    <p:cond delay="0"/>
                                  </p:stCondLst>
                                  <p:childTnLst>
                                    <p:animClr clrSpc="rgb" dir="cw">
                                      <p:cBhvr override="childStyle">
                                        <p:cTn id="112" dur="1900" fill="hold">
                                          <p:stCondLst>
                                            <p:cond delay="100"/>
                                          </p:stCondLst>
                                        </p:cTn>
                                        <p:tgtEl>
                                          <p:spTgt spid="37892"/>
                                        </p:tgtEl>
                                        <p:attrNameLst>
                                          <p:attrName>style.color</p:attrName>
                                        </p:attrNameLst>
                                      </p:cBhvr>
                                      <p:to>
                                        <a:schemeClr val="accent2"/>
                                      </p:to>
                                    </p:animClr>
                                    <p:animClr clrSpc="rgb" dir="cw">
                                      <p:cBhvr>
                                        <p:cTn id="113" dur="1900" fill="hold">
                                          <p:stCondLst>
                                            <p:cond delay="100"/>
                                          </p:stCondLst>
                                        </p:cTn>
                                        <p:tgtEl>
                                          <p:spTgt spid="37892"/>
                                        </p:tgtEl>
                                        <p:attrNameLst>
                                          <p:attrName>fillColor</p:attrName>
                                        </p:attrNameLst>
                                      </p:cBhvr>
                                      <p:to>
                                        <a:schemeClr val="accent2"/>
                                      </p:to>
                                    </p:animClr>
                                    <p:set>
                                      <p:cBhvr>
                                        <p:cTn id="114" dur="1900" fill="hold">
                                          <p:stCondLst>
                                            <p:cond delay="100"/>
                                          </p:stCondLst>
                                        </p:cTn>
                                        <p:tgtEl>
                                          <p:spTgt spid="37892"/>
                                        </p:tgtEl>
                                        <p:attrNameLst>
                                          <p:attrName>fill.type</p:attrName>
                                        </p:attrNameLst>
                                      </p:cBhvr>
                                      <p:to>
                                        <p:strVal val="solid"/>
                                      </p:to>
                                    </p:set>
                                    <p:set>
                                      <p:cBhvr>
                                        <p:cTn id="115" dur="1900" fill="hold">
                                          <p:stCondLst>
                                            <p:cond delay="100"/>
                                          </p:stCondLst>
                                        </p:cTn>
                                        <p:tgtEl>
                                          <p:spTgt spid="37892"/>
                                        </p:tgtEl>
                                        <p:attrNameLst>
                                          <p:attrName>fill.on</p:attrName>
                                        </p:attrNameLst>
                                      </p:cBhvr>
                                      <p:to>
                                        <p:strVal val="true"/>
                                      </p:to>
                                    </p:set>
                                    <p:animScale>
                                      <p:cBhvr>
                                        <p:cTn id="116" dur="200" fill="hold">
                                          <p:stCondLst>
                                            <p:cond delay="0"/>
                                          </p:stCondLst>
                                        </p:cTn>
                                        <p:tgtEl>
                                          <p:spTgt spid="37892"/>
                                        </p:tgtEl>
                                      </p:cBhvr>
                                      <p:from x="100000" y="100000"/>
                                      <p:to x="100000" y="5000"/>
                                    </p:animScale>
                                    <p:animScale>
                                      <p:cBhvr>
                                        <p:cTn id="117" dur="200" fill="hold">
                                          <p:stCondLst>
                                            <p:cond delay="200"/>
                                          </p:stCondLst>
                                        </p:cTn>
                                        <p:tgtEl>
                                          <p:spTgt spid="37892"/>
                                        </p:tgtEl>
                                      </p:cBhvr>
                                      <p:from x="100000" y="5000"/>
                                      <p:to x="120000" y="150000"/>
                                    </p:animScale>
                                    <p:animScale>
                                      <p:cBhvr>
                                        <p:cTn id="118" dur="600" fill="hold">
                                          <p:stCondLst>
                                            <p:cond delay="1400"/>
                                          </p:stCondLst>
                                        </p:cTn>
                                        <p:tgtEl>
                                          <p:spTgt spid="37892"/>
                                        </p:tgtEl>
                                      </p:cBhvr>
                                      <p:to x="120000" y="150000"/>
                                    </p:animScale>
                                  </p:childTnLst>
                                </p:cTn>
                              </p:par>
                            </p:childTnLst>
                          </p:cTn>
                        </p:par>
                      </p:childTnLst>
                    </p:cTn>
                  </p:par>
                  <p:par>
                    <p:cTn id="119" fill="hold" nodeType="clickPar">
                      <p:stCondLst>
                        <p:cond delay="indefinite"/>
                      </p:stCondLst>
                      <p:childTnLst>
                        <p:par>
                          <p:cTn id="120" fill="hold" nodeType="withGroup">
                            <p:stCondLst>
                              <p:cond delay="0"/>
                            </p:stCondLst>
                            <p:childTnLst>
                              <p:par>
                                <p:cTn id="121" presetID="14" presetClass="emph" presetSubtype="0" fill="hold" grpId="1" nodeType="clickEffect">
                                  <p:stCondLst>
                                    <p:cond delay="0"/>
                                  </p:stCondLst>
                                  <p:childTnLst>
                                    <p:animClr clrSpc="rgb" dir="cw">
                                      <p:cBhvr override="childStyle">
                                        <p:cTn id="122" dur="475" fill="hold">
                                          <p:stCondLst>
                                            <p:cond delay="25"/>
                                          </p:stCondLst>
                                        </p:cTn>
                                        <p:tgtEl>
                                          <p:spTgt spid="37894"/>
                                        </p:tgtEl>
                                        <p:attrNameLst>
                                          <p:attrName>style.color</p:attrName>
                                        </p:attrNameLst>
                                      </p:cBhvr>
                                      <p:to>
                                        <a:schemeClr val="accent2"/>
                                      </p:to>
                                    </p:animClr>
                                    <p:animClr clrSpc="rgb" dir="cw">
                                      <p:cBhvr>
                                        <p:cTn id="123" dur="475" fill="hold">
                                          <p:stCondLst>
                                            <p:cond delay="25"/>
                                          </p:stCondLst>
                                        </p:cTn>
                                        <p:tgtEl>
                                          <p:spTgt spid="37894"/>
                                        </p:tgtEl>
                                        <p:attrNameLst>
                                          <p:attrName>fillColor</p:attrName>
                                        </p:attrNameLst>
                                      </p:cBhvr>
                                      <p:to>
                                        <a:schemeClr val="accent2"/>
                                      </p:to>
                                    </p:animClr>
                                    <p:set>
                                      <p:cBhvr>
                                        <p:cTn id="124" dur="475" fill="hold">
                                          <p:stCondLst>
                                            <p:cond delay="25"/>
                                          </p:stCondLst>
                                        </p:cTn>
                                        <p:tgtEl>
                                          <p:spTgt spid="37894"/>
                                        </p:tgtEl>
                                        <p:attrNameLst>
                                          <p:attrName>fill.type</p:attrName>
                                        </p:attrNameLst>
                                      </p:cBhvr>
                                      <p:to>
                                        <p:strVal val="solid"/>
                                      </p:to>
                                    </p:set>
                                    <p:set>
                                      <p:cBhvr>
                                        <p:cTn id="125" dur="475" fill="hold">
                                          <p:stCondLst>
                                            <p:cond delay="25"/>
                                          </p:stCondLst>
                                        </p:cTn>
                                        <p:tgtEl>
                                          <p:spTgt spid="37894"/>
                                        </p:tgtEl>
                                        <p:attrNameLst>
                                          <p:attrName>fill.on</p:attrName>
                                        </p:attrNameLst>
                                      </p:cBhvr>
                                      <p:to>
                                        <p:strVal val="true"/>
                                      </p:to>
                                    </p:set>
                                    <p:animScale>
                                      <p:cBhvr>
                                        <p:cTn id="126" dur="50" fill="hold">
                                          <p:stCondLst>
                                            <p:cond delay="0"/>
                                          </p:stCondLst>
                                        </p:cTn>
                                        <p:tgtEl>
                                          <p:spTgt spid="37894"/>
                                        </p:tgtEl>
                                      </p:cBhvr>
                                      <p:from x="100000" y="100000"/>
                                      <p:to x="100000" y="5000"/>
                                    </p:animScale>
                                    <p:animScale>
                                      <p:cBhvr>
                                        <p:cTn id="127" dur="50" fill="hold">
                                          <p:stCondLst>
                                            <p:cond delay="50"/>
                                          </p:stCondLst>
                                        </p:cTn>
                                        <p:tgtEl>
                                          <p:spTgt spid="37894"/>
                                        </p:tgtEl>
                                      </p:cBhvr>
                                      <p:from x="100000" y="5000"/>
                                      <p:to x="120000" y="150000"/>
                                    </p:animScale>
                                    <p:animScale>
                                      <p:cBhvr>
                                        <p:cTn id="128" dur="150" fill="hold">
                                          <p:stCondLst>
                                            <p:cond delay="350"/>
                                          </p:stCondLst>
                                        </p:cTn>
                                        <p:tgtEl>
                                          <p:spTgt spid="37894"/>
                                        </p:tgtEl>
                                      </p:cBhvr>
                                      <p:to x="12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animBg="1"/>
      <p:bldP spid="37892" grpId="1" animBg="1"/>
      <p:bldP spid="37893" grpId="0" animBg="1"/>
      <p:bldP spid="37894" grpId="0" animBg="1"/>
      <p:bldP spid="37894" grpId="1" animBg="1"/>
      <p:bldP spid="37896" grpId="0" animBg="1"/>
      <p:bldP spid="37897" grpId="0" animBg="1"/>
      <p:bldP spid="37898" grpId="0" animBg="1"/>
      <p:bldP spid="37899" grpId="0" animBg="1"/>
      <p:bldP spid="37900" grpId="0" animBg="1"/>
      <p:bldP spid="37901" grpId="0" animBg="1"/>
      <p:bldP spid="37902" grpId="0" animBg="1"/>
      <p:bldP spid="37903" grpId="0" animBg="1"/>
      <p:bldP spid="37904" grpId="0" animBg="1"/>
      <p:bldP spid="37905" grpId="0" animBg="1"/>
    </p:bldLst>
  </p:timing>
</p:sld>
</file>

<file path=ppt/theme/theme1.xml><?xml version="1.0" encoding="utf-8"?>
<a:theme xmlns:a="http://schemas.openxmlformats.org/drawingml/2006/main" name="Estrellas">
  <a:themeElements>
    <a:clrScheme name="Estrellas 1">
      <a:dk1>
        <a:srgbClr val="808080"/>
      </a:dk1>
      <a:lt1>
        <a:srgbClr val="EAEAEA"/>
      </a:lt1>
      <a:dk2>
        <a:srgbClr val="000000"/>
      </a:dk2>
      <a:lt2>
        <a:srgbClr val="FFFFFF"/>
      </a:lt2>
      <a:accent1>
        <a:srgbClr val="CC00FF"/>
      </a:accent1>
      <a:accent2>
        <a:srgbClr val="FF99FF"/>
      </a:accent2>
      <a:accent3>
        <a:srgbClr val="AAAAAA"/>
      </a:accent3>
      <a:accent4>
        <a:srgbClr val="C8C8C8"/>
      </a:accent4>
      <a:accent5>
        <a:srgbClr val="E2AAFF"/>
      </a:accent5>
      <a:accent6>
        <a:srgbClr val="E78AE7"/>
      </a:accent6>
      <a:hlink>
        <a:srgbClr val="3333FF"/>
      </a:hlink>
      <a:folHlink>
        <a:srgbClr val="0066FF"/>
      </a:folHlink>
    </a:clrScheme>
    <a:fontScheme name="Estrella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Estrellas 1">
        <a:dk1>
          <a:srgbClr val="808080"/>
        </a:dk1>
        <a:lt1>
          <a:srgbClr val="EAEAEA"/>
        </a:lt1>
        <a:dk2>
          <a:srgbClr val="000000"/>
        </a:dk2>
        <a:lt2>
          <a:srgbClr val="FFFFFF"/>
        </a:lt2>
        <a:accent1>
          <a:srgbClr val="CC00FF"/>
        </a:accent1>
        <a:accent2>
          <a:srgbClr val="FF99FF"/>
        </a:accent2>
        <a:accent3>
          <a:srgbClr val="AAAAAA"/>
        </a:accent3>
        <a:accent4>
          <a:srgbClr val="C8C8C8"/>
        </a:accent4>
        <a:accent5>
          <a:srgbClr val="E2AAFF"/>
        </a:accent5>
        <a:accent6>
          <a:srgbClr val="E78AE7"/>
        </a:accent6>
        <a:hlink>
          <a:srgbClr val="3333FF"/>
        </a:hlink>
        <a:folHlink>
          <a:srgbClr val="0066FF"/>
        </a:folHlink>
      </a:clrScheme>
      <a:clrMap bg1="dk2" tx1="lt1" bg2="dk1" tx2="lt2" accent1="accent1" accent2="accent2" accent3="accent3" accent4="accent4" accent5="accent5" accent6="accent6" hlink="hlink" folHlink="folHlink"/>
    </a:extraClrScheme>
    <a:extraClrScheme>
      <a:clrScheme name="Estrellas 2">
        <a:dk1>
          <a:srgbClr val="808080"/>
        </a:dk1>
        <a:lt1>
          <a:srgbClr val="99CCFF"/>
        </a:lt1>
        <a:dk2>
          <a:srgbClr val="000000"/>
        </a:dk2>
        <a:lt2>
          <a:srgbClr val="FFCCFF"/>
        </a:lt2>
        <a:accent1>
          <a:srgbClr val="0000FF"/>
        </a:accent1>
        <a:accent2>
          <a:srgbClr val="FF99FF"/>
        </a:accent2>
        <a:accent3>
          <a:srgbClr val="AAAAAA"/>
        </a:accent3>
        <a:accent4>
          <a:srgbClr val="82AEDA"/>
        </a:accent4>
        <a:accent5>
          <a:srgbClr val="AAAAFF"/>
        </a:accent5>
        <a:accent6>
          <a:srgbClr val="E78AE7"/>
        </a:accent6>
        <a:hlink>
          <a:srgbClr val="0099FF"/>
        </a:hlink>
        <a:folHlink>
          <a:srgbClr val="0066FF"/>
        </a:folHlink>
      </a:clrScheme>
      <a:clrMap bg1="dk2" tx1="lt1" bg2="dk1" tx2="lt2" accent1="accent1" accent2="accent2" accent3="accent3" accent4="accent4" accent5="accent5" accent6="accent6" hlink="hlink" folHlink="folHlink"/>
    </a:extraClrScheme>
    <a:extraClrScheme>
      <a:clrScheme name="Estrellas 3">
        <a:dk1>
          <a:srgbClr val="003399"/>
        </a:dk1>
        <a:lt1>
          <a:srgbClr val="99CCFF"/>
        </a:lt1>
        <a:dk2>
          <a:srgbClr val="000000"/>
        </a:dk2>
        <a:lt2>
          <a:srgbClr val="FFCCFF"/>
        </a:lt2>
        <a:accent1>
          <a:srgbClr val="0000FF"/>
        </a:accent1>
        <a:accent2>
          <a:srgbClr val="FF99FF"/>
        </a:accent2>
        <a:accent3>
          <a:srgbClr val="AAAAAA"/>
        </a:accent3>
        <a:accent4>
          <a:srgbClr val="82AEDA"/>
        </a:accent4>
        <a:accent5>
          <a:srgbClr val="AAAAFF"/>
        </a:accent5>
        <a:accent6>
          <a:srgbClr val="E78AE7"/>
        </a:accent6>
        <a:hlink>
          <a:srgbClr val="FF3399"/>
        </a:hlink>
        <a:folHlink>
          <a:srgbClr val="0066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Estrellas 1">
    <a:dk1>
      <a:srgbClr val="808080"/>
    </a:dk1>
    <a:lt1>
      <a:srgbClr val="EAEAEA"/>
    </a:lt1>
    <a:dk2>
      <a:srgbClr val="000000"/>
    </a:dk2>
    <a:lt2>
      <a:srgbClr val="FFFFFF"/>
    </a:lt2>
    <a:accent1>
      <a:srgbClr val="CC00FF"/>
    </a:accent1>
    <a:accent2>
      <a:srgbClr val="FF99FF"/>
    </a:accent2>
    <a:accent3>
      <a:srgbClr val="AAAAAA"/>
    </a:accent3>
    <a:accent4>
      <a:srgbClr val="C8C8C8"/>
    </a:accent4>
    <a:accent5>
      <a:srgbClr val="E2AAFF"/>
    </a:accent5>
    <a:accent6>
      <a:srgbClr val="E78AE7"/>
    </a:accent6>
    <a:hlink>
      <a:srgbClr val="3333FF"/>
    </a:hlink>
    <a:folHlink>
      <a:srgbClr val="0066FF"/>
    </a:folHlink>
  </a:clrScheme>
</a:themeOverride>
</file>

<file path=ppt/theme/themeOverride2.xml><?xml version="1.0" encoding="utf-8"?>
<a:themeOverride xmlns:a="http://schemas.openxmlformats.org/drawingml/2006/main">
  <a:clrScheme name="Estrellas 1">
    <a:dk1>
      <a:srgbClr val="808080"/>
    </a:dk1>
    <a:lt1>
      <a:srgbClr val="EAEAEA"/>
    </a:lt1>
    <a:dk2>
      <a:srgbClr val="000000"/>
    </a:dk2>
    <a:lt2>
      <a:srgbClr val="FFFFFF"/>
    </a:lt2>
    <a:accent1>
      <a:srgbClr val="CC00FF"/>
    </a:accent1>
    <a:accent2>
      <a:srgbClr val="FF99FF"/>
    </a:accent2>
    <a:accent3>
      <a:srgbClr val="AAAAAA"/>
    </a:accent3>
    <a:accent4>
      <a:srgbClr val="C8C8C8"/>
    </a:accent4>
    <a:accent5>
      <a:srgbClr val="E2AAFF"/>
    </a:accent5>
    <a:accent6>
      <a:srgbClr val="E78AE7"/>
    </a:accent6>
    <a:hlink>
      <a:srgbClr val="3333FF"/>
    </a:hlink>
    <a:folHlink>
      <a:srgbClr val="0066FF"/>
    </a:folHlink>
  </a:clrScheme>
</a:themeOverride>
</file>

<file path=ppt/theme/themeOverride3.xml><?xml version="1.0" encoding="utf-8"?>
<a:themeOverride xmlns:a="http://schemas.openxmlformats.org/drawingml/2006/main">
  <a:clrScheme name="Estrellas 1">
    <a:dk1>
      <a:srgbClr val="808080"/>
    </a:dk1>
    <a:lt1>
      <a:srgbClr val="EAEAEA"/>
    </a:lt1>
    <a:dk2>
      <a:srgbClr val="000000"/>
    </a:dk2>
    <a:lt2>
      <a:srgbClr val="FFFFFF"/>
    </a:lt2>
    <a:accent1>
      <a:srgbClr val="CC00FF"/>
    </a:accent1>
    <a:accent2>
      <a:srgbClr val="FF99FF"/>
    </a:accent2>
    <a:accent3>
      <a:srgbClr val="AAAAAA"/>
    </a:accent3>
    <a:accent4>
      <a:srgbClr val="C8C8C8"/>
    </a:accent4>
    <a:accent5>
      <a:srgbClr val="E2AAFF"/>
    </a:accent5>
    <a:accent6>
      <a:srgbClr val="E78AE7"/>
    </a:accent6>
    <a:hlink>
      <a:srgbClr val="3333FF"/>
    </a:hlink>
    <a:folHlink>
      <a:srgbClr val="0066FF"/>
    </a:folHlink>
  </a:clrScheme>
</a:themeOverride>
</file>

<file path=docProps/app.xml><?xml version="1.0" encoding="utf-8"?>
<Properties xmlns="http://schemas.openxmlformats.org/officeDocument/2006/extended-properties" xmlns:vt="http://schemas.openxmlformats.org/officeDocument/2006/docPropsVTypes">
  <Template/>
  <TotalTime>631</TotalTime>
  <Words>1712</Words>
  <Application>Microsoft Office PowerPoint</Application>
  <PresentationFormat>Presentación en pantalla (4:3)</PresentationFormat>
  <Paragraphs>312</Paragraphs>
  <Slides>48</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48</vt:i4>
      </vt:variant>
    </vt:vector>
  </HeadingPairs>
  <TitlesOfParts>
    <vt:vector size="51" baseType="lpstr">
      <vt:lpstr>Arial</vt:lpstr>
      <vt:lpstr>Symbol</vt:lpstr>
      <vt:lpstr>Estrellas</vt:lpstr>
      <vt:lpstr>LÍPIDOS</vt:lpstr>
      <vt:lpstr>LÍPIDOS</vt:lpstr>
      <vt:lpstr>Ácidos Grasos.</vt:lpstr>
      <vt:lpstr>Clasificación.</vt:lpstr>
      <vt:lpstr>Ácidos grasos Saturados.</vt:lpstr>
      <vt:lpstr>Ácidos grasos Insaturados.</vt:lpstr>
      <vt:lpstr>Ácidos grasos Insaturados.</vt:lpstr>
      <vt:lpstr>Los lípidos son moléculas muy heterogéneas que usualmente se clasifican en dos grupos:</vt:lpstr>
      <vt:lpstr>LÍPIDOS SAPONIFICABLES.</vt:lpstr>
      <vt:lpstr>LÍPIDOS SIMPLES. Acilglicéridos.</vt:lpstr>
      <vt:lpstr>Según el número de ácidos grasos que se unan a la molécula de glicerina, existen tres tipos de acilgliceroles:</vt:lpstr>
      <vt:lpstr>Triglicéridos.</vt:lpstr>
      <vt:lpstr>Triglicéridos vs Carbohidratos</vt:lpstr>
      <vt:lpstr>LÍPIDOS SAPONIFICABLES.</vt:lpstr>
      <vt:lpstr>LÍPIDOS SIMPLES. Céridos.</vt:lpstr>
      <vt:lpstr>Ceras.</vt:lpstr>
      <vt:lpstr>LÍPIDOS SAPONIFICABLES.</vt:lpstr>
      <vt:lpstr>LÍPIDOS COMPLEJOS.</vt:lpstr>
      <vt:lpstr>LÍPIDOS SAPONIFICABLES.</vt:lpstr>
      <vt:lpstr>LÍPIDOS COMPLEJOS. Fosfolípidos.</vt:lpstr>
      <vt:lpstr>LÍPIDOS COMPLEJOS. Fosfolípidos. Fosfoglicéridos.</vt:lpstr>
      <vt:lpstr>Presentación de PowerPoint</vt:lpstr>
      <vt:lpstr>Presentación de PowerPoint</vt:lpstr>
      <vt:lpstr>LÍPIDOS SAPONIFICABLES.</vt:lpstr>
      <vt:lpstr>LÍPIDOS COMPLEJOS. Glucolípidos.</vt:lpstr>
      <vt:lpstr>Presentación de PowerPoint</vt:lpstr>
      <vt:lpstr>Presentación de PowerPoint</vt:lpstr>
      <vt:lpstr>Presentación de PowerPoint</vt:lpstr>
      <vt:lpstr>LÍPIDOS INSAPONIFICABLES.</vt:lpstr>
      <vt:lpstr>TERPENOIDES.</vt:lpstr>
      <vt:lpstr>ESTEROIDES.</vt:lpstr>
      <vt:lpstr>Presentación de PowerPoint</vt:lpstr>
      <vt:lpstr>Presentación de PowerPoint</vt:lpstr>
      <vt:lpstr>Lipoproteínas.</vt:lpstr>
      <vt:lpstr>Presentación de PowerPoint</vt:lpstr>
      <vt:lpstr>Presentación de PowerPoint</vt:lpstr>
      <vt:lpstr>Presentación de PowerPoint</vt:lpstr>
      <vt:lpstr>Presentación de PowerPoint</vt:lpstr>
      <vt:lpstr>EICOSANOIDES.</vt:lpstr>
      <vt:lpstr>PROSTAGLANDINAS:</vt:lpstr>
      <vt:lpstr>TROMBOXANOS</vt:lpstr>
      <vt:lpstr>LEUCOTRIENOS</vt:lpstr>
      <vt:lpstr>Fuentes de lípidos</vt:lpstr>
      <vt:lpstr>Ácidos grasos.</vt:lpstr>
      <vt:lpstr>Ácidos grasos.</vt:lpstr>
      <vt:lpstr>Presentación de PowerPoint</vt:lpstr>
      <vt:lpstr>Alimentos bajos en grasas:</vt:lpstr>
      <vt:lpstr>FUNCIONES DE LOS LÍPIDOS.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LIPIDOS           PARTE 1</dc:title>
  <dc:creator>Angélica</dc:creator>
  <cp:lastModifiedBy>usar</cp:lastModifiedBy>
  <cp:revision>18</cp:revision>
  <dcterms:created xsi:type="dcterms:W3CDTF">2010-09-12T16:45:45Z</dcterms:created>
  <dcterms:modified xsi:type="dcterms:W3CDTF">2016-09-06T02:47:24Z</dcterms:modified>
</cp:coreProperties>
</file>