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63" r:id="rId4"/>
    <p:sldId id="265" r:id="rId5"/>
    <p:sldId id="257" r:id="rId6"/>
    <p:sldId id="258" r:id="rId7"/>
    <p:sldId id="264" r:id="rId8"/>
    <p:sldId id="259" r:id="rId9"/>
    <p:sldId id="260" r:id="rId10"/>
    <p:sldId id="261" r:id="rId11"/>
    <p:sldId id="266" r:id="rId12"/>
    <p:sldId id="271" r:id="rId13"/>
    <p:sldId id="272" r:id="rId14"/>
    <p:sldId id="268" r:id="rId15"/>
    <p:sldId id="267" r:id="rId16"/>
    <p:sldId id="269" r:id="rId17"/>
    <p:sldId id="273" r:id="rId18"/>
    <p:sldId id="270"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3829434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843937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23250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1396720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2677355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869295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103303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3313134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3517608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2812504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A266BAF-DCDD-48FD-AFBE-5D9D1F95FE36}" type="datetimeFigureOut">
              <a:rPr lang="es-MX" smtClean="0"/>
              <a:t>28/10/2012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0BCEF7C-DBF4-408D-90F7-984927ED674F}" type="slidenum">
              <a:rPr lang="es-MX" smtClean="0"/>
              <a:t>‹Nº›</a:t>
            </a:fld>
            <a:endParaRPr lang="es-MX"/>
          </a:p>
        </p:txBody>
      </p:sp>
    </p:spTree>
    <p:extLst>
      <p:ext uri="{BB962C8B-B14F-4D97-AF65-F5344CB8AC3E}">
        <p14:creationId xmlns:p14="http://schemas.microsoft.com/office/powerpoint/2010/main" val="836829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66BAF-DCDD-48FD-AFBE-5D9D1F95FE36}" type="datetimeFigureOut">
              <a:rPr lang="es-MX" smtClean="0"/>
              <a:t>28/10/2012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BCEF7C-DBF4-408D-90F7-984927ED674F}" type="slidenum">
              <a:rPr lang="es-MX" smtClean="0"/>
              <a:t>‹Nº›</a:t>
            </a:fld>
            <a:endParaRPr lang="es-MX"/>
          </a:p>
        </p:txBody>
      </p:sp>
    </p:spTree>
    <p:extLst>
      <p:ext uri="{BB962C8B-B14F-4D97-AF65-F5344CB8AC3E}">
        <p14:creationId xmlns:p14="http://schemas.microsoft.com/office/powerpoint/2010/main" val="3354578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file:///C:\Users\Angelica\Documents\FEyO\BIOQU&#205;MICA%20UAEM\GENERAL\La%20bomba%20Na%20K.av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33000"/>
                    </a14:imgEffect>
                  </a14:imgLayer>
                </a14:imgProps>
              </a:ext>
              <a:ext uri="{28A0092B-C50C-407E-A947-70E740481C1C}">
                <a14:useLocalDpi xmlns:a14="http://schemas.microsoft.com/office/drawing/2010/main" val="0"/>
              </a:ext>
            </a:extLst>
          </a:blip>
          <a:srcRect/>
          <a:stretch>
            <a:fillRect/>
          </a:stretch>
        </p:blipFill>
        <p:spPr bwMode="auto">
          <a:xfrm>
            <a:off x="0" y="7105"/>
            <a:ext cx="9158033" cy="6879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Título"/>
          <p:cNvSpPr>
            <a:spLocks noGrp="1"/>
          </p:cNvSpPr>
          <p:nvPr>
            <p:ph type="ctrTitle"/>
          </p:nvPr>
        </p:nvSpPr>
        <p:spPr>
          <a:xfrm>
            <a:off x="827584" y="2479964"/>
            <a:ext cx="7772400" cy="2131029"/>
          </a:xfrm>
        </p:spPr>
        <p:txBody>
          <a:bodyPr/>
          <a:lstStyle/>
          <a:p>
            <a:r>
              <a:rPr lang="es-MX" dirty="0" smtClean="0">
                <a:solidFill>
                  <a:schemeClr val="bg1"/>
                </a:solidFill>
              </a:rPr>
              <a:t>LÍQUIDOS CORPORALES</a:t>
            </a:r>
            <a:endParaRPr lang="es-MX" dirty="0">
              <a:solidFill>
                <a:schemeClr val="bg1"/>
              </a:solidFill>
            </a:endParaRPr>
          </a:p>
        </p:txBody>
      </p:sp>
    </p:spTree>
    <p:extLst>
      <p:ext uri="{BB962C8B-B14F-4D97-AF65-F5344CB8AC3E}">
        <p14:creationId xmlns:p14="http://schemas.microsoft.com/office/powerpoint/2010/main" val="1161666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692144968"/>
              </p:ext>
            </p:extLst>
          </p:nvPr>
        </p:nvGraphicFramePr>
        <p:xfrm>
          <a:off x="395536" y="332656"/>
          <a:ext cx="8352929" cy="6261869"/>
        </p:xfrm>
        <a:graphic>
          <a:graphicData uri="http://schemas.openxmlformats.org/drawingml/2006/table">
            <a:tbl>
              <a:tblPr/>
              <a:tblGrid>
                <a:gridCol w="1670026"/>
                <a:gridCol w="1670026"/>
                <a:gridCol w="1670959"/>
                <a:gridCol w="1670959"/>
                <a:gridCol w="1670959"/>
              </a:tblGrid>
              <a:tr h="96541">
                <a:tc>
                  <a:txBody>
                    <a:bodyPr/>
                    <a:lstStyle/>
                    <a:p>
                      <a:pPr>
                        <a:spcAft>
                          <a:spcPts val="0"/>
                        </a:spcAft>
                      </a:pPr>
                      <a:endParaRPr lang="es-MX" sz="800" dirty="0">
                        <a:effectLst/>
                        <a:latin typeface="Calibri"/>
                      </a:endParaRP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DEFICIENCIA</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EXCESO</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080">
                <a:tc>
                  <a:txBody>
                    <a:bodyPr/>
                    <a:lstStyle/>
                    <a:p>
                      <a:pPr>
                        <a:spcAft>
                          <a:spcPts val="0"/>
                        </a:spcAft>
                      </a:pPr>
                      <a:r>
                        <a:rPr lang="es-MX" sz="800">
                          <a:effectLst/>
                          <a:latin typeface="Calibri"/>
                        </a:rPr>
                        <a:t>ELECTRÓLITOS*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NOMBRE Y CAUSAS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SÍNTOMAS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NOMBRE Y CAUSAS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SÍNTOMAS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8149">
                <a:tc>
                  <a:txBody>
                    <a:bodyPr/>
                    <a:lstStyle/>
                    <a:p>
                      <a:pPr>
                        <a:spcAft>
                          <a:spcPts val="0"/>
                        </a:spcAft>
                      </a:pPr>
                      <a:r>
                        <a:rPr lang="es-MX" sz="800">
                          <a:effectLst/>
                          <a:latin typeface="Calibri"/>
                        </a:rPr>
                        <a:t>Sodio (Na</a:t>
                      </a:r>
                      <a:r>
                        <a:rPr lang="es-MX" sz="800" baseline="30000">
                          <a:effectLst/>
                          <a:latin typeface="Calibri"/>
                        </a:rPr>
                        <a:t>+</a:t>
                      </a:r>
                      <a:r>
                        <a:rPr lang="es-MX" sz="800">
                          <a:effectLst/>
                          <a:latin typeface="Calibri"/>
                        </a:rPr>
                        <a:t>)</a:t>
                      </a:r>
                    </a:p>
                    <a:p>
                      <a:pPr>
                        <a:spcAft>
                          <a:spcPts val="0"/>
                        </a:spcAft>
                      </a:pPr>
                      <a:r>
                        <a:rPr lang="es-MX" sz="800">
                          <a:effectLst/>
                          <a:latin typeface="Calibri"/>
                        </a:rPr>
                        <a:t>136 a 148 meq/litro</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Hiponatremia; puede deberse a consumo reducido de sodio; pérdidas elevadas de sodio por vómito, diarrea, deficiencia de aldosterona o por tomar ciertos diuréticos yagua en exceso.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Debilidad muscular, vértigos, cefalea e hipotensión; taquicardia y choque; confusión mental, estupor y coma.</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Hipernatremia; suele ocurrir con deshidratación, falta de agua o contenido excesivo de sodio en la dieta o en soluciones intravenosas; causa hipertonicidad del LEC, lo que ocasiona deshidratación celular (el agua intracelular sale al LEC).</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Sed intensa, hipertensión, edema, agitación y convullsiones.</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8149">
                <a:tc>
                  <a:txBody>
                    <a:bodyPr/>
                    <a:lstStyle/>
                    <a:p>
                      <a:pPr>
                        <a:spcAft>
                          <a:spcPts val="0"/>
                        </a:spcAft>
                      </a:pPr>
                      <a:r>
                        <a:rPr lang="es-MX" sz="800">
                          <a:effectLst/>
                          <a:latin typeface="Calibri"/>
                        </a:rPr>
                        <a:t>Cloruro (Cl</a:t>
                      </a:r>
                      <a:r>
                        <a:rPr lang="es-MX" sz="800" baseline="30000">
                          <a:effectLst/>
                          <a:latin typeface="Calibri"/>
                        </a:rPr>
                        <a:t>-</a:t>
                      </a:r>
                      <a:r>
                        <a:rPr lang="es-MX" sz="800">
                          <a:effectLst/>
                          <a:latin typeface="Calibri"/>
                        </a:rPr>
                        <a:t>)</a:t>
                      </a:r>
                    </a:p>
                    <a:p>
                      <a:pPr>
                        <a:spcAft>
                          <a:spcPts val="0"/>
                        </a:spcAft>
                      </a:pPr>
                      <a:r>
                        <a:rPr lang="es-MX" sz="800">
                          <a:effectLst/>
                          <a:latin typeface="Calibri"/>
                        </a:rPr>
                        <a:t>95 a 105 meq/litro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Hipocloremia; sus causas probables son: vómito excesivo, hiperhidratación, deficiencia de aldosterona, insuficiencia cardiaca congestiva y tratamiento con diuréticos como la furosemida (Lasix).</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Espasmos musculares, alcalosis metabólica, respiración poco profunda, hipotensión y tetania.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Hipercloremia; puede deberse a: deshidratación por pérdida o privación de agua; ingesta excesiva de cloruro; insuficiencia renal grave, hiperaldosteronismo, algunos tipos de acidosis y ciertos fármacos.</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Letargo, debilidad, acidosis metabólica, así como resspiración profunda y rápida.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2280">
                <a:tc>
                  <a:txBody>
                    <a:bodyPr/>
                    <a:lstStyle/>
                    <a:p>
                      <a:pPr>
                        <a:spcAft>
                          <a:spcPts val="0"/>
                        </a:spcAft>
                      </a:pPr>
                      <a:r>
                        <a:rPr lang="it-IT" sz="800">
                          <a:effectLst/>
                          <a:latin typeface="Calibri"/>
                        </a:rPr>
                        <a:t>Potasio (K</a:t>
                      </a:r>
                      <a:r>
                        <a:rPr lang="it-IT" sz="800" baseline="30000">
                          <a:effectLst/>
                          <a:latin typeface="Calibri"/>
                        </a:rPr>
                        <a:t>+</a:t>
                      </a:r>
                      <a:r>
                        <a:rPr lang="it-IT" sz="800">
                          <a:effectLst/>
                          <a:latin typeface="Calibri"/>
                        </a:rPr>
                        <a:t>)</a:t>
                      </a:r>
                    </a:p>
                    <a:p>
                      <a:pPr>
                        <a:spcAft>
                          <a:spcPts val="0"/>
                        </a:spcAft>
                      </a:pPr>
                      <a:r>
                        <a:rPr lang="it-IT" sz="800">
                          <a:effectLst/>
                          <a:latin typeface="Calibri"/>
                        </a:rPr>
                        <a:t>3.5 a 5.0 meq/litro</a:t>
                      </a:r>
                    </a:p>
                    <a:p>
                      <a:pPr>
                        <a:spcAft>
                          <a:spcPts val="0"/>
                        </a:spcAft>
                      </a:pPr>
                      <a:r>
                        <a:rPr lang="it-IT"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Hipopotasemia; se debe a la pérdida excesiva de pootasio por vómito o diarrea, consumo reducido de este elemento, hiperaldosteronismo, enfermedad renal o tratamiento con algunos diuréticos.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Fatiga muscular, parálisis fláccida, confusión mental, diuresis aumentada, respiración poco profunda y cambios electrocardiográficos, como aplanamiento de las ondas T.</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Hiperpotasemia; se debe a la ingesta excesiva de este elemento, insuficiencia renal, deficiencia de aldosterona, lesiones por aplastamiento en los tejidos del cuerpo o transfusión de sangre hemolizada.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Irritabilidad, náusea, vóómito, diarrea, debilidad muscular; puede causar la muerte mediante inducción de fibrilación ventricular.</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215">
                <a:tc>
                  <a:txBody>
                    <a:bodyPr/>
                    <a:lstStyle/>
                    <a:p>
                      <a:pPr>
                        <a:spcAft>
                          <a:spcPts val="0"/>
                        </a:spcAft>
                      </a:pPr>
                      <a:r>
                        <a:rPr lang="es-MX" sz="800">
                          <a:effectLst/>
                          <a:latin typeface="Calibri"/>
                        </a:rPr>
                        <a:t>Calcio (Ca</a:t>
                      </a:r>
                      <a:r>
                        <a:rPr lang="es-MX" sz="800" baseline="30000">
                          <a:effectLst/>
                          <a:latin typeface="Calibri"/>
                        </a:rPr>
                        <a:t>2+)</a:t>
                      </a:r>
                      <a:endParaRPr lang="es-MX" sz="800">
                        <a:effectLst/>
                        <a:latin typeface="Calibri"/>
                      </a:endParaRPr>
                    </a:p>
                    <a:p>
                      <a:pPr>
                        <a:spcAft>
                          <a:spcPts val="0"/>
                        </a:spcAft>
                      </a:pPr>
                      <a:r>
                        <a:rPr lang="es-MX" sz="800">
                          <a:effectLst/>
                          <a:latin typeface="Calibri"/>
                        </a:rPr>
                        <a:t>total = 9 a 10.5 mg/dL</a:t>
                      </a:r>
                    </a:p>
                    <a:p>
                      <a:pPr>
                        <a:spcAft>
                          <a:spcPts val="0"/>
                        </a:spcAft>
                      </a:pPr>
                      <a:r>
                        <a:rPr lang="es-MX" sz="800">
                          <a:effectLst/>
                          <a:latin typeface="Calibri"/>
                        </a:rPr>
                        <a:t>ionizado = 4.5 a 5.5 meq/litro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Hipocalcemia; sus posibles causas son: pérdida elevada o consumo reducido de calcio, concentraciones elevadas de fosfato o hipoparatiroidismo.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Entumecimiento y hormigueo en los dedos de la mano, reflejos hiperactivos, calambres musculares, tetania y convulsiones, fractura de huesos, espasmos musculares en la laringe que pueden ocasionar la muerte por asfixia.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Hipercalcemia; sus causas probables son: hiperparatiroidismo, algunos cánceres, consumo excesivo de vitamina D o enfermedad de Paget de los huesos.</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Letargo, debilidad, anorexia, náusea, vómito, poliuria, prurito, dolor de huesos, depresión, confusión, parestesias, estupor y coma.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1084">
                <a:tc>
                  <a:txBody>
                    <a:bodyPr/>
                    <a:lstStyle/>
                    <a:p>
                      <a:pPr>
                        <a:spcAft>
                          <a:spcPts val="0"/>
                        </a:spcAft>
                      </a:pPr>
                      <a:r>
                        <a:rPr lang="es-MX" sz="800">
                          <a:effectLst/>
                          <a:latin typeface="Calibri"/>
                        </a:rPr>
                        <a:t>Fosfato (HP0</a:t>
                      </a:r>
                      <a:r>
                        <a:rPr lang="es-MX" sz="800" baseline="-25000">
                          <a:effectLst/>
                          <a:latin typeface="Calibri"/>
                        </a:rPr>
                        <a:t>4</a:t>
                      </a:r>
                      <a:r>
                        <a:rPr lang="es-MX" sz="800" baseline="30000">
                          <a:effectLst/>
                          <a:latin typeface="Calibri"/>
                        </a:rPr>
                        <a:t>2-)</a:t>
                      </a:r>
                      <a:r>
                        <a:rPr lang="es-MX" sz="800">
                          <a:effectLst/>
                          <a:latin typeface="Calibri"/>
                        </a:rPr>
                        <a:t> 1. 7 a 2.6 meq/litro</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Hipofosfatemia: surge por incremento de la pérdida urinaria, absorción intestinal disminuida o consumo elevado de fosfatos.</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Confusión, convulsiones, coma, dolor muscular y torácico, entumecimiento y hormigueo en los dedos de la mano, falta de coordinación, pérdida de memoria y letargo.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Hiperfosfatemia; surge cuando los riñones no pueden excretar el exceso de fosfato, como sucede en caasos de insuficiencia renal; otras causas posibles son el consumo elevado de fosfatos o la destrucción de células corporales que liberan fosfato en la sangre</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Anorexia, náusea, vómito, debilidad muscular, refleejos hiperactivos, tetania y taquicardia.</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8149">
                <a:tc>
                  <a:txBody>
                    <a:bodyPr/>
                    <a:lstStyle/>
                    <a:p>
                      <a:pPr>
                        <a:spcAft>
                          <a:spcPts val="0"/>
                        </a:spcAft>
                      </a:pPr>
                      <a:r>
                        <a:rPr lang="it-IT" sz="800">
                          <a:effectLst/>
                          <a:latin typeface="Calibri"/>
                        </a:rPr>
                        <a:t>Magnesio (Mg2+) 1.3 a 2.1 meq/litro</a:t>
                      </a:r>
                    </a:p>
                    <a:p>
                      <a:pPr>
                        <a:spcAft>
                          <a:spcPts val="0"/>
                        </a:spcAft>
                      </a:pPr>
                      <a:r>
                        <a:rPr lang="it-IT"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Hipomagnesemia: suele deberse a consumo inadecuado o pérdida excesiva de magnesio en orina o heces; también ocurre por alcoholismo, desnutrición, diabetes mellitus o tratamiento con diuréticos</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Debilidad, irritabilidad, tetania, delirios, convulsiones, confusión, anorexia, náusea, vómito, parestesias y arritmias cardiacas.</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a:effectLst/>
                          <a:latin typeface="Calibri"/>
                        </a:rPr>
                        <a:t>Hipermagnesemia; puede deberse a insuficiencia renal o al incremento en el consumo de magnesio, por ejemplo, en antiácidos que lo contienen; también ocurre en personas con deficiencia de aldosterona o</a:t>
                      </a:r>
                    </a:p>
                    <a:p>
                      <a:pPr>
                        <a:spcAft>
                          <a:spcPts val="0"/>
                        </a:spcAft>
                      </a:pPr>
                      <a:r>
                        <a:rPr lang="es-MX" sz="800">
                          <a:effectLst/>
                          <a:latin typeface="Calibri"/>
                        </a:rPr>
                        <a:t>Hipotiroidismo.</a:t>
                      </a:r>
                    </a:p>
                    <a:p>
                      <a:pPr>
                        <a:spcAft>
                          <a:spcPts val="0"/>
                        </a:spcAft>
                      </a:pPr>
                      <a:r>
                        <a:rPr lang="es-MX" sz="80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MX" sz="800" dirty="0">
                          <a:effectLst/>
                          <a:latin typeface="Calibri"/>
                        </a:rPr>
                        <a:t>Hipotensión, debilidad o parálisis muscular, náusea, vómito y alteración de las funciones mentales.</a:t>
                      </a:r>
                    </a:p>
                    <a:p>
                      <a:pPr>
                        <a:spcAft>
                          <a:spcPts val="0"/>
                        </a:spcAft>
                      </a:pPr>
                      <a:r>
                        <a:rPr lang="es-MX" sz="800" dirty="0">
                          <a:effectLst/>
                          <a:latin typeface="Calibri"/>
                        </a:rPr>
                        <a:t> </a:t>
                      </a:r>
                    </a:p>
                  </a:txBody>
                  <a:tcPr marL="33009" marR="33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3200400" y="1425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73314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BOMBA  </a:t>
            </a:r>
            <a:r>
              <a:rPr lang="es-MX" dirty="0" err="1" smtClean="0"/>
              <a:t>Na</a:t>
            </a:r>
            <a:r>
              <a:rPr lang="es-MX" dirty="0" smtClean="0"/>
              <a:t>+/K+</a:t>
            </a:r>
            <a:endParaRPr lang="es-MX" dirty="0"/>
          </a:p>
        </p:txBody>
      </p:sp>
      <p:pic>
        <p:nvPicPr>
          <p:cNvPr id="8194" name="Picture 2">
            <a:hlinkClick r:id="rId2" action="ppaction://hlinkfile"/>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745" t="26786" r="45562" b="29365"/>
          <a:stretch/>
        </p:blipFill>
        <p:spPr bwMode="auto">
          <a:xfrm>
            <a:off x="2483768" y="1916832"/>
            <a:ext cx="4513943" cy="320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88672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 DE SOLUCIONES</a:t>
            </a:r>
            <a:endParaRPr lang="es-MX" dirty="0"/>
          </a:p>
        </p:txBody>
      </p:sp>
      <p:sp>
        <p:nvSpPr>
          <p:cNvPr id="3" name="2 Marcador de contenido"/>
          <p:cNvSpPr>
            <a:spLocks noGrp="1"/>
          </p:cNvSpPr>
          <p:nvPr>
            <p:ph idx="1"/>
          </p:nvPr>
        </p:nvSpPr>
        <p:spPr/>
        <p:txBody>
          <a:bodyPr>
            <a:normAutofit fontScale="55000" lnSpcReduction="20000"/>
          </a:bodyPr>
          <a:lstStyle/>
          <a:p>
            <a:pPr marL="0" indent="0" algn="just">
              <a:buNone/>
            </a:pPr>
            <a:r>
              <a:rPr lang="es-MX" dirty="0"/>
              <a:t>®    </a:t>
            </a:r>
            <a:r>
              <a:rPr lang="es-MX" b="1" dirty="0"/>
              <a:t>Soluciones isotónicas:</a:t>
            </a:r>
            <a:r>
              <a:rPr lang="es-MX" dirty="0"/>
              <a:t> </a:t>
            </a:r>
            <a:r>
              <a:rPr lang="es-MX" cap="all" dirty="0"/>
              <a:t>S</a:t>
            </a:r>
            <a:r>
              <a:rPr lang="es-MX" dirty="0"/>
              <a:t>on soluciones que presentan la misma concentración de agua y de soluto a ambos lados de la membrana celular. Se adquiere lo que se conoce como un </a:t>
            </a:r>
            <a:r>
              <a:rPr lang="es-MX" b="1" dirty="0"/>
              <a:t>equilibrio dinámico</a:t>
            </a:r>
            <a:r>
              <a:rPr lang="es-MX" dirty="0"/>
              <a:t>, es decir, entra tanta agua como sale y entran tantos solutos como salen.</a:t>
            </a:r>
          </a:p>
          <a:p>
            <a:pPr marL="0" indent="0" algn="just">
              <a:buNone/>
            </a:pPr>
            <a:endParaRPr lang="es-MX" dirty="0"/>
          </a:p>
          <a:p>
            <a:pPr marL="0" indent="0" algn="just">
              <a:buNone/>
            </a:pPr>
            <a:r>
              <a:rPr lang="es-MX" dirty="0"/>
              <a:t>®    </a:t>
            </a:r>
            <a:r>
              <a:rPr lang="es-MX" b="1" dirty="0"/>
              <a:t>Soluciones hipotónicas:</a:t>
            </a:r>
            <a:r>
              <a:rPr lang="es-MX" dirty="0"/>
              <a:t> </a:t>
            </a:r>
            <a:r>
              <a:rPr lang="es-MX" cap="all" dirty="0"/>
              <a:t>S</a:t>
            </a:r>
            <a:r>
              <a:rPr lang="es-MX" dirty="0"/>
              <a:t>on soluciones en las que se presenta una menor concentración de solutos y una mayor concentración de agua. En este caso la célula intenta establecer un equilibrio con su medio, por lo tanto, los solutos salen de la célula a la solución  y el agua de la solución entra a la célula. Esto produce que la célula se empiece a hinchar, es decir, que se </a:t>
            </a:r>
            <a:r>
              <a:rPr lang="es-MX" dirty="0" err="1"/>
              <a:t>sobrehidrate</a:t>
            </a:r>
            <a:r>
              <a:rPr lang="es-MX" dirty="0"/>
              <a:t>, como un globo de agua; mientras más intenta establecer un equilibrio con su medio ambiente, más agua entra</a:t>
            </a:r>
            <a:r>
              <a:rPr lang="es-MX" dirty="0" smtClean="0"/>
              <a:t>.</a:t>
            </a:r>
            <a:r>
              <a:rPr lang="es-MX" dirty="0"/>
              <a:t> </a:t>
            </a:r>
          </a:p>
          <a:p>
            <a:pPr marL="0" indent="0" algn="just">
              <a:buNone/>
            </a:pPr>
            <a:r>
              <a:rPr lang="es-MX" dirty="0"/>
              <a:t> </a:t>
            </a:r>
          </a:p>
          <a:p>
            <a:pPr marL="0" indent="0" algn="just">
              <a:buNone/>
            </a:pPr>
            <a:r>
              <a:rPr lang="es-MX" dirty="0"/>
              <a:t>®    </a:t>
            </a:r>
            <a:r>
              <a:rPr lang="es-MX" b="1" dirty="0"/>
              <a:t>Soluciones hipertónicas:</a:t>
            </a:r>
            <a:r>
              <a:rPr lang="es-MX" dirty="0"/>
              <a:t> </a:t>
            </a:r>
            <a:r>
              <a:rPr lang="es-MX" cap="all" dirty="0"/>
              <a:t>S</a:t>
            </a:r>
            <a:r>
              <a:rPr lang="es-MX" dirty="0"/>
              <a:t>on soluciones en las que la concentración de soluto es mayor y una menor  concentración de agua. En este caso, la célula intenta establecer un equilibrio con su medio, por lo tanto,  los solutos entran de la solución a la célula y el agua de la célula sale a la solución. Esto produce que la célula empiece a perder agua, o sea, se </a:t>
            </a:r>
            <a:r>
              <a:rPr lang="es-MX" b="1" dirty="0"/>
              <a:t>deshidrate</a:t>
            </a:r>
            <a:r>
              <a:rPr lang="es-MX" dirty="0"/>
              <a:t>.</a:t>
            </a:r>
          </a:p>
          <a:p>
            <a:endParaRPr lang="es-MX" dirty="0"/>
          </a:p>
        </p:txBody>
      </p:sp>
    </p:spTree>
    <p:extLst>
      <p:ext uri="{BB962C8B-B14F-4D97-AF65-F5344CB8AC3E}">
        <p14:creationId xmlns:p14="http://schemas.microsoft.com/office/powerpoint/2010/main" val="3993064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300" y="1781175"/>
            <a:ext cx="58674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262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933056"/>
            <a:ext cx="4201925" cy="246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8039" y="692696"/>
            <a:ext cx="3913062" cy="250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401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66724"/>
            <a:ext cx="3504270" cy="2458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2725" y="3986330"/>
            <a:ext cx="6191250" cy="284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466724"/>
            <a:ext cx="3384376" cy="3165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8" y="4077072"/>
            <a:ext cx="2757663" cy="2197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5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wipe(down)">
                                      <p:cBhvr>
                                        <p:cTn id="12" dur="500"/>
                                        <p:tgtEl>
                                          <p:spTgt spid="922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221"/>
                                        </p:tgtEl>
                                        <p:attrNameLst>
                                          <p:attrName>style.visibility</p:attrName>
                                        </p:attrNameLst>
                                      </p:cBhvr>
                                      <p:to>
                                        <p:strVal val="visible"/>
                                      </p:to>
                                    </p:set>
                                    <p:anim calcmode="lin" valueType="num">
                                      <p:cBhvr additive="base">
                                        <p:cTn id="17" dur="500" fill="hold"/>
                                        <p:tgtEl>
                                          <p:spTgt spid="9221"/>
                                        </p:tgtEl>
                                        <p:attrNameLst>
                                          <p:attrName>ppt_x</p:attrName>
                                        </p:attrNameLst>
                                      </p:cBhvr>
                                      <p:tavLst>
                                        <p:tav tm="0">
                                          <p:val>
                                            <p:strVal val="#ppt_x"/>
                                          </p:val>
                                        </p:tav>
                                        <p:tav tm="100000">
                                          <p:val>
                                            <p:strVal val="#ppt_x"/>
                                          </p:val>
                                        </p:tav>
                                      </p:tavLst>
                                    </p:anim>
                                    <p:anim calcmode="lin" valueType="num">
                                      <p:cBhvr additive="base">
                                        <p:cTn id="18"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219"/>
                                        </p:tgtEl>
                                        <p:attrNameLst>
                                          <p:attrName>style.visibility</p:attrName>
                                        </p:attrNameLst>
                                      </p:cBhvr>
                                      <p:to>
                                        <p:strVal val="visible"/>
                                      </p:to>
                                    </p:set>
                                    <p:anim calcmode="lin" valueType="num">
                                      <p:cBhvr additive="base">
                                        <p:cTn id="23" dur="500" fill="hold"/>
                                        <p:tgtEl>
                                          <p:spTgt spid="9219"/>
                                        </p:tgtEl>
                                        <p:attrNameLst>
                                          <p:attrName>ppt_x</p:attrName>
                                        </p:attrNameLst>
                                      </p:cBhvr>
                                      <p:tavLst>
                                        <p:tav tm="0">
                                          <p:val>
                                            <p:strVal val="#ppt_x"/>
                                          </p:val>
                                        </p:tav>
                                        <p:tav tm="100000">
                                          <p:val>
                                            <p:strVal val="#ppt_x"/>
                                          </p:val>
                                        </p:tav>
                                      </p:tavLst>
                                    </p:anim>
                                    <p:anim calcmode="lin" valueType="num">
                                      <p:cBhvr additive="base">
                                        <p:cTn id="24"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620688"/>
            <a:ext cx="360741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2946" y="4077994"/>
            <a:ext cx="4659208" cy="2292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077072"/>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495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ircle(in)">
                                      <p:cBhvr>
                                        <p:cTn id="7" dur="20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circle(in)">
                                      <p:cBhvr>
                                        <p:cTn id="12" dur="2000"/>
                                        <p:tgtEl>
                                          <p:spTgt spid="1126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circle(in)">
                                      <p:cBhvr>
                                        <p:cTn id="17" dur="2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8280920" cy="6000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5682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75042"/>
            <a:ext cx="3298622" cy="3225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2132856"/>
            <a:ext cx="5832648"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23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fade">
                                      <p:cBhvr>
                                        <p:cTn id="12"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38" y="576263"/>
            <a:ext cx="4581525" cy="570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7206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uaz.edu.mx/histo/TortorAna/ch27/27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980728"/>
            <a:ext cx="7581900" cy="5181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244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705" y="1124744"/>
            <a:ext cx="8435222"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6204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88640"/>
            <a:ext cx="3192355"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9551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795338"/>
            <a:ext cx="7620000" cy="526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2280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980728"/>
            <a:ext cx="6163444" cy="4293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685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47500" lnSpcReduction="20000"/>
          </a:bodyPr>
          <a:lstStyle/>
          <a:p>
            <a:pPr algn="just"/>
            <a:r>
              <a:rPr lang="es-MX" dirty="0"/>
              <a:t>Sodio</a:t>
            </a:r>
          </a:p>
          <a:p>
            <a:pPr algn="just"/>
            <a:r>
              <a:rPr lang="es-MX" dirty="0"/>
              <a:t>Los iones sodio (</a:t>
            </a:r>
            <a:r>
              <a:rPr lang="es-MX" dirty="0" err="1"/>
              <a:t>Na</a:t>
            </a:r>
            <a:r>
              <a:rPr lang="es-MX" baseline="30000" dirty="0"/>
              <a:t>+</a:t>
            </a:r>
            <a:r>
              <a:rPr lang="es-MX" dirty="0"/>
              <a:t>) son los que más abundan fuera de la célula, y constituyen alrededor del 90% de los cationes extracelulares. La concentración plasmática normal de </a:t>
            </a:r>
            <a:r>
              <a:rPr lang="es-MX" dirty="0" err="1"/>
              <a:t>Na</a:t>
            </a:r>
            <a:r>
              <a:rPr lang="es-MX" baseline="30000" dirty="0"/>
              <a:t>+</a:t>
            </a:r>
            <a:r>
              <a:rPr lang="es-MX" dirty="0"/>
              <a:t> es de 136 a 148 </a:t>
            </a:r>
            <a:r>
              <a:rPr lang="es-MX" dirty="0" err="1"/>
              <a:t>meq</a:t>
            </a:r>
            <a:r>
              <a:rPr lang="es-MX" dirty="0"/>
              <a:t>/litro. Como ya se vio, el sodio tiene una función primordial en el equilibrio de líquidos y electrólitos, ya que a él se debe casi la mitad de la </a:t>
            </a:r>
            <a:r>
              <a:rPr lang="es-MX" dirty="0" err="1"/>
              <a:t>osmolaridad</a:t>
            </a:r>
            <a:r>
              <a:rPr lang="es-MX" dirty="0"/>
              <a:t> (142 de alrededor de 290mosm/litro) del líquido extracelular (LEC). El flujo de iones </a:t>
            </a:r>
            <a:r>
              <a:rPr lang="es-MX" dirty="0" err="1"/>
              <a:t>Na</a:t>
            </a:r>
            <a:r>
              <a:rPr lang="es-MX" baseline="30000" dirty="0"/>
              <a:t>+</a:t>
            </a:r>
            <a:r>
              <a:rPr lang="es-MX" dirty="0"/>
              <a:t> a través de canales activados por voltaje en la membrana plasmática también es necesario para la generación y conducción de potenciales de acción en neuronas y fibras musculares. En Estados Unidos de América, el consumo diario de sodio excede por mucho los requerimientos diarios normales del cuerpo, debido en gran parte al exceso de sal en la dieta. Los riñones excretan dicho exceso, pero también pueden conservarlo durante periodos en que escasea dicho ion. La concentración sanguínea de </a:t>
            </a:r>
            <a:r>
              <a:rPr lang="es-MX" dirty="0" err="1"/>
              <a:t>Na</a:t>
            </a:r>
            <a:r>
              <a:rPr lang="es-MX" baseline="30000" dirty="0"/>
              <a:t>+</a:t>
            </a:r>
            <a:r>
              <a:rPr lang="es-MX" dirty="0"/>
              <a:t>, depende de la de aldosterona, la hormona antidiurética (HAD) y el péptido </a:t>
            </a:r>
            <a:r>
              <a:rPr lang="es-MX" dirty="0" err="1"/>
              <a:t>natriurético</a:t>
            </a:r>
            <a:r>
              <a:rPr lang="es-MX" dirty="0"/>
              <a:t> auricular (PNA). La aldosterona incrementa la reabsorción normal de sodio. Cuando la concentración plasmática de éste ion disminuya a menos de 135 </a:t>
            </a:r>
            <a:r>
              <a:rPr lang="es-MX" dirty="0" err="1"/>
              <a:t>meq</a:t>
            </a:r>
            <a:r>
              <a:rPr lang="es-MX" dirty="0"/>
              <a:t>/litro, se interrumpe la liberación de HAD. A su vez, la falta de ésta hormona permite mayor excreción de agua en la orina para recuperar el nivel normal de </a:t>
            </a:r>
            <a:r>
              <a:rPr lang="es-MX" dirty="0" err="1"/>
              <a:t>Na</a:t>
            </a:r>
            <a:r>
              <a:rPr lang="es-MX" baseline="30000" dirty="0"/>
              <a:t>+</a:t>
            </a:r>
            <a:r>
              <a:rPr lang="es-MX" dirty="0"/>
              <a:t> en el LEC. El péptido </a:t>
            </a:r>
            <a:r>
              <a:rPr lang="es-MX" dirty="0" err="1"/>
              <a:t>natriurético</a:t>
            </a:r>
            <a:r>
              <a:rPr lang="es-MX" dirty="0"/>
              <a:t> auricular hace aumentar la excreción de sodio y agua por vía renal cuando el nivel de </a:t>
            </a:r>
            <a:r>
              <a:rPr lang="es-MX" dirty="0" err="1"/>
              <a:t>Na</a:t>
            </a:r>
            <a:r>
              <a:rPr lang="es-MX" baseline="30000" dirty="0"/>
              <a:t>+</a:t>
            </a:r>
            <a:r>
              <a:rPr lang="es-MX" dirty="0"/>
              <a:t> es demasiado alto.</a:t>
            </a:r>
          </a:p>
          <a:p>
            <a:pPr algn="just"/>
            <a:r>
              <a:rPr lang="es-MX" dirty="0"/>
              <a:t>APLICACIÓN CLÍNICA</a:t>
            </a:r>
          </a:p>
          <a:p>
            <a:pPr algn="just"/>
            <a:r>
              <a:rPr lang="es-MX" i="1" dirty="0"/>
              <a:t>Edema e hipovolemia como indicadores de desequilibrio de </a:t>
            </a:r>
            <a:r>
              <a:rPr lang="es-MX" i="1" dirty="0" err="1"/>
              <a:t>Na</a:t>
            </a:r>
            <a:r>
              <a:rPr lang="es-MX" i="1" baseline="30000" dirty="0"/>
              <a:t>+</a:t>
            </a:r>
            <a:r>
              <a:rPr lang="es-MX" i="1" dirty="0"/>
              <a:t>  </a:t>
            </a:r>
            <a:endParaRPr lang="es-MX" dirty="0"/>
          </a:p>
          <a:p>
            <a:pPr algn="just"/>
            <a:r>
              <a:rPr lang="es-MX" dirty="0"/>
              <a:t>                Cuando el exceso de iones sodio permanece en el cuerpo debido a que los riñones no logran excretarlos en cantidad suficiente, también hay retención osmótica de agua. Esto provoca formación de </a:t>
            </a:r>
            <a:r>
              <a:rPr lang="es-MX" b="1" dirty="0"/>
              <a:t>edema</a:t>
            </a:r>
            <a:r>
              <a:rPr lang="es-MX" dirty="0"/>
              <a:t>, que es una acumulación anormal de líquido intersticial. Dos causas de retención de </a:t>
            </a:r>
            <a:r>
              <a:rPr lang="es-MX" dirty="0" err="1"/>
              <a:t>Na</a:t>
            </a:r>
            <a:r>
              <a:rPr lang="es-MX" baseline="30000" dirty="0"/>
              <a:t>+</a:t>
            </a:r>
            <a:r>
              <a:rPr lang="es-MX" dirty="0"/>
              <a:t> son la insuficiencia renal y el </a:t>
            </a:r>
            <a:r>
              <a:rPr lang="es-MX" dirty="0" err="1"/>
              <a:t>hiperaldosteronismo</a:t>
            </a:r>
            <a:r>
              <a:rPr lang="es-MX" dirty="0"/>
              <a:t> (secreción excesiva de aldosterona).  Por el contrario, las pérdidas urinarias de </a:t>
            </a:r>
            <a:r>
              <a:rPr lang="es-MX" dirty="0" err="1"/>
              <a:t>Na</a:t>
            </a:r>
            <a:r>
              <a:rPr lang="es-MX" dirty="0"/>
              <a:t>+ producen el efecto osmótico de causar pérdida excesiva de agua, lo cual ocasiona </a:t>
            </a:r>
            <a:r>
              <a:rPr lang="es-MX" b="1" dirty="0"/>
              <a:t>hipovolemia</a:t>
            </a:r>
            <a:r>
              <a:rPr lang="es-MX" dirty="0"/>
              <a:t>, un volumen de sangre anormalmente bajo. La hipovolemia relacionada con pérdida de </a:t>
            </a:r>
            <a:r>
              <a:rPr lang="es-MX" dirty="0" err="1"/>
              <a:t>Na</a:t>
            </a:r>
            <a:r>
              <a:rPr lang="es-MX" baseline="30000" dirty="0"/>
              <a:t>+</a:t>
            </a:r>
            <a:r>
              <a:rPr lang="es-MX" dirty="0"/>
              <a:t> casi siempre se debe a secreción insuficiente de aldosterona, acompañada de insuficiencia renal o tratamiento demasiado enérgico con diuréticos.</a:t>
            </a:r>
          </a:p>
          <a:p>
            <a:endParaRPr lang="es-MX" dirty="0"/>
          </a:p>
        </p:txBody>
      </p:sp>
    </p:spTree>
    <p:extLst>
      <p:ext uri="{BB962C8B-B14F-4D97-AF65-F5344CB8AC3E}">
        <p14:creationId xmlns:p14="http://schemas.microsoft.com/office/powerpoint/2010/main" val="2468495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55000" lnSpcReduction="20000"/>
          </a:bodyPr>
          <a:lstStyle/>
          <a:p>
            <a:pPr algn="just"/>
            <a:r>
              <a:rPr lang="es-MX" dirty="0"/>
              <a:t>Potasio</a:t>
            </a:r>
          </a:p>
          <a:p>
            <a:pPr algn="just"/>
            <a:r>
              <a:rPr lang="es-MX" dirty="0"/>
              <a:t>Los iones potasio (K</a:t>
            </a:r>
            <a:r>
              <a:rPr lang="es-MX" baseline="30000" dirty="0"/>
              <a:t>+</a:t>
            </a:r>
            <a:r>
              <a:rPr lang="es-MX" dirty="0"/>
              <a:t>) son los cationes que más abundan en el líquido intracelular (140 </a:t>
            </a:r>
            <a:r>
              <a:rPr lang="es-MX" dirty="0" err="1"/>
              <a:t>meq</a:t>
            </a:r>
            <a:r>
              <a:rPr lang="es-MX" dirty="0"/>
              <a:t>/litro). El K</a:t>
            </a:r>
            <a:r>
              <a:rPr lang="es-MX" baseline="30000" dirty="0"/>
              <a:t>+</a:t>
            </a:r>
            <a:r>
              <a:rPr lang="es-MX" dirty="0"/>
              <a:t> desempeña una función clave para establecer los potenciales de reposo en la membrana y en la fase de </a:t>
            </a:r>
            <a:r>
              <a:rPr lang="es-MX" dirty="0" err="1"/>
              <a:t>repolarización</a:t>
            </a:r>
            <a:r>
              <a:rPr lang="es-MX" dirty="0"/>
              <a:t> de potenciales de acción en neuronas y fibras musculares; además, ayuda a mantener un volumen normal de líquido intracelular. Cuando el K</a:t>
            </a:r>
            <a:r>
              <a:rPr lang="es-MX" baseline="30000" dirty="0"/>
              <a:t>+</a:t>
            </a:r>
            <a:r>
              <a:rPr lang="es-MX" dirty="0"/>
              <a:t> entra a las células o sale de ellas, es común que se intercambie con H</a:t>
            </a:r>
            <a:r>
              <a:rPr lang="es-MX" baseline="30000" dirty="0"/>
              <a:t>+</a:t>
            </a:r>
            <a:r>
              <a:rPr lang="es-MX" dirty="0"/>
              <a:t>. Este desplazamiento de iones hidrógeno contribuye a regular el pH.</a:t>
            </a:r>
          </a:p>
          <a:p>
            <a:pPr algn="just"/>
            <a:r>
              <a:rPr lang="es-MX" dirty="0"/>
              <a:t>La concentración plasmática normal de K</a:t>
            </a:r>
            <a:r>
              <a:rPr lang="es-MX" baseline="30000" dirty="0"/>
              <a:t>+</a:t>
            </a:r>
            <a:r>
              <a:rPr lang="es-MX" dirty="0"/>
              <a:t> es de 3.5 a 5.0 </a:t>
            </a:r>
            <a:r>
              <a:rPr lang="es-MX" dirty="0" err="1"/>
              <a:t>meq</a:t>
            </a:r>
            <a:r>
              <a:rPr lang="es-MX" dirty="0"/>
              <a:t>/litro. La aldosterona constituye el principal factor de control del nivel de K</a:t>
            </a:r>
            <a:r>
              <a:rPr lang="es-MX" baseline="30000" dirty="0"/>
              <a:t>+</a:t>
            </a:r>
            <a:r>
              <a:rPr lang="es-MX" dirty="0"/>
              <a:t> en el plasma. Cuando la concentración plasmática de este catión es elevada, aumenta la secreción de aldosterona hacia la sangre y, posteriormente, la hormona estimula las células principales de los conductos colectores renales para que secreten más K</a:t>
            </a:r>
            <a:r>
              <a:rPr lang="es-MX" baseline="30000" dirty="0"/>
              <a:t>+</a:t>
            </a:r>
            <a:r>
              <a:rPr lang="es-MX" dirty="0"/>
              <a:t>, de modo que hay mayores pérdidas de este catión en la orina. A la inversa, cuando la concentración plasmática de K</a:t>
            </a:r>
            <a:r>
              <a:rPr lang="es-MX" baseline="30000" dirty="0"/>
              <a:t>+</a:t>
            </a:r>
            <a:r>
              <a:rPr lang="es-MX" dirty="0"/>
              <a:t> es baja, disminuye la secreción de aldosterona y se excreta menos K</a:t>
            </a:r>
            <a:r>
              <a:rPr lang="es-MX" baseline="30000" dirty="0"/>
              <a:t>+</a:t>
            </a:r>
            <a:r>
              <a:rPr lang="es-MX" dirty="0"/>
              <a:t> en la orina. Las anormalidades en los niveles de este catión en el plasma afectan de manera adversa las funciones neuromusculares y cardiacas.</a:t>
            </a:r>
          </a:p>
          <a:p>
            <a:endParaRPr lang="es-MX" dirty="0"/>
          </a:p>
        </p:txBody>
      </p:sp>
    </p:spTree>
    <p:extLst>
      <p:ext uri="{BB962C8B-B14F-4D97-AF65-F5344CB8AC3E}">
        <p14:creationId xmlns:p14="http://schemas.microsoft.com/office/powerpoint/2010/main" val="4206716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765</Words>
  <Application>Microsoft Office PowerPoint</Application>
  <PresentationFormat>Presentación en pantalla (4:3)</PresentationFormat>
  <Paragraphs>87</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LÍQUIDOS CORPORALES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BOMBA  Na+/K+</vt:lpstr>
      <vt:lpstr>TIPO DE SOLUCIONES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Angelica</dc:creator>
  <cp:lastModifiedBy>Angelica</cp:lastModifiedBy>
  <cp:revision>8</cp:revision>
  <dcterms:created xsi:type="dcterms:W3CDTF">2012-10-25T03:18:11Z</dcterms:created>
  <dcterms:modified xsi:type="dcterms:W3CDTF">2012-10-29T05:08:13Z</dcterms:modified>
</cp:coreProperties>
</file>