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8" r:id="rId3"/>
    <p:sldId id="259" r:id="rId4"/>
    <p:sldId id="262" r:id="rId5"/>
    <p:sldId id="260" r:id="rId6"/>
    <p:sldId id="263" r:id="rId7"/>
    <p:sldId id="261" r:id="rId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1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7AF464-0E53-47CA-964E-1327617469D7}" type="datetimeFigureOut">
              <a:rPr lang="es-MX" smtClean="0"/>
              <a:t>18/10/2012</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79ADCC-D09A-4167-98D7-C93DE93AA975}" type="slidenum">
              <a:rPr lang="es-MX" smtClean="0"/>
              <a:t>‹Nº›</a:t>
            </a:fld>
            <a:endParaRPr lang="es-MX"/>
          </a:p>
        </p:txBody>
      </p:sp>
    </p:spTree>
    <p:extLst>
      <p:ext uri="{BB962C8B-B14F-4D97-AF65-F5344CB8AC3E}">
        <p14:creationId xmlns:p14="http://schemas.microsoft.com/office/powerpoint/2010/main" val="1842274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3479ADCC-D09A-4167-98D7-C93DE93AA975}" type="slidenum">
              <a:rPr lang="es-MX" smtClean="0"/>
              <a:t>3</a:t>
            </a:fld>
            <a:endParaRPr lang="es-MX"/>
          </a:p>
        </p:txBody>
      </p:sp>
    </p:spTree>
    <p:extLst>
      <p:ext uri="{BB962C8B-B14F-4D97-AF65-F5344CB8AC3E}">
        <p14:creationId xmlns:p14="http://schemas.microsoft.com/office/powerpoint/2010/main" val="32081656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5616D541-E1F5-45F7-A666-55DB8D9B06F8}" type="datetimeFigureOut">
              <a:rPr lang="es-MX" smtClean="0"/>
              <a:t>18/10/2012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BA20FE6-807E-48E9-80CD-DC0C5F9A2201}" type="slidenum">
              <a:rPr lang="es-MX" smtClean="0"/>
              <a:t>‹Nº›</a:t>
            </a:fld>
            <a:endParaRPr lang="es-MX"/>
          </a:p>
        </p:txBody>
      </p:sp>
    </p:spTree>
    <p:extLst>
      <p:ext uri="{BB962C8B-B14F-4D97-AF65-F5344CB8AC3E}">
        <p14:creationId xmlns:p14="http://schemas.microsoft.com/office/powerpoint/2010/main" val="1313553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5616D541-E1F5-45F7-A666-55DB8D9B06F8}" type="datetimeFigureOut">
              <a:rPr lang="es-MX" smtClean="0"/>
              <a:t>18/10/2012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BA20FE6-807E-48E9-80CD-DC0C5F9A2201}" type="slidenum">
              <a:rPr lang="es-MX" smtClean="0"/>
              <a:t>‹Nº›</a:t>
            </a:fld>
            <a:endParaRPr lang="es-MX"/>
          </a:p>
        </p:txBody>
      </p:sp>
    </p:spTree>
    <p:extLst>
      <p:ext uri="{BB962C8B-B14F-4D97-AF65-F5344CB8AC3E}">
        <p14:creationId xmlns:p14="http://schemas.microsoft.com/office/powerpoint/2010/main" val="168129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5616D541-E1F5-45F7-A666-55DB8D9B06F8}" type="datetimeFigureOut">
              <a:rPr lang="es-MX" smtClean="0"/>
              <a:t>18/10/2012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BA20FE6-807E-48E9-80CD-DC0C5F9A2201}" type="slidenum">
              <a:rPr lang="es-MX" smtClean="0"/>
              <a:t>‹Nº›</a:t>
            </a:fld>
            <a:endParaRPr lang="es-MX"/>
          </a:p>
        </p:txBody>
      </p:sp>
    </p:spTree>
    <p:extLst>
      <p:ext uri="{BB962C8B-B14F-4D97-AF65-F5344CB8AC3E}">
        <p14:creationId xmlns:p14="http://schemas.microsoft.com/office/powerpoint/2010/main" val="909268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5616D541-E1F5-45F7-A666-55DB8D9B06F8}" type="datetimeFigureOut">
              <a:rPr lang="es-MX" smtClean="0"/>
              <a:t>18/10/2012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BA20FE6-807E-48E9-80CD-DC0C5F9A2201}" type="slidenum">
              <a:rPr lang="es-MX" smtClean="0"/>
              <a:t>‹Nº›</a:t>
            </a:fld>
            <a:endParaRPr lang="es-MX"/>
          </a:p>
        </p:txBody>
      </p:sp>
    </p:spTree>
    <p:extLst>
      <p:ext uri="{BB962C8B-B14F-4D97-AF65-F5344CB8AC3E}">
        <p14:creationId xmlns:p14="http://schemas.microsoft.com/office/powerpoint/2010/main" val="2557301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616D541-E1F5-45F7-A666-55DB8D9B06F8}" type="datetimeFigureOut">
              <a:rPr lang="es-MX" smtClean="0"/>
              <a:t>18/10/2012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BA20FE6-807E-48E9-80CD-DC0C5F9A2201}" type="slidenum">
              <a:rPr lang="es-MX" smtClean="0"/>
              <a:t>‹Nº›</a:t>
            </a:fld>
            <a:endParaRPr lang="es-MX"/>
          </a:p>
        </p:txBody>
      </p:sp>
    </p:spTree>
    <p:extLst>
      <p:ext uri="{BB962C8B-B14F-4D97-AF65-F5344CB8AC3E}">
        <p14:creationId xmlns:p14="http://schemas.microsoft.com/office/powerpoint/2010/main" val="3589464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5616D541-E1F5-45F7-A666-55DB8D9B06F8}" type="datetimeFigureOut">
              <a:rPr lang="es-MX" smtClean="0"/>
              <a:t>18/10/2012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BA20FE6-807E-48E9-80CD-DC0C5F9A2201}" type="slidenum">
              <a:rPr lang="es-MX" smtClean="0"/>
              <a:t>‹Nº›</a:t>
            </a:fld>
            <a:endParaRPr lang="es-MX"/>
          </a:p>
        </p:txBody>
      </p:sp>
    </p:spTree>
    <p:extLst>
      <p:ext uri="{BB962C8B-B14F-4D97-AF65-F5344CB8AC3E}">
        <p14:creationId xmlns:p14="http://schemas.microsoft.com/office/powerpoint/2010/main" val="2629909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5616D541-E1F5-45F7-A666-55DB8D9B06F8}" type="datetimeFigureOut">
              <a:rPr lang="es-MX" smtClean="0"/>
              <a:t>18/10/2012</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2BA20FE6-807E-48E9-80CD-DC0C5F9A2201}" type="slidenum">
              <a:rPr lang="es-MX" smtClean="0"/>
              <a:t>‹Nº›</a:t>
            </a:fld>
            <a:endParaRPr lang="es-MX"/>
          </a:p>
        </p:txBody>
      </p:sp>
    </p:spTree>
    <p:extLst>
      <p:ext uri="{BB962C8B-B14F-4D97-AF65-F5344CB8AC3E}">
        <p14:creationId xmlns:p14="http://schemas.microsoft.com/office/powerpoint/2010/main" val="2380304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5616D541-E1F5-45F7-A666-55DB8D9B06F8}" type="datetimeFigureOut">
              <a:rPr lang="es-MX" smtClean="0"/>
              <a:t>18/10/2012</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2BA20FE6-807E-48E9-80CD-DC0C5F9A2201}" type="slidenum">
              <a:rPr lang="es-MX" smtClean="0"/>
              <a:t>‹Nº›</a:t>
            </a:fld>
            <a:endParaRPr lang="es-MX"/>
          </a:p>
        </p:txBody>
      </p:sp>
    </p:spTree>
    <p:extLst>
      <p:ext uri="{BB962C8B-B14F-4D97-AF65-F5344CB8AC3E}">
        <p14:creationId xmlns:p14="http://schemas.microsoft.com/office/powerpoint/2010/main" val="1597003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616D541-E1F5-45F7-A666-55DB8D9B06F8}" type="datetimeFigureOut">
              <a:rPr lang="es-MX" smtClean="0"/>
              <a:t>18/10/2012</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2BA20FE6-807E-48E9-80CD-DC0C5F9A2201}" type="slidenum">
              <a:rPr lang="es-MX" smtClean="0"/>
              <a:t>‹Nº›</a:t>
            </a:fld>
            <a:endParaRPr lang="es-MX"/>
          </a:p>
        </p:txBody>
      </p:sp>
    </p:spTree>
    <p:extLst>
      <p:ext uri="{BB962C8B-B14F-4D97-AF65-F5344CB8AC3E}">
        <p14:creationId xmlns:p14="http://schemas.microsoft.com/office/powerpoint/2010/main" val="3636475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616D541-E1F5-45F7-A666-55DB8D9B06F8}" type="datetimeFigureOut">
              <a:rPr lang="es-MX" smtClean="0"/>
              <a:t>18/10/2012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BA20FE6-807E-48E9-80CD-DC0C5F9A2201}" type="slidenum">
              <a:rPr lang="es-MX" smtClean="0"/>
              <a:t>‹Nº›</a:t>
            </a:fld>
            <a:endParaRPr lang="es-MX"/>
          </a:p>
        </p:txBody>
      </p:sp>
    </p:spTree>
    <p:extLst>
      <p:ext uri="{BB962C8B-B14F-4D97-AF65-F5344CB8AC3E}">
        <p14:creationId xmlns:p14="http://schemas.microsoft.com/office/powerpoint/2010/main" val="3692888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616D541-E1F5-45F7-A666-55DB8D9B06F8}" type="datetimeFigureOut">
              <a:rPr lang="es-MX" smtClean="0"/>
              <a:t>18/10/2012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BA20FE6-807E-48E9-80CD-DC0C5F9A2201}" type="slidenum">
              <a:rPr lang="es-MX" smtClean="0"/>
              <a:t>‹Nº›</a:t>
            </a:fld>
            <a:endParaRPr lang="es-MX"/>
          </a:p>
        </p:txBody>
      </p:sp>
    </p:spTree>
    <p:extLst>
      <p:ext uri="{BB962C8B-B14F-4D97-AF65-F5344CB8AC3E}">
        <p14:creationId xmlns:p14="http://schemas.microsoft.com/office/powerpoint/2010/main" val="1984948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16D541-E1F5-45F7-A666-55DB8D9B06F8}" type="datetimeFigureOut">
              <a:rPr lang="es-MX" smtClean="0"/>
              <a:t>18/10/2012</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20FE6-807E-48E9-80CD-DC0C5F9A2201}" type="slidenum">
              <a:rPr lang="es-MX" smtClean="0"/>
              <a:t>‹Nº›</a:t>
            </a:fld>
            <a:endParaRPr lang="es-MX"/>
          </a:p>
        </p:txBody>
      </p:sp>
    </p:spTree>
    <p:extLst>
      <p:ext uri="{BB962C8B-B14F-4D97-AF65-F5344CB8AC3E}">
        <p14:creationId xmlns:p14="http://schemas.microsoft.com/office/powerpoint/2010/main" val="21390522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http://www.google.com.mx/imgres?imgurl=http://3.bp.blogspot.com/_rLeqbYv-Wxs/R9XoFtmdAJI/AAAAAAAACR8/sHif2W4kDVA/s200/gota1.jpg&amp;imgrefurl=http://conexionmedicauniversitaria.blogspot.com/2008/03/descubren-variante-gentica-que-eleva-el.html&amp;usg=__hpIPnwZ1h_kQZpSc58YWYEjmuoQ=&amp;h=150&amp;w=200&amp;sz=8&amp;hl=es&amp;start=20&amp;sig2=rTJhR3Yhrp50vQgofHcX6w&amp;zoom=1&amp;um=1&amp;itbs=1&amp;tbnid=KhY_iV-kYB4rJM:&amp;tbnh=78&amp;tbnw=104&amp;prev=/images?q=gota+enfermedad&amp;um=1&amp;hl=es&amp;sa=N&amp;ndsp=20&amp;tbs=isch:1&amp;ei=RnrbTLrAMYGdlgfRleWrCQ"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mipatente.com/wp-content/uploads/2011/09/ad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57855" cy="6868393"/>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ctrTitle"/>
          </p:nvPr>
        </p:nvSpPr>
        <p:spPr/>
        <p:txBody>
          <a:bodyPr/>
          <a:lstStyle/>
          <a:p>
            <a:r>
              <a:rPr lang="es-MX" b="1" dirty="0" smtClean="0"/>
              <a:t>METABOLISMO INTERMEDIO DE ACIDOS NUCLEICOS</a:t>
            </a:r>
            <a:endParaRPr lang="es-MX" b="1" dirty="0"/>
          </a:p>
        </p:txBody>
      </p:sp>
      <p:sp>
        <p:nvSpPr>
          <p:cNvPr id="3" name="2 Subtítulo"/>
          <p:cNvSpPr>
            <a:spLocks noGrp="1"/>
          </p:cNvSpPr>
          <p:nvPr>
            <p:ph type="subTitle" idx="1"/>
          </p:nvPr>
        </p:nvSpPr>
        <p:spPr/>
        <p:txBody>
          <a:bodyPr/>
          <a:lstStyle/>
          <a:p>
            <a:endParaRPr lang="es-MX"/>
          </a:p>
        </p:txBody>
      </p:sp>
    </p:spTree>
    <p:extLst>
      <p:ext uri="{BB962C8B-B14F-4D97-AF65-F5344CB8AC3E}">
        <p14:creationId xmlns:p14="http://schemas.microsoft.com/office/powerpoint/2010/main" val="1344572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mipatente.com/wp-content/uploads/2011/09/adn.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49000"/>
                    </a14:imgEffect>
                  </a14:imgLayer>
                </a14:imgProps>
              </a:ext>
              <a:ext uri="{28A0092B-C50C-407E-A947-70E740481C1C}">
                <a14:useLocalDpi xmlns:a14="http://schemas.microsoft.com/office/drawing/2010/main" val="0"/>
              </a:ext>
            </a:extLst>
          </a:blip>
          <a:srcRect/>
          <a:stretch>
            <a:fillRect/>
          </a:stretch>
        </p:blipFill>
        <p:spPr bwMode="auto">
          <a:xfrm>
            <a:off x="-1" y="0"/>
            <a:ext cx="9157855" cy="6868393"/>
          </a:xfrm>
          <a:prstGeom prst="rect">
            <a:avLst/>
          </a:prstGeom>
          <a:noFill/>
          <a:extLst>
            <a:ext uri="{909E8E84-426E-40DD-AFC4-6F175D3DCCD1}">
              <a14:hiddenFill xmlns:a14="http://schemas.microsoft.com/office/drawing/2010/main">
                <a:solidFill>
                  <a:srgbClr val="FFFFFF"/>
                </a:solidFill>
              </a14:hiddenFill>
            </a:ext>
          </a:extLst>
        </p:spPr>
      </p:pic>
      <p:sp>
        <p:nvSpPr>
          <p:cNvPr id="5122" name="Rectangle 2"/>
          <p:cNvSpPr>
            <a:spLocks noGrp="1" noChangeArrowheads="1"/>
          </p:cNvSpPr>
          <p:nvPr>
            <p:ph type="title"/>
          </p:nvPr>
        </p:nvSpPr>
        <p:spPr/>
        <p:txBody>
          <a:bodyPr/>
          <a:lstStyle/>
          <a:p>
            <a:pPr eaLnBrk="1" hangingPunct="1">
              <a:defRPr/>
            </a:pPr>
            <a:r>
              <a:rPr lang="es-ES_tradnl" sz="4000" smtClean="0">
                <a:solidFill>
                  <a:schemeClr val="bg1"/>
                </a:solidFill>
              </a:rPr>
              <a:t>Metabolismo de ácidos nucleicos.</a:t>
            </a:r>
            <a:endParaRPr lang="es-ES" sz="4000" smtClean="0">
              <a:solidFill>
                <a:schemeClr val="bg1"/>
              </a:solidFill>
            </a:endParaRPr>
          </a:p>
        </p:txBody>
      </p:sp>
      <p:sp>
        <p:nvSpPr>
          <p:cNvPr id="5123" name="Rectangle 3"/>
          <p:cNvSpPr>
            <a:spLocks noGrp="1" noChangeArrowheads="1"/>
          </p:cNvSpPr>
          <p:nvPr>
            <p:ph type="body" idx="1"/>
          </p:nvPr>
        </p:nvSpPr>
        <p:spPr/>
        <p:txBody>
          <a:bodyPr/>
          <a:lstStyle/>
          <a:p>
            <a:pPr algn="just" eaLnBrk="1" hangingPunct="1">
              <a:lnSpc>
                <a:spcPct val="80000"/>
              </a:lnSpc>
              <a:defRPr/>
            </a:pPr>
            <a:r>
              <a:rPr lang="es-ES" sz="2000" smtClean="0">
                <a:solidFill>
                  <a:schemeClr val="bg1"/>
                </a:solidFill>
              </a:rPr>
              <a:t>Los nucleótidos se forman de novo en la célula a partir de aminoácidos, ribosa, fosfato y CO</a:t>
            </a:r>
            <a:r>
              <a:rPr lang="es-ES" sz="2000" baseline="-25000" smtClean="0">
                <a:solidFill>
                  <a:schemeClr val="bg1"/>
                </a:solidFill>
              </a:rPr>
              <a:t>2</a:t>
            </a:r>
            <a:r>
              <a:rPr lang="es-ES" sz="2000" smtClean="0">
                <a:solidFill>
                  <a:schemeClr val="bg1"/>
                </a:solidFill>
              </a:rPr>
              <a:t>. La ruta de novo para la síntesis de los nucleótidos requiere un suministro relativamente elevado de energía. Para compensar esto, muchas células tienen rutas muy eficientes de recuperación mediante las que se reutilizan bases purínicas o pirimidínicas previamente formadas.</a:t>
            </a:r>
          </a:p>
          <a:p>
            <a:pPr algn="just" eaLnBrk="1" hangingPunct="1">
              <a:lnSpc>
                <a:spcPct val="80000"/>
              </a:lnSpc>
              <a:buFont typeface="Wingdings" pitchFamily="2" charset="2"/>
              <a:buNone/>
              <a:defRPr/>
            </a:pPr>
            <a:r>
              <a:rPr lang="es-ES" sz="2000" smtClean="0">
                <a:solidFill>
                  <a:schemeClr val="bg1"/>
                </a:solidFill>
              </a:rPr>
              <a:t/>
            </a:r>
            <a:br>
              <a:rPr lang="es-ES" sz="2000" smtClean="0">
                <a:solidFill>
                  <a:schemeClr val="bg1"/>
                </a:solidFill>
              </a:rPr>
            </a:br>
            <a:r>
              <a:rPr lang="es-ES" sz="2000" smtClean="0">
                <a:solidFill>
                  <a:schemeClr val="bg1"/>
                </a:solidFill>
              </a:rPr>
              <a:t/>
            </a:r>
            <a:br>
              <a:rPr lang="es-ES" sz="2000" smtClean="0">
                <a:solidFill>
                  <a:schemeClr val="bg1"/>
                </a:solidFill>
              </a:rPr>
            </a:br>
            <a:r>
              <a:rPr lang="es-ES" sz="2000" smtClean="0">
                <a:solidFill>
                  <a:schemeClr val="bg1"/>
                </a:solidFill>
              </a:rPr>
              <a:t>Debido a la forma en la que se sintetizan o recuperan los nucleótidos, las purinas y las pirimidinas se encuentran en la célula principalmente en forma de nucleótidos. En condiciones normales, las concentraciones de bases o nucleósidos libres son extremadamente pequeñas. Los niveles de nucleótidos en la célula están regulados mediante una serie de enzimas controladas alostéricamente en la ruta.</a:t>
            </a:r>
          </a:p>
          <a:p>
            <a:pPr algn="just" eaLnBrk="1" hangingPunct="1">
              <a:lnSpc>
                <a:spcPct val="80000"/>
              </a:lnSpc>
              <a:buFont typeface="Wingdings" pitchFamily="2" charset="2"/>
              <a:buNone/>
              <a:defRPr/>
            </a:pPr>
            <a:r>
              <a:rPr lang="es-ES" sz="2000" smtClean="0">
                <a:solidFill>
                  <a:schemeClr val="bg1"/>
                </a:solidFill>
              </a:rPr>
              <a:t/>
            </a:r>
            <a:br>
              <a:rPr lang="es-ES" sz="2000" smtClean="0">
                <a:solidFill>
                  <a:schemeClr val="bg1"/>
                </a:solidFill>
              </a:rPr>
            </a:br>
            <a:endParaRPr lang="es-ES" sz="2000" smtClean="0">
              <a:solidFill>
                <a:schemeClr val="bg1"/>
              </a:solidFill>
            </a:endParaRPr>
          </a:p>
        </p:txBody>
      </p:sp>
    </p:spTree>
    <p:extLst>
      <p:ext uri="{BB962C8B-B14F-4D97-AF65-F5344CB8AC3E}">
        <p14:creationId xmlns:p14="http://schemas.microsoft.com/office/powerpoint/2010/main" val="2298348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mipatente.com/wp-content/uploads/2011/09/adn.jp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49000"/>
                    </a14:imgEffect>
                  </a14:imgLayer>
                </a14:imgProps>
              </a:ext>
              <a:ext uri="{28A0092B-C50C-407E-A947-70E740481C1C}">
                <a14:useLocalDpi xmlns:a14="http://schemas.microsoft.com/office/drawing/2010/main" val="0"/>
              </a:ext>
            </a:extLst>
          </a:blip>
          <a:srcRect/>
          <a:stretch>
            <a:fillRect/>
          </a:stretch>
        </p:blipFill>
        <p:spPr bwMode="auto">
          <a:xfrm>
            <a:off x="-1" y="0"/>
            <a:ext cx="9157855" cy="6868393"/>
          </a:xfrm>
          <a:prstGeom prst="rect">
            <a:avLst/>
          </a:prstGeom>
          <a:noFill/>
          <a:extLst>
            <a:ext uri="{909E8E84-426E-40DD-AFC4-6F175D3DCCD1}">
              <a14:hiddenFill xmlns:a14="http://schemas.microsoft.com/office/drawing/2010/main">
                <a:solidFill>
                  <a:srgbClr val="FFFFFF"/>
                </a:solidFill>
              </a14:hiddenFill>
            </a:ext>
          </a:extLst>
        </p:spPr>
      </p:pic>
      <p:sp>
        <p:nvSpPr>
          <p:cNvPr id="14338" name="Rectangle 2"/>
          <p:cNvSpPr>
            <a:spLocks noGrp="1" noChangeArrowheads="1"/>
          </p:cNvSpPr>
          <p:nvPr>
            <p:ph type="title"/>
          </p:nvPr>
        </p:nvSpPr>
        <p:spPr/>
        <p:txBody>
          <a:bodyPr>
            <a:normAutofit fontScale="90000"/>
          </a:bodyPr>
          <a:lstStyle/>
          <a:p>
            <a:pPr eaLnBrk="1" hangingPunct="1">
              <a:defRPr/>
            </a:pPr>
            <a:r>
              <a:rPr lang="es-ES_tradnl" sz="4000" dirty="0" smtClean="0">
                <a:solidFill>
                  <a:schemeClr val="bg1"/>
                </a:solidFill>
              </a:rPr>
              <a:t>Funciones metabólicas de los nucleótidos.</a:t>
            </a:r>
            <a:endParaRPr lang="es-ES" sz="4000" dirty="0" smtClean="0">
              <a:solidFill>
                <a:schemeClr val="bg1"/>
              </a:solidFill>
            </a:endParaRPr>
          </a:p>
        </p:txBody>
      </p:sp>
      <p:sp>
        <p:nvSpPr>
          <p:cNvPr id="14339" name="Rectangle 3"/>
          <p:cNvSpPr>
            <a:spLocks noGrp="1" noChangeArrowheads="1"/>
          </p:cNvSpPr>
          <p:nvPr>
            <p:ph type="body" idx="1"/>
          </p:nvPr>
        </p:nvSpPr>
        <p:spPr/>
        <p:txBody>
          <a:bodyPr/>
          <a:lstStyle/>
          <a:p>
            <a:pPr algn="ctr" eaLnBrk="1" hangingPunct="1">
              <a:lnSpc>
                <a:spcPct val="80000"/>
              </a:lnSpc>
              <a:buFont typeface="Wingdings" pitchFamily="2" charset="2"/>
              <a:buNone/>
              <a:defRPr/>
            </a:pPr>
            <a:r>
              <a:rPr lang="es-ES" sz="1800" dirty="0" smtClean="0">
                <a:solidFill>
                  <a:schemeClr val="bg1"/>
                </a:solidFill>
              </a:rPr>
              <a:t>	Todos los tipos de células contienen una gran variedad de nucleótidos y derivados. Sus principales funciones son las siguientes:</a:t>
            </a:r>
            <a:br>
              <a:rPr lang="es-ES" sz="1800" dirty="0" smtClean="0">
                <a:solidFill>
                  <a:schemeClr val="bg1"/>
                </a:solidFill>
              </a:rPr>
            </a:br>
            <a:r>
              <a:rPr lang="es-ES" sz="1800" dirty="0" smtClean="0">
                <a:solidFill>
                  <a:schemeClr val="bg1"/>
                </a:solidFill>
              </a:rPr>
              <a:t/>
            </a:r>
            <a:br>
              <a:rPr lang="es-ES" sz="1800" dirty="0" smtClean="0">
                <a:solidFill>
                  <a:schemeClr val="bg1"/>
                </a:solidFill>
              </a:rPr>
            </a:br>
            <a:r>
              <a:rPr lang="es-ES" sz="1800" b="1" dirty="0" smtClean="0">
                <a:solidFill>
                  <a:schemeClr val="bg1"/>
                </a:solidFill>
                <a:effectLst/>
              </a:rPr>
              <a:t>a)</a:t>
            </a:r>
            <a:r>
              <a:rPr lang="es-ES" sz="1800" dirty="0" smtClean="0">
                <a:solidFill>
                  <a:schemeClr val="bg1"/>
                </a:solidFill>
              </a:rPr>
              <a:t> Participación en el metabolismo energético. El ATP (</a:t>
            </a:r>
            <a:r>
              <a:rPr lang="es-ES" sz="1800" dirty="0" err="1" smtClean="0">
                <a:solidFill>
                  <a:schemeClr val="bg1"/>
                </a:solidFill>
              </a:rPr>
              <a:t>trifosfato</a:t>
            </a:r>
            <a:r>
              <a:rPr lang="es-ES" sz="1800" dirty="0" smtClean="0">
                <a:solidFill>
                  <a:schemeClr val="bg1"/>
                </a:solidFill>
              </a:rPr>
              <a:t> de adenosina) se genera en las células mediante </a:t>
            </a:r>
            <a:r>
              <a:rPr lang="es-ES" sz="1800" dirty="0" err="1" smtClean="0">
                <a:solidFill>
                  <a:schemeClr val="bg1"/>
                </a:solidFill>
              </a:rPr>
              <a:t>fosforilación</a:t>
            </a:r>
            <a:r>
              <a:rPr lang="es-ES" sz="1800" dirty="0" smtClean="0">
                <a:solidFill>
                  <a:schemeClr val="bg1"/>
                </a:solidFill>
              </a:rPr>
              <a:t>, oxidativa y a nivel de sustrato. Se utiliza para activar las reacciones metabólicas, y está implicado en procesos tales como: contracción muscular, transporte activo y mantenimiento de la integridad de las membranas celulares. </a:t>
            </a:r>
          </a:p>
          <a:p>
            <a:pPr algn="just" eaLnBrk="1" hangingPunct="1">
              <a:lnSpc>
                <a:spcPct val="80000"/>
              </a:lnSpc>
              <a:buFont typeface="Wingdings" pitchFamily="2" charset="2"/>
              <a:buNone/>
              <a:defRPr/>
            </a:pPr>
            <a:endParaRPr lang="es-ES" sz="1800" dirty="0" smtClean="0">
              <a:solidFill>
                <a:schemeClr val="bg1"/>
              </a:solidFill>
            </a:endParaRPr>
          </a:p>
          <a:p>
            <a:pPr algn="just" eaLnBrk="1" hangingPunct="1">
              <a:lnSpc>
                <a:spcPct val="80000"/>
              </a:lnSpc>
              <a:buFont typeface="Wingdings" pitchFamily="2" charset="2"/>
              <a:buNone/>
              <a:defRPr/>
            </a:pPr>
            <a:r>
              <a:rPr lang="es-ES" sz="1800" b="1" dirty="0" smtClean="0">
                <a:solidFill>
                  <a:schemeClr val="bg1"/>
                </a:solidFill>
              </a:rPr>
              <a:t>	</a:t>
            </a:r>
            <a:r>
              <a:rPr lang="es-ES" sz="1800" b="1" dirty="0" smtClean="0">
                <a:solidFill>
                  <a:schemeClr val="bg1"/>
                </a:solidFill>
                <a:effectLst/>
              </a:rPr>
              <a:t>b)</a:t>
            </a:r>
            <a:r>
              <a:rPr lang="es-ES" sz="1800" dirty="0" smtClean="0">
                <a:solidFill>
                  <a:schemeClr val="bg1"/>
                </a:solidFill>
              </a:rPr>
              <a:t> Presencia en unidades </a:t>
            </a:r>
            <a:r>
              <a:rPr lang="es-ES" sz="1800" dirty="0" err="1" smtClean="0">
                <a:solidFill>
                  <a:schemeClr val="bg1"/>
                </a:solidFill>
              </a:rPr>
              <a:t>monoméricas</a:t>
            </a:r>
            <a:r>
              <a:rPr lang="es-ES" sz="1800" dirty="0" smtClean="0">
                <a:solidFill>
                  <a:schemeClr val="bg1"/>
                </a:solidFill>
              </a:rPr>
              <a:t> de ácidos nucleicos. ADN y ARN, están compuestos por unidades de nucleótidos. </a:t>
            </a:r>
          </a:p>
          <a:p>
            <a:pPr algn="just" eaLnBrk="1" hangingPunct="1">
              <a:lnSpc>
                <a:spcPct val="80000"/>
              </a:lnSpc>
              <a:buFont typeface="Wingdings" pitchFamily="2" charset="2"/>
              <a:buNone/>
              <a:defRPr/>
            </a:pPr>
            <a:r>
              <a:rPr lang="es-ES" sz="1800" b="1" dirty="0" smtClean="0">
                <a:solidFill>
                  <a:schemeClr val="bg1"/>
                </a:solidFill>
              </a:rPr>
              <a:t>	</a:t>
            </a:r>
            <a:r>
              <a:rPr lang="es-ES" sz="1800" dirty="0" smtClean="0">
                <a:solidFill>
                  <a:schemeClr val="bg1"/>
                </a:solidFill>
              </a:rPr>
              <a:t/>
            </a:r>
            <a:br>
              <a:rPr lang="es-ES" sz="1800" dirty="0" smtClean="0">
                <a:solidFill>
                  <a:schemeClr val="bg1"/>
                </a:solidFill>
              </a:rPr>
            </a:br>
            <a:r>
              <a:rPr lang="es-ES" sz="1800" b="1" dirty="0" smtClean="0">
                <a:solidFill>
                  <a:schemeClr val="bg1"/>
                </a:solidFill>
                <a:effectLst/>
              </a:rPr>
              <a:t>c)</a:t>
            </a:r>
            <a:r>
              <a:rPr lang="es-ES" sz="1800" dirty="0" smtClean="0">
                <a:solidFill>
                  <a:schemeClr val="bg1"/>
                </a:solidFill>
              </a:rPr>
              <a:t> Componentes de coenzimas. NAD (</a:t>
            </a:r>
            <a:r>
              <a:rPr lang="es-ES" sz="1800" dirty="0" err="1" smtClean="0">
                <a:solidFill>
                  <a:schemeClr val="bg1"/>
                </a:solidFill>
              </a:rPr>
              <a:t>dinucléotido</a:t>
            </a:r>
            <a:r>
              <a:rPr lang="es-ES" sz="1800" dirty="0" smtClean="0">
                <a:solidFill>
                  <a:schemeClr val="bg1"/>
                </a:solidFill>
              </a:rPr>
              <a:t> de </a:t>
            </a:r>
            <a:r>
              <a:rPr lang="es-ES" sz="1800" dirty="0" err="1" smtClean="0">
                <a:solidFill>
                  <a:schemeClr val="bg1"/>
                </a:solidFill>
              </a:rPr>
              <a:t>nicotinamida</a:t>
            </a:r>
            <a:r>
              <a:rPr lang="es-ES" sz="1800" dirty="0" smtClean="0">
                <a:solidFill>
                  <a:schemeClr val="bg1"/>
                </a:solidFill>
              </a:rPr>
              <a:t> y adenina), FAD (</a:t>
            </a:r>
            <a:r>
              <a:rPr lang="es-ES" sz="1800" dirty="0" err="1" smtClean="0">
                <a:solidFill>
                  <a:schemeClr val="bg1"/>
                </a:solidFill>
              </a:rPr>
              <a:t>dinucleótido</a:t>
            </a:r>
            <a:r>
              <a:rPr lang="es-ES" sz="1800" dirty="0" smtClean="0">
                <a:solidFill>
                  <a:schemeClr val="bg1"/>
                </a:solidFill>
              </a:rPr>
              <a:t> de adenina y </a:t>
            </a:r>
            <a:r>
              <a:rPr lang="es-ES" sz="1800" dirty="0" err="1" smtClean="0">
                <a:solidFill>
                  <a:schemeClr val="bg1"/>
                </a:solidFill>
              </a:rPr>
              <a:t>flavina</a:t>
            </a:r>
            <a:r>
              <a:rPr lang="es-ES" sz="1800" dirty="0" smtClean="0">
                <a:solidFill>
                  <a:schemeClr val="bg1"/>
                </a:solidFill>
              </a:rPr>
              <a:t>) y </a:t>
            </a:r>
            <a:r>
              <a:rPr lang="es-ES" sz="1800" dirty="0" err="1" smtClean="0">
                <a:solidFill>
                  <a:schemeClr val="bg1"/>
                </a:solidFill>
              </a:rPr>
              <a:t>CoA</a:t>
            </a:r>
            <a:r>
              <a:rPr lang="es-ES" sz="1800" dirty="0" smtClean="0">
                <a:solidFill>
                  <a:schemeClr val="bg1"/>
                </a:solidFill>
              </a:rPr>
              <a:t> (Coenzima A) son constituyentes metabólicos implicados en gran número de rutas metabólicas.</a:t>
            </a:r>
            <a:br>
              <a:rPr lang="es-ES" sz="1800" dirty="0" smtClean="0">
                <a:solidFill>
                  <a:schemeClr val="bg1"/>
                </a:solidFill>
              </a:rPr>
            </a:br>
            <a:endParaRPr lang="es-ES" sz="1800" dirty="0" smtClean="0">
              <a:solidFill>
                <a:schemeClr val="bg1"/>
              </a:solidFill>
            </a:endParaRPr>
          </a:p>
          <a:p>
            <a:pPr algn="just" eaLnBrk="1" hangingPunct="1">
              <a:lnSpc>
                <a:spcPct val="80000"/>
              </a:lnSpc>
              <a:buFont typeface="Wingdings" pitchFamily="2" charset="2"/>
              <a:buNone/>
              <a:defRPr/>
            </a:pPr>
            <a:r>
              <a:rPr lang="es-ES_tradnl" sz="1800" dirty="0" smtClean="0">
                <a:solidFill>
                  <a:schemeClr val="bg1"/>
                </a:solidFill>
              </a:rPr>
              <a:t>	</a:t>
            </a:r>
            <a:r>
              <a:rPr lang="es-ES_tradnl" sz="1800" b="1" dirty="0" smtClean="0">
                <a:solidFill>
                  <a:schemeClr val="bg1"/>
                </a:solidFill>
                <a:effectLst/>
              </a:rPr>
              <a:t>d)</a:t>
            </a:r>
            <a:r>
              <a:rPr lang="es-ES_tradnl" sz="1800" dirty="0" smtClean="0">
                <a:solidFill>
                  <a:schemeClr val="bg1"/>
                </a:solidFill>
              </a:rPr>
              <a:t> Etc.</a:t>
            </a:r>
            <a:endParaRPr lang="es-ES" sz="1800" dirty="0" smtClean="0">
              <a:solidFill>
                <a:schemeClr val="bg1"/>
              </a:solidFill>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260648"/>
            <a:ext cx="4762500" cy="333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http://t3.gstatic.com/images?q=tbn:ANd9GcSXNcbMCibnCxAMzs354DP233MU2tfUXePQBAQw-gbXifcZDD0sdQ"/>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2080" y="1196752"/>
            <a:ext cx="3662436" cy="30248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t0.gstatic.com/images?q=tbn:ANd9GcRYX1bazaD2gxktMJZpBUoOjObtYLnKnZeXsxCXEbhuJd92UBam"/>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67905" y="4437112"/>
            <a:ext cx="4004295" cy="21391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3558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8"/>
                                        </p:tgtEl>
                                        <p:attrNameLst>
                                          <p:attrName>style.visibility</p:attrName>
                                        </p:attrNameLst>
                                      </p:cBhvr>
                                      <p:to>
                                        <p:strVal val="visible"/>
                                      </p:to>
                                    </p:set>
                                    <p:animEffect transition="in" filter="fade">
                                      <p:cBhvr>
                                        <p:cTn id="14" dur="1000"/>
                                        <p:tgtEl>
                                          <p:spTgt spid="1028"/>
                                        </p:tgtEl>
                                      </p:cBhvr>
                                    </p:animEffect>
                                    <p:anim calcmode="lin" valueType="num">
                                      <p:cBhvr>
                                        <p:cTn id="15" dur="1000" fill="hold"/>
                                        <p:tgtEl>
                                          <p:spTgt spid="1028"/>
                                        </p:tgtEl>
                                        <p:attrNameLst>
                                          <p:attrName>ppt_x</p:attrName>
                                        </p:attrNameLst>
                                      </p:cBhvr>
                                      <p:tavLst>
                                        <p:tav tm="0">
                                          <p:val>
                                            <p:strVal val="#ppt_x"/>
                                          </p:val>
                                        </p:tav>
                                        <p:tav tm="100000">
                                          <p:val>
                                            <p:strVal val="#ppt_x"/>
                                          </p:val>
                                        </p:tav>
                                      </p:tavLst>
                                    </p:anim>
                                    <p:anim calcmode="lin" valueType="num">
                                      <p:cBhvr>
                                        <p:cTn id="16"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32"/>
                                        </p:tgtEl>
                                        <p:attrNameLst>
                                          <p:attrName>style.visibility</p:attrName>
                                        </p:attrNameLst>
                                      </p:cBhvr>
                                      <p:to>
                                        <p:strVal val="visible"/>
                                      </p:to>
                                    </p:set>
                                    <p:animEffect transition="in" filter="fade">
                                      <p:cBhvr>
                                        <p:cTn id="21" dur="1000"/>
                                        <p:tgtEl>
                                          <p:spTgt spid="1032"/>
                                        </p:tgtEl>
                                      </p:cBhvr>
                                    </p:animEffect>
                                    <p:anim calcmode="lin" valueType="num">
                                      <p:cBhvr>
                                        <p:cTn id="22" dur="1000" fill="hold"/>
                                        <p:tgtEl>
                                          <p:spTgt spid="1032"/>
                                        </p:tgtEl>
                                        <p:attrNameLst>
                                          <p:attrName>ppt_x</p:attrName>
                                        </p:attrNameLst>
                                      </p:cBhvr>
                                      <p:tavLst>
                                        <p:tav tm="0">
                                          <p:val>
                                            <p:strVal val="#ppt_x"/>
                                          </p:val>
                                        </p:tav>
                                        <p:tav tm="100000">
                                          <p:val>
                                            <p:strVal val="#ppt_x"/>
                                          </p:val>
                                        </p:tav>
                                      </p:tavLst>
                                    </p:anim>
                                    <p:anim calcmode="lin" valueType="num">
                                      <p:cBhvr>
                                        <p:cTn id="23" dur="1000" fill="hold"/>
                                        <p:tgtEl>
                                          <p:spTgt spid="10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 y="-6350"/>
            <a:ext cx="9156700" cy="687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1484784"/>
            <a:ext cx="4987999" cy="4156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96195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mipatente.com/wp-content/uploads/2011/09/adn.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49000"/>
                    </a14:imgEffect>
                  </a14:imgLayer>
                </a14:imgProps>
              </a:ext>
              <a:ext uri="{28A0092B-C50C-407E-A947-70E740481C1C}">
                <a14:useLocalDpi xmlns:a14="http://schemas.microsoft.com/office/drawing/2010/main" val="0"/>
              </a:ext>
            </a:extLst>
          </a:blip>
          <a:srcRect/>
          <a:stretch>
            <a:fillRect/>
          </a:stretch>
        </p:blipFill>
        <p:spPr bwMode="auto">
          <a:xfrm>
            <a:off x="-1" y="0"/>
            <a:ext cx="9157855" cy="6868393"/>
          </a:xfrm>
          <a:prstGeom prst="rect">
            <a:avLst/>
          </a:prstGeom>
          <a:noFill/>
          <a:extLst>
            <a:ext uri="{909E8E84-426E-40DD-AFC4-6F175D3DCCD1}">
              <a14:hiddenFill xmlns:a14="http://schemas.microsoft.com/office/drawing/2010/main">
                <a:solidFill>
                  <a:srgbClr val="FFFFFF"/>
                </a:solidFill>
              </a14:hiddenFill>
            </a:ext>
          </a:extLst>
        </p:spPr>
      </p:pic>
      <p:sp>
        <p:nvSpPr>
          <p:cNvPr id="15362" name="Rectangle 2"/>
          <p:cNvSpPr>
            <a:spLocks noGrp="1" noChangeArrowheads="1"/>
          </p:cNvSpPr>
          <p:nvPr>
            <p:ph type="title"/>
          </p:nvPr>
        </p:nvSpPr>
        <p:spPr/>
        <p:txBody>
          <a:bodyPr>
            <a:normAutofit fontScale="90000"/>
          </a:bodyPr>
          <a:lstStyle/>
          <a:p>
            <a:pPr eaLnBrk="1" hangingPunct="1">
              <a:defRPr/>
            </a:pPr>
            <a:r>
              <a:rPr lang="es-ES_tradnl" sz="4000" smtClean="0">
                <a:solidFill>
                  <a:schemeClr val="bg1"/>
                </a:solidFill>
              </a:rPr>
              <a:t>Alteraciones del metabolismo de purinas.</a:t>
            </a:r>
            <a:endParaRPr lang="es-ES" sz="4000" smtClean="0">
              <a:solidFill>
                <a:schemeClr val="bg1"/>
              </a:solidFill>
            </a:endParaRPr>
          </a:p>
        </p:txBody>
      </p:sp>
      <p:sp>
        <p:nvSpPr>
          <p:cNvPr id="15363" name="Rectangle 3"/>
          <p:cNvSpPr>
            <a:spLocks noGrp="1" noChangeArrowheads="1"/>
          </p:cNvSpPr>
          <p:nvPr>
            <p:ph type="body" idx="1"/>
          </p:nvPr>
        </p:nvSpPr>
        <p:spPr>
          <a:xfrm>
            <a:off x="-180975" y="1600200"/>
            <a:ext cx="9144000" cy="5257800"/>
          </a:xfrm>
        </p:spPr>
        <p:txBody>
          <a:bodyPr/>
          <a:lstStyle/>
          <a:p>
            <a:pPr algn="just" eaLnBrk="1" hangingPunct="1">
              <a:lnSpc>
                <a:spcPct val="80000"/>
              </a:lnSpc>
              <a:buFont typeface="Wingdings" pitchFamily="2" charset="2"/>
              <a:buNone/>
              <a:defRPr/>
            </a:pPr>
            <a:r>
              <a:rPr lang="es-ES" sz="1800" smtClean="0">
                <a:solidFill>
                  <a:schemeClr val="bg1"/>
                </a:solidFill>
              </a:rPr>
              <a:t>	Las alteraciones en el metabolismo de las purinas puede dar lugar a una serie de enfermedades:</a:t>
            </a:r>
            <a:br>
              <a:rPr lang="es-ES" sz="1800" smtClean="0">
                <a:solidFill>
                  <a:schemeClr val="bg1"/>
                </a:solidFill>
              </a:rPr>
            </a:br>
            <a:r>
              <a:rPr lang="es-ES" sz="1800" smtClean="0">
                <a:solidFill>
                  <a:schemeClr val="bg1"/>
                </a:solidFill>
              </a:rPr>
              <a:t/>
            </a:r>
            <a:br>
              <a:rPr lang="es-ES" sz="1800" smtClean="0">
                <a:solidFill>
                  <a:schemeClr val="bg1"/>
                </a:solidFill>
              </a:rPr>
            </a:br>
            <a:r>
              <a:rPr lang="es-ES" sz="1800" smtClean="0">
                <a:solidFill>
                  <a:schemeClr val="bg1"/>
                </a:solidFill>
              </a:rPr>
              <a:t/>
            </a:r>
            <a:br>
              <a:rPr lang="es-ES" sz="1800" smtClean="0">
                <a:solidFill>
                  <a:schemeClr val="bg1"/>
                </a:solidFill>
              </a:rPr>
            </a:br>
            <a:r>
              <a:rPr lang="es-ES" sz="1800" b="1" smtClean="0">
                <a:solidFill>
                  <a:schemeClr val="bg1"/>
                </a:solidFill>
              </a:rPr>
              <a:t>Gota</a:t>
            </a:r>
            <a:r>
              <a:rPr lang="es-ES" sz="1800" smtClean="0">
                <a:solidFill>
                  <a:schemeClr val="bg1"/>
                </a:solidFill>
              </a:rPr>
              <a:t/>
            </a:r>
            <a:br>
              <a:rPr lang="es-ES" sz="1800" smtClean="0">
                <a:solidFill>
                  <a:schemeClr val="bg1"/>
                </a:solidFill>
              </a:rPr>
            </a:br>
            <a:r>
              <a:rPr lang="es-ES" sz="1800" smtClean="0">
                <a:solidFill>
                  <a:schemeClr val="bg1"/>
                </a:solidFill>
              </a:rPr>
              <a:t/>
            </a:r>
            <a:br>
              <a:rPr lang="es-ES" sz="1800" smtClean="0">
                <a:solidFill>
                  <a:schemeClr val="bg1"/>
                </a:solidFill>
              </a:rPr>
            </a:br>
            <a:r>
              <a:rPr lang="es-ES" sz="1800" smtClean="0">
                <a:solidFill>
                  <a:schemeClr val="bg1"/>
                </a:solidFill>
              </a:rPr>
              <a:t>Es un trastorno asociado con un error innato del metabolismo del ácido úrico que aumenta la producción o que interfiere en la excreción. El exceso de ácido úrico se convierte en cristales de urato sódico, que precipitan y se depositan en las articulaciones y en otros tejidos. Proceso extremadamente doloroso, y en ocasiones discapacitante.</a:t>
            </a:r>
          </a:p>
          <a:p>
            <a:pPr algn="just" eaLnBrk="1" hangingPunct="1">
              <a:lnSpc>
                <a:spcPct val="80000"/>
              </a:lnSpc>
              <a:buFont typeface="Wingdings" pitchFamily="2" charset="2"/>
              <a:buNone/>
              <a:defRPr/>
            </a:pPr>
            <a:r>
              <a:rPr lang="es-ES" sz="1800" smtClean="0">
                <a:solidFill>
                  <a:schemeClr val="bg1"/>
                </a:solidFill>
              </a:rPr>
              <a:t/>
            </a:r>
            <a:br>
              <a:rPr lang="es-ES" sz="1800" smtClean="0">
                <a:solidFill>
                  <a:schemeClr val="bg1"/>
                </a:solidFill>
              </a:rPr>
            </a:br>
            <a:r>
              <a:rPr lang="es-ES" sz="1800" smtClean="0">
                <a:solidFill>
                  <a:schemeClr val="bg1"/>
                </a:solidFill>
              </a:rPr>
              <a:t/>
            </a:r>
            <a:br>
              <a:rPr lang="es-ES" sz="1800" smtClean="0">
                <a:solidFill>
                  <a:schemeClr val="bg1"/>
                </a:solidFill>
              </a:rPr>
            </a:br>
            <a:r>
              <a:rPr lang="es-ES" sz="1800" smtClean="0">
                <a:solidFill>
                  <a:schemeClr val="bg1"/>
                </a:solidFill>
              </a:rPr>
              <a:t>La gota puede ser primaria o secundaria: Gota primaria se debe a la ausencia de alguna actividad enzimática que origina sobreproducción de ácido úrico, o también a un déficit en su mecanismo de excreción.</a:t>
            </a:r>
          </a:p>
          <a:p>
            <a:pPr algn="just" eaLnBrk="1" hangingPunct="1">
              <a:lnSpc>
                <a:spcPct val="80000"/>
              </a:lnSpc>
              <a:buFont typeface="Wingdings" pitchFamily="2" charset="2"/>
              <a:buNone/>
              <a:defRPr/>
            </a:pPr>
            <a:r>
              <a:rPr lang="es-ES" sz="1800" smtClean="0">
                <a:solidFill>
                  <a:schemeClr val="bg1"/>
                </a:solidFill>
              </a:rPr>
              <a:t/>
            </a:r>
            <a:br>
              <a:rPr lang="es-ES" sz="1800" smtClean="0">
                <a:solidFill>
                  <a:schemeClr val="bg1"/>
                </a:solidFill>
              </a:rPr>
            </a:br>
            <a:r>
              <a:rPr lang="es-ES" sz="1800" smtClean="0">
                <a:solidFill>
                  <a:schemeClr val="bg1"/>
                </a:solidFill>
              </a:rPr>
              <a:t>Gota secundaria es la consecuencia de una enfermedad adquirida en la que la artritis gotosa se desarrolla como una complicación por la hiperuricemia que acompaña a la enfermedad (leucemia, nefritis crónica,  etc.)</a:t>
            </a:r>
          </a:p>
          <a:p>
            <a:pPr algn="just" eaLnBrk="1" hangingPunct="1">
              <a:lnSpc>
                <a:spcPct val="80000"/>
              </a:lnSpc>
              <a:buFont typeface="Wingdings" pitchFamily="2" charset="2"/>
              <a:buNone/>
              <a:defRPr/>
            </a:pPr>
            <a:r>
              <a:rPr lang="es-ES" sz="1800" smtClean="0">
                <a:solidFill>
                  <a:schemeClr val="bg1"/>
                </a:solidFill>
              </a:rPr>
              <a:t/>
            </a:r>
            <a:br>
              <a:rPr lang="es-ES" sz="1800" smtClean="0">
                <a:solidFill>
                  <a:schemeClr val="bg1"/>
                </a:solidFill>
              </a:rPr>
            </a:br>
            <a:endParaRPr lang="es-ES" sz="1800" smtClean="0">
              <a:solidFill>
                <a:schemeClr val="bg1"/>
              </a:solidFill>
            </a:endParaRPr>
          </a:p>
        </p:txBody>
      </p:sp>
      <p:pic>
        <p:nvPicPr>
          <p:cNvPr id="15365" name="Picture 5" descr="gota1">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5875" y="2636838"/>
            <a:ext cx="3960813" cy="297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3545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652463"/>
            <a:ext cx="7620000" cy="555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82474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mipatente.com/wp-content/uploads/2011/09/adn.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49000"/>
                    </a14:imgEffect>
                  </a14:imgLayer>
                </a14:imgProps>
              </a:ext>
              <a:ext uri="{28A0092B-C50C-407E-A947-70E740481C1C}">
                <a14:useLocalDpi xmlns:a14="http://schemas.microsoft.com/office/drawing/2010/main" val="0"/>
              </a:ext>
            </a:extLst>
          </a:blip>
          <a:srcRect/>
          <a:stretch>
            <a:fillRect/>
          </a:stretch>
        </p:blipFill>
        <p:spPr bwMode="auto">
          <a:xfrm>
            <a:off x="-1" y="0"/>
            <a:ext cx="9157855" cy="6868393"/>
          </a:xfrm>
          <a:prstGeom prst="rect">
            <a:avLst/>
          </a:prstGeom>
          <a:noFill/>
          <a:extLst>
            <a:ext uri="{909E8E84-426E-40DD-AFC4-6F175D3DCCD1}">
              <a14:hiddenFill xmlns:a14="http://schemas.microsoft.com/office/drawing/2010/main">
                <a:solidFill>
                  <a:srgbClr val="FFFFFF"/>
                </a:solidFill>
              </a14:hiddenFill>
            </a:ext>
          </a:extLst>
        </p:spPr>
      </p:pic>
      <p:sp>
        <p:nvSpPr>
          <p:cNvPr id="16386" name="Rectangle 2"/>
          <p:cNvSpPr>
            <a:spLocks noGrp="1" noChangeArrowheads="1"/>
          </p:cNvSpPr>
          <p:nvPr>
            <p:ph type="title"/>
          </p:nvPr>
        </p:nvSpPr>
        <p:spPr/>
        <p:txBody>
          <a:bodyPr>
            <a:normAutofit fontScale="90000"/>
          </a:bodyPr>
          <a:lstStyle/>
          <a:p>
            <a:pPr eaLnBrk="1" hangingPunct="1">
              <a:defRPr/>
            </a:pPr>
            <a:r>
              <a:rPr lang="es-ES_tradnl" sz="4000" dirty="0" smtClean="0">
                <a:solidFill>
                  <a:schemeClr val="bg1"/>
                </a:solidFill>
              </a:rPr>
              <a:t>Alteraciones del metabolismo de las </a:t>
            </a:r>
            <a:r>
              <a:rPr lang="es-ES_tradnl" sz="4000" dirty="0" err="1" smtClean="0">
                <a:solidFill>
                  <a:schemeClr val="bg1"/>
                </a:solidFill>
              </a:rPr>
              <a:t>pirimidinas</a:t>
            </a:r>
            <a:r>
              <a:rPr lang="es-ES_tradnl" sz="4000" dirty="0" smtClean="0">
                <a:solidFill>
                  <a:schemeClr val="bg1"/>
                </a:solidFill>
              </a:rPr>
              <a:t>.</a:t>
            </a:r>
            <a:endParaRPr lang="es-ES" sz="4000" dirty="0" smtClean="0">
              <a:solidFill>
                <a:schemeClr val="bg1"/>
              </a:solidFill>
            </a:endParaRPr>
          </a:p>
        </p:txBody>
      </p:sp>
      <p:sp>
        <p:nvSpPr>
          <p:cNvPr id="16387" name="Rectangle 3"/>
          <p:cNvSpPr>
            <a:spLocks noGrp="1" noChangeArrowheads="1"/>
          </p:cNvSpPr>
          <p:nvPr>
            <p:ph type="body" idx="1"/>
          </p:nvPr>
        </p:nvSpPr>
        <p:spPr>
          <a:xfrm>
            <a:off x="468313" y="1773238"/>
            <a:ext cx="8229600" cy="4530725"/>
          </a:xfrm>
        </p:spPr>
        <p:txBody>
          <a:bodyPr/>
          <a:lstStyle/>
          <a:p>
            <a:pPr algn="just" eaLnBrk="1" hangingPunct="1">
              <a:lnSpc>
                <a:spcPct val="90000"/>
              </a:lnSpc>
              <a:buFont typeface="Wingdings" pitchFamily="2" charset="2"/>
              <a:buNone/>
              <a:defRPr/>
            </a:pPr>
            <a:r>
              <a:rPr lang="es-ES" smtClean="0">
                <a:solidFill>
                  <a:schemeClr val="bg1"/>
                </a:solidFill>
              </a:rPr>
              <a:t>	El catabolismo de las pirimidinas produce metil-malonil-CoA, que se catabolizan hasta bióxido de carbono. Entre las alteraciones del metabolismo de estos nucleótidos se encuentra la aciduria orótica (retraso del crecimiento y alteraciones neurológicas).</a:t>
            </a:r>
          </a:p>
          <a:p>
            <a:pPr algn="just" eaLnBrk="1" hangingPunct="1">
              <a:lnSpc>
                <a:spcPct val="90000"/>
              </a:lnSpc>
              <a:buFont typeface="Wingdings" pitchFamily="2" charset="2"/>
              <a:buNone/>
              <a:defRPr/>
            </a:pPr>
            <a:r>
              <a:rPr lang="es-ES" smtClean="0">
                <a:solidFill>
                  <a:schemeClr val="bg1"/>
                </a:solidFill>
              </a:rPr>
              <a:t/>
            </a:r>
            <a:br>
              <a:rPr lang="es-ES" smtClean="0">
                <a:solidFill>
                  <a:schemeClr val="bg1"/>
                </a:solidFill>
              </a:rPr>
            </a:br>
            <a:endParaRPr lang="es-ES" smtClean="0">
              <a:solidFill>
                <a:schemeClr val="bg1"/>
              </a:solidFill>
            </a:endParaRPr>
          </a:p>
        </p:txBody>
      </p:sp>
    </p:spTree>
    <p:extLst>
      <p:ext uri="{BB962C8B-B14F-4D97-AF65-F5344CB8AC3E}">
        <p14:creationId xmlns:p14="http://schemas.microsoft.com/office/powerpoint/2010/main" val="381149389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TotalTime>
  <Words>92</Words>
  <Application>Microsoft Office PowerPoint</Application>
  <PresentationFormat>Presentación en pantalla (4:3)</PresentationFormat>
  <Paragraphs>20</Paragraphs>
  <Slides>7</Slides>
  <Notes>1</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Tema de Office</vt:lpstr>
      <vt:lpstr>METABOLISMO INTERMEDIO DE ACIDOS NUCLEICOS</vt:lpstr>
      <vt:lpstr>Metabolismo de ácidos nucleicos.</vt:lpstr>
      <vt:lpstr>Funciones metabólicas de los nucleótidos.</vt:lpstr>
      <vt:lpstr>Presentación de PowerPoint</vt:lpstr>
      <vt:lpstr>Alteraciones del metabolismo de purinas.</vt:lpstr>
      <vt:lpstr>Presentación de PowerPoint</vt:lpstr>
      <vt:lpstr>Alteraciones del metabolismo de las pirimidinas.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METABOLISMO INTERMEDIO DE ACIDOS NUCLEICOS</dc:title>
  <dc:creator>Angelica</dc:creator>
  <cp:lastModifiedBy>Angelica</cp:lastModifiedBy>
  <cp:revision>7</cp:revision>
  <dcterms:created xsi:type="dcterms:W3CDTF">2012-10-17T04:22:11Z</dcterms:created>
  <dcterms:modified xsi:type="dcterms:W3CDTF">2012-10-18T13:53:13Z</dcterms:modified>
</cp:coreProperties>
</file>