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7" r:id="rId5"/>
    <p:sldId id="258" r:id="rId6"/>
    <p:sldId id="259" r:id="rId7"/>
    <p:sldId id="260" r:id="rId8"/>
    <p:sldId id="263" r:id="rId9"/>
    <p:sldId id="262" r:id="rId10"/>
    <p:sldId id="264" r:id="rId11"/>
    <p:sldId id="265" r:id="rId12"/>
    <p:sldId id="268" r:id="rId13"/>
    <p:sldId id="269" r:id="rId14"/>
    <p:sldId id="270" r:id="rId15"/>
    <p:sldId id="266" r:id="rId16"/>
    <p:sldId id="267" r:id="rId17"/>
    <p:sldId id="271" r:id="rId18"/>
    <p:sldId id="272"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298614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240734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2434343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79C185F-B141-46DC-925C-2F6B607F7AA7}"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148144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249681D-545A-47D0-93BF-0823B7815B1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848487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BDFB150-E894-4A9B-9377-89CB8FA79FF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027740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933391-758B-4887-86EB-4629A18D704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697534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79A40FD-FEC6-4D9A-8E79-A3BD1A4AA30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53618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FCA9D4A-0475-4FE6-8705-0E03561476D4}"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233502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770B793-2F7C-46AA-B49D-25166113B7E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3782203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2E26D2-2162-4FCB-8472-893E30690C7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449290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31586448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97FCB1D-85F1-4A57-BD7F-1F322B9E3972}"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9819394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E8265C3-793F-4DA3-AB51-012DEBE1218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3649295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D59A25C-A6EB-48D9-BCD4-7A4187B4BC93}"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3094576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79C185F-B141-46DC-925C-2F6B607F7AA7}"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3939708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249681D-545A-47D0-93BF-0823B7815B1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8545482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BDFB150-E894-4A9B-9377-89CB8FA79FF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5687010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933391-758B-4887-86EB-4629A18D704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7576247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79A40FD-FEC6-4D9A-8E79-A3BD1A4AA30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4595905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FCA9D4A-0475-4FE6-8705-0E03561476D4}"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8575881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770B793-2F7C-46AA-B49D-25166113B7E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769136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14725847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2E26D2-2162-4FCB-8472-893E30690C7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048498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97FCB1D-85F1-4A57-BD7F-1F322B9E3972}"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2172719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E8265C3-793F-4DA3-AB51-012DEBE1218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6763578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D59A25C-A6EB-48D9-BCD4-7A4187B4BC93}"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671439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421535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289055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1420114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2173518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1089450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65743A3-577F-45FD-A4DA-555537636E36}" type="datetimeFigureOut">
              <a:rPr lang="es-MX" smtClean="0"/>
              <a:t>16/10/2012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91849A8-F621-47C7-B147-D8CAB6A38CC8}" type="slidenum">
              <a:rPr lang="es-MX" smtClean="0"/>
              <a:t>‹Nº›</a:t>
            </a:fld>
            <a:endParaRPr lang="es-MX"/>
          </a:p>
        </p:txBody>
      </p:sp>
    </p:spTree>
    <p:extLst>
      <p:ext uri="{BB962C8B-B14F-4D97-AF65-F5344CB8AC3E}">
        <p14:creationId xmlns:p14="http://schemas.microsoft.com/office/powerpoint/2010/main" val="504700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5743A3-577F-45FD-A4DA-555537636E36}" type="datetimeFigureOut">
              <a:rPr lang="es-MX" smtClean="0"/>
              <a:t>16/10/2012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1849A8-F621-47C7-B147-D8CAB6A38CC8}" type="slidenum">
              <a:rPr lang="es-MX" smtClean="0"/>
              <a:t>‹Nº›</a:t>
            </a:fld>
            <a:endParaRPr lang="es-MX"/>
          </a:p>
        </p:txBody>
      </p:sp>
    </p:spTree>
    <p:extLst>
      <p:ext uri="{BB962C8B-B14F-4D97-AF65-F5344CB8AC3E}">
        <p14:creationId xmlns:p14="http://schemas.microsoft.com/office/powerpoint/2010/main" val="4081528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D7A47683-DBC4-4A73-9CAD-430B13BC63B7}"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12477210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D7A47683-DBC4-4A73-9CAD-430B13BC63B7}"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8529202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p:txBody>
          <a:bodyPr/>
          <a:lstStyle/>
          <a:p>
            <a:r>
              <a:rPr lang="es-MX" dirty="0" smtClean="0"/>
              <a:t>METABOLISMO INTERMEDIO</a:t>
            </a:r>
            <a:endParaRPr lang="es-MX" dirty="0"/>
          </a:p>
        </p:txBody>
      </p:sp>
      <p:sp>
        <p:nvSpPr>
          <p:cNvPr id="3" name="2 Subtítulo"/>
          <p:cNvSpPr>
            <a:spLocks noGrp="1"/>
          </p:cNvSpPr>
          <p:nvPr>
            <p:ph type="subTitle" idx="1"/>
          </p:nvPr>
        </p:nvSpPr>
        <p:spPr/>
        <p:txBody>
          <a:bodyPr/>
          <a:lstStyle/>
          <a:p>
            <a:r>
              <a:rPr lang="es-MX" dirty="0" smtClean="0">
                <a:solidFill>
                  <a:schemeClr val="tx1"/>
                </a:solidFill>
              </a:rPr>
              <a:t>LÍPIDOS</a:t>
            </a:r>
            <a:endParaRPr lang="es-MX" dirty="0">
              <a:solidFill>
                <a:schemeClr val="tx1"/>
              </a:solidFill>
            </a:endParaRPr>
          </a:p>
        </p:txBody>
      </p:sp>
    </p:spTree>
    <p:extLst>
      <p:ext uri="{BB962C8B-B14F-4D97-AF65-F5344CB8AC3E}">
        <p14:creationId xmlns:p14="http://schemas.microsoft.com/office/powerpoint/2010/main" val="1450186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3408"/>
            <a:ext cx="8229600" cy="1143000"/>
          </a:xfrm>
        </p:spPr>
        <p:txBody>
          <a:bodyPr/>
          <a:lstStyle/>
          <a:p>
            <a:r>
              <a:rPr lang="es-MX" sz="2800" dirty="0" smtClean="0"/>
              <a:t>Insulina.</a:t>
            </a:r>
            <a:endParaRPr lang="es-MX" sz="2800" dirty="0"/>
          </a:p>
        </p:txBody>
      </p:sp>
      <p:sp>
        <p:nvSpPr>
          <p:cNvPr id="3" name="2 Marcador de contenido"/>
          <p:cNvSpPr>
            <a:spLocks noGrp="1"/>
          </p:cNvSpPr>
          <p:nvPr>
            <p:ph idx="1"/>
          </p:nvPr>
        </p:nvSpPr>
        <p:spPr>
          <a:xfrm>
            <a:off x="467544" y="881336"/>
            <a:ext cx="8229600" cy="5976664"/>
          </a:xfrm>
        </p:spPr>
        <p:txBody>
          <a:bodyPr/>
          <a:lstStyle/>
          <a:p>
            <a:pPr marL="0" indent="0">
              <a:buNone/>
            </a:pPr>
            <a:r>
              <a:rPr lang="es-MX" sz="1400" dirty="0"/>
              <a:t>A nivel de hidratos de carbono, la insulina, exceptuando los tejidos mencionados con anterioridad: </a:t>
            </a:r>
          </a:p>
          <a:p>
            <a:r>
              <a:rPr lang="es-MX" sz="1400" dirty="0"/>
              <a:t>aumenta el transporte de glucosa al interior celular produciendo una disminución de los valores de glucosa en sangre, </a:t>
            </a:r>
          </a:p>
          <a:p>
            <a:r>
              <a:rPr lang="es-MX" sz="1400" dirty="0"/>
              <a:t>promueve la </a:t>
            </a:r>
            <a:r>
              <a:rPr lang="es-MX" sz="1400" dirty="0" smtClean="0"/>
              <a:t>glucogénesis</a:t>
            </a:r>
            <a:r>
              <a:rPr lang="es-MX" sz="1400" dirty="0"/>
              <a:t>,</a:t>
            </a:r>
          </a:p>
          <a:p>
            <a:r>
              <a:rPr lang="es-MX" sz="1400" dirty="0"/>
              <a:t>aumenta el trabajo de algunas enzimas como la </a:t>
            </a:r>
            <a:r>
              <a:rPr lang="es-MX" sz="1400" dirty="0" err="1"/>
              <a:t>glucogenosintetasa</a:t>
            </a:r>
            <a:r>
              <a:rPr lang="es-MX" sz="1400" dirty="0"/>
              <a:t>, por lo que disminuye a su vez la </a:t>
            </a:r>
            <a:r>
              <a:rPr lang="es-MX" sz="1400" dirty="0" err="1"/>
              <a:t>glucógenolisis</a:t>
            </a:r>
            <a:r>
              <a:rPr lang="es-MX" sz="1400" dirty="0"/>
              <a:t>.</a:t>
            </a:r>
          </a:p>
          <a:p>
            <a:pPr marL="0" indent="0">
              <a:buNone/>
            </a:pPr>
            <a:endParaRPr lang="es-MX" sz="1400" dirty="0" smtClean="0"/>
          </a:p>
          <a:p>
            <a:pPr marL="0" indent="0">
              <a:buNone/>
            </a:pPr>
            <a:r>
              <a:rPr lang="es-MX" sz="1400" dirty="0" smtClean="0"/>
              <a:t>A </a:t>
            </a:r>
            <a:r>
              <a:rPr lang="es-MX" sz="1400" dirty="0"/>
              <a:t>nivel de ácidos grasos, la insulina:</a:t>
            </a:r>
          </a:p>
          <a:p>
            <a:r>
              <a:rPr lang="es-MX" sz="1400" dirty="0"/>
              <a:t>aumenta el almacenamiento de estos en el tejido adiposo, </a:t>
            </a:r>
          </a:p>
          <a:p>
            <a:r>
              <a:rPr lang="es-MX" sz="1400" dirty="0"/>
              <a:t>promueve la inhibición de la Lipasa hormono sensible presente en el </a:t>
            </a:r>
            <a:r>
              <a:rPr lang="es-MX" sz="1400" dirty="0" smtClean="0"/>
              <a:t>adipocito</a:t>
            </a:r>
            <a:r>
              <a:rPr lang="es-MX" sz="1400" dirty="0"/>
              <a:t>, </a:t>
            </a:r>
            <a:r>
              <a:rPr lang="es-MX" sz="1400" dirty="0" smtClean="0"/>
              <a:t>evitando </a:t>
            </a:r>
            <a:r>
              <a:rPr lang="es-MX" sz="1400" dirty="0"/>
              <a:t>la hidrólisis de los triglicéridos almacenados, </a:t>
            </a:r>
          </a:p>
          <a:p>
            <a:r>
              <a:rPr lang="es-MX" sz="1400" dirty="0"/>
              <a:t>disminuye la concentración de ácidos grasos libres en el plasma, </a:t>
            </a:r>
          </a:p>
          <a:p>
            <a:r>
              <a:rPr lang="es-MX" sz="1400" dirty="0"/>
              <a:t>promueve la activación lipoproteína lipasa presente en la membrana de los capilares, </a:t>
            </a:r>
          </a:p>
          <a:p>
            <a:r>
              <a:rPr lang="es-MX" sz="1400" dirty="0"/>
              <a:t>facilita el transporte de ácidos grasos a los tejidos, especialmente el adiposo, </a:t>
            </a:r>
          </a:p>
          <a:p>
            <a:r>
              <a:rPr lang="es-MX" sz="1400" dirty="0"/>
              <a:t>promueve el transporte de glucosa al </a:t>
            </a:r>
            <a:r>
              <a:rPr lang="es-MX" sz="1400" dirty="0" smtClean="0"/>
              <a:t>adipocito </a:t>
            </a:r>
            <a:r>
              <a:rPr lang="es-MX" sz="1400" dirty="0"/>
              <a:t>para sintetizar a parir de ella, ácidos grasos.</a:t>
            </a:r>
          </a:p>
          <a:p>
            <a:pPr marL="0" indent="0">
              <a:buNone/>
            </a:pPr>
            <a:endParaRPr lang="es-MX" sz="1400" dirty="0" smtClean="0"/>
          </a:p>
          <a:p>
            <a:pPr marL="0" indent="0">
              <a:buNone/>
            </a:pPr>
            <a:r>
              <a:rPr lang="es-MX" sz="1400" dirty="0" smtClean="0"/>
              <a:t>A nivel de </a:t>
            </a:r>
            <a:r>
              <a:rPr lang="es-MX" sz="1400" dirty="0" err="1" smtClean="0"/>
              <a:t>proteinas</a:t>
            </a:r>
            <a:r>
              <a:rPr lang="es-MX" sz="1400" dirty="0" smtClean="0"/>
              <a:t>:</a:t>
            </a:r>
          </a:p>
          <a:p>
            <a:r>
              <a:rPr lang="es-MX" sz="1400" dirty="0" smtClean="0"/>
              <a:t>aumenta </a:t>
            </a:r>
            <a:r>
              <a:rPr lang="es-MX" sz="1400" dirty="0"/>
              <a:t>el transporte de aminoácidos al interior de la célula, </a:t>
            </a:r>
          </a:p>
          <a:p>
            <a:r>
              <a:rPr lang="es-MX" sz="1400" dirty="0"/>
              <a:t>disminuye la </a:t>
            </a:r>
            <a:r>
              <a:rPr lang="es-MX" sz="1400" dirty="0" smtClean="0"/>
              <a:t>gluconeogénesis</a:t>
            </a:r>
            <a:r>
              <a:rPr lang="es-MX" sz="1400" dirty="0"/>
              <a:t>, </a:t>
            </a:r>
          </a:p>
          <a:p>
            <a:r>
              <a:rPr lang="es-MX" sz="1400" dirty="0"/>
              <a:t>aumenta la actividad </a:t>
            </a:r>
            <a:r>
              <a:rPr lang="es-MX" sz="1400" dirty="0" err="1"/>
              <a:t>ribosomal</a:t>
            </a:r>
            <a:r>
              <a:rPr lang="es-MX" sz="1400" dirty="0"/>
              <a:t> promoviendo la síntesis de nuevas proteínas, </a:t>
            </a:r>
          </a:p>
          <a:p>
            <a:r>
              <a:rPr lang="es-MX" sz="1400" dirty="0"/>
              <a:t>aumenta la transcripción del ADN celular, por lo que todos estos mecanismos,</a:t>
            </a:r>
          </a:p>
          <a:p>
            <a:r>
              <a:rPr lang="es-MX" sz="1400" dirty="0"/>
              <a:t>disminuyen el catabolismo de las proteínas.</a:t>
            </a:r>
          </a:p>
          <a:p>
            <a:endParaRPr lang="es-MX" dirty="0"/>
          </a:p>
        </p:txBody>
      </p:sp>
    </p:spTree>
    <p:extLst>
      <p:ext uri="{BB962C8B-B14F-4D97-AF65-F5344CB8AC3E}">
        <p14:creationId xmlns:p14="http://schemas.microsoft.com/office/powerpoint/2010/main" val="525399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lstStyle/>
          <a:p>
            <a:r>
              <a:rPr lang="es-MX" sz="2800" dirty="0" smtClean="0"/>
              <a:t>Glucagón.</a:t>
            </a:r>
            <a:endParaRPr lang="es-MX" sz="2800" dirty="0"/>
          </a:p>
        </p:txBody>
      </p:sp>
      <p:sp>
        <p:nvSpPr>
          <p:cNvPr id="3" name="2 Marcador de contenido"/>
          <p:cNvSpPr>
            <a:spLocks noGrp="1"/>
          </p:cNvSpPr>
          <p:nvPr>
            <p:ph idx="1"/>
          </p:nvPr>
        </p:nvSpPr>
        <p:spPr/>
        <p:txBody>
          <a:bodyPr/>
          <a:lstStyle/>
          <a:p>
            <a:pPr marL="0" indent="0" algn="just">
              <a:buNone/>
            </a:pPr>
            <a:r>
              <a:rPr lang="es-MX" sz="1600" dirty="0"/>
              <a:t>A nivel de carbohidratos, el glucagón:</a:t>
            </a:r>
          </a:p>
          <a:p>
            <a:pPr algn="just"/>
            <a:r>
              <a:rPr lang="es-MX" sz="1600" dirty="0"/>
              <a:t>promueve la </a:t>
            </a:r>
            <a:r>
              <a:rPr lang="es-MX" sz="1600" dirty="0" err="1"/>
              <a:t>glucogenólisis</a:t>
            </a:r>
            <a:r>
              <a:rPr lang="es-MX" sz="1600" dirty="0"/>
              <a:t> y la </a:t>
            </a:r>
            <a:r>
              <a:rPr lang="es-MX" sz="1600" dirty="0" smtClean="0"/>
              <a:t>gluconeogénesis </a:t>
            </a:r>
            <a:r>
              <a:rPr lang="es-MX" sz="1600" dirty="0"/>
              <a:t>a partir de amino ácidos en el hígado, ya que estos dos procesos generan un aumento de los niveles de glucosa disponibles para el organismo.</a:t>
            </a:r>
          </a:p>
          <a:p>
            <a:pPr marL="0" indent="0" algn="just">
              <a:buNone/>
            </a:pPr>
            <a:endParaRPr lang="es-MX" sz="1600" dirty="0" smtClean="0"/>
          </a:p>
          <a:p>
            <a:pPr marL="0" indent="0" algn="just">
              <a:buNone/>
            </a:pPr>
            <a:r>
              <a:rPr lang="es-MX" sz="1600" dirty="0" smtClean="0"/>
              <a:t>A </a:t>
            </a:r>
            <a:r>
              <a:rPr lang="es-MX" sz="1600" dirty="0"/>
              <a:t>nivel de </a:t>
            </a:r>
            <a:r>
              <a:rPr lang="es-MX" sz="1600" dirty="0" smtClean="0"/>
              <a:t>lípidos:</a:t>
            </a:r>
            <a:endParaRPr lang="es-MX" sz="1600" dirty="0"/>
          </a:p>
          <a:p>
            <a:pPr algn="just"/>
            <a:r>
              <a:rPr lang="es-MX" sz="1600" dirty="0"/>
              <a:t>genera estimulación de la lipasa hormono sensible por lo que,</a:t>
            </a:r>
          </a:p>
          <a:p>
            <a:pPr algn="just"/>
            <a:r>
              <a:rPr lang="es-MX" sz="1600" dirty="0"/>
              <a:t>promueve el </a:t>
            </a:r>
            <a:r>
              <a:rPr lang="es-MX" sz="1600" dirty="0" smtClean="0"/>
              <a:t>desdoblamiento de triglicéridos y,</a:t>
            </a:r>
          </a:p>
          <a:p>
            <a:pPr algn="just"/>
            <a:r>
              <a:rPr lang="es-MX" sz="1600" dirty="0" smtClean="0"/>
              <a:t>aumento de la concentración de ácidos grasos en sangre.</a:t>
            </a:r>
          </a:p>
          <a:p>
            <a:pPr marL="0" indent="0" algn="just">
              <a:buNone/>
            </a:pPr>
            <a:endParaRPr lang="es-MX" sz="1600" dirty="0" smtClean="0"/>
          </a:p>
          <a:p>
            <a:pPr marL="0" indent="0" algn="just">
              <a:buNone/>
            </a:pPr>
            <a:r>
              <a:rPr lang="es-MX" sz="1600" dirty="0" smtClean="0"/>
              <a:t>El glucagón produce también, un aumento en el catabolismo nitrogenado, promoviendo así, un incremento en la pérdida por orina de urea, creatinina y ácido úrico.</a:t>
            </a:r>
          </a:p>
          <a:p>
            <a:endParaRPr lang="es-MX" dirty="0"/>
          </a:p>
        </p:txBody>
      </p:sp>
    </p:spTree>
    <p:extLst>
      <p:ext uri="{BB962C8B-B14F-4D97-AF65-F5344CB8AC3E}">
        <p14:creationId xmlns:p14="http://schemas.microsoft.com/office/powerpoint/2010/main" val="36986931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60648"/>
            <a:ext cx="5885259" cy="6335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199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lstStyle/>
          <a:p>
            <a:r>
              <a:rPr lang="es-ES" sz="3200" b="1" dirty="0" smtClean="0"/>
              <a:t>Regulación de la </a:t>
            </a:r>
            <a:r>
              <a:rPr lang="es-ES" sz="3200" b="1" dirty="0" err="1" smtClean="0"/>
              <a:t>Cetogénesis</a:t>
            </a:r>
            <a:r>
              <a:rPr lang="es-MX" b="1" dirty="0" smtClean="0"/>
              <a:t/>
            </a:r>
            <a:br>
              <a:rPr lang="es-MX" b="1" dirty="0" smtClean="0"/>
            </a:br>
            <a:endParaRPr lang="es-MX" dirty="0"/>
          </a:p>
        </p:txBody>
      </p:sp>
      <p:sp>
        <p:nvSpPr>
          <p:cNvPr id="3" name="2 Marcador de contenido"/>
          <p:cNvSpPr>
            <a:spLocks noGrp="1"/>
          </p:cNvSpPr>
          <p:nvPr>
            <p:ph idx="1"/>
          </p:nvPr>
        </p:nvSpPr>
        <p:spPr>
          <a:xfrm>
            <a:off x="457200" y="692696"/>
            <a:ext cx="8229600" cy="5433467"/>
          </a:xfrm>
        </p:spPr>
        <p:txBody>
          <a:bodyPr/>
          <a:lstStyle/>
          <a:p>
            <a:pPr marL="0" indent="0" algn="just">
              <a:buNone/>
            </a:pPr>
            <a:r>
              <a:rPr lang="es-ES" sz="2000" b="1" dirty="0" smtClean="0"/>
              <a:t>1</a:t>
            </a:r>
            <a:r>
              <a:rPr lang="es-ES" sz="2000" b="1" dirty="0"/>
              <a:t>.</a:t>
            </a:r>
            <a:r>
              <a:rPr lang="es-ES" sz="2000" dirty="0"/>
              <a:t> El control de la liberación de ácidos grasos libres desde el tejido adiposo afecta directamente el nivel de </a:t>
            </a:r>
            <a:r>
              <a:rPr lang="es-ES" sz="2000" dirty="0" err="1"/>
              <a:t>cetogénesis</a:t>
            </a:r>
            <a:r>
              <a:rPr lang="es-ES" sz="2000" dirty="0"/>
              <a:t> en el hígado. Esto es, por supuesto, regulación a nivel de substrato.</a:t>
            </a:r>
            <a:endParaRPr lang="es-MX" sz="2000" dirty="0"/>
          </a:p>
          <a:p>
            <a:pPr marL="0" indent="0" algn="just">
              <a:buNone/>
            </a:pPr>
            <a:endParaRPr lang="es-ES" sz="2000" b="1" dirty="0" smtClean="0"/>
          </a:p>
          <a:p>
            <a:pPr marL="0" indent="0" algn="just">
              <a:buNone/>
            </a:pPr>
            <a:r>
              <a:rPr lang="es-ES" sz="2000" b="1" dirty="0" smtClean="0"/>
              <a:t>2</a:t>
            </a:r>
            <a:r>
              <a:rPr lang="es-ES" sz="2000" b="1" dirty="0"/>
              <a:t>.</a:t>
            </a:r>
            <a:r>
              <a:rPr lang="es-ES" sz="2000" dirty="0"/>
              <a:t> Una vez que la grasa ingresa al hígado, </a:t>
            </a:r>
            <a:r>
              <a:rPr lang="es-ES" sz="2000" dirty="0" smtClean="0"/>
              <a:t>tiene </a:t>
            </a:r>
            <a:r>
              <a:rPr lang="es-ES" sz="2000" dirty="0"/>
              <a:t>dos distintos destinos. </a:t>
            </a:r>
            <a:r>
              <a:rPr lang="es-ES" sz="2000" dirty="0" smtClean="0"/>
              <a:t>Puede </a:t>
            </a:r>
            <a:r>
              <a:rPr lang="es-ES" sz="2000" dirty="0"/>
              <a:t>ser </a:t>
            </a:r>
            <a:r>
              <a:rPr lang="es-ES" sz="2000" dirty="0" smtClean="0"/>
              <a:t>activada </a:t>
            </a:r>
            <a:r>
              <a:rPr lang="es-ES" sz="2000" dirty="0"/>
              <a:t>a </a:t>
            </a:r>
            <a:r>
              <a:rPr lang="es-ES" sz="2000" dirty="0" err="1" smtClean="0"/>
              <a:t>acilCoA</a:t>
            </a:r>
            <a:r>
              <a:rPr lang="es-ES" sz="2000" dirty="0" smtClean="0"/>
              <a:t> </a:t>
            </a:r>
            <a:r>
              <a:rPr lang="es-ES" sz="2000" dirty="0"/>
              <a:t>y ser </a:t>
            </a:r>
            <a:r>
              <a:rPr lang="es-ES" sz="2000" dirty="0" smtClean="0"/>
              <a:t>oxidada, </a:t>
            </a:r>
            <a:r>
              <a:rPr lang="es-ES" sz="2000" dirty="0"/>
              <a:t>o ser </a:t>
            </a:r>
            <a:r>
              <a:rPr lang="es-ES" sz="2000" dirty="0" smtClean="0"/>
              <a:t>esterificada </a:t>
            </a:r>
            <a:r>
              <a:rPr lang="es-ES" sz="2000" dirty="0"/>
              <a:t>al glicerol en la producción de </a:t>
            </a:r>
            <a:r>
              <a:rPr lang="es-ES" sz="2000" dirty="0" smtClean="0"/>
              <a:t>TG. </a:t>
            </a:r>
            <a:r>
              <a:rPr lang="es-ES" sz="2000" dirty="0"/>
              <a:t>Si el hígado tiene suficientes fuentes de glicerol-3-fosfato, la mayor parte de las grasas serán usadas en la producción de </a:t>
            </a:r>
            <a:r>
              <a:rPr lang="es-ES" sz="2000" dirty="0" smtClean="0"/>
              <a:t>TG.</a:t>
            </a:r>
          </a:p>
          <a:p>
            <a:pPr marL="0" indent="0" algn="just">
              <a:buNone/>
            </a:pPr>
            <a:endParaRPr lang="es-MX" sz="2000" dirty="0"/>
          </a:p>
          <a:p>
            <a:pPr marL="0" indent="0" algn="just">
              <a:buNone/>
            </a:pPr>
            <a:r>
              <a:rPr lang="es-ES" sz="2000" b="1" dirty="0"/>
              <a:t>3.</a:t>
            </a:r>
            <a:r>
              <a:rPr lang="es-ES" sz="2000" dirty="0"/>
              <a:t> La generación de </a:t>
            </a:r>
            <a:r>
              <a:rPr lang="es-ES" sz="2000" dirty="0" err="1" smtClean="0"/>
              <a:t>acetilCoA</a:t>
            </a:r>
            <a:r>
              <a:rPr lang="es-ES" sz="2000" dirty="0" smtClean="0"/>
              <a:t> </a:t>
            </a:r>
            <a:r>
              <a:rPr lang="es-ES" sz="2000" dirty="0"/>
              <a:t>por la oxidación de las grasas puede ser oxidada totalmente en el ciclo del TCA. Por lo tanto, si la demanda de ATP es alta el destino de la </a:t>
            </a:r>
            <a:r>
              <a:rPr lang="es-ES" sz="2000" dirty="0" err="1"/>
              <a:t>acetil.CoA</a:t>
            </a:r>
            <a:r>
              <a:rPr lang="es-ES" sz="2000" dirty="0"/>
              <a:t> probablemente será su oxidación adicional a CO</a:t>
            </a:r>
            <a:r>
              <a:rPr lang="es-ES" sz="2000" baseline="-25000" dirty="0"/>
              <a:t>2</a:t>
            </a:r>
            <a:r>
              <a:rPr lang="es-ES" sz="2000" dirty="0" smtClean="0"/>
              <a:t>.</a:t>
            </a:r>
          </a:p>
          <a:p>
            <a:pPr marL="0" indent="0" algn="just">
              <a:buNone/>
            </a:pPr>
            <a:endParaRPr lang="es-MX" sz="2000" dirty="0"/>
          </a:p>
          <a:p>
            <a:pPr marL="0" indent="0" algn="just">
              <a:buNone/>
            </a:pPr>
            <a:r>
              <a:rPr lang="es-ES" sz="2000" b="1" dirty="0"/>
              <a:t>4.</a:t>
            </a:r>
            <a:r>
              <a:rPr lang="es-ES" sz="2000" dirty="0"/>
              <a:t> El nivel de oxidación de la grasa se regula hormonalmente </a:t>
            </a:r>
            <a:r>
              <a:rPr lang="es-ES" sz="2000" dirty="0" smtClean="0"/>
              <a:t>puede </a:t>
            </a:r>
            <a:r>
              <a:rPr lang="es-ES" sz="2000" dirty="0"/>
              <a:t>activarlo (en respuesta al glucagón) o inhibirlo (en el caso de la insulina).</a:t>
            </a:r>
            <a:endParaRPr lang="es-MX" sz="2000" dirty="0"/>
          </a:p>
          <a:p>
            <a:endParaRPr lang="es-MX" dirty="0"/>
          </a:p>
        </p:txBody>
      </p:sp>
    </p:spTree>
    <p:extLst>
      <p:ext uri="{BB962C8B-B14F-4D97-AF65-F5344CB8AC3E}">
        <p14:creationId xmlns:p14="http://schemas.microsoft.com/office/powerpoint/2010/main" val="92401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algn="just"/>
            <a:r>
              <a:rPr lang="es-ES" sz="1800" dirty="0"/>
              <a:t>La producción de cuerpos </a:t>
            </a:r>
            <a:r>
              <a:rPr lang="es-ES" sz="1800" dirty="0" err="1"/>
              <a:t>cetónicos</a:t>
            </a:r>
            <a:r>
              <a:rPr lang="es-ES" sz="1800" dirty="0"/>
              <a:t> ocurre en una proporción relativamente reducida durante la alimentación normal y bajo condiciones fisiológicas normales. </a:t>
            </a:r>
            <a:endParaRPr lang="es-MX" sz="1800" dirty="0"/>
          </a:p>
          <a:p>
            <a:pPr algn="just"/>
            <a:endParaRPr lang="es-MX" sz="1800" dirty="0"/>
          </a:p>
          <a:p>
            <a:pPr algn="just"/>
            <a:r>
              <a:rPr lang="es-ES" sz="1800" dirty="0"/>
              <a:t>Las respuestas fisiológicas normales a la escasez de carbohidratos hacen que el hígado aumente la producción de cuerpos </a:t>
            </a:r>
            <a:r>
              <a:rPr lang="es-ES" sz="1800" dirty="0" err="1"/>
              <a:t>cetónicos</a:t>
            </a:r>
            <a:r>
              <a:rPr lang="es-ES" sz="1800" dirty="0"/>
              <a:t> a partir de la </a:t>
            </a:r>
            <a:r>
              <a:rPr lang="es-ES" sz="1800" dirty="0" err="1"/>
              <a:t>acetil.CoA</a:t>
            </a:r>
            <a:r>
              <a:rPr lang="es-ES" sz="1800" dirty="0"/>
              <a:t> generada por la oxidación de los ácidos grasos. Esto permite al corazón y al músculo esquelético utilizar principalmente cuerpos </a:t>
            </a:r>
            <a:r>
              <a:rPr lang="es-ES" sz="1800" dirty="0" err="1"/>
              <a:t>cetónicos</a:t>
            </a:r>
            <a:r>
              <a:rPr lang="es-ES" sz="1800" dirty="0"/>
              <a:t> como fuente de energía, de tal modo que se preserva la limitada cantidad de glucosa para uso del cerebro.</a:t>
            </a:r>
            <a:endParaRPr lang="es-MX" sz="1800" dirty="0"/>
          </a:p>
          <a:p>
            <a:pPr marL="0" indent="0" algn="just">
              <a:buNone/>
            </a:pPr>
            <a:endParaRPr lang="es-MX" sz="1800" dirty="0"/>
          </a:p>
          <a:p>
            <a:pPr algn="just"/>
            <a:r>
              <a:rPr lang="es-ES" sz="1800" dirty="0"/>
              <a:t>La alteración más significativa del nivel de cetosis, llevando a manifestaciones clínicas profundas, ocurre en la diabetes mellitus </a:t>
            </a:r>
            <a:r>
              <a:rPr lang="es-ES" sz="1800" dirty="0" err="1"/>
              <a:t>insulino</a:t>
            </a:r>
            <a:r>
              <a:rPr lang="es-ES" sz="1800" dirty="0"/>
              <a:t>-dependiente no tratada. Este estado patológico, la </a:t>
            </a:r>
            <a:r>
              <a:rPr lang="es-ES" sz="1800" dirty="0" err="1"/>
              <a:t>Cetoacidosis</a:t>
            </a:r>
            <a:r>
              <a:rPr lang="es-ES" sz="1800" dirty="0"/>
              <a:t> </a:t>
            </a:r>
            <a:r>
              <a:rPr lang="es-ES" sz="1800" dirty="0" smtClean="0"/>
              <a:t>diabética resulta </a:t>
            </a:r>
            <a:r>
              <a:rPr lang="es-ES" sz="1800" dirty="0"/>
              <a:t>de una reducida disponibilidad de glucosa (debido a una disminución significativa de la insulina en la circulación) y de un aumento concomitante en la oxidación de los ácidos grasos (debido a un aumento concomitante de glucagón en la circulación). La producción creciente de </a:t>
            </a:r>
            <a:r>
              <a:rPr lang="es-ES" sz="1800" dirty="0" err="1"/>
              <a:t>acetil.CoA</a:t>
            </a:r>
            <a:r>
              <a:rPr lang="es-ES" sz="1800" dirty="0"/>
              <a:t> lleva a la producción de cuerpos </a:t>
            </a:r>
            <a:r>
              <a:rPr lang="es-ES" sz="1800" dirty="0" err="1"/>
              <a:t>cetónicos</a:t>
            </a:r>
            <a:r>
              <a:rPr lang="es-ES" sz="1800" dirty="0"/>
              <a:t> que excede la capacidad de los tejidos periféricos de oxidarlos. Los cuerpos </a:t>
            </a:r>
            <a:r>
              <a:rPr lang="es-ES" sz="1800" dirty="0" err="1"/>
              <a:t>cetónicos</a:t>
            </a:r>
            <a:r>
              <a:rPr lang="es-ES" sz="1800" dirty="0"/>
              <a:t> son ácidos relativamente fuertes y su aumento baja el pH de la sangre. Esta acidificación deteriora la capacidad de la hemoglobina de unirse al oxígeno.</a:t>
            </a:r>
            <a:endParaRPr lang="es-MX" sz="1800" dirty="0"/>
          </a:p>
          <a:p>
            <a:endParaRPr lang="es-MX" dirty="0"/>
          </a:p>
        </p:txBody>
      </p:sp>
    </p:spTree>
    <p:extLst>
      <p:ext uri="{BB962C8B-B14F-4D97-AF65-F5344CB8AC3E}">
        <p14:creationId xmlns:p14="http://schemas.microsoft.com/office/powerpoint/2010/main" val="1080289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026" name="Picture 2" descr="http://www.javeriana.edu.co/Facultades/Ciencias/neurobioquimica/libros/neurobioquimica/sintcataccetonico.JPG"/>
          <p:cNvPicPr>
            <a:picLocks noChangeAspect="1" noChangeArrowheads="1"/>
          </p:cNvPicPr>
          <p:nvPr/>
        </p:nvPicPr>
        <p:blipFill rotWithShape="1">
          <a:blip r:embed="rId2">
            <a:extLst>
              <a:ext uri="{28A0092B-C50C-407E-A947-70E740481C1C}">
                <a14:useLocalDpi xmlns:a14="http://schemas.microsoft.com/office/drawing/2010/main" val="0"/>
              </a:ext>
            </a:extLst>
          </a:blip>
          <a:srcRect b="36605"/>
          <a:stretch/>
        </p:blipFill>
        <p:spPr bwMode="auto">
          <a:xfrm>
            <a:off x="827584" y="116632"/>
            <a:ext cx="7848872" cy="6487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0041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2050" name="Picture 2" descr="http://www.javeriana.edu.co/Facultades/Ciencias/neurobioquimica/libros/neurobioquimica/sintcataccetonico.JPG"/>
          <p:cNvPicPr>
            <a:picLocks noChangeAspect="1" noChangeArrowheads="1"/>
          </p:cNvPicPr>
          <p:nvPr/>
        </p:nvPicPr>
        <p:blipFill rotWithShape="1">
          <a:blip r:embed="rId2">
            <a:extLst>
              <a:ext uri="{28A0092B-C50C-407E-A947-70E740481C1C}">
                <a14:useLocalDpi xmlns:a14="http://schemas.microsoft.com/office/drawing/2010/main" val="0"/>
              </a:ext>
            </a:extLst>
          </a:blip>
          <a:srcRect t="56866"/>
          <a:stretch/>
        </p:blipFill>
        <p:spPr bwMode="auto">
          <a:xfrm>
            <a:off x="467544" y="1258741"/>
            <a:ext cx="8322671"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985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120680"/>
          </a:xfrm>
        </p:spPr>
        <p:txBody>
          <a:bodyPr>
            <a:normAutofit fontScale="47500" lnSpcReduction="20000"/>
          </a:bodyPr>
          <a:lstStyle/>
          <a:p>
            <a:pPr marL="0" indent="0" algn="just">
              <a:buNone/>
            </a:pPr>
            <a:r>
              <a:rPr lang="es-ES" sz="3600" dirty="0"/>
              <a:t>L</a:t>
            </a:r>
            <a:r>
              <a:rPr lang="es-ES" sz="4200" dirty="0"/>
              <a:t>uego de la absorción de los productos de la lipasa pancreática por las células de la mucosa intestinal, los TG se vuelven a </a:t>
            </a:r>
            <a:r>
              <a:rPr lang="es-ES" sz="4200" dirty="0" smtClean="0"/>
              <a:t>re-sintetizar y son </a:t>
            </a:r>
            <a:r>
              <a:rPr lang="es-ES" sz="4200" dirty="0"/>
              <a:t>solubilizados en complejos de </a:t>
            </a:r>
            <a:r>
              <a:rPr lang="es-ES" sz="4200" dirty="0" smtClean="0"/>
              <a:t>lipoproteínas llamados </a:t>
            </a:r>
            <a:r>
              <a:rPr lang="es-ES" sz="4200" b="1" dirty="0"/>
              <a:t>quilomicrones</a:t>
            </a:r>
            <a:r>
              <a:rPr lang="es-ES" sz="4200" dirty="0"/>
              <a:t>. Un quilomicrón contiene una gota de grasa rodeada por lípidos más polares y finalmente por una capa de proteínas. Los TG sintetizados en el hígado son empaquetados en VLDL y son liberados directamente en la sangre. Los quilomicrones del intestino son entonces secretados en la sangre por medio del sistema linfático para su entrega en varios tejidos para su almacenamiento o producción de energía a través de su oxidación.</a:t>
            </a:r>
            <a:endParaRPr lang="es-MX" sz="4200" dirty="0"/>
          </a:p>
          <a:p>
            <a:pPr marL="0" indent="0" algn="just">
              <a:buNone/>
            </a:pPr>
            <a:r>
              <a:rPr lang="es-ES" sz="4200" dirty="0"/>
              <a:t> </a:t>
            </a:r>
            <a:endParaRPr lang="es-MX" sz="4200" dirty="0"/>
          </a:p>
          <a:p>
            <a:pPr marL="0" indent="0" algn="just">
              <a:buNone/>
            </a:pPr>
            <a:r>
              <a:rPr lang="es-ES" sz="4200" dirty="0"/>
              <a:t>Las fuentes más importantes de ácidos grasos para la oxidación son de la dieta y de los reservorios celulares. Los ácidos grasos de la dieta son entregados a las células por transporte sanguíneo. Los ácidos grasos son almacenados en forma de TG principalmente en los </a:t>
            </a:r>
            <a:r>
              <a:rPr lang="es-ES" sz="4200" dirty="0" smtClean="0"/>
              <a:t>adipocitos </a:t>
            </a:r>
            <a:r>
              <a:rPr lang="es-ES" sz="4200" dirty="0"/>
              <a:t>del tejido adiposo. En respuesta a demandas de energía, los ácidos grasos de los TG almacenados pueden ser movilizados para el uso de tejidos periféricos. La liberación de energía metabólica, en forma de ácidos grasos, se controla por una serie compleja de cascadas interrelacionadas que resultan en la activación de la lipasa sensible a hormona.</a:t>
            </a:r>
            <a:endParaRPr lang="es-MX" sz="4200" dirty="0"/>
          </a:p>
          <a:p>
            <a:pPr marL="0" indent="0" algn="just">
              <a:buNone/>
            </a:pPr>
            <a:endParaRPr lang="es-MX" sz="4200" dirty="0"/>
          </a:p>
          <a:p>
            <a:pPr marL="0" indent="0" algn="just">
              <a:buNone/>
            </a:pPr>
            <a:r>
              <a:rPr lang="es-ES" sz="4200" dirty="0"/>
              <a:t>Los estímulos para activar esta cascada, en los </a:t>
            </a:r>
            <a:r>
              <a:rPr lang="es-ES" sz="4200" dirty="0" smtClean="0"/>
              <a:t>adipocitos</a:t>
            </a:r>
            <a:r>
              <a:rPr lang="es-ES" sz="4200" dirty="0"/>
              <a:t>, </a:t>
            </a:r>
            <a:r>
              <a:rPr lang="es-ES" sz="4200" dirty="0" smtClean="0"/>
              <a:t>pueden </a:t>
            </a:r>
            <a:r>
              <a:rPr lang="es-ES" sz="4200" dirty="0"/>
              <a:t>ser el glucagón, epinefrina o β-</a:t>
            </a:r>
            <a:r>
              <a:rPr lang="es-ES" sz="4200" dirty="0" err="1"/>
              <a:t>corticotropina</a:t>
            </a:r>
            <a:r>
              <a:rPr lang="es-ES" sz="4200" dirty="0"/>
              <a:t>.</a:t>
            </a:r>
            <a:endParaRPr lang="es-MX" sz="4200" dirty="0"/>
          </a:p>
          <a:p>
            <a:endParaRPr lang="es-MX" dirty="0"/>
          </a:p>
        </p:txBody>
      </p:sp>
    </p:spTree>
    <p:extLst>
      <p:ext uri="{BB962C8B-B14F-4D97-AF65-F5344CB8AC3E}">
        <p14:creationId xmlns:p14="http://schemas.microsoft.com/office/powerpoint/2010/main" val="4288567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800" dirty="0" smtClean="0"/>
              <a:t>Productos finales del catabolismo de lípidos.</a:t>
            </a:r>
            <a:endParaRPr lang="es-MX" sz="2800" dirty="0"/>
          </a:p>
        </p:txBody>
      </p:sp>
      <p:sp>
        <p:nvSpPr>
          <p:cNvPr id="3" name="2 Marcador de contenido"/>
          <p:cNvSpPr>
            <a:spLocks noGrp="1"/>
          </p:cNvSpPr>
          <p:nvPr>
            <p:ph idx="1"/>
          </p:nvPr>
        </p:nvSpPr>
        <p:spPr/>
        <p:txBody>
          <a:bodyPr>
            <a:normAutofit/>
          </a:bodyPr>
          <a:lstStyle/>
          <a:p>
            <a:pPr marL="0" indent="0" algn="just">
              <a:buNone/>
            </a:pPr>
            <a:endParaRPr lang="es-ES" sz="2800" dirty="0" smtClean="0"/>
          </a:p>
          <a:p>
            <a:pPr marL="0" indent="0" algn="just">
              <a:buNone/>
            </a:pPr>
            <a:endParaRPr lang="es-ES" sz="2800" dirty="0"/>
          </a:p>
          <a:p>
            <a:pPr marL="0" indent="0" algn="just">
              <a:buNone/>
            </a:pPr>
            <a:r>
              <a:rPr lang="es-ES" sz="2800" dirty="0" smtClean="0"/>
              <a:t>Los </a:t>
            </a:r>
            <a:r>
              <a:rPr lang="es-ES" sz="2800" dirty="0"/>
              <a:t>ácidos grasos deben primero ser activados en el citoplasma antes de ser oxidados en la mitocondria. </a:t>
            </a:r>
            <a:endParaRPr lang="es-ES" sz="2800" dirty="0" smtClean="0"/>
          </a:p>
          <a:p>
            <a:pPr marL="0" indent="0">
              <a:buNone/>
            </a:pPr>
            <a:r>
              <a:rPr lang="es-ES" sz="2800" dirty="0"/>
              <a:t> </a:t>
            </a:r>
            <a:endParaRPr lang="es-MX" sz="2800" dirty="0"/>
          </a:p>
          <a:p>
            <a:pPr marL="0" indent="0" algn="ctr">
              <a:buNone/>
            </a:pPr>
            <a:r>
              <a:rPr lang="pt-BR" sz="2800" b="1" dirty="0"/>
              <a:t>Ácido </a:t>
            </a:r>
            <a:r>
              <a:rPr lang="pt-BR" sz="2800" b="1" dirty="0" err="1"/>
              <a:t>Graso</a:t>
            </a:r>
            <a:r>
              <a:rPr lang="pt-BR" sz="2800" b="1" dirty="0"/>
              <a:t> + ATP + </a:t>
            </a:r>
            <a:r>
              <a:rPr lang="pt-BR" sz="2800" b="1" dirty="0" err="1"/>
              <a:t>CoA</a:t>
            </a:r>
            <a:r>
              <a:rPr lang="pt-BR" sz="2800" b="1" dirty="0"/>
              <a:t> ——&gt; </a:t>
            </a:r>
            <a:r>
              <a:rPr lang="pt-BR" sz="2800" b="1" dirty="0" err="1"/>
              <a:t>Acil-CoA</a:t>
            </a:r>
            <a:r>
              <a:rPr lang="pt-BR" sz="2800" b="1" dirty="0"/>
              <a:t> + </a:t>
            </a:r>
            <a:r>
              <a:rPr lang="pt-BR" sz="2800" b="1" dirty="0" err="1"/>
              <a:t>PPi</a:t>
            </a:r>
            <a:r>
              <a:rPr lang="pt-BR" sz="2800" b="1" dirty="0"/>
              <a:t> + AMP</a:t>
            </a:r>
            <a:endParaRPr lang="es-MX" sz="2800" b="1" dirty="0"/>
          </a:p>
          <a:p>
            <a:pPr marL="0" indent="0">
              <a:buNone/>
            </a:pPr>
            <a:r>
              <a:rPr lang="es-ES" dirty="0"/>
              <a:t> </a:t>
            </a:r>
            <a:endParaRPr lang="es-MX" dirty="0"/>
          </a:p>
        </p:txBody>
      </p:sp>
      <p:pic>
        <p:nvPicPr>
          <p:cNvPr id="3074" name="Picture 2" descr="http://t3.gstatic.com/images?q=tbn:ANd9GcRMJZRhF-OYAoKsDoHHDegiQhZaK0-d2ZyPSkW_6h1z3ymxyn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665" y="836712"/>
            <a:ext cx="4312055" cy="28803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info-farmacia.com/_/rsrc/1321446233476/bioquimica/coenzima-a-funcion-b/Acil-Co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5373216"/>
            <a:ext cx="3743325" cy="116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83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92257"/>
            <a:ext cx="7488832" cy="5667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9982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r>
              <a:rPr lang="es-ES" dirty="0"/>
              <a:t>El proceso de oxidación de los ácidos grasos se denomina β-oxidación porque ocurre a través de la remoción secuencial de dos unidades de carbono por oxidación en la posición del carbono-β de la molécula de </a:t>
            </a:r>
            <a:r>
              <a:rPr lang="es-ES" dirty="0" err="1"/>
              <a:t>acil-CoA</a:t>
            </a:r>
            <a:r>
              <a:rPr lang="es-ES" dirty="0"/>
              <a:t> grasa.</a:t>
            </a:r>
            <a:endParaRPr lang="es-MX" dirty="0"/>
          </a:p>
        </p:txBody>
      </p:sp>
    </p:spTree>
    <p:extLst>
      <p:ext uri="{BB962C8B-B14F-4D97-AF65-F5344CB8AC3E}">
        <p14:creationId xmlns:p14="http://schemas.microsoft.com/office/powerpoint/2010/main" val="4060236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Archivo:Ciclo de Krebs-es.svg"/>
          <p:cNvPicPr>
            <a:picLocks noChangeAspect="1" noChangeArrowheads="1"/>
          </p:cNvPicPr>
          <p:nvPr/>
        </p:nvPicPr>
        <p:blipFill>
          <a:blip r:embed="rId2">
            <a:extLst>
              <a:ext uri="{28A0092B-C50C-407E-A947-70E740481C1C}">
                <a14:useLocalDpi xmlns:a14="http://schemas.microsoft.com/office/drawing/2010/main" val="0"/>
              </a:ext>
            </a:extLst>
          </a:blip>
          <a:srcRect t="2293"/>
          <a:stretch>
            <a:fillRect/>
          </a:stretch>
        </p:blipFill>
        <p:spPr bwMode="auto">
          <a:xfrm>
            <a:off x="971550" y="52388"/>
            <a:ext cx="6840538" cy="668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840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68313" y="0"/>
            <a:ext cx="8229600" cy="868363"/>
          </a:xfrm>
        </p:spPr>
        <p:txBody>
          <a:bodyPr/>
          <a:lstStyle/>
          <a:p>
            <a:pPr eaLnBrk="1" hangingPunct="1"/>
            <a:r>
              <a:rPr lang="es-ES_tradnl" smtClean="0"/>
              <a:t>Gluconeogénesis</a:t>
            </a:r>
            <a:endParaRPr lang="es-ES" smtClean="0"/>
          </a:p>
        </p:txBody>
      </p:sp>
      <p:pic>
        <p:nvPicPr>
          <p:cNvPr id="15364" name="Picture 5" descr="590metaboli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052513"/>
            <a:ext cx="6624638" cy="562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8184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5649491"/>
          </a:xfrm>
        </p:spPr>
        <p:txBody>
          <a:bodyPr/>
          <a:lstStyle/>
          <a:p>
            <a:pPr marL="0" indent="0" algn="just">
              <a:buNone/>
            </a:pPr>
            <a:r>
              <a:rPr lang="es-ES" sz="2800" dirty="0"/>
              <a:t>La oxidación de los ácidos grasos produce más energía por átomo de carbono que la oxidación de los carbohidratos. </a:t>
            </a:r>
            <a:endParaRPr lang="es-ES" sz="2800" dirty="0" smtClean="0"/>
          </a:p>
          <a:p>
            <a:pPr marL="0" indent="0" algn="just">
              <a:buNone/>
            </a:pPr>
            <a:endParaRPr lang="es-ES" sz="2800" dirty="0"/>
          </a:p>
          <a:p>
            <a:pPr marL="0" indent="0" algn="just">
              <a:buNone/>
            </a:pPr>
            <a:r>
              <a:rPr lang="es-ES" sz="2800" dirty="0" smtClean="0"/>
              <a:t>El </a:t>
            </a:r>
            <a:r>
              <a:rPr lang="es-ES" sz="2800" dirty="0"/>
              <a:t>resultado neto de la oxidación de un mol de acido oleico (un acido graso de 18 carbonos) será 146 moles de ATP (se utilizan 2 moles de ATP durante la activación de los ácidos grasos), comparados con 114 moles de un numero equivalentes de átomos de carbono de la glucosa.</a:t>
            </a:r>
            <a:endParaRPr lang="es-MX" sz="2800" dirty="0"/>
          </a:p>
          <a:p>
            <a:endParaRPr lang="es-MX" dirty="0"/>
          </a:p>
        </p:txBody>
      </p:sp>
    </p:spTree>
    <p:extLst>
      <p:ext uri="{BB962C8B-B14F-4D97-AF65-F5344CB8AC3E}">
        <p14:creationId xmlns:p14="http://schemas.microsoft.com/office/powerpoint/2010/main" val="3414472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29600" cy="6120680"/>
          </a:xfrm>
        </p:spPr>
        <p:txBody>
          <a:bodyPr/>
          <a:lstStyle/>
          <a:p>
            <a:pPr marL="0" indent="0" algn="just">
              <a:buNone/>
            </a:pPr>
            <a:r>
              <a:rPr lang="es-ES" sz="2400" dirty="0"/>
              <a:t>Durante altas tasas de oxidación de </a:t>
            </a:r>
            <a:r>
              <a:rPr lang="es-ES" sz="2400" dirty="0" smtClean="0"/>
              <a:t>ácidos </a:t>
            </a:r>
            <a:r>
              <a:rPr lang="es-ES" sz="2400" dirty="0"/>
              <a:t>grasos, sobre todo en el hígado, se generan </a:t>
            </a:r>
            <a:r>
              <a:rPr lang="es-ES" sz="2400" dirty="0" smtClean="0"/>
              <a:t>grandes </a:t>
            </a:r>
            <a:r>
              <a:rPr lang="es-ES" sz="2400" dirty="0"/>
              <a:t>cantidades de </a:t>
            </a:r>
            <a:r>
              <a:rPr lang="es-ES" sz="2400" dirty="0" err="1" smtClean="0"/>
              <a:t>acetilCoA</a:t>
            </a:r>
            <a:r>
              <a:rPr lang="es-ES" sz="2400" dirty="0"/>
              <a:t>. </a:t>
            </a:r>
            <a:r>
              <a:rPr lang="es-ES" sz="2400" dirty="0" smtClean="0"/>
              <a:t>Estas </a:t>
            </a:r>
            <a:r>
              <a:rPr lang="es-ES" sz="2400" dirty="0"/>
              <a:t>exceden la capacidad del </a:t>
            </a:r>
            <a:r>
              <a:rPr lang="es-ES" sz="2400" dirty="0" smtClean="0"/>
              <a:t>ciclo </a:t>
            </a:r>
            <a:r>
              <a:rPr lang="es-ES" sz="2400" dirty="0"/>
              <a:t>TCA, y un resultado de esto es la síntesis de los cuerpos </a:t>
            </a:r>
            <a:r>
              <a:rPr lang="es-ES" sz="2400" dirty="0" err="1"/>
              <a:t>cetónicos</a:t>
            </a:r>
            <a:r>
              <a:rPr lang="es-ES" sz="2400" dirty="0"/>
              <a:t>, o </a:t>
            </a:r>
            <a:r>
              <a:rPr lang="es-ES" sz="2400" dirty="0" err="1"/>
              <a:t>cetogénesis</a:t>
            </a:r>
            <a:r>
              <a:rPr lang="es-ES" sz="2400" dirty="0"/>
              <a:t>. </a:t>
            </a:r>
            <a:endParaRPr lang="es-ES" sz="2400" dirty="0" smtClean="0"/>
          </a:p>
          <a:p>
            <a:pPr marL="0" indent="0" algn="just">
              <a:buNone/>
            </a:pPr>
            <a:endParaRPr lang="es-ES" sz="2400" dirty="0"/>
          </a:p>
          <a:p>
            <a:pPr marL="0" indent="0" algn="just">
              <a:buNone/>
            </a:pPr>
            <a:r>
              <a:rPr lang="es-ES" sz="2400" dirty="0" smtClean="0"/>
              <a:t>Los </a:t>
            </a:r>
            <a:r>
              <a:rPr lang="es-ES" sz="2400" dirty="0"/>
              <a:t>cuerpos </a:t>
            </a:r>
            <a:r>
              <a:rPr lang="es-ES" sz="2400" dirty="0" err="1"/>
              <a:t>cetónicos</a:t>
            </a:r>
            <a:r>
              <a:rPr lang="es-ES" sz="2400" dirty="0"/>
              <a:t> son el </a:t>
            </a:r>
            <a:r>
              <a:rPr lang="es-ES" sz="2400" dirty="0" err="1"/>
              <a:t>acetoacetato</a:t>
            </a:r>
            <a:r>
              <a:rPr lang="es-ES" sz="2400" dirty="0"/>
              <a:t>, β-</a:t>
            </a:r>
            <a:r>
              <a:rPr lang="es-ES" sz="2400" dirty="0" err="1"/>
              <a:t>hidroxibutirato</a:t>
            </a:r>
            <a:r>
              <a:rPr lang="es-ES" sz="2400" dirty="0"/>
              <a:t>, y la acetona</a:t>
            </a:r>
            <a:r>
              <a:rPr lang="es-ES" sz="2400" dirty="0" smtClean="0"/>
              <a:t>.</a:t>
            </a:r>
          </a:p>
          <a:p>
            <a:pPr marL="0" indent="0" algn="just">
              <a:buNone/>
            </a:pPr>
            <a:endParaRPr lang="es-ES" sz="2400" dirty="0" smtClean="0"/>
          </a:p>
          <a:p>
            <a:pPr marL="0" indent="0">
              <a:buNone/>
            </a:pPr>
            <a:r>
              <a:rPr lang="es-MX" sz="2400" dirty="0"/>
              <a:t>Los cuerpos </a:t>
            </a:r>
            <a:r>
              <a:rPr lang="es-MX" sz="2400" dirty="0" err="1"/>
              <a:t>cetónicos</a:t>
            </a:r>
            <a:r>
              <a:rPr lang="es-MX" sz="2400" dirty="0"/>
              <a:t> se forman en situaciones en las que el metabolismo de la glucosa está comprometido:</a:t>
            </a:r>
          </a:p>
          <a:p>
            <a:r>
              <a:rPr lang="es-MX" sz="2400" dirty="0"/>
              <a:t>Descompensación diabética: con cifras elevadas de glucosa en sangre</a:t>
            </a:r>
          </a:p>
          <a:p>
            <a:r>
              <a:rPr lang="es-MX" sz="2400" dirty="0"/>
              <a:t>Hipoglucemia</a:t>
            </a:r>
          </a:p>
          <a:p>
            <a:r>
              <a:rPr lang="es-MX" sz="2400" dirty="0"/>
              <a:t>Ayuno prolongado</a:t>
            </a:r>
          </a:p>
          <a:p>
            <a:pPr marL="0" indent="0" algn="just">
              <a:buNone/>
            </a:pPr>
            <a:endParaRPr lang="es-MX" sz="2800" dirty="0"/>
          </a:p>
          <a:p>
            <a:endParaRPr lang="es-MX" dirty="0"/>
          </a:p>
        </p:txBody>
      </p:sp>
    </p:spTree>
    <p:extLst>
      <p:ext uri="{BB962C8B-B14F-4D97-AF65-F5344CB8AC3E}">
        <p14:creationId xmlns:p14="http://schemas.microsoft.com/office/powerpoint/2010/main" val="106848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341</TotalTime>
  <Words>839</Words>
  <Application>Microsoft Office PowerPoint</Application>
  <PresentationFormat>Presentación en pantalla (4:3)</PresentationFormat>
  <Paragraphs>70</Paragraphs>
  <Slides>16</Slides>
  <Notes>0</Notes>
  <HiddenSlides>0</HiddenSlides>
  <MMClips>0</MMClips>
  <ScaleCrop>false</ScaleCrop>
  <HeadingPairs>
    <vt:vector size="4" baseType="variant">
      <vt:variant>
        <vt:lpstr>Tema</vt:lpstr>
      </vt:variant>
      <vt:variant>
        <vt:i4>3</vt:i4>
      </vt:variant>
      <vt:variant>
        <vt:lpstr>Títulos de diapositiva</vt:lpstr>
      </vt:variant>
      <vt:variant>
        <vt:i4>16</vt:i4>
      </vt:variant>
    </vt:vector>
  </HeadingPairs>
  <TitlesOfParts>
    <vt:vector size="19" baseType="lpstr">
      <vt:lpstr>Tema de Office</vt:lpstr>
      <vt:lpstr>Diseño predeterminado</vt:lpstr>
      <vt:lpstr>1_Diseño predeterminado</vt:lpstr>
      <vt:lpstr>METABOLISMO INTERMEDIO</vt:lpstr>
      <vt:lpstr>Presentación de PowerPoint</vt:lpstr>
      <vt:lpstr>Productos finales del catabolismo de lípidos.</vt:lpstr>
      <vt:lpstr>Presentación de PowerPoint</vt:lpstr>
      <vt:lpstr>Presentación de PowerPoint</vt:lpstr>
      <vt:lpstr>Presentación de PowerPoint</vt:lpstr>
      <vt:lpstr>Gluconeogénesis</vt:lpstr>
      <vt:lpstr>Presentación de PowerPoint</vt:lpstr>
      <vt:lpstr>Presentación de PowerPoint</vt:lpstr>
      <vt:lpstr>Insulina.</vt:lpstr>
      <vt:lpstr>Glucagón.</vt:lpstr>
      <vt:lpstr>Presentación de PowerPoint</vt:lpstr>
      <vt:lpstr>Regulación de la Cetogénesis </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METABOLISMO INTERMEDIO</dc:title>
  <dc:creator>Angelica</dc:creator>
  <cp:lastModifiedBy>Angelica</cp:lastModifiedBy>
  <cp:revision>13</cp:revision>
  <dcterms:created xsi:type="dcterms:W3CDTF">2011-10-24T02:38:58Z</dcterms:created>
  <dcterms:modified xsi:type="dcterms:W3CDTF">2012-10-16T13:57:33Z</dcterms:modified>
</cp:coreProperties>
</file>