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70" r:id="rId2"/>
    <p:sldId id="257" r:id="rId3"/>
    <p:sldId id="268" r:id="rId4"/>
    <p:sldId id="269" r:id="rId5"/>
    <p:sldId id="256" r:id="rId6"/>
    <p:sldId id="258" r:id="rId7"/>
    <p:sldId id="265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</p:grpSp>
      <p:sp>
        <p:nvSpPr>
          <p:cNvPr id="820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s-ES" noProof="0"/>
              <a:t>Haga clic para cambiar el estilo de título	</a:t>
            </a: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s-ES" noProof="0"/>
              <a:t>Haga clic para modificar el estilo de subtítulo del patrón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BD558-53F8-4B98-958D-CB1A7432A548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252882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D9DE2E-5452-4520-804B-A57FB82C9C71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570456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2AF61-231D-48C6-9C35-31C11DB82E63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90295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575F4B-7730-4EA9-BCCA-7FD3733D92C9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24104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B90984-AA83-4835-8D11-FB8DF8648E83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794335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A6BBF-7D5E-440E-84F4-B71819F887A3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505503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953A47-B231-4860-8E10-241C9BB6E56C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804507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0E9722-BC9A-44AE-9B88-3459967F4E92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967832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AE393B-0F17-46D4-8138-5A8682E7DE07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958065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46CF03-7BB3-4007-99CE-7C8F2C107F4A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838492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300A97-DE9B-4290-AF9F-F22AAB37BE4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84843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717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  <p:sp>
          <p:nvSpPr>
            <p:cNvPr id="717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s-MX">
                <a:latin typeface="Arial" charset="0"/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</p:grpSp>
      <p:sp>
        <p:nvSpPr>
          <p:cNvPr id="717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EEA6A9F-703B-4F80-A953-968F3B555702}" type="slidenum">
              <a:rPr lang="es-ES" altLang="es-MX"/>
              <a:pPr/>
              <a:t>‹Nº›</a:t>
            </a:fld>
            <a:endParaRPr lang="es-ES" altLang="es-MX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 sz="quarter"/>
          </p:nvPr>
        </p:nvSpPr>
        <p:spPr>
          <a:xfrm>
            <a:off x="611188" y="2349500"/>
            <a:ext cx="7772400" cy="1555750"/>
          </a:xfrm>
        </p:spPr>
        <p:txBody>
          <a:bodyPr/>
          <a:lstStyle/>
          <a:p>
            <a:pPr>
              <a:defRPr/>
            </a:pPr>
            <a:r>
              <a:rPr lang="es-MX" dirty="0"/>
              <a:t>METABOLISMO INTERMEDIO DE PROTEINAS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82296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sz="2800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 A C A C </a:t>
            </a:r>
            <a:r>
              <a:rPr lang="es-ES_tradnl" sz="2800" dirty="0" err="1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s-ES_tradnl" sz="2800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G A C G </a:t>
            </a:r>
            <a:r>
              <a:rPr lang="es-ES_tradnl" sz="2800" dirty="0" err="1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</a:t>
            </a:r>
            <a:r>
              <a:rPr lang="es-ES_tradnl" sz="2800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C A C G C T C A C T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s-ES_tradnl" sz="2800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sz="2800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T G T G </a:t>
            </a:r>
            <a:r>
              <a:rPr lang="es-ES_tradnl" sz="2800" dirty="0" err="1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</a:t>
            </a:r>
            <a:r>
              <a:rPr lang="es-ES_tradnl" sz="2800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C T G C </a:t>
            </a:r>
            <a:r>
              <a:rPr lang="es-ES_tradnl" sz="2800" dirty="0" err="1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s-ES_tradnl" sz="2800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G T G C G A G T G 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s-ES_tradnl" sz="2800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sz="2800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U G</a:t>
            </a:r>
            <a:r>
              <a:rPr lang="es-ES_tradnl" sz="28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 G </a:t>
            </a:r>
            <a:r>
              <a:rPr lang="es-ES_tradnl" sz="2800" u="sng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</a:t>
            </a:r>
            <a:r>
              <a:rPr lang="es-ES_tradnl" sz="28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 U G</a:t>
            </a:r>
            <a:r>
              <a:rPr lang="es-ES_tradnl" sz="28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 </a:t>
            </a:r>
            <a:r>
              <a:rPr lang="es-ES_tradnl" sz="2800" u="sng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s-ES_tradnl" sz="2800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G</a:t>
            </a:r>
            <a:r>
              <a:rPr lang="es-ES_tradnl" sz="28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 G C</a:t>
            </a:r>
            <a:r>
              <a:rPr lang="es-ES_tradnl" sz="28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 A G </a:t>
            </a:r>
            <a:r>
              <a:rPr lang="es-ES_tradnl" sz="2800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 G 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s-ES_tradnl" sz="2800" dirty="0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sz="2800" dirty="0"/>
              <a:t>   </a:t>
            </a:r>
            <a:r>
              <a:rPr lang="es-ES_tradnl" sz="2800" dirty="0" err="1"/>
              <a:t>Met</a:t>
            </a:r>
            <a:r>
              <a:rPr lang="es-ES_tradnl" sz="2800" dirty="0"/>
              <a:t> – </a:t>
            </a:r>
            <a:r>
              <a:rPr lang="es-ES_tradnl" sz="2800" dirty="0" err="1"/>
              <a:t>Trp</a:t>
            </a:r>
            <a:r>
              <a:rPr lang="es-ES_tradnl" sz="2800" dirty="0"/>
              <a:t> – Leu – Pro – </a:t>
            </a:r>
            <a:r>
              <a:rPr lang="es-ES_tradnl" sz="2800" dirty="0" err="1"/>
              <a:t>Cys</a:t>
            </a:r>
            <a:r>
              <a:rPr lang="es-ES_tradnl" sz="2800" dirty="0"/>
              <a:t> – </a:t>
            </a:r>
            <a:r>
              <a:rPr lang="es-ES_tradnl" sz="2800" dirty="0" err="1"/>
              <a:t>Glu</a:t>
            </a:r>
            <a:r>
              <a:rPr lang="es-ES_tradnl" sz="2800" dirty="0"/>
              <a:t> - STOP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1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1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/>
              <a:t>TAREA</a:t>
            </a:r>
            <a:endParaRPr lang="es-E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1196975"/>
            <a:ext cx="8785225" cy="54006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sz="2000" dirty="0"/>
              <a:t>OBTENER: ADN2, </a:t>
            </a:r>
            <a:r>
              <a:rPr lang="es-ES_tradnl" sz="2000" dirty="0" err="1"/>
              <a:t>ARNm</a:t>
            </a:r>
            <a:r>
              <a:rPr lang="es-ES_tradnl" sz="2000" dirty="0"/>
              <a:t>  Y CADENA DE aa.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 A C G C T A G C </a:t>
            </a:r>
            <a:r>
              <a:rPr lang="es-ES_tradnl" dirty="0" err="1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s-ES_tradnl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G T A </a:t>
            </a:r>
            <a:r>
              <a:rPr lang="es-ES_tradnl" dirty="0" err="1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s-ES_tradnl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G C T A </a:t>
            </a:r>
            <a:r>
              <a:rPr lang="es-ES_tradnl" dirty="0" err="1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s-ES_tradnl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C T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s-ES_tradnl" sz="2000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sz="2000" dirty="0"/>
              <a:t>OBTENER: ADN1, </a:t>
            </a:r>
            <a:r>
              <a:rPr lang="es-ES_tradnl" sz="2000" dirty="0" err="1"/>
              <a:t>ARNm</a:t>
            </a:r>
            <a:r>
              <a:rPr lang="es-ES_tradnl" sz="2000" dirty="0"/>
              <a:t> Y CADENA DE aa.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U G G C A T G C T A C C T A </a:t>
            </a:r>
            <a:r>
              <a:rPr lang="es-ES_tradnl" dirty="0" err="1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s-ES_tradnl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G C T A G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s-ES_tradnl" sz="2000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sz="2000" dirty="0"/>
              <a:t>OBTENER: ADN1, ADN2 Y CADENA DE aa.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 A G C U G A </a:t>
            </a:r>
            <a:r>
              <a:rPr lang="es-ES_tradnl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U G C G C </a:t>
            </a:r>
            <a:r>
              <a:rPr lang="es-ES_tradnl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U A U A U A 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s-ES_tradnl" sz="2000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sz="2000" dirty="0"/>
              <a:t>OBTENER: UNA POSIBLE CADENA DE </a:t>
            </a:r>
            <a:r>
              <a:rPr lang="es-ES_tradnl" sz="2000" dirty="0" err="1"/>
              <a:t>ARNm</a:t>
            </a:r>
            <a:r>
              <a:rPr lang="es-ES_tradnl" sz="2000" dirty="0"/>
              <a:t> Y CON BASE EN ESA, LAS DE ADN1 Y ADN2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s-ES_tradnl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Met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– Pro – </a:t>
            </a:r>
            <a:r>
              <a:rPr lang="es-ES_tradnl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Ile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– Ala – </a:t>
            </a:r>
            <a:r>
              <a:rPr lang="es-ES_tradnl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Phe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– </a:t>
            </a:r>
            <a:r>
              <a:rPr lang="es-ES_tradnl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Tyr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– </a:t>
            </a:r>
            <a:r>
              <a:rPr lang="es-ES_tradnl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Gln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- STOP</a:t>
            </a:r>
            <a:endParaRPr lang="es-ES" dirty="0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867400" y="260350"/>
            <a:ext cx="3276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_tradnl" altLang="es-MX"/>
              <a:t>NOTA: TOMAR EN CUENTA QUE LA CADENA DE ADN1 ES LA QUE COPIA EL ARNm.</a:t>
            </a:r>
            <a:endParaRPr lang="es-ES" alt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150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Las reacciones del ciclo de la ur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33375"/>
            <a:ext cx="6886575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2.uah.es/tejedor_bio/bioquimica_Farmacia/IMAGENES/ciclo-ure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33375"/>
            <a:ext cx="6019800" cy="60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825" y="188913"/>
            <a:ext cx="8642350" cy="5942012"/>
          </a:xfrm>
        </p:spPr>
        <p:txBody>
          <a:bodyPr/>
          <a:lstStyle/>
          <a:p>
            <a:pPr marL="0" indent="0" algn="just" fontAlgn="t">
              <a:buFont typeface="Wingdings" panose="05000000000000000000" pitchFamily="2" charset="2"/>
              <a:buNone/>
              <a:defRPr/>
            </a:pPr>
            <a:r>
              <a:rPr lang="es-MX" sz="1600" b="1" dirty="0">
                <a:effectLst/>
              </a:rPr>
              <a:t>Reacciones:</a:t>
            </a:r>
            <a:endParaRPr lang="es-MX" sz="1600" dirty="0">
              <a:effectLst/>
            </a:endParaRPr>
          </a:p>
          <a:p>
            <a:pPr marL="0" indent="0" algn="just" fontAlgn="t">
              <a:buFont typeface="Wingdings" panose="05000000000000000000" pitchFamily="2" charset="2"/>
              <a:buNone/>
              <a:defRPr/>
            </a:pPr>
            <a:r>
              <a:rPr lang="es-MX" sz="1600" b="1" dirty="0">
                <a:effectLst/>
              </a:rPr>
              <a:t>1.  </a:t>
            </a:r>
            <a:r>
              <a:rPr lang="es-MX" sz="1600" dirty="0">
                <a:effectLst/>
              </a:rPr>
              <a:t>El primer grupo amino que ingresa al ciclo proviene del amoníaco libre </a:t>
            </a:r>
            <a:r>
              <a:rPr lang="es-MX" sz="1600" dirty="0" err="1">
                <a:effectLst/>
              </a:rPr>
              <a:t>intramitocondrial</a:t>
            </a:r>
            <a:r>
              <a:rPr lang="es-MX" sz="1600" dirty="0">
                <a:effectLst/>
              </a:rPr>
              <a:t>. El amoníaco producido en las mitocondrias, se utiliza junto con el bicarbonato (producto de la respiración celular), para producir </a:t>
            </a:r>
            <a:r>
              <a:rPr lang="es-MX" sz="1600" dirty="0" err="1">
                <a:effectLst/>
              </a:rPr>
              <a:t>carbamoil</a:t>
            </a:r>
            <a:r>
              <a:rPr lang="es-MX" sz="1600" dirty="0">
                <a:effectLst/>
              </a:rPr>
              <a:t>-fosfato. Reacción dependiente de ATP y catalizada por la </a:t>
            </a:r>
            <a:r>
              <a:rPr lang="es-MX" sz="1600" b="1" dirty="0" err="1">
                <a:effectLst/>
              </a:rPr>
              <a:t>carbamoil</a:t>
            </a:r>
            <a:r>
              <a:rPr lang="es-MX" sz="1600" b="1" dirty="0">
                <a:effectLst/>
              </a:rPr>
              <a:t>-fosfato-</a:t>
            </a:r>
            <a:r>
              <a:rPr lang="es-MX" sz="1600" b="1" dirty="0" err="1">
                <a:effectLst/>
              </a:rPr>
              <a:t>sintetasa</a:t>
            </a:r>
            <a:r>
              <a:rPr lang="es-MX" sz="1600" b="1" dirty="0">
                <a:effectLst/>
              </a:rPr>
              <a:t> I.</a:t>
            </a:r>
            <a:r>
              <a:rPr lang="es-MX" sz="1600" dirty="0">
                <a:effectLst/>
              </a:rPr>
              <a:t> Enzima </a:t>
            </a:r>
            <a:r>
              <a:rPr lang="es-MX" sz="1600" dirty="0" err="1">
                <a:effectLst/>
              </a:rPr>
              <a:t>alostérica</a:t>
            </a:r>
            <a:r>
              <a:rPr lang="es-MX" sz="1600" dirty="0">
                <a:effectLst/>
              </a:rPr>
              <a:t> y modulada (+) por el N-</a:t>
            </a:r>
            <a:r>
              <a:rPr lang="es-MX" sz="1600" dirty="0" err="1">
                <a:effectLst/>
              </a:rPr>
              <a:t>acetilglutamato</a:t>
            </a:r>
            <a:r>
              <a:rPr lang="es-MX" sz="1600" dirty="0">
                <a:effectLst/>
              </a:rPr>
              <a:t>.</a:t>
            </a:r>
          </a:p>
          <a:p>
            <a:pPr marL="0" indent="0" algn="just" fontAlgn="t">
              <a:buFont typeface="Wingdings" panose="05000000000000000000" pitchFamily="2" charset="2"/>
              <a:buNone/>
              <a:defRPr/>
            </a:pPr>
            <a:endParaRPr lang="es-MX" sz="1600" b="1" dirty="0">
              <a:effectLst/>
            </a:endParaRPr>
          </a:p>
          <a:p>
            <a:pPr marL="0" indent="0" algn="just" fontAlgn="t">
              <a:buFont typeface="Wingdings" panose="05000000000000000000" pitchFamily="2" charset="2"/>
              <a:buNone/>
              <a:defRPr/>
            </a:pPr>
            <a:r>
              <a:rPr lang="es-MX" sz="1600" b="1" dirty="0">
                <a:effectLst/>
              </a:rPr>
              <a:t>2.  </a:t>
            </a:r>
            <a:r>
              <a:rPr lang="es-MX" sz="1600" dirty="0">
                <a:effectLst/>
              </a:rPr>
              <a:t>El </a:t>
            </a:r>
            <a:r>
              <a:rPr lang="es-MX" sz="1600" dirty="0" err="1">
                <a:effectLst/>
              </a:rPr>
              <a:t>carbamoil</a:t>
            </a:r>
            <a:r>
              <a:rPr lang="es-MX" sz="1600" dirty="0">
                <a:effectLst/>
              </a:rPr>
              <a:t>-fosfato cede su grupo </a:t>
            </a:r>
            <a:r>
              <a:rPr lang="es-MX" sz="1600" dirty="0" err="1">
                <a:effectLst/>
              </a:rPr>
              <a:t>carbamoilo</a:t>
            </a:r>
            <a:r>
              <a:rPr lang="es-MX" sz="1600" dirty="0">
                <a:effectLst/>
              </a:rPr>
              <a:t> a la </a:t>
            </a:r>
            <a:r>
              <a:rPr lang="es-MX" sz="1600" dirty="0" err="1">
                <a:effectLst/>
              </a:rPr>
              <a:t>ornitina</a:t>
            </a:r>
            <a:r>
              <a:rPr lang="es-MX" sz="1600" dirty="0">
                <a:effectLst/>
              </a:rPr>
              <a:t>, para formar </a:t>
            </a:r>
            <a:r>
              <a:rPr lang="es-MX" sz="1600" dirty="0" err="1">
                <a:effectLst/>
              </a:rPr>
              <a:t>citrulina</a:t>
            </a:r>
            <a:r>
              <a:rPr lang="es-MX" sz="1600" dirty="0">
                <a:effectLst/>
              </a:rPr>
              <a:t> y liberar Pi. Reacción catalizada por </a:t>
            </a:r>
            <a:r>
              <a:rPr lang="es-MX" sz="1600" dirty="0" err="1">
                <a:effectLst/>
              </a:rPr>
              <a:t>la</a:t>
            </a:r>
            <a:r>
              <a:rPr lang="es-MX" sz="1600" b="1" dirty="0" err="1">
                <a:effectLst/>
              </a:rPr>
              <a:t>ornitina</a:t>
            </a:r>
            <a:r>
              <a:rPr lang="es-MX" sz="1600" b="1" dirty="0">
                <a:effectLst/>
              </a:rPr>
              <a:t> </a:t>
            </a:r>
            <a:r>
              <a:rPr lang="es-MX" sz="1600" b="1" dirty="0" err="1">
                <a:effectLst/>
              </a:rPr>
              <a:t>transcarbamoilasa</a:t>
            </a:r>
            <a:r>
              <a:rPr lang="es-MX" sz="1600" dirty="0">
                <a:effectLst/>
              </a:rPr>
              <a:t>. La </a:t>
            </a:r>
            <a:r>
              <a:rPr lang="es-MX" sz="1600" dirty="0" err="1">
                <a:effectLst/>
              </a:rPr>
              <a:t>citrulina</a:t>
            </a:r>
            <a:r>
              <a:rPr lang="es-MX" sz="1600" dirty="0">
                <a:effectLst/>
              </a:rPr>
              <a:t> se libera al citoplasma.</a:t>
            </a:r>
          </a:p>
          <a:p>
            <a:pPr marL="0" indent="0" algn="just" fontAlgn="t">
              <a:buFont typeface="Wingdings" panose="05000000000000000000" pitchFamily="2" charset="2"/>
              <a:buNone/>
              <a:defRPr/>
            </a:pPr>
            <a:endParaRPr lang="es-MX" sz="1600" b="1" dirty="0">
              <a:effectLst/>
            </a:endParaRPr>
          </a:p>
          <a:p>
            <a:pPr marL="0" indent="0" algn="just" fontAlgn="t">
              <a:buFont typeface="Wingdings" panose="05000000000000000000" pitchFamily="2" charset="2"/>
              <a:buNone/>
              <a:defRPr/>
            </a:pPr>
            <a:r>
              <a:rPr lang="es-MX" sz="1600" b="1" dirty="0">
                <a:effectLst/>
              </a:rPr>
              <a:t>3.  </a:t>
            </a:r>
            <a:r>
              <a:rPr lang="es-MX" sz="1600" dirty="0">
                <a:effectLst/>
              </a:rPr>
              <a:t>El segundo grupo amino procedente del </a:t>
            </a:r>
            <a:r>
              <a:rPr lang="es-MX" sz="1600" dirty="0" err="1">
                <a:effectLst/>
              </a:rPr>
              <a:t>aspartato</a:t>
            </a:r>
            <a:r>
              <a:rPr lang="es-MX" sz="1600" dirty="0">
                <a:effectLst/>
              </a:rPr>
              <a:t> (producido en la mitocondria por </a:t>
            </a:r>
            <a:r>
              <a:rPr lang="es-MX" sz="1600" dirty="0" err="1">
                <a:effectLst/>
              </a:rPr>
              <a:t>transaminación</a:t>
            </a:r>
            <a:r>
              <a:rPr lang="es-MX" sz="1600" dirty="0">
                <a:effectLst/>
              </a:rPr>
              <a:t> y posteriormente exportado al </a:t>
            </a:r>
            <a:r>
              <a:rPr lang="es-MX" sz="1600" dirty="0" err="1">
                <a:effectLst/>
              </a:rPr>
              <a:t>citosol</a:t>
            </a:r>
            <a:r>
              <a:rPr lang="es-MX" sz="1600" dirty="0">
                <a:effectLst/>
              </a:rPr>
              <a:t>) se condensa con la </a:t>
            </a:r>
            <a:r>
              <a:rPr lang="es-MX" sz="1600" dirty="0" err="1">
                <a:effectLst/>
              </a:rPr>
              <a:t>citrulina</a:t>
            </a:r>
            <a:r>
              <a:rPr lang="es-MX" sz="1600" dirty="0">
                <a:effectLst/>
              </a:rPr>
              <a:t> para formar </a:t>
            </a:r>
            <a:r>
              <a:rPr lang="es-MX" sz="1600" dirty="0" err="1">
                <a:effectLst/>
              </a:rPr>
              <a:t>argininosuccinato</a:t>
            </a:r>
            <a:r>
              <a:rPr lang="es-MX" sz="1600" dirty="0">
                <a:effectLst/>
              </a:rPr>
              <a:t>. Reacción catalizada por </a:t>
            </a:r>
            <a:r>
              <a:rPr lang="es-MX" sz="1600" dirty="0" err="1">
                <a:effectLst/>
              </a:rPr>
              <a:t>la</a:t>
            </a:r>
            <a:r>
              <a:rPr lang="es-MX" sz="1600" b="1" dirty="0" err="1">
                <a:effectLst/>
              </a:rPr>
              <a:t>argininosuccinato</a:t>
            </a:r>
            <a:r>
              <a:rPr lang="es-MX" sz="1600" b="1" dirty="0">
                <a:effectLst/>
              </a:rPr>
              <a:t> </a:t>
            </a:r>
            <a:r>
              <a:rPr lang="es-MX" sz="1600" b="1" dirty="0" err="1">
                <a:effectLst/>
              </a:rPr>
              <a:t>sintetasa</a:t>
            </a:r>
            <a:r>
              <a:rPr lang="es-MX" sz="1600" dirty="0">
                <a:effectLst/>
              </a:rPr>
              <a:t> citoplasmática. Enzima que necesita ATP y produce como intermediario de la reacción </a:t>
            </a:r>
            <a:r>
              <a:rPr lang="es-MX" sz="1600" dirty="0" err="1">
                <a:effectLst/>
              </a:rPr>
              <a:t>citrulil</a:t>
            </a:r>
            <a:r>
              <a:rPr lang="es-MX" sz="1600" dirty="0">
                <a:effectLst/>
              </a:rPr>
              <a:t>-AMP.</a:t>
            </a:r>
          </a:p>
          <a:p>
            <a:pPr marL="0" indent="0" algn="just" fontAlgn="t">
              <a:buFont typeface="Wingdings" panose="05000000000000000000" pitchFamily="2" charset="2"/>
              <a:buNone/>
              <a:defRPr/>
            </a:pPr>
            <a:endParaRPr lang="es-MX" sz="1600" b="1" dirty="0">
              <a:effectLst/>
            </a:endParaRPr>
          </a:p>
          <a:p>
            <a:pPr marL="0" indent="0" algn="just" fontAlgn="t">
              <a:buFont typeface="Wingdings" panose="05000000000000000000" pitchFamily="2" charset="2"/>
              <a:buNone/>
              <a:defRPr/>
            </a:pPr>
            <a:r>
              <a:rPr lang="es-MX" sz="1600" b="1" dirty="0">
                <a:effectLst/>
              </a:rPr>
              <a:t>4.  </a:t>
            </a:r>
            <a:r>
              <a:rPr lang="es-MX" sz="1600" dirty="0">
                <a:effectLst/>
              </a:rPr>
              <a:t>El </a:t>
            </a:r>
            <a:r>
              <a:rPr lang="es-MX" sz="1600" dirty="0" err="1">
                <a:effectLst/>
              </a:rPr>
              <a:t>argininosuccinato</a:t>
            </a:r>
            <a:r>
              <a:rPr lang="es-MX" sz="1600" dirty="0">
                <a:effectLst/>
              </a:rPr>
              <a:t> se hidroliza por la </a:t>
            </a:r>
            <a:r>
              <a:rPr lang="es-MX" sz="1600" b="1" dirty="0" err="1">
                <a:effectLst/>
              </a:rPr>
              <a:t>arginino</a:t>
            </a:r>
            <a:r>
              <a:rPr lang="es-MX" sz="1600" b="1" dirty="0">
                <a:effectLst/>
              </a:rPr>
              <a:t> </a:t>
            </a:r>
            <a:r>
              <a:rPr lang="es-MX" sz="1600" b="1" dirty="0" err="1">
                <a:effectLst/>
              </a:rPr>
              <a:t>succinato</a:t>
            </a:r>
            <a:r>
              <a:rPr lang="es-MX" sz="1600" b="1" dirty="0">
                <a:effectLst/>
              </a:rPr>
              <a:t> </a:t>
            </a:r>
            <a:r>
              <a:rPr lang="es-MX" sz="1600" b="1" dirty="0" err="1">
                <a:effectLst/>
              </a:rPr>
              <a:t>liasa</a:t>
            </a:r>
            <a:r>
              <a:rPr lang="es-MX" sz="1600" dirty="0">
                <a:effectLst/>
              </a:rPr>
              <a:t>, para formar arginina libre y </a:t>
            </a:r>
            <a:r>
              <a:rPr lang="es-MX" sz="1600" dirty="0" err="1">
                <a:effectLst/>
              </a:rPr>
              <a:t>fumarato</a:t>
            </a:r>
            <a:r>
              <a:rPr lang="es-MX" sz="1600" dirty="0">
                <a:effectLst/>
              </a:rPr>
              <a:t>.</a:t>
            </a:r>
          </a:p>
          <a:p>
            <a:pPr marL="0" indent="0" algn="just" fontAlgn="t">
              <a:buFont typeface="Wingdings" panose="05000000000000000000" pitchFamily="2" charset="2"/>
              <a:buNone/>
              <a:defRPr/>
            </a:pPr>
            <a:endParaRPr lang="es-MX" sz="1600" b="1" dirty="0">
              <a:effectLst/>
            </a:endParaRPr>
          </a:p>
          <a:p>
            <a:pPr marL="0" indent="0" algn="just" fontAlgn="t">
              <a:buFont typeface="Wingdings" panose="05000000000000000000" pitchFamily="2" charset="2"/>
              <a:buNone/>
              <a:defRPr/>
            </a:pPr>
            <a:r>
              <a:rPr lang="es-MX" sz="1600" b="1" dirty="0">
                <a:effectLst/>
              </a:rPr>
              <a:t>5.  </a:t>
            </a:r>
            <a:r>
              <a:rPr lang="es-MX" sz="1600" dirty="0">
                <a:effectLst/>
              </a:rPr>
              <a:t>El </a:t>
            </a:r>
            <a:r>
              <a:rPr lang="es-MX" sz="1600" dirty="0" err="1">
                <a:effectLst/>
              </a:rPr>
              <a:t>fumarato</a:t>
            </a:r>
            <a:r>
              <a:rPr lang="es-MX" sz="1600" dirty="0">
                <a:effectLst/>
              </a:rPr>
              <a:t> ingresa en el ciclo de Krebs y la arginina libre se hidroliza en el citoplasma, por la </a:t>
            </a:r>
            <a:r>
              <a:rPr lang="es-MX" sz="1600" b="1" dirty="0" err="1">
                <a:effectLst/>
              </a:rPr>
              <a:t>arginasa</a:t>
            </a:r>
            <a:r>
              <a:rPr lang="es-MX" sz="1600" dirty="0">
                <a:effectLst/>
              </a:rPr>
              <a:t> citoplasmática para formar urea y </a:t>
            </a:r>
            <a:r>
              <a:rPr lang="es-MX" sz="1600" dirty="0" err="1">
                <a:effectLst/>
              </a:rPr>
              <a:t>ornitina</a:t>
            </a:r>
            <a:r>
              <a:rPr lang="es-MX" sz="1600" dirty="0">
                <a:effectLst/>
              </a:rPr>
              <a:t>.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endParaRPr lang="es-MX" sz="1600" b="1" dirty="0">
              <a:effectLst/>
            </a:endParaRP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es-MX" sz="1600" b="1" dirty="0">
                <a:effectLst/>
              </a:rPr>
              <a:t>6.  </a:t>
            </a:r>
            <a:r>
              <a:rPr lang="es-MX" sz="1600" dirty="0">
                <a:effectLst/>
              </a:rPr>
              <a:t>La </a:t>
            </a:r>
            <a:r>
              <a:rPr lang="es-MX" sz="1600" dirty="0" err="1">
                <a:effectLst/>
              </a:rPr>
              <a:t>ornitina</a:t>
            </a:r>
            <a:r>
              <a:rPr lang="es-MX" sz="1600" dirty="0">
                <a:effectLst/>
              </a:rPr>
              <a:t> puede ser transportada a la mitocondria para iniciar otra vuelta del ciclo de la urea.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endParaRPr lang="es-MX" sz="1600" dirty="0">
              <a:effectLst/>
            </a:endParaRP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es-MX" sz="1600" dirty="0">
                <a:effectLst/>
              </a:rPr>
              <a:t>En resumen, el ciclo de la urea consta de dos reacciones mitocondriales y cuatro citoplasmáticas.</a:t>
            </a:r>
          </a:p>
          <a:p>
            <a:pPr>
              <a:defRPr/>
            </a:pPr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es-MX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MX"/>
          </a:p>
        </p:txBody>
      </p:sp>
      <p:pic>
        <p:nvPicPr>
          <p:cNvPr id="7172" name="Picture 7" descr="fig040024dy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88913"/>
            <a:ext cx="7777162" cy="647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Síntesis de Proteínas</a:t>
            </a:r>
            <a:endParaRPr lang="es-ES">
              <a:solidFill>
                <a:schemeClr val="tx1"/>
              </a:solidFill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pic>
        <p:nvPicPr>
          <p:cNvPr id="8195" name="Picture 5" descr="ad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341438"/>
            <a:ext cx="6769100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s-MX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MX"/>
          </a:p>
        </p:txBody>
      </p:sp>
      <p:pic>
        <p:nvPicPr>
          <p:cNvPr id="9220" name="Picture 5" descr="0002671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052513"/>
            <a:ext cx="8351837" cy="461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1208438396_5080ffeda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4191000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11" descr="codons_aminoacids_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349500"/>
            <a:ext cx="4221162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/>
              <a:t>Ejercicios.</a:t>
            </a:r>
            <a:endParaRPr lang="es-E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349500"/>
            <a:ext cx="9144000" cy="3981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s-ES_tradnl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 A C C G T A </a:t>
            </a:r>
            <a:r>
              <a:rPr lang="es-ES_tradnl" dirty="0" err="1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s-ES_tradnl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T G </a:t>
            </a:r>
            <a:r>
              <a:rPr lang="es-ES_tradnl" dirty="0" err="1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</a:t>
            </a:r>
            <a:r>
              <a:rPr lang="es-ES_tradnl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C T C A G </a:t>
            </a:r>
            <a:r>
              <a:rPr lang="es-ES_tradnl" dirty="0" err="1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</a:t>
            </a:r>
            <a:r>
              <a:rPr lang="es-ES_tradnl" dirty="0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C A T </a:t>
            </a:r>
            <a:r>
              <a:rPr lang="es-ES_tradnl" dirty="0" err="1">
                <a:solidFill>
                  <a:srgbClr val="008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endParaRPr lang="es-ES_tradnl" dirty="0">
              <a:solidFill>
                <a:srgbClr val="008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s-ES_tradnl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s-ES_tradnl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T G G C A T </a:t>
            </a:r>
            <a:r>
              <a:rPr lang="es-ES_tradnl" dirty="0" err="1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es-ES_tradnl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A C </a:t>
            </a:r>
            <a:r>
              <a:rPr lang="es-ES_tradnl" dirty="0" err="1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s-ES_tradnl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G A G T C </a:t>
            </a:r>
            <a:r>
              <a:rPr lang="es-ES_tradnl" dirty="0" err="1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s-ES_tradnl" dirty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G T A </a:t>
            </a:r>
            <a:r>
              <a:rPr lang="es-ES_tradnl" dirty="0" err="1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endParaRPr lang="es-ES_tradnl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s-ES_tradnl" dirty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s-ES_tradnl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U G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 C A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 </a:t>
            </a:r>
            <a:r>
              <a:rPr lang="es-ES_tradnl" u="sng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</a:t>
            </a:r>
            <a:r>
              <a:rPr lang="es-ES_tradnl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A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 </a:t>
            </a:r>
            <a:r>
              <a:rPr lang="es-ES_tradnl" u="sng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s-ES_tradnl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G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G U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 </a:t>
            </a:r>
            <a:r>
              <a:rPr lang="es-ES_tradnl" u="sng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s-ES_tradnl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G</a:t>
            </a:r>
            <a:r>
              <a:rPr lang="es-ES_tradnl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u="sng" dirty="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 A </a:t>
            </a:r>
            <a:r>
              <a:rPr lang="es-ES_tradnl" u="sng" dirty="0" err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endParaRPr lang="es-ES_tradnl" u="sng" dirty="0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s-ES_tradnl" dirty="0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s-ES_tradnl" dirty="0"/>
              <a:t>   </a:t>
            </a:r>
            <a:r>
              <a:rPr lang="es-ES_tradnl" dirty="0" err="1"/>
              <a:t>Met</a:t>
            </a:r>
            <a:r>
              <a:rPr lang="es-ES_tradnl" dirty="0"/>
              <a:t> – Ala – Leu – Pro – Ser – Pro - STOP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s-ES_tradnl" dirty="0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s-ES" dirty="0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2087562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000">
                <a:solidFill>
                  <a:srgbClr val="008000"/>
                </a:solidFill>
              </a:rPr>
              <a:t>ADN 1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000">
                <a:solidFill>
                  <a:srgbClr val="FF0066"/>
                </a:solidFill>
              </a:rPr>
              <a:t>ADN 2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000">
                <a:solidFill>
                  <a:schemeClr val="bg2"/>
                </a:solidFill>
              </a:rPr>
              <a:t>ARN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000"/>
              <a:t>aa</a:t>
            </a:r>
            <a:endParaRPr lang="es-ES" altLang="es-MX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1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1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8436" grpId="0"/>
    </p:bldLst>
  </p:timing>
</p:sld>
</file>

<file path=ppt/theme/theme1.xml><?xml version="1.0" encoding="utf-8"?>
<a:theme xmlns:a="http://schemas.openxmlformats.org/drawingml/2006/main" name="Órbita">
  <a:themeElements>
    <a:clrScheme name="Órbita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Órb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Órbita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Órbita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Estrellas</Template>
  <TotalTime>192</TotalTime>
  <Words>317</Words>
  <Application>Microsoft Office PowerPoint</Application>
  <PresentationFormat>Presentación en pantalla 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Arial</vt:lpstr>
      <vt:lpstr>Wingdings</vt:lpstr>
      <vt:lpstr>Calibri</vt:lpstr>
      <vt:lpstr>Órbita</vt:lpstr>
      <vt:lpstr>METABOLISMO INTERMEDIO DE PROTEINAS</vt:lpstr>
      <vt:lpstr>Presentación de PowerPoint</vt:lpstr>
      <vt:lpstr>Presentación de PowerPoint</vt:lpstr>
      <vt:lpstr>Presentación de PowerPoint</vt:lpstr>
      <vt:lpstr>Presentación de PowerPoint</vt:lpstr>
      <vt:lpstr>Síntesis de Proteínas</vt:lpstr>
      <vt:lpstr>Presentación de PowerPoint</vt:lpstr>
      <vt:lpstr>Presentación de PowerPoint</vt:lpstr>
      <vt:lpstr>Ejercicios.</vt:lpstr>
      <vt:lpstr>Presentación de PowerPoint</vt:lpstr>
      <vt:lpstr>TAREA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Angélica</dc:creator>
  <cp:lastModifiedBy>Angelica Rodriguez Gomez</cp:lastModifiedBy>
  <cp:revision>9</cp:revision>
  <dcterms:created xsi:type="dcterms:W3CDTF">2010-11-11T04:35:48Z</dcterms:created>
  <dcterms:modified xsi:type="dcterms:W3CDTF">2016-11-01T03:05:47Z</dcterms:modified>
</cp:coreProperties>
</file>