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77" r:id="rId11"/>
    <p:sldId id="271" r:id="rId12"/>
    <p:sldId id="265" r:id="rId13"/>
    <p:sldId id="266" r:id="rId14"/>
    <p:sldId id="267" r:id="rId15"/>
    <p:sldId id="268" r:id="rId16"/>
    <p:sldId id="269" r:id="rId17"/>
    <p:sldId id="278" r:id="rId18"/>
    <p:sldId id="270" r:id="rId19"/>
    <p:sldId id="279" r:id="rId20"/>
    <p:sldId id="280" r:id="rId21"/>
    <p:sldId id="272" r:id="rId22"/>
    <p:sldId id="273" r:id="rId23"/>
    <p:sldId id="274" r:id="rId24"/>
    <p:sldId id="275" r:id="rId25"/>
    <p:sldId id="276" r:id="rId2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69" d="100"/>
          <a:sy n="69" d="100"/>
        </p:scale>
        <p:origin x="-141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617119-97EE-4321-BDFC-8B2B7BBD0D74}" type="datetimeFigureOut">
              <a:rPr lang="es-MX" smtClean="0"/>
              <a:t>22/08/2012</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AB04F5-53D4-4B0B-B242-DAD6A01DD2C4}" type="slidenum">
              <a:rPr lang="es-MX" smtClean="0"/>
              <a:t>‹Nº›</a:t>
            </a:fld>
            <a:endParaRPr lang="es-MX"/>
          </a:p>
        </p:txBody>
      </p:sp>
    </p:spTree>
    <p:extLst>
      <p:ext uri="{BB962C8B-B14F-4D97-AF65-F5344CB8AC3E}">
        <p14:creationId xmlns:p14="http://schemas.microsoft.com/office/powerpoint/2010/main" val="2606738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8DAB04F5-53D4-4B0B-B242-DAD6A01DD2C4}" type="slidenum">
              <a:rPr lang="es-MX" smtClean="0"/>
              <a:t>18</a:t>
            </a:fld>
            <a:endParaRPr lang="es-MX"/>
          </a:p>
        </p:txBody>
      </p:sp>
    </p:spTree>
    <p:extLst>
      <p:ext uri="{BB962C8B-B14F-4D97-AF65-F5344CB8AC3E}">
        <p14:creationId xmlns:p14="http://schemas.microsoft.com/office/powerpoint/2010/main" val="2442402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Freeform 6"/>
          <p:cNvSpPr/>
          <p:nvPr/>
        </p:nvSpPr>
        <p:spPr>
          <a:xfrm>
            <a:off x="0" y="5292725"/>
            <a:ext cx="9144000"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p>
        </p:txBody>
      </p:sp>
      <p:sp>
        <p:nvSpPr>
          <p:cNvPr id="5"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p>
        </p:txBody>
      </p:sp>
      <p:sp>
        <p:nvSpPr>
          <p:cNvPr id="6" name="Freeform 8"/>
          <p:cNvSpPr/>
          <p:nvPr/>
        </p:nvSpPr>
        <p:spPr>
          <a:xfrm>
            <a:off x="0" y="5546725"/>
            <a:ext cx="9147175" cy="1312863"/>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p>
        </p:txBody>
      </p:sp>
      <p:sp>
        <p:nvSpPr>
          <p:cNvPr id="7" name="Rectangle 9"/>
          <p:cNvSpPr/>
          <p:nvPr/>
        </p:nvSpPr>
        <p:spPr>
          <a:xfrm>
            <a:off x="0" y="5262563"/>
            <a:ext cx="9144000" cy="746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reeform 10"/>
          <p:cNvSpPr/>
          <p:nvPr/>
        </p:nvSpPr>
        <p:spPr>
          <a:xfrm>
            <a:off x="0" y="5502275"/>
            <a:ext cx="9144000" cy="1271588"/>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9" name="Date Placeholder 3"/>
          <p:cNvSpPr>
            <a:spLocks noGrp="1"/>
          </p:cNvSpPr>
          <p:nvPr>
            <p:ph type="dt" sz="half" idx="10"/>
          </p:nvPr>
        </p:nvSpPr>
        <p:spPr/>
        <p:txBody>
          <a:bodyPr/>
          <a:lstStyle>
            <a:lvl1pPr>
              <a:defRPr/>
            </a:lvl1pPr>
          </a:lstStyle>
          <a:p>
            <a:pPr>
              <a:defRPr/>
            </a:pPr>
            <a:endParaRPr lang="es-ES"/>
          </a:p>
        </p:txBody>
      </p:sp>
      <p:sp>
        <p:nvSpPr>
          <p:cNvPr id="10" name="Footer Placeholder 4"/>
          <p:cNvSpPr>
            <a:spLocks noGrp="1"/>
          </p:cNvSpPr>
          <p:nvPr>
            <p:ph type="ftr" sz="quarter" idx="11"/>
          </p:nvPr>
        </p:nvSpPr>
        <p:spPr/>
        <p:txBody>
          <a:bodyPr/>
          <a:lstStyle>
            <a:lvl1pPr>
              <a:defRPr/>
            </a:lvl1pPr>
          </a:lstStyle>
          <a:p>
            <a:pPr>
              <a:defRPr/>
            </a:pPr>
            <a:endParaRPr lang="es-ES"/>
          </a:p>
        </p:txBody>
      </p:sp>
      <p:sp>
        <p:nvSpPr>
          <p:cNvPr id="11" name="Slide Number Placeholder 5"/>
          <p:cNvSpPr>
            <a:spLocks noGrp="1"/>
          </p:cNvSpPr>
          <p:nvPr>
            <p:ph type="sldNum" sz="quarter" idx="12"/>
          </p:nvPr>
        </p:nvSpPr>
        <p:spPr/>
        <p:txBody>
          <a:bodyPr>
            <a:normAutofit/>
          </a:bodyPr>
          <a:lstStyle>
            <a:lvl1pPr>
              <a:defRPr/>
            </a:lvl1pPr>
          </a:lstStyle>
          <a:p>
            <a:pPr>
              <a:defRPr/>
            </a:pPr>
            <a:fld id="{C7F26592-0AA5-4FBB-B036-63819A437157}" type="slidenum">
              <a:rPr lang="es-ES"/>
              <a:pPr>
                <a:defRPr/>
              </a:pPr>
              <a:t>‹Nº›</a:t>
            </a:fld>
            <a:endParaRPr lang="es-ES"/>
          </a:p>
        </p:txBody>
      </p:sp>
    </p:spTree>
    <p:extLst>
      <p:ext uri="{BB962C8B-B14F-4D97-AF65-F5344CB8AC3E}">
        <p14:creationId xmlns:p14="http://schemas.microsoft.com/office/powerpoint/2010/main" val="4221429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7"/>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Date Placeholder 3"/>
          <p:cNvSpPr>
            <a:spLocks noGrp="1"/>
          </p:cNvSpPr>
          <p:nvPr>
            <p:ph type="dt" sz="half" idx="10"/>
          </p:nvPr>
        </p:nvSpPr>
        <p:spPr/>
        <p:txBody>
          <a:bodyPr/>
          <a:lstStyle>
            <a:lvl1pPr>
              <a:defRPr/>
            </a:lvl1pPr>
          </a:lstStyle>
          <a:p>
            <a:pPr>
              <a:defRPr/>
            </a:pPr>
            <a:endParaRPr lang="es-ES"/>
          </a:p>
        </p:txBody>
      </p:sp>
      <p:sp>
        <p:nvSpPr>
          <p:cNvPr id="9" name="Footer Placeholder 4"/>
          <p:cNvSpPr>
            <a:spLocks noGrp="1"/>
          </p:cNvSpPr>
          <p:nvPr>
            <p:ph type="ftr" sz="quarter" idx="11"/>
          </p:nvPr>
        </p:nvSpPr>
        <p:spPr/>
        <p:txBody>
          <a:bodyPr/>
          <a:lstStyle>
            <a:lvl1pPr>
              <a:defRPr/>
            </a:lvl1pPr>
          </a:lstStyle>
          <a:p>
            <a:pPr>
              <a:defRPr/>
            </a:pPr>
            <a:endParaRPr lang="es-ES"/>
          </a:p>
        </p:txBody>
      </p:sp>
      <p:sp>
        <p:nvSpPr>
          <p:cNvPr id="10" name="Slide Number Placeholder 5"/>
          <p:cNvSpPr>
            <a:spLocks noGrp="1"/>
          </p:cNvSpPr>
          <p:nvPr>
            <p:ph type="sldNum" sz="quarter" idx="12"/>
          </p:nvPr>
        </p:nvSpPr>
        <p:spPr/>
        <p:txBody>
          <a:bodyPr/>
          <a:lstStyle>
            <a:lvl1pPr>
              <a:defRPr/>
            </a:lvl1pPr>
          </a:lstStyle>
          <a:p>
            <a:pPr>
              <a:defRPr/>
            </a:pPr>
            <a:fld id="{2752D168-437D-463C-91D5-1A76C098FF38}" type="slidenum">
              <a:rPr lang="es-ES"/>
              <a:pPr>
                <a:defRPr/>
              </a:pPr>
              <a:t>‹Nº›</a:t>
            </a:fld>
            <a:endParaRPr lang="es-ES"/>
          </a:p>
        </p:txBody>
      </p:sp>
    </p:spTree>
    <p:extLst>
      <p:ext uri="{BB962C8B-B14F-4D97-AF65-F5344CB8AC3E}">
        <p14:creationId xmlns:p14="http://schemas.microsoft.com/office/powerpoint/2010/main" val="3862902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7"/>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Date Placeholder 3"/>
          <p:cNvSpPr>
            <a:spLocks noGrp="1"/>
          </p:cNvSpPr>
          <p:nvPr>
            <p:ph type="dt" sz="half" idx="10"/>
          </p:nvPr>
        </p:nvSpPr>
        <p:spPr/>
        <p:txBody>
          <a:bodyPr/>
          <a:lstStyle>
            <a:lvl1pPr>
              <a:defRPr/>
            </a:lvl1pPr>
          </a:lstStyle>
          <a:p>
            <a:pPr>
              <a:defRPr/>
            </a:pPr>
            <a:endParaRPr lang="es-ES"/>
          </a:p>
        </p:txBody>
      </p:sp>
      <p:sp>
        <p:nvSpPr>
          <p:cNvPr id="9" name="Footer Placeholder 4"/>
          <p:cNvSpPr>
            <a:spLocks noGrp="1"/>
          </p:cNvSpPr>
          <p:nvPr>
            <p:ph type="ftr" sz="quarter" idx="11"/>
          </p:nvPr>
        </p:nvSpPr>
        <p:spPr/>
        <p:txBody>
          <a:bodyPr/>
          <a:lstStyle>
            <a:lvl1pPr>
              <a:defRPr/>
            </a:lvl1pPr>
          </a:lstStyle>
          <a:p>
            <a:pPr>
              <a:defRPr/>
            </a:pPr>
            <a:endParaRPr lang="es-ES"/>
          </a:p>
        </p:txBody>
      </p:sp>
      <p:sp>
        <p:nvSpPr>
          <p:cNvPr id="10" name="Slide Number Placeholder 5"/>
          <p:cNvSpPr>
            <a:spLocks noGrp="1"/>
          </p:cNvSpPr>
          <p:nvPr>
            <p:ph type="sldNum" sz="quarter" idx="12"/>
          </p:nvPr>
        </p:nvSpPr>
        <p:spPr/>
        <p:txBody>
          <a:bodyPr/>
          <a:lstStyle>
            <a:lvl1pPr>
              <a:defRPr/>
            </a:lvl1pPr>
          </a:lstStyle>
          <a:p>
            <a:pPr>
              <a:defRPr/>
            </a:pPr>
            <a:fld id="{068D5BB2-5B78-45CF-91C9-2D3F29D339BE}" type="slidenum">
              <a:rPr lang="es-ES"/>
              <a:pPr>
                <a:defRPr/>
              </a:pPr>
              <a:t>‹Nº›</a:t>
            </a:fld>
            <a:endParaRPr lang="es-ES"/>
          </a:p>
        </p:txBody>
      </p:sp>
    </p:spTree>
    <p:extLst>
      <p:ext uri="{BB962C8B-B14F-4D97-AF65-F5344CB8AC3E}">
        <p14:creationId xmlns:p14="http://schemas.microsoft.com/office/powerpoint/2010/main" val="2231955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7"/>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685800" y="1600201"/>
            <a:ext cx="7772400" cy="3733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Date Placeholder 3"/>
          <p:cNvSpPr>
            <a:spLocks noGrp="1"/>
          </p:cNvSpPr>
          <p:nvPr>
            <p:ph type="dt" sz="half" idx="10"/>
          </p:nvPr>
        </p:nvSpPr>
        <p:spPr/>
        <p:txBody>
          <a:bodyPr/>
          <a:lstStyle>
            <a:lvl1pPr>
              <a:defRPr/>
            </a:lvl1pPr>
          </a:lstStyle>
          <a:p>
            <a:pPr>
              <a:defRPr/>
            </a:pPr>
            <a:endParaRPr lang="es-ES"/>
          </a:p>
        </p:txBody>
      </p:sp>
      <p:sp>
        <p:nvSpPr>
          <p:cNvPr id="9" name="Footer Placeholder 4"/>
          <p:cNvSpPr>
            <a:spLocks noGrp="1"/>
          </p:cNvSpPr>
          <p:nvPr>
            <p:ph type="ftr" sz="quarter" idx="11"/>
          </p:nvPr>
        </p:nvSpPr>
        <p:spPr/>
        <p:txBody>
          <a:bodyPr/>
          <a:lstStyle>
            <a:lvl1pPr>
              <a:defRPr/>
            </a:lvl1pPr>
          </a:lstStyle>
          <a:p>
            <a:pPr>
              <a:defRPr/>
            </a:pPr>
            <a:endParaRPr lang="es-ES"/>
          </a:p>
        </p:txBody>
      </p:sp>
      <p:sp>
        <p:nvSpPr>
          <p:cNvPr id="10" name="Slide Number Placeholder 5"/>
          <p:cNvSpPr>
            <a:spLocks noGrp="1"/>
          </p:cNvSpPr>
          <p:nvPr>
            <p:ph type="sldNum" sz="quarter" idx="12"/>
          </p:nvPr>
        </p:nvSpPr>
        <p:spPr/>
        <p:txBody>
          <a:bodyPr/>
          <a:lstStyle>
            <a:lvl1pPr>
              <a:defRPr/>
            </a:lvl1pPr>
          </a:lstStyle>
          <a:p>
            <a:pPr>
              <a:defRPr/>
            </a:pPr>
            <a:fld id="{08224CE3-0AF8-41CD-8AC1-51C43A7F2E6A}" type="slidenum">
              <a:rPr lang="es-ES"/>
              <a:pPr>
                <a:defRPr/>
              </a:pPr>
              <a:t>‹Nº›</a:t>
            </a:fld>
            <a:endParaRPr lang="es-ES"/>
          </a:p>
        </p:txBody>
      </p:sp>
    </p:spTree>
    <p:extLst>
      <p:ext uri="{BB962C8B-B14F-4D97-AF65-F5344CB8AC3E}">
        <p14:creationId xmlns:p14="http://schemas.microsoft.com/office/powerpoint/2010/main" val="3122042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Freeform 6"/>
          <p:cNvSpPr/>
          <p:nvPr/>
        </p:nvSpPr>
        <p:spPr>
          <a:xfrm>
            <a:off x="0" y="5546725"/>
            <a:ext cx="9147175" cy="1312863"/>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7"/>
          <p:cNvSpPr/>
          <p:nvPr/>
        </p:nvSpPr>
        <p:spPr>
          <a:xfrm>
            <a:off x="0" y="5292725"/>
            <a:ext cx="9144000"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9"/>
          <p:cNvSpPr/>
          <p:nvPr/>
        </p:nvSpPr>
        <p:spPr>
          <a:xfrm>
            <a:off x="0" y="5262563"/>
            <a:ext cx="9144000" cy="746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reeform 10"/>
          <p:cNvSpPr/>
          <p:nvPr/>
        </p:nvSpPr>
        <p:spPr>
          <a:xfrm>
            <a:off x="0" y="5502275"/>
            <a:ext cx="9144000" cy="1271588"/>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3"/>
          <p:cNvSpPr>
            <a:spLocks noGrp="1"/>
          </p:cNvSpPr>
          <p:nvPr>
            <p:ph type="dt" sz="half" idx="10"/>
          </p:nvPr>
        </p:nvSpPr>
        <p:spPr/>
        <p:txBody>
          <a:bodyPr/>
          <a:lstStyle>
            <a:lvl1pPr>
              <a:defRPr/>
            </a:lvl1pPr>
          </a:lstStyle>
          <a:p>
            <a:pPr>
              <a:defRPr/>
            </a:pPr>
            <a:endParaRPr lang="es-ES"/>
          </a:p>
        </p:txBody>
      </p:sp>
      <p:sp>
        <p:nvSpPr>
          <p:cNvPr id="10" name="Footer Placeholder 4"/>
          <p:cNvSpPr>
            <a:spLocks noGrp="1"/>
          </p:cNvSpPr>
          <p:nvPr>
            <p:ph type="ftr" sz="quarter" idx="11"/>
          </p:nvPr>
        </p:nvSpPr>
        <p:spPr/>
        <p:txBody>
          <a:bodyPr/>
          <a:lstStyle>
            <a:lvl1pPr>
              <a:defRPr/>
            </a:lvl1pPr>
          </a:lstStyle>
          <a:p>
            <a:pPr>
              <a:defRPr/>
            </a:pPr>
            <a:endParaRPr lang="es-ES"/>
          </a:p>
        </p:txBody>
      </p:sp>
      <p:sp>
        <p:nvSpPr>
          <p:cNvPr id="11" name="Slide Number Placeholder 5"/>
          <p:cNvSpPr>
            <a:spLocks noGrp="1"/>
          </p:cNvSpPr>
          <p:nvPr>
            <p:ph type="sldNum" sz="quarter" idx="12"/>
          </p:nvPr>
        </p:nvSpPr>
        <p:spPr/>
        <p:txBody>
          <a:bodyPr/>
          <a:lstStyle>
            <a:lvl1pPr>
              <a:defRPr/>
            </a:lvl1pPr>
          </a:lstStyle>
          <a:p>
            <a:pPr>
              <a:defRPr/>
            </a:pPr>
            <a:fld id="{FBFD38AE-AD88-4032-BDD3-9202FBC89B2B}" type="slidenum">
              <a:rPr lang="es-ES"/>
              <a:pPr>
                <a:defRPr/>
              </a:pPr>
              <a:t>‹Nº›</a:t>
            </a:fld>
            <a:endParaRPr lang="es-ES"/>
          </a:p>
        </p:txBody>
      </p:sp>
    </p:spTree>
    <p:extLst>
      <p:ext uri="{BB962C8B-B14F-4D97-AF65-F5344CB8AC3E}">
        <p14:creationId xmlns:p14="http://schemas.microsoft.com/office/powerpoint/2010/main" val="2140126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Freeform 7"/>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reeform 10"/>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9" name="Date Placeholder 4"/>
          <p:cNvSpPr>
            <a:spLocks noGrp="1"/>
          </p:cNvSpPr>
          <p:nvPr>
            <p:ph type="dt" sz="half" idx="15"/>
          </p:nvPr>
        </p:nvSpPr>
        <p:spPr/>
        <p:txBody>
          <a:bodyPr/>
          <a:lstStyle>
            <a:lvl1pPr>
              <a:defRPr/>
            </a:lvl1pPr>
          </a:lstStyle>
          <a:p>
            <a:pPr>
              <a:defRPr/>
            </a:pPr>
            <a:endParaRPr lang="es-ES"/>
          </a:p>
        </p:txBody>
      </p:sp>
      <p:sp>
        <p:nvSpPr>
          <p:cNvPr id="10" name="Footer Placeholder 5"/>
          <p:cNvSpPr>
            <a:spLocks noGrp="1"/>
          </p:cNvSpPr>
          <p:nvPr>
            <p:ph type="ftr" sz="quarter" idx="16"/>
          </p:nvPr>
        </p:nvSpPr>
        <p:spPr/>
        <p:txBody>
          <a:bodyPr/>
          <a:lstStyle>
            <a:lvl1pPr>
              <a:defRPr/>
            </a:lvl1pPr>
          </a:lstStyle>
          <a:p>
            <a:pPr>
              <a:defRPr/>
            </a:pPr>
            <a:endParaRPr lang="es-ES"/>
          </a:p>
        </p:txBody>
      </p:sp>
      <p:sp>
        <p:nvSpPr>
          <p:cNvPr id="11" name="Slide Number Placeholder 6"/>
          <p:cNvSpPr>
            <a:spLocks noGrp="1"/>
          </p:cNvSpPr>
          <p:nvPr>
            <p:ph type="sldNum" sz="quarter" idx="17"/>
          </p:nvPr>
        </p:nvSpPr>
        <p:spPr/>
        <p:txBody>
          <a:bodyPr/>
          <a:lstStyle>
            <a:lvl1pPr>
              <a:defRPr/>
            </a:lvl1pPr>
          </a:lstStyle>
          <a:p>
            <a:pPr>
              <a:defRPr/>
            </a:pPr>
            <a:fld id="{229244DF-9E98-46BE-9FBB-1811E73C2B1A}" type="slidenum">
              <a:rPr lang="es-ES"/>
              <a:pPr>
                <a:defRPr/>
              </a:pPr>
              <a:t>‹Nº›</a:t>
            </a:fld>
            <a:endParaRPr lang="es-ES"/>
          </a:p>
        </p:txBody>
      </p:sp>
    </p:spTree>
    <p:extLst>
      <p:ext uri="{BB962C8B-B14F-4D97-AF65-F5344CB8AC3E}">
        <p14:creationId xmlns:p14="http://schemas.microsoft.com/office/powerpoint/2010/main" val="78574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Freeform 9"/>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Freeform 11"/>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Freeform 12"/>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5" name="Content Placeholder 14"/>
          <p:cNvSpPr>
            <a:spLocks noGrp="1"/>
          </p:cNvSpPr>
          <p:nvPr>
            <p:ph sz="quarter" idx="13"/>
          </p:nvPr>
        </p:nvSpPr>
        <p:spPr>
          <a:xfrm>
            <a:off x="685800" y="2209800"/>
            <a:ext cx="3657600" cy="3200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Date Placeholder 6"/>
          <p:cNvSpPr>
            <a:spLocks noGrp="1"/>
          </p:cNvSpPr>
          <p:nvPr>
            <p:ph type="dt" sz="half" idx="15"/>
          </p:nvPr>
        </p:nvSpPr>
        <p:spPr/>
        <p:txBody>
          <a:bodyPr/>
          <a:lstStyle>
            <a:lvl1pPr>
              <a:defRPr/>
            </a:lvl1pPr>
          </a:lstStyle>
          <a:p>
            <a:pPr>
              <a:defRPr/>
            </a:pPr>
            <a:endParaRPr lang="es-ES"/>
          </a:p>
        </p:txBody>
      </p:sp>
      <p:sp>
        <p:nvSpPr>
          <p:cNvPr id="12" name="Footer Placeholder 7"/>
          <p:cNvSpPr>
            <a:spLocks noGrp="1"/>
          </p:cNvSpPr>
          <p:nvPr>
            <p:ph type="ftr" sz="quarter" idx="16"/>
          </p:nvPr>
        </p:nvSpPr>
        <p:spPr/>
        <p:txBody>
          <a:bodyPr/>
          <a:lstStyle>
            <a:lvl1pPr>
              <a:defRPr/>
            </a:lvl1pPr>
          </a:lstStyle>
          <a:p>
            <a:pPr>
              <a:defRPr/>
            </a:pPr>
            <a:endParaRPr lang="es-ES"/>
          </a:p>
        </p:txBody>
      </p:sp>
      <p:sp>
        <p:nvSpPr>
          <p:cNvPr id="13" name="Slide Number Placeholder 8"/>
          <p:cNvSpPr>
            <a:spLocks noGrp="1"/>
          </p:cNvSpPr>
          <p:nvPr>
            <p:ph type="sldNum" sz="quarter" idx="17"/>
          </p:nvPr>
        </p:nvSpPr>
        <p:spPr/>
        <p:txBody>
          <a:bodyPr/>
          <a:lstStyle>
            <a:lvl1pPr>
              <a:defRPr/>
            </a:lvl1pPr>
          </a:lstStyle>
          <a:p>
            <a:pPr>
              <a:defRPr/>
            </a:pPr>
            <a:fld id="{3E8F69E3-5374-4A50-ACEA-4F87FE1B7B80}" type="slidenum">
              <a:rPr lang="es-ES"/>
              <a:pPr>
                <a:defRPr/>
              </a:pPr>
              <a:t>‹Nº›</a:t>
            </a:fld>
            <a:endParaRPr lang="es-ES"/>
          </a:p>
        </p:txBody>
      </p:sp>
    </p:spTree>
    <p:extLst>
      <p:ext uri="{BB962C8B-B14F-4D97-AF65-F5344CB8AC3E}">
        <p14:creationId xmlns:p14="http://schemas.microsoft.com/office/powerpoint/2010/main" val="3899845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Freeform 5"/>
          <p:cNvSpPr/>
          <p:nvPr/>
        </p:nvSpPr>
        <p:spPr>
          <a:xfrm>
            <a:off x="0" y="5010150"/>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Freeform 6"/>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7"/>
          <p:cNvSpPr/>
          <p:nvPr/>
        </p:nvSpPr>
        <p:spPr>
          <a:xfrm>
            <a:off x="0" y="4973638"/>
            <a:ext cx="7675563" cy="928687"/>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7" name="Date Placeholder 2"/>
          <p:cNvSpPr>
            <a:spLocks noGrp="1"/>
          </p:cNvSpPr>
          <p:nvPr>
            <p:ph type="dt" sz="half" idx="10"/>
          </p:nvPr>
        </p:nvSpPr>
        <p:spPr/>
        <p:txBody>
          <a:bodyPr/>
          <a:lstStyle>
            <a:lvl1pPr>
              <a:defRPr/>
            </a:lvl1pPr>
          </a:lstStyle>
          <a:p>
            <a:pPr>
              <a:defRPr/>
            </a:pPr>
            <a:endParaRPr lang="es-ES"/>
          </a:p>
        </p:txBody>
      </p:sp>
      <p:sp>
        <p:nvSpPr>
          <p:cNvPr id="8" name="Footer Placeholder 3"/>
          <p:cNvSpPr>
            <a:spLocks noGrp="1"/>
          </p:cNvSpPr>
          <p:nvPr>
            <p:ph type="ftr" sz="quarter" idx="11"/>
          </p:nvPr>
        </p:nvSpPr>
        <p:spPr/>
        <p:txBody>
          <a:bodyPr/>
          <a:lstStyle>
            <a:lvl1pPr>
              <a:defRPr/>
            </a:lvl1pPr>
          </a:lstStyle>
          <a:p>
            <a:pPr>
              <a:defRPr/>
            </a:pPr>
            <a:endParaRPr lang="es-ES"/>
          </a:p>
        </p:txBody>
      </p:sp>
      <p:sp>
        <p:nvSpPr>
          <p:cNvPr id="9" name="Slide Number Placeholder 4"/>
          <p:cNvSpPr>
            <a:spLocks noGrp="1"/>
          </p:cNvSpPr>
          <p:nvPr>
            <p:ph type="sldNum" sz="quarter" idx="12"/>
          </p:nvPr>
        </p:nvSpPr>
        <p:spPr/>
        <p:txBody>
          <a:bodyPr/>
          <a:lstStyle>
            <a:lvl1pPr>
              <a:defRPr/>
            </a:lvl1pPr>
          </a:lstStyle>
          <a:p>
            <a:pPr>
              <a:defRPr/>
            </a:pPr>
            <a:fld id="{FFC32EF9-734E-49BC-956C-9354EDAEB5B8}" type="slidenum">
              <a:rPr lang="es-ES"/>
              <a:pPr>
                <a:defRPr/>
              </a:pPr>
              <a:t>‹Nº›</a:t>
            </a:fld>
            <a:endParaRPr lang="es-ES"/>
          </a:p>
        </p:txBody>
      </p:sp>
    </p:spTree>
    <p:extLst>
      <p:ext uri="{BB962C8B-B14F-4D97-AF65-F5344CB8AC3E}">
        <p14:creationId xmlns:p14="http://schemas.microsoft.com/office/powerpoint/2010/main" val="415237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reeform 4"/>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Freeform 5"/>
          <p:cNvSpPr/>
          <p:nvPr/>
        </p:nvSpPr>
        <p:spPr>
          <a:xfrm>
            <a:off x="0" y="5381625"/>
            <a:ext cx="3286125" cy="1208088"/>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Freeform 6"/>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7"/>
          <p:cNvSpPr/>
          <p:nvPr/>
        </p:nvSpPr>
        <p:spPr>
          <a:xfrm>
            <a:off x="0" y="5346700"/>
            <a:ext cx="3425825" cy="944563"/>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Date Placeholder 1"/>
          <p:cNvSpPr>
            <a:spLocks noGrp="1"/>
          </p:cNvSpPr>
          <p:nvPr>
            <p:ph type="dt" sz="half" idx="10"/>
          </p:nvPr>
        </p:nvSpPr>
        <p:spPr/>
        <p:txBody>
          <a:bodyPr/>
          <a:lstStyle>
            <a:lvl1pPr>
              <a:defRPr/>
            </a:lvl1pPr>
          </a:lstStyle>
          <a:p>
            <a:pPr>
              <a:defRPr/>
            </a:pPr>
            <a:endParaRPr lang="es-ES"/>
          </a:p>
        </p:txBody>
      </p:sp>
      <p:sp>
        <p:nvSpPr>
          <p:cNvPr id="7" name="Footer Placeholder 2"/>
          <p:cNvSpPr>
            <a:spLocks noGrp="1"/>
          </p:cNvSpPr>
          <p:nvPr>
            <p:ph type="ftr" sz="quarter" idx="11"/>
          </p:nvPr>
        </p:nvSpPr>
        <p:spPr/>
        <p:txBody>
          <a:bodyPr/>
          <a:lstStyle>
            <a:lvl1pPr>
              <a:defRPr/>
            </a:lvl1pPr>
          </a:lstStyle>
          <a:p>
            <a:pPr>
              <a:defRPr/>
            </a:pPr>
            <a:endParaRPr lang="es-ES"/>
          </a:p>
        </p:txBody>
      </p:sp>
      <p:sp>
        <p:nvSpPr>
          <p:cNvPr id="8" name="Slide Number Placeholder 3"/>
          <p:cNvSpPr>
            <a:spLocks noGrp="1"/>
          </p:cNvSpPr>
          <p:nvPr>
            <p:ph type="sldNum" sz="quarter" idx="12"/>
          </p:nvPr>
        </p:nvSpPr>
        <p:spPr/>
        <p:txBody>
          <a:bodyPr/>
          <a:lstStyle>
            <a:lvl1pPr>
              <a:defRPr/>
            </a:lvl1pPr>
          </a:lstStyle>
          <a:p>
            <a:pPr>
              <a:defRPr/>
            </a:pPr>
            <a:fld id="{2299422E-D3DD-4D3A-9F6D-C151B7719A51}" type="slidenum">
              <a:rPr lang="es-ES"/>
              <a:pPr>
                <a:defRPr/>
              </a:pPr>
              <a:t>‹Nº›</a:t>
            </a:fld>
            <a:endParaRPr lang="es-ES"/>
          </a:p>
        </p:txBody>
      </p:sp>
    </p:spTree>
    <p:extLst>
      <p:ext uri="{BB962C8B-B14F-4D97-AF65-F5344CB8AC3E}">
        <p14:creationId xmlns:p14="http://schemas.microsoft.com/office/powerpoint/2010/main" val="1858962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Freeform 7"/>
          <p:cNvSpPr/>
          <p:nvPr/>
        </p:nvSpPr>
        <p:spPr>
          <a:xfrm>
            <a:off x="0" y="5010150"/>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a:xfrm>
            <a:off x="0" y="4973638"/>
            <a:ext cx="7675563" cy="928687"/>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reeform 10"/>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 smtClean="0"/>
              <a:t>Haga clic para modificar el estilo de título del patrón</a:t>
            </a:r>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 smtClean="0"/>
              <a:t>Haga clic para modificar el estilo de texto del patrón</a:t>
            </a:r>
          </a:p>
        </p:txBody>
      </p:sp>
      <p:sp>
        <p:nvSpPr>
          <p:cNvPr id="9" name="Date Placeholder 4"/>
          <p:cNvSpPr>
            <a:spLocks noGrp="1"/>
          </p:cNvSpPr>
          <p:nvPr>
            <p:ph type="dt" sz="half" idx="15"/>
          </p:nvPr>
        </p:nvSpPr>
        <p:spPr/>
        <p:txBody>
          <a:bodyPr/>
          <a:lstStyle>
            <a:lvl1pPr>
              <a:defRPr/>
            </a:lvl1pPr>
          </a:lstStyle>
          <a:p>
            <a:pPr>
              <a:defRPr/>
            </a:pPr>
            <a:endParaRPr lang="es-ES"/>
          </a:p>
        </p:txBody>
      </p:sp>
      <p:sp>
        <p:nvSpPr>
          <p:cNvPr id="10" name="Footer Placeholder 5"/>
          <p:cNvSpPr>
            <a:spLocks noGrp="1"/>
          </p:cNvSpPr>
          <p:nvPr>
            <p:ph type="ftr" sz="quarter" idx="16"/>
          </p:nvPr>
        </p:nvSpPr>
        <p:spPr/>
        <p:txBody>
          <a:bodyPr/>
          <a:lstStyle>
            <a:lvl1pPr>
              <a:defRPr/>
            </a:lvl1pPr>
          </a:lstStyle>
          <a:p>
            <a:pPr>
              <a:defRPr/>
            </a:pPr>
            <a:endParaRPr lang="es-ES"/>
          </a:p>
        </p:txBody>
      </p:sp>
      <p:sp>
        <p:nvSpPr>
          <p:cNvPr id="11" name="Slide Number Placeholder 6"/>
          <p:cNvSpPr>
            <a:spLocks noGrp="1"/>
          </p:cNvSpPr>
          <p:nvPr>
            <p:ph type="sldNum" sz="quarter" idx="17"/>
          </p:nvPr>
        </p:nvSpPr>
        <p:spPr/>
        <p:txBody>
          <a:bodyPr/>
          <a:lstStyle>
            <a:lvl1pPr>
              <a:defRPr/>
            </a:lvl1pPr>
          </a:lstStyle>
          <a:p>
            <a:pPr>
              <a:defRPr/>
            </a:pPr>
            <a:fld id="{A5E0B59B-974F-4627-AE48-820C43E35833}" type="slidenum">
              <a:rPr lang="es-ES"/>
              <a:pPr>
                <a:defRPr/>
              </a:pPr>
              <a:t>‹Nº›</a:t>
            </a:fld>
            <a:endParaRPr lang="es-ES"/>
          </a:p>
        </p:txBody>
      </p:sp>
    </p:spTree>
    <p:extLst>
      <p:ext uri="{BB962C8B-B14F-4D97-AF65-F5344CB8AC3E}">
        <p14:creationId xmlns:p14="http://schemas.microsoft.com/office/powerpoint/2010/main" val="373119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Freeform 7"/>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Freeform 10"/>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rtlCol="0">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 smtClean="0"/>
              <a:t>Haga clic para modificar el estilo de título del patrón</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 smtClean="0"/>
              <a:t>Haga clic para modificar el estilo de texto del patrón</a:t>
            </a:r>
          </a:p>
        </p:txBody>
      </p:sp>
      <p:sp>
        <p:nvSpPr>
          <p:cNvPr id="9" name="Date Placeholder 4"/>
          <p:cNvSpPr>
            <a:spLocks noGrp="1"/>
          </p:cNvSpPr>
          <p:nvPr>
            <p:ph type="dt" sz="half" idx="15"/>
          </p:nvPr>
        </p:nvSpPr>
        <p:spPr/>
        <p:txBody>
          <a:bodyPr/>
          <a:lstStyle>
            <a:lvl1pPr>
              <a:defRPr/>
            </a:lvl1pPr>
          </a:lstStyle>
          <a:p>
            <a:pPr>
              <a:defRPr/>
            </a:pPr>
            <a:endParaRPr lang="es-ES"/>
          </a:p>
        </p:txBody>
      </p:sp>
      <p:sp>
        <p:nvSpPr>
          <p:cNvPr id="10" name="Footer Placeholder 5"/>
          <p:cNvSpPr>
            <a:spLocks noGrp="1"/>
          </p:cNvSpPr>
          <p:nvPr>
            <p:ph type="ftr" sz="quarter" idx="16"/>
          </p:nvPr>
        </p:nvSpPr>
        <p:spPr/>
        <p:txBody>
          <a:bodyPr/>
          <a:lstStyle>
            <a:lvl1pPr>
              <a:defRPr/>
            </a:lvl1pPr>
          </a:lstStyle>
          <a:p>
            <a:pPr>
              <a:defRPr/>
            </a:pPr>
            <a:endParaRPr lang="es-ES"/>
          </a:p>
        </p:txBody>
      </p:sp>
      <p:sp>
        <p:nvSpPr>
          <p:cNvPr id="11" name="Slide Number Placeholder 6"/>
          <p:cNvSpPr>
            <a:spLocks noGrp="1"/>
          </p:cNvSpPr>
          <p:nvPr>
            <p:ph type="sldNum" sz="quarter" idx="17"/>
          </p:nvPr>
        </p:nvSpPr>
        <p:spPr/>
        <p:txBody>
          <a:bodyPr/>
          <a:lstStyle>
            <a:lvl1pPr>
              <a:defRPr/>
            </a:lvl1pPr>
          </a:lstStyle>
          <a:p>
            <a:pPr>
              <a:defRPr/>
            </a:pPr>
            <a:fld id="{DDE66B37-4443-4BB5-89F0-487B7485FF6D}" type="slidenum">
              <a:rPr lang="es-ES"/>
              <a:pPr>
                <a:defRPr/>
              </a:pPr>
              <a:t>‹Nº›</a:t>
            </a:fld>
            <a:endParaRPr lang="es-ES"/>
          </a:p>
        </p:txBody>
      </p:sp>
    </p:spTree>
    <p:extLst>
      <p:ext uri="{BB962C8B-B14F-4D97-AF65-F5344CB8AC3E}">
        <p14:creationId xmlns:p14="http://schemas.microsoft.com/office/powerpoint/2010/main" val="4141774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s-ES" smtClean="0"/>
              <a:t>Haga clic para modificar el estilo de título del patrón</a:t>
            </a:r>
            <a:endParaRPr lang="en-US" dirty="0"/>
          </a:p>
        </p:txBody>
      </p:sp>
      <p:sp>
        <p:nvSpPr>
          <p:cNvPr id="1030" name="Text Placeholder 2"/>
          <p:cNvSpPr>
            <a:spLocks noGrp="1"/>
          </p:cNvSpPr>
          <p:nvPr>
            <p:ph type="body" idx="1"/>
          </p:nvPr>
        </p:nvSpPr>
        <p:spPr bwMode="auto">
          <a:xfrm>
            <a:off x="685800" y="1600200"/>
            <a:ext cx="7772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pPr>
              <a:defRPr/>
            </a:pPr>
            <a:endParaRPr lang="es-E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pPr>
              <a:defRPr/>
            </a:pPr>
            <a:endParaRPr lang="es-E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smtClean="0">
                <a:solidFill>
                  <a:srgbClr val="4D4D4D"/>
                </a:solidFill>
              </a:defRPr>
            </a:lvl1pPr>
          </a:lstStyle>
          <a:p>
            <a:pPr>
              <a:defRPr/>
            </a:pPr>
            <a:fld id="{831D08C9-B09B-4B81-B3AC-BA004070FF8E}"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rtl="0" fontAlgn="base">
        <a:spcBef>
          <a:spcPct val="0"/>
        </a:spcBef>
        <a:spcAft>
          <a:spcPct val="0"/>
        </a:spcAft>
        <a:defRPr sz="3600" kern="1200" cap="all">
          <a:solidFill>
            <a:schemeClr val="tx1"/>
          </a:solidFill>
          <a:latin typeface="+mj-lt"/>
          <a:ea typeface="+mj-ea"/>
          <a:cs typeface="+mj-cs"/>
        </a:defRPr>
      </a:lvl1pPr>
      <a:lvl2pPr algn="l" rtl="0" fontAlgn="base">
        <a:spcBef>
          <a:spcPct val="0"/>
        </a:spcBef>
        <a:spcAft>
          <a:spcPct val="0"/>
        </a:spcAft>
        <a:defRPr sz="3600">
          <a:solidFill>
            <a:schemeClr val="tx1"/>
          </a:solidFill>
          <a:latin typeface="Gill Sans MT" pitchFamily="34" charset="0"/>
        </a:defRPr>
      </a:lvl2pPr>
      <a:lvl3pPr algn="l" rtl="0" fontAlgn="base">
        <a:spcBef>
          <a:spcPct val="0"/>
        </a:spcBef>
        <a:spcAft>
          <a:spcPct val="0"/>
        </a:spcAft>
        <a:defRPr sz="3600">
          <a:solidFill>
            <a:schemeClr val="tx1"/>
          </a:solidFill>
          <a:latin typeface="Gill Sans MT" pitchFamily="34" charset="0"/>
        </a:defRPr>
      </a:lvl3pPr>
      <a:lvl4pPr algn="l" rtl="0" fontAlgn="base">
        <a:spcBef>
          <a:spcPct val="0"/>
        </a:spcBef>
        <a:spcAft>
          <a:spcPct val="0"/>
        </a:spcAft>
        <a:defRPr sz="3600">
          <a:solidFill>
            <a:schemeClr val="tx1"/>
          </a:solidFill>
          <a:latin typeface="Gill Sans MT" pitchFamily="34" charset="0"/>
        </a:defRPr>
      </a:lvl4pPr>
      <a:lvl5pPr algn="l" rtl="0" fontAlgn="base">
        <a:spcBef>
          <a:spcPct val="0"/>
        </a:spcBef>
        <a:spcAft>
          <a:spcPct val="0"/>
        </a:spcAft>
        <a:defRPr sz="3600">
          <a:solidFill>
            <a:schemeClr val="tx1"/>
          </a:solidFill>
          <a:latin typeface="Gill Sans M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fontAlgn="base">
        <a:spcBef>
          <a:spcPts val="700"/>
        </a:spcBef>
        <a:spcAft>
          <a:spcPct val="0"/>
        </a:spcAft>
        <a:buClr>
          <a:schemeClr val="accent1"/>
        </a:buClr>
        <a:buSzPct val="85000"/>
        <a:buFont typeface="Wingdings 3" pitchFamily="18" charset="2"/>
        <a:buChar char=""/>
        <a:defRPr sz="2000" kern="1200">
          <a:solidFill>
            <a:schemeClr val="tx1"/>
          </a:solidFill>
          <a:latin typeface="+mn-lt"/>
          <a:ea typeface="+mn-ea"/>
          <a:cs typeface="+mn-cs"/>
        </a:defRPr>
      </a:lvl1pPr>
      <a:lvl2pPr marL="742950" indent="-273050" algn="l" rtl="0" fontAlgn="base">
        <a:spcBef>
          <a:spcPts val="700"/>
        </a:spcBef>
        <a:spcAft>
          <a:spcPct val="0"/>
        </a:spcAft>
        <a:buClr>
          <a:schemeClr val="accent1"/>
        </a:buClr>
        <a:buSzPct val="85000"/>
        <a:buFont typeface="Wingdings 3" pitchFamily="18" charset="2"/>
        <a:buChar char=""/>
        <a:defRPr sz="1600" kern="1200">
          <a:solidFill>
            <a:schemeClr val="tx1"/>
          </a:solidFill>
          <a:latin typeface="+mn-lt"/>
          <a:ea typeface="+mn-ea"/>
          <a:cs typeface="+mn-cs"/>
        </a:defRPr>
      </a:lvl2pPr>
      <a:lvl3pPr marL="1143000" indent="-273050" algn="l" rtl="0" fontAlgn="base">
        <a:spcBef>
          <a:spcPts val="700"/>
        </a:spcBef>
        <a:spcAft>
          <a:spcPct val="0"/>
        </a:spcAft>
        <a:buClr>
          <a:schemeClr val="accent1"/>
        </a:buClr>
        <a:buSzPct val="85000"/>
        <a:buFont typeface="Wingdings 3" pitchFamily="18" charset="2"/>
        <a:buChar char=""/>
        <a:defRPr sz="1400" kern="1200">
          <a:solidFill>
            <a:schemeClr val="tx1"/>
          </a:solidFill>
          <a:latin typeface="+mn-lt"/>
          <a:ea typeface="+mn-ea"/>
          <a:cs typeface="+mn-cs"/>
        </a:defRPr>
      </a:lvl3pPr>
      <a:lvl4pPr marL="1600200" indent="-273050" algn="l" rtl="0" fontAlgn="base">
        <a:spcBef>
          <a:spcPts val="700"/>
        </a:spcBef>
        <a:spcAft>
          <a:spcPct val="0"/>
        </a:spcAft>
        <a:buClr>
          <a:schemeClr val="accent1"/>
        </a:buClr>
        <a:buSzPct val="85000"/>
        <a:buFont typeface="Wingdings 3" pitchFamily="18" charset="2"/>
        <a:buChar char=""/>
        <a:defRPr sz="1400" kern="1200">
          <a:solidFill>
            <a:schemeClr val="tx1"/>
          </a:solidFill>
          <a:latin typeface="+mn-lt"/>
          <a:ea typeface="+mn-ea"/>
          <a:cs typeface="+mn-cs"/>
        </a:defRPr>
      </a:lvl4pPr>
      <a:lvl5pPr marL="2057400" indent="-273050" algn="l" rtl="0" fontAlgn="base">
        <a:spcBef>
          <a:spcPts val="700"/>
        </a:spcBef>
        <a:spcAft>
          <a:spcPct val="0"/>
        </a:spcAft>
        <a:buClr>
          <a:schemeClr val="accent1"/>
        </a:buClr>
        <a:buSzPct val="85000"/>
        <a:buFont typeface="Wingdings 3" pitchFamily="18" charset="2"/>
        <a:buChar char=""/>
        <a:defRPr sz="1400" kern="120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m.mx/imgres?imgurl=http://www.radiosantacruz.com.bo/wp-content/uploads/2010/02/azucar.jpg&amp;imgrefurl=http://www.radiosantacruz.com.bo/?p=90&amp;usg=__adV45DGYb4n6jTFHrUrYoMNXcmo=&amp;h=283&amp;w=314&amp;sz=12&amp;hl=es&amp;start=10&amp;zoom=1&amp;um=1&amp;itbs=1&amp;tbnid=C0Nf0qp8Ti6xwM:&amp;tbnh=105&amp;tbnw=117&amp;prev=/images?q=AZUCAR&amp;um=1&amp;hl=es&amp;tbs=isch:1" TargetMode="Externa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google.com.mx/imgres?imgurl=http://nutriguia.com/img/legumbres.jpg&amp;imgrefurl=http://nutriguia.com/?id=200710300001;t=STORY;topic=con&amp;usg=__G2EUmDYib-A9PP11oXMbf8_baAY=&amp;h=252&amp;w=169&amp;sz=47&amp;hl=es&amp;start=9&amp;zoom=1&amp;um=1&amp;itbs=1&amp;tbnid=3-b5SqeciycLFM:&amp;tbnh=111&amp;tbnw=74&amp;prev=/images?q=LEGUMBRES&amp;um=1&amp;hl=es&amp;tbs=isch:1" TargetMode="Externa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2.jpeg"/><Relationship Id="rId7" Type="http://schemas.openxmlformats.org/officeDocument/2006/relationships/hyperlink" Target="http://petfacebook.com.mx/wp-content/uploads/2009/09/ajos-y-cebollas.jpg" TargetMode="External"/><Relationship Id="rId2" Type="http://schemas.openxmlformats.org/officeDocument/2006/relationships/hyperlink" Target="http://www.kalipedia.com/kalipediamedia/cienciasnaturales/media/200709/24/fisicayquimica/20070924klpcnafyq_165.Ies.SCO.jpg" TargetMode="External"/><Relationship Id="rId1" Type="http://schemas.openxmlformats.org/officeDocument/2006/relationships/slideLayout" Target="../slideLayouts/slideLayout2.xml"/><Relationship Id="rId6" Type="http://schemas.openxmlformats.org/officeDocument/2006/relationships/image" Target="../media/image34.jpeg"/><Relationship Id="rId11" Type="http://schemas.openxmlformats.org/officeDocument/2006/relationships/image" Target="../media/image37.png"/><Relationship Id="rId5" Type="http://schemas.openxmlformats.org/officeDocument/2006/relationships/image" Target="../media/image33.jpeg"/><Relationship Id="rId10" Type="http://schemas.openxmlformats.org/officeDocument/2006/relationships/image" Target="../media/image36.jpeg"/><Relationship Id="rId4" Type="http://schemas.openxmlformats.org/officeDocument/2006/relationships/hyperlink" Target="http://www.paquitatomas.es/wp-content/uploads/2007/07/almidon.jpg" TargetMode="External"/><Relationship Id="rId9" Type="http://schemas.openxmlformats.org/officeDocument/2006/relationships/hyperlink" Target="http://www.sierradelasnieves.es/album/albums/riosyarroyos/RA_Musgos_Album.sized.jpg"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1484313"/>
            <a:ext cx="7772400" cy="1555750"/>
          </a:xfrm>
        </p:spPr>
        <p:txBody>
          <a:bodyPr/>
          <a:lstStyle/>
          <a:p>
            <a:pPr fontAlgn="auto">
              <a:spcAft>
                <a:spcPts val="0"/>
              </a:spcAft>
              <a:defRPr/>
            </a:pPr>
            <a:r>
              <a:rPr lang="es-ES_tradnl">
                <a:effectLst>
                  <a:outerShdw blurRad="38100" dist="38100" dir="2700000" algn="tl">
                    <a:srgbClr val="010199"/>
                  </a:outerShdw>
                </a:effectLst>
              </a:rPr>
              <a:t>CARBOHIDRATOS</a:t>
            </a:r>
            <a:endParaRPr lang="es-ES">
              <a:effectLst>
                <a:outerShdw blurRad="38100" dist="38100" dir="2700000" algn="tl">
                  <a:srgbClr val="010199"/>
                </a:outerShdw>
              </a:effectLst>
            </a:endParaRPr>
          </a:p>
        </p:txBody>
      </p:sp>
      <p:pic>
        <p:nvPicPr>
          <p:cNvPr id="2057" name="Picture 9" descr="carbohidratos-y-diabe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1628775"/>
            <a:ext cx="36195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20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16831"/>
            <a:ext cx="6720292" cy="2469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4229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772400" cy="724942"/>
          </a:xfrm>
        </p:spPr>
        <p:txBody>
          <a:bodyPr>
            <a:normAutofit fontScale="90000"/>
          </a:bodyPr>
          <a:lstStyle/>
          <a:p>
            <a:r>
              <a:rPr lang="es-MX" dirty="0" smtClean="0"/>
              <a:t>FUNCIONES EN LAS QUE PARTICIPAN:</a:t>
            </a:r>
            <a:endParaRPr lang="es-MX" dirty="0"/>
          </a:p>
        </p:txBody>
      </p:sp>
      <p:sp>
        <p:nvSpPr>
          <p:cNvPr id="3" name="2 Marcador de contenido"/>
          <p:cNvSpPr>
            <a:spLocks noGrp="1"/>
          </p:cNvSpPr>
          <p:nvPr>
            <p:ph idx="1"/>
          </p:nvPr>
        </p:nvSpPr>
        <p:spPr>
          <a:xfrm>
            <a:off x="323528" y="980728"/>
            <a:ext cx="8496944" cy="5400600"/>
          </a:xfrm>
        </p:spPr>
        <p:txBody>
          <a:bodyPr/>
          <a:lstStyle/>
          <a:p>
            <a:pPr lvl="0" algn="just"/>
            <a:r>
              <a:rPr lang="es-ES" sz="1800" dirty="0"/>
              <a:t>Energéticamente, los carbohidratos aportan 4 </a:t>
            </a:r>
            <a:r>
              <a:rPr lang="es-ES" sz="1800" dirty="0" smtClean="0"/>
              <a:t>Kcal  </a:t>
            </a:r>
            <a:r>
              <a:rPr lang="es-ES" sz="1800" dirty="0"/>
              <a:t>por gramo de peso seco. </a:t>
            </a:r>
            <a:r>
              <a:rPr lang="es-ES" sz="1800" dirty="0" smtClean="0"/>
              <a:t>Cubiertas </a:t>
            </a:r>
            <a:r>
              <a:rPr lang="es-ES" sz="1800" dirty="0"/>
              <a:t>las necesidades energéticas, una pequeña parte se almacena en el hígado y músculos como glucógeno (normalmente no más de 0,5% del peso del individuo), el resto se transforma en grasas y se acumula en el organismo como tejido adiposo. Se suele recomendar que mínimamente se efectúe una ingesta diaria de 100 gramos de hidratos de carbono para mantener los procesos metabólicos. </a:t>
            </a:r>
            <a:endParaRPr lang="es-MX" sz="1800" dirty="0"/>
          </a:p>
          <a:p>
            <a:pPr algn="just"/>
            <a:r>
              <a:rPr lang="es-ES" sz="1800" dirty="0"/>
              <a:t> </a:t>
            </a:r>
            <a:r>
              <a:rPr lang="es-ES" sz="1800" dirty="0" smtClean="0"/>
              <a:t>Ahorro </a:t>
            </a:r>
            <a:r>
              <a:rPr lang="es-ES" sz="1800" dirty="0"/>
              <a:t>de proteínas: Si el aporte de carbohidratos es insuficiente, se utilizarán las proteínas para fines energéticos, relegando su función plástica. </a:t>
            </a:r>
            <a:endParaRPr lang="es-MX" sz="1800" dirty="0"/>
          </a:p>
          <a:p>
            <a:pPr lvl="0" algn="just"/>
            <a:r>
              <a:rPr lang="es-ES" sz="1800" dirty="0"/>
              <a:t>Regulación del metabolismo de las grasas: En caso de ingestión deficiente de carbohidratos, las grasas se metabolizan anormalmente acumulándose en el organismo cuerpos </a:t>
            </a:r>
            <a:r>
              <a:rPr lang="es-ES" sz="1800" dirty="0" err="1"/>
              <a:t>cetónicos</a:t>
            </a:r>
            <a:r>
              <a:rPr lang="es-ES" sz="1800" dirty="0"/>
              <a:t>, que son productos intermedios de este metabolismo provocando así problemas (cetosis). </a:t>
            </a:r>
            <a:endParaRPr lang="es-MX" sz="1800" dirty="0"/>
          </a:p>
          <a:p>
            <a:pPr algn="just"/>
            <a:r>
              <a:rPr lang="es-ES" sz="1800" dirty="0"/>
              <a:t> </a:t>
            </a:r>
            <a:r>
              <a:rPr lang="es-ES" sz="1800" dirty="0" smtClean="0"/>
              <a:t>Estructuralmente</a:t>
            </a:r>
            <a:r>
              <a:rPr lang="es-ES" sz="1800" dirty="0"/>
              <a:t>, los carbohidratos </a:t>
            </a:r>
            <a:r>
              <a:rPr lang="es-ES" sz="1800" dirty="0" smtClean="0"/>
              <a:t>constituyen </a:t>
            </a:r>
            <a:r>
              <a:rPr lang="es-ES" sz="1800" dirty="0"/>
              <a:t>la parte principal de la pared celular de plantas, hongos y otros organismos </a:t>
            </a:r>
            <a:r>
              <a:rPr lang="es-ES" sz="1800" dirty="0" err="1" smtClean="0"/>
              <a:t>eucarióticos</a:t>
            </a:r>
            <a:r>
              <a:rPr lang="es-ES" sz="1800" dirty="0"/>
              <a:t> </a:t>
            </a:r>
            <a:r>
              <a:rPr lang="es-ES" sz="1800" dirty="0" smtClean="0"/>
              <a:t>que </a:t>
            </a:r>
            <a:r>
              <a:rPr lang="es-ES" sz="1800" dirty="0"/>
              <a:t>se alimentan por absorción de sustancias disueltas. </a:t>
            </a:r>
            <a:r>
              <a:rPr lang="es-ES" sz="1800" dirty="0" smtClean="0"/>
              <a:t> La </a:t>
            </a:r>
            <a:r>
              <a:rPr lang="es-ES" sz="1800" dirty="0"/>
              <a:t>celulosa es el más importante de los polisacáridos estructurales. </a:t>
            </a:r>
            <a:r>
              <a:rPr lang="es-ES" sz="1800" dirty="0">
                <a:solidFill>
                  <a:schemeClr val="bg1"/>
                </a:solidFill>
              </a:rPr>
              <a:t>Es el principal componente de la pared celular en las plantas, y la más abundante de las </a:t>
            </a:r>
            <a:r>
              <a:rPr lang="es-ES" sz="1800" dirty="0" err="1">
                <a:solidFill>
                  <a:schemeClr val="bg1"/>
                </a:solidFill>
              </a:rPr>
              <a:t>biomoléculas</a:t>
            </a:r>
            <a:r>
              <a:rPr lang="es-ES" sz="1800" dirty="0">
                <a:solidFill>
                  <a:schemeClr val="bg1"/>
                </a:solidFill>
              </a:rPr>
              <a:t> que existen en el planeta. </a:t>
            </a:r>
            <a:endParaRPr lang="es-MX" sz="1800" dirty="0">
              <a:solidFill>
                <a:schemeClr val="bg1"/>
              </a:solidFill>
            </a:endParaRPr>
          </a:p>
        </p:txBody>
      </p:sp>
    </p:spTree>
    <p:extLst>
      <p:ext uri="{BB962C8B-B14F-4D97-AF65-F5344CB8AC3E}">
        <p14:creationId xmlns:p14="http://schemas.microsoft.com/office/powerpoint/2010/main" val="111202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fontAlgn="auto">
              <a:spcAft>
                <a:spcPts val="0"/>
              </a:spcAft>
              <a:defRPr/>
            </a:pPr>
            <a:r>
              <a:rPr lang="es-ES_tradnl" sz="4000"/>
              <a:t>FUENTES DE CARBOHIDRATOS</a:t>
            </a:r>
            <a:endParaRPr lang="es-ES" sz="4000"/>
          </a:p>
        </p:txBody>
      </p:sp>
      <p:sp>
        <p:nvSpPr>
          <p:cNvPr id="32771" name="Rectangle 3"/>
          <p:cNvSpPr>
            <a:spLocks noGrp="1" noChangeArrowheads="1"/>
          </p:cNvSpPr>
          <p:nvPr>
            <p:ph idx="1"/>
          </p:nvPr>
        </p:nvSpPr>
        <p:spPr>
          <a:xfrm>
            <a:off x="457200" y="1600200"/>
            <a:ext cx="8229600" cy="604838"/>
          </a:xfrm>
        </p:spPr>
        <p:txBody>
          <a:bodyPr/>
          <a:lstStyle/>
          <a:p>
            <a:r>
              <a:rPr lang="es-ES_tradnl" smtClean="0"/>
              <a:t>PENTOSAS:</a:t>
            </a:r>
          </a:p>
          <a:p>
            <a:pPr>
              <a:buFont typeface="Wingdings" pitchFamily="2" charset="2"/>
              <a:buNone/>
            </a:pPr>
            <a:endParaRPr lang="es-ES_tradnl" smtClean="0"/>
          </a:p>
          <a:p>
            <a:pPr>
              <a:buFont typeface="Wingdings" pitchFamily="2" charset="2"/>
              <a:buNone/>
            </a:pPr>
            <a:endParaRPr lang="es-ES" smtClean="0"/>
          </a:p>
        </p:txBody>
      </p:sp>
      <p:sp>
        <p:nvSpPr>
          <p:cNvPr id="32772" name="WordArt 4"/>
          <p:cNvSpPr>
            <a:spLocks noChangeArrowheads="1" noChangeShapeType="1" noTextEdit="1"/>
          </p:cNvSpPr>
          <p:nvPr/>
        </p:nvSpPr>
        <p:spPr bwMode="auto">
          <a:xfrm>
            <a:off x="1476375" y="2852738"/>
            <a:ext cx="1228725" cy="762000"/>
          </a:xfrm>
          <a:prstGeom prst="rect">
            <a:avLst/>
          </a:prstGeom>
        </p:spPr>
        <p:txBody>
          <a:bodyPr wrap="none" fromWordArt="1">
            <a:prstTxWarp prst="textDeflate">
              <a:avLst>
                <a:gd name="adj" fmla="val 26227"/>
              </a:avLst>
            </a:prstTxWarp>
          </a:bodyPr>
          <a:lstStyle/>
          <a:p>
            <a:pPr algn="ctr"/>
            <a:r>
              <a:rPr lang="es-MX" sz="3600" kern="10">
                <a:ln w="9525">
                  <a:solidFill>
                    <a:srgbClr val="000000"/>
                  </a:solidFill>
                  <a:round/>
                  <a:headEnd/>
                  <a:tailEnd/>
                </a:ln>
                <a:solidFill>
                  <a:schemeClr val="accent1"/>
                </a:solidFill>
                <a:latin typeface="Impact"/>
              </a:rPr>
              <a:t>XILOSA</a:t>
            </a:r>
          </a:p>
        </p:txBody>
      </p:sp>
      <p:sp>
        <p:nvSpPr>
          <p:cNvPr id="32773" name="WordArt 5"/>
          <p:cNvSpPr>
            <a:spLocks noChangeArrowheads="1" noChangeShapeType="1" noTextEdit="1"/>
          </p:cNvSpPr>
          <p:nvPr/>
        </p:nvSpPr>
        <p:spPr bwMode="auto">
          <a:xfrm>
            <a:off x="3708400" y="4508500"/>
            <a:ext cx="1228725" cy="762000"/>
          </a:xfrm>
          <a:prstGeom prst="rect">
            <a:avLst/>
          </a:prstGeom>
        </p:spPr>
        <p:txBody>
          <a:bodyPr wrap="none" fromWordArt="1">
            <a:prstTxWarp prst="textDeflate">
              <a:avLst>
                <a:gd name="adj" fmla="val 26227"/>
              </a:avLst>
            </a:prstTxWarp>
          </a:bodyPr>
          <a:lstStyle/>
          <a:p>
            <a:pPr algn="ctr"/>
            <a:r>
              <a:rPr lang="es-MX" sz="3600" kern="10">
                <a:ln w="9525">
                  <a:solidFill>
                    <a:srgbClr val="000000"/>
                  </a:solidFill>
                  <a:round/>
                  <a:headEnd/>
                  <a:tailEnd/>
                </a:ln>
                <a:solidFill>
                  <a:schemeClr val="accent1"/>
                </a:solidFill>
                <a:latin typeface="Impact"/>
              </a:rPr>
              <a:t>RIBOSA</a:t>
            </a:r>
          </a:p>
        </p:txBody>
      </p:sp>
      <p:sp>
        <p:nvSpPr>
          <p:cNvPr id="32774" name="WordArt 6"/>
          <p:cNvSpPr>
            <a:spLocks noChangeArrowheads="1" noChangeShapeType="1" noTextEdit="1"/>
          </p:cNvSpPr>
          <p:nvPr/>
        </p:nvSpPr>
        <p:spPr bwMode="auto">
          <a:xfrm>
            <a:off x="6948488" y="5734050"/>
            <a:ext cx="1228725" cy="762000"/>
          </a:xfrm>
          <a:prstGeom prst="rect">
            <a:avLst/>
          </a:prstGeom>
        </p:spPr>
        <p:txBody>
          <a:bodyPr wrap="none" fromWordArt="1">
            <a:prstTxWarp prst="textDeflate">
              <a:avLst>
                <a:gd name="adj" fmla="val 26227"/>
              </a:avLst>
            </a:prstTxWarp>
          </a:bodyPr>
          <a:lstStyle/>
          <a:p>
            <a:pPr algn="ctr"/>
            <a:r>
              <a:rPr lang="es-MX" sz="3600" kern="10">
                <a:ln w="9525">
                  <a:solidFill>
                    <a:srgbClr val="000000"/>
                  </a:solidFill>
                  <a:round/>
                  <a:headEnd/>
                  <a:tailEnd/>
                </a:ln>
                <a:solidFill>
                  <a:schemeClr val="accent1"/>
                </a:solidFill>
                <a:latin typeface="Impact"/>
              </a:rPr>
              <a:t>ARABINOSA</a:t>
            </a:r>
          </a:p>
        </p:txBody>
      </p:sp>
      <p:pic>
        <p:nvPicPr>
          <p:cNvPr id="32778" name="Picture 10" descr="Zp_serrin_tronc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 y="3500438"/>
            <a:ext cx="10572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0" name="Picture 12" descr="23805d1212416181-mazorcas-futuras-palomit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0" y="4481513"/>
            <a:ext cx="20843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6" name="Picture 18" descr="NUCLEOTI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1341438"/>
            <a:ext cx="38100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8" name="Picture 20" descr="im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4797425"/>
            <a:ext cx="1809750"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0" name="Picture 22" descr="borraj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9563" y="3213100"/>
            <a:ext cx="229711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91" name="Text Box 23"/>
          <p:cNvSpPr txBox="1">
            <a:spLocks noChangeArrowheads="1"/>
          </p:cNvSpPr>
          <p:nvPr/>
        </p:nvSpPr>
        <p:spPr bwMode="auto">
          <a:xfrm>
            <a:off x="468313" y="1196975"/>
            <a:ext cx="41751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a:t>MONOSACÁRIDOS:</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9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32772"/>
                                        </p:tgtEl>
                                        <p:attrNameLst>
                                          <p:attrName>style.visibility</p:attrName>
                                        </p:attrNameLst>
                                      </p:cBhvr>
                                      <p:to>
                                        <p:strVal val="visible"/>
                                      </p:to>
                                    </p:set>
                                    <p:anim calcmode="lin" valueType="num">
                                      <p:cBhvr>
                                        <p:cTn id="15" dur="500" fill="hold"/>
                                        <p:tgtEl>
                                          <p:spTgt spid="32772"/>
                                        </p:tgtEl>
                                        <p:attrNameLst>
                                          <p:attrName>ppt_w</p:attrName>
                                        </p:attrNameLst>
                                      </p:cBhvr>
                                      <p:tavLst>
                                        <p:tav tm="0">
                                          <p:val>
                                            <p:strVal val="#ppt_w+.3"/>
                                          </p:val>
                                        </p:tav>
                                        <p:tav tm="100000">
                                          <p:val>
                                            <p:strVal val="#ppt_w"/>
                                          </p:val>
                                        </p:tav>
                                      </p:tavLst>
                                    </p:anim>
                                    <p:anim calcmode="lin" valueType="num">
                                      <p:cBhvr>
                                        <p:cTn id="16" dur="500" fill="hold"/>
                                        <p:tgtEl>
                                          <p:spTgt spid="32772"/>
                                        </p:tgtEl>
                                        <p:attrNameLst>
                                          <p:attrName>ppt_h</p:attrName>
                                        </p:attrNameLst>
                                      </p:cBhvr>
                                      <p:tavLst>
                                        <p:tav tm="0">
                                          <p:val>
                                            <p:strVal val="#ppt_h"/>
                                          </p:val>
                                        </p:tav>
                                        <p:tav tm="100000">
                                          <p:val>
                                            <p:strVal val="#ppt_h"/>
                                          </p:val>
                                        </p:tav>
                                      </p:tavLst>
                                    </p:anim>
                                    <p:animEffect transition="in" filter="fade">
                                      <p:cBhvr>
                                        <p:cTn id="17" dur="500"/>
                                        <p:tgtEl>
                                          <p:spTgt spid="327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32778"/>
                                        </p:tgtEl>
                                        <p:attrNameLst>
                                          <p:attrName>style.visibility</p:attrName>
                                        </p:attrNameLst>
                                      </p:cBhvr>
                                      <p:to>
                                        <p:strVal val="visible"/>
                                      </p:to>
                                    </p:set>
                                    <p:animEffect transition="in" filter="box(in)">
                                      <p:cBhvr>
                                        <p:cTn id="22" dur="500"/>
                                        <p:tgtEl>
                                          <p:spTgt spid="32778"/>
                                        </p:tgtEl>
                                      </p:cBhvr>
                                    </p:animEffect>
                                  </p:childTnLst>
                                </p:cTn>
                              </p:par>
                              <p:par>
                                <p:cTn id="23" presetID="4" presetClass="entr" presetSubtype="16" fill="hold" nodeType="withEffect">
                                  <p:stCondLst>
                                    <p:cond delay="0"/>
                                  </p:stCondLst>
                                  <p:childTnLst>
                                    <p:set>
                                      <p:cBhvr>
                                        <p:cTn id="24" dur="1" fill="hold">
                                          <p:stCondLst>
                                            <p:cond delay="0"/>
                                          </p:stCondLst>
                                        </p:cTn>
                                        <p:tgtEl>
                                          <p:spTgt spid="32780"/>
                                        </p:tgtEl>
                                        <p:attrNameLst>
                                          <p:attrName>style.visibility</p:attrName>
                                        </p:attrNameLst>
                                      </p:cBhvr>
                                      <p:to>
                                        <p:strVal val="visible"/>
                                      </p:to>
                                    </p:set>
                                    <p:animEffect transition="in" filter="box(in)">
                                      <p:cBhvr>
                                        <p:cTn id="25" dur="500"/>
                                        <p:tgtEl>
                                          <p:spTgt spid="3278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0" presetClass="entr" presetSubtype="0" decel="100000" fill="hold" grpId="0" nodeType="clickEffect">
                                  <p:stCondLst>
                                    <p:cond delay="0"/>
                                  </p:stCondLst>
                                  <p:childTnLst>
                                    <p:set>
                                      <p:cBhvr>
                                        <p:cTn id="29" dur="1" fill="hold">
                                          <p:stCondLst>
                                            <p:cond delay="0"/>
                                          </p:stCondLst>
                                        </p:cTn>
                                        <p:tgtEl>
                                          <p:spTgt spid="32773"/>
                                        </p:tgtEl>
                                        <p:attrNameLst>
                                          <p:attrName>style.visibility</p:attrName>
                                        </p:attrNameLst>
                                      </p:cBhvr>
                                      <p:to>
                                        <p:strVal val="visible"/>
                                      </p:to>
                                    </p:set>
                                    <p:anim calcmode="lin" valueType="num">
                                      <p:cBhvr>
                                        <p:cTn id="30" dur="500" fill="hold"/>
                                        <p:tgtEl>
                                          <p:spTgt spid="32773"/>
                                        </p:tgtEl>
                                        <p:attrNameLst>
                                          <p:attrName>ppt_w</p:attrName>
                                        </p:attrNameLst>
                                      </p:cBhvr>
                                      <p:tavLst>
                                        <p:tav tm="0">
                                          <p:val>
                                            <p:strVal val="#ppt_w+.3"/>
                                          </p:val>
                                        </p:tav>
                                        <p:tav tm="100000">
                                          <p:val>
                                            <p:strVal val="#ppt_w"/>
                                          </p:val>
                                        </p:tav>
                                      </p:tavLst>
                                    </p:anim>
                                    <p:anim calcmode="lin" valueType="num">
                                      <p:cBhvr>
                                        <p:cTn id="31" dur="500" fill="hold"/>
                                        <p:tgtEl>
                                          <p:spTgt spid="32773"/>
                                        </p:tgtEl>
                                        <p:attrNameLst>
                                          <p:attrName>ppt_h</p:attrName>
                                        </p:attrNameLst>
                                      </p:cBhvr>
                                      <p:tavLst>
                                        <p:tav tm="0">
                                          <p:val>
                                            <p:strVal val="#ppt_h"/>
                                          </p:val>
                                        </p:tav>
                                        <p:tav tm="100000">
                                          <p:val>
                                            <p:strVal val="#ppt_h"/>
                                          </p:val>
                                        </p:tav>
                                      </p:tavLst>
                                    </p:anim>
                                    <p:animEffect transition="in" filter="fade">
                                      <p:cBhvr>
                                        <p:cTn id="32" dur="500"/>
                                        <p:tgtEl>
                                          <p:spTgt spid="3277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4" presetClass="entr" presetSubtype="0" accel="100000" fill="hold" nodeType="clickEffect">
                                  <p:stCondLst>
                                    <p:cond delay="0"/>
                                  </p:stCondLst>
                                  <p:childTnLst>
                                    <p:set>
                                      <p:cBhvr>
                                        <p:cTn id="36" dur="1" fill="hold">
                                          <p:stCondLst>
                                            <p:cond delay="0"/>
                                          </p:stCondLst>
                                        </p:cTn>
                                        <p:tgtEl>
                                          <p:spTgt spid="32786"/>
                                        </p:tgtEl>
                                        <p:attrNameLst>
                                          <p:attrName>style.visibility</p:attrName>
                                        </p:attrNameLst>
                                      </p:cBhvr>
                                      <p:to>
                                        <p:strVal val="visible"/>
                                      </p:to>
                                    </p:set>
                                    <p:anim calcmode="lin" valueType="num">
                                      <p:cBhvr>
                                        <p:cTn id="37" dur="500" fill="hold"/>
                                        <p:tgtEl>
                                          <p:spTgt spid="32786"/>
                                        </p:tgtEl>
                                        <p:attrNameLst>
                                          <p:attrName>ppt_w</p:attrName>
                                        </p:attrNameLst>
                                      </p:cBhvr>
                                      <p:tavLst>
                                        <p:tav tm="0">
                                          <p:val>
                                            <p:strVal val="#ppt_w*0.05"/>
                                          </p:val>
                                        </p:tav>
                                        <p:tav tm="100000">
                                          <p:val>
                                            <p:strVal val="#ppt_w"/>
                                          </p:val>
                                        </p:tav>
                                      </p:tavLst>
                                    </p:anim>
                                    <p:anim calcmode="lin" valueType="num">
                                      <p:cBhvr>
                                        <p:cTn id="38" dur="500" fill="hold"/>
                                        <p:tgtEl>
                                          <p:spTgt spid="32786"/>
                                        </p:tgtEl>
                                        <p:attrNameLst>
                                          <p:attrName>ppt_h</p:attrName>
                                        </p:attrNameLst>
                                      </p:cBhvr>
                                      <p:tavLst>
                                        <p:tav tm="0">
                                          <p:val>
                                            <p:strVal val="#ppt_h"/>
                                          </p:val>
                                        </p:tav>
                                        <p:tav tm="100000">
                                          <p:val>
                                            <p:strVal val="#ppt_h"/>
                                          </p:val>
                                        </p:tav>
                                      </p:tavLst>
                                    </p:anim>
                                    <p:anim calcmode="lin" valueType="num">
                                      <p:cBhvr>
                                        <p:cTn id="39" dur="500" fill="hold"/>
                                        <p:tgtEl>
                                          <p:spTgt spid="32786"/>
                                        </p:tgtEl>
                                        <p:attrNameLst>
                                          <p:attrName>ppt_x</p:attrName>
                                        </p:attrNameLst>
                                      </p:cBhvr>
                                      <p:tavLst>
                                        <p:tav tm="0">
                                          <p:val>
                                            <p:strVal val="#ppt_x-.2"/>
                                          </p:val>
                                        </p:tav>
                                        <p:tav tm="100000">
                                          <p:val>
                                            <p:strVal val="#ppt_x"/>
                                          </p:val>
                                        </p:tav>
                                      </p:tavLst>
                                    </p:anim>
                                    <p:anim calcmode="lin" valueType="num">
                                      <p:cBhvr>
                                        <p:cTn id="40" dur="500" fill="hold"/>
                                        <p:tgtEl>
                                          <p:spTgt spid="32786"/>
                                        </p:tgtEl>
                                        <p:attrNameLst>
                                          <p:attrName>ppt_y</p:attrName>
                                        </p:attrNameLst>
                                      </p:cBhvr>
                                      <p:tavLst>
                                        <p:tav tm="0">
                                          <p:val>
                                            <p:strVal val="#ppt_y"/>
                                          </p:val>
                                        </p:tav>
                                        <p:tav tm="100000">
                                          <p:val>
                                            <p:strVal val="#ppt_y"/>
                                          </p:val>
                                        </p:tav>
                                      </p:tavLst>
                                    </p:anim>
                                    <p:animEffect transition="in" filter="fade">
                                      <p:cBhvr>
                                        <p:cTn id="41" dur="500"/>
                                        <p:tgtEl>
                                          <p:spTgt spid="3278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32774"/>
                                        </p:tgtEl>
                                        <p:attrNameLst>
                                          <p:attrName>style.visibility</p:attrName>
                                        </p:attrNameLst>
                                      </p:cBhvr>
                                      <p:to>
                                        <p:strVal val="visible"/>
                                      </p:to>
                                    </p:set>
                                    <p:anim calcmode="lin" valueType="num">
                                      <p:cBhvr>
                                        <p:cTn id="46" dur="1000" fill="hold"/>
                                        <p:tgtEl>
                                          <p:spTgt spid="32774"/>
                                        </p:tgtEl>
                                        <p:attrNameLst>
                                          <p:attrName>ppt_w</p:attrName>
                                        </p:attrNameLst>
                                      </p:cBhvr>
                                      <p:tavLst>
                                        <p:tav tm="0">
                                          <p:val>
                                            <p:strVal val="#ppt_w+.3"/>
                                          </p:val>
                                        </p:tav>
                                        <p:tav tm="100000">
                                          <p:val>
                                            <p:strVal val="#ppt_w"/>
                                          </p:val>
                                        </p:tav>
                                      </p:tavLst>
                                    </p:anim>
                                    <p:anim calcmode="lin" valueType="num">
                                      <p:cBhvr>
                                        <p:cTn id="47" dur="1000" fill="hold"/>
                                        <p:tgtEl>
                                          <p:spTgt spid="32774"/>
                                        </p:tgtEl>
                                        <p:attrNameLst>
                                          <p:attrName>ppt_h</p:attrName>
                                        </p:attrNameLst>
                                      </p:cBhvr>
                                      <p:tavLst>
                                        <p:tav tm="0">
                                          <p:val>
                                            <p:strVal val="#ppt_h"/>
                                          </p:val>
                                        </p:tav>
                                        <p:tav tm="100000">
                                          <p:val>
                                            <p:strVal val="#ppt_h"/>
                                          </p:val>
                                        </p:tav>
                                      </p:tavLst>
                                    </p:anim>
                                    <p:animEffect transition="in" filter="fade">
                                      <p:cBhvr>
                                        <p:cTn id="48" dur="1000"/>
                                        <p:tgtEl>
                                          <p:spTgt spid="3277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4" presetClass="entr" presetSubtype="16" fill="hold" nodeType="clickEffect">
                                  <p:stCondLst>
                                    <p:cond delay="0"/>
                                  </p:stCondLst>
                                  <p:childTnLst>
                                    <p:set>
                                      <p:cBhvr>
                                        <p:cTn id="52" dur="1" fill="hold">
                                          <p:stCondLst>
                                            <p:cond delay="0"/>
                                          </p:stCondLst>
                                        </p:cTn>
                                        <p:tgtEl>
                                          <p:spTgt spid="32790"/>
                                        </p:tgtEl>
                                        <p:attrNameLst>
                                          <p:attrName>style.visibility</p:attrName>
                                        </p:attrNameLst>
                                      </p:cBhvr>
                                      <p:to>
                                        <p:strVal val="visible"/>
                                      </p:to>
                                    </p:set>
                                    <p:animEffect transition="in" filter="box(in)">
                                      <p:cBhvr>
                                        <p:cTn id="53" dur="500"/>
                                        <p:tgtEl>
                                          <p:spTgt spid="32790"/>
                                        </p:tgtEl>
                                      </p:cBhvr>
                                    </p:animEffect>
                                  </p:childTnLst>
                                </p:cTn>
                              </p:par>
                              <p:par>
                                <p:cTn id="54" presetID="4" presetClass="entr" presetSubtype="16" fill="hold" nodeType="withEffect">
                                  <p:stCondLst>
                                    <p:cond delay="0"/>
                                  </p:stCondLst>
                                  <p:childTnLst>
                                    <p:set>
                                      <p:cBhvr>
                                        <p:cTn id="55" dur="1" fill="hold">
                                          <p:stCondLst>
                                            <p:cond delay="0"/>
                                          </p:stCondLst>
                                        </p:cTn>
                                        <p:tgtEl>
                                          <p:spTgt spid="32788"/>
                                        </p:tgtEl>
                                        <p:attrNameLst>
                                          <p:attrName>style.visibility</p:attrName>
                                        </p:attrNameLst>
                                      </p:cBhvr>
                                      <p:to>
                                        <p:strVal val="visible"/>
                                      </p:to>
                                    </p:set>
                                    <p:animEffect transition="in" filter="box(in)">
                                      <p:cBhvr>
                                        <p:cTn id="56" dur="500"/>
                                        <p:tgtEl>
                                          <p:spTgt spid="327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P spid="32772" grpId="0" animBg="1"/>
      <p:bldP spid="32773" grpId="0" animBg="1"/>
      <p:bldP spid="32774" grpId="0" animBg="1"/>
      <p:bldP spid="327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468313" y="333375"/>
            <a:ext cx="8229600" cy="4530725"/>
          </a:xfrm>
        </p:spPr>
        <p:txBody>
          <a:bodyPr/>
          <a:lstStyle/>
          <a:p>
            <a:r>
              <a:rPr lang="es-ES_tradnl" smtClean="0"/>
              <a:t>HEXOSAS:</a:t>
            </a:r>
            <a:endParaRPr lang="es-ES" smtClean="0"/>
          </a:p>
        </p:txBody>
      </p:sp>
      <p:sp>
        <p:nvSpPr>
          <p:cNvPr id="33796" name="WordArt 4"/>
          <p:cNvSpPr>
            <a:spLocks noChangeArrowheads="1" noChangeShapeType="1" noTextEdit="1"/>
          </p:cNvSpPr>
          <p:nvPr/>
        </p:nvSpPr>
        <p:spPr bwMode="auto">
          <a:xfrm>
            <a:off x="684213" y="1773238"/>
            <a:ext cx="1890712" cy="1016000"/>
          </a:xfrm>
          <a:prstGeom prst="rect">
            <a:avLst/>
          </a:prstGeom>
        </p:spPr>
        <p:txBody>
          <a:bodyPr wrap="none" fromWordArt="1">
            <a:prstTxWarp prst="textSlantUp">
              <a:avLst>
                <a:gd name="adj" fmla="val 55556"/>
              </a:avLst>
            </a:prstTxWarp>
          </a:bodyPr>
          <a:lstStyle/>
          <a:p>
            <a:pPr algn="ctr"/>
            <a:r>
              <a:rPr lang="es-MX" sz="3600" kern="10">
                <a:ln w="9525">
                  <a:solidFill>
                    <a:srgbClr val="000000"/>
                  </a:solidFill>
                  <a:round/>
                  <a:headEnd/>
                  <a:tailEnd/>
                </a:ln>
                <a:solidFill>
                  <a:schemeClr val="accent1"/>
                </a:solidFill>
                <a:latin typeface="Arial Black"/>
              </a:rPr>
              <a:t>GLUCOSA</a:t>
            </a:r>
          </a:p>
        </p:txBody>
      </p:sp>
      <p:sp>
        <p:nvSpPr>
          <p:cNvPr id="33797" name="WordArt 5"/>
          <p:cNvSpPr>
            <a:spLocks noChangeArrowheads="1" noChangeShapeType="1" noTextEdit="1"/>
          </p:cNvSpPr>
          <p:nvPr/>
        </p:nvSpPr>
        <p:spPr bwMode="auto">
          <a:xfrm>
            <a:off x="6156325" y="4149725"/>
            <a:ext cx="1890713" cy="1016000"/>
          </a:xfrm>
          <a:prstGeom prst="rect">
            <a:avLst/>
          </a:prstGeom>
        </p:spPr>
        <p:txBody>
          <a:bodyPr wrap="none" fromWordArt="1">
            <a:prstTxWarp prst="textSlantUp">
              <a:avLst>
                <a:gd name="adj" fmla="val 55556"/>
              </a:avLst>
            </a:prstTxWarp>
          </a:bodyPr>
          <a:lstStyle/>
          <a:p>
            <a:pPr algn="ctr"/>
            <a:r>
              <a:rPr lang="es-MX" sz="3600" kern="10">
                <a:ln w="9525">
                  <a:solidFill>
                    <a:srgbClr val="000000"/>
                  </a:solidFill>
                  <a:round/>
                  <a:headEnd/>
                  <a:tailEnd/>
                </a:ln>
                <a:solidFill>
                  <a:schemeClr val="accent1"/>
                </a:solidFill>
                <a:latin typeface="Arial Black"/>
              </a:rPr>
              <a:t>GALACTOSA</a:t>
            </a:r>
          </a:p>
        </p:txBody>
      </p:sp>
      <p:sp>
        <p:nvSpPr>
          <p:cNvPr id="33798" name="WordArt 6"/>
          <p:cNvSpPr>
            <a:spLocks noChangeArrowheads="1" noChangeShapeType="1" noTextEdit="1"/>
          </p:cNvSpPr>
          <p:nvPr/>
        </p:nvSpPr>
        <p:spPr bwMode="auto">
          <a:xfrm>
            <a:off x="5795963" y="1052513"/>
            <a:ext cx="1890712" cy="1016000"/>
          </a:xfrm>
          <a:prstGeom prst="rect">
            <a:avLst/>
          </a:prstGeom>
        </p:spPr>
        <p:txBody>
          <a:bodyPr wrap="none" fromWordArt="1">
            <a:prstTxWarp prst="textSlantUp">
              <a:avLst>
                <a:gd name="adj" fmla="val 55556"/>
              </a:avLst>
            </a:prstTxWarp>
          </a:bodyPr>
          <a:lstStyle/>
          <a:p>
            <a:pPr algn="ctr"/>
            <a:r>
              <a:rPr lang="es-MX" sz="3600" kern="10">
                <a:ln w="9525">
                  <a:solidFill>
                    <a:srgbClr val="000000"/>
                  </a:solidFill>
                  <a:round/>
                  <a:headEnd/>
                  <a:tailEnd/>
                </a:ln>
                <a:solidFill>
                  <a:schemeClr val="accent1"/>
                </a:solidFill>
                <a:latin typeface="Arial Black"/>
              </a:rPr>
              <a:t>MANOSA</a:t>
            </a:r>
          </a:p>
        </p:txBody>
      </p:sp>
      <p:sp>
        <p:nvSpPr>
          <p:cNvPr id="33799" name="WordArt 7"/>
          <p:cNvSpPr>
            <a:spLocks noChangeArrowheads="1" noChangeShapeType="1" noTextEdit="1"/>
          </p:cNvSpPr>
          <p:nvPr/>
        </p:nvSpPr>
        <p:spPr bwMode="auto">
          <a:xfrm>
            <a:off x="611188" y="5589588"/>
            <a:ext cx="1890712" cy="1016000"/>
          </a:xfrm>
          <a:prstGeom prst="rect">
            <a:avLst/>
          </a:prstGeom>
        </p:spPr>
        <p:txBody>
          <a:bodyPr wrap="none" fromWordArt="1">
            <a:prstTxWarp prst="textSlantUp">
              <a:avLst>
                <a:gd name="adj" fmla="val 55556"/>
              </a:avLst>
            </a:prstTxWarp>
          </a:bodyPr>
          <a:lstStyle/>
          <a:p>
            <a:pPr algn="ctr"/>
            <a:r>
              <a:rPr lang="es-MX" sz="3600" kern="10">
                <a:ln w="9525">
                  <a:solidFill>
                    <a:srgbClr val="000000"/>
                  </a:solidFill>
                  <a:round/>
                  <a:headEnd/>
                  <a:tailEnd/>
                </a:ln>
                <a:solidFill>
                  <a:schemeClr val="accent1"/>
                </a:solidFill>
                <a:latin typeface="Arial Black"/>
              </a:rPr>
              <a:t>FRUCTOSA</a:t>
            </a:r>
          </a:p>
        </p:txBody>
      </p:sp>
      <p:pic>
        <p:nvPicPr>
          <p:cNvPr id="33801" name="Picture 9" descr="cascada-de-fru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3644900"/>
            <a:ext cx="2232025" cy="16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2" name="Text Box 10"/>
          <p:cNvSpPr txBox="1">
            <a:spLocks noChangeArrowheads="1"/>
          </p:cNvSpPr>
          <p:nvPr/>
        </p:nvSpPr>
        <p:spPr bwMode="auto">
          <a:xfrm>
            <a:off x="5867400" y="2060575"/>
            <a:ext cx="2592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_tradnl"/>
              <a:t>Combinado con la naturaleza (manano).</a:t>
            </a:r>
            <a:endParaRPr lang="es-ES"/>
          </a:p>
        </p:txBody>
      </p:sp>
      <p:pic>
        <p:nvPicPr>
          <p:cNvPr id="33806" name="Picture 14" descr="gluco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924175"/>
            <a:ext cx="123825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8" name="Picture 16" descr="1720_b_maiz_tri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2565400"/>
            <a:ext cx="1570038"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0" name="Picture 18" descr="amamantar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025" y="5157788"/>
            <a:ext cx="1809750"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ppt_w</p:attrName>
                                        </p:attrNameLst>
                                      </p:cBhvr>
                                      <p:tavLst>
                                        <p:tav tm="0">
                                          <p:val>
                                            <p:strVal val="#ppt_w+.3"/>
                                          </p:val>
                                        </p:tav>
                                        <p:tav tm="100000">
                                          <p:val>
                                            <p:strVal val="#ppt_w"/>
                                          </p:val>
                                        </p:tav>
                                      </p:tavLst>
                                    </p:anim>
                                    <p:anim calcmode="lin" valueType="num">
                                      <p:cBhvr>
                                        <p:cTn id="8" dur="500" fill="hold"/>
                                        <p:tgtEl>
                                          <p:spTgt spid="33796"/>
                                        </p:tgtEl>
                                        <p:attrNameLst>
                                          <p:attrName>ppt_h</p:attrName>
                                        </p:attrNameLst>
                                      </p:cBhvr>
                                      <p:tavLst>
                                        <p:tav tm="0">
                                          <p:val>
                                            <p:strVal val="#ppt_h"/>
                                          </p:val>
                                        </p:tav>
                                        <p:tav tm="100000">
                                          <p:val>
                                            <p:strVal val="#ppt_h"/>
                                          </p:val>
                                        </p:tav>
                                      </p:tavLst>
                                    </p:anim>
                                    <p:animEffect transition="in" filter="fade">
                                      <p:cBhvr>
                                        <p:cTn id="9" dur="500"/>
                                        <p:tgtEl>
                                          <p:spTgt spid="3379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nodeType="clickEffect">
                                  <p:stCondLst>
                                    <p:cond delay="0"/>
                                  </p:stCondLst>
                                  <p:childTnLst>
                                    <p:set>
                                      <p:cBhvr>
                                        <p:cTn id="13" dur="1" fill="hold">
                                          <p:stCondLst>
                                            <p:cond delay="0"/>
                                          </p:stCondLst>
                                        </p:cTn>
                                        <p:tgtEl>
                                          <p:spTgt spid="33806"/>
                                        </p:tgtEl>
                                        <p:attrNameLst>
                                          <p:attrName>style.visibility</p:attrName>
                                        </p:attrNameLst>
                                      </p:cBhvr>
                                      <p:to>
                                        <p:strVal val="visible"/>
                                      </p:to>
                                    </p:set>
                                    <p:animEffect transition="in" filter="box(in)">
                                      <p:cBhvr>
                                        <p:cTn id="14" dur="500"/>
                                        <p:tgtEl>
                                          <p:spTgt spid="33806"/>
                                        </p:tgtEl>
                                      </p:cBhvr>
                                    </p:animEffect>
                                  </p:childTnLst>
                                </p:cTn>
                              </p:par>
                              <p:par>
                                <p:cTn id="15" presetID="4" presetClass="entr" presetSubtype="16" fill="hold" nodeType="withEffect">
                                  <p:stCondLst>
                                    <p:cond delay="0"/>
                                  </p:stCondLst>
                                  <p:childTnLst>
                                    <p:set>
                                      <p:cBhvr>
                                        <p:cTn id="16" dur="1" fill="hold">
                                          <p:stCondLst>
                                            <p:cond delay="0"/>
                                          </p:stCondLst>
                                        </p:cTn>
                                        <p:tgtEl>
                                          <p:spTgt spid="33808"/>
                                        </p:tgtEl>
                                        <p:attrNameLst>
                                          <p:attrName>style.visibility</p:attrName>
                                        </p:attrNameLst>
                                      </p:cBhvr>
                                      <p:to>
                                        <p:strVal val="visible"/>
                                      </p:to>
                                    </p:set>
                                    <p:animEffect transition="in" filter="box(in)">
                                      <p:cBhvr>
                                        <p:cTn id="17" dur="500"/>
                                        <p:tgtEl>
                                          <p:spTgt spid="3380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33799"/>
                                        </p:tgtEl>
                                        <p:attrNameLst>
                                          <p:attrName>style.visibility</p:attrName>
                                        </p:attrNameLst>
                                      </p:cBhvr>
                                      <p:to>
                                        <p:strVal val="visible"/>
                                      </p:to>
                                    </p:set>
                                    <p:anim calcmode="lin" valueType="num">
                                      <p:cBhvr>
                                        <p:cTn id="22" dur="500" fill="hold"/>
                                        <p:tgtEl>
                                          <p:spTgt spid="33799"/>
                                        </p:tgtEl>
                                        <p:attrNameLst>
                                          <p:attrName>ppt_w</p:attrName>
                                        </p:attrNameLst>
                                      </p:cBhvr>
                                      <p:tavLst>
                                        <p:tav tm="0">
                                          <p:val>
                                            <p:strVal val="#ppt_w+.3"/>
                                          </p:val>
                                        </p:tav>
                                        <p:tav tm="100000">
                                          <p:val>
                                            <p:strVal val="#ppt_w"/>
                                          </p:val>
                                        </p:tav>
                                      </p:tavLst>
                                    </p:anim>
                                    <p:anim calcmode="lin" valueType="num">
                                      <p:cBhvr>
                                        <p:cTn id="23" dur="500" fill="hold"/>
                                        <p:tgtEl>
                                          <p:spTgt spid="33799"/>
                                        </p:tgtEl>
                                        <p:attrNameLst>
                                          <p:attrName>ppt_h</p:attrName>
                                        </p:attrNameLst>
                                      </p:cBhvr>
                                      <p:tavLst>
                                        <p:tav tm="0">
                                          <p:val>
                                            <p:strVal val="#ppt_h"/>
                                          </p:val>
                                        </p:tav>
                                        <p:tav tm="100000">
                                          <p:val>
                                            <p:strVal val="#ppt_h"/>
                                          </p:val>
                                        </p:tav>
                                      </p:tavLst>
                                    </p:anim>
                                    <p:animEffect transition="in" filter="fade">
                                      <p:cBhvr>
                                        <p:cTn id="24" dur="500"/>
                                        <p:tgtEl>
                                          <p:spTgt spid="3379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nodeType="clickEffect">
                                  <p:stCondLst>
                                    <p:cond delay="0"/>
                                  </p:stCondLst>
                                  <p:childTnLst>
                                    <p:set>
                                      <p:cBhvr>
                                        <p:cTn id="28" dur="1" fill="hold">
                                          <p:stCondLst>
                                            <p:cond delay="0"/>
                                          </p:stCondLst>
                                        </p:cTn>
                                        <p:tgtEl>
                                          <p:spTgt spid="33801"/>
                                        </p:tgtEl>
                                        <p:attrNameLst>
                                          <p:attrName>style.visibility</p:attrName>
                                        </p:attrNameLst>
                                      </p:cBhvr>
                                      <p:to>
                                        <p:strVal val="visible"/>
                                      </p:to>
                                    </p:set>
                                    <p:animEffect transition="in" filter="box(in)">
                                      <p:cBhvr>
                                        <p:cTn id="29" dur="500"/>
                                        <p:tgtEl>
                                          <p:spTgt spid="3380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0" presetClass="entr" presetSubtype="0" decel="100000" fill="hold" grpId="0" nodeType="click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p:cTn id="34" dur="500" fill="hold"/>
                                        <p:tgtEl>
                                          <p:spTgt spid="33798"/>
                                        </p:tgtEl>
                                        <p:attrNameLst>
                                          <p:attrName>ppt_w</p:attrName>
                                        </p:attrNameLst>
                                      </p:cBhvr>
                                      <p:tavLst>
                                        <p:tav tm="0">
                                          <p:val>
                                            <p:strVal val="#ppt_w+.3"/>
                                          </p:val>
                                        </p:tav>
                                        <p:tav tm="100000">
                                          <p:val>
                                            <p:strVal val="#ppt_w"/>
                                          </p:val>
                                        </p:tav>
                                      </p:tavLst>
                                    </p:anim>
                                    <p:anim calcmode="lin" valueType="num">
                                      <p:cBhvr>
                                        <p:cTn id="35" dur="500" fill="hold"/>
                                        <p:tgtEl>
                                          <p:spTgt spid="33798"/>
                                        </p:tgtEl>
                                        <p:attrNameLst>
                                          <p:attrName>ppt_h</p:attrName>
                                        </p:attrNameLst>
                                      </p:cBhvr>
                                      <p:tavLst>
                                        <p:tav tm="0">
                                          <p:val>
                                            <p:strVal val="#ppt_h"/>
                                          </p:val>
                                        </p:tav>
                                        <p:tav tm="100000">
                                          <p:val>
                                            <p:strVal val="#ppt_h"/>
                                          </p:val>
                                        </p:tav>
                                      </p:tavLst>
                                    </p:anim>
                                    <p:animEffect transition="in" filter="fade">
                                      <p:cBhvr>
                                        <p:cTn id="36" dur="500"/>
                                        <p:tgtEl>
                                          <p:spTgt spid="3379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33802"/>
                                        </p:tgtEl>
                                        <p:attrNameLst>
                                          <p:attrName>style.visibility</p:attrName>
                                        </p:attrNameLst>
                                      </p:cBhvr>
                                      <p:to>
                                        <p:strVal val="visible"/>
                                      </p:to>
                                    </p:set>
                                    <p:animEffect transition="in" filter="box(in)">
                                      <p:cBhvr>
                                        <p:cTn id="41" dur="500"/>
                                        <p:tgtEl>
                                          <p:spTgt spid="33802"/>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33797"/>
                                        </p:tgtEl>
                                        <p:attrNameLst>
                                          <p:attrName>style.visibility</p:attrName>
                                        </p:attrNameLst>
                                      </p:cBhvr>
                                      <p:to>
                                        <p:strVal val="visible"/>
                                      </p:to>
                                    </p:set>
                                    <p:anim calcmode="lin" valueType="num">
                                      <p:cBhvr>
                                        <p:cTn id="46" dur="500" fill="hold"/>
                                        <p:tgtEl>
                                          <p:spTgt spid="33797"/>
                                        </p:tgtEl>
                                        <p:attrNameLst>
                                          <p:attrName>ppt_w</p:attrName>
                                        </p:attrNameLst>
                                      </p:cBhvr>
                                      <p:tavLst>
                                        <p:tav tm="0">
                                          <p:val>
                                            <p:strVal val="#ppt_w+.3"/>
                                          </p:val>
                                        </p:tav>
                                        <p:tav tm="100000">
                                          <p:val>
                                            <p:strVal val="#ppt_w"/>
                                          </p:val>
                                        </p:tav>
                                      </p:tavLst>
                                    </p:anim>
                                    <p:anim calcmode="lin" valueType="num">
                                      <p:cBhvr>
                                        <p:cTn id="47" dur="500" fill="hold"/>
                                        <p:tgtEl>
                                          <p:spTgt spid="33797"/>
                                        </p:tgtEl>
                                        <p:attrNameLst>
                                          <p:attrName>ppt_h</p:attrName>
                                        </p:attrNameLst>
                                      </p:cBhvr>
                                      <p:tavLst>
                                        <p:tav tm="0">
                                          <p:val>
                                            <p:strVal val="#ppt_h"/>
                                          </p:val>
                                        </p:tav>
                                        <p:tav tm="100000">
                                          <p:val>
                                            <p:strVal val="#ppt_h"/>
                                          </p:val>
                                        </p:tav>
                                      </p:tavLst>
                                    </p:anim>
                                    <p:animEffect transition="in" filter="fade">
                                      <p:cBhvr>
                                        <p:cTn id="48" dur="500"/>
                                        <p:tgtEl>
                                          <p:spTgt spid="3379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4" presetClass="entr" presetSubtype="16" fill="hold" nodeType="clickEffect">
                                  <p:stCondLst>
                                    <p:cond delay="0"/>
                                  </p:stCondLst>
                                  <p:childTnLst>
                                    <p:set>
                                      <p:cBhvr>
                                        <p:cTn id="52" dur="1" fill="hold">
                                          <p:stCondLst>
                                            <p:cond delay="0"/>
                                          </p:stCondLst>
                                        </p:cTn>
                                        <p:tgtEl>
                                          <p:spTgt spid="33810"/>
                                        </p:tgtEl>
                                        <p:attrNameLst>
                                          <p:attrName>style.visibility</p:attrName>
                                        </p:attrNameLst>
                                      </p:cBhvr>
                                      <p:to>
                                        <p:strVal val="visible"/>
                                      </p:to>
                                    </p:set>
                                    <p:animEffect transition="in" filter="box(in)">
                                      <p:cBhvr>
                                        <p:cTn id="53" dur="500"/>
                                        <p:tgtEl>
                                          <p:spTgt spid="33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p:bldP spid="33797" grpId="0" animBg="1"/>
      <p:bldP spid="33798" grpId="0" animBg="1"/>
      <p:bldP spid="33799" grpId="0" animBg="1"/>
      <p:bldP spid="338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8" name="Picture 12" descr="azuca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773238"/>
            <a:ext cx="1944687"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Rectangle 3"/>
          <p:cNvSpPr>
            <a:spLocks noGrp="1" noChangeArrowheads="1"/>
          </p:cNvSpPr>
          <p:nvPr>
            <p:ph idx="1"/>
          </p:nvPr>
        </p:nvSpPr>
        <p:spPr>
          <a:xfrm>
            <a:off x="468313" y="333375"/>
            <a:ext cx="8229600" cy="4530725"/>
          </a:xfrm>
        </p:spPr>
        <p:txBody>
          <a:bodyPr/>
          <a:lstStyle/>
          <a:p>
            <a:r>
              <a:rPr lang="es-ES_tradnl" dirty="0" smtClean="0"/>
              <a:t>DISACÁRIDOS:</a:t>
            </a:r>
            <a:endParaRPr lang="es-ES" dirty="0" smtClean="0"/>
          </a:p>
        </p:txBody>
      </p:sp>
      <p:pic>
        <p:nvPicPr>
          <p:cNvPr id="34820" name="Picture 4" descr="galactos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997200"/>
            <a:ext cx="2452687"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WordArt 5"/>
          <p:cNvSpPr>
            <a:spLocks noChangeArrowheads="1" noChangeShapeType="1" noTextEdit="1"/>
          </p:cNvSpPr>
          <p:nvPr/>
        </p:nvSpPr>
        <p:spPr bwMode="auto">
          <a:xfrm>
            <a:off x="827088" y="1916113"/>
            <a:ext cx="1838325" cy="5762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a:defRPr/>
            </a:pPr>
            <a:r>
              <a:rPr lang="es-MX" sz="3600" kern="10">
                <a:ln w="9525">
                  <a:round/>
                  <a:headEnd/>
                  <a:tailEnd/>
                </a:ln>
                <a:gradFill rotWithShape="1">
                  <a:gsLst>
                    <a:gs pos="0">
                      <a:schemeClr val="bg2"/>
                    </a:gs>
                    <a:gs pos="50000">
                      <a:schemeClr val="accent1"/>
                    </a:gs>
                    <a:gs pos="100000">
                      <a:schemeClr val="bg2"/>
                    </a:gs>
                  </a:gsLst>
                  <a:lin ang="5400000" scaled="1"/>
                </a:gradFill>
                <a:latin typeface="Arial Black"/>
              </a:rPr>
              <a:t>       </a:t>
            </a:r>
          </a:p>
        </p:txBody>
      </p:sp>
      <p:sp>
        <p:nvSpPr>
          <p:cNvPr id="34823" name="WordArt 7"/>
          <p:cNvSpPr>
            <a:spLocks noChangeArrowheads="1" noChangeShapeType="1" noTextEdit="1"/>
          </p:cNvSpPr>
          <p:nvPr/>
        </p:nvSpPr>
        <p:spPr bwMode="auto">
          <a:xfrm>
            <a:off x="6804025" y="981075"/>
            <a:ext cx="1838325" cy="576263"/>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a:defRPr/>
            </a:pPr>
            <a:r>
              <a:rPr lang="es-MX" sz="3600" kern="10">
                <a:ln w="9525">
                  <a:round/>
                  <a:headEnd/>
                  <a:tailEnd/>
                </a:ln>
                <a:gradFill rotWithShape="1">
                  <a:gsLst>
                    <a:gs pos="0">
                      <a:schemeClr val="bg2"/>
                    </a:gs>
                    <a:gs pos="50000">
                      <a:schemeClr val="accent1"/>
                    </a:gs>
                    <a:gs pos="100000">
                      <a:schemeClr val="bg2"/>
                    </a:gs>
                  </a:gsLst>
                  <a:lin ang="5400000" scaled="1"/>
                </a:gradFill>
                <a:latin typeface="Arial Black"/>
              </a:rPr>
              <a:t>        </a:t>
            </a:r>
          </a:p>
        </p:txBody>
      </p:sp>
      <p:pic>
        <p:nvPicPr>
          <p:cNvPr id="34826" name="Picture 10" descr="cervez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2492375"/>
            <a:ext cx="1600200"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5"/>
          <p:cNvSpPr>
            <a:spLocks noChangeArrowheads="1" noChangeShapeType="1" noTextEdit="1"/>
          </p:cNvSpPr>
          <p:nvPr/>
        </p:nvSpPr>
        <p:spPr bwMode="auto">
          <a:xfrm>
            <a:off x="683569" y="1773238"/>
            <a:ext cx="2664296"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MALTOSA</a:t>
            </a:r>
            <a:endParaRPr lang="es-MX" sz="1200" kern="10" dirty="0">
              <a:ln w="9525">
                <a:solidFill>
                  <a:srgbClr val="000000"/>
                </a:solidFill>
                <a:round/>
                <a:headEnd/>
                <a:tailEnd/>
              </a:ln>
              <a:solidFill>
                <a:schemeClr val="accent1"/>
              </a:solidFill>
              <a:latin typeface="Arial Black"/>
            </a:endParaRPr>
          </a:p>
        </p:txBody>
      </p:sp>
      <p:sp>
        <p:nvSpPr>
          <p:cNvPr id="12" name="WordArt 5"/>
          <p:cNvSpPr>
            <a:spLocks noChangeArrowheads="1" noChangeShapeType="1" noTextEdit="1"/>
          </p:cNvSpPr>
          <p:nvPr/>
        </p:nvSpPr>
        <p:spPr bwMode="auto">
          <a:xfrm>
            <a:off x="3674033" y="2467552"/>
            <a:ext cx="2664296"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LACTOSA</a:t>
            </a:r>
            <a:endParaRPr lang="es-MX" sz="1200" kern="10" dirty="0">
              <a:ln w="9525">
                <a:solidFill>
                  <a:srgbClr val="000000"/>
                </a:solidFill>
                <a:round/>
                <a:headEnd/>
                <a:tailEnd/>
              </a:ln>
              <a:solidFill>
                <a:schemeClr val="accent1"/>
              </a:solidFill>
              <a:latin typeface="Arial Black"/>
            </a:endParaRPr>
          </a:p>
        </p:txBody>
      </p:sp>
      <p:sp>
        <p:nvSpPr>
          <p:cNvPr id="13" name="WordArt 5"/>
          <p:cNvSpPr>
            <a:spLocks noChangeArrowheads="1" noChangeShapeType="1" noTextEdit="1"/>
          </p:cNvSpPr>
          <p:nvPr/>
        </p:nvSpPr>
        <p:spPr bwMode="auto">
          <a:xfrm>
            <a:off x="6372783" y="1107281"/>
            <a:ext cx="2664296"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SACAROSA</a:t>
            </a:r>
            <a:endParaRPr lang="es-MX" sz="1200" kern="10" dirty="0">
              <a:ln w="9525">
                <a:solidFill>
                  <a:srgbClr val="000000"/>
                </a:solidFill>
                <a:round/>
                <a:headEnd/>
                <a:tailEnd/>
              </a:ln>
              <a:solidFill>
                <a:schemeClr val="accent1"/>
              </a:solidFill>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ppt_w+.3"/>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4826"/>
                                        </p:tgtEl>
                                        <p:attrNameLst>
                                          <p:attrName>style.visibility</p:attrName>
                                        </p:attrNameLst>
                                      </p:cBhvr>
                                      <p:to>
                                        <p:strVal val="visible"/>
                                      </p:to>
                                    </p:set>
                                    <p:animEffect transition="in" filter="box(in)">
                                      <p:cBhvr>
                                        <p:cTn id="14" dur="500"/>
                                        <p:tgtEl>
                                          <p:spTgt spid="34826"/>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strVal val="#ppt_w+.3"/>
                                          </p:val>
                                        </p:tav>
                                        <p:tav tm="100000">
                                          <p:val>
                                            <p:strVal val="#ppt_w"/>
                                          </p:val>
                                        </p:tav>
                                      </p:tavLst>
                                    </p:anim>
                                    <p:anim calcmode="lin" valueType="num">
                                      <p:cBhvr>
                                        <p:cTn id="20" dur="500" fill="hold"/>
                                        <p:tgtEl>
                                          <p:spTgt spid="12"/>
                                        </p:tgtEl>
                                        <p:attrNameLst>
                                          <p:attrName>ppt_h</p:attrName>
                                        </p:attrNameLst>
                                      </p:cBhvr>
                                      <p:tavLst>
                                        <p:tav tm="0">
                                          <p:val>
                                            <p:strVal val="#ppt_h"/>
                                          </p:val>
                                        </p:tav>
                                        <p:tav tm="100000">
                                          <p:val>
                                            <p:strVal val="#ppt_h"/>
                                          </p:val>
                                        </p:tav>
                                      </p:tavLst>
                                    </p:anim>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34820"/>
                                        </p:tgtEl>
                                        <p:attrNameLst>
                                          <p:attrName>style.visibility</p:attrName>
                                        </p:attrNameLst>
                                      </p:cBhvr>
                                      <p:to>
                                        <p:strVal val="visible"/>
                                      </p:to>
                                    </p:set>
                                    <p:animEffect transition="in" filter="box(in)">
                                      <p:cBhvr>
                                        <p:cTn id="26" dur="500"/>
                                        <p:tgtEl>
                                          <p:spTgt spid="34820"/>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strVal val="#ppt_w+.3"/>
                                          </p:val>
                                        </p:tav>
                                        <p:tav tm="100000">
                                          <p:val>
                                            <p:strVal val="#ppt_w"/>
                                          </p:val>
                                        </p:tav>
                                      </p:tavLst>
                                    </p:anim>
                                    <p:anim calcmode="lin" valueType="num">
                                      <p:cBhvr>
                                        <p:cTn id="32" dur="500" fill="hold"/>
                                        <p:tgtEl>
                                          <p:spTgt spid="13"/>
                                        </p:tgtEl>
                                        <p:attrNameLst>
                                          <p:attrName>ppt_h</p:attrName>
                                        </p:attrNameLst>
                                      </p:cBhvr>
                                      <p:tavLst>
                                        <p:tav tm="0">
                                          <p:val>
                                            <p:strVal val="#ppt_h"/>
                                          </p:val>
                                        </p:tav>
                                        <p:tav tm="100000">
                                          <p:val>
                                            <p:strVal val="#ppt_h"/>
                                          </p:val>
                                        </p:tav>
                                      </p:tavLst>
                                    </p:anim>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34828"/>
                                        </p:tgtEl>
                                        <p:attrNameLst>
                                          <p:attrName>style.visibility</p:attrName>
                                        </p:attrNameLst>
                                      </p:cBhvr>
                                      <p:to>
                                        <p:strVal val="visible"/>
                                      </p:to>
                                    </p:set>
                                    <p:animEffect transition="in" filter="box(in)">
                                      <p:cBhvr>
                                        <p:cTn id="38" dur="500"/>
                                        <p:tgtEl>
                                          <p:spTgt spid="34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idx="1"/>
          </p:nvPr>
        </p:nvSpPr>
        <p:spPr>
          <a:xfrm>
            <a:off x="468313" y="333375"/>
            <a:ext cx="8229600" cy="4530725"/>
          </a:xfrm>
        </p:spPr>
        <p:txBody>
          <a:bodyPr/>
          <a:lstStyle/>
          <a:p>
            <a:r>
              <a:rPr lang="es-ES_tradnl" smtClean="0"/>
              <a:t>OLIGOSACÁRIDOS:</a:t>
            </a:r>
          </a:p>
          <a:p>
            <a:pPr>
              <a:buFont typeface="Wingdings" pitchFamily="2" charset="2"/>
              <a:buNone/>
            </a:pPr>
            <a:endParaRPr lang="es-ES_tradnl" smtClean="0"/>
          </a:p>
          <a:p>
            <a:pPr algn="ctr">
              <a:buFont typeface="Wingdings" pitchFamily="2" charset="2"/>
              <a:buNone/>
            </a:pPr>
            <a:r>
              <a:rPr lang="es-ES_tradnl" sz="2400" smtClean="0"/>
              <a:t>TRISACÁRIDO     			TETRASACÁRIDO</a:t>
            </a:r>
            <a:endParaRPr lang="es-ES" sz="2400" smtClean="0"/>
          </a:p>
        </p:txBody>
      </p:sp>
      <p:sp>
        <p:nvSpPr>
          <p:cNvPr id="35844" name="WordArt 4"/>
          <p:cNvSpPr>
            <a:spLocks noChangeArrowheads="1" noChangeShapeType="1" noTextEdit="1"/>
          </p:cNvSpPr>
          <p:nvPr/>
        </p:nvSpPr>
        <p:spPr bwMode="auto">
          <a:xfrm>
            <a:off x="539750" y="2636838"/>
            <a:ext cx="3019425" cy="647700"/>
          </a:xfrm>
          <a:prstGeom prst="rect">
            <a:avLst/>
          </a:prstGeom>
        </p:spPr>
        <p:txBody>
          <a:bodyPr spcFirstLastPara="1" wrap="none" fromWordArt="1">
            <a:prstTxWarp prst="textArchUp">
              <a:avLst>
                <a:gd name="adj" fmla="val 10800000"/>
              </a:avLst>
            </a:prstTxWarp>
          </a:bodyPr>
          <a:lstStyle/>
          <a:p>
            <a:pPr algn="ctr"/>
            <a:r>
              <a:rPr lang="es-MX" sz="3600" kern="10" dirty="0">
                <a:ln w="9525">
                  <a:solidFill>
                    <a:srgbClr val="000000"/>
                  </a:solidFill>
                  <a:round/>
                  <a:headEnd/>
                  <a:tailEnd/>
                </a:ln>
                <a:solidFill>
                  <a:schemeClr val="accent1"/>
                </a:solidFill>
                <a:latin typeface="Arial Black"/>
              </a:rPr>
              <a:t>RAFIGNOSA</a:t>
            </a:r>
          </a:p>
        </p:txBody>
      </p:sp>
      <p:sp>
        <p:nvSpPr>
          <p:cNvPr id="35845" name="WordArt 5"/>
          <p:cNvSpPr>
            <a:spLocks noChangeArrowheads="1" noChangeShapeType="1" noTextEdit="1"/>
          </p:cNvSpPr>
          <p:nvPr/>
        </p:nvSpPr>
        <p:spPr bwMode="auto">
          <a:xfrm>
            <a:off x="5435600" y="2349500"/>
            <a:ext cx="3019425" cy="647700"/>
          </a:xfrm>
          <a:prstGeom prst="rect">
            <a:avLst/>
          </a:prstGeom>
        </p:spPr>
        <p:txBody>
          <a:bodyPr spcFirstLastPara="1" wrap="none" fromWordArt="1">
            <a:prstTxWarp prst="textArchUp">
              <a:avLst>
                <a:gd name="adj" fmla="val 10800000"/>
              </a:avLst>
            </a:prstTxWarp>
          </a:bodyPr>
          <a:lstStyle/>
          <a:p>
            <a:pPr algn="ctr"/>
            <a:r>
              <a:rPr lang="es-MX" sz="3600" kern="10" dirty="0" smtClean="0">
                <a:ln w="9525">
                  <a:solidFill>
                    <a:srgbClr val="000000"/>
                  </a:solidFill>
                  <a:round/>
                  <a:headEnd/>
                  <a:tailEnd/>
                </a:ln>
                <a:solidFill>
                  <a:schemeClr val="accent1"/>
                </a:solidFill>
                <a:latin typeface="Arial Black"/>
              </a:rPr>
              <a:t>ESTEAQUINOSA</a:t>
            </a:r>
            <a:endParaRPr lang="es-MX" sz="3600" kern="10" dirty="0">
              <a:ln w="9525">
                <a:solidFill>
                  <a:srgbClr val="000000"/>
                </a:solidFill>
                <a:round/>
                <a:headEnd/>
                <a:tailEnd/>
              </a:ln>
              <a:solidFill>
                <a:schemeClr val="accent1"/>
              </a:solidFill>
              <a:latin typeface="Arial Black"/>
            </a:endParaRPr>
          </a:p>
        </p:txBody>
      </p:sp>
      <p:pic>
        <p:nvPicPr>
          <p:cNvPr id="35847" name="Picture 7" descr="legumbr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3213100"/>
            <a:ext cx="1920875"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9" descr="Soj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5600" y="3284538"/>
            <a:ext cx="30480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ppt_w</p:attrName>
                                        </p:attrNameLst>
                                      </p:cBhvr>
                                      <p:tavLst>
                                        <p:tav tm="0">
                                          <p:val>
                                            <p:strVal val="#ppt_w+.3"/>
                                          </p:val>
                                        </p:tav>
                                        <p:tav tm="100000">
                                          <p:val>
                                            <p:strVal val="#ppt_w"/>
                                          </p:val>
                                        </p:tav>
                                      </p:tavLst>
                                    </p:anim>
                                    <p:anim calcmode="lin" valueType="num">
                                      <p:cBhvr>
                                        <p:cTn id="8" dur="500" fill="hold"/>
                                        <p:tgtEl>
                                          <p:spTgt spid="35844"/>
                                        </p:tgtEl>
                                        <p:attrNameLst>
                                          <p:attrName>ppt_h</p:attrName>
                                        </p:attrNameLst>
                                      </p:cBhvr>
                                      <p:tavLst>
                                        <p:tav tm="0">
                                          <p:val>
                                            <p:strVal val="#ppt_h"/>
                                          </p:val>
                                        </p:tav>
                                        <p:tav tm="100000">
                                          <p:val>
                                            <p:strVal val="#ppt_h"/>
                                          </p:val>
                                        </p:tav>
                                      </p:tavLst>
                                    </p:anim>
                                    <p:animEffect transition="in" filter="fade">
                                      <p:cBhvr>
                                        <p:cTn id="9" dur="500"/>
                                        <p:tgtEl>
                                          <p:spTgt spid="3584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nodeType="clickEffect">
                                  <p:stCondLst>
                                    <p:cond delay="0"/>
                                  </p:stCondLst>
                                  <p:childTnLst>
                                    <p:set>
                                      <p:cBhvr>
                                        <p:cTn id="13" dur="1" fill="hold">
                                          <p:stCondLst>
                                            <p:cond delay="0"/>
                                          </p:stCondLst>
                                        </p:cTn>
                                        <p:tgtEl>
                                          <p:spTgt spid="35847"/>
                                        </p:tgtEl>
                                        <p:attrNameLst>
                                          <p:attrName>style.visibility</p:attrName>
                                        </p:attrNameLst>
                                      </p:cBhvr>
                                      <p:to>
                                        <p:strVal val="visible"/>
                                      </p:to>
                                    </p:set>
                                    <p:animEffect transition="in" filter="box(in)">
                                      <p:cBhvr>
                                        <p:cTn id="14" dur="500"/>
                                        <p:tgtEl>
                                          <p:spTgt spid="3584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35845"/>
                                        </p:tgtEl>
                                        <p:attrNameLst>
                                          <p:attrName>style.visibility</p:attrName>
                                        </p:attrNameLst>
                                      </p:cBhvr>
                                      <p:to>
                                        <p:strVal val="visible"/>
                                      </p:to>
                                    </p:set>
                                    <p:anim calcmode="lin" valueType="num">
                                      <p:cBhvr>
                                        <p:cTn id="19" dur="500" fill="hold"/>
                                        <p:tgtEl>
                                          <p:spTgt spid="35845"/>
                                        </p:tgtEl>
                                        <p:attrNameLst>
                                          <p:attrName>ppt_w</p:attrName>
                                        </p:attrNameLst>
                                      </p:cBhvr>
                                      <p:tavLst>
                                        <p:tav tm="0">
                                          <p:val>
                                            <p:strVal val="#ppt_w+.3"/>
                                          </p:val>
                                        </p:tav>
                                        <p:tav tm="100000">
                                          <p:val>
                                            <p:strVal val="#ppt_w"/>
                                          </p:val>
                                        </p:tav>
                                      </p:tavLst>
                                    </p:anim>
                                    <p:anim calcmode="lin" valueType="num">
                                      <p:cBhvr>
                                        <p:cTn id="20" dur="500" fill="hold"/>
                                        <p:tgtEl>
                                          <p:spTgt spid="35845"/>
                                        </p:tgtEl>
                                        <p:attrNameLst>
                                          <p:attrName>ppt_h</p:attrName>
                                        </p:attrNameLst>
                                      </p:cBhvr>
                                      <p:tavLst>
                                        <p:tav tm="0">
                                          <p:val>
                                            <p:strVal val="#ppt_h"/>
                                          </p:val>
                                        </p:tav>
                                        <p:tav tm="100000">
                                          <p:val>
                                            <p:strVal val="#ppt_h"/>
                                          </p:val>
                                        </p:tav>
                                      </p:tavLst>
                                    </p:anim>
                                    <p:animEffect transition="in" filter="fade">
                                      <p:cBhvr>
                                        <p:cTn id="21" dur="500"/>
                                        <p:tgtEl>
                                          <p:spTgt spid="3584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nodeType="clickEffect">
                                  <p:stCondLst>
                                    <p:cond delay="0"/>
                                  </p:stCondLst>
                                  <p:childTnLst>
                                    <p:set>
                                      <p:cBhvr>
                                        <p:cTn id="25" dur="1" fill="hold">
                                          <p:stCondLst>
                                            <p:cond delay="0"/>
                                          </p:stCondLst>
                                        </p:cTn>
                                        <p:tgtEl>
                                          <p:spTgt spid="35849"/>
                                        </p:tgtEl>
                                        <p:attrNameLst>
                                          <p:attrName>style.visibility</p:attrName>
                                        </p:attrNameLst>
                                      </p:cBhvr>
                                      <p:to>
                                        <p:strVal val="visible"/>
                                      </p:to>
                                    </p:set>
                                    <p:animEffect transition="in" filter="box(in)">
                                      <p:cBhvr>
                                        <p:cTn id="26" dur="500"/>
                                        <p:tgtEl>
                                          <p:spTgt spid="35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animBg="1"/>
      <p:bldP spid="358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468313" y="333375"/>
            <a:ext cx="8229600" cy="4530725"/>
          </a:xfrm>
        </p:spPr>
        <p:txBody>
          <a:bodyPr/>
          <a:lstStyle/>
          <a:p>
            <a:r>
              <a:rPr lang="es-ES_tradnl" dirty="0" smtClean="0"/>
              <a:t>POLISACÁRIDOS:</a:t>
            </a:r>
            <a:endParaRPr lang="es-ES" dirty="0" smtClean="0"/>
          </a:p>
        </p:txBody>
      </p:sp>
      <p:pic>
        <p:nvPicPr>
          <p:cNvPr id="36875" name="Picture 11" descr="Ver imagen en tamaño complet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844675"/>
            <a:ext cx="12668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7" name="Picture 13" descr="Ver imagen en tamaño complet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1844675"/>
            <a:ext cx="9620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1" name="Picture 17" descr="higad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62775" y="1484313"/>
            <a:ext cx="2181225"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3" name="Picture 19" descr="Ver imagen en tamaño completo">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188" y="4724400"/>
            <a:ext cx="139065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5" name="Picture 21" descr="Ver imagen en tamaño completo">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92950" y="4437063"/>
            <a:ext cx="1763713"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WordArt 5"/>
          <p:cNvSpPr>
            <a:spLocks noChangeArrowheads="1" noChangeShapeType="1" noTextEdit="1"/>
          </p:cNvSpPr>
          <p:nvPr/>
        </p:nvSpPr>
        <p:spPr bwMode="auto">
          <a:xfrm>
            <a:off x="3448285" y="2204864"/>
            <a:ext cx="2664296"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CELULOSA</a:t>
            </a:r>
            <a:endParaRPr lang="es-MX" sz="1200" kern="10" dirty="0">
              <a:ln w="9525">
                <a:solidFill>
                  <a:srgbClr val="000000"/>
                </a:solidFill>
                <a:round/>
                <a:headEnd/>
                <a:tailEnd/>
              </a:ln>
              <a:solidFill>
                <a:schemeClr val="accent1"/>
              </a:solidFill>
              <a:latin typeface="Arial Black"/>
            </a:endParaRPr>
          </a:p>
        </p:txBody>
      </p:sp>
      <p:sp>
        <p:nvSpPr>
          <p:cNvPr id="15" name="WordArt 5"/>
          <p:cNvSpPr>
            <a:spLocks noChangeArrowheads="1" noChangeShapeType="1" noTextEdit="1"/>
          </p:cNvSpPr>
          <p:nvPr/>
        </p:nvSpPr>
        <p:spPr bwMode="auto">
          <a:xfrm>
            <a:off x="6421202" y="4078143"/>
            <a:ext cx="2664296" cy="323850"/>
          </a:xfrm>
          <a:prstGeom prst="rect">
            <a:avLst/>
          </a:prstGeom>
        </p:spPr>
        <p:txBody>
          <a:bodyPr spcFirstLastPara="1" wrap="none" fromWordArt="1">
            <a:prstTxWarp prst="textArchUp">
              <a:avLst>
                <a:gd name="adj" fmla="val 10800000"/>
              </a:avLst>
            </a:prstTxWarp>
          </a:bodyPr>
          <a:lstStyle/>
          <a:p>
            <a:pPr algn="ctr"/>
            <a:endParaRPr lang="es-MX" sz="1200" kern="10" dirty="0">
              <a:ln w="9525">
                <a:solidFill>
                  <a:srgbClr val="000000"/>
                </a:solidFill>
                <a:round/>
                <a:headEnd/>
                <a:tailEnd/>
              </a:ln>
              <a:solidFill>
                <a:schemeClr val="accent1"/>
              </a:solidFill>
              <a:latin typeface="Arial Black"/>
            </a:endParaRPr>
          </a:p>
        </p:txBody>
      </p:sp>
      <p:sp>
        <p:nvSpPr>
          <p:cNvPr id="16" name="WordArt 5"/>
          <p:cNvSpPr>
            <a:spLocks noChangeArrowheads="1" noChangeShapeType="1" noTextEdit="1"/>
          </p:cNvSpPr>
          <p:nvPr/>
        </p:nvSpPr>
        <p:spPr bwMode="auto">
          <a:xfrm>
            <a:off x="264597" y="4492481"/>
            <a:ext cx="2160030" cy="161925"/>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INULINA</a:t>
            </a:r>
            <a:endParaRPr lang="es-MX" sz="1200" kern="10" dirty="0">
              <a:ln w="9525">
                <a:solidFill>
                  <a:srgbClr val="000000"/>
                </a:solidFill>
                <a:round/>
                <a:headEnd/>
                <a:tailEnd/>
              </a:ln>
              <a:solidFill>
                <a:schemeClr val="accent1"/>
              </a:solidFill>
              <a:latin typeface="Arial Black"/>
            </a:endParaRPr>
          </a:p>
        </p:txBody>
      </p:sp>
      <p:sp>
        <p:nvSpPr>
          <p:cNvPr id="17" name="WordArt 5"/>
          <p:cNvSpPr>
            <a:spLocks noChangeArrowheads="1" noChangeShapeType="1" noTextEdit="1"/>
          </p:cNvSpPr>
          <p:nvPr/>
        </p:nvSpPr>
        <p:spPr bwMode="auto">
          <a:xfrm>
            <a:off x="6421202" y="727075"/>
            <a:ext cx="2664296"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GLUCÓGENO</a:t>
            </a:r>
            <a:endParaRPr lang="es-MX" sz="1200" kern="10" dirty="0">
              <a:ln w="9525">
                <a:solidFill>
                  <a:srgbClr val="000000"/>
                </a:solidFill>
                <a:round/>
                <a:headEnd/>
                <a:tailEnd/>
              </a:ln>
              <a:solidFill>
                <a:schemeClr val="accent1"/>
              </a:solidFill>
              <a:latin typeface="Arial Black"/>
            </a:endParaRPr>
          </a:p>
        </p:txBody>
      </p:sp>
      <p:sp>
        <p:nvSpPr>
          <p:cNvPr id="18" name="WordArt 5"/>
          <p:cNvSpPr>
            <a:spLocks noChangeArrowheads="1" noChangeShapeType="1" noTextEdit="1"/>
          </p:cNvSpPr>
          <p:nvPr/>
        </p:nvSpPr>
        <p:spPr bwMode="auto">
          <a:xfrm>
            <a:off x="179512" y="1249363"/>
            <a:ext cx="2664296"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ALMIDÓN</a:t>
            </a:r>
            <a:endParaRPr lang="es-MX" sz="1200" kern="10" dirty="0">
              <a:ln w="9525">
                <a:solidFill>
                  <a:srgbClr val="000000"/>
                </a:solidFill>
                <a:round/>
                <a:headEnd/>
                <a:tailEnd/>
              </a:ln>
              <a:solidFill>
                <a:schemeClr val="accent1"/>
              </a:solidFill>
              <a:latin typeface="Arial Black"/>
            </a:endParaRPr>
          </a:p>
        </p:txBody>
      </p:sp>
      <p:sp>
        <p:nvSpPr>
          <p:cNvPr id="19" name="WordArt 5"/>
          <p:cNvSpPr>
            <a:spLocks noChangeArrowheads="1" noChangeShapeType="1" noTextEdit="1"/>
          </p:cNvSpPr>
          <p:nvPr/>
        </p:nvSpPr>
        <p:spPr bwMode="auto">
          <a:xfrm>
            <a:off x="6648729" y="4078143"/>
            <a:ext cx="2209242" cy="323850"/>
          </a:xfrm>
          <a:prstGeom prst="rect">
            <a:avLst/>
          </a:prstGeom>
        </p:spPr>
        <p:txBody>
          <a:bodyPr spcFirstLastPara="1" wrap="none" fromWordArt="1">
            <a:prstTxWarp prst="textArchUp">
              <a:avLst>
                <a:gd name="adj" fmla="val 10800000"/>
              </a:avLst>
            </a:prstTxWarp>
          </a:bodyPr>
          <a:lstStyle/>
          <a:p>
            <a:pPr algn="ctr"/>
            <a:r>
              <a:rPr lang="es-MX" sz="1200" kern="10" dirty="0" smtClean="0">
                <a:ln w="9525">
                  <a:solidFill>
                    <a:srgbClr val="000000"/>
                  </a:solidFill>
                  <a:round/>
                  <a:headEnd/>
                  <a:tailEnd/>
                </a:ln>
                <a:solidFill>
                  <a:schemeClr val="accent1"/>
                </a:solidFill>
                <a:latin typeface="Arial Black"/>
              </a:rPr>
              <a:t>LIQUENINA</a:t>
            </a:r>
            <a:endParaRPr lang="es-MX" sz="1200" kern="10" dirty="0">
              <a:ln w="9525">
                <a:solidFill>
                  <a:srgbClr val="000000"/>
                </a:solidFill>
                <a:round/>
                <a:headEnd/>
                <a:tailEnd/>
              </a:ln>
              <a:solidFill>
                <a:schemeClr val="accent1"/>
              </a:solidFill>
              <a:latin typeface="Arial Black"/>
            </a:endParaRPr>
          </a:p>
        </p:txBody>
      </p:sp>
      <p:pic>
        <p:nvPicPr>
          <p:cNvPr id="36879" name="Picture 15" descr="matriz-celulos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00338" y="2492375"/>
            <a:ext cx="4432300" cy="391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ppt_w+.3"/>
                                          </p:val>
                                        </p:tav>
                                        <p:tav tm="100000">
                                          <p:val>
                                            <p:strVal val="#ppt_w"/>
                                          </p:val>
                                        </p:tav>
                                      </p:tavLst>
                                    </p:anim>
                                    <p:anim calcmode="lin" valueType="num">
                                      <p:cBhvr>
                                        <p:cTn id="8" dur="500" fill="hold"/>
                                        <p:tgtEl>
                                          <p:spTgt spid="18"/>
                                        </p:tgtEl>
                                        <p:attrNameLst>
                                          <p:attrName>ppt_h</p:attrName>
                                        </p:attrNameLst>
                                      </p:cBhvr>
                                      <p:tavLst>
                                        <p:tav tm="0">
                                          <p:val>
                                            <p:strVal val="#ppt_h"/>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36875"/>
                                        </p:tgtEl>
                                        <p:attrNameLst>
                                          <p:attrName>style.visibility</p:attrName>
                                        </p:attrNameLst>
                                      </p:cBhvr>
                                      <p:to>
                                        <p:strVal val="visible"/>
                                      </p:to>
                                    </p:set>
                                    <p:animEffect transition="in" filter="box(in)">
                                      <p:cBhvr>
                                        <p:cTn id="14" dur="500"/>
                                        <p:tgtEl>
                                          <p:spTgt spid="36875"/>
                                        </p:tgtEl>
                                      </p:cBhvr>
                                    </p:animEffect>
                                  </p:childTnLst>
                                </p:cTn>
                              </p:par>
                              <p:par>
                                <p:cTn id="15" presetID="4" presetClass="entr" presetSubtype="16" fill="hold" nodeType="withEffect">
                                  <p:stCondLst>
                                    <p:cond delay="0"/>
                                  </p:stCondLst>
                                  <p:childTnLst>
                                    <p:set>
                                      <p:cBhvr>
                                        <p:cTn id="16" dur="1" fill="hold">
                                          <p:stCondLst>
                                            <p:cond delay="0"/>
                                          </p:stCondLst>
                                        </p:cTn>
                                        <p:tgtEl>
                                          <p:spTgt spid="36877"/>
                                        </p:tgtEl>
                                        <p:attrNameLst>
                                          <p:attrName>style.visibility</p:attrName>
                                        </p:attrNameLst>
                                      </p:cBhvr>
                                      <p:to>
                                        <p:strVal val="visible"/>
                                      </p:to>
                                    </p:set>
                                    <p:animEffect transition="in" filter="box(in)">
                                      <p:cBhvr>
                                        <p:cTn id="17" dur="500"/>
                                        <p:tgtEl>
                                          <p:spTgt spid="36877"/>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strVal val="#ppt_w+.3"/>
                                          </p:val>
                                        </p:tav>
                                        <p:tav tm="100000">
                                          <p:val>
                                            <p:strVal val="#ppt_w"/>
                                          </p:val>
                                        </p:tav>
                                      </p:tavLst>
                                    </p:anim>
                                    <p:anim calcmode="lin" valueType="num">
                                      <p:cBhvr>
                                        <p:cTn id="23" dur="500" fill="hold"/>
                                        <p:tgtEl>
                                          <p:spTgt spid="17"/>
                                        </p:tgtEl>
                                        <p:attrNameLst>
                                          <p:attrName>ppt_h</p:attrName>
                                        </p:attrNameLst>
                                      </p:cBhvr>
                                      <p:tavLst>
                                        <p:tav tm="0">
                                          <p:val>
                                            <p:strVal val="#ppt_h"/>
                                          </p:val>
                                        </p:tav>
                                        <p:tav tm="100000">
                                          <p:val>
                                            <p:strVal val="#ppt_h"/>
                                          </p:val>
                                        </p:tav>
                                      </p:tavLst>
                                    </p:anim>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36881"/>
                                        </p:tgtEl>
                                        <p:attrNameLst>
                                          <p:attrName>style.visibility</p:attrName>
                                        </p:attrNameLst>
                                      </p:cBhvr>
                                      <p:to>
                                        <p:strVal val="visible"/>
                                      </p:to>
                                    </p:set>
                                    <p:animEffect transition="in" filter="box(in)">
                                      <p:cBhvr>
                                        <p:cTn id="29" dur="500"/>
                                        <p:tgtEl>
                                          <p:spTgt spid="36881"/>
                                        </p:tgtEl>
                                      </p:cBhvr>
                                    </p:animEffect>
                                  </p:childTnLst>
                                </p:cTn>
                              </p:par>
                            </p:childTnLst>
                          </p:cTn>
                        </p:par>
                      </p:childTnLst>
                    </p:cTn>
                  </p:par>
                  <p:par>
                    <p:cTn id="30" fill="hold">
                      <p:stCondLst>
                        <p:cond delay="indefinite"/>
                      </p:stCondLst>
                      <p:childTnLst>
                        <p:par>
                          <p:cTn id="31" fill="hold">
                            <p:stCondLst>
                              <p:cond delay="0"/>
                            </p:stCondLst>
                            <p:childTnLst>
                              <p:par>
                                <p:cTn id="32" presetID="50" presetClass="entr" presetSubtype="0" decel="10000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strVal val="#ppt_w+.3"/>
                                          </p:val>
                                        </p:tav>
                                        <p:tav tm="100000">
                                          <p:val>
                                            <p:strVal val="#ppt_w"/>
                                          </p:val>
                                        </p:tav>
                                      </p:tavLst>
                                    </p:anim>
                                    <p:anim calcmode="lin" valueType="num">
                                      <p:cBhvr>
                                        <p:cTn id="35" dur="500" fill="hold"/>
                                        <p:tgtEl>
                                          <p:spTgt spid="16"/>
                                        </p:tgtEl>
                                        <p:attrNameLst>
                                          <p:attrName>ppt_h</p:attrName>
                                        </p:attrNameLst>
                                      </p:cBhvr>
                                      <p:tavLst>
                                        <p:tav tm="0">
                                          <p:val>
                                            <p:strVal val="#ppt_h"/>
                                          </p:val>
                                        </p:tav>
                                        <p:tav tm="100000">
                                          <p:val>
                                            <p:strVal val="#ppt_h"/>
                                          </p:val>
                                        </p:tav>
                                      </p:tavLst>
                                    </p:anim>
                                    <p:animEffect transition="in" filter="fade">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36883"/>
                                        </p:tgtEl>
                                        <p:attrNameLst>
                                          <p:attrName>style.visibility</p:attrName>
                                        </p:attrNameLst>
                                      </p:cBhvr>
                                      <p:to>
                                        <p:strVal val="visible"/>
                                      </p:to>
                                    </p:set>
                                    <p:animEffect transition="in" filter="box(in)">
                                      <p:cBhvr>
                                        <p:cTn id="41" dur="500"/>
                                        <p:tgtEl>
                                          <p:spTgt spid="36883"/>
                                        </p:tgtEl>
                                      </p:cBhvr>
                                    </p:animEffect>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strVal val="#ppt_w+.3"/>
                                          </p:val>
                                        </p:tav>
                                        <p:tav tm="100000">
                                          <p:val>
                                            <p:strVal val="#ppt_w"/>
                                          </p:val>
                                        </p:tav>
                                      </p:tavLst>
                                    </p:anim>
                                    <p:anim calcmode="lin" valueType="num">
                                      <p:cBhvr>
                                        <p:cTn id="47" dur="500" fill="hold"/>
                                        <p:tgtEl>
                                          <p:spTgt spid="19"/>
                                        </p:tgtEl>
                                        <p:attrNameLst>
                                          <p:attrName>ppt_h</p:attrName>
                                        </p:attrNameLst>
                                      </p:cBhvr>
                                      <p:tavLst>
                                        <p:tav tm="0">
                                          <p:val>
                                            <p:strVal val="#ppt_h"/>
                                          </p:val>
                                        </p:tav>
                                        <p:tav tm="100000">
                                          <p:val>
                                            <p:strVal val="#ppt_h"/>
                                          </p:val>
                                        </p:tav>
                                      </p:tavLst>
                                    </p:anim>
                                    <p:animEffect transition="in" filter="fade">
                                      <p:cBhvr>
                                        <p:cTn id="48" dur="5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36885"/>
                                        </p:tgtEl>
                                        <p:attrNameLst>
                                          <p:attrName>style.visibility</p:attrName>
                                        </p:attrNameLst>
                                      </p:cBhvr>
                                      <p:to>
                                        <p:strVal val="visible"/>
                                      </p:to>
                                    </p:set>
                                    <p:animEffect transition="in" filter="box(in)">
                                      <p:cBhvr>
                                        <p:cTn id="53" dur="500"/>
                                        <p:tgtEl>
                                          <p:spTgt spid="36885"/>
                                        </p:tgtEl>
                                      </p:cBhvr>
                                    </p:animEffect>
                                  </p:childTnLst>
                                </p:cTn>
                              </p:par>
                            </p:childTnLst>
                          </p:cTn>
                        </p:par>
                      </p:childTnLst>
                    </p:cTn>
                  </p:par>
                  <p:par>
                    <p:cTn id="54" fill="hold">
                      <p:stCondLst>
                        <p:cond delay="indefinite"/>
                      </p:stCondLst>
                      <p:childTnLst>
                        <p:par>
                          <p:cTn id="55" fill="hold">
                            <p:stCondLst>
                              <p:cond delay="0"/>
                            </p:stCondLst>
                            <p:childTnLst>
                              <p:par>
                                <p:cTn id="56" presetID="50" presetClass="entr" presetSubtype="0" decel="100000"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strVal val="#ppt_w+.3"/>
                                          </p:val>
                                        </p:tav>
                                        <p:tav tm="100000">
                                          <p:val>
                                            <p:strVal val="#ppt_w"/>
                                          </p:val>
                                        </p:tav>
                                      </p:tavLst>
                                    </p:anim>
                                    <p:anim calcmode="lin" valueType="num">
                                      <p:cBhvr>
                                        <p:cTn id="59" dur="500" fill="hold"/>
                                        <p:tgtEl>
                                          <p:spTgt spid="14"/>
                                        </p:tgtEl>
                                        <p:attrNameLst>
                                          <p:attrName>ppt_h</p:attrName>
                                        </p:attrNameLst>
                                      </p:cBhvr>
                                      <p:tavLst>
                                        <p:tav tm="0">
                                          <p:val>
                                            <p:strVal val="#ppt_h"/>
                                          </p:val>
                                        </p:tav>
                                        <p:tav tm="100000">
                                          <p:val>
                                            <p:strVal val="#ppt_h"/>
                                          </p:val>
                                        </p:tav>
                                      </p:tavLst>
                                    </p:anim>
                                    <p:animEffect transition="in" filter="fade">
                                      <p:cBhvr>
                                        <p:cTn id="60" dur="500"/>
                                        <p:tgtEl>
                                          <p:spTgt spid="14"/>
                                        </p:tgtEl>
                                      </p:cBhvr>
                                    </p:animEffect>
                                  </p:childTnLst>
                                </p:cTn>
                              </p:par>
                            </p:childTnLst>
                          </p:cTn>
                        </p:par>
                      </p:childTnLst>
                    </p:cTn>
                  </p:par>
                  <p:par>
                    <p:cTn id="61" fill="hold">
                      <p:stCondLst>
                        <p:cond delay="indefinite"/>
                      </p:stCondLst>
                      <p:childTnLst>
                        <p:par>
                          <p:cTn id="62" fill="hold">
                            <p:stCondLst>
                              <p:cond delay="0"/>
                            </p:stCondLst>
                            <p:childTnLst>
                              <p:par>
                                <p:cTn id="63" presetID="4" presetClass="entr" presetSubtype="16" fill="hold" nodeType="clickEffect">
                                  <p:stCondLst>
                                    <p:cond delay="0"/>
                                  </p:stCondLst>
                                  <p:childTnLst>
                                    <p:set>
                                      <p:cBhvr>
                                        <p:cTn id="64" dur="1" fill="hold">
                                          <p:stCondLst>
                                            <p:cond delay="0"/>
                                          </p:stCondLst>
                                        </p:cTn>
                                        <p:tgtEl>
                                          <p:spTgt spid="36879"/>
                                        </p:tgtEl>
                                        <p:attrNameLst>
                                          <p:attrName>style.visibility</p:attrName>
                                        </p:attrNameLst>
                                      </p:cBhvr>
                                      <p:to>
                                        <p:strVal val="visible"/>
                                      </p:to>
                                    </p:set>
                                    <p:animEffect transition="in" filter="box(in)">
                                      <p:cBhvr>
                                        <p:cTn id="65" dur="500"/>
                                        <p:tgtEl>
                                          <p:spTgt spid="368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412776"/>
            <a:ext cx="4576142" cy="403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7243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457200" y="333375"/>
            <a:ext cx="8229600" cy="6335713"/>
          </a:xfrm>
        </p:spPr>
        <p:txBody>
          <a:bodyPr/>
          <a:lstStyle/>
          <a:p>
            <a:pPr marL="0" indent="0" algn="just">
              <a:lnSpc>
                <a:spcPct val="80000"/>
              </a:lnSpc>
              <a:buFont typeface="Wingdings" pitchFamily="2" charset="2"/>
              <a:buNone/>
            </a:pPr>
            <a:r>
              <a:rPr lang="es-ES" sz="1600" dirty="0" smtClean="0"/>
              <a:t>Los carbohidratos complejos, a menudo llamados alimentos "ricos en almidón", incluyen:</a:t>
            </a:r>
          </a:p>
          <a:p>
            <a:pPr marL="0" indent="0" algn="just">
              <a:lnSpc>
                <a:spcPct val="80000"/>
              </a:lnSpc>
            </a:pPr>
            <a:r>
              <a:rPr lang="es-ES" sz="1600" dirty="0" smtClean="0"/>
              <a:t>Las legumbres </a:t>
            </a:r>
          </a:p>
          <a:p>
            <a:pPr marL="0" indent="0" algn="just">
              <a:lnSpc>
                <a:spcPct val="80000"/>
              </a:lnSpc>
            </a:pPr>
            <a:r>
              <a:rPr lang="es-ES" sz="1600" dirty="0" smtClean="0"/>
              <a:t>Las verduras ricas en almidón </a:t>
            </a:r>
          </a:p>
          <a:p>
            <a:pPr marL="0" indent="0" algn="just">
              <a:lnSpc>
                <a:spcPct val="80000"/>
              </a:lnSpc>
            </a:pPr>
            <a:r>
              <a:rPr lang="es-ES" sz="1600" dirty="0" smtClean="0"/>
              <a:t>Los panes y cereales integrales</a:t>
            </a:r>
          </a:p>
          <a:p>
            <a:pPr marL="0" indent="0" algn="just">
              <a:lnSpc>
                <a:spcPct val="80000"/>
              </a:lnSpc>
              <a:buFont typeface="Wingdings" pitchFamily="2" charset="2"/>
              <a:buNone/>
            </a:pPr>
            <a:endParaRPr lang="es-ES" sz="1600" dirty="0" smtClean="0"/>
          </a:p>
          <a:p>
            <a:pPr marL="0" indent="0" algn="just">
              <a:lnSpc>
                <a:spcPct val="80000"/>
              </a:lnSpc>
              <a:buFont typeface="Wingdings" pitchFamily="2" charset="2"/>
              <a:buNone/>
            </a:pPr>
            <a:r>
              <a:rPr lang="es-ES" sz="1600" dirty="0" smtClean="0"/>
              <a:t>Los carbohidratos simples que contienen vitaminas y minerales se encuentran en forma natural en:</a:t>
            </a:r>
          </a:p>
          <a:p>
            <a:pPr marL="0" indent="0" algn="just">
              <a:lnSpc>
                <a:spcPct val="80000"/>
              </a:lnSpc>
            </a:pPr>
            <a:r>
              <a:rPr lang="es-ES" sz="1600" dirty="0" smtClean="0"/>
              <a:t>Las frutas </a:t>
            </a:r>
          </a:p>
          <a:p>
            <a:pPr marL="0" indent="0" algn="just">
              <a:lnSpc>
                <a:spcPct val="80000"/>
              </a:lnSpc>
            </a:pPr>
            <a:r>
              <a:rPr lang="es-ES" sz="1600" dirty="0" smtClean="0"/>
              <a:t>La leche y sus derivados </a:t>
            </a:r>
          </a:p>
          <a:p>
            <a:pPr marL="0" indent="0" algn="just">
              <a:lnSpc>
                <a:spcPct val="80000"/>
              </a:lnSpc>
            </a:pPr>
            <a:r>
              <a:rPr lang="es-ES" sz="1600" dirty="0" smtClean="0"/>
              <a:t>Las verduras</a:t>
            </a:r>
          </a:p>
          <a:p>
            <a:pPr marL="0" indent="0" algn="just">
              <a:lnSpc>
                <a:spcPct val="80000"/>
              </a:lnSpc>
              <a:buFont typeface="Wingdings" pitchFamily="2" charset="2"/>
              <a:buNone/>
            </a:pPr>
            <a:endParaRPr lang="es-ES" sz="1600" dirty="0" smtClean="0"/>
          </a:p>
          <a:p>
            <a:pPr marL="0" indent="0" algn="just">
              <a:lnSpc>
                <a:spcPct val="80000"/>
              </a:lnSpc>
              <a:buFont typeface="Wingdings" pitchFamily="2" charset="2"/>
              <a:buNone/>
            </a:pPr>
            <a:r>
              <a:rPr lang="es-ES" sz="1600" dirty="0" smtClean="0"/>
              <a:t>Los carbohidratos simples también se encuentran en los azúcares procesados y refinados como:</a:t>
            </a:r>
          </a:p>
          <a:p>
            <a:pPr marL="0" indent="0" algn="just">
              <a:lnSpc>
                <a:spcPct val="80000"/>
              </a:lnSpc>
            </a:pPr>
            <a:r>
              <a:rPr lang="es-ES" sz="1600" dirty="0" smtClean="0"/>
              <a:t>Las golosinas </a:t>
            </a:r>
          </a:p>
          <a:p>
            <a:pPr marL="0" indent="0" algn="just">
              <a:lnSpc>
                <a:spcPct val="80000"/>
              </a:lnSpc>
            </a:pPr>
            <a:r>
              <a:rPr lang="es-ES" sz="1600" dirty="0" smtClean="0"/>
              <a:t>Las bebidas carbonatadas (no dietéticas) regulares, como las bebidas gaseosas </a:t>
            </a:r>
          </a:p>
          <a:p>
            <a:pPr marL="0" indent="0" algn="just">
              <a:lnSpc>
                <a:spcPct val="80000"/>
              </a:lnSpc>
            </a:pPr>
            <a:r>
              <a:rPr lang="es-ES" sz="1600" dirty="0" smtClean="0"/>
              <a:t>Los jarabes (sin incluir los naturales como el de arce) </a:t>
            </a:r>
          </a:p>
          <a:p>
            <a:pPr marL="0" indent="0" algn="just">
              <a:lnSpc>
                <a:spcPct val="80000"/>
              </a:lnSpc>
            </a:pPr>
            <a:r>
              <a:rPr lang="es-ES" sz="1600" dirty="0" smtClean="0"/>
              <a:t>El azúcar de mesa</a:t>
            </a:r>
          </a:p>
          <a:p>
            <a:pPr marL="0" indent="0" algn="just">
              <a:lnSpc>
                <a:spcPct val="80000"/>
              </a:lnSpc>
              <a:buFont typeface="Wingdings" pitchFamily="2" charset="2"/>
              <a:buNone/>
            </a:pPr>
            <a:endParaRPr lang="es-ES" sz="1600" dirty="0" smtClean="0"/>
          </a:p>
          <a:p>
            <a:pPr marL="0" indent="0" algn="just">
              <a:lnSpc>
                <a:spcPct val="80000"/>
              </a:lnSpc>
              <a:buFont typeface="Wingdings" pitchFamily="2" charset="2"/>
              <a:buNone/>
            </a:pPr>
            <a:r>
              <a:rPr lang="es-ES" sz="1600" dirty="0" smtClean="0"/>
              <a:t>Los azúcares refinados suministran calorías, pero carecen de vitaminas, minerales y fibra. Estos azúcares simples a menudo son llamados "calorías vacías" y pueden llevar al aumento de peso.</a:t>
            </a:r>
          </a:p>
          <a:p>
            <a:pPr marL="0" indent="0" algn="just">
              <a:lnSpc>
                <a:spcPct val="80000"/>
              </a:lnSpc>
              <a:buFont typeface="Wingdings" pitchFamily="2" charset="2"/>
              <a:buNone/>
            </a:pPr>
            <a:endParaRPr lang="es-ES" sz="1600" dirty="0" smtClean="0"/>
          </a:p>
          <a:p>
            <a:pPr marL="0" indent="0" algn="just">
              <a:lnSpc>
                <a:spcPct val="80000"/>
              </a:lnSpc>
              <a:buFont typeface="Wingdings" pitchFamily="2" charset="2"/>
              <a:buNone/>
            </a:pPr>
            <a:r>
              <a:rPr lang="es-ES" sz="1600" dirty="0" smtClean="0">
                <a:solidFill>
                  <a:schemeClr val="bg1"/>
                </a:solidFill>
              </a:rPr>
              <a:t>Igualmente, muchos alimentos refinados, como la harina blanca, el azúcar y el arroz elaborado, carecen de vitaminas del complejo B y otros importantes nutrientes, a menos que aparezcan etiquetados como "enriquecidos." Lo más sano es obtener carbohidratos, vitaminas y otros nutrientes en la forma más natural posible, por ejemplo, de frutas en lugar del azúcar de mesa.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65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65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65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650">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650">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650">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650">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650">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650">
                                            <p:txEl>
                                              <p:pRg st="16" end="16"/>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7650">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80728"/>
            <a:ext cx="7095999" cy="4750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9556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fontAlgn="auto">
              <a:spcAft>
                <a:spcPts val="0"/>
              </a:spcAft>
              <a:defRPr/>
            </a:pPr>
            <a:r>
              <a:rPr lang="es-ES_tradnl" sz="4000"/>
              <a:t>SE CLASIFICAN DE ACUERDO A:</a:t>
            </a:r>
            <a:endParaRPr lang="es-ES" sz="4000"/>
          </a:p>
        </p:txBody>
      </p:sp>
      <p:sp>
        <p:nvSpPr>
          <p:cNvPr id="3075" name="Rectangle 3"/>
          <p:cNvSpPr>
            <a:spLocks noGrp="1" noChangeArrowheads="1"/>
          </p:cNvSpPr>
          <p:nvPr>
            <p:ph idx="1"/>
          </p:nvPr>
        </p:nvSpPr>
        <p:spPr>
          <a:xfrm>
            <a:off x="685800" y="1600200"/>
            <a:ext cx="7772400" cy="3733800"/>
          </a:xfrm>
        </p:spPr>
        <p:txBody>
          <a:bodyPr/>
          <a:lstStyle/>
          <a:p>
            <a:pPr>
              <a:buFont typeface="Wingdings" pitchFamily="2" charset="2"/>
              <a:buNone/>
            </a:pPr>
            <a:r>
              <a:rPr lang="es-ES_tradnl" smtClean="0"/>
              <a:t>GRUPO FUNCIONAL:</a:t>
            </a:r>
            <a:endParaRPr lang="es-ES" smtClean="0"/>
          </a:p>
        </p:txBody>
      </p:sp>
      <p:pic>
        <p:nvPicPr>
          <p:cNvPr id="3077" name="Picture 5" descr="agruposf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2205038"/>
            <a:ext cx="4319587"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WordArt 6"/>
          <p:cNvSpPr>
            <a:spLocks noChangeArrowheads="1" noChangeShapeType="1" noTextEdit="1"/>
          </p:cNvSpPr>
          <p:nvPr/>
        </p:nvSpPr>
        <p:spPr bwMode="auto">
          <a:xfrm>
            <a:off x="539750" y="5516563"/>
            <a:ext cx="1971675" cy="647700"/>
          </a:xfrm>
          <a:prstGeom prst="rect">
            <a:avLst/>
          </a:prstGeom>
        </p:spPr>
        <p:txBody>
          <a:bodyPr wrap="none" fromWordArt="1">
            <a:prstTxWarp prst="textPlain">
              <a:avLst>
                <a:gd name="adj" fmla="val 50000"/>
              </a:avLst>
            </a:prstTxWarp>
          </a:bodyPr>
          <a:lstStyle/>
          <a:p>
            <a:pPr algn="ctr"/>
            <a:r>
              <a:rPr lang="es-MX" sz="3600" i="1" kern="10">
                <a:ln w="9525">
                  <a:solidFill>
                    <a:srgbClr val="000000"/>
                  </a:solidFill>
                  <a:round/>
                  <a:headEnd/>
                  <a:tailEnd/>
                </a:ln>
                <a:solidFill>
                  <a:srgbClr val="FFFFFF"/>
                </a:solidFill>
                <a:effectLst>
                  <a:outerShdw dist="35921" dir="2700000" algn="ctr" rotWithShape="0">
                    <a:srgbClr val="808080">
                      <a:alpha val="79999"/>
                    </a:srgbClr>
                  </a:outerShdw>
                </a:effectLst>
                <a:latin typeface="Arial Black"/>
              </a:rPr>
              <a:t>Aldosas</a:t>
            </a:r>
          </a:p>
        </p:txBody>
      </p:sp>
      <p:sp>
        <p:nvSpPr>
          <p:cNvPr id="3079" name="WordArt 7"/>
          <p:cNvSpPr>
            <a:spLocks noChangeArrowheads="1" noChangeShapeType="1" noTextEdit="1"/>
          </p:cNvSpPr>
          <p:nvPr/>
        </p:nvSpPr>
        <p:spPr bwMode="auto">
          <a:xfrm>
            <a:off x="6443663" y="5516563"/>
            <a:ext cx="1971675" cy="647700"/>
          </a:xfrm>
          <a:prstGeom prst="rect">
            <a:avLst/>
          </a:prstGeom>
        </p:spPr>
        <p:txBody>
          <a:bodyPr wrap="none" fromWordArt="1">
            <a:prstTxWarp prst="textPlain">
              <a:avLst>
                <a:gd name="adj" fmla="val 50000"/>
              </a:avLst>
            </a:prstTxWarp>
          </a:bodyPr>
          <a:lstStyle/>
          <a:p>
            <a:pPr algn="ctr"/>
            <a:r>
              <a:rPr lang="es-MX" sz="3600" i="1" kern="10">
                <a:ln w="9525">
                  <a:solidFill>
                    <a:srgbClr val="000000"/>
                  </a:solidFill>
                  <a:round/>
                  <a:headEnd/>
                  <a:tailEnd/>
                </a:ln>
                <a:solidFill>
                  <a:srgbClr val="FFFFFF"/>
                </a:solidFill>
                <a:effectLst>
                  <a:outerShdw dist="35921" dir="2700000" algn="ctr" rotWithShape="0">
                    <a:srgbClr val="808080">
                      <a:alpha val="79999"/>
                    </a:srgbClr>
                  </a:outerShdw>
                </a:effectLst>
                <a:latin typeface="Arial Black"/>
              </a:rPr>
              <a:t>Cetosas</a:t>
            </a:r>
          </a:p>
        </p:txBody>
      </p:sp>
      <p:sp>
        <p:nvSpPr>
          <p:cNvPr id="3080" name="AutoShape 8"/>
          <p:cNvSpPr>
            <a:spLocks noChangeArrowheads="1"/>
          </p:cNvSpPr>
          <p:nvPr/>
        </p:nvSpPr>
        <p:spPr bwMode="auto">
          <a:xfrm rot="-2102617">
            <a:off x="615950" y="2568575"/>
            <a:ext cx="2447925" cy="2592388"/>
          </a:xfrm>
          <a:prstGeom prst="curvedDownArrow">
            <a:avLst>
              <a:gd name="adj1" fmla="val 1185"/>
              <a:gd name="adj2" fmla="val 28676"/>
              <a:gd name="adj3" fmla="val 3527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82" name="AutoShape 10"/>
          <p:cNvSpPr>
            <a:spLocks noChangeArrowheads="1"/>
          </p:cNvSpPr>
          <p:nvPr/>
        </p:nvSpPr>
        <p:spPr bwMode="auto">
          <a:xfrm rot="-8554669">
            <a:off x="6300788" y="2565400"/>
            <a:ext cx="2592387" cy="2160588"/>
          </a:xfrm>
          <a:prstGeom prst="curvedUpArrow">
            <a:avLst>
              <a:gd name="adj1" fmla="val 1416"/>
              <a:gd name="adj2" fmla="val 48311"/>
              <a:gd name="adj3" fmla="val 2484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500"/>
                                        <p:tgtEl>
                                          <p:spTgt spid="3075">
                                            <p:txEl>
                                              <p:pRg st="0" end="0"/>
                                            </p:txEl>
                                          </p:spTgt>
                                        </p:tgtEl>
                                      </p:cBhvr>
                                    </p:animEffect>
                                    <p:anim calcmode="lin" valueType="num">
                                      <p:cBhvr>
                                        <p:cTn id="8"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nodeType="clickEffect">
                                  <p:stCondLst>
                                    <p:cond delay="0"/>
                                  </p:stCondLst>
                                  <p:childTnLst>
                                    <p:set>
                                      <p:cBhvr>
                                        <p:cTn id="13" dur="1" fill="hold">
                                          <p:stCondLst>
                                            <p:cond delay="0"/>
                                          </p:stCondLst>
                                        </p:cTn>
                                        <p:tgtEl>
                                          <p:spTgt spid="3077"/>
                                        </p:tgtEl>
                                        <p:attrNameLst>
                                          <p:attrName>style.visibility</p:attrName>
                                        </p:attrNameLst>
                                      </p:cBhvr>
                                      <p:to>
                                        <p:strVal val="visible"/>
                                      </p:to>
                                    </p:set>
                                    <p:animEffect transition="in" filter="box(in)">
                                      <p:cBhvr>
                                        <p:cTn id="14" dur="500"/>
                                        <p:tgtEl>
                                          <p:spTgt spid="307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3078"/>
                                        </p:tgtEl>
                                        <p:attrNameLst>
                                          <p:attrName>style.visibility</p:attrName>
                                        </p:attrNameLst>
                                      </p:cBhvr>
                                      <p:to>
                                        <p:strVal val="visible"/>
                                      </p:to>
                                    </p:set>
                                    <p:anim calcmode="lin" valueType="num">
                                      <p:cBhvr>
                                        <p:cTn id="19" dur="500" fill="hold"/>
                                        <p:tgtEl>
                                          <p:spTgt spid="3078"/>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078"/>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078"/>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078"/>
                                        </p:tgtEl>
                                        <p:attrNameLst>
                                          <p:attrName>ppt_y</p:attrName>
                                        </p:attrNameLst>
                                      </p:cBhvr>
                                      <p:tavLst>
                                        <p:tav tm="0">
                                          <p:val>
                                            <p:strVal val="#ppt_y"/>
                                          </p:val>
                                        </p:tav>
                                        <p:tav tm="100000">
                                          <p:val>
                                            <p:strVal val="#ppt_y"/>
                                          </p:val>
                                        </p:tav>
                                      </p:tavLst>
                                    </p:anim>
                                  </p:childTnLst>
                                </p:cTn>
                              </p:par>
                              <p:par>
                                <p:cTn id="23" presetID="39" presetClass="entr" presetSubtype="0" accel="100000" fill="hold" grpId="0" nodeType="withEffect">
                                  <p:stCondLst>
                                    <p:cond delay="0"/>
                                  </p:stCondLst>
                                  <p:childTnLst>
                                    <p:set>
                                      <p:cBhvr>
                                        <p:cTn id="24" dur="1" fill="hold">
                                          <p:stCondLst>
                                            <p:cond delay="0"/>
                                          </p:stCondLst>
                                        </p:cTn>
                                        <p:tgtEl>
                                          <p:spTgt spid="3080"/>
                                        </p:tgtEl>
                                        <p:attrNameLst>
                                          <p:attrName>style.visibility</p:attrName>
                                        </p:attrNameLst>
                                      </p:cBhvr>
                                      <p:to>
                                        <p:strVal val="visible"/>
                                      </p:to>
                                    </p:set>
                                    <p:anim calcmode="lin" valueType="num">
                                      <p:cBhvr>
                                        <p:cTn id="25" dur="500" fill="hold"/>
                                        <p:tgtEl>
                                          <p:spTgt spid="3080"/>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080"/>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080"/>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080"/>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3079"/>
                                        </p:tgtEl>
                                        <p:attrNameLst>
                                          <p:attrName>style.visibility</p:attrName>
                                        </p:attrNameLst>
                                      </p:cBhvr>
                                      <p:to>
                                        <p:strVal val="visible"/>
                                      </p:to>
                                    </p:set>
                                    <p:anim calcmode="lin" valueType="num">
                                      <p:cBhvr>
                                        <p:cTn id="33" dur="500" fill="hold"/>
                                        <p:tgtEl>
                                          <p:spTgt spid="3079"/>
                                        </p:tgtEl>
                                        <p:attrNameLst>
                                          <p:attrName>ppt_w</p:attrName>
                                        </p:attrNameLst>
                                      </p:cBhvr>
                                      <p:tavLst>
                                        <p:tav tm="0">
                                          <p:val>
                                            <p:fltVal val="0"/>
                                          </p:val>
                                        </p:tav>
                                        <p:tav tm="100000">
                                          <p:val>
                                            <p:strVal val="#ppt_w"/>
                                          </p:val>
                                        </p:tav>
                                      </p:tavLst>
                                    </p:anim>
                                    <p:anim calcmode="lin" valueType="num">
                                      <p:cBhvr>
                                        <p:cTn id="34" dur="500" fill="hold"/>
                                        <p:tgtEl>
                                          <p:spTgt spid="3079"/>
                                        </p:tgtEl>
                                        <p:attrNameLst>
                                          <p:attrName>ppt_h</p:attrName>
                                        </p:attrNameLst>
                                      </p:cBhvr>
                                      <p:tavLst>
                                        <p:tav tm="0">
                                          <p:val>
                                            <p:fltVal val="0"/>
                                          </p:val>
                                        </p:tav>
                                        <p:tav tm="100000">
                                          <p:val>
                                            <p:strVal val="#ppt_h"/>
                                          </p:val>
                                        </p:tav>
                                      </p:tavLst>
                                    </p:anim>
                                    <p:anim calcmode="lin" valueType="num">
                                      <p:cBhvr>
                                        <p:cTn id="35" dur="500" fill="hold"/>
                                        <p:tgtEl>
                                          <p:spTgt spid="3079"/>
                                        </p:tgtEl>
                                        <p:attrNameLst>
                                          <p:attrName>ppt_x</p:attrName>
                                        </p:attrNameLst>
                                      </p:cBhvr>
                                      <p:tavLst>
                                        <p:tav tm="0" fmla="#ppt_x+(cos(-2*pi*(1-$))*-#ppt_x-sin(-2*pi*(1-$))*(1-#ppt_y))*(1-$)">
                                          <p:val>
                                            <p:fltVal val="0"/>
                                          </p:val>
                                        </p:tav>
                                        <p:tav tm="100000">
                                          <p:val>
                                            <p:fltVal val="1"/>
                                          </p:val>
                                        </p:tav>
                                      </p:tavLst>
                                    </p:anim>
                                    <p:anim calcmode="lin" valueType="num">
                                      <p:cBhvr>
                                        <p:cTn id="36" dur="500" fill="hold"/>
                                        <p:tgtEl>
                                          <p:spTgt spid="3079"/>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3082"/>
                                        </p:tgtEl>
                                        <p:attrNameLst>
                                          <p:attrName>style.visibility</p:attrName>
                                        </p:attrNameLst>
                                      </p:cBhvr>
                                      <p:to>
                                        <p:strVal val="visible"/>
                                      </p:to>
                                    </p:set>
                                    <p:anim calcmode="lin" valueType="num">
                                      <p:cBhvr>
                                        <p:cTn id="39" dur="500" fill="hold"/>
                                        <p:tgtEl>
                                          <p:spTgt spid="3082"/>
                                        </p:tgtEl>
                                        <p:attrNameLst>
                                          <p:attrName>ppt_w</p:attrName>
                                        </p:attrNameLst>
                                      </p:cBhvr>
                                      <p:tavLst>
                                        <p:tav tm="0">
                                          <p:val>
                                            <p:fltVal val="0"/>
                                          </p:val>
                                        </p:tav>
                                        <p:tav tm="100000">
                                          <p:val>
                                            <p:strVal val="#ppt_w"/>
                                          </p:val>
                                        </p:tav>
                                      </p:tavLst>
                                    </p:anim>
                                    <p:anim calcmode="lin" valueType="num">
                                      <p:cBhvr>
                                        <p:cTn id="40" dur="500" fill="hold"/>
                                        <p:tgtEl>
                                          <p:spTgt spid="3082"/>
                                        </p:tgtEl>
                                        <p:attrNameLst>
                                          <p:attrName>ppt_h</p:attrName>
                                        </p:attrNameLst>
                                      </p:cBhvr>
                                      <p:tavLst>
                                        <p:tav tm="0">
                                          <p:val>
                                            <p:fltVal val="0"/>
                                          </p:val>
                                        </p:tav>
                                        <p:tav tm="100000">
                                          <p:val>
                                            <p:strVal val="#ppt_h"/>
                                          </p:val>
                                        </p:tav>
                                      </p:tavLst>
                                    </p:anim>
                                    <p:anim calcmode="lin" valueType="num">
                                      <p:cBhvr>
                                        <p:cTn id="41" dur="500" fill="hold"/>
                                        <p:tgtEl>
                                          <p:spTgt spid="3082"/>
                                        </p:tgtEl>
                                        <p:attrNameLst>
                                          <p:attrName>ppt_x</p:attrName>
                                        </p:attrNameLst>
                                      </p:cBhvr>
                                      <p:tavLst>
                                        <p:tav tm="0" fmla="#ppt_x+(cos(-2*pi*(1-$))*-#ppt_x-sin(-2*pi*(1-$))*(1-#ppt_y))*(1-$)">
                                          <p:val>
                                            <p:fltVal val="0"/>
                                          </p:val>
                                        </p:tav>
                                        <p:tav tm="100000">
                                          <p:val>
                                            <p:fltVal val="1"/>
                                          </p:val>
                                        </p:tav>
                                      </p:tavLst>
                                    </p:anim>
                                    <p:anim calcmode="lin" valueType="num">
                                      <p:cBhvr>
                                        <p:cTn id="42" dur="500" fill="hold"/>
                                        <p:tgtEl>
                                          <p:spTgt spid="308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P spid="3078" grpId="0" animBg="1"/>
      <p:bldP spid="3079" grpId="0" animBg="1"/>
      <p:bldP spid="3080" grpId="0" animBg="1"/>
      <p:bldP spid="308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732" y="908720"/>
            <a:ext cx="8624531"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97482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60648"/>
            <a:ext cx="8640960" cy="5073353"/>
          </a:xfrm>
        </p:spPr>
        <p:txBody>
          <a:bodyPr/>
          <a:lstStyle/>
          <a:p>
            <a:pPr marL="69850" indent="0" algn="just">
              <a:buNone/>
            </a:pPr>
            <a:r>
              <a:rPr lang="es-ES" sz="1800" dirty="0"/>
              <a:t>Actualmente está comprobado que al menos el 55% de las calorías diarias que ingerimos deberían provenir de los carbohidratos. Aunque es importante mantener un equilibrio adecuado entre las calorías que ingerimos y las que gastamos, las investigaciones científicas sugieren que:   </a:t>
            </a:r>
            <a:endParaRPr lang="es-MX" sz="1800" dirty="0"/>
          </a:p>
          <a:p>
            <a:pPr lvl="0" algn="just"/>
            <a:endParaRPr lang="es-ES" sz="1800" dirty="0" smtClean="0"/>
          </a:p>
          <a:p>
            <a:pPr lvl="0" algn="just"/>
            <a:r>
              <a:rPr lang="es-ES" sz="1800" dirty="0" smtClean="0"/>
              <a:t>Una </a:t>
            </a:r>
            <a:r>
              <a:rPr lang="es-ES" sz="1800" dirty="0"/>
              <a:t>dieta que contenga un nivel óptimo de carbohidratos puede prevenir la acumulación de grasa en el cuerpo; </a:t>
            </a:r>
            <a:endParaRPr lang="es-MX" sz="1800" dirty="0"/>
          </a:p>
          <a:p>
            <a:pPr lvl="0" algn="just"/>
            <a:r>
              <a:rPr lang="es-ES" sz="1800" dirty="0"/>
              <a:t>El almidón y los azúcares aportan una fuente de energía de la que se puede disponer rápidamente para el rendimiento físico; </a:t>
            </a:r>
            <a:endParaRPr lang="es-MX" sz="1800" dirty="0"/>
          </a:p>
          <a:p>
            <a:pPr lvl="0" algn="just"/>
            <a:r>
              <a:rPr lang="es-ES" sz="1800" dirty="0"/>
              <a:t>Las fibras alimenticias, que son un tipo de carbohidratos, ayudan a que los intestinos funcionen </a:t>
            </a:r>
            <a:r>
              <a:rPr lang="es-ES" sz="1800" dirty="0" smtClean="0"/>
              <a:t>correctamente</a:t>
            </a:r>
            <a:r>
              <a:rPr lang="es-ES" sz="1800" dirty="0"/>
              <a:t> </a:t>
            </a:r>
            <a:r>
              <a:rPr lang="es-ES" sz="1800" dirty="0" smtClean="0"/>
              <a:t>y generan sensación de saciedad.</a:t>
            </a:r>
            <a:endParaRPr lang="es-MX" sz="1800" dirty="0"/>
          </a:p>
          <a:p>
            <a:pPr algn="just"/>
            <a:r>
              <a:rPr lang="es-ES" sz="1800" dirty="0"/>
              <a:t>Además de los beneficios directos de los carbohidratos para el cuerpo, se encuentran en numerosos alimentos, que en sí mismos aportan a la dieta muchos otros nutrientes importantes. Por este motivo, se recomienda que los carbohidratos provengan de diferentes alimentos, para asegurar que la dieta general contiene los nutrientes adecuados</a:t>
            </a:r>
            <a:r>
              <a:rPr lang="es-ES" sz="1800" dirty="0" smtClean="0"/>
              <a:t>.</a:t>
            </a:r>
            <a:endParaRPr lang="es-MX" sz="1800" dirty="0" smtClean="0"/>
          </a:p>
          <a:p>
            <a:pPr marL="69850" indent="0" algn="just">
              <a:buNone/>
            </a:pPr>
            <a:r>
              <a:rPr lang="es-ES" sz="1800" dirty="0" smtClean="0"/>
              <a:t/>
            </a:r>
            <a:br>
              <a:rPr lang="es-ES" sz="1800" dirty="0" smtClean="0"/>
            </a:br>
            <a:r>
              <a:rPr lang="es-ES" sz="1800" dirty="0" smtClean="0">
                <a:solidFill>
                  <a:schemeClr val="bg1"/>
                </a:solidFill>
              </a:rPr>
              <a:t>También es importante recordar que los carbohidratos realzan el sabor, la textura y la apariencia de los alimentos y hacen que la dieta sea más variada y agradable. </a:t>
            </a:r>
            <a:endParaRPr lang="es-MX" sz="1800" dirty="0">
              <a:solidFill>
                <a:schemeClr val="bg1"/>
              </a:solidFill>
            </a:endParaRPr>
          </a:p>
        </p:txBody>
      </p:sp>
    </p:spTree>
    <p:extLst>
      <p:ext uri="{BB962C8B-B14F-4D97-AF65-F5344CB8AC3E}">
        <p14:creationId xmlns:p14="http://schemas.microsoft.com/office/powerpoint/2010/main" val="831713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88640"/>
            <a:ext cx="8640960" cy="6552728"/>
          </a:xfrm>
        </p:spPr>
        <p:txBody>
          <a:bodyPr/>
          <a:lstStyle/>
          <a:p>
            <a:pPr lvl="0" algn="just"/>
            <a:r>
              <a:rPr lang="es-ES" dirty="0"/>
              <a:t>Cereales: Son la principal fuente de carbohidratos, destacando el arroz, trigo, maíz, cebada, centeno, avena y mijo. En general contienen un 65-75% de su peso de carbohidratos, 6-12% de proteínas de bajo valor biológico y 1-5% de grasa. En su mayor parte contienen almidón, aunque también son una importante fuente de fibra.</a:t>
            </a:r>
            <a:endParaRPr lang="es-MX" dirty="0"/>
          </a:p>
          <a:p>
            <a:pPr lvl="0" algn="just"/>
            <a:r>
              <a:rPr lang="es-ES" dirty="0"/>
              <a:t>Azúcar: Por importancia es la segunda fuente de carbohidratos. Se obtiene principalmente de la caña y de la remolacha, aunque también puede proceder de otras fuentes (maíz, patata, miel, melaza, arce, </a:t>
            </a:r>
            <a:r>
              <a:rPr lang="es-ES" dirty="0" err="1"/>
              <a:t>etc</a:t>
            </a:r>
            <a:r>
              <a:rPr lang="es-ES" dirty="0"/>
              <a:t>). </a:t>
            </a:r>
            <a:r>
              <a:rPr lang="es-ES" dirty="0" smtClean="0"/>
              <a:t>La </a:t>
            </a:r>
            <a:r>
              <a:rPr lang="es-ES" dirty="0"/>
              <a:t>contribución del azúcar a la dieta occidental representa un 10-12% del aporte calórico total.</a:t>
            </a:r>
            <a:endParaRPr lang="es-MX" dirty="0"/>
          </a:p>
          <a:p>
            <a:pPr lvl="0" algn="just"/>
            <a:r>
              <a:rPr lang="es-ES" dirty="0"/>
              <a:t>Raíces y Tubérculos: Es la tercera fuente de carbohidratos. En este grupo el más importante es la patata que se consume en casi todo el mundo. Su principal carbohidrato es el almidón que representa el 70-75% de su composición, pero también contienen azúcares simples. </a:t>
            </a:r>
            <a:endParaRPr lang="es-MX" dirty="0"/>
          </a:p>
          <a:p>
            <a:pPr lvl="0" algn="just"/>
            <a:r>
              <a:rPr lang="es-ES" dirty="0"/>
              <a:t>Legumbres, vegetales, frutas y otras fuentes: Cuantitativamente los vegetales y las frutas tienen una mayor producción que las legumbres, pero su contenido en hidratos de carbono es sensiblemente menor. Las legumbres tienen un alto </a:t>
            </a:r>
            <a:r>
              <a:rPr lang="es-ES" dirty="0">
                <a:solidFill>
                  <a:schemeClr val="bg1"/>
                </a:solidFill>
              </a:rPr>
              <a:t>contenido en carbohidratos (50-60% de su peso seco) y son una de las fuentes de carbohidratos más importantes en nuestro medio, también son ricas en proteínas aunque de bajo valor biológico. Los vegetales y las frutas son una importante fuente de fibra. </a:t>
            </a:r>
            <a:endParaRPr lang="es-MX" dirty="0">
              <a:solidFill>
                <a:schemeClr val="bg1"/>
              </a:solidFill>
            </a:endParaRPr>
          </a:p>
          <a:p>
            <a:pPr algn="just"/>
            <a:endParaRPr lang="es-MX" dirty="0"/>
          </a:p>
        </p:txBody>
      </p:sp>
    </p:spTree>
    <p:extLst>
      <p:ext uri="{BB962C8B-B14F-4D97-AF65-F5344CB8AC3E}">
        <p14:creationId xmlns:p14="http://schemas.microsoft.com/office/powerpoint/2010/main" val="25940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476672"/>
            <a:ext cx="7772400" cy="3733800"/>
          </a:xfrm>
        </p:spPr>
        <p:txBody>
          <a:bodyPr/>
          <a:lstStyle/>
          <a:p>
            <a:pPr marL="69850" indent="0">
              <a:buNone/>
            </a:pPr>
            <a:r>
              <a:rPr lang="es-ES" b="1" i="1" dirty="0"/>
              <a:t>Debemos consumir entre 3 y 5 raciones al día de carbohidratos</a:t>
            </a:r>
            <a:endParaRPr lang="es-MX" b="1" i="1" dirty="0"/>
          </a:p>
          <a:p>
            <a:pPr lvl="0"/>
            <a:endParaRPr lang="es-ES" dirty="0" smtClean="0"/>
          </a:p>
          <a:p>
            <a:pPr lvl="0"/>
            <a:r>
              <a:rPr lang="es-ES" dirty="0" smtClean="0"/>
              <a:t>2 </a:t>
            </a:r>
            <a:r>
              <a:rPr lang="es-ES" dirty="0"/>
              <a:t>piezas de fruta fresca. </a:t>
            </a:r>
            <a:endParaRPr lang="es-MX" dirty="0"/>
          </a:p>
          <a:p>
            <a:pPr lvl="0"/>
            <a:r>
              <a:rPr lang="pt-BR" dirty="0"/>
              <a:t>50 a 100 g. de arroz o pasta integral. </a:t>
            </a:r>
            <a:endParaRPr lang="es-MX" dirty="0"/>
          </a:p>
          <a:p>
            <a:pPr lvl="0"/>
            <a:r>
              <a:rPr lang="es-ES" dirty="0"/>
              <a:t>30 a 40 g. de galletas o pan integral. </a:t>
            </a:r>
            <a:endParaRPr lang="es-MX" dirty="0"/>
          </a:p>
          <a:p>
            <a:pPr lvl="0"/>
            <a:r>
              <a:rPr lang="es-ES" dirty="0"/>
              <a:t>30 a 60 g. de fruta desecada. </a:t>
            </a:r>
            <a:endParaRPr lang="es-MX" dirty="0"/>
          </a:p>
          <a:p>
            <a:pPr marL="69850" indent="0">
              <a:buNone/>
            </a:pPr>
            <a:endParaRPr lang="es-ES" dirty="0"/>
          </a:p>
          <a:p>
            <a:pPr marL="69850" indent="0" algn="just">
              <a:buNone/>
            </a:pPr>
            <a:r>
              <a:rPr lang="es-ES" dirty="0" smtClean="0"/>
              <a:t>Lamentablemente</a:t>
            </a:r>
            <a:r>
              <a:rPr lang="es-ES" dirty="0"/>
              <a:t>, la alimentación de la sociedad moderna hoy en día, incluye el consumo del 70% de carbohidratos, de los cuales, ni el 20% son complejos o de lenta asimilación, es por esto, que junto al consumo excesivo de azúcares simples y grasas se detectan tantos casos de sobrepeso, obesidad, problemas cardiocirculatorios, colesterol, etc</a:t>
            </a:r>
            <a:r>
              <a:rPr lang="es-ES" dirty="0" smtClean="0"/>
              <a:t>.</a:t>
            </a:r>
            <a:endParaRPr lang="es-MX" dirty="0"/>
          </a:p>
        </p:txBody>
      </p:sp>
    </p:spTree>
    <p:extLst>
      <p:ext uri="{BB962C8B-B14F-4D97-AF65-F5344CB8AC3E}">
        <p14:creationId xmlns:p14="http://schemas.microsoft.com/office/powerpoint/2010/main" val="13645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3">
                                            <p:txEl>
                                              <p:pRg st="7" end="7"/>
                                            </p:txEl>
                                          </p:spTgt>
                                        </p:tgtEl>
                                        <p:attrNameLst>
                                          <p:attrName>style.color</p:attrName>
                                        </p:attrNameLst>
                                      </p:cBhvr>
                                      <p:to>
                                        <p:clrVal>
                                          <a:srgbClr val="92D050"/>
                                        </p:clrVal>
                                      </p:to>
                                    </p:set>
                                    <p:set>
                                      <p:cBhvr>
                                        <p:cTn id="7" dur="500" fill="hold"/>
                                        <p:tgtEl>
                                          <p:spTgt spid="3">
                                            <p:txEl>
                                              <p:pRg st="7" end="7"/>
                                            </p:txEl>
                                          </p:spTgt>
                                        </p:tgtEl>
                                        <p:attrNameLst>
                                          <p:attrName>fillcolor</p:attrName>
                                        </p:attrNameLst>
                                      </p:cBhvr>
                                      <p:to>
                                        <p:clrVal>
                                          <a:srgbClr val="92D050"/>
                                        </p:clrVal>
                                      </p:to>
                                    </p:set>
                                    <p:set>
                                      <p:cBhvr>
                                        <p:cTn id="8" dur="500" fill="hold"/>
                                        <p:tgtEl>
                                          <p:spTgt spid="3">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7772400" cy="796950"/>
          </a:xfrm>
        </p:spPr>
        <p:txBody>
          <a:bodyPr/>
          <a:lstStyle/>
          <a:p>
            <a:r>
              <a:rPr lang="es-MX" dirty="0" smtClean="0"/>
              <a:t>SOLUCIONES ENTERALES.</a:t>
            </a:r>
            <a:endParaRPr lang="es-MX" dirty="0"/>
          </a:p>
        </p:txBody>
      </p:sp>
      <p:sp>
        <p:nvSpPr>
          <p:cNvPr id="3" name="2 Marcador de contenido"/>
          <p:cNvSpPr>
            <a:spLocks noGrp="1"/>
          </p:cNvSpPr>
          <p:nvPr>
            <p:ph idx="1"/>
          </p:nvPr>
        </p:nvSpPr>
        <p:spPr>
          <a:xfrm>
            <a:off x="685800" y="1196752"/>
            <a:ext cx="7772400" cy="4137249"/>
          </a:xfrm>
        </p:spPr>
        <p:txBody>
          <a:bodyPr/>
          <a:lstStyle/>
          <a:p>
            <a:pPr marL="69850" indent="0">
              <a:buNone/>
            </a:pPr>
            <a:r>
              <a:rPr lang="es-ES_tradnl" b="1" dirty="0" smtClean="0"/>
              <a:t>Monosacáridos.</a:t>
            </a:r>
            <a:endParaRPr lang="es-MX" dirty="0" smtClean="0"/>
          </a:p>
          <a:p>
            <a:pPr algn="just"/>
            <a:r>
              <a:rPr lang="es-ES_tradnl" dirty="0" smtClean="0"/>
              <a:t>La de uso más frecuente es la glucosa.  El tamaño pequeño de la molécula de glucosa aumenta la </a:t>
            </a:r>
            <a:r>
              <a:rPr lang="es-ES_tradnl" dirty="0" err="1" smtClean="0"/>
              <a:t>osmolalidad</a:t>
            </a:r>
            <a:r>
              <a:rPr lang="es-ES_tradnl" dirty="0" smtClean="0"/>
              <a:t> de las soluciones, lo  que da por resultado </a:t>
            </a:r>
            <a:r>
              <a:rPr lang="es-ES_tradnl" dirty="0" err="1" smtClean="0"/>
              <a:t>hipertonicidad</a:t>
            </a:r>
            <a:r>
              <a:rPr lang="es-ES_tradnl" dirty="0" smtClean="0"/>
              <a:t>.  Las soluciones entérales que emplean saborizante de glucosa son dulces, y su tolerancia esta limitada por la capacidad de absorción del intestino delgado.</a:t>
            </a:r>
            <a:endParaRPr lang="es-MX" dirty="0" smtClean="0"/>
          </a:p>
          <a:p>
            <a:pPr marL="69850" indent="0">
              <a:buNone/>
            </a:pPr>
            <a:endParaRPr lang="es-ES_tradnl" dirty="0"/>
          </a:p>
          <a:p>
            <a:pPr marL="69850" indent="0">
              <a:buNone/>
            </a:pPr>
            <a:r>
              <a:rPr lang="es-ES_tradnl" b="1" dirty="0" smtClean="0"/>
              <a:t>Disacáridos.</a:t>
            </a:r>
            <a:endParaRPr lang="es-MX" dirty="0"/>
          </a:p>
          <a:p>
            <a:pPr algn="just"/>
            <a:r>
              <a:rPr lang="es-ES_tradnl" dirty="0" smtClean="0"/>
              <a:t>La producción de </a:t>
            </a:r>
            <a:r>
              <a:rPr lang="es-ES_tradnl" dirty="0" err="1" smtClean="0"/>
              <a:t>disacaridasa</a:t>
            </a:r>
            <a:r>
              <a:rPr lang="es-ES_tradnl" dirty="0" smtClean="0"/>
              <a:t> puede disminuir durante la enfermedad, si bien la digestión de sacarosa y maltosa casi nunca es  afectada ya que son rápidamente hidrolizadas en el intestino delgado.  Dado que la lactosa se hidroliza más lentamente, la disminución en la producción de lactasa puede resultar en intolerancia a la lactosa.  Muchas de las </a:t>
            </a:r>
            <a:r>
              <a:rPr lang="es-ES_tradnl" dirty="0" smtClean="0">
                <a:solidFill>
                  <a:schemeClr val="bg1"/>
                </a:solidFill>
              </a:rPr>
              <a:t>soluciones entérales en el mercado carecen de lactosa para evitar este problema.</a:t>
            </a:r>
            <a:endParaRPr lang="es-MX" dirty="0" smtClean="0">
              <a:solidFill>
                <a:schemeClr val="bg1"/>
              </a:solidFill>
            </a:endParaRPr>
          </a:p>
          <a:p>
            <a:pPr algn="just"/>
            <a:endParaRPr lang="es-MX" dirty="0">
              <a:solidFill>
                <a:schemeClr val="bg1"/>
              </a:solidFill>
            </a:endParaRPr>
          </a:p>
        </p:txBody>
      </p:sp>
    </p:spTree>
    <p:extLst>
      <p:ext uri="{BB962C8B-B14F-4D97-AF65-F5344CB8AC3E}">
        <p14:creationId xmlns:p14="http://schemas.microsoft.com/office/powerpoint/2010/main" val="40728247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CARBOHIDRATOS DE RESERVA EN EL CUERPO HUMANO:</a:t>
            </a:r>
            <a:endParaRPr lang="es-MX" dirty="0"/>
          </a:p>
        </p:txBody>
      </p:sp>
      <p:sp>
        <p:nvSpPr>
          <p:cNvPr id="3" name="2 Marcador de contenido"/>
          <p:cNvSpPr>
            <a:spLocks noGrp="1"/>
          </p:cNvSpPr>
          <p:nvPr>
            <p:ph idx="1"/>
          </p:nvPr>
        </p:nvSpPr>
        <p:spPr/>
        <p:txBody>
          <a:bodyPr/>
          <a:lstStyle/>
          <a:p>
            <a:pPr marL="69850" indent="0" algn="just">
              <a:buNone/>
            </a:pPr>
            <a:r>
              <a:rPr lang="es-ES" dirty="0"/>
              <a:t>Los organismos mantienen </a:t>
            </a:r>
            <a:r>
              <a:rPr lang="es-ES" dirty="0" smtClean="0"/>
              <a:t>sólo </a:t>
            </a:r>
            <a:r>
              <a:rPr lang="es-ES" dirty="0"/>
              <a:t>mínimas cantidades, y muy controladas, de glucosa libre, prefiriendo almacenarla como polímero. </a:t>
            </a:r>
            <a:endParaRPr lang="es-MX" dirty="0"/>
          </a:p>
          <a:p>
            <a:pPr marL="69850" indent="0" algn="just">
              <a:buNone/>
            </a:pPr>
            <a:r>
              <a:rPr lang="es-ES" dirty="0" smtClean="0"/>
              <a:t>Es </a:t>
            </a:r>
            <a:r>
              <a:rPr lang="es-ES" dirty="0"/>
              <a:t>de destacar que los polisacáridos de reserva no juegan el mismo papel en organismos inmóviles y pasivos, como plantas y hongos, que en los animales. </a:t>
            </a:r>
            <a:endParaRPr lang="es-MX" dirty="0"/>
          </a:p>
          <a:p>
            <a:pPr marL="69850" indent="0" algn="just">
              <a:buNone/>
            </a:pPr>
            <a:r>
              <a:rPr lang="es-ES" dirty="0" smtClean="0"/>
              <a:t>Éstos </a:t>
            </a:r>
            <a:r>
              <a:rPr lang="es-ES" dirty="0"/>
              <a:t>no almacenan más que una pequeña cantidad de glucógeno, que sirve para asegurar un suministro permanente de glucosa disuelta. Para el almacenamiento a mayor escala de reservas, los animales recurren a las grasas, que son lípidos, porque éstas almacenan más del doble de energía por unidad de masa; y además, son líquidas en las células, lo que las hace más compatibles con los movimientos del cuerpo. </a:t>
            </a:r>
            <a:endParaRPr lang="es-ES" dirty="0" smtClean="0"/>
          </a:p>
          <a:p>
            <a:pPr marL="69850" indent="0" algn="just">
              <a:buNone/>
            </a:pPr>
            <a:r>
              <a:rPr lang="es-ES" dirty="0" smtClean="0">
                <a:solidFill>
                  <a:schemeClr val="bg1"/>
                </a:solidFill>
              </a:rPr>
              <a:t>Un </a:t>
            </a:r>
            <a:r>
              <a:rPr lang="es-ES" dirty="0">
                <a:solidFill>
                  <a:schemeClr val="bg1"/>
                </a:solidFill>
              </a:rPr>
              <a:t>organismo humano almacena como glucógeno la energía necesaria para no más de seis horas, pero puede guardar como grasa la energía equivalente a las necesidades de varias semanas. </a:t>
            </a:r>
            <a:endParaRPr lang="es-MX" dirty="0">
              <a:solidFill>
                <a:schemeClr val="bg1"/>
              </a:solidFill>
            </a:endParaRPr>
          </a:p>
          <a:p>
            <a:endParaRPr lang="es-MX" dirty="0">
              <a:solidFill>
                <a:schemeClr val="bg1"/>
              </a:solidFill>
            </a:endParaRPr>
          </a:p>
        </p:txBody>
      </p:sp>
    </p:spTree>
    <p:extLst>
      <p:ext uri="{BB962C8B-B14F-4D97-AF65-F5344CB8AC3E}">
        <p14:creationId xmlns:p14="http://schemas.microsoft.com/office/powerpoint/2010/main" val="3834013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395288" y="549275"/>
            <a:ext cx="8229600" cy="4530725"/>
          </a:xfrm>
        </p:spPr>
        <p:txBody>
          <a:bodyPr/>
          <a:lstStyle/>
          <a:p>
            <a:pPr>
              <a:buFont typeface="Wingdings" pitchFamily="2" charset="2"/>
              <a:buNone/>
            </a:pPr>
            <a:r>
              <a:rPr lang="es-ES_tradnl" smtClean="0"/>
              <a:t>NÚMERO DE CARBONOS:</a:t>
            </a:r>
            <a:endParaRPr lang="es-ES" smtClean="0"/>
          </a:p>
        </p:txBody>
      </p:sp>
      <p:graphicFrame>
        <p:nvGraphicFramePr>
          <p:cNvPr id="4123" name="Group 27"/>
          <p:cNvGraphicFramePr>
            <a:graphicFrameLocks noGrp="1"/>
          </p:cNvGraphicFramePr>
          <p:nvPr/>
        </p:nvGraphicFramePr>
        <p:xfrm>
          <a:off x="1547813" y="1989138"/>
          <a:ext cx="6096000" cy="4064002"/>
        </p:xfrm>
        <a:graphic>
          <a:graphicData uri="http://schemas.openxmlformats.org/drawingml/2006/table">
            <a:tbl>
              <a:tblPr/>
              <a:tblGrid>
                <a:gridCol w="3048000"/>
                <a:gridCol w="3048000"/>
              </a:tblGrid>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No. de Carbonos</a:t>
                      </a:r>
                      <a:endParaRPr kumimoji="0" lang="es-E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Nombre</a:t>
                      </a:r>
                      <a:endParaRPr kumimoji="0" lang="es-E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r>
              <a:tr h="6762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3</a:t>
                      </a:r>
                      <a:endParaRPr kumimoji="0" lang="es-E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smtClean="0">
                          <a:ln>
                            <a:noFill/>
                          </a:ln>
                          <a:solidFill>
                            <a:schemeClr val="tx1"/>
                          </a:solidFill>
                          <a:effectLst/>
                          <a:latin typeface="Arial" charset="0"/>
                        </a:rPr>
                        <a:t>TRIOSA</a:t>
                      </a:r>
                      <a:endParaRPr kumimoji="0" lang="es-E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r>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4</a:t>
                      </a:r>
                      <a:endParaRPr kumimoji="0" lang="es-E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TETROSA</a:t>
                      </a:r>
                      <a:endParaRPr kumimoji="0" lang="es-E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r>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5</a:t>
                      </a:r>
                      <a:endParaRPr kumimoji="0" lang="es-E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PENTOSA</a:t>
                      </a:r>
                      <a:endParaRPr kumimoji="0" lang="es-E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r>
              <a:tr h="6762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smtClean="0">
                          <a:ln>
                            <a:noFill/>
                          </a:ln>
                          <a:solidFill>
                            <a:schemeClr val="tx1"/>
                          </a:solidFill>
                          <a:effectLst/>
                          <a:latin typeface="Arial" charset="0"/>
                        </a:rPr>
                        <a:t>6</a:t>
                      </a:r>
                      <a:endParaRPr kumimoji="0" lang="es-E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HEXOSA</a:t>
                      </a:r>
                      <a:endParaRPr kumimoji="0" lang="es-E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r>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smtClean="0">
                          <a:ln>
                            <a:noFill/>
                          </a:ln>
                          <a:solidFill>
                            <a:schemeClr val="tx1"/>
                          </a:solidFill>
                          <a:effectLst/>
                          <a:latin typeface="Arial" charset="0"/>
                        </a:rPr>
                        <a:t>7</a:t>
                      </a:r>
                      <a:endParaRPr kumimoji="0" lang="es-E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ES_tradnl" sz="2800" b="0" i="0" u="none" strike="noStrike" cap="none" normalizeH="0" baseline="0" dirty="0" smtClean="0">
                          <a:ln>
                            <a:noFill/>
                          </a:ln>
                          <a:solidFill>
                            <a:schemeClr val="tx1"/>
                          </a:solidFill>
                          <a:effectLst/>
                          <a:latin typeface="Arial" charset="0"/>
                        </a:rPr>
                        <a:t>HEPTOSA</a:t>
                      </a:r>
                      <a:endParaRPr kumimoji="0" lang="es-E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5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123"/>
                                        </p:tgtEl>
                                        <p:attrNameLst>
                                          <p:attrName>style.visibility</p:attrName>
                                        </p:attrNameLst>
                                      </p:cBhvr>
                                      <p:to>
                                        <p:strVal val="visible"/>
                                      </p:to>
                                    </p:set>
                                    <p:anim calcmode="lin" valueType="num">
                                      <p:cBhvr>
                                        <p:cTn id="7" dur="500" fill="hold"/>
                                        <p:tgtEl>
                                          <p:spTgt spid="4123"/>
                                        </p:tgtEl>
                                        <p:attrNameLst>
                                          <p:attrName>ppt_w</p:attrName>
                                        </p:attrNameLst>
                                      </p:cBhvr>
                                      <p:tavLst>
                                        <p:tav tm="0">
                                          <p:val>
                                            <p:strVal val="#ppt_w*0.05"/>
                                          </p:val>
                                        </p:tav>
                                        <p:tav tm="100000">
                                          <p:val>
                                            <p:strVal val="#ppt_w"/>
                                          </p:val>
                                        </p:tav>
                                      </p:tavLst>
                                    </p:anim>
                                    <p:anim calcmode="lin" valueType="num">
                                      <p:cBhvr>
                                        <p:cTn id="8" dur="500" fill="hold"/>
                                        <p:tgtEl>
                                          <p:spTgt spid="4123"/>
                                        </p:tgtEl>
                                        <p:attrNameLst>
                                          <p:attrName>ppt_h</p:attrName>
                                        </p:attrNameLst>
                                      </p:cBhvr>
                                      <p:tavLst>
                                        <p:tav tm="0">
                                          <p:val>
                                            <p:strVal val="#ppt_h"/>
                                          </p:val>
                                        </p:tav>
                                        <p:tav tm="100000">
                                          <p:val>
                                            <p:strVal val="#ppt_h"/>
                                          </p:val>
                                        </p:tav>
                                      </p:tavLst>
                                    </p:anim>
                                    <p:anim calcmode="lin" valueType="num">
                                      <p:cBhvr>
                                        <p:cTn id="9" dur="500" fill="hold"/>
                                        <p:tgtEl>
                                          <p:spTgt spid="4123"/>
                                        </p:tgtEl>
                                        <p:attrNameLst>
                                          <p:attrName>ppt_x</p:attrName>
                                        </p:attrNameLst>
                                      </p:cBhvr>
                                      <p:tavLst>
                                        <p:tav tm="0">
                                          <p:val>
                                            <p:strVal val="#ppt_x-.2"/>
                                          </p:val>
                                        </p:tav>
                                        <p:tav tm="100000">
                                          <p:val>
                                            <p:strVal val="#ppt_x"/>
                                          </p:val>
                                        </p:tav>
                                      </p:tavLst>
                                    </p:anim>
                                    <p:anim calcmode="lin" valueType="num">
                                      <p:cBhvr>
                                        <p:cTn id="10" dur="500" fill="hold"/>
                                        <p:tgtEl>
                                          <p:spTgt spid="4123"/>
                                        </p:tgtEl>
                                        <p:attrNameLst>
                                          <p:attrName>ppt_y</p:attrName>
                                        </p:attrNameLst>
                                      </p:cBhvr>
                                      <p:tavLst>
                                        <p:tav tm="0">
                                          <p:val>
                                            <p:strVal val="#ppt_y"/>
                                          </p:val>
                                        </p:tav>
                                        <p:tav tm="100000">
                                          <p:val>
                                            <p:strVal val="#ppt_y"/>
                                          </p:val>
                                        </p:tav>
                                      </p:tavLst>
                                    </p:anim>
                                    <p:animEffect transition="in" filter="fade">
                                      <p:cBhvr>
                                        <p:cTn id="11" dur="500"/>
                                        <p:tgtEl>
                                          <p:spTgt spid="4123"/>
                                        </p:tgtEl>
                                      </p:cBhvr>
                                    </p:animEffect>
                                  </p:childTnLst>
                                </p:cTn>
                              </p:par>
                            </p:childTnLst>
                          </p:cTn>
                        </p:par>
                        <p:par>
                          <p:cTn id="12" fill="hold" nodeType="afterGroup">
                            <p:stCondLst>
                              <p:cond delay="500"/>
                            </p:stCondLst>
                            <p:childTnLst>
                              <p:par>
                                <p:cTn id="13" presetID="6" presetClass="emph" presetSubtype="0" fill="hold" nodeType="afterEffect">
                                  <p:stCondLst>
                                    <p:cond delay="0"/>
                                  </p:stCondLst>
                                  <p:childTnLst>
                                    <p:animScale>
                                      <p:cBhvr>
                                        <p:cTn id="14" dur="2000" fill="hold"/>
                                        <p:tgtEl>
                                          <p:spTgt spid="412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68313" y="476250"/>
            <a:ext cx="8229600" cy="4530725"/>
          </a:xfrm>
        </p:spPr>
        <p:txBody>
          <a:bodyPr/>
          <a:lstStyle/>
          <a:p>
            <a:pPr>
              <a:buFont typeface="Wingdings" pitchFamily="2" charset="2"/>
              <a:buNone/>
            </a:pPr>
            <a:r>
              <a:rPr lang="es-ES_tradnl" smtClean="0"/>
              <a:t>POR SU QUIRALIDAD:</a:t>
            </a:r>
            <a:endParaRPr lang="es-ES" smtClean="0"/>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l="10872" t="31293" r="46306" b="22440"/>
          <a:stretch>
            <a:fillRect/>
          </a:stretch>
        </p:blipFill>
        <p:spPr bwMode="auto">
          <a:xfrm>
            <a:off x="1692275" y="1268413"/>
            <a:ext cx="6192838" cy="501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fontAlgn="auto">
              <a:spcAft>
                <a:spcPts val="0"/>
              </a:spcAft>
              <a:defRPr/>
            </a:pPr>
            <a:r>
              <a:rPr lang="es-ES_tradnl"/>
              <a:t>ESTEREOISÓMEROS</a:t>
            </a:r>
            <a:endParaRPr lang="es-ES"/>
          </a:p>
        </p:txBody>
      </p:sp>
      <p:pic>
        <p:nvPicPr>
          <p:cNvPr id="614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95513" y="1557338"/>
            <a:ext cx="4894262" cy="1903412"/>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9" name="Text Box 5"/>
          <p:cNvSpPr txBox="1">
            <a:spLocks noChangeArrowheads="1"/>
          </p:cNvSpPr>
          <p:nvPr/>
        </p:nvSpPr>
        <p:spPr bwMode="auto">
          <a:xfrm>
            <a:off x="971550" y="4005263"/>
            <a:ext cx="6192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a:t>ISÓMEROS ESTRUCTURALES (Epímeros)</a:t>
            </a:r>
            <a:endParaRPr lang="es-ES"/>
          </a:p>
        </p:txBody>
      </p:sp>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l="49451" r="2994" b="56441"/>
          <a:stretch>
            <a:fillRect/>
          </a:stretch>
        </p:blipFill>
        <p:spPr bwMode="auto">
          <a:xfrm>
            <a:off x="2843213" y="4508500"/>
            <a:ext cx="3816350"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7"/>
          <p:cNvPicPr>
            <a:picLocks noChangeAspect="1" noChangeArrowheads="1"/>
          </p:cNvPicPr>
          <p:nvPr/>
        </p:nvPicPr>
        <p:blipFill>
          <a:blip r:embed="rId4">
            <a:extLst>
              <a:ext uri="{28A0092B-C50C-407E-A947-70E740481C1C}">
                <a14:useLocalDpi xmlns:a14="http://schemas.microsoft.com/office/drawing/2010/main" val="0"/>
              </a:ext>
            </a:extLst>
          </a:blip>
          <a:srcRect l="9961" t="34418" r="45735" b="25217"/>
          <a:stretch>
            <a:fillRect/>
          </a:stretch>
        </p:blipFill>
        <p:spPr bwMode="auto">
          <a:xfrm>
            <a:off x="2627313" y="1196975"/>
            <a:ext cx="4105275" cy="2805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ppt_w</p:attrName>
                                        </p:attrNameLst>
                                      </p:cBhvr>
                                      <p:tavLst>
                                        <p:tav tm="0">
                                          <p:val>
                                            <p:strVal val="#ppt_w*0.05"/>
                                          </p:val>
                                        </p:tav>
                                        <p:tav tm="100000">
                                          <p:val>
                                            <p:strVal val="#ppt_w"/>
                                          </p:val>
                                        </p:tav>
                                      </p:tavLst>
                                    </p:anim>
                                    <p:anim calcmode="lin" valueType="num">
                                      <p:cBhvr>
                                        <p:cTn id="8" dur="500" fill="hold"/>
                                        <p:tgtEl>
                                          <p:spTgt spid="6148"/>
                                        </p:tgtEl>
                                        <p:attrNameLst>
                                          <p:attrName>ppt_h</p:attrName>
                                        </p:attrNameLst>
                                      </p:cBhvr>
                                      <p:tavLst>
                                        <p:tav tm="0">
                                          <p:val>
                                            <p:strVal val="#ppt_h"/>
                                          </p:val>
                                        </p:tav>
                                        <p:tav tm="100000">
                                          <p:val>
                                            <p:strVal val="#ppt_h"/>
                                          </p:val>
                                        </p:tav>
                                      </p:tavLst>
                                    </p:anim>
                                    <p:anim calcmode="lin" valueType="num">
                                      <p:cBhvr>
                                        <p:cTn id="9" dur="500" fill="hold"/>
                                        <p:tgtEl>
                                          <p:spTgt spid="6148"/>
                                        </p:tgtEl>
                                        <p:attrNameLst>
                                          <p:attrName>ppt_x</p:attrName>
                                        </p:attrNameLst>
                                      </p:cBhvr>
                                      <p:tavLst>
                                        <p:tav tm="0">
                                          <p:val>
                                            <p:strVal val="#ppt_x-.2"/>
                                          </p:val>
                                        </p:tav>
                                        <p:tav tm="100000">
                                          <p:val>
                                            <p:strVal val="#ppt_x"/>
                                          </p:val>
                                        </p:tav>
                                      </p:tavLst>
                                    </p:anim>
                                    <p:anim calcmode="lin" valueType="num">
                                      <p:cBhvr>
                                        <p:cTn id="10" dur="500" fill="hold"/>
                                        <p:tgtEl>
                                          <p:spTgt spid="6148"/>
                                        </p:tgtEl>
                                        <p:attrNameLst>
                                          <p:attrName>ppt_y</p:attrName>
                                        </p:attrNameLst>
                                      </p:cBhvr>
                                      <p:tavLst>
                                        <p:tav tm="0">
                                          <p:val>
                                            <p:strVal val="#ppt_y"/>
                                          </p:val>
                                        </p:tav>
                                        <p:tav tm="100000">
                                          <p:val>
                                            <p:strVal val="#ppt_y"/>
                                          </p:val>
                                        </p:tav>
                                      </p:tavLst>
                                    </p:anim>
                                    <p:animEffect transition="in" filter="fade">
                                      <p:cBhvr>
                                        <p:cTn id="11" dur="500"/>
                                        <p:tgtEl>
                                          <p:spTgt spid="614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8" presetClass="exit" presetSubtype="16" fill="hold" nodeType="clickEffect">
                                  <p:stCondLst>
                                    <p:cond delay="0"/>
                                  </p:stCondLst>
                                  <p:childTnLst>
                                    <p:animEffect transition="out" filter="diamond(in)">
                                      <p:cBhvr>
                                        <p:cTn id="15" dur="500"/>
                                        <p:tgtEl>
                                          <p:spTgt spid="6148"/>
                                        </p:tgtEl>
                                      </p:cBhvr>
                                    </p:animEffect>
                                    <p:set>
                                      <p:cBhvr>
                                        <p:cTn id="16" dur="1" fill="hold">
                                          <p:stCondLst>
                                            <p:cond delay="499"/>
                                          </p:stCondLst>
                                        </p:cTn>
                                        <p:tgtEl>
                                          <p:spTgt spid="6148"/>
                                        </p:tgtEl>
                                        <p:attrNameLst>
                                          <p:attrName>style.visibility</p:attrName>
                                        </p:attrNameLst>
                                      </p:cBhvr>
                                      <p:to>
                                        <p:strVal val="hidden"/>
                                      </p:to>
                                    </p:set>
                                  </p:childTnLst>
                                </p:cTn>
                              </p:par>
                              <p:par>
                                <p:cTn id="17" presetID="54" presetClass="entr" presetSubtype="0" accel="100000" fill="hold" nodeType="withEffect">
                                  <p:stCondLst>
                                    <p:cond delay="0"/>
                                  </p:stCondLst>
                                  <p:childTnLst>
                                    <p:set>
                                      <p:cBhvr>
                                        <p:cTn id="18" dur="1" fill="hold">
                                          <p:stCondLst>
                                            <p:cond delay="0"/>
                                          </p:stCondLst>
                                        </p:cTn>
                                        <p:tgtEl>
                                          <p:spTgt spid="6151"/>
                                        </p:tgtEl>
                                        <p:attrNameLst>
                                          <p:attrName>style.visibility</p:attrName>
                                        </p:attrNameLst>
                                      </p:cBhvr>
                                      <p:to>
                                        <p:strVal val="visible"/>
                                      </p:to>
                                    </p:set>
                                    <p:anim calcmode="lin" valueType="num">
                                      <p:cBhvr>
                                        <p:cTn id="19" dur="500" fill="hold"/>
                                        <p:tgtEl>
                                          <p:spTgt spid="6151"/>
                                        </p:tgtEl>
                                        <p:attrNameLst>
                                          <p:attrName>ppt_w</p:attrName>
                                        </p:attrNameLst>
                                      </p:cBhvr>
                                      <p:tavLst>
                                        <p:tav tm="0">
                                          <p:val>
                                            <p:strVal val="#ppt_w*0.05"/>
                                          </p:val>
                                        </p:tav>
                                        <p:tav tm="100000">
                                          <p:val>
                                            <p:strVal val="#ppt_w"/>
                                          </p:val>
                                        </p:tav>
                                      </p:tavLst>
                                    </p:anim>
                                    <p:anim calcmode="lin" valueType="num">
                                      <p:cBhvr>
                                        <p:cTn id="20" dur="500" fill="hold"/>
                                        <p:tgtEl>
                                          <p:spTgt spid="6151"/>
                                        </p:tgtEl>
                                        <p:attrNameLst>
                                          <p:attrName>ppt_h</p:attrName>
                                        </p:attrNameLst>
                                      </p:cBhvr>
                                      <p:tavLst>
                                        <p:tav tm="0">
                                          <p:val>
                                            <p:strVal val="#ppt_h"/>
                                          </p:val>
                                        </p:tav>
                                        <p:tav tm="100000">
                                          <p:val>
                                            <p:strVal val="#ppt_h"/>
                                          </p:val>
                                        </p:tav>
                                      </p:tavLst>
                                    </p:anim>
                                    <p:anim calcmode="lin" valueType="num">
                                      <p:cBhvr>
                                        <p:cTn id="21" dur="500" fill="hold"/>
                                        <p:tgtEl>
                                          <p:spTgt spid="6151"/>
                                        </p:tgtEl>
                                        <p:attrNameLst>
                                          <p:attrName>ppt_x</p:attrName>
                                        </p:attrNameLst>
                                      </p:cBhvr>
                                      <p:tavLst>
                                        <p:tav tm="0">
                                          <p:val>
                                            <p:strVal val="#ppt_x-.2"/>
                                          </p:val>
                                        </p:tav>
                                        <p:tav tm="100000">
                                          <p:val>
                                            <p:strVal val="#ppt_x"/>
                                          </p:val>
                                        </p:tav>
                                      </p:tavLst>
                                    </p:anim>
                                    <p:anim calcmode="lin" valueType="num">
                                      <p:cBhvr>
                                        <p:cTn id="22" dur="500" fill="hold"/>
                                        <p:tgtEl>
                                          <p:spTgt spid="6151"/>
                                        </p:tgtEl>
                                        <p:attrNameLst>
                                          <p:attrName>ppt_y</p:attrName>
                                        </p:attrNameLst>
                                      </p:cBhvr>
                                      <p:tavLst>
                                        <p:tav tm="0">
                                          <p:val>
                                            <p:strVal val="#ppt_y"/>
                                          </p:val>
                                        </p:tav>
                                        <p:tav tm="100000">
                                          <p:val>
                                            <p:strVal val="#ppt_y"/>
                                          </p:val>
                                        </p:tav>
                                      </p:tavLst>
                                    </p:anim>
                                    <p:animEffect transition="in" filter="fade">
                                      <p:cBhvr>
                                        <p:cTn id="23" dur="500"/>
                                        <p:tgtEl>
                                          <p:spTgt spid="615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xit" presetSubtype="10" fill="hold" nodeType="clickEffect">
                                  <p:stCondLst>
                                    <p:cond delay="0"/>
                                  </p:stCondLst>
                                  <p:childTnLst>
                                    <p:animEffect transition="out" filter="blinds(horizontal)">
                                      <p:cBhvr>
                                        <p:cTn id="27" dur="500"/>
                                        <p:tgtEl>
                                          <p:spTgt spid="6151"/>
                                        </p:tgtEl>
                                      </p:cBhvr>
                                    </p:animEffect>
                                    <p:set>
                                      <p:cBhvr>
                                        <p:cTn id="28" dur="1" fill="hold">
                                          <p:stCondLst>
                                            <p:cond delay="499"/>
                                          </p:stCondLst>
                                        </p:cTn>
                                        <p:tgtEl>
                                          <p:spTgt spid="615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614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5" presetClass="entr" presetSubtype="0" fill="hold" nodeType="clickEffect">
                                  <p:stCondLst>
                                    <p:cond delay="0"/>
                                  </p:stCondLst>
                                  <p:childTnLst>
                                    <p:set>
                                      <p:cBhvr>
                                        <p:cTn id="34" dur="1" fill="hold">
                                          <p:stCondLst>
                                            <p:cond delay="0"/>
                                          </p:stCondLst>
                                        </p:cTn>
                                        <p:tgtEl>
                                          <p:spTgt spid="6150"/>
                                        </p:tgtEl>
                                        <p:attrNameLst>
                                          <p:attrName>style.visibility</p:attrName>
                                        </p:attrNameLst>
                                      </p:cBhvr>
                                      <p:to>
                                        <p:strVal val="visible"/>
                                      </p:to>
                                    </p:set>
                                    <p:anim calcmode="lin" valueType="num">
                                      <p:cBhvr>
                                        <p:cTn id="35" dur="500" fill="hold"/>
                                        <p:tgtEl>
                                          <p:spTgt spid="6150"/>
                                        </p:tgtEl>
                                        <p:attrNameLst>
                                          <p:attrName>ppt_w</p:attrName>
                                        </p:attrNameLst>
                                      </p:cBhvr>
                                      <p:tavLst>
                                        <p:tav tm="0">
                                          <p:val>
                                            <p:fltVal val="0"/>
                                          </p:val>
                                        </p:tav>
                                        <p:tav tm="100000">
                                          <p:val>
                                            <p:strVal val="#ppt_w"/>
                                          </p:val>
                                        </p:tav>
                                      </p:tavLst>
                                    </p:anim>
                                    <p:anim calcmode="lin" valueType="num">
                                      <p:cBhvr>
                                        <p:cTn id="36" dur="500" fill="hold"/>
                                        <p:tgtEl>
                                          <p:spTgt spid="6150"/>
                                        </p:tgtEl>
                                        <p:attrNameLst>
                                          <p:attrName>ppt_h</p:attrName>
                                        </p:attrNameLst>
                                      </p:cBhvr>
                                      <p:tavLst>
                                        <p:tav tm="0">
                                          <p:val>
                                            <p:fltVal val="0"/>
                                          </p:val>
                                        </p:tav>
                                        <p:tav tm="100000">
                                          <p:val>
                                            <p:strVal val="#ppt_h"/>
                                          </p:val>
                                        </p:tav>
                                      </p:tavLst>
                                    </p:anim>
                                    <p:anim calcmode="lin" valueType="num">
                                      <p:cBhvr>
                                        <p:cTn id="37" dur="500" fill="hold"/>
                                        <p:tgtEl>
                                          <p:spTgt spid="6150"/>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15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xit" presetSubtype="4" fill="hold" grpId="1" nodeType="clickEffect">
                                  <p:stCondLst>
                                    <p:cond delay="0"/>
                                  </p:stCondLst>
                                  <p:childTnLst>
                                    <p:anim calcmode="lin" valueType="num">
                                      <p:cBhvr additive="base">
                                        <p:cTn id="42" dur="500"/>
                                        <p:tgtEl>
                                          <p:spTgt spid="6149"/>
                                        </p:tgtEl>
                                        <p:attrNameLst>
                                          <p:attrName>ppt_x</p:attrName>
                                        </p:attrNameLst>
                                      </p:cBhvr>
                                      <p:tavLst>
                                        <p:tav tm="0">
                                          <p:val>
                                            <p:strVal val="ppt_x"/>
                                          </p:val>
                                        </p:tav>
                                        <p:tav tm="100000">
                                          <p:val>
                                            <p:strVal val="ppt_x"/>
                                          </p:val>
                                        </p:tav>
                                      </p:tavLst>
                                    </p:anim>
                                    <p:anim calcmode="lin" valueType="num">
                                      <p:cBhvr additive="base">
                                        <p:cTn id="43" dur="500"/>
                                        <p:tgtEl>
                                          <p:spTgt spid="6149"/>
                                        </p:tgtEl>
                                        <p:attrNameLst>
                                          <p:attrName>ppt_y</p:attrName>
                                        </p:attrNameLst>
                                      </p:cBhvr>
                                      <p:tavLst>
                                        <p:tav tm="0">
                                          <p:val>
                                            <p:strVal val="ppt_y"/>
                                          </p:val>
                                        </p:tav>
                                        <p:tav tm="100000">
                                          <p:val>
                                            <p:strVal val="1+ppt_h/2"/>
                                          </p:val>
                                        </p:tav>
                                      </p:tavLst>
                                    </p:anim>
                                    <p:set>
                                      <p:cBhvr>
                                        <p:cTn id="44" dur="1" fill="hold">
                                          <p:stCondLst>
                                            <p:cond delay="499"/>
                                          </p:stCondLst>
                                        </p:cTn>
                                        <p:tgtEl>
                                          <p:spTgt spid="6149"/>
                                        </p:tgtEl>
                                        <p:attrNameLst>
                                          <p:attrName>style.visibility</p:attrName>
                                        </p:attrNameLst>
                                      </p:cBhvr>
                                      <p:to>
                                        <p:strVal val="hidden"/>
                                      </p:to>
                                    </p:set>
                                  </p:childTnLst>
                                </p:cTn>
                              </p:par>
                              <p:par>
                                <p:cTn id="45" presetID="2" presetClass="exit" presetSubtype="4" fill="hold" nodeType="withEffect">
                                  <p:stCondLst>
                                    <p:cond delay="0"/>
                                  </p:stCondLst>
                                  <p:childTnLst>
                                    <p:anim calcmode="lin" valueType="num">
                                      <p:cBhvr additive="base">
                                        <p:cTn id="46" dur="500"/>
                                        <p:tgtEl>
                                          <p:spTgt spid="6150"/>
                                        </p:tgtEl>
                                        <p:attrNameLst>
                                          <p:attrName>ppt_x</p:attrName>
                                        </p:attrNameLst>
                                      </p:cBhvr>
                                      <p:tavLst>
                                        <p:tav tm="0">
                                          <p:val>
                                            <p:strVal val="ppt_x"/>
                                          </p:val>
                                        </p:tav>
                                        <p:tav tm="100000">
                                          <p:val>
                                            <p:strVal val="ppt_x"/>
                                          </p:val>
                                        </p:tav>
                                      </p:tavLst>
                                    </p:anim>
                                    <p:anim calcmode="lin" valueType="num">
                                      <p:cBhvr additive="base">
                                        <p:cTn id="47" dur="500"/>
                                        <p:tgtEl>
                                          <p:spTgt spid="6150"/>
                                        </p:tgtEl>
                                        <p:attrNameLst>
                                          <p:attrName>ppt_y</p:attrName>
                                        </p:attrNameLst>
                                      </p:cBhvr>
                                      <p:tavLst>
                                        <p:tav tm="0">
                                          <p:val>
                                            <p:strVal val="ppt_y"/>
                                          </p:val>
                                        </p:tav>
                                        <p:tav tm="100000">
                                          <p:val>
                                            <p:strVal val="1+ppt_h/2"/>
                                          </p:val>
                                        </p:tav>
                                      </p:tavLst>
                                    </p:anim>
                                    <p:set>
                                      <p:cBhvr>
                                        <p:cTn id="48" dur="1" fill="hold">
                                          <p:stCondLst>
                                            <p:cond delay="499"/>
                                          </p:stCondLst>
                                        </p:cTn>
                                        <p:tgtEl>
                                          <p:spTgt spid="61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P spid="6149"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395288" y="188913"/>
            <a:ext cx="8229600" cy="4530725"/>
          </a:xfrm>
        </p:spPr>
        <p:txBody>
          <a:bodyPr/>
          <a:lstStyle/>
          <a:p>
            <a:pPr>
              <a:buFont typeface="Wingdings" pitchFamily="2" charset="2"/>
              <a:buNone/>
            </a:pPr>
            <a:r>
              <a:rPr lang="es-ES_tradnl" smtClean="0"/>
              <a:t>ANOMEROS:</a:t>
            </a:r>
            <a:endParaRPr lang="es-ES" smtClean="0"/>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t="4482"/>
          <a:stretch>
            <a:fillRect/>
          </a:stretch>
        </p:blipFill>
        <p:spPr bwMode="auto">
          <a:xfrm>
            <a:off x="539750" y="765175"/>
            <a:ext cx="4202113"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gcicglu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420938"/>
            <a:ext cx="3438525"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descr="animagluco"/>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714500" y="1524000"/>
            <a:ext cx="5715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6" presetClass="exit" presetSubtype="26" fill="hold" nodeType="clickEffect">
                                  <p:stCondLst>
                                    <p:cond delay="0"/>
                                  </p:stCondLst>
                                  <p:childTnLst>
                                    <p:animEffect transition="out" filter="barn(inHorizontal)">
                                      <p:cBhvr>
                                        <p:cTn id="14" dur="500"/>
                                        <p:tgtEl>
                                          <p:spTgt spid="7172"/>
                                        </p:tgtEl>
                                      </p:cBhvr>
                                    </p:animEffect>
                                    <p:set>
                                      <p:cBhvr>
                                        <p:cTn id="15" dur="1" fill="hold">
                                          <p:stCondLst>
                                            <p:cond delay="499"/>
                                          </p:stCondLst>
                                        </p:cTn>
                                        <p:tgtEl>
                                          <p:spTgt spid="7172"/>
                                        </p:tgtEl>
                                        <p:attrNameLst>
                                          <p:attrName>style.visibility</p:attrName>
                                        </p:attrNameLst>
                                      </p:cBhvr>
                                      <p:to>
                                        <p:strVal val="hidden"/>
                                      </p:to>
                                    </p:set>
                                  </p:childTnLst>
                                </p:cTn>
                              </p:par>
                              <p:par>
                                <p:cTn id="16" presetID="16" presetClass="exit" presetSubtype="26" fill="hold" nodeType="withEffect">
                                  <p:stCondLst>
                                    <p:cond delay="0"/>
                                  </p:stCondLst>
                                  <p:childTnLst>
                                    <p:animEffect transition="out" filter="barn(inHorizontal)">
                                      <p:cBhvr>
                                        <p:cTn id="17" dur="500"/>
                                        <p:tgtEl>
                                          <p:spTgt spid="7173"/>
                                        </p:tgtEl>
                                      </p:cBhvr>
                                    </p:animEffect>
                                    <p:set>
                                      <p:cBhvr>
                                        <p:cTn id="18" dur="1" fill="hold">
                                          <p:stCondLst>
                                            <p:cond delay="499"/>
                                          </p:stCondLst>
                                        </p:cTn>
                                        <p:tgtEl>
                                          <p:spTgt spid="7173"/>
                                        </p:tgtEl>
                                        <p:attrNameLst>
                                          <p:attrName>style.visibility</p:attrName>
                                        </p:attrNameLst>
                                      </p:cBhvr>
                                      <p:to>
                                        <p:strVal val="hidden"/>
                                      </p:to>
                                    </p:set>
                                  </p:childTnLst>
                                </p:cTn>
                              </p:par>
                              <p:par>
                                <p:cTn id="19" presetID="50" presetClass="entr" presetSubtype="0" decel="100000" fill="hold" nodeType="withEffect">
                                  <p:stCondLst>
                                    <p:cond delay="0"/>
                                  </p:stCondLst>
                                  <p:childTnLst>
                                    <p:set>
                                      <p:cBhvr>
                                        <p:cTn id="20" dur="1" fill="hold">
                                          <p:stCondLst>
                                            <p:cond delay="0"/>
                                          </p:stCondLst>
                                        </p:cTn>
                                        <p:tgtEl>
                                          <p:spTgt spid="7175"/>
                                        </p:tgtEl>
                                        <p:attrNameLst>
                                          <p:attrName>style.visibility</p:attrName>
                                        </p:attrNameLst>
                                      </p:cBhvr>
                                      <p:to>
                                        <p:strVal val="visible"/>
                                      </p:to>
                                    </p:set>
                                    <p:anim calcmode="lin" valueType="num">
                                      <p:cBhvr>
                                        <p:cTn id="21" dur="500" fill="hold"/>
                                        <p:tgtEl>
                                          <p:spTgt spid="7175"/>
                                        </p:tgtEl>
                                        <p:attrNameLst>
                                          <p:attrName>ppt_w</p:attrName>
                                        </p:attrNameLst>
                                      </p:cBhvr>
                                      <p:tavLst>
                                        <p:tav tm="0">
                                          <p:val>
                                            <p:strVal val="#ppt_w+.3"/>
                                          </p:val>
                                        </p:tav>
                                        <p:tav tm="100000">
                                          <p:val>
                                            <p:strVal val="#ppt_w"/>
                                          </p:val>
                                        </p:tav>
                                      </p:tavLst>
                                    </p:anim>
                                    <p:anim calcmode="lin" valueType="num">
                                      <p:cBhvr>
                                        <p:cTn id="22" dur="500" fill="hold"/>
                                        <p:tgtEl>
                                          <p:spTgt spid="7175"/>
                                        </p:tgtEl>
                                        <p:attrNameLst>
                                          <p:attrName>ppt_h</p:attrName>
                                        </p:attrNameLst>
                                      </p:cBhvr>
                                      <p:tavLst>
                                        <p:tav tm="0">
                                          <p:val>
                                            <p:strVal val="#ppt_h"/>
                                          </p:val>
                                        </p:tav>
                                        <p:tav tm="100000">
                                          <p:val>
                                            <p:strVal val="#ppt_h"/>
                                          </p:val>
                                        </p:tav>
                                      </p:tavLst>
                                    </p:anim>
                                    <p:animEffect transition="in" filter="fade">
                                      <p:cBhvr>
                                        <p:cTn id="23"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fontAlgn="auto">
              <a:spcAft>
                <a:spcPts val="0"/>
              </a:spcAft>
              <a:defRPr/>
            </a:pPr>
            <a:r>
              <a:rPr lang="es-ES_tradnl"/>
              <a:t>DISACÁRIDOS</a:t>
            </a:r>
            <a:endParaRPr lang="es-ES"/>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2420938"/>
            <a:ext cx="4321175"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7" name="Object 5"/>
          <p:cNvGraphicFramePr>
            <a:graphicFrameLocks noChangeAspect="1"/>
          </p:cNvGraphicFramePr>
          <p:nvPr/>
        </p:nvGraphicFramePr>
        <p:xfrm>
          <a:off x="323850" y="1268413"/>
          <a:ext cx="8313738" cy="4448175"/>
        </p:xfrm>
        <a:graphic>
          <a:graphicData uri="http://schemas.openxmlformats.org/presentationml/2006/ole">
            <mc:AlternateContent xmlns:mc="http://schemas.openxmlformats.org/markup-compatibility/2006">
              <mc:Choice xmlns:v="urn:schemas-microsoft-com:vml" Requires="v">
                <p:oleObj spid="_x0000_s19464" name="Imagen de mapa de bits" r:id="rId4" imgW="8314286" imgH="4447619" progId="Paint.Picture">
                  <p:embed/>
                </p:oleObj>
              </mc:Choice>
              <mc:Fallback>
                <p:oleObj name="Imagen de mapa de bits" r:id="rId4" imgW="8314286" imgH="4447619" progId="Paint.Picture">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268413"/>
                        <a:ext cx="8313738"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 presetClass="exit" presetSubtype="10" fill="hold" nodeType="clickEffect">
                                  <p:stCondLst>
                                    <p:cond delay="0"/>
                                  </p:stCondLst>
                                  <p:childTnLst>
                                    <p:animEffect transition="out" filter="checkerboard(across)">
                                      <p:cBhvr>
                                        <p:cTn id="10" dur="500"/>
                                        <p:tgtEl>
                                          <p:spTgt spid="8197"/>
                                        </p:tgtEl>
                                      </p:cBhvr>
                                    </p:animEffect>
                                    <p:set>
                                      <p:cBhvr>
                                        <p:cTn id="11" dur="1" fill="hold">
                                          <p:stCondLst>
                                            <p:cond delay="499"/>
                                          </p:stCondLst>
                                        </p:cTn>
                                        <p:tgtEl>
                                          <p:spTgt spid="8197"/>
                                        </p:tgtEl>
                                        <p:attrNameLst>
                                          <p:attrName>style.visibility</p:attrName>
                                        </p:attrNameLst>
                                      </p:cBhvr>
                                      <p:to>
                                        <p:strVal val="hidden"/>
                                      </p:to>
                                    </p:set>
                                  </p:childTnLst>
                                </p:cTn>
                              </p:par>
                              <p:par>
                                <p:cTn id="12" presetID="42" presetClass="entr" presetSubtype="0" fill="hold" nodeType="withEffect">
                                  <p:stCondLst>
                                    <p:cond delay="0"/>
                                  </p:stCondLst>
                                  <p:childTnLst>
                                    <p:set>
                                      <p:cBhvr>
                                        <p:cTn id="13" dur="1" fill="hold">
                                          <p:stCondLst>
                                            <p:cond delay="0"/>
                                          </p:stCondLst>
                                        </p:cTn>
                                        <p:tgtEl>
                                          <p:spTgt spid="8196"/>
                                        </p:tgtEl>
                                        <p:attrNameLst>
                                          <p:attrName>style.visibility</p:attrName>
                                        </p:attrNameLst>
                                      </p:cBhvr>
                                      <p:to>
                                        <p:strVal val="visible"/>
                                      </p:to>
                                    </p:set>
                                    <p:animEffect transition="in" filter="fade">
                                      <p:cBhvr>
                                        <p:cTn id="14" dur="1000"/>
                                        <p:tgtEl>
                                          <p:spTgt spid="8196"/>
                                        </p:tgtEl>
                                      </p:cBhvr>
                                    </p:animEffect>
                                    <p:anim calcmode="lin" valueType="num">
                                      <p:cBhvr>
                                        <p:cTn id="15" dur="1000" fill="hold"/>
                                        <p:tgtEl>
                                          <p:spTgt spid="8196"/>
                                        </p:tgtEl>
                                        <p:attrNameLst>
                                          <p:attrName>ppt_x</p:attrName>
                                        </p:attrNameLst>
                                      </p:cBhvr>
                                      <p:tavLst>
                                        <p:tav tm="0">
                                          <p:val>
                                            <p:strVal val="#ppt_x"/>
                                          </p:val>
                                        </p:tav>
                                        <p:tav tm="100000">
                                          <p:val>
                                            <p:strVal val="#ppt_x"/>
                                          </p:val>
                                        </p:tav>
                                      </p:tavLst>
                                    </p:anim>
                                    <p:anim calcmode="lin" valueType="num">
                                      <p:cBhvr>
                                        <p:cTn id="16"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4" presetClass="emph" presetSubtype="0" fill="hold" nodeType="clickEffect">
                                  <p:stCondLst>
                                    <p:cond delay="0"/>
                                  </p:stCondLst>
                                  <p:childTnLst>
                                    <p:animClr clrSpc="rgb" dir="cw">
                                      <p:cBhvr override="childStyle">
                                        <p:cTn id="20" dur="1900" fill="hold">
                                          <p:stCondLst>
                                            <p:cond delay="100"/>
                                          </p:stCondLst>
                                        </p:cTn>
                                        <p:tgtEl>
                                          <p:spTgt spid="8196"/>
                                        </p:tgtEl>
                                        <p:attrNameLst>
                                          <p:attrName>style.color</p:attrName>
                                        </p:attrNameLst>
                                      </p:cBhvr>
                                      <p:to>
                                        <a:schemeClr val="accent2"/>
                                      </p:to>
                                    </p:animClr>
                                    <p:animClr clrSpc="rgb" dir="cw">
                                      <p:cBhvr>
                                        <p:cTn id="21" dur="1900" fill="hold">
                                          <p:stCondLst>
                                            <p:cond delay="100"/>
                                          </p:stCondLst>
                                        </p:cTn>
                                        <p:tgtEl>
                                          <p:spTgt spid="8196"/>
                                        </p:tgtEl>
                                        <p:attrNameLst>
                                          <p:attrName>fillColor</p:attrName>
                                        </p:attrNameLst>
                                      </p:cBhvr>
                                      <p:to>
                                        <a:schemeClr val="accent2"/>
                                      </p:to>
                                    </p:animClr>
                                    <p:set>
                                      <p:cBhvr>
                                        <p:cTn id="22" dur="1900" fill="hold">
                                          <p:stCondLst>
                                            <p:cond delay="100"/>
                                          </p:stCondLst>
                                        </p:cTn>
                                        <p:tgtEl>
                                          <p:spTgt spid="8196"/>
                                        </p:tgtEl>
                                        <p:attrNameLst>
                                          <p:attrName>fill.type</p:attrName>
                                        </p:attrNameLst>
                                      </p:cBhvr>
                                      <p:to>
                                        <p:strVal val="solid"/>
                                      </p:to>
                                    </p:set>
                                    <p:set>
                                      <p:cBhvr>
                                        <p:cTn id="23" dur="1900" fill="hold">
                                          <p:stCondLst>
                                            <p:cond delay="100"/>
                                          </p:stCondLst>
                                        </p:cTn>
                                        <p:tgtEl>
                                          <p:spTgt spid="8196"/>
                                        </p:tgtEl>
                                        <p:attrNameLst>
                                          <p:attrName>fill.on</p:attrName>
                                        </p:attrNameLst>
                                      </p:cBhvr>
                                      <p:to>
                                        <p:strVal val="true"/>
                                      </p:to>
                                    </p:set>
                                    <p:animScale>
                                      <p:cBhvr>
                                        <p:cTn id="24" dur="200" fill="hold">
                                          <p:stCondLst>
                                            <p:cond delay="0"/>
                                          </p:stCondLst>
                                        </p:cTn>
                                        <p:tgtEl>
                                          <p:spTgt spid="8196"/>
                                        </p:tgtEl>
                                      </p:cBhvr>
                                      <p:from x="100000" y="100000"/>
                                      <p:to x="100000" y="5000"/>
                                    </p:animScale>
                                    <p:animScale>
                                      <p:cBhvr>
                                        <p:cTn id="25" dur="200" fill="hold">
                                          <p:stCondLst>
                                            <p:cond delay="200"/>
                                          </p:stCondLst>
                                        </p:cTn>
                                        <p:tgtEl>
                                          <p:spTgt spid="8196"/>
                                        </p:tgtEl>
                                      </p:cBhvr>
                                      <p:from x="100000" y="5000"/>
                                      <p:to x="120000" y="150000"/>
                                    </p:animScale>
                                    <p:animScale>
                                      <p:cBhvr>
                                        <p:cTn id="26" dur="600" fill="hold">
                                          <p:stCondLst>
                                            <p:cond delay="1400"/>
                                          </p:stCondLst>
                                        </p:cTn>
                                        <p:tgtEl>
                                          <p:spTgt spid="8196"/>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fontAlgn="auto">
              <a:spcAft>
                <a:spcPts val="0"/>
              </a:spcAft>
              <a:defRPr/>
            </a:pPr>
            <a:r>
              <a:rPr lang="es-ES_tradnl"/>
              <a:t>ENLACE GLUCOSÍDICO</a:t>
            </a:r>
            <a:endParaRPr lang="es-ES"/>
          </a:p>
        </p:txBody>
      </p:sp>
      <p:pic>
        <p:nvPicPr>
          <p:cNvPr id="20483"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65250" y="2833688"/>
            <a:ext cx="6413500" cy="1266825"/>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4" name="Picture 6"/>
          <p:cNvPicPr>
            <a:picLocks noChangeAspect="1" noChangeArrowheads="1"/>
          </p:cNvPicPr>
          <p:nvPr/>
        </p:nvPicPr>
        <p:blipFill>
          <a:blip r:embed="rId3">
            <a:extLst>
              <a:ext uri="{28A0092B-C50C-407E-A947-70E740481C1C}">
                <a14:useLocalDpi xmlns:a14="http://schemas.microsoft.com/office/drawing/2010/main" val="0"/>
              </a:ext>
            </a:extLst>
          </a:blip>
          <a:srcRect l="17365" t="46260" r="14363" b="30959"/>
          <a:stretch>
            <a:fillRect/>
          </a:stretch>
        </p:blipFill>
        <p:spPr bwMode="auto">
          <a:xfrm>
            <a:off x="1692275" y="1268413"/>
            <a:ext cx="6049963"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7"/>
          <p:cNvPicPr>
            <a:picLocks noChangeAspect="1" noChangeArrowheads="1"/>
          </p:cNvPicPr>
          <p:nvPr/>
        </p:nvPicPr>
        <p:blipFill>
          <a:blip r:embed="rId4">
            <a:extLst>
              <a:ext uri="{28A0092B-C50C-407E-A947-70E740481C1C}">
                <a14:useLocalDpi xmlns:a14="http://schemas.microsoft.com/office/drawing/2010/main" val="0"/>
              </a:ext>
            </a:extLst>
          </a:blip>
          <a:srcRect l="17693" t="39925" r="45602" b="6679"/>
          <a:stretch>
            <a:fillRect/>
          </a:stretch>
        </p:blipFill>
        <p:spPr bwMode="auto">
          <a:xfrm>
            <a:off x="3924300" y="4486275"/>
            <a:ext cx="2162175"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223"/>
                                        </p:tgtEl>
                                        <p:attrNameLst>
                                          <p:attrName>style.visibility</p:attrName>
                                        </p:attrNameLst>
                                      </p:cBhvr>
                                      <p:to>
                                        <p:strVal val="visible"/>
                                      </p:to>
                                    </p:set>
                                    <p:animEffect transition="in" filter="fade">
                                      <p:cBhvr>
                                        <p:cTn id="7" dur="500"/>
                                        <p:tgtEl>
                                          <p:spTgt spid="9223"/>
                                        </p:tgtEl>
                                      </p:cBhvr>
                                    </p:animEffect>
                                    <p:anim calcmode="lin" valueType="num">
                                      <p:cBhvr>
                                        <p:cTn id="8" dur="500" fill="hold"/>
                                        <p:tgtEl>
                                          <p:spTgt spid="9223"/>
                                        </p:tgtEl>
                                        <p:attrNameLst>
                                          <p:attrName>ppt_x</p:attrName>
                                        </p:attrNameLst>
                                      </p:cBhvr>
                                      <p:tavLst>
                                        <p:tav tm="0">
                                          <p:val>
                                            <p:strVal val="#ppt_x"/>
                                          </p:val>
                                        </p:tav>
                                        <p:tav tm="100000">
                                          <p:val>
                                            <p:strVal val="#ppt_x"/>
                                          </p:val>
                                        </p:tav>
                                      </p:tavLst>
                                    </p:anim>
                                    <p:anim calcmode="lin" valueType="num">
                                      <p:cBhvr>
                                        <p:cTn id="9" dur="500" fill="hold"/>
                                        <p:tgtEl>
                                          <p:spTgt spid="92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fontAlgn="auto">
              <a:spcAft>
                <a:spcPts val="0"/>
              </a:spcAft>
              <a:defRPr/>
            </a:pPr>
            <a:r>
              <a:rPr lang="es-ES_tradnl" sz="4000"/>
              <a:t>CONDENSACIÓN E HIDRÓLISIS:</a:t>
            </a:r>
            <a:endParaRPr lang="es-ES" sz="4000"/>
          </a:p>
        </p:txBody>
      </p:sp>
      <p:pic>
        <p:nvPicPr>
          <p:cNvPr id="21507"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03350" y="1196975"/>
            <a:ext cx="6048375" cy="5592763"/>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op urbano">
  <a:themeElements>
    <a:clrScheme name="pop urbano">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pop urbano">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op urban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TC101859862[[fn=Urban Pop]]</Template>
  <TotalTime>520</TotalTime>
  <Words>1098</Words>
  <Application>Microsoft Office PowerPoint</Application>
  <PresentationFormat>Presentación en pantalla (4:3)</PresentationFormat>
  <Paragraphs>109</Paragraphs>
  <Slides>25</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27" baseType="lpstr">
      <vt:lpstr>pop urbano</vt:lpstr>
      <vt:lpstr>Imagen de mapa de bits</vt:lpstr>
      <vt:lpstr>CARBOHIDRATOS</vt:lpstr>
      <vt:lpstr>SE CLASIFICAN DE ACUERDO A:</vt:lpstr>
      <vt:lpstr>Presentación de PowerPoint</vt:lpstr>
      <vt:lpstr>Presentación de PowerPoint</vt:lpstr>
      <vt:lpstr>ESTEREOISÓMEROS</vt:lpstr>
      <vt:lpstr>Presentación de PowerPoint</vt:lpstr>
      <vt:lpstr>DISACÁRIDOS</vt:lpstr>
      <vt:lpstr>ENLACE GLUCOSÍDICO</vt:lpstr>
      <vt:lpstr>CONDENSACIÓN E HIDRÓLISIS:</vt:lpstr>
      <vt:lpstr>Presentación de PowerPoint</vt:lpstr>
      <vt:lpstr>FUNCIONES EN LAS QUE PARTICIPAN:</vt:lpstr>
      <vt:lpstr>FUENTES DE CARBOHIDRATOS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SOLUCIONES ENTERALES.</vt:lpstr>
      <vt:lpstr>CARBOHIDRATOS DE RESERVA EN EL CUERPO HUMANO: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Angélica</dc:creator>
  <cp:lastModifiedBy>Angelica</cp:lastModifiedBy>
  <cp:revision>13</cp:revision>
  <dcterms:created xsi:type="dcterms:W3CDTF">2010-08-24T17:04:18Z</dcterms:created>
  <dcterms:modified xsi:type="dcterms:W3CDTF">2012-08-23T04:40:37Z</dcterms:modified>
</cp:coreProperties>
</file>