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7" r:id="rId9"/>
    <p:sldId id="263" r:id="rId10"/>
    <p:sldId id="262" r:id="rId11"/>
    <p:sldId id="265" r:id="rId12"/>
    <p:sldId id="266" r:id="rId1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110A-6D63-4BA8-A110-6297B876893B}" type="datetimeFigureOut">
              <a:rPr lang="es-MX" smtClean="0"/>
              <a:t>07/11/2012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CE27-F2A5-4B23-886F-58B836BB21D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9624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110A-6D63-4BA8-A110-6297B876893B}" type="datetimeFigureOut">
              <a:rPr lang="es-MX" smtClean="0"/>
              <a:t>07/11/2012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CE27-F2A5-4B23-886F-58B836BB21D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3993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110A-6D63-4BA8-A110-6297B876893B}" type="datetimeFigureOut">
              <a:rPr lang="es-MX" smtClean="0"/>
              <a:t>07/11/2012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CE27-F2A5-4B23-886F-58B836BB21D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6904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110A-6D63-4BA8-A110-6297B876893B}" type="datetimeFigureOut">
              <a:rPr lang="es-MX" smtClean="0"/>
              <a:t>07/11/2012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CE27-F2A5-4B23-886F-58B836BB21D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2279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110A-6D63-4BA8-A110-6297B876893B}" type="datetimeFigureOut">
              <a:rPr lang="es-MX" smtClean="0"/>
              <a:t>07/11/2012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CE27-F2A5-4B23-886F-58B836BB21D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0667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110A-6D63-4BA8-A110-6297B876893B}" type="datetimeFigureOut">
              <a:rPr lang="es-MX" smtClean="0"/>
              <a:t>07/11/2012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CE27-F2A5-4B23-886F-58B836BB21D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8442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110A-6D63-4BA8-A110-6297B876893B}" type="datetimeFigureOut">
              <a:rPr lang="es-MX" smtClean="0"/>
              <a:t>07/11/2012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CE27-F2A5-4B23-886F-58B836BB21D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37012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110A-6D63-4BA8-A110-6297B876893B}" type="datetimeFigureOut">
              <a:rPr lang="es-MX" smtClean="0"/>
              <a:t>07/11/2012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CE27-F2A5-4B23-886F-58B836BB21D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525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110A-6D63-4BA8-A110-6297B876893B}" type="datetimeFigureOut">
              <a:rPr lang="es-MX" smtClean="0"/>
              <a:t>07/11/2012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CE27-F2A5-4B23-886F-58B836BB21D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2703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110A-6D63-4BA8-A110-6297B876893B}" type="datetimeFigureOut">
              <a:rPr lang="es-MX" smtClean="0"/>
              <a:t>07/11/2012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CE27-F2A5-4B23-886F-58B836BB21D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9299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110A-6D63-4BA8-A110-6297B876893B}" type="datetimeFigureOut">
              <a:rPr lang="es-MX" smtClean="0"/>
              <a:t>07/11/2012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CE27-F2A5-4B23-886F-58B836BB21D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33652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70000">
              <a:schemeClr val="tx2"/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6110A-6D63-4BA8-A110-6297B876893B}" type="datetimeFigureOut">
              <a:rPr lang="es-MX" smtClean="0"/>
              <a:t>07/11/2012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8CE27-F2A5-4B23-886F-58B836BB21D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2042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620688"/>
            <a:ext cx="4392488" cy="583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EQUILIBRIO ÁCIDO-BASE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2846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es-ES" b="1" dirty="0" smtClean="0"/>
              <a:t> Sistema Respiratorio</a:t>
            </a:r>
            <a:r>
              <a:rPr lang="es-ES" dirty="0" smtClean="0"/>
              <a:t>: Los pulmones constituyen la segunda línea de defensa frente a los trastornos del equilibrio ácido base. La cantidad de CO</a:t>
            </a:r>
            <a:r>
              <a:rPr lang="es-ES" baseline="-25000" dirty="0" smtClean="0"/>
              <a:t>2</a:t>
            </a:r>
            <a:r>
              <a:rPr lang="es-ES" dirty="0" smtClean="0"/>
              <a:t> disuelto en los líquidos extracelulares es de 1.2 </a:t>
            </a:r>
            <a:r>
              <a:rPr lang="es-ES" dirty="0" err="1" smtClean="0"/>
              <a:t>mmol</a:t>
            </a:r>
            <a:r>
              <a:rPr lang="es-ES" dirty="0" smtClean="0"/>
              <a:t>/L, que corresponde una PCO</a:t>
            </a:r>
            <a:r>
              <a:rPr lang="es-ES" baseline="-25000" dirty="0" smtClean="0"/>
              <a:t>2</a:t>
            </a:r>
            <a:r>
              <a:rPr lang="es-ES" dirty="0" smtClean="0"/>
              <a:t> de 40 mm Hg.</a:t>
            </a:r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ES" dirty="0" smtClean="0"/>
              <a:t>Los cambios reflejos en la respiración ayudan a proteger el pH sanguíneo cambiando la PCO</a:t>
            </a:r>
            <a:r>
              <a:rPr lang="es-ES" baseline="-25000" dirty="0" smtClean="0"/>
              <a:t>2</a:t>
            </a:r>
            <a:r>
              <a:rPr lang="es-ES" dirty="0" smtClean="0"/>
              <a:t> y por lo tanto la concentración de H</a:t>
            </a:r>
            <a:r>
              <a:rPr lang="es-ES" baseline="-25000" dirty="0" smtClean="0"/>
              <a:t>2</a:t>
            </a:r>
            <a:r>
              <a:rPr lang="es-ES" dirty="0" smtClean="0"/>
              <a:t>CO</a:t>
            </a:r>
            <a:r>
              <a:rPr lang="es-ES" baseline="-25000" dirty="0" smtClean="0"/>
              <a:t>3</a:t>
            </a:r>
            <a:r>
              <a:rPr lang="es-ES" dirty="0" smtClean="0"/>
              <a:t> sanguínea. Una disminución del pH sanguíneo estimula la ventilación pulmonar actuando primero sobre los quimiorreceptores centrales y periféricos; el CO</a:t>
            </a:r>
            <a:r>
              <a:rPr lang="es-ES" baseline="-25000" dirty="0" smtClean="0"/>
              <a:t>2 </a:t>
            </a:r>
            <a:r>
              <a:rPr lang="es-ES" dirty="0" smtClean="0"/>
              <a:t>difunde al líquido </a:t>
            </a:r>
            <a:r>
              <a:rPr lang="es-ES" dirty="0" err="1" smtClean="0"/>
              <a:t>interticial</a:t>
            </a:r>
            <a:r>
              <a:rPr lang="es-ES" dirty="0" smtClean="0"/>
              <a:t> del cerebro y LCR donde provoca una disminución de pH, que a su vez estimula los quimiorreceptores bulbares, con lo cual se incrementa la ventilación pulmonar </a:t>
            </a:r>
            <a:r>
              <a:rPr lang="es-ES" dirty="0" err="1" smtClean="0"/>
              <a:t>eliminandose</a:t>
            </a:r>
            <a:r>
              <a:rPr lang="es-ES" dirty="0" smtClean="0"/>
              <a:t> CO</a:t>
            </a:r>
            <a:r>
              <a:rPr lang="es-ES" baseline="-25000" dirty="0" smtClean="0"/>
              <a:t>2</a:t>
            </a:r>
            <a:r>
              <a:rPr lang="es-ES" dirty="0" smtClean="0"/>
              <a:t> lo que disminuye la acidez de la sangre; lo contrario ocurre al aumentar el pH sanguíneo inhibe la ventilación pulmonar y el consecuente aumento de la concentración sanguínea disminuye el giro alcalino del pH sanguíneo. Las respuestas respiratorias son muy rápidas comenzando a los pocos minutos y son máximas al cabo de 12 a 24 horas. Este mecanismo normalmente elimina más ácido o base que todos los amortiguadores combinados, pero solo puede eliminar el ácido volátil.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1154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8464940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2465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3"/>
            <a:ext cx="8280920" cy="5833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6600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ES" dirty="0"/>
              <a:t>El equilibrio ácido básico esta relacionado con la conservación de las concentraciones normales de iones hidrogeno (H</a:t>
            </a:r>
            <a:r>
              <a:rPr lang="es-ES" baseline="30000" dirty="0"/>
              <a:t>+</a:t>
            </a:r>
            <a:r>
              <a:rPr lang="es-ES" dirty="0"/>
              <a:t>), en los líquidos del </a:t>
            </a:r>
            <a:r>
              <a:rPr lang="es-ES" dirty="0" smtClean="0"/>
              <a:t>cuerpo, </a:t>
            </a:r>
            <a:r>
              <a:rPr lang="es-ES" dirty="0"/>
              <a:t>este equilibrio es mantenido por un sistema de amortiguadores en los líquidos extracelular e intracelular. </a:t>
            </a:r>
            <a:endParaRPr lang="es-ES" dirty="0" smtClean="0"/>
          </a:p>
          <a:p>
            <a:pPr marL="0" indent="0" algn="just">
              <a:buNone/>
            </a:pPr>
            <a:endParaRPr lang="es-ES" dirty="0" smtClean="0"/>
          </a:p>
          <a:p>
            <a:pPr marL="0" indent="0" algn="just">
              <a:buNone/>
            </a:pPr>
            <a:r>
              <a:rPr lang="es-ES" dirty="0" smtClean="0"/>
              <a:t>Para </a:t>
            </a:r>
            <a:r>
              <a:rPr lang="es-ES" dirty="0"/>
              <a:t>una persona sana el pH en el LEC es mantenido entre 7.35 y 7.45. </a:t>
            </a:r>
            <a:endParaRPr lang="es-MX" dirty="0"/>
          </a:p>
          <a:p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941168"/>
            <a:ext cx="2304256" cy="1650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009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822107"/>
          </a:xfrm>
        </p:spPr>
        <p:txBody>
          <a:bodyPr/>
          <a:lstStyle/>
          <a:p>
            <a:pPr marL="0" indent="0" algn="just">
              <a:buNone/>
            </a:pPr>
            <a:r>
              <a:rPr lang="es-ES" dirty="0"/>
              <a:t>Nuestro organismo continuamente se encuentra produciendo ácidos que amenazan el valor fisiológico de pH de los líquidos corporales, fisiológicamente se distinguen dos tipos de ácidos:</a:t>
            </a:r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836" y="3284984"/>
            <a:ext cx="1838325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804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0300" y="764704"/>
            <a:ext cx="8229600" cy="2880320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es-ES" b="1" dirty="0" smtClean="0"/>
              <a:t>Ácidos </a:t>
            </a:r>
            <a:r>
              <a:rPr lang="es-ES" b="1" dirty="0"/>
              <a:t>volátiles:</a:t>
            </a:r>
            <a:r>
              <a:rPr lang="es-ES" dirty="0"/>
              <a:t> Son los ácidos que produce nuestro organismo, generalmente como subproducto del metabolismo de la glucosa y que tienen la particularidad de estar en equilibrio con un gas tal como el CO</a:t>
            </a:r>
            <a:r>
              <a:rPr lang="es-ES" baseline="-25000" dirty="0"/>
              <a:t>2</a:t>
            </a:r>
            <a:r>
              <a:rPr lang="es-ES" dirty="0"/>
              <a:t> y de ser eliminados por la respiración, es así como nuestro organismo produce 15000 a 20000 </a:t>
            </a:r>
            <a:r>
              <a:rPr lang="es-ES" dirty="0" err="1"/>
              <a:t>mmoles</a:t>
            </a:r>
            <a:r>
              <a:rPr lang="es-ES" dirty="0"/>
              <a:t> de ácido carbónico (H</a:t>
            </a:r>
            <a:r>
              <a:rPr lang="es-ES" baseline="-25000" dirty="0"/>
              <a:t>2</a:t>
            </a:r>
            <a:r>
              <a:rPr lang="es-ES" dirty="0"/>
              <a:t>CO</a:t>
            </a:r>
            <a:r>
              <a:rPr lang="es-ES" baseline="-25000" dirty="0"/>
              <a:t>3</a:t>
            </a:r>
            <a:r>
              <a:rPr lang="es-ES" dirty="0"/>
              <a:t>) que es eliminado por la respiración</a:t>
            </a:r>
            <a:r>
              <a:rPr lang="es-ES" dirty="0" smtClean="0"/>
              <a:t>.</a:t>
            </a:r>
          </a:p>
          <a:p>
            <a:pPr algn="just"/>
            <a:endParaRPr lang="es-MX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645024"/>
            <a:ext cx="416668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6874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332657"/>
            <a:ext cx="8229600" cy="331236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ES" b="1" dirty="0" smtClean="0"/>
              <a:t>Ácidos no volátiles :</a:t>
            </a:r>
            <a:r>
              <a:rPr lang="es-ES" dirty="0" smtClean="0"/>
              <a:t> También llamados ácidos fijos, son aquellos que no se eliminan por los pulmones, sino que son eliminados por el riñón, son el producto, principalmente del metabolismo incompleto de proteínas, grasa e hidratos de carbono, que no llegan a CO</a:t>
            </a:r>
            <a:r>
              <a:rPr lang="es-ES" baseline="-25000" dirty="0" smtClean="0"/>
              <a:t>2</a:t>
            </a:r>
            <a:r>
              <a:rPr lang="es-ES" dirty="0" smtClean="0"/>
              <a:t> y agua como metabolitos finales, sino que se quedan en un estado tal como ácido láctico proveniente de la glucosa, cuerpos </a:t>
            </a:r>
            <a:r>
              <a:rPr lang="es-ES" dirty="0" err="1" smtClean="0"/>
              <a:t>cetónicos</a:t>
            </a:r>
            <a:r>
              <a:rPr lang="es-ES" dirty="0" smtClean="0"/>
              <a:t>, provenientes del metabolismo de las grasas y ácido </a:t>
            </a:r>
            <a:r>
              <a:rPr lang="es-ES" dirty="0" err="1" smtClean="0"/>
              <a:t>sulfurico</a:t>
            </a:r>
            <a:r>
              <a:rPr lang="es-ES" dirty="0" smtClean="0"/>
              <a:t> proveniente del metabolismo de las </a:t>
            </a:r>
            <a:r>
              <a:rPr lang="es-ES" dirty="0" err="1" smtClean="0"/>
              <a:t>proteinas</a:t>
            </a:r>
            <a:r>
              <a:rPr lang="es-ES" dirty="0" smtClean="0"/>
              <a:t>, con </a:t>
            </a:r>
            <a:r>
              <a:rPr lang="es-ES" dirty="0" err="1" smtClean="0"/>
              <a:t>aminoacidos</a:t>
            </a:r>
            <a:r>
              <a:rPr lang="es-ES" dirty="0" smtClean="0"/>
              <a:t> que contienen azufre.</a:t>
            </a:r>
            <a:endParaRPr lang="es-MX" dirty="0" smtClean="0"/>
          </a:p>
          <a:p>
            <a:endParaRPr 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212976"/>
            <a:ext cx="3240360" cy="3357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798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98764" y="836712"/>
            <a:ext cx="8188036" cy="3652161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s-ES" dirty="0"/>
              <a:t>N</a:t>
            </a:r>
            <a:r>
              <a:rPr lang="es-ES" dirty="0" smtClean="0"/>
              <a:t>uestro </a:t>
            </a:r>
            <a:r>
              <a:rPr lang="es-ES" dirty="0"/>
              <a:t>organismo se encuentra en una continua producción de ácidos, para lo cual ha generado un sistema capaz de neutralizar esta profusa carga ácida, </a:t>
            </a:r>
            <a:r>
              <a:rPr lang="es-ES" dirty="0" smtClean="0"/>
              <a:t>los </a:t>
            </a:r>
            <a:r>
              <a:rPr lang="es-ES" dirty="0"/>
              <a:t>mecanismos amortiguadores, también llamados tampones, que mantienen el pH sanguíneo </a:t>
            </a:r>
            <a:r>
              <a:rPr lang="es-ES" dirty="0" smtClean="0"/>
              <a:t>en </a:t>
            </a:r>
            <a:r>
              <a:rPr lang="es-ES" dirty="0"/>
              <a:t>sus estrechos márgenes, a pesar de la ganancia ácida diaria. </a:t>
            </a:r>
            <a:endParaRPr lang="es-ES" dirty="0" smtClean="0"/>
          </a:p>
          <a:p>
            <a:pPr marL="0" indent="0" algn="just">
              <a:buNone/>
            </a:pPr>
            <a:endParaRPr lang="es-ES" dirty="0"/>
          </a:p>
          <a:p>
            <a:pPr marL="0" indent="0" algn="just">
              <a:buNone/>
            </a:pPr>
            <a:r>
              <a:rPr lang="es-ES" dirty="0" smtClean="0"/>
              <a:t>Un </a:t>
            </a:r>
            <a:r>
              <a:rPr lang="es-ES" dirty="0"/>
              <a:t>tampón es una sustancia que mantiene el pH de una solución en un nivel estable o con un cambio mínimo a pesar de que le agregue a la misma un ácido, que de otro modo alteraría sustancialmente el pH. </a:t>
            </a:r>
            <a:endParaRPr lang="es-MX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431673"/>
            <a:ext cx="2124503" cy="2276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332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4000" dirty="0" smtClean="0"/>
              <a:t>Los principales mecanismos tampones o sistemas tampones son tres: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196752"/>
            <a:ext cx="8712968" cy="5472608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es-ES" b="1" dirty="0" smtClean="0"/>
              <a:t>Tampones </a:t>
            </a:r>
            <a:r>
              <a:rPr lang="es-ES" b="1" dirty="0"/>
              <a:t>químicos de pH:</a:t>
            </a:r>
            <a:r>
              <a:rPr lang="es-ES" dirty="0"/>
              <a:t> es la mezcla de un ácido débil y su base conjugada (o una base débil y su ácido conjugado). </a:t>
            </a:r>
            <a:endParaRPr lang="es-ES" dirty="0" smtClean="0"/>
          </a:p>
          <a:p>
            <a:pPr marL="0" indent="0" algn="just">
              <a:buNone/>
            </a:pPr>
            <a:endParaRPr lang="es-ES" dirty="0" smtClean="0"/>
          </a:p>
          <a:p>
            <a:pPr algn="just"/>
            <a:r>
              <a:rPr lang="es-ES" b="1" dirty="0" smtClean="0"/>
              <a:t>Bicarbonato </a:t>
            </a:r>
            <a:r>
              <a:rPr lang="es-ES" b="1" dirty="0"/>
              <a:t>/ </a:t>
            </a:r>
            <a:r>
              <a:rPr lang="es-ES" b="1" dirty="0" smtClean="0"/>
              <a:t>anhídrido </a:t>
            </a:r>
            <a:r>
              <a:rPr lang="es-ES" b="1" dirty="0"/>
              <a:t>carbónico</a:t>
            </a:r>
            <a:r>
              <a:rPr lang="es-ES" dirty="0"/>
              <a:t>: es el tampón más importante de nuestra economía y la primera línea de defensa, pues se encuentra en una alta concentración plasmática alcanzando el HCO</a:t>
            </a:r>
            <a:r>
              <a:rPr lang="es-ES" baseline="-25000" dirty="0"/>
              <a:t>3</a:t>
            </a:r>
            <a:r>
              <a:rPr lang="es-ES" baseline="30000" dirty="0"/>
              <a:t>-</a:t>
            </a:r>
            <a:r>
              <a:rPr lang="es-ES" dirty="0"/>
              <a:t> un valor promedio de 24 </a:t>
            </a:r>
            <a:r>
              <a:rPr lang="es-ES" dirty="0" err="1"/>
              <a:t>mmoles</a:t>
            </a:r>
            <a:r>
              <a:rPr lang="es-ES" dirty="0"/>
              <a:t>/litro. Aunque la concentración de CO</a:t>
            </a:r>
            <a:r>
              <a:rPr lang="es-ES" baseline="-25000" dirty="0"/>
              <a:t>2</a:t>
            </a:r>
            <a:r>
              <a:rPr lang="es-ES" dirty="0"/>
              <a:t> es más baja este se esta produciendo constantemente y en forma casi </a:t>
            </a:r>
            <a:r>
              <a:rPr lang="es-ES" dirty="0" smtClean="0"/>
              <a:t>ilimitada.</a:t>
            </a:r>
            <a:endParaRPr lang="pt-BR" b="1" dirty="0" smtClean="0"/>
          </a:p>
          <a:p>
            <a:pPr marL="0" indent="0" algn="ctr">
              <a:buNone/>
            </a:pPr>
            <a:r>
              <a:rPr lang="pt-BR" b="1" dirty="0" smtClean="0"/>
              <a:t>CO</a:t>
            </a:r>
            <a:r>
              <a:rPr lang="pt-BR" b="1" baseline="-25000" dirty="0" smtClean="0"/>
              <a:t>2</a:t>
            </a:r>
            <a:r>
              <a:rPr lang="pt-BR" b="1" dirty="0" smtClean="0"/>
              <a:t> </a:t>
            </a:r>
            <a:r>
              <a:rPr lang="pt-BR" b="1" dirty="0"/>
              <a:t>+ H</a:t>
            </a:r>
            <a:r>
              <a:rPr lang="pt-BR" b="1" baseline="-25000" dirty="0"/>
              <a:t>2 </a:t>
            </a:r>
            <a:r>
              <a:rPr lang="pt-BR" b="1" dirty="0"/>
              <a:t>==== H</a:t>
            </a:r>
            <a:r>
              <a:rPr lang="pt-BR" b="1" baseline="-25000" dirty="0"/>
              <a:t>2</a:t>
            </a:r>
            <a:r>
              <a:rPr lang="pt-BR" b="1" dirty="0"/>
              <a:t>CO</a:t>
            </a:r>
            <a:r>
              <a:rPr lang="pt-BR" b="1" baseline="-25000" dirty="0"/>
              <a:t>3</a:t>
            </a:r>
            <a:r>
              <a:rPr lang="pt-BR" b="1" dirty="0"/>
              <a:t> ==== H+ + HCO</a:t>
            </a:r>
            <a:r>
              <a:rPr lang="pt-BR" b="1" baseline="-25000" dirty="0"/>
              <a:t>3</a:t>
            </a:r>
            <a:r>
              <a:rPr lang="pt-BR" b="1" baseline="30000" dirty="0"/>
              <a:t>-</a:t>
            </a:r>
            <a:endParaRPr lang="es-MX" dirty="0"/>
          </a:p>
          <a:p>
            <a:pPr marL="0" indent="0" algn="just">
              <a:buNone/>
            </a:pPr>
            <a:r>
              <a:rPr lang="es-ES" dirty="0"/>
              <a:t>Si hay un exceso de H+ (acidez) el HCO</a:t>
            </a:r>
            <a:r>
              <a:rPr lang="es-ES" baseline="-25000" dirty="0"/>
              <a:t>3</a:t>
            </a:r>
            <a:r>
              <a:rPr lang="es-ES" dirty="0"/>
              <a:t>- actúa como base débil, y si estamos en un estado alcalino el H</a:t>
            </a:r>
            <a:r>
              <a:rPr lang="es-ES" baseline="-25000" dirty="0"/>
              <a:t>2</a:t>
            </a:r>
            <a:r>
              <a:rPr lang="es-ES" dirty="0"/>
              <a:t>CO</a:t>
            </a:r>
            <a:r>
              <a:rPr lang="es-ES" baseline="-25000" dirty="0"/>
              <a:t>3</a:t>
            </a:r>
            <a:r>
              <a:rPr lang="es-ES" dirty="0"/>
              <a:t> actúa como ácido débil (dona H+)</a:t>
            </a:r>
            <a:endParaRPr lang="es-MX" dirty="0"/>
          </a:p>
          <a:p>
            <a:pPr marL="0" indent="0" algn="just">
              <a:buNone/>
            </a:pPr>
            <a:r>
              <a:rPr lang="es-ES" dirty="0" smtClean="0"/>
              <a:t>Es </a:t>
            </a:r>
            <a:r>
              <a:rPr lang="es-ES" dirty="0"/>
              <a:t>importante considerar que el cuerpo necesita más sal de bicarbonato que ácido carbónico, porque el metabolismo produce más ácidos que base</a:t>
            </a:r>
            <a:r>
              <a:rPr lang="es-ES" dirty="0" smtClean="0"/>
              <a:t>.</a:t>
            </a:r>
          </a:p>
          <a:p>
            <a:pPr algn="just"/>
            <a:endParaRPr lang="es-MX" dirty="0"/>
          </a:p>
          <a:p>
            <a:pPr algn="just"/>
            <a:r>
              <a:rPr lang="es-ES" b="1" dirty="0"/>
              <a:t>HPO</a:t>
            </a:r>
            <a:r>
              <a:rPr lang="es-ES" b="1" baseline="-25000" dirty="0"/>
              <a:t>4</a:t>
            </a:r>
            <a:r>
              <a:rPr lang="es-ES" b="1" baseline="30000" dirty="0"/>
              <a:t>-2</a:t>
            </a:r>
            <a:r>
              <a:rPr lang="es-ES" b="1" dirty="0"/>
              <a:t> / H</a:t>
            </a:r>
            <a:r>
              <a:rPr lang="es-ES" b="1" baseline="-25000" dirty="0"/>
              <a:t>2</a:t>
            </a:r>
            <a:r>
              <a:rPr lang="es-ES" b="1" dirty="0"/>
              <a:t>PO</a:t>
            </a:r>
            <a:r>
              <a:rPr lang="es-ES" b="1" baseline="-25000" dirty="0"/>
              <a:t>4</a:t>
            </a:r>
            <a:r>
              <a:rPr lang="es-ES" b="1" baseline="30000" dirty="0"/>
              <a:t>-</a:t>
            </a:r>
            <a:r>
              <a:rPr lang="es-ES" b="1" dirty="0"/>
              <a:t> </a:t>
            </a:r>
            <a:r>
              <a:rPr lang="es-ES" dirty="0"/>
              <a:t>: Este tampón tiene un </a:t>
            </a:r>
            <a:r>
              <a:rPr lang="es-ES" dirty="0" err="1"/>
              <a:t>pKa</a:t>
            </a:r>
            <a:r>
              <a:rPr lang="es-ES" dirty="0"/>
              <a:t> de 6.8, con lo cual esta mucho más cerca del pH plasmático 7.4, </a:t>
            </a:r>
            <a:r>
              <a:rPr lang="es-ES" dirty="0" smtClean="0"/>
              <a:t>debería </a:t>
            </a:r>
            <a:r>
              <a:rPr lang="es-ES" dirty="0"/>
              <a:t>ser un tampón mucho mejor que el anterior, puesto que su </a:t>
            </a:r>
            <a:r>
              <a:rPr lang="es-ES" dirty="0" err="1"/>
              <a:t>pK</a:t>
            </a:r>
            <a:r>
              <a:rPr lang="es-ES" dirty="0"/>
              <a:t> esta más cerca del pH plasmático, pero su concentración es mucho más baja y se elimina por la orina, lo cual lo hace más </a:t>
            </a:r>
            <a:r>
              <a:rPr lang="es-ES" dirty="0" smtClean="0"/>
              <a:t>lento.</a:t>
            </a:r>
          </a:p>
          <a:p>
            <a:pPr algn="just"/>
            <a:endParaRPr lang="es-MX" dirty="0"/>
          </a:p>
          <a:p>
            <a:pPr algn="just"/>
            <a:r>
              <a:rPr lang="es-ES" b="1" dirty="0" smtClean="0"/>
              <a:t>Proteínas plasmáticas</a:t>
            </a:r>
            <a:r>
              <a:rPr lang="es-ES" dirty="0" smtClean="0"/>
              <a:t>: Otro tipo de tampón químico son las proteínas plasmáticas, las cuales son </a:t>
            </a:r>
            <a:r>
              <a:rPr lang="es-ES" dirty="0" err="1" smtClean="0"/>
              <a:t>anfotéricas</a:t>
            </a:r>
            <a:r>
              <a:rPr lang="es-ES" dirty="0" smtClean="0"/>
              <a:t>, vale decir, pueden funcionar como ácidos o como bases debido a sus numerosos grupos ionizables, capaces de aceptar hidrógenos al igual que una base o liberarlos al igual que un ácido.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96303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798513"/>
            <a:ext cx="8304213" cy="526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2376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476672"/>
            <a:ext cx="8712968" cy="6120680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es-ES" b="1" dirty="0" smtClean="0"/>
              <a:t>Sistema renal:</a:t>
            </a:r>
            <a:r>
              <a:rPr lang="es-ES" dirty="0" smtClean="0"/>
              <a:t> Los riñones desempeñan dos funciones de gran importancia en la conservación del equilibrio ácido-básico, estas son: </a:t>
            </a:r>
            <a:endParaRPr lang="es-MX" dirty="0" smtClean="0"/>
          </a:p>
          <a:p>
            <a:pPr marL="0" indent="0" algn="just">
              <a:buNone/>
            </a:pPr>
            <a:endParaRPr lang="es-ES" dirty="0" smtClean="0"/>
          </a:p>
          <a:p>
            <a:pPr marL="0" indent="0" algn="just">
              <a:buNone/>
            </a:pPr>
            <a:r>
              <a:rPr lang="es-ES" dirty="0" smtClean="0"/>
              <a:t>1.- Resorción de HCO</a:t>
            </a:r>
            <a:r>
              <a:rPr lang="es-ES" baseline="-25000" dirty="0" smtClean="0"/>
              <a:t>3</a:t>
            </a:r>
            <a:r>
              <a:rPr lang="es-ES" baseline="30000" dirty="0" smtClean="0"/>
              <a:t>-</a:t>
            </a:r>
            <a:r>
              <a:rPr lang="es-ES" dirty="0" smtClean="0"/>
              <a:t>.</a:t>
            </a:r>
            <a:endParaRPr lang="es-MX" dirty="0" smtClean="0"/>
          </a:p>
          <a:p>
            <a:pPr marL="0" indent="0" algn="just">
              <a:buNone/>
            </a:pPr>
            <a:r>
              <a:rPr lang="es-ES" dirty="0" smtClean="0"/>
              <a:t>Casi el 99.9% filtrado se reabsorbe y ello asegura la conservación del principal tampón; la cantidad de HCO</a:t>
            </a:r>
            <a:r>
              <a:rPr lang="es-ES" baseline="-25000" dirty="0" smtClean="0"/>
              <a:t>3</a:t>
            </a:r>
            <a:r>
              <a:rPr lang="es-ES" baseline="30000" dirty="0" smtClean="0"/>
              <a:t>- </a:t>
            </a:r>
            <a:r>
              <a:rPr lang="es-ES" dirty="0" smtClean="0"/>
              <a:t>que se filtra es 4320 </a:t>
            </a:r>
            <a:r>
              <a:rPr lang="es-ES" dirty="0" err="1" smtClean="0"/>
              <a:t>meq</a:t>
            </a:r>
            <a:r>
              <a:rPr lang="es-ES" dirty="0" smtClean="0"/>
              <a:t>/día, la tasa de excreción media de HCO</a:t>
            </a:r>
            <a:r>
              <a:rPr lang="es-ES" baseline="-25000" dirty="0" smtClean="0"/>
              <a:t>3</a:t>
            </a:r>
            <a:r>
              <a:rPr lang="es-ES" baseline="30000" dirty="0" smtClean="0"/>
              <a:t>-</a:t>
            </a:r>
            <a:r>
              <a:rPr lang="es-ES" dirty="0" smtClean="0"/>
              <a:t> es únicamente 2 </a:t>
            </a:r>
            <a:r>
              <a:rPr lang="es-ES" dirty="0" err="1" smtClean="0"/>
              <a:t>meq</a:t>
            </a:r>
            <a:r>
              <a:rPr lang="es-ES" dirty="0" smtClean="0"/>
              <a:t>/día, por ende la cantidad de HCO</a:t>
            </a:r>
            <a:r>
              <a:rPr lang="es-ES" baseline="-25000" dirty="0" smtClean="0"/>
              <a:t>3</a:t>
            </a:r>
            <a:r>
              <a:rPr lang="es-ES" baseline="30000" dirty="0" smtClean="0"/>
              <a:t>-</a:t>
            </a:r>
            <a:r>
              <a:rPr lang="es-ES" dirty="0" smtClean="0"/>
              <a:t> reabsorbido es aproximadamente 4318 </a:t>
            </a:r>
            <a:r>
              <a:rPr lang="es-ES" dirty="0" err="1" smtClean="0"/>
              <a:t>meq</a:t>
            </a:r>
            <a:r>
              <a:rPr lang="es-ES" dirty="0" smtClean="0"/>
              <a:t>/día.</a:t>
            </a:r>
            <a:endParaRPr lang="es-MX" dirty="0" smtClean="0"/>
          </a:p>
          <a:p>
            <a:pPr marL="0" indent="0" algn="just">
              <a:buNone/>
            </a:pPr>
            <a:endParaRPr lang="es-ES" dirty="0" smtClean="0"/>
          </a:p>
          <a:p>
            <a:pPr marL="0" indent="0" algn="just">
              <a:buNone/>
            </a:pPr>
            <a:r>
              <a:rPr lang="es-ES" dirty="0" smtClean="0"/>
              <a:t>2.- Excreción de H+ fijo.</a:t>
            </a:r>
            <a:endParaRPr lang="es-MX" dirty="0" smtClean="0"/>
          </a:p>
          <a:p>
            <a:pPr marL="0" indent="0" algn="just">
              <a:buNone/>
            </a:pPr>
            <a:r>
              <a:rPr lang="es-ES" dirty="0" smtClean="0"/>
              <a:t>Los H+ fijos son producidos por el catabolismo de proteínas y fosfolípidos, estos H+ se excretan ya sea como ácidos </a:t>
            </a:r>
            <a:r>
              <a:rPr lang="es-ES" dirty="0" err="1" smtClean="0"/>
              <a:t>titulables</a:t>
            </a:r>
            <a:r>
              <a:rPr lang="es-ES" dirty="0" smtClean="0"/>
              <a:t> o como NH3-(amoniaco). En ambos casos la excreción se acompaña de síntesis y resorción neta de nuevo HCO</a:t>
            </a:r>
            <a:r>
              <a:rPr lang="es-ES" baseline="-25000" dirty="0" smtClean="0"/>
              <a:t>3</a:t>
            </a:r>
            <a:r>
              <a:rPr lang="es-ES" baseline="30000" dirty="0" smtClean="0"/>
              <a:t>-</a:t>
            </a:r>
            <a:r>
              <a:rPr lang="es-ES" dirty="0" smtClean="0"/>
              <a:t>.</a:t>
            </a:r>
            <a:endParaRPr lang="es-MX" dirty="0" smtClean="0"/>
          </a:p>
          <a:p>
            <a:pPr algn="just"/>
            <a:endParaRPr lang="es-ES" dirty="0" smtClean="0"/>
          </a:p>
          <a:p>
            <a:pPr marL="0" indent="0" algn="just">
              <a:buNone/>
            </a:pPr>
            <a:r>
              <a:rPr lang="es-ES" dirty="0" smtClean="0"/>
              <a:t>	-Excreción de H+ como ácido </a:t>
            </a:r>
            <a:r>
              <a:rPr lang="es-ES" dirty="0" err="1" smtClean="0"/>
              <a:t>titulable</a:t>
            </a:r>
            <a:r>
              <a:rPr lang="es-ES" dirty="0" smtClean="0"/>
              <a:t>.</a:t>
            </a:r>
            <a:endParaRPr lang="es-MX" dirty="0" smtClean="0"/>
          </a:p>
          <a:p>
            <a:pPr marL="0" indent="0" algn="just">
              <a:buNone/>
            </a:pPr>
            <a:r>
              <a:rPr lang="es-ES" dirty="0" smtClean="0"/>
              <a:t>Un ácido </a:t>
            </a:r>
            <a:r>
              <a:rPr lang="es-ES" dirty="0" err="1" smtClean="0"/>
              <a:t>titulable</a:t>
            </a:r>
            <a:r>
              <a:rPr lang="es-ES" dirty="0" smtClean="0"/>
              <a:t> es el H+ excretado con tampones urinarios, el más importante de estos es el fosfato inorgánico debido a su alta concentración en la orina y a su </a:t>
            </a:r>
            <a:r>
              <a:rPr lang="es-ES" dirty="0" err="1" smtClean="0"/>
              <a:t>pK</a:t>
            </a:r>
            <a:r>
              <a:rPr lang="es-ES" dirty="0" smtClean="0"/>
              <a:t> ideal. Del fosfato presente en la orina el 85% se reabsorbe y el 15% restante se excreta como ácido titulado.</a:t>
            </a:r>
            <a:endParaRPr lang="es-MX" dirty="0" smtClean="0"/>
          </a:p>
          <a:p>
            <a:pPr marL="0" indent="0" algn="just">
              <a:buNone/>
            </a:pPr>
            <a:endParaRPr lang="es-ES" dirty="0"/>
          </a:p>
          <a:p>
            <a:pPr marL="0" indent="0" algn="just">
              <a:buNone/>
            </a:pPr>
            <a:r>
              <a:rPr lang="es-ES" smtClean="0"/>
              <a:t>	-Excreción </a:t>
            </a:r>
            <a:r>
              <a:rPr lang="es-ES" dirty="0" smtClean="0"/>
              <a:t>de H+ en forma de NH</a:t>
            </a:r>
            <a:r>
              <a:rPr lang="es-ES" baseline="-25000" dirty="0" smtClean="0"/>
              <a:t>4</a:t>
            </a:r>
            <a:r>
              <a:rPr lang="es-ES" baseline="30000" dirty="0" smtClean="0"/>
              <a:t>+</a:t>
            </a:r>
            <a:r>
              <a:rPr lang="es-ES" dirty="0" smtClean="0"/>
              <a:t>.</a:t>
            </a:r>
            <a:endParaRPr lang="es-MX" dirty="0" smtClean="0"/>
          </a:p>
          <a:p>
            <a:pPr marL="0" indent="0" algn="just">
              <a:buNone/>
            </a:pPr>
            <a:r>
              <a:rPr lang="es-ES" dirty="0" smtClean="0"/>
              <a:t>Si la eliminación de H+ fijos fuera solo por los ácidos </a:t>
            </a:r>
            <a:r>
              <a:rPr lang="es-ES" dirty="0" err="1" smtClean="0"/>
              <a:t>titulables</a:t>
            </a:r>
            <a:r>
              <a:rPr lang="es-ES" dirty="0" smtClean="0"/>
              <a:t> la excreción estaría limitada por la cantidad de fosfato en la orina, sin embargo existe el NH</a:t>
            </a:r>
            <a:r>
              <a:rPr lang="es-ES" baseline="-25000" dirty="0" smtClean="0"/>
              <a:t>4</a:t>
            </a:r>
            <a:r>
              <a:rPr lang="es-ES" dirty="0" smtClean="0"/>
              <a:t> quien se encarga de excretar el resto.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72769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957</Words>
  <Application>Microsoft Office PowerPoint</Application>
  <PresentationFormat>Presentación en pantalla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EQUILIBRIO ÁCIDO-BASE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Los principales mecanismos tampones o sistemas tampones son tres: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EQUILIBRIO ÁCIDO-BASE</dc:title>
  <dc:creator>Angelica</dc:creator>
  <cp:lastModifiedBy>Angelica</cp:lastModifiedBy>
  <cp:revision>10</cp:revision>
  <dcterms:created xsi:type="dcterms:W3CDTF">2011-11-07T05:59:36Z</dcterms:created>
  <dcterms:modified xsi:type="dcterms:W3CDTF">2012-11-08T04:28:42Z</dcterms:modified>
</cp:coreProperties>
</file>