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2" r:id="rId8"/>
    <p:sldId id="263" r:id="rId9"/>
    <p:sldId id="264" r:id="rId10"/>
    <p:sldId id="265" r:id="rId11"/>
    <p:sldId id="261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AAF1-02BE-4D7F-9144-976B0AA78927}" type="datetimeFigureOut">
              <a:rPr lang="es-MX" smtClean="0"/>
              <a:t>10/10/2011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7F97-C9F9-4C1A-AFAA-924C19693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8274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AAF1-02BE-4D7F-9144-976B0AA78927}" type="datetimeFigureOut">
              <a:rPr lang="es-MX" smtClean="0"/>
              <a:t>10/10/2011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7F97-C9F9-4C1A-AFAA-924C19693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043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AAF1-02BE-4D7F-9144-976B0AA78927}" type="datetimeFigureOut">
              <a:rPr lang="es-MX" smtClean="0"/>
              <a:t>10/10/2011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7F97-C9F9-4C1A-AFAA-924C19693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6808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AAF1-02BE-4D7F-9144-976B0AA78927}" type="datetimeFigureOut">
              <a:rPr lang="es-MX" smtClean="0"/>
              <a:t>10/10/2011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7F97-C9F9-4C1A-AFAA-924C19693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5481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AAF1-02BE-4D7F-9144-976B0AA78927}" type="datetimeFigureOut">
              <a:rPr lang="es-MX" smtClean="0"/>
              <a:t>10/10/2011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7F97-C9F9-4C1A-AFAA-924C19693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9548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AAF1-02BE-4D7F-9144-976B0AA78927}" type="datetimeFigureOut">
              <a:rPr lang="es-MX" smtClean="0"/>
              <a:t>10/10/2011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7F97-C9F9-4C1A-AFAA-924C19693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9264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AAF1-02BE-4D7F-9144-976B0AA78927}" type="datetimeFigureOut">
              <a:rPr lang="es-MX" smtClean="0"/>
              <a:t>10/10/2011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7F97-C9F9-4C1A-AFAA-924C19693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41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AAF1-02BE-4D7F-9144-976B0AA78927}" type="datetimeFigureOut">
              <a:rPr lang="es-MX" smtClean="0"/>
              <a:t>10/10/2011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7F97-C9F9-4C1A-AFAA-924C19693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3599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AAF1-02BE-4D7F-9144-976B0AA78927}" type="datetimeFigureOut">
              <a:rPr lang="es-MX" smtClean="0"/>
              <a:t>10/10/2011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7F97-C9F9-4C1A-AFAA-924C19693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3362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AAF1-02BE-4D7F-9144-976B0AA78927}" type="datetimeFigureOut">
              <a:rPr lang="es-MX" smtClean="0"/>
              <a:t>10/10/2011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7F97-C9F9-4C1A-AFAA-924C19693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033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AAF1-02BE-4D7F-9144-976B0AA78927}" type="datetimeFigureOut">
              <a:rPr lang="es-MX" smtClean="0"/>
              <a:t>10/10/2011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7F97-C9F9-4C1A-AFAA-924C19693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9478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4AAF1-02BE-4D7F-9144-976B0AA78927}" type="datetimeFigureOut">
              <a:rPr lang="es-MX" smtClean="0"/>
              <a:t>10/10/2011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B7F97-C9F9-4C1A-AFAA-924C19693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260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t1.gstatic.com/images?q=tbn:ANd9GcShj4jn0Oz0Gm7EcqwOvFvmWR58KlTGhD8lCgg24XfZ-rUhkTb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" y="-9527"/>
            <a:ext cx="9199093" cy="688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FOTOSÍNTESIS</a:t>
            </a:r>
            <a:r>
              <a:rPr lang="es-MX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.</a:t>
            </a:r>
            <a:endParaRPr lang="es-MX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942" y="4293096"/>
            <a:ext cx="4052118" cy="2348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7197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0648"/>
            <a:ext cx="6768752" cy="5460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115616" y="5733256"/>
            <a:ext cx="7056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r>
              <a:rPr lang="es-ES" dirty="0" smtClean="0"/>
              <a:t>La </a:t>
            </a:r>
            <a:r>
              <a:rPr lang="es-ES" dirty="0"/>
              <a:t>fórmula general de la fotosíntesis es la siguiente</a:t>
            </a:r>
            <a:r>
              <a:rPr lang="es-ES" dirty="0" smtClean="0"/>
              <a:t>:</a:t>
            </a:r>
            <a:endParaRPr lang="es-MX" dirty="0"/>
          </a:p>
          <a:p>
            <a:r>
              <a:rPr lang="pt-BR" dirty="0"/>
              <a:t>6 CO2 + 12H2O → C6H12O6 + 6O2 + 6H2O</a:t>
            </a:r>
            <a:endParaRPr lang="es-MX" dirty="0"/>
          </a:p>
          <a:p>
            <a:r>
              <a:rPr lang="pt-BR" dirty="0"/>
              <a:t> 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56514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575" y="1100138"/>
            <a:ext cx="6038850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7456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La</a:t>
            </a:r>
            <a:r>
              <a:rPr lang="es-MX" dirty="0"/>
              <a:t> </a:t>
            </a:r>
            <a:r>
              <a:rPr lang="es-MX" b="1" dirty="0"/>
              <a:t>fotosíntesis</a:t>
            </a:r>
            <a:r>
              <a:rPr lang="es-MX" dirty="0"/>
              <a:t> (del griego antiguo </a:t>
            </a:r>
            <a:r>
              <a:rPr lang="es-MX" i="1" dirty="0" err="1"/>
              <a:t>φώτο</a:t>
            </a:r>
            <a:r>
              <a:rPr lang="es-MX" dirty="0"/>
              <a:t> [</a:t>
            </a:r>
            <a:r>
              <a:rPr lang="es-MX" i="1" dirty="0"/>
              <a:t>foto</a:t>
            </a:r>
            <a:r>
              <a:rPr lang="es-MX" dirty="0"/>
              <a:t>], "luz", y </a:t>
            </a:r>
            <a:r>
              <a:rPr lang="es-MX" i="1" dirty="0" err="1"/>
              <a:t>σύνθεσις</a:t>
            </a:r>
            <a:r>
              <a:rPr lang="es-MX" dirty="0"/>
              <a:t> [</a:t>
            </a:r>
            <a:r>
              <a:rPr lang="es-MX" i="1" dirty="0"/>
              <a:t>síntesis</a:t>
            </a:r>
            <a:r>
              <a:rPr lang="es-MX" dirty="0"/>
              <a:t>], "unión") es la conversión de materia inorgánica en materia orgánica gracias a la energía que aporta la luz.</a:t>
            </a:r>
          </a:p>
        </p:txBody>
      </p:sp>
    </p:spTree>
    <p:extLst>
      <p:ext uri="{BB962C8B-B14F-4D97-AF65-F5344CB8AC3E}">
        <p14:creationId xmlns:p14="http://schemas.microsoft.com/office/powerpoint/2010/main" val="2357091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44593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s-ES" dirty="0"/>
              <a:t>Cada año, la fotosíntesis convierte más de cien mil millones de toneladas métricas de CO</a:t>
            </a:r>
            <a:r>
              <a:rPr lang="es-ES" baseline="-25000" dirty="0"/>
              <a:t>2</a:t>
            </a:r>
            <a:r>
              <a:rPr lang="es-ES" dirty="0"/>
              <a:t> y H</a:t>
            </a:r>
            <a:r>
              <a:rPr lang="es-ES" baseline="-25000" dirty="0"/>
              <a:t>2</a:t>
            </a:r>
            <a:r>
              <a:rPr lang="es-ES" dirty="0"/>
              <a:t>O en celulosa y otros productos vegetales.</a:t>
            </a:r>
            <a:endParaRPr lang="es-MX" dirty="0"/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272145"/>
            <a:ext cx="3168352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8874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30971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91354"/>
            <a:ext cx="5549490" cy="3966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502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es-ES" sz="3600" dirty="0"/>
              <a:t>Se lleva a cabo en dos grandes conjuntos de reacciones:</a:t>
            </a:r>
            <a:r>
              <a:rPr lang="es-MX" dirty="0"/>
              <a:t/>
            </a:r>
            <a:br>
              <a:rPr lang="es-MX" dirty="0"/>
            </a:br>
            <a:r>
              <a:rPr lang="es-ES" b="1" dirty="0"/>
              <a:t> 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s-ES" dirty="0"/>
              <a:t>Las primeras requieren la presencia de la luz y se denominan </a:t>
            </a:r>
            <a:r>
              <a:rPr lang="es-ES" b="1" dirty="0"/>
              <a:t>reacciones luminosas </a:t>
            </a:r>
            <a:r>
              <a:rPr lang="es-ES" dirty="0"/>
              <a:t>o </a:t>
            </a:r>
            <a:r>
              <a:rPr lang="es-ES" b="1" dirty="0"/>
              <a:t>fotoquímicas</a:t>
            </a:r>
            <a:r>
              <a:rPr lang="es-ES" dirty="0"/>
              <a:t>: se llevan a cabo en la membrana de los </a:t>
            </a:r>
            <a:r>
              <a:rPr lang="es-ES" dirty="0" err="1" smtClean="0"/>
              <a:t>tilacoides</a:t>
            </a:r>
            <a:r>
              <a:rPr lang="es-ES" dirty="0" smtClean="0"/>
              <a:t>. 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1" y="3056017"/>
            <a:ext cx="3456384" cy="369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477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lnSpcReduction="10000"/>
          </a:bodyPr>
          <a:lstStyle/>
          <a:p>
            <a:pPr marL="0" lvl="0" indent="0" algn="just">
              <a:buNone/>
            </a:pPr>
            <a:r>
              <a:rPr lang="es-ES" dirty="0"/>
              <a:t>L</a:t>
            </a:r>
            <a:r>
              <a:rPr lang="es-ES" dirty="0" smtClean="0"/>
              <a:t>a energía luminosa del Sol provoca dos efectos importantes: estimula las moléculas de clorofila y rompe la molécula de agua en hidrogeno y oxígeno que sale a la atmósfera. En ambos casos se liberan electrones y protones con lo que se produce la energía necesaria para la producción de ATP. Durante estas reacciones también se forma un compuesto generador de energía </a:t>
            </a:r>
            <a:r>
              <a:rPr lang="es-ES" dirty="0" err="1" smtClean="0"/>
              <a:t>nicotinamida-adenin-dinucleótido-difosfato</a:t>
            </a:r>
            <a:r>
              <a:rPr lang="es-ES" dirty="0" smtClean="0"/>
              <a:t> (NADPH</a:t>
            </a:r>
            <a:r>
              <a:rPr lang="es-ES" baseline="-25000" dirty="0" smtClean="0"/>
              <a:t>2</a:t>
            </a:r>
            <a:r>
              <a:rPr lang="es-ES" dirty="0" smtClean="0"/>
              <a:t>).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32823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1124744"/>
            <a:ext cx="9048750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9885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buNone/>
            </a:pPr>
            <a:r>
              <a:rPr lang="es-ES" dirty="0"/>
              <a:t>Reacciones </a:t>
            </a:r>
            <a:r>
              <a:rPr lang="es-ES" b="1" dirty="0"/>
              <a:t>obscuras</a:t>
            </a:r>
            <a:r>
              <a:rPr lang="es-ES" dirty="0"/>
              <a:t> o </a:t>
            </a:r>
            <a:r>
              <a:rPr lang="es-ES" b="1" dirty="0" err="1"/>
              <a:t>biosintéticas</a:t>
            </a:r>
            <a:r>
              <a:rPr lang="es-ES" dirty="0"/>
              <a:t>: ocurren dentro del estroma del cloroplasto y no requieren luz, aunque ello no significa que deban realizarse en la oscuridad; el CO</a:t>
            </a:r>
            <a:r>
              <a:rPr lang="es-ES" baseline="-25000" dirty="0"/>
              <a:t>2</a:t>
            </a:r>
            <a:r>
              <a:rPr lang="es-ES" dirty="0"/>
              <a:t> ingresa a las plantas por los estomas</a:t>
            </a:r>
            <a:r>
              <a:rPr lang="es-ES" baseline="30000" dirty="0"/>
              <a:t> </a:t>
            </a:r>
            <a:r>
              <a:rPr lang="es-ES" dirty="0"/>
              <a:t>(orificios de la superficie de las hojas, a través de los cuales se realiza el intercambio gaseoso de las plantas), el ATP y el NADPH</a:t>
            </a:r>
            <a:r>
              <a:rPr lang="es-ES" baseline="-25000" dirty="0"/>
              <a:t>2</a:t>
            </a:r>
            <a:r>
              <a:rPr lang="es-ES" dirty="0"/>
              <a:t> formados en la fase luminosa, fijan el dióxido de carbono, toman el agua y las sales minerales y construyen moléculas orgánicas como la glucosa. 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24554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upload.wikimedia.org/wikipedia/commons/6/6c/Ciclo_de_Calv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6632"/>
            <a:ext cx="5676156" cy="6591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678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43</TotalTime>
  <Words>245</Words>
  <Application>Microsoft Office PowerPoint</Application>
  <PresentationFormat>Presentación en pantalla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FOTOSÍNTESIS.</vt:lpstr>
      <vt:lpstr>Presentación de PowerPoint</vt:lpstr>
      <vt:lpstr>Presentación de PowerPoint</vt:lpstr>
      <vt:lpstr>Presentación de PowerPoint</vt:lpstr>
      <vt:lpstr>Se lleva a cabo en dos grandes conjuntos de reacciones:  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FOTOSÍNTESIS.</dc:title>
  <dc:creator>Angelica</dc:creator>
  <cp:lastModifiedBy>Angelica</cp:lastModifiedBy>
  <cp:revision>5</cp:revision>
  <dcterms:created xsi:type="dcterms:W3CDTF">2011-10-11T04:43:10Z</dcterms:created>
  <dcterms:modified xsi:type="dcterms:W3CDTF">2011-10-11T05:26:33Z</dcterms:modified>
</cp:coreProperties>
</file>