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1" r:id="rId7"/>
    <p:sldId id="260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A2BBA-5F8C-43BD-9331-3AE8C19A7D4E}" type="datetimeFigureOut">
              <a:rPr lang="es-MX" smtClean="0"/>
              <a:t>11/10/2011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332DF-FC3C-4175-91CF-4FE9D66364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51481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A2BBA-5F8C-43BD-9331-3AE8C19A7D4E}" type="datetimeFigureOut">
              <a:rPr lang="es-MX" smtClean="0"/>
              <a:t>11/10/2011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332DF-FC3C-4175-91CF-4FE9D66364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83929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A2BBA-5F8C-43BD-9331-3AE8C19A7D4E}" type="datetimeFigureOut">
              <a:rPr lang="es-MX" smtClean="0"/>
              <a:t>11/10/2011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332DF-FC3C-4175-91CF-4FE9D66364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21399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A2BBA-5F8C-43BD-9331-3AE8C19A7D4E}" type="datetimeFigureOut">
              <a:rPr lang="es-MX" smtClean="0"/>
              <a:t>11/10/2011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332DF-FC3C-4175-91CF-4FE9D66364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09160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A2BBA-5F8C-43BD-9331-3AE8C19A7D4E}" type="datetimeFigureOut">
              <a:rPr lang="es-MX" smtClean="0"/>
              <a:t>11/10/2011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332DF-FC3C-4175-91CF-4FE9D66364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10164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A2BBA-5F8C-43BD-9331-3AE8C19A7D4E}" type="datetimeFigureOut">
              <a:rPr lang="es-MX" smtClean="0"/>
              <a:t>11/10/2011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332DF-FC3C-4175-91CF-4FE9D66364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46521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A2BBA-5F8C-43BD-9331-3AE8C19A7D4E}" type="datetimeFigureOut">
              <a:rPr lang="es-MX" smtClean="0"/>
              <a:t>11/10/2011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332DF-FC3C-4175-91CF-4FE9D66364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32707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A2BBA-5F8C-43BD-9331-3AE8C19A7D4E}" type="datetimeFigureOut">
              <a:rPr lang="es-MX" smtClean="0"/>
              <a:t>11/10/2011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332DF-FC3C-4175-91CF-4FE9D66364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1769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A2BBA-5F8C-43BD-9331-3AE8C19A7D4E}" type="datetimeFigureOut">
              <a:rPr lang="es-MX" smtClean="0"/>
              <a:t>11/10/2011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332DF-FC3C-4175-91CF-4FE9D66364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98299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A2BBA-5F8C-43BD-9331-3AE8C19A7D4E}" type="datetimeFigureOut">
              <a:rPr lang="es-MX" smtClean="0"/>
              <a:t>11/10/2011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332DF-FC3C-4175-91CF-4FE9D66364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62020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A2BBA-5F8C-43BD-9331-3AE8C19A7D4E}" type="datetimeFigureOut">
              <a:rPr lang="es-MX" smtClean="0"/>
              <a:t>11/10/2011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332DF-FC3C-4175-91CF-4FE9D66364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62249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0A2BBA-5F8C-43BD-9331-3AE8C19A7D4E}" type="datetimeFigureOut">
              <a:rPr lang="es-MX" smtClean="0"/>
              <a:t>11/10/2011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D332DF-FC3C-4175-91CF-4FE9D66364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18924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Glucólisis o glicólisis.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dirty="0">
                <a:solidFill>
                  <a:schemeClr val="tx1"/>
                </a:solidFill>
              </a:rPr>
              <a:t>(del griego </a:t>
            </a:r>
            <a:r>
              <a:rPr lang="es-ES" i="1" dirty="0" err="1">
                <a:solidFill>
                  <a:schemeClr val="tx1"/>
                </a:solidFill>
              </a:rPr>
              <a:t>glycos</a:t>
            </a:r>
            <a:r>
              <a:rPr lang="es-ES" dirty="0">
                <a:solidFill>
                  <a:schemeClr val="tx1"/>
                </a:solidFill>
              </a:rPr>
              <a:t>, azúcar y </a:t>
            </a:r>
            <a:r>
              <a:rPr lang="es-ES" i="1" dirty="0" err="1">
                <a:solidFill>
                  <a:schemeClr val="tx1"/>
                </a:solidFill>
              </a:rPr>
              <a:t>lysis</a:t>
            </a:r>
            <a:r>
              <a:rPr lang="es-ES" dirty="0">
                <a:solidFill>
                  <a:schemeClr val="tx1"/>
                </a:solidFill>
              </a:rPr>
              <a:t>, ruptura), es la vía metabólica encargada de oxidar la glucosa con la finalidad de obtener energía para la célula. </a:t>
            </a:r>
            <a:endParaRPr 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0618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'Glucólisis'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1767" y="353260"/>
            <a:ext cx="4032448" cy="6324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Elipse"/>
          <p:cNvSpPr/>
          <p:nvPr/>
        </p:nvSpPr>
        <p:spPr>
          <a:xfrm>
            <a:off x="2630876" y="3212976"/>
            <a:ext cx="2016224" cy="864096"/>
          </a:xfrm>
          <a:prstGeom prst="ellipse">
            <a:avLst/>
          </a:prstGeom>
          <a:noFill/>
          <a:ln cmpd="dbl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B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28682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/>
              <a:t>4o paso: </a:t>
            </a:r>
            <a:r>
              <a:rPr lang="es-ES" b="1" dirty="0" err="1" smtClean="0"/>
              <a:t>Aldolasa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dirty="0"/>
              <a:t>La enzima </a:t>
            </a:r>
            <a:r>
              <a:rPr lang="es-ES" dirty="0" err="1" smtClean="0"/>
              <a:t>aldolasa</a:t>
            </a:r>
            <a:r>
              <a:rPr lang="es-ES" dirty="0" smtClean="0"/>
              <a:t>, rompe </a:t>
            </a:r>
            <a:r>
              <a:rPr lang="es-ES" dirty="0"/>
              <a:t>la fructosa-1,6-bifosfato en dos moléculas de tres carbonos (triosas</a:t>
            </a:r>
            <a:r>
              <a:rPr lang="es-ES" dirty="0" smtClean="0"/>
              <a:t>): </a:t>
            </a:r>
            <a:r>
              <a:rPr lang="es-ES" dirty="0" err="1" smtClean="0"/>
              <a:t>dihidroxiacetona</a:t>
            </a:r>
            <a:r>
              <a:rPr lang="es-ES" dirty="0" smtClean="0"/>
              <a:t> </a:t>
            </a:r>
            <a:r>
              <a:rPr lang="es-ES" dirty="0"/>
              <a:t>fosfato y gliceraldehído-3-fosfato.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49329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'Glucólisis'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0876" y="332656"/>
            <a:ext cx="4032448" cy="6324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Elipse"/>
          <p:cNvSpPr/>
          <p:nvPr/>
        </p:nvSpPr>
        <p:spPr>
          <a:xfrm>
            <a:off x="2483768" y="4437112"/>
            <a:ext cx="2016224" cy="864096"/>
          </a:xfrm>
          <a:prstGeom prst="ellipse">
            <a:avLst/>
          </a:prstGeom>
          <a:noFill/>
          <a:ln cmpd="dbl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B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08892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5o paso: Triosa fosfato </a:t>
            </a:r>
            <a:r>
              <a:rPr lang="es-ES" b="1" dirty="0" err="1"/>
              <a:t>isomerasa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dirty="0"/>
              <a:t>Puesto que sólo el gliceraldehído-3-fosfato puede seguir los pasos restantes de la glucólisis, la otra molécula generada por la reacción anterior (</a:t>
            </a:r>
            <a:r>
              <a:rPr lang="es-ES" dirty="0" err="1"/>
              <a:t>dihidroxiacetona</a:t>
            </a:r>
            <a:r>
              <a:rPr lang="es-ES" dirty="0"/>
              <a:t>-fosfato) es </a:t>
            </a:r>
            <a:r>
              <a:rPr lang="es-ES" dirty="0" err="1"/>
              <a:t>isomerizada</a:t>
            </a:r>
            <a:r>
              <a:rPr lang="es-ES" dirty="0"/>
              <a:t> (convertida) en gliceraldehído-3-fosfato.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1962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'Glucólisis'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6749"/>
            <a:ext cx="4032448" cy="6324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Elipse"/>
          <p:cNvSpPr/>
          <p:nvPr/>
        </p:nvSpPr>
        <p:spPr>
          <a:xfrm>
            <a:off x="3203848" y="5460330"/>
            <a:ext cx="2016224" cy="864096"/>
          </a:xfrm>
          <a:prstGeom prst="ellipse">
            <a:avLst/>
          </a:prstGeom>
          <a:noFill/>
          <a:ln cmpd="dbl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B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16436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620688"/>
            <a:ext cx="3754760" cy="5505475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es-ES" dirty="0" smtClean="0"/>
              <a:t>Éste es el último paso de la </a:t>
            </a:r>
            <a:r>
              <a:rPr lang="es-ES" b="1" dirty="0" smtClean="0"/>
              <a:t>"fase de gasto de energía"</a:t>
            </a:r>
            <a:r>
              <a:rPr lang="es-ES" dirty="0" smtClean="0"/>
              <a:t>. Sólo se ha consumido ATP en el primer paso (</a:t>
            </a:r>
            <a:r>
              <a:rPr lang="es-ES" dirty="0" err="1" smtClean="0"/>
              <a:t>hexoquinasa</a:t>
            </a:r>
            <a:r>
              <a:rPr lang="es-ES" dirty="0" smtClean="0"/>
              <a:t>) y el tercer paso (fosfofructoquinasa-1). Cabe recordar que el 4to paso (</a:t>
            </a:r>
            <a:r>
              <a:rPr lang="es-ES" dirty="0" err="1" smtClean="0"/>
              <a:t>aldolasa</a:t>
            </a:r>
            <a:r>
              <a:rPr lang="es-ES" dirty="0" smtClean="0"/>
              <a:t>) genera una molécula de gliceraldehído-3-fosfato, mientras que el 5to paso genera una segunda molécula de éste. De aquí en adelante, las reacciones a seguir ocurrirán dos veces, debido a las 2 moléculas de </a:t>
            </a:r>
            <a:r>
              <a:rPr lang="es-ES" dirty="0" err="1" smtClean="0"/>
              <a:t>gliceraldehído</a:t>
            </a:r>
            <a:r>
              <a:rPr lang="es-ES" dirty="0" smtClean="0"/>
              <a:t> generadas de esta fase. Hasta esta reacción hay intervención de energía (ATP).</a:t>
            </a:r>
            <a:endParaRPr lang="es-MX" dirty="0" smtClean="0"/>
          </a:p>
          <a:p>
            <a:endParaRPr lang="es-MX" dirty="0"/>
          </a:p>
        </p:txBody>
      </p:sp>
      <p:pic>
        <p:nvPicPr>
          <p:cNvPr id="6" name="Picture 5" descr="'Glucólisis'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04664"/>
            <a:ext cx="3888432" cy="6093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04192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Fase de beneficio energético.</a:t>
            </a:r>
            <a:endParaRPr lang="es-MX" dirty="0"/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860123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b="1" dirty="0"/>
              <a:t>6o </a:t>
            </a:r>
            <a:r>
              <a:rPr lang="pt-BR" b="1" dirty="0" err="1"/>
              <a:t>paso</a:t>
            </a:r>
            <a:r>
              <a:rPr lang="pt-BR" b="1" dirty="0"/>
              <a:t>: Gliceraldehído-3-fosfato </a:t>
            </a:r>
            <a:r>
              <a:rPr lang="pt-BR" b="1" dirty="0" err="1" smtClean="0"/>
              <a:t>deshidrogenasa</a:t>
            </a:r>
            <a:endParaRPr lang="es-MX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dirty="0"/>
              <a:t>Esta reacción consiste en oxidar el gliceraldehído-3-fosfato utilizando NAD</a:t>
            </a:r>
            <a:r>
              <a:rPr lang="es-ES" baseline="30000" dirty="0"/>
              <a:t>+</a:t>
            </a:r>
            <a:r>
              <a:rPr lang="es-ES" dirty="0"/>
              <a:t> para añadir un ion fosfato a la molécula, la cual es realizada por la enzima gliceraldehído-3-fosfato deshidrogenasa o bien, GAP deshidrogenasa en 5 pasos, y de ésta manera </a:t>
            </a:r>
            <a:r>
              <a:rPr lang="es-ES" i="1" dirty="0"/>
              <a:t>aumentar la energía</a:t>
            </a:r>
            <a:r>
              <a:rPr lang="es-ES" dirty="0"/>
              <a:t> del compuesto.</a:t>
            </a: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94863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'Glucólisis'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0590" y="62876"/>
            <a:ext cx="3756025" cy="6453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Elipse"/>
          <p:cNvSpPr/>
          <p:nvPr/>
        </p:nvSpPr>
        <p:spPr>
          <a:xfrm>
            <a:off x="2843808" y="764704"/>
            <a:ext cx="2016224" cy="864096"/>
          </a:xfrm>
          <a:prstGeom prst="ellipse">
            <a:avLst/>
          </a:prstGeom>
          <a:noFill/>
          <a:ln cmpd="dbl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B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8313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7o paso: </a:t>
            </a:r>
            <a:r>
              <a:rPr lang="es-ES" b="1" dirty="0" err="1"/>
              <a:t>Fosfoglicerato</a:t>
            </a:r>
            <a:r>
              <a:rPr lang="es-ES" b="1" dirty="0"/>
              <a:t> quinasa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es-ES" dirty="0"/>
              <a:t>En este paso, la enzima </a:t>
            </a:r>
            <a:r>
              <a:rPr lang="es-ES" dirty="0" err="1"/>
              <a:t>fosfoglicerato</a:t>
            </a:r>
            <a:r>
              <a:rPr lang="es-ES" dirty="0"/>
              <a:t> quinasa transfiere el grupo fosfato de 1,3-bisfosfoglicerato a una molécula de ADP, </a:t>
            </a:r>
            <a:r>
              <a:rPr lang="es-ES" dirty="0">
                <a:solidFill>
                  <a:srgbClr val="7030A0"/>
                </a:solidFill>
              </a:rPr>
              <a:t>generando así la primera molécula de ATP de la vía</a:t>
            </a:r>
            <a:r>
              <a:rPr lang="es-ES" dirty="0"/>
              <a:t>. Como la glucosa se transformo en 2 moléculas de </a:t>
            </a:r>
            <a:r>
              <a:rPr lang="es-ES" dirty="0" err="1"/>
              <a:t>gliceraldehído</a:t>
            </a:r>
            <a:r>
              <a:rPr lang="es-ES" dirty="0"/>
              <a:t>, en total se recuperan 2 ATP en esta etapa. </a:t>
            </a:r>
            <a:endParaRPr lang="es-ES" dirty="0" smtClean="0"/>
          </a:p>
          <a:p>
            <a:pPr algn="just"/>
            <a:endParaRPr lang="es-ES" dirty="0" smtClean="0"/>
          </a:p>
          <a:p>
            <a:pPr marL="0" indent="0" algn="just">
              <a:buNone/>
            </a:pPr>
            <a:r>
              <a:rPr lang="es-ES" dirty="0" smtClean="0"/>
              <a:t>Ésta </a:t>
            </a:r>
            <a:r>
              <a:rPr lang="es-ES" dirty="0"/>
              <a:t>manera de obtener ATP sin la necesidad de O</a:t>
            </a:r>
            <a:r>
              <a:rPr lang="es-ES" baseline="-25000" dirty="0"/>
              <a:t>2</a:t>
            </a:r>
            <a:r>
              <a:rPr lang="es-ES" dirty="0"/>
              <a:t> se denomina </a:t>
            </a:r>
            <a:r>
              <a:rPr lang="es-ES" i="1" dirty="0" err="1"/>
              <a:t>fosforilación</a:t>
            </a:r>
            <a:r>
              <a:rPr lang="es-ES" i="1" dirty="0"/>
              <a:t> a nivel de sustrato</a:t>
            </a:r>
            <a:r>
              <a:rPr lang="es-ES" dirty="0"/>
              <a:t>.</a:t>
            </a: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14504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048672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s-ES" dirty="0"/>
              <a:t>Consiste en 10 reacciones enzimáticas consecutivas que convierten a la glucosa en dos moléculas de </a:t>
            </a:r>
            <a:r>
              <a:rPr lang="es-ES" dirty="0" err="1"/>
              <a:t>piruvato</a:t>
            </a:r>
            <a:r>
              <a:rPr lang="es-ES" dirty="0"/>
              <a:t>, el cual es capaz de seguir otras vías metabólicas y así continuar entregando energía al organismo</a:t>
            </a:r>
            <a:r>
              <a:rPr lang="es-ES" dirty="0" smtClean="0"/>
              <a:t>.</a:t>
            </a:r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r>
              <a:rPr lang="es-ES" dirty="0"/>
              <a:t>El tipo de glucólisis más común y más conocida es la </a:t>
            </a:r>
            <a:r>
              <a:rPr lang="es-ES" b="1" dirty="0"/>
              <a:t>vía de </a:t>
            </a:r>
            <a:r>
              <a:rPr lang="es-ES" b="1" dirty="0" err="1"/>
              <a:t>Embden-Meyerhoff</a:t>
            </a:r>
            <a:r>
              <a:rPr lang="es-ES" b="1" dirty="0"/>
              <a:t>.</a:t>
            </a:r>
            <a:endParaRPr lang="es-MX" dirty="0"/>
          </a:p>
          <a:p>
            <a:pPr marL="0" indent="0" algn="just">
              <a:buNone/>
            </a:pPr>
            <a:endParaRPr lang="es-ES" dirty="0" smtClean="0"/>
          </a:p>
          <a:p>
            <a:pPr marL="0" indent="0" algn="just">
              <a:buNone/>
            </a:pPr>
            <a:r>
              <a:rPr lang="es-ES" dirty="0" smtClean="0"/>
              <a:t>La </a:t>
            </a:r>
            <a:r>
              <a:rPr lang="es-ES" dirty="0"/>
              <a:t>glucólisis se divide en dos partes principales y diez reacciones enzimáticas, que se describen a continuación.</a:t>
            </a: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040237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'Glucólisis'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16632"/>
            <a:ext cx="3756025" cy="6453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Elipse"/>
          <p:cNvSpPr/>
          <p:nvPr/>
        </p:nvSpPr>
        <p:spPr>
          <a:xfrm>
            <a:off x="2757589" y="1904522"/>
            <a:ext cx="2016224" cy="864096"/>
          </a:xfrm>
          <a:prstGeom prst="ellipse">
            <a:avLst/>
          </a:prstGeom>
          <a:noFill/>
          <a:ln cmpd="dbl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B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32541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/>
              <a:t>8o paso: </a:t>
            </a:r>
            <a:r>
              <a:rPr lang="es-ES" b="1" dirty="0" err="1"/>
              <a:t>Fosfoglicerato</a:t>
            </a:r>
            <a:r>
              <a:rPr lang="es-ES" b="1" dirty="0"/>
              <a:t> </a:t>
            </a:r>
            <a:r>
              <a:rPr lang="es-ES" b="1" dirty="0" err="1" smtClean="0"/>
              <a:t>mutasa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dirty="0" smtClean="0"/>
              <a:t>Se </a:t>
            </a:r>
            <a:r>
              <a:rPr lang="es-ES" b="1" dirty="0" err="1"/>
              <a:t>isomeriza</a:t>
            </a:r>
            <a:r>
              <a:rPr lang="es-ES" dirty="0"/>
              <a:t> el 3-fosfoglicerato procedente de la reacción anterior dando 2-fosfoglicerato, la enzima que cataliza esta reacción es la </a:t>
            </a:r>
            <a:r>
              <a:rPr lang="es-ES" dirty="0" err="1"/>
              <a:t>fosfoglicerato</a:t>
            </a:r>
            <a:r>
              <a:rPr lang="es-ES" dirty="0"/>
              <a:t> </a:t>
            </a:r>
            <a:r>
              <a:rPr lang="es-ES" dirty="0" err="1"/>
              <a:t>mutasa</a:t>
            </a:r>
            <a:r>
              <a:rPr lang="es-ES" dirty="0"/>
              <a:t>. Lo único que ocurre aquí es el cambio de posición del fosfato del C3 al C2.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84493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'Glucólisis'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8701" y="274414"/>
            <a:ext cx="3756025" cy="6453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Elipse"/>
          <p:cNvSpPr/>
          <p:nvPr/>
        </p:nvSpPr>
        <p:spPr>
          <a:xfrm>
            <a:off x="2770490" y="3284984"/>
            <a:ext cx="2016224" cy="864096"/>
          </a:xfrm>
          <a:prstGeom prst="ellipse">
            <a:avLst/>
          </a:prstGeom>
          <a:noFill/>
          <a:ln cmpd="dbl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B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46401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/>
              <a:t>9o paso: </a:t>
            </a:r>
            <a:r>
              <a:rPr lang="es-ES" b="1" dirty="0" err="1" smtClean="0"/>
              <a:t>Enolasa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dirty="0"/>
              <a:t>La enzima </a:t>
            </a:r>
            <a:r>
              <a:rPr lang="es-ES" dirty="0" err="1"/>
              <a:t>enolasa</a:t>
            </a:r>
            <a:r>
              <a:rPr lang="es-ES" dirty="0"/>
              <a:t> propicia la formación de un doble enlace en el 2-fosfoglicerato, eliminando una molécula de agua formada por el hidrógeno del C2 y el OH del C3. El resultado es el </a:t>
            </a:r>
            <a:r>
              <a:rPr lang="es-ES" dirty="0" err="1"/>
              <a:t>fosfoenolpiruvato</a:t>
            </a:r>
            <a:r>
              <a:rPr lang="es-ES" dirty="0"/>
              <a:t>.</a:t>
            </a:r>
            <a:endParaRPr lang="es-MX" dirty="0"/>
          </a:p>
          <a:p>
            <a:pPr marL="0" indent="0" algn="just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16102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'Glucólisis'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98049"/>
            <a:ext cx="3756025" cy="6453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Elipse"/>
          <p:cNvSpPr/>
          <p:nvPr/>
        </p:nvSpPr>
        <p:spPr>
          <a:xfrm>
            <a:off x="2699792" y="4047728"/>
            <a:ext cx="2016224" cy="864096"/>
          </a:xfrm>
          <a:prstGeom prst="ellipse">
            <a:avLst/>
          </a:prstGeom>
          <a:noFill/>
          <a:ln cmpd="dbl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B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26185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10o paso: </a:t>
            </a:r>
            <a:r>
              <a:rPr lang="es-ES" b="1" dirty="0" err="1"/>
              <a:t>Piruvato</a:t>
            </a:r>
            <a:r>
              <a:rPr lang="es-ES" b="1" dirty="0"/>
              <a:t> quinasa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dirty="0" err="1"/>
              <a:t>Desfosforilación</a:t>
            </a:r>
            <a:r>
              <a:rPr lang="es-ES" dirty="0"/>
              <a:t> del </a:t>
            </a:r>
            <a:r>
              <a:rPr lang="es-ES" dirty="0" err="1"/>
              <a:t>fosfoenolpiruvato</a:t>
            </a:r>
            <a:r>
              <a:rPr lang="es-ES" dirty="0"/>
              <a:t>, obteniéndose </a:t>
            </a:r>
            <a:r>
              <a:rPr lang="es-ES" dirty="0" err="1"/>
              <a:t>piruvato</a:t>
            </a:r>
            <a:r>
              <a:rPr lang="es-ES" dirty="0"/>
              <a:t> </a:t>
            </a:r>
            <a:r>
              <a:rPr lang="es-ES" dirty="0">
                <a:solidFill>
                  <a:srgbClr val="7030A0"/>
                </a:solidFill>
              </a:rPr>
              <a:t>y ATP</a:t>
            </a:r>
            <a:r>
              <a:rPr lang="es-ES" dirty="0"/>
              <a:t>. </a:t>
            </a:r>
            <a:endParaRPr lang="es-ES" dirty="0" smtClean="0"/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r>
              <a:rPr lang="es-ES" dirty="0"/>
              <a:t>El enzima </a:t>
            </a:r>
            <a:r>
              <a:rPr lang="es-ES" dirty="0" err="1"/>
              <a:t>piruvato</a:t>
            </a:r>
            <a:r>
              <a:rPr lang="es-ES" dirty="0"/>
              <a:t> quinasa es dependiente de magnesio y potasio.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33130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'Glucólisis'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16632"/>
            <a:ext cx="3756025" cy="6453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Elipse"/>
          <p:cNvSpPr/>
          <p:nvPr/>
        </p:nvSpPr>
        <p:spPr>
          <a:xfrm>
            <a:off x="2697948" y="5085184"/>
            <a:ext cx="2016224" cy="864096"/>
          </a:xfrm>
          <a:prstGeom prst="ellipse">
            <a:avLst/>
          </a:prstGeom>
          <a:noFill/>
          <a:ln cmpd="dbl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B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Elipse"/>
          <p:cNvSpPr/>
          <p:nvPr/>
        </p:nvSpPr>
        <p:spPr>
          <a:xfrm>
            <a:off x="4716016" y="692696"/>
            <a:ext cx="2016224" cy="864096"/>
          </a:xfrm>
          <a:prstGeom prst="ellipse">
            <a:avLst/>
          </a:prstGeom>
          <a:noFill/>
          <a:ln cmpd="dbl">
            <a:solidFill>
              <a:schemeClr val="tx2"/>
            </a:solidFill>
          </a:ln>
          <a:scene3d>
            <a:camera prst="orthographicFront"/>
            <a:lightRig rig="threePt" dir="t"/>
          </a:scene3d>
          <a:sp3d>
            <a:bevelB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49091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dirty="0" smtClean="0"/>
              <a:t>El rendimiento total de la glucólisis de una sola glucosa (6C) es de 2 ATP y no 4, ya que se consumen 2 ATP en la primera fase.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11858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ersonales.ya.com/geopal/biologia_2b/unidades/imagenes/tema4/glucolisi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2450" y="138707"/>
            <a:ext cx="5845894" cy="6565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9131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Fase de gasto de energía (ATP)</a:t>
            </a:r>
            <a:endParaRPr lang="es-MX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>
                <a:solidFill>
                  <a:schemeClr val="tx1"/>
                </a:solidFill>
              </a:rPr>
              <a:t>Esta primera fase de la glucólisis consiste en transformar una molécula de glucosa en dos moléculas de </a:t>
            </a:r>
            <a:r>
              <a:rPr lang="es-ES" dirty="0" err="1">
                <a:solidFill>
                  <a:schemeClr val="tx1"/>
                </a:solidFill>
              </a:rPr>
              <a:t>gliceraldehído</a:t>
            </a:r>
            <a:r>
              <a:rPr lang="es-ES" dirty="0">
                <a:solidFill>
                  <a:schemeClr val="tx1"/>
                </a:solidFill>
              </a:rPr>
              <a:t>. Hasta el momento solo se ha consumido energía (</a:t>
            </a:r>
            <a:r>
              <a:rPr lang="es-ES" dirty="0" smtClean="0">
                <a:solidFill>
                  <a:schemeClr val="tx1"/>
                </a:solidFill>
              </a:rPr>
              <a:t>ATP)</a:t>
            </a:r>
            <a:endParaRPr 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21946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'Glucólisis'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60648"/>
            <a:ext cx="4032448" cy="6324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719059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/>
              <a:t>1er paso: </a:t>
            </a:r>
            <a:r>
              <a:rPr lang="es-ES" b="1" dirty="0" err="1" smtClean="0"/>
              <a:t>Hexoquinasa</a:t>
            </a:r>
            <a:endParaRPr lang="es-MX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es-ES" dirty="0"/>
              <a:t>La primera reacción de la glucólisis es la </a:t>
            </a:r>
            <a:r>
              <a:rPr lang="es-ES" dirty="0" err="1"/>
              <a:t>fosforilación</a:t>
            </a:r>
            <a:r>
              <a:rPr lang="es-ES" dirty="0"/>
              <a:t> de la glucosa, para activarla (aumentar su energía) y así poder utilizarla en otros procesos cuando sea necesario. </a:t>
            </a:r>
            <a:endParaRPr lang="es-ES" dirty="0" smtClean="0"/>
          </a:p>
          <a:p>
            <a:pPr marL="0" indent="0" algn="just">
              <a:buNone/>
            </a:pPr>
            <a:r>
              <a:rPr lang="es-ES" dirty="0" smtClean="0"/>
              <a:t>Esta </a:t>
            </a:r>
            <a:r>
              <a:rPr lang="es-ES" dirty="0"/>
              <a:t>activación ocurre por la transferencia de un grupo fosfato del </a:t>
            </a:r>
            <a:r>
              <a:rPr lang="es-ES" dirty="0">
                <a:solidFill>
                  <a:srgbClr val="7030A0"/>
                </a:solidFill>
              </a:rPr>
              <a:t>ATP</a:t>
            </a:r>
            <a:r>
              <a:rPr lang="es-ES" dirty="0"/>
              <a:t>, una reacción catalizada por la enzima </a:t>
            </a:r>
            <a:r>
              <a:rPr lang="es-ES" dirty="0" err="1"/>
              <a:t>hexoquinasa</a:t>
            </a:r>
            <a:r>
              <a:rPr lang="es-ES" dirty="0"/>
              <a:t>, la cual puede </a:t>
            </a:r>
            <a:r>
              <a:rPr lang="es-ES" dirty="0" err="1"/>
              <a:t>fosforilar</a:t>
            </a:r>
            <a:r>
              <a:rPr lang="es-ES" dirty="0"/>
              <a:t> (añadir un grupo fosfato) a moléculas similares a la glucosa, como la fructosa y </a:t>
            </a:r>
            <a:r>
              <a:rPr lang="es-ES" dirty="0" err="1"/>
              <a:t>manosa</a:t>
            </a:r>
            <a:r>
              <a:rPr lang="es-ES" dirty="0" smtClean="0"/>
              <a:t>.</a:t>
            </a:r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r>
              <a:rPr lang="es-ES" dirty="0"/>
              <a:t>Las ventajas de </a:t>
            </a:r>
            <a:r>
              <a:rPr lang="es-ES" dirty="0" err="1"/>
              <a:t>fosforilar</a:t>
            </a:r>
            <a:r>
              <a:rPr lang="es-ES" dirty="0"/>
              <a:t> la glucosa son 2: </a:t>
            </a:r>
            <a:endParaRPr lang="es-ES" dirty="0" smtClean="0"/>
          </a:p>
          <a:p>
            <a:pPr algn="just">
              <a:buFontTx/>
              <a:buChar char="-"/>
            </a:pPr>
            <a:r>
              <a:rPr lang="es-ES" dirty="0" smtClean="0"/>
              <a:t>La </a:t>
            </a:r>
            <a:r>
              <a:rPr lang="es-ES" dirty="0"/>
              <a:t>primera es hacer de la glucosa un metabolito más </a:t>
            </a:r>
            <a:r>
              <a:rPr lang="es-ES" dirty="0" smtClean="0"/>
              <a:t>reactivo y, </a:t>
            </a:r>
          </a:p>
          <a:p>
            <a:pPr algn="just">
              <a:buFontTx/>
              <a:buChar char="-"/>
            </a:pPr>
            <a:r>
              <a:rPr lang="es-ES" dirty="0" smtClean="0"/>
              <a:t>la </a:t>
            </a:r>
            <a:r>
              <a:rPr lang="es-ES" dirty="0"/>
              <a:t>segunda ventaja es que la glucosa-6-fosfato no puede cruzar la membrana celular -a diferencia de la </a:t>
            </a:r>
            <a:r>
              <a:rPr lang="es-ES" dirty="0" smtClean="0"/>
              <a:t>glucosa ya </a:t>
            </a:r>
            <a:r>
              <a:rPr lang="es-ES" dirty="0"/>
              <a:t>que en la célula no existe un transportador de G6P. De esta forma se evita la pérdida de sustrato energético para la célula.</a:t>
            </a: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37840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'Glucólisis'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60648"/>
            <a:ext cx="4032448" cy="6324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Elipse"/>
          <p:cNvSpPr/>
          <p:nvPr/>
        </p:nvSpPr>
        <p:spPr>
          <a:xfrm>
            <a:off x="2483768" y="764704"/>
            <a:ext cx="2016224" cy="864096"/>
          </a:xfrm>
          <a:prstGeom prst="ellipse">
            <a:avLst/>
          </a:prstGeom>
          <a:noFill/>
          <a:ln cmpd="dbl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B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04142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/>
              <a:t>2o paso: Glucosa-6-P </a:t>
            </a:r>
            <a:r>
              <a:rPr lang="es-ES" b="1" dirty="0" err="1" smtClean="0"/>
              <a:t>isomerasa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ES" dirty="0"/>
              <a:t>En esta reacción, la glucosa-6-fosfato se </a:t>
            </a:r>
            <a:r>
              <a:rPr lang="es-ES" dirty="0" err="1"/>
              <a:t>isomeriza</a:t>
            </a:r>
            <a:r>
              <a:rPr lang="es-ES" dirty="0"/>
              <a:t> a fructosa-6-fosfato, mediante la enzima glucosa-6-fosfato </a:t>
            </a:r>
            <a:r>
              <a:rPr lang="es-ES" dirty="0" err="1"/>
              <a:t>isomerasa</a:t>
            </a:r>
            <a:r>
              <a:rPr lang="es-ES" dirty="0"/>
              <a:t>. La isomerización ocurre en una reacción de 4 pasos, que implica la apertura del anillo y un traspaso de protones a través de un intermediario </a:t>
            </a:r>
            <a:r>
              <a:rPr lang="es-ES" i="1" dirty="0" err="1" smtClean="0"/>
              <a:t>cis-enediol</a:t>
            </a:r>
            <a:r>
              <a:rPr lang="es-ES" i="1" dirty="0" smtClean="0"/>
              <a:t>.</a:t>
            </a: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14122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'Glucólisis'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60648"/>
            <a:ext cx="4032448" cy="6324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Elipse"/>
          <p:cNvSpPr/>
          <p:nvPr/>
        </p:nvSpPr>
        <p:spPr>
          <a:xfrm>
            <a:off x="2267744" y="2204864"/>
            <a:ext cx="2016224" cy="864096"/>
          </a:xfrm>
          <a:prstGeom prst="ellipse">
            <a:avLst/>
          </a:prstGeom>
          <a:noFill/>
          <a:ln cmpd="dbl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B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47190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/>
              <a:t>3er paso: </a:t>
            </a:r>
            <a:r>
              <a:rPr lang="es-ES" b="1" dirty="0" err="1" smtClean="0"/>
              <a:t>Fosfofructoquinasa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dirty="0" err="1"/>
              <a:t>Fosforilación</a:t>
            </a:r>
            <a:r>
              <a:rPr lang="es-ES" dirty="0"/>
              <a:t> de la fructosa 6-fosfato en el carbono 1, con </a:t>
            </a:r>
            <a:r>
              <a:rPr lang="es-ES" dirty="0">
                <a:solidFill>
                  <a:srgbClr val="7030A0"/>
                </a:solidFill>
              </a:rPr>
              <a:t>gasto de un ATP</a:t>
            </a:r>
            <a:r>
              <a:rPr lang="es-ES" dirty="0"/>
              <a:t>, a través de la enzima fosfofructoquinasa-1 (PFK1). </a:t>
            </a:r>
            <a:r>
              <a:rPr lang="es-ES" dirty="0" smtClean="0"/>
              <a:t>El </a:t>
            </a:r>
            <a:r>
              <a:rPr lang="es-ES" dirty="0"/>
              <a:t>nuevo producto se denominará fructosa-1,6-bifosfato</a:t>
            </a:r>
            <a:r>
              <a:rPr lang="es-ES" dirty="0" smtClean="0"/>
              <a:t>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7187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yacencia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63</TotalTime>
  <Words>806</Words>
  <Application>Microsoft Office PowerPoint</Application>
  <PresentationFormat>Presentación en pantalla (4:3)</PresentationFormat>
  <Paragraphs>41</Paragraphs>
  <Slides>28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28</vt:i4>
      </vt:variant>
    </vt:vector>
  </HeadingPairs>
  <TitlesOfParts>
    <vt:vector size="29" baseType="lpstr">
      <vt:lpstr>Tema de Office</vt:lpstr>
      <vt:lpstr>Glucólisis o glicólisis.</vt:lpstr>
      <vt:lpstr>Presentación de PowerPoint</vt:lpstr>
      <vt:lpstr>Fase de gasto de energía (ATP)</vt:lpstr>
      <vt:lpstr>Presentación de PowerPoint</vt:lpstr>
      <vt:lpstr>1er paso: Hexoquinasa</vt:lpstr>
      <vt:lpstr>Presentación de PowerPoint</vt:lpstr>
      <vt:lpstr>2o paso: Glucosa-6-P isomerasa</vt:lpstr>
      <vt:lpstr>Presentación de PowerPoint</vt:lpstr>
      <vt:lpstr>3er paso: Fosfofructoquinasa</vt:lpstr>
      <vt:lpstr>Presentación de PowerPoint</vt:lpstr>
      <vt:lpstr>4o paso: Aldolasa</vt:lpstr>
      <vt:lpstr>Presentación de PowerPoint</vt:lpstr>
      <vt:lpstr>5o paso: Triosa fosfato isomerasa</vt:lpstr>
      <vt:lpstr>Presentación de PowerPoint</vt:lpstr>
      <vt:lpstr>Presentación de PowerPoint</vt:lpstr>
      <vt:lpstr>Fase de beneficio energético.</vt:lpstr>
      <vt:lpstr>6o paso: Gliceraldehído-3-fosfato deshidrogenasa</vt:lpstr>
      <vt:lpstr>Presentación de PowerPoint</vt:lpstr>
      <vt:lpstr>7o paso: Fosfoglicerato quinasa</vt:lpstr>
      <vt:lpstr>Presentación de PowerPoint</vt:lpstr>
      <vt:lpstr>8o paso: Fosfoglicerato mutasa</vt:lpstr>
      <vt:lpstr>Presentación de PowerPoint</vt:lpstr>
      <vt:lpstr>9o paso: Enolasa</vt:lpstr>
      <vt:lpstr>Presentación de PowerPoint</vt:lpstr>
      <vt:lpstr>10o paso: Piruvato quinasa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Glucólisis o glicólisis.</dc:title>
  <dc:creator>Angelica</dc:creator>
  <cp:lastModifiedBy>Angelica</cp:lastModifiedBy>
  <cp:revision>7</cp:revision>
  <dcterms:created xsi:type="dcterms:W3CDTF">2011-10-12T04:16:41Z</dcterms:created>
  <dcterms:modified xsi:type="dcterms:W3CDTF">2011-10-12T05:20:14Z</dcterms:modified>
</cp:coreProperties>
</file>