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1"/>
  </p:sldMasterIdLst>
  <p:sldIdLst>
    <p:sldId id="256" r:id="rId2"/>
    <p:sldId id="257" r:id="rId3"/>
    <p:sldId id="274" r:id="rId4"/>
    <p:sldId id="277" r:id="rId5"/>
    <p:sldId id="275" r:id="rId6"/>
    <p:sldId id="276" r:id="rId7"/>
    <p:sldId id="259" r:id="rId8"/>
    <p:sldId id="258" r:id="rId9"/>
    <p:sldId id="260" r:id="rId10"/>
    <p:sldId id="280" r:id="rId11"/>
    <p:sldId id="281" r:id="rId12"/>
    <p:sldId id="283" r:id="rId13"/>
    <p:sldId id="261" r:id="rId14"/>
    <p:sldId id="284" r:id="rId15"/>
    <p:sldId id="262" r:id="rId16"/>
    <p:sldId id="263" r:id="rId17"/>
    <p:sldId id="278" r:id="rId18"/>
    <p:sldId id="282" r:id="rId19"/>
    <p:sldId id="279" r:id="rId20"/>
    <p:sldId id="264" r:id="rId21"/>
    <p:sldId id="285" r:id="rId22"/>
    <p:sldId id="265" r:id="rId23"/>
    <p:sldId id="266" r:id="rId24"/>
    <p:sldId id="267" r:id="rId25"/>
    <p:sldId id="268" r:id="rId26"/>
    <p:sldId id="269" r:id="rId27"/>
    <p:sldId id="270" r:id="rId28"/>
    <p:sldId id="271" r:id="rId29"/>
    <p:sldId id="272" r:id="rId30"/>
    <p:sldId id="273" r:id="rId31"/>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7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8" d="100"/>
          <a:sy n="78" d="100"/>
        </p:scale>
        <p:origin x="1176"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1658938" y="1600200"/>
            <a:ext cx="6837362" cy="3200400"/>
            <a:chOff x="1045" y="1008"/>
            <a:chExt cx="4307" cy="2016"/>
          </a:xfrm>
        </p:grpSpPr>
        <p:sp>
          <p:nvSpPr>
            <p:cNvPr id="5" name="Oval 3"/>
            <p:cNvSpPr>
              <a:spLocks noChangeArrowheads="1"/>
            </p:cNvSpPr>
            <p:nvPr/>
          </p:nvSpPr>
          <p:spPr bwMode="hidden">
            <a:xfrm flipH="1">
              <a:off x="4392" y="1008"/>
              <a:ext cx="960" cy="96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endParaRPr lang="es-MX" altLang="es-MX" sz="2400">
                <a:latin typeface="Times New Roman" panose="02020603050405020304" pitchFamily="18" charset="0"/>
              </a:endParaRPr>
            </a:p>
          </p:txBody>
        </p:sp>
        <p:sp>
          <p:nvSpPr>
            <p:cNvPr id="6" name="Oval 4"/>
            <p:cNvSpPr>
              <a:spLocks noChangeArrowheads="1"/>
            </p:cNvSpPr>
            <p:nvPr/>
          </p:nvSpPr>
          <p:spPr bwMode="hidden">
            <a:xfrm flipH="1">
              <a:off x="3264" y="1008"/>
              <a:ext cx="960" cy="960"/>
            </a:xfrm>
            <a:prstGeom prst="ellipse">
              <a:avLst/>
            </a:prstGeom>
            <a:solidFill>
              <a:schemeClr val="accent2"/>
            </a:solidFill>
            <a:ln>
              <a:noFill/>
            </a:ln>
            <a:effectLst/>
            <a:extLst>
              <a:ext uri="{91240B29-F687-4F45-9708-019B960494DF}">
                <a14:hiddenLine xmlns:a14="http://schemas.microsoft.com/office/drawing/2010/main" w="9525">
                  <a:solidFill>
                    <a:schemeClr val="accent2"/>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endParaRPr lang="es-MX" altLang="es-MX" sz="2400">
                <a:latin typeface="Times New Roman" panose="02020603050405020304" pitchFamily="18" charset="0"/>
              </a:endParaRPr>
            </a:p>
          </p:txBody>
        </p:sp>
        <p:sp>
          <p:nvSpPr>
            <p:cNvPr id="7" name="Oval 5"/>
            <p:cNvSpPr>
              <a:spLocks noChangeArrowheads="1"/>
            </p:cNvSpPr>
            <p:nvPr/>
          </p:nvSpPr>
          <p:spPr bwMode="hidden">
            <a:xfrm flipH="1">
              <a:off x="2136" y="1008"/>
              <a:ext cx="960" cy="960"/>
            </a:xfrm>
            <a:prstGeom prst="ellipse">
              <a:avLst/>
            </a:prstGeom>
            <a:noFill/>
            <a:ln w="28575">
              <a:solidFill>
                <a:schemeClr val="accent2"/>
              </a:solidFill>
              <a:round/>
              <a:headEnd/>
              <a:tailEnd/>
            </a:ln>
            <a:effectLst/>
            <a:extLst>
              <a:ext uri="{909E8E84-426E-40DD-AFC4-6F175D3DCCD1}">
                <a14:hiddenFill xmlns:a14="http://schemas.microsoft.com/office/drawing/2010/main">
                  <a:solidFill>
                    <a:srgbClr val="E0E0F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endParaRPr lang="es-MX" altLang="es-MX" sz="2400">
                <a:latin typeface="Times New Roman" panose="02020603050405020304" pitchFamily="18" charset="0"/>
              </a:endParaRPr>
            </a:p>
          </p:txBody>
        </p:sp>
        <p:sp>
          <p:nvSpPr>
            <p:cNvPr id="8" name="Oval 6"/>
            <p:cNvSpPr>
              <a:spLocks noChangeArrowheads="1"/>
            </p:cNvSpPr>
            <p:nvPr/>
          </p:nvSpPr>
          <p:spPr bwMode="hidden">
            <a:xfrm flipH="1">
              <a:off x="2136" y="2064"/>
              <a:ext cx="960" cy="960"/>
            </a:xfrm>
            <a:prstGeom prst="ellipse">
              <a:avLst/>
            </a:prstGeom>
            <a:solidFill>
              <a:schemeClr val="accent2"/>
            </a:solidFill>
            <a:ln>
              <a:noFill/>
            </a:ln>
            <a:effectLst/>
            <a:extLst>
              <a:ext uri="{91240B29-F687-4F45-9708-019B960494DF}">
                <a14:hiddenLine xmlns:a14="http://schemas.microsoft.com/office/drawing/2010/main" w="28575">
                  <a:solidFill>
                    <a:schemeClr val="accent2"/>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endParaRPr lang="es-MX" altLang="es-MX" sz="2400">
                <a:latin typeface="Times New Roman" panose="02020603050405020304" pitchFamily="18" charset="0"/>
              </a:endParaRPr>
            </a:p>
          </p:txBody>
        </p:sp>
        <p:sp>
          <p:nvSpPr>
            <p:cNvPr id="9" name="Oval 7"/>
            <p:cNvSpPr>
              <a:spLocks noChangeArrowheads="1"/>
            </p:cNvSpPr>
            <p:nvPr/>
          </p:nvSpPr>
          <p:spPr bwMode="hidden">
            <a:xfrm flipH="1">
              <a:off x="1045" y="2064"/>
              <a:ext cx="960" cy="960"/>
            </a:xfrm>
            <a:prstGeom prst="ellipse">
              <a:avLst/>
            </a:prstGeom>
            <a:solidFill>
              <a:schemeClr val="accent2"/>
            </a:solidFill>
            <a:ln>
              <a:noFill/>
            </a:ln>
            <a:effectLst/>
            <a:extLst>
              <a:ext uri="{91240B29-F687-4F45-9708-019B960494DF}">
                <a14:hiddenLine xmlns:a14="http://schemas.microsoft.com/office/drawing/2010/main" w="9525">
                  <a:solidFill>
                    <a:schemeClr val="accent2"/>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endParaRPr lang="es-MX" altLang="es-MX" sz="2400">
                <a:latin typeface="Times New Roman" panose="02020603050405020304" pitchFamily="18" charset="0"/>
              </a:endParaRPr>
            </a:p>
          </p:txBody>
        </p:sp>
        <p:sp>
          <p:nvSpPr>
            <p:cNvPr id="10" name="Oval 8"/>
            <p:cNvSpPr>
              <a:spLocks noChangeArrowheads="1"/>
            </p:cNvSpPr>
            <p:nvPr/>
          </p:nvSpPr>
          <p:spPr bwMode="hidden">
            <a:xfrm flipH="1">
              <a:off x="4392" y="2064"/>
              <a:ext cx="960" cy="960"/>
            </a:xfrm>
            <a:prstGeom prst="ellipse">
              <a:avLst/>
            </a:prstGeom>
            <a:noFill/>
            <a:ln w="28575">
              <a:solidFill>
                <a:schemeClr val="accent2"/>
              </a:solidFill>
              <a:round/>
              <a:headEnd/>
              <a:tailEnd/>
            </a:ln>
            <a:effectLst/>
            <a:extLst>
              <a:ext uri="{909E8E84-426E-40DD-AFC4-6F175D3DCCD1}">
                <a14:hiddenFill xmlns:a14="http://schemas.microsoft.com/office/drawing/2010/main">
                  <a:solidFill>
                    <a:srgbClr val="E0E0F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endParaRPr lang="es-MX" altLang="es-MX" sz="2400">
                <a:latin typeface="Times New Roman" panose="02020603050405020304" pitchFamily="18" charset="0"/>
              </a:endParaRPr>
            </a:p>
          </p:txBody>
        </p:sp>
      </p:grpSp>
      <p:sp>
        <p:nvSpPr>
          <p:cNvPr id="20492" name="Rectangle 12"/>
          <p:cNvSpPr>
            <a:spLocks noGrp="1" noChangeArrowheads="1"/>
          </p:cNvSpPr>
          <p:nvPr>
            <p:ph type="ctrTitle"/>
          </p:nvPr>
        </p:nvSpPr>
        <p:spPr>
          <a:xfrm>
            <a:off x="685800" y="1219200"/>
            <a:ext cx="7772400" cy="1933575"/>
          </a:xfrm>
        </p:spPr>
        <p:txBody>
          <a:bodyPr anchor="b"/>
          <a:lstStyle>
            <a:lvl1pPr algn="r">
              <a:defRPr sz="4400"/>
            </a:lvl1pPr>
          </a:lstStyle>
          <a:p>
            <a:pPr lvl="0"/>
            <a:r>
              <a:rPr lang="es-ES" noProof="0"/>
              <a:t>Haga clic para cambiar el estilo de título	</a:t>
            </a:r>
          </a:p>
        </p:txBody>
      </p:sp>
      <p:sp>
        <p:nvSpPr>
          <p:cNvPr id="20493" name="Rectangle 13"/>
          <p:cNvSpPr>
            <a:spLocks noGrp="1" noChangeArrowheads="1"/>
          </p:cNvSpPr>
          <p:nvPr>
            <p:ph type="subTitle" idx="1"/>
          </p:nvPr>
        </p:nvSpPr>
        <p:spPr>
          <a:xfrm>
            <a:off x="2057400" y="3505200"/>
            <a:ext cx="6400800" cy="1752600"/>
          </a:xfrm>
        </p:spPr>
        <p:txBody>
          <a:bodyPr/>
          <a:lstStyle>
            <a:lvl1pPr marL="0" indent="0" algn="r">
              <a:buFont typeface="Wingdings" pitchFamily="2" charset="2"/>
              <a:buNone/>
              <a:defRPr/>
            </a:lvl1pPr>
          </a:lstStyle>
          <a:p>
            <a:pPr lvl="0"/>
            <a:r>
              <a:rPr lang="es-ES" noProof="0"/>
              <a:t>Haga clic para modificar el estilo de subtítulo del patrón</a:t>
            </a:r>
          </a:p>
        </p:txBody>
      </p:sp>
      <p:sp>
        <p:nvSpPr>
          <p:cNvPr id="11" name="Rectangle 9"/>
          <p:cNvSpPr>
            <a:spLocks noGrp="1" noChangeArrowheads="1"/>
          </p:cNvSpPr>
          <p:nvPr>
            <p:ph type="dt" sz="half" idx="10"/>
          </p:nvPr>
        </p:nvSpPr>
        <p:spPr/>
        <p:txBody>
          <a:bodyPr/>
          <a:lstStyle>
            <a:lvl1pPr>
              <a:defRPr/>
            </a:lvl1pPr>
          </a:lstStyle>
          <a:p>
            <a:pPr>
              <a:defRPr/>
            </a:pPr>
            <a:endParaRPr lang="es-ES"/>
          </a:p>
        </p:txBody>
      </p:sp>
      <p:sp>
        <p:nvSpPr>
          <p:cNvPr id="12" name="Rectangle 10"/>
          <p:cNvSpPr>
            <a:spLocks noGrp="1" noChangeArrowheads="1"/>
          </p:cNvSpPr>
          <p:nvPr>
            <p:ph type="ftr" sz="quarter" idx="11"/>
          </p:nvPr>
        </p:nvSpPr>
        <p:spPr/>
        <p:txBody>
          <a:bodyPr/>
          <a:lstStyle>
            <a:lvl1pPr>
              <a:defRPr/>
            </a:lvl1pPr>
          </a:lstStyle>
          <a:p>
            <a:pPr>
              <a:defRPr/>
            </a:pPr>
            <a:endParaRPr lang="es-ES"/>
          </a:p>
        </p:txBody>
      </p:sp>
      <p:sp>
        <p:nvSpPr>
          <p:cNvPr id="13" name="Rectangle 11"/>
          <p:cNvSpPr>
            <a:spLocks noGrp="1" noChangeArrowheads="1"/>
          </p:cNvSpPr>
          <p:nvPr>
            <p:ph type="sldNum" sz="quarter" idx="12"/>
          </p:nvPr>
        </p:nvSpPr>
        <p:spPr/>
        <p:txBody>
          <a:bodyPr/>
          <a:lstStyle>
            <a:lvl1pPr>
              <a:defRPr/>
            </a:lvl1pPr>
          </a:lstStyle>
          <a:p>
            <a:fld id="{DE9E2CAB-5EBF-4AFD-A16A-D7139E18351D}" type="slidenum">
              <a:rPr lang="es-ES" altLang="es-MX"/>
              <a:pPr/>
              <a:t>‹Nº›</a:t>
            </a:fld>
            <a:endParaRPr lang="es-ES" altLang="es-MX"/>
          </a:p>
        </p:txBody>
      </p:sp>
    </p:spTree>
    <p:extLst>
      <p:ext uri="{BB962C8B-B14F-4D97-AF65-F5344CB8AC3E}">
        <p14:creationId xmlns:p14="http://schemas.microsoft.com/office/powerpoint/2010/main" val="13221742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Rectangle 9"/>
          <p:cNvSpPr>
            <a:spLocks noGrp="1" noChangeArrowheads="1"/>
          </p:cNvSpPr>
          <p:nvPr>
            <p:ph type="dt" sz="half" idx="10"/>
          </p:nvPr>
        </p:nvSpPr>
        <p:spPr>
          <a:ln/>
        </p:spPr>
        <p:txBody>
          <a:bodyPr/>
          <a:lstStyle>
            <a:lvl1pPr>
              <a:defRPr/>
            </a:lvl1pPr>
          </a:lstStyle>
          <a:p>
            <a:pPr>
              <a:defRPr/>
            </a:pPr>
            <a:endParaRPr lang="es-ES"/>
          </a:p>
        </p:txBody>
      </p:sp>
      <p:sp>
        <p:nvSpPr>
          <p:cNvPr id="5" name="Rectangle 10"/>
          <p:cNvSpPr>
            <a:spLocks noGrp="1" noChangeArrowheads="1"/>
          </p:cNvSpPr>
          <p:nvPr>
            <p:ph type="ftr" sz="quarter" idx="11"/>
          </p:nvPr>
        </p:nvSpPr>
        <p:spPr>
          <a:ln/>
        </p:spPr>
        <p:txBody>
          <a:bodyPr/>
          <a:lstStyle>
            <a:lvl1pPr>
              <a:defRPr/>
            </a:lvl1pPr>
          </a:lstStyle>
          <a:p>
            <a:pPr>
              <a:defRPr/>
            </a:pPr>
            <a:endParaRPr lang="es-ES"/>
          </a:p>
        </p:txBody>
      </p:sp>
      <p:sp>
        <p:nvSpPr>
          <p:cNvPr id="6" name="Rectangle 11"/>
          <p:cNvSpPr>
            <a:spLocks noGrp="1" noChangeArrowheads="1"/>
          </p:cNvSpPr>
          <p:nvPr>
            <p:ph type="sldNum" sz="quarter" idx="12"/>
          </p:nvPr>
        </p:nvSpPr>
        <p:spPr>
          <a:ln/>
        </p:spPr>
        <p:txBody>
          <a:bodyPr/>
          <a:lstStyle>
            <a:lvl1pPr>
              <a:defRPr/>
            </a:lvl1pPr>
          </a:lstStyle>
          <a:p>
            <a:fld id="{9B11183F-9191-42DB-919C-745EB2E86803}" type="slidenum">
              <a:rPr lang="es-ES" altLang="es-MX"/>
              <a:pPr/>
              <a:t>‹Nº›</a:t>
            </a:fld>
            <a:endParaRPr lang="es-ES" altLang="es-MX"/>
          </a:p>
        </p:txBody>
      </p:sp>
    </p:spTree>
    <p:extLst>
      <p:ext uri="{BB962C8B-B14F-4D97-AF65-F5344CB8AC3E}">
        <p14:creationId xmlns:p14="http://schemas.microsoft.com/office/powerpoint/2010/main" val="36342751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6287"/>
          </a:xfrm>
        </p:spPr>
        <p:txBody>
          <a:bodyPr vert="eaVert"/>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6287"/>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Rectangle 9"/>
          <p:cNvSpPr>
            <a:spLocks noGrp="1" noChangeArrowheads="1"/>
          </p:cNvSpPr>
          <p:nvPr>
            <p:ph type="dt" sz="half" idx="10"/>
          </p:nvPr>
        </p:nvSpPr>
        <p:spPr>
          <a:ln/>
        </p:spPr>
        <p:txBody>
          <a:bodyPr/>
          <a:lstStyle>
            <a:lvl1pPr>
              <a:defRPr/>
            </a:lvl1pPr>
          </a:lstStyle>
          <a:p>
            <a:pPr>
              <a:defRPr/>
            </a:pPr>
            <a:endParaRPr lang="es-ES"/>
          </a:p>
        </p:txBody>
      </p:sp>
      <p:sp>
        <p:nvSpPr>
          <p:cNvPr id="5" name="Rectangle 10"/>
          <p:cNvSpPr>
            <a:spLocks noGrp="1" noChangeArrowheads="1"/>
          </p:cNvSpPr>
          <p:nvPr>
            <p:ph type="ftr" sz="quarter" idx="11"/>
          </p:nvPr>
        </p:nvSpPr>
        <p:spPr>
          <a:ln/>
        </p:spPr>
        <p:txBody>
          <a:bodyPr/>
          <a:lstStyle>
            <a:lvl1pPr>
              <a:defRPr/>
            </a:lvl1pPr>
          </a:lstStyle>
          <a:p>
            <a:pPr>
              <a:defRPr/>
            </a:pPr>
            <a:endParaRPr lang="es-ES"/>
          </a:p>
        </p:txBody>
      </p:sp>
      <p:sp>
        <p:nvSpPr>
          <p:cNvPr id="6" name="Rectangle 11"/>
          <p:cNvSpPr>
            <a:spLocks noGrp="1" noChangeArrowheads="1"/>
          </p:cNvSpPr>
          <p:nvPr>
            <p:ph type="sldNum" sz="quarter" idx="12"/>
          </p:nvPr>
        </p:nvSpPr>
        <p:spPr>
          <a:ln/>
        </p:spPr>
        <p:txBody>
          <a:bodyPr/>
          <a:lstStyle>
            <a:lvl1pPr>
              <a:defRPr/>
            </a:lvl1pPr>
          </a:lstStyle>
          <a:p>
            <a:fld id="{032AD6A3-AD02-4E7B-9F99-609917CEAD21}" type="slidenum">
              <a:rPr lang="es-ES" altLang="es-MX"/>
              <a:pPr/>
              <a:t>‹Nº›</a:t>
            </a:fld>
            <a:endParaRPr lang="es-ES" altLang="es-MX"/>
          </a:p>
        </p:txBody>
      </p:sp>
    </p:spTree>
    <p:extLst>
      <p:ext uri="{BB962C8B-B14F-4D97-AF65-F5344CB8AC3E}">
        <p14:creationId xmlns:p14="http://schemas.microsoft.com/office/powerpoint/2010/main" val="24214174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Rectangle 9"/>
          <p:cNvSpPr>
            <a:spLocks noGrp="1" noChangeArrowheads="1"/>
          </p:cNvSpPr>
          <p:nvPr>
            <p:ph type="dt" sz="half" idx="10"/>
          </p:nvPr>
        </p:nvSpPr>
        <p:spPr>
          <a:ln/>
        </p:spPr>
        <p:txBody>
          <a:bodyPr/>
          <a:lstStyle>
            <a:lvl1pPr>
              <a:defRPr/>
            </a:lvl1pPr>
          </a:lstStyle>
          <a:p>
            <a:pPr>
              <a:defRPr/>
            </a:pPr>
            <a:endParaRPr lang="es-ES"/>
          </a:p>
        </p:txBody>
      </p:sp>
      <p:sp>
        <p:nvSpPr>
          <p:cNvPr id="5" name="Rectangle 10"/>
          <p:cNvSpPr>
            <a:spLocks noGrp="1" noChangeArrowheads="1"/>
          </p:cNvSpPr>
          <p:nvPr>
            <p:ph type="ftr" sz="quarter" idx="11"/>
          </p:nvPr>
        </p:nvSpPr>
        <p:spPr>
          <a:ln/>
        </p:spPr>
        <p:txBody>
          <a:bodyPr/>
          <a:lstStyle>
            <a:lvl1pPr>
              <a:defRPr/>
            </a:lvl1pPr>
          </a:lstStyle>
          <a:p>
            <a:pPr>
              <a:defRPr/>
            </a:pPr>
            <a:endParaRPr lang="es-ES"/>
          </a:p>
        </p:txBody>
      </p:sp>
      <p:sp>
        <p:nvSpPr>
          <p:cNvPr id="6" name="Rectangle 11"/>
          <p:cNvSpPr>
            <a:spLocks noGrp="1" noChangeArrowheads="1"/>
          </p:cNvSpPr>
          <p:nvPr>
            <p:ph type="sldNum" sz="quarter" idx="12"/>
          </p:nvPr>
        </p:nvSpPr>
        <p:spPr>
          <a:ln/>
        </p:spPr>
        <p:txBody>
          <a:bodyPr/>
          <a:lstStyle>
            <a:lvl1pPr>
              <a:defRPr/>
            </a:lvl1pPr>
          </a:lstStyle>
          <a:p>
            <a:fld id="{1D2D9F85-6D08-488A-BCF0-BC7C8ADAD19B}" type="slidenum">
              <a:rPr lang="es-ES" altLang="es-MX"/>
              <a:pPr/>
              <a:t>‹Nº›</a:t>
            </a:fld>
            <a:endParaRPr lang="es-ES" altLang="es-MX"/>
          </a:p>
        </p:txBody>
      </p:sp>
    </p:spTree>
    <p:extLst>
      <p:ext uri="{BB962C8B-B14F-4D97-AF65-F5344CB8AC3E}">
        <p14:creationId xmlns:p14="http://schemas.microsoft.com/office/powerpoint/2010/main" val="17710414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a:t>Haga clic para modificar el estilo de texto del patrón</a:t>
            </a:r>
          </a:p>
        </p:txBody>
      </p:sp>
      <p:sp>
        <p:nvSpPr>
          <p:cNvPr id="4" name="Rectangle 9"/>
          <p:cNvSpPr>
            <a:spLocks noGrp="1" noChangeArrowheads="1"/>
          </p:cNvSpPr>
          <p:nvPr>
            <p:ph type="dt" sz="half" idx="10"/>
          </p:nvPr>
        </p:nvSpPr>
        <p:spPr>
          <a:ln/>
        </p:spPr>
        <p:txBody>
          <a:bodyPr/>
          <a:lstStyle>
            <a:lvl1pPr>
              <a:defRPr/>
            </a:lvl1pPr>
          </a:lstStyle>
          <a:p>
            <a:pPr>
              <a:defRPr/>
            </a:pPr>
            <a:endParaRPr lang="es-ES"/>
          </a:p>
        </p:txBody>
      </p:sp>
      <p:sp>
        <p:nvSpPr>
          <p:cNvPr id="5" name="Rectangle 10"/>
          <p:cNvSpPr>
            <a:spLocks noGrp="1" noChangeArrowheads="1"/>
          </p:cNvSpPr>
          <p:nvPr>
            <p:ph type="ftr" sz="quarter" idx="11"/>
          </p:nvPr>
        </p:nvSpPr>
        <p:spPr>
          <a:ln/>
        </p:spPr>
        <p:txBody>
          <a:bodyPr/>
          <a:lstStyle>
            <a:lvl1pPr>
              <a:defRPr/>
            </a:lvl1pPr>
          </a:lstStyle>
          <a:p>
            <a:pPr>
              <a:defRPr/>
            </a:pPr>
            <a:endParaRPr lang="es-ES"/>
          </a:p>
        </p:txBody>
      </p:sp>
      <p:sp>
        <p:nvSpPr>
          <p:cNvPr id="6" name="Rectangle 11"/>
          <p:cNvSpPr>
            <a:spLocks noGrp="1" noChangeArrowheads="1"/>
          </p:cNvSpPr>
          <p:nvPr>
            <p:ph type="sldNum" sz="quarter" idx="12"/>
          </p:nvPr>
        </p:nvSpPr>
        <p:spPr>
          <a:ln/>
        </p:spPr>
        <p:txBody>
          <a:bodyPr/>
          <a:lstStyle>
            <a:lvl1pPr>
              <a:defRPr/>
            </a:lvl1pPr>
          </a:lstStyle>
          <a:p>
            <a:fld id="{D648AAEE-3563-4E34-96B1-4A8BB1ACFD4F}" type="slidenum">
              <a:rPr lang="es-ES" altLang="es-MX"/>
              <a:pPr/>
              <a:t>‹Nº›</a:t>
            </a:fld>
            <a:endParaRPr lang="es-ES" altLang="es-MX"/>
          </a:p>
        </p:txBody>
      </p:sp>
    </p:spTree>
    <p:extLst>
      <p:ext uri="{BB962C8B-B14F-4D97-AF65-F5344CB8AC3E}">
        <p14:creationId xmlns:p14="http://schemas.microsoft.com/office/powerpoint/2010/main" val="42303249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Rectangle 9"/>
          <p:cNvSpPr>
            <a:spLocks noGrp="1" noChangeArrowheads="1"/>
          </p:cNvSpPr>
          <p:nvPr>
            <p:ph type="dt" sz="half" idx="10"/>
          </p:nvPr>
        </p:nvSpPr>
        <p:spPr>
          <a:ln/>
        </p:spPr>
        <p:txBody>
          <a:bodyPr/>
          <a:lstStyle>
            <a:lvl1pPr>
              <a:defRPr/>
            </a:lvl1pPr>
          </a:lstStyle>
          <a:p>
            <a:pPr>
              <a:defRPr/>
            </a:pPr>
            <a:endParaRPr lang="es-ES"/>
          </a:p>
        </p:txBody>
      </p:sp>
      <p:sp>
        <p:nvSpPr>
          <p:cNvPr id="6" name="Rectangle 10"/>
          <p:cNvSpPr>
            <a:spLocks noGrp="1" noChangeArrowheads="1"/>
          </p:cNvSpPr>
          <p:nvPr>
            <p:ph type="ftr" sz="quarter" idx="11"/>
          </p:nvPr>
        </p:nvSpPr>
        <p:spPr>
          <a:ln/>
        </p:spPr>
        <p:txBody>
          <a:bodyPr/>
          <a:lstStyle>
            <a:lvl1pPr>
              <a:defRPr/>
            </a:lvl1pPr>
          </a:lstStyle>
          <a:p>
            <a:pPr>
              <a:defRPr/>
            </a:pPr>
            <a:endParaRPr lang="es-ES"/>
          </a:p>
        </p:txBody>
      </p:sp>
      <p:sp>
        <p:nvSpPr>
          <p:cNvPr id="7" name="Rectangle 11"/>
          <p:cNvSpPr>
            <a:spLocks noGrp="1" noChangeArrowheads="1"/>
          </p:cNvSpPr>
          <p:nvPr>
            <p:ph type="sldNum" sz="quarter" idx="12"/>
          </p:nvPr>
        </p:nvSpPr>
        <p:spPr>
          <a:ln/>
        </p:spPr>
        <p:txBody>
          <a:bodyPr/>
          <a:lstStyle>
            <a:lvl1pPr>
              <a:defRPr/>
            </a:lvl1pPr>
          </a:lstStyle>
          <a:p>
            <a:fld id="{144D2B74-6CBF-4DFE-85AE-48DA3181F44C}" type="slidenum">
              <a:rPr lang="es-ES" altLang="es-MX"/>
              <a:pPr/>
              <a:t>‹Nº›</a:t>
            </a:fld>
            <a:endParaRPr lang="es-ES" altLang="es-MX"/>
          </a:p>
        </p:txBody>
      </p:sp>
    </p:spTree>
    <p:extLst>
      <p:ext uri="{BB962C8B-B14F-4D97-AF65-F5344CB8AC3E}">
        <p14:creationId xmlns:p14="http://schemas.microsoft.com/office/powerpoint/2010/main" val="26443292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Rectangle 9"/>
          <p:cNvSpPr>
            <a:spLocks noGrp="1" noChangeArrowheads="1"/>
          </p:cNvSpPr>
          <p:nvPr>
            <p:ph type="dt" sz="half" idx="10"/>
          </p:nvPr>
        </p:nvSpPr>
        <p:spPr>
          <a:ln/>
        </p:spPr>
        <p:txBody>
          <a:bodyPr/>
          <a:lstStyle>
            <a:lvl1pPr>
              <a:defRPr/>
            </a:lvl1pPr>
          </a:lstStyle>
          <a:p>
            <a:pPr>
              <a:defRPr/>
            </a:pPr>
            <a:endParaRPr lang="es-ES"/>
          </a:p>
        </p:txBody>
      </p:sp>
      <p:sp>
        <p:nvSpPr>
          <p:cNvPr id="8" name="Rectangle 10"/>
          <p:cNvSpPr>
            <a:spLocks noGrp="1" noChangeArrowheads="1"/>
          </p:cNvSpPr>
          <p:nvPr>
            <p:ph type="ftr" sz="quarter" idx="11"/>
          </p:nvPr>
        </p:nvSpPr>
        <p:spPr>
          <a:ln/>
        </p:spPr>
        <p:txBody>
          <a:bodyPr/>
          <a:lstStyle>
            <a:lvl1pPr>
              <a:defRPr/>
            </a:lvl1pPr>
          </a:lstStyle>
          <a:p>
            <a:pPr>
              <a:defRPr/>
            </a:pPr>
            <a:endParaRPr lang="es-ES"/>
          </a:p>
        </p:txBody>
      </p:sp>
      <p:sp>
        <p:nvSpPr>
          <p:cNvPr id="9" name="Rectangle 11"/>
          <p:cNvSpPr>
            <a:spLocks noGrp="1" noChangeArrowheads="1"/>
          </p:cNvSpPr>
          <p:nvPr>
            <p:ph type="sldNum" sz="quarter" idx="12"/>
          </p:nvPr>
        </p:nvSpPr>
        <p:spPr>
          <a:ln/>
        </p:spPr>
        <p:txBody>
          <a:bodyPr/>
          <a:lstStyle>
            <a:lvl1pPr>
              <a:defRPr/>
            </a:lvl1pPr>
          </a:lstStyle>
          <a:p>
            <a:fld id="{688740F3-F924-4A4E-9DF9-7B7FD0021121}" type="slidenum">
              <a:rPr lang="es-ES" altLang="es-MX"/>
              <a:pPr/>
              <a:t>‹Nº›</a:t>
            </a:fld>
            <a:endParaRPr lang="es-ES" altLang="es-MX"/>
          </a:p>
        </p:txBody>
      </p:sp>
    </p:spTree>
    <p:extLst>
      <p:ext uri="{BB962C8B-B14F-4D97-AF65-F5344CB8AC3E}">
        <p14:creationId xmlns:p14="http://schemas.microsoft.com/office/powerpoint/2010/main" val="6838545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Rectangle 9"/>
          <p:cNvSpPr>
            <a:spLocks noGrp="1" noChangeArrowheads="1"/>
          </p:cNvSpPr>
          <p:nvPr>
            <p:ph type="dt" sz="half" idx="10"/>
          </p:nvPr>
        </p:nvSpPr>
        <p:spPr>
          <a:ln/>
        </p:spPr>
        <p:txBody>
          <a:bodyPr/>
          <a:lstStyle>
            <a:lvl1pPr>
              <a:defRPr/>
            </a:lvl1pPr>
          </a:lstStyle>
          <a:p>
            <a:pPr>
              <a:defRPr/>
            </a:pPr>
            <a:endParaRPr lang="es-ES"/>
          </a:p>
        </p:txBody>
      </p:sp>
      <p:sp>
        <p:nvSpPr>
          <p:cNvPr id="4" name="Rectangle 10"/>
          <p:cNvSpPr>
            <a:spLocks noGrp="1" noChangeArrowheads="1"/>
          </p:cNvSpPr>
          <p:nvPr>
            <p:ph type="ftr" sz="quarter" idx="11"/>
          </p:nvPr>
        </p:nvSpPr>
        <p:spPr>
          <a:ln/>
        </p:spPr>
        <p:txBody>
          <a:bodyPr/>
          <a:lstStyle>
            <a:lvl1pPr>
              <a:defRPr/>
            </a:lvl1pPr>
          </a:lstStyle>
          <a:p>
            <a:pPr>
              <a:defRPr/>
            </a:pPr>
            <a:endParaRPr lang="es-ES"/>
          </a:p>
        </p:txBody>
      </p:sp>
      <p:sp>
        <p:nvSpPr>
          <p:cNvPr id="5" name="Rectangle 11"/>
          <p:cNvSpPr>
            <a:spLocks noGrp="1" noChangeArrowheads="1"/>
          </p:cNvSpPr>
          <p:nvPr>
            <p:ph type="sldNum" sz="quarter" idx="12"/>
          </p:nvPr>
        </p:nvSpPr>
        <p:spPr>
          <a:ln/>
        </p:spPr>
        <p:txBody>
          <a:bodyPr/>
          <a:lstStyle>
            <a:lvl1pPr>
              <a:defRPr/>
            </a:lvl1pPr>
          </a:lstStyle>
          <a:p>
            <a:fld id="{12AFCC90-C7B4-48AA-9EEB-E6FD3D6875DE}" type="slidenum">
              <a:rPr lang="es-ES" altLang="es-MX"/>
              <a:pPr/>
              <a:t>‹Nº›</a:t>
            </a:fld>
            <a:endParaRPr lang="es-ES" altLang="es-MX"/>
          </a:p>
        </p:txBody>
      </p:sp>
    </p:spTree>
    <p:extLst>
      <p:ext uri="{BB962C8B-B14F-4D97-AF65-F5344CB8AC3E}">
        <p14:creationId xmlns:p14="http://schemas.microsoft.com/office/powerpoint/2010/main" val="40048195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9"/>
          <p:cNvSpPr>
            <a:spLocks noGrp="1" noChangeArrowheads="1"/>
          </p:cNvSpPr>
          <p:nvPr>
            <p:ph type="dt" sz="half" idx="10"/>
          </p:nvPr>
        </p:nvSpPr>
        <p:spPr>
          <a:ln/>
        </p:spPr>
        <p:txBody>
          <a:bodyPr/>
          <a:lstStyle>
            <a:lvl1pPr>
              <a:defRPr/>
            </a:lvl1pPr>
          </a:lstStyle>
          <a:p>
            <a:pPr>
              <a:defRPr/>
            </a:pPr>
            <a:endParaRPr lang="es-ES"/>
          </a:p>
        </p:txBody>
      </p:sp>
      <p:sp>
        <p:nvSpPr>
          <p:cNvPr id="3" name="Rectangle 10"/>
          <p:cNvSpPr>
            <a:spLocks noGrp="1" noChangeArrowheads="1"/>
          </p:cNvSpPr>
          <p:nvPr>
            <p:ph type="ftr" sz="quarter" idx="11"/>
          </p:nvPr>
        </p:nvSpPr>
        <p:spPr>
          <a:ln/>
        </p:spPr>
        <p:txBody>
          <a:bodyPr/>
          <a:lstStyle>
            <a:lvl1pPr>
              <a:defRPr/>
            </a:lvl1pPr>
          </a:lstStyle>
          <a:p>
            <a:pPr>
              <a:defRPr/>
            </a:pPr>
            <a:endParaRPr lang="es-ES"/>
          </a:p>
        </p:txBody>
      </p:sp>
      <p:sp>
        <p:nvSpPr>
          <p:cNvPr id="4" name="Rectangle 11"/>
          <p:cNvSpPr>
            <a:spLocks noGrp="1" noChangeArrowheads="1"/>
          </p:cNvSpPr>
          <p:nvPr>
            <p:ph type="sldNum" sz="quarter" idx="12"/>
          </p:nvPr>
        </p:nvSpPr>
        <p:spPr>
          <a:ln/>
        </p:spPr>
        <p:txBody>
          <a:bodyPr/>
          <a:lstStyle>
            <a:lvl1pPr>
              <a:defRPr/>
            </a:lvl1pPr>
          </a:lstStyle>
          <a:p>
            <a:fld id="{419FC452-5711-40C9-ABF9-EDD21F87331C}" type="slidenum">
              <a:rPr lang="es-ES" altLang="es-MX"/>
              <a:pPr/>
              <a:t>‹Nº›</a:t>
            </a:fld>
            <a:endParaRPr lang="es-ES" altLang="es-MX"/>
          </a:p>
        </p:txBody>
      </p:sp>
    </p:spTree>
    <p:extLst>
      <p:ext uri="{BB962C8B-B14F-4D97-AF65-F5344CB8AC3E}">
        <p14:creationId xmlns:p14="http://schemas.microsoft.com/office/powerpoint/2010/main" val="28860958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Rectangle 9"/>
          <p:cNvSpPr>
            <a:spLocks noGrp="1" noChangeArrowheads="1"/>
          </p:cNvSpPr>
          <p:nvPr>
            <p:ph type="dt" sz="half" idx="10"/>
          </p:nvPr>
        </p:nvSpPr>
        <p:spPr>
          <a:ln/>
        </p:spPr>
        <p:txBody>
          <a:bodyPr/>
          <a:lstStyle>
            <a:lvl1pPr>
              <a:defRPr/>
            </a:lvl1pPr>
          </a:lstStyle>
          <a:p>
            <a:pPr>
              <a:defRPr/>
            </a:pPr>
            <a:endParaRPr lang="es-ES"/>
          </a:p>
        </p:txBody>
      </p:sp>
      <p:sp>
        <p:nvSpPr>
          <p:cNvPr id="6" name="Rectangle 10"/>
          <p:cNvSpPr>
            <a:spLocks noGrp="1" noChangeArrowheads="1"/>
          </p:cNvSpPr>
          <p:nvPr>
            <p:ph type="ftr" sz="quarter" idx="11"/>
          </p:nvPr>
        </p:nvSpPr>
        <p:spPr>
          <a:ln/>
        </p:spPr>
        <p:txBody>
          <a:bodyPr/>
          <a:lstStyle>
            <a:lvl1pPr>
              <a:defRPr/>
            </a:lvl1pPr>
          </a:lstStyle>
          <a:p>
            <a:pPr>
              <a:defRPr/>
            </a:pPr>
            <a:endParaRPr lang="es-ES"/>
          </a:p>
        </p:txBody>
      </p:sp>
      <p:sp>
        <p:nvSpPr>
          <p:cNvPr id="7" name="Rectangle 11"/>
          <p:cNvSpPr>
            <a:spLocks noGrp="1" noChangeArrowheads="1"/>
          </p:cNvSpPr>
          <p:nvPr>
            <p:ph type="sldNum" sz="quarter" idx="12"/>
          </p:nvPr>
        </p:nvSpPr>
        <p:spPr>
          <a:ln/>
        </p:spPr>
        <p:txBody>
          <a:bodyPr/>
          <a:lstStyle>
            <a:lvl1pPr>
              <a:defRPr/>
            </a:lvl1pPr>
          </a:lstStyle>
          <a:p>
            <a:fld id="{706A4B1F-31C1-4883-943B-3D9A0A475F84}" type="slidenum">
              <a:rPr lang="es-ES" altLang="es-MX"/>
              <a:pPr/>
              <a:t>‹Nº›</a:t>
            </a:fld>
            <a:endParaRPr lang="es-ES" altLang="es-MX"/>
          </a:p>
        </p:txBody>
      </p:sp>
    </p:spTree>
    <p:extLst>
      <p:ext uri="{BB962C8B-B14F-4D97-AF65-F5344CB8AC3E}">
        <p14:creationId xmlns:p14="http://schemas.microsoft.com/office/powerpoint/2010/main" val="569543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Rectangle 9"/>
          <p:cNvSpPr>
            <a:spLocks noGrp="1" noChangeArrowheads="1"/>
          </p:cNvSpPr>
          <p:nvPr>
            <p:ph type="dt" sz="half" idx="10"/>
          </p:nvPr>
        </p:nvSpPr>
        <p:spPr>
          <a:ln/>
        </p:spPr>
        <p:txBody>
          <a:bodyPr/>
          <a:lstStyle>
            <a:lvl1pPr>
              <a:defRPr/>
            </a:lvl1pPr>
          </a:lstStyle>
          <a:p>
            <a:pPr>
              <a:defRPr/>
            </a:pPr>
            <a:endParaRPr lang="es-ES"/>
          </a:p>
        </p:txBody>
      </p:sp>
      <p:sp>
        <p:nvSpPr>
          <p:cNvPr id="6" name="Rectangle 10"/>
          <p:cNvSpPr>
            <a:spLocks noGrp="1" noChangeArrowheads="1"/>
          </p:cNvSpPr>
          <p:nvPr>
            <p:ph type="ftr" sz="quarter" idx="11"/>
          </p:nvPr>
        </p:nvSpPr>
        <p:spPr>
          <a:ln/>
        </p:spPr>
        <p:txBody>
          <a:bodyPr/>
          <a:lstStyle>
            <a:lvl1pPr>
              <a:defRPr/>
            </a:lvl1pPr>
          </a:lstStyle>
          <a:p>
            <a:pPr>
              <a:defRPr/>
            </a:pPr>
            <a:endParaRPr lang="es-ES"/>
          </a:p>
        </p:txBody>
      </p:sp>
      <p:sp>
        <p:nvSpPr>
          <p:cNvPr id="7" name="Rectangle 11"/>
          <p:cNvSpPr>
            <a:spLocks noGrp="1" noChangeArrowheads="1"/>
          </p:cNvSpPr>
          <p:nvPr>
            <p:ph type="sldNum" sz="quarter" idx="12"/>
          </p:nvPr>
        </p:nvSpPr>
        <p:spPr>
          <a:ln/>
        </p:spPr>
        <p:txBody>
          <a:bodyPr/>
          <a:lstStyle>
            <a:lvl1pPr>
              <a:defRPr/>
            </a:lvl1pPr>
          </a:lstStyle>
          <a:p>
            <a:fld id="{59BD7684-5651-4A25-A7A5-95C634DFE0E8}" type="slidenum">
              <a:rPr lang="es-ES" altLang="es-MX"/>
              <a:pPr/>
              <a:t>‹Nº›</a:t>
            </a:fld>
            <a:endParaRPr lang="es-ES" altLang="es-MX"/>
          </a:p>
        </p:txBody>
      </p:sp>
    </p:spTree>
    <p:extLst>
      <p:ext uri="{BB962C8B-B14F-4D97-AF65-F5344CB8AC3E}">
        <p14:creationId xmlns:p14="http://schemas.microsoft.com/office/powerpoint/2010/main" val="32074833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1071563" y="304800"/>
            <a:ext cx="7615237" cy="1106488"/>
            <a:chOff x="675" y="192"/>
            <a:chExt cx="4797" cy="697"/>
          </a:xfrm>
        </p:grpSpPr>
        <p:sp>
          <p:nvSpPr>
            <p:cNvPr id="1032" name="Oval 3"/>
            <p:cNvSpPr>
              <a:spLocks noChangeArrowheads="1"/>
            </p:cNvSpPr>
            <p:nvPr/>
          </p:nvSpPr>
          <p:spPr bwMode="hidden">
            <a:xfrm flipH="1">
              <a:off x="3067" y="192"/>
              <a:ext cx="696" cy="696"/>
            </a:xfrm>
            <a:prstGeom prst="ellipse">
              <a:avLst/>
            </a:prstGeom>
            <a:solidFill>
              <a:schemeClr val="accent2"/>
            </a:solidFill>
            <a:ln>
              <a:noFill/>
            </a:ln>
            <a:effectLst/>
            <a:extLst>
              <a:ext uri="{91240B29-F687-4F45-9708-019B960494DF}">
                <a14:hiddenLine xmlns:a14="http://schemas.microsoft.com/office/drawing/2010/main" w="28575">
                  <a:solidFill>
                    <a:schemeClr val="accent2"/>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endParaRPr lang="es-MX" altLang="es-MX" sz="2400">
                <a:latin typeface="Times New Roman" panose="02020603050405020304" pitchFamily="18" charset="0"/>
              </a:endParaRPr>
            </a:p>
          </p:txBody>
        </p:sp>
        <p:sp>
          <p:nvSpPr>
            <p:cNvPr id="1033" name="Oval 4"/>
            <p:cNvSpPr>
              <a:spLocks noChangeArrowheads="1"/>
            </p:cNvSpPr>
            <p:nvPr/>
          </p:nvSpPr>
          <p:spPr bwMode="hidden">
            <a:xfrm flipH="1">
              <a:off x="4777" y="192"/>
              <a:ext cx="695" cy="696"/>
            </a:xfrm>
            <a:prstGeom prst="ellipse">
              <a:avLst/>
            </a:prstGeom>
            <a:solidFill>
              <a:schemeClr val="accent2"/>
            </a:solidFill>
            <a:ln>
              <a:noFill/>
            </a:ln>
            <a:effectLst/>
            <a:extLst>
              <a:ext uri="{91240B29-F687-4F45-9708-019B960494DF}">
                <a14:hiddenLine xmlns:a14="http://schemas.microsoft.com/office/drawing/2010/main" w="28575">
                  <a:solidFill>
                    <a:schemeClr val="accent2"/>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endParaRPr lang="es-MX" altLang="es-MX" sz="2400">
                <a:latin typeface="Times New Roman" panose="02020603050405020304" pitchFamily="18" charset="0"/>
              </a:endParaRPr>
            </a:p>
          </p:txBody>
        </p:sp>
        <p:sp>
          <p:nvSpPr>
            <p:cNvPr id="1034" name="Oval 5"/>
            <p:cNvSpPr>
              <a:spLocks noChangeArrowheads="1"/>
            </p:cNvSpPr>
            <p:nvPr/>
          </p:nvSpPr>
          <p:spPr bwMode="hidden">
            <a:xfrm flipH="1">
              <a:off x="675" y="193"/>
              <a:ext cx="695" cy="696"/>
            </a:xfrm>
            <a:prstGeom prst="ellipse">
              <a:avLst/>
            </a:prstGeom>
            <a:solidFill>
              <a:schemeClr val="accent2"/>
            </a:solidFill>
            <a:ln>
              <a:noFill/>
            </a:ln>
            <a:effectLst/>
            <a:extLst>
              <a:ext uri="{91240B29-F687-4F45-9708-019B960494DF}">
                <a14:hiddenLine xmlns:a14="http://schemas.microsoft.com/office/drawing/2010/main" w="28575">
                  <a:solidFill>
                    <a:schemeClr val="accent2"/>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endParaRPr lang="es-MX" altLang="es-MX" sz="2400">
                <a:latin typeface="Times New Roman" panose="02020603050405020304" pitchFamily="18" charset="0"/>
              </a:endParaRPr>
            </a:p>
          </p:txBody>
        </p:sp>
        <p:sp>
          <p:nvSpPr>
            <p:cNvPr id="1035" name="Oval 6"/>
            <p:cNvSpPr>
              <a:spLocks noChangeArrowheads="1"/>
            </p:cNvSpPr>
            <p:nvPr/>
          </p:nvSpPr>
          <p:spPr bwMode="hidden">
            <a:xfrm flipH="1">
              <a:off x="3984" y="192"/>
              <a:ext cx="695" cy="696"/>
            </a:xfrm>
            <a:prstGeom prst="ellipse">
              <a:avLst/>
            </a:prstGeom>
            <a:noFill/>
            <a:ln w="28575">
              <a:solidFill>
                <a:schemeClr val="accent2"/>
              </a:solidFill>
              <a:round/>
              <a:headEnd/>
              <a:tailEnd/>
            </a:ln>
            <a:effectLst/>
            <a:extLst>
              <a:ext uri="{909E8E84-426E-40DD-AFC4-6F175D3DCCD1}">
                <a14:hiddenFill xmlns:a14="http://schemas.microsoft.com/office/drawing/2010/main">
                  <a:solidFill>
                    <a:srgbClr val="E0E0F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endParaRPr lang="es-MX" altLang="es-MX" sz="2400">
                <a:latin typeface="Times New Roman" panose="02020603050405020304" pitchFamily="18" charset="0"/>
              </a:endParaRPr>
            </a:p>
          </p:txBody>
        </p:sp>
        <p:sp>
          <p:nvSpPr>
            <p:cNvPr id="1036" name="Oval 7"/>
            <p:cNvSpPr>
              <a:spLocks noChangeArrowheads="1"/>
            </p:cNvSpPr>
            <p:nvPr/>
          </p:nvSpPr>
          <p:spPr bwMode="hidden">
            <a:xfrm flipH="1">
              <a:off x="1486" y="192"/>
              <a:ext cx="695" cy="696"/>
            </a:xfrm>
            <a:prstGeom prst="ellipse">
              <a:avLst/>
            </a:prstGeom>
            <a:noFill/>
            <a:ln w="28575">
              <a:solidFill>
                <a:schemeClr val="accent2"/>
              </a:solidFill>
              <a:round/>
              <a:headEnd/>
              <a:tailEnd/>
            </a:ln>
            <a:effectLst/>
            <a:extLst>
              <a:ext uri="{909E8E84-426E-40DD-AFC4-6F175D3DCCD1}">
                <a14:hiddenFill xmlns:a14="http://schemas.microsoft.com/office/drawing/2010/main">
                  <a:solidFill>
                    <a:schemeClr val="accent2"/>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endParaRPr lang="es-MX" altLang="es-MX" sz="2400">
                <a:latin typeface="Times New Roman" panose="02020603050405020304" pitchFamily="18" charset="0"/>
              </a:endParaRPr>
            </a:p>
          </p:txBody>
        </p:sp>
      </p:grpSp>
      <p:sp>
        <p:nvSpPr>
          <p:cNvPr id="1027" name="Rectangle 8"/>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 altLang="es-MX"/>
              <a:t>Haga clic para modificar el estilo de texto del patrón</a:t>
            </a:r>
          </a:p>
          <a:p>
            <a:pPr lvl="1"/>
            <a:r>
              <a:rPr lang="es-ES" altLang="es-MX"/>
              <a:t>Segundo nivel</a:t>
            </a:r>
          </a:p>
          <a:p>
            <a:pPr lvl="2"/>
            <a:r>
              <a:rPr lang="es-ES" altLang="es-MX"/>
              <a:t>Tercer nivel</a:t>
            </a:r>
          </a:p>
          <a:p>
            <a:pPr lvl="3"/>
            <a:r>
              <a:rPr lang="es-ES" altLang="es-MX"/>
              <a:t>Cuarto nivel</a:t>
            </a:r>
          </a:p>
          <a:p>
            <a:pPr lvl="4"/>
            <a:r>
              <a:rPr lang="es-ES" altLang="es-MX"/>
              <a:t>Quinto nivel</a:t>
            </a:r>
          </a:p>
        </p:txBody>
      </p:sp>
      <p:sp>
        <p:nvSpPr>
          <p:cNvPr id="19465" name="Rectangle 9"/>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000">
                <a:latin typeface="Arial" charset="0"/>
              </a:defRPr>
            </a:lvl1pPr>
          </a:lstStyle>
          <a:p>
            <a:pPr>
              <a:defRPr/>
            </a:pPr>
            <a:endParaRPr lang="es-ES"/>
          </a:p>
        </p:txBody>
      </p:sp>
      <p:sp>
        <p:nvSpPr>
          <p:cNvPr id="19466" name="Rectangle 10"/>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000">
                <a:latin typeface="Arial" charset="0"/>
              </a:defRPr>
            </a:lvl1pPr>
          </a:lstStyle>
          <a:p>
            <a:pPr>
              <a:defRPr/>
            </a:pPr>
            <a:endParaRPr lang="es-ES"/>
          </a:p>
        </p:txBody>
      </p:sp>
      <p:sp>
        <p:nvSpPr>
          <p:cNvPr id="19467" name="Rectangle 11"/>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lvl1pPr>
          </a:lstStyle>
          <a:p>
            <a:fld id="{B8684EF3-152B-445F-8A38-E5D698CA5968}" type="slidenum">
              <a:rPr lang="es-ES" altLang="es-MX"/>
              <a:pPr/>
              <a:t>‹Nº›</a:t>
            </a:fld>
            <a:endParaRPr lang="es-ES" altLang="es-MX"/>
          </a:p>
        </p:txBody>
      </p:sp>
      <p:sp>
        <p:nvSpPr>
          <p:cNvPr id="1031" name="Rectangle 1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ES" altLang="es-MX"/>
              <a:t>Haga clic para cambiar el estilo de título	</a:t>
            </a:r>
          </a:p>
        </p:txBody>
      </p:sp>
    </p:spTree>
  </p:cSld>
  <p:clrMap bg1="lt1" tx1="dk1" bg2="lt2" tx2="dk2" accent1="accent1" accent2="accent2" accent3="accent3" accent4="accent4" accent5="accent5" accent6="accent6" hlink="hlink" folHlink="folHlink"/>
  <p:sldLayoutIdLst>
    <p:sldLayoutId id="2147483711"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Arial" charset="0"/>
        </a:defRPr>
      </a:lvl2pPr>
      <a:lvl3pPr algn="l" rtl="0" eaLnBrk="0" fontAlgn="base" hangingPunct="0">
        <a:spcBef>
          <a:spcPct val="0"/>
        </a:spcBef>
        <a:spcAft>
          <a:spcPct val="0"/>
        </a:spcAft>
        <a:defRPr sz="3800">
          <a:solidFill>
            <a:schemeClr val="tx2"/>
          </a:solidFill>
          <a:latin typeface="Arial" charset="0"/>
        </a:defRPr>
      </a:lvl3pPr>
      <a:lvl4pPr algn="l" rtl="0" eaLnBrk="0" fontAlgn="base" hangingPunct="0">
        <a:spcBef>
          <a:spcPct val="0"/>
        </a:spcBef>
        <a:spcAft>
          <a:spcPct val="0"/>
        </a:spcAft>
        <a:defRPr sz="3800">
          <a:solidFill>
            <a:schemeClr val="tx2"/>
          </a:solidFill>
          <a:latin typeface="Arial" charset="0"/>
        </a:defRPr>
      </a:lvl4pPr>
      <a:lvl5pPr algn="l" rtl="0" eaLnBrk="0" fontAlgn="base" hangingPunct="0">
        <a:spcBef>
          <a:spcPct val="0"/>
        </a:spcBef>
        <a:spcAft>
          <a:spcPct val="0"/>
        </a:spcAft>
        <a:defRPr sz="3800">
          <a:solidFill>
            <a:schemeClr val="tx2"/>
          </a:solidFill>
          <a:latin typeface="Arial" charset="0"/>
        </a:defRPr>
      </a:lvl5pPr>
      <a:lvl6pPr marL="457200" algn="l" rtl="0" fontAlgn="base">
        <a:spcBef>
          <a:spcPct val="0"/>
        </a:spcBef>
        <a:spcAft>
          <a:spcPct val="0"/>
        </a:spcAft>
        <a:defRPr sz="3800">
          <a:solidFill>
            <a:schemeClr val="tx2"/>
          </a:solidFill>
          <a:latin typeface="Arial" charset="0"/>
        </a:defRPr>
      </a:lvl6pPr>
      <a:lvl7pPr marL="914400" algn="l" rtl="0" fontAlgn="base">
        <a:spcBef>
          <a:spcPct val="0"/>
        </a:spcBef>
        <a:spcAft>
          <a:spcPct val="0"/>
        </a:spcAft>
        <a:defRPr sz="3800">
          <a:solidFill>
            <a:schemeClr val="tx2"/>
          </a:solidFill>
          <a:latin typeface="Arial" charset="0"/>
        </a:defRPr>
      </a:lvl7pPr>
      <a:lvl8pPr marL="1371600" algn="l" rtl="0" fontAlgn="base">
        <a:spcBef>
          <a:spcPct val="0"/>
        </a:spcBef>
        <a:spcAft>
          <a:spcPct val="0"/>
        </a:spcAft>
        <a:defRPr sz="3800">
          <a:solidFill>
            <a:schemeClr val="tx2"/>
          </a:solidFill>
          <a:latin typeface="Arial" charset="0"/>
        </a:defRPr>
      </a:lvl8pPr>
      <a:lvl9pPr marL="1828800" algn="l" rtl="0" fontAlgn="base">
        <a:spcBef>
          <a:spcPct val="0"/>
        </a:spcBef>
        <a:spcAft>
          <a:spcPct val="0"/>
        </a:spcAft>
        <a:defRPr sz="3800">
          <a:solidFill>
            <a:schemeClr val="tx2"/>
          </a:solidFill>
          <a:latin typeface="Arial" charset="0"/>
        </a:defRPr>
      </a:lvl9pPr>
    </p:titleStyle>
    <p:bodyStyle>
      <a:lvl1pPr marL="342900" indent="-342900" algn="l" rtl="0" eaLnBrk="0" fontAlgn="base" hangingPunct="0">
        <a:spcBef>
          <a:spcPct val="20000"/>
        </a:spcBef>
        <a:spcAft>
          <a:spcPct val="0"/>
        </a:spcAft>
        <a:buClr>
          <a:schemeClr val="accent1"/>
        </a:buClr>
        <a:buFont typeface="Wingdings" panose="05000000000000000000" pitchFamily="2" charset="2"/>
        <a:buChar char="l"/>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anose="05000000000000000000" pitchFamily="2" charset="2"/>
        <a:buChar char="¡"/>
        <a:defRPr sz="2700">
          <a:solidFill>
            <a:schemeClr val="tx1"/>
          </a:solidFill>
          <a:latin typeface="+mn-lt"/>
        </a:defRPr>
      </a:lvl2pPr>
      <a:lvl3pPr marL="1143000" indent="-228600" algn="l" rtl="0" eaLnBrk="0" fontAlgn="base" hangingPunct="0">
        <a:spcBef>
          <a:spcPct val="20000"/>
        </a:spcBef>
        <a:spcAft>
          <a:spcPct val="0"/>
        </a:spcAft>
        <a:buClr>
          <a:schemeClr val="accent1"/>
        </a:buClr>
        <a:buFont typeface="Wingdings" panose="05000000000000000000" pitchFamily="2" charset="2"/>
        <a:buChar char="l"/>
        <a:defRPr sz="2300">
          <a:solidFill>
            <a:schemeClr val="tx1"/>
          </a:solidFill>
          <a:latin typeface="+mn-lt"/>
        </a:defRPr>
      </a:lvl3pPr>
      <a:lvl4pPr marL="1600200" indent="-228600" algn="l" rtl="0" eaLnBrk="0" fontAlgn="base" hangingPunct="0">
        <a:spcBef>
          <a:spcPct val="20000"/>
        </a:spcBef>
        <a:spcAft>
          <a:spcPct val="0"/>
        </a:spcAft>
        <a:buClr>
          <a:schemeClr val="accent1"/>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mn-lt"/>
        </a:defRPr>
      </a:lvl5pPr>
      <a:lvl6pPr marL="25146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hyperlink" Target="http://es.wikipedia.org/wiki/Sistema_inmunitario" TargetMode="External"/><Relationship Id="rId13" Type="http://schemas.openxmlformats.org/officeDocument/2006/relationships/hyperlink" Target="http://es.wikipedia.org/wiki/Neurona" TargetMode="External"/><Relationship Id="rId3" Type="http://schemas.openxmlformats.org/officeDocument/2006/relationships/hyperlink" Target="http://es.wikipedia.org/wiki/Glucosa" TargetMode="External"/><Relationship Id="rId7" Type="http://schemas.openxmlformats.org/officeDocument/2006/relationships/hyperlink" Target="http://es.wikipedia.org/wiki/Digesti%C3%B3n" TargetMode="External"/><Relationship Id="rId12" Type="http://schemas.openxmlformats.org/officeDocument/2006/relationships/hyperlink" Target="http://es.wikipedia.org/wiki/Hipot%C3%A1lamo" TargetMode="External"/><Relationship Id="rId17" Type="http://schemas.openxmlformats.org/officeDocument/2006/relationships/hyperlink" Target="http://es.wikipedia.org/wiki/Hormona_liberadora_de_tirotropina" TargetMode="External"/><Relationship Id="rId2" Type="http://schemas.openxmlformats.org/officeDocument/2006/relationships/hyperlink" Target="http://es.wikipedia.org/wiki/Ox%C3%ADgeno" TargetMode="External"/><Relationship Id="rId16" Type="http://schemas.openxmlformats.org/officeDocument/2006/relationships/hyperlink" Target="http://es.wikipedia.org/wiki/Prolactina" TargetMode="External"/><Relationship Id="rId1" Type="http://schemas.openxmlformats.org/officeDocument/2006/relationships/slideLayout" Target="../slideLayouts/slideLayout2.xml"/><Relationship Id="rId6" Type="http://schemas.openxmlformats.org/officeDocument/2006/relationships/hyperlink" Target="http://es.wikipedia.org/wiki/Pupila" TargetMode="External"/><Relationship Id="rId11" Type="http://schemas.openxmlformats.org/officeDocument/2006/relationships/hyperlink" Target="http://es.wikipedia.org/wiki/Ri%C3%B1%C3%B3n" TargetMode="External"/><Relationship Id="rId5" Type="http://schemas.openxmlformats.org/officeDocument/2006/relationships/hyperlink" Target="http://es.wikipedia.org/wiki/M%C3%BAsculo" TargetMode="External"/><Relationship Id="rId15" Type="http://schemas.openxmlformats.org/officeDocument/2006/relationships/hyperlink" Target="http://es.wikipedia.org/wiki/Presi%C3%B3n_arterial" TargetMode="External"/><Relationship Id="rId10" Type="http://schemas.openxmlformats.org/officeDocument/2006/relationships/hyperlink" Target="http://es.wikipedia.org/w/index.php?title=Respuesta_de_lucha_o_huida&amp;action=edit&amp;redlink=1" TargetMode="External"/><Relationship Id="rId4" Type="http://schemas.openxmlformats.org/officeDocument/2006/relationships/hyperlink" Target="http://es.wikipedia.org/wiki/Cerebro" TargetMode="External"/><Relationship Id="rId9" Type="http://schemas.openxmlformats.org/officeDocument/2006/relationships/hyperlink" Target="http://es.wikipedia.org/wiki/M%C3%A9dula_adrenal" TargetMode="External"/><Relationship Id="rId14" Type="http://schemas.openxmlformats.org/officeDocument/2006/relationships/hyperlink" Target="http://es.wikipedia.org/w/index.php?title=N%C3%BAcleo_infundibular&amp;action=edit&amp;redlink=1" TargetMode="External"/></Relationships>
</file>

<file path=ppt/slides/_rels/slide24.xml.rels><?xml version="1.0" encoding="UTF-8" standalone="yes"?>
<Relationships xmlns="http://schemas.openxmlformats.org/package/2006/relationships"><Relationship Id="rId13" Type="http://schemas.openxmlformats.org/officeDocument/2006/relationships/hyperlink" Target="http://es.wikipedia.org/wiki/Hormona_adrenocorticotr%C3%B3pica" TargetMode="External"/><Relationship Id="rId18" Type="http://schemas.openxmlformats.org/officeDocument/2006/relationships/hyperlink" Target="http://es.wikipedia.org/wiki/Glucocorticoide" TargetMode="External"/><Relationship Id="rId26" Type="http://schemas.openxmlformats.org/officeDocument/2006/relationships/hyperlink" Target="http://es.wikipedia.org/wiki/Hormona_antidiur%C3%A9tica" TargetMode="External"/><Relationship Id="rId39" Type="http://schemas.openxmlformats.org/officeDocument/2006/relationships/hyperlink" Target="http://es.wikipedia.org/wiki/Gl%C3%A1ndula_tiroides" TargetMode="External"/><Relationship Id="rId3" Type="http://schemas.openxmlformats.org/officeDocument/2006/relationships/hyperlink" Target="http://es.wikipedia.org/wiki/Test%C3%ADculo" TargetMode="External"/><Relationship Id="rId21" Type="http://schemas.openxmlformats.org/officeDocument/2006/relationships/hyperlink" Target="http://es.wikipedia.org/wiki/Angiotensina" TargetMode="External"/><Relationship Id="rId34" Type="http://schemas.openxmlformats.org/officeDocument/2006/relationships/hyperlink" Target="http://es.wikipedia.org/wiki/GMPc" TargetMode="External"/><Relationship Id="rId42" Type="http://schemas.openxmlformats.org/officeDocument/2006/relationships/hyperlink" Target="http://es.wikipedia.org/wiki/Calcium" TargetMode="External"/><Relationship Id="rId47" Type="http://schemas.openxmlformats.org/officeDocument/2006/relationships/hyperlink" Target="http://es.wikipedia.org/wiki/Bilis" TargetMode="External"/><Relationship Id="rId50" Type="http://schemas.openxmlformats.org/officeDocument/2006/relationships/hyperlink" Target="http://es.wikipedia.org/wiki/M%C3%A9dula_%C3%B3sea" TargetMode="External"/><Relationship Id="rId7" Type="http://schemas.openxmlformats.org/officeDocument/2006/relationships/hyperlink" Target="http://es.wikipedia.org/wiki/Tejido_adiposo" TargetMode="External"/><Relationship Id="rId12" Type="http://schemas.openxmlformats.org/officeDocument/2006/relationships/hyperlink" Target="http://es.wikipedia.org/wiki/%C3%81cidos_grasos" TargetMode="External"/><Relationship Id="rId17" Type="http://schemas.openxmlformats.org/officeDocument/2006/relationships/hyperlink" Target="http://es.wikipedia.org/wiki/Corticosteroide" TargetMode="External"/><Relationship Id="rId25" Type="http://schemas.openxmlformats.org/officeDocument/2006/relationships/hyperlink" Target="http://es.wikipedia.org/wiki/Aldosterona" TargetMode="External"/><Relationship Id="rId33" Type="http://schemas.openxmlformats.org/officeDocument/2006/relationships/hyperlink" Target="http://es.wikipedia.org/wiki/Coraz%C3%B3n" TargetMode="External"/><Relationship Id="rId38" Type="http://schemas.openxmlformats.org/officeDocument/2006/relationships/hyperlink" Target="http://es.wikipedia.org/wiki/Calcitonina" TargetMode="External"/><Relationship Id="rId46" Type="http://schemas.openxmlformats.org/officeDocument/2006/relationships/hyperlink" Target="http://es.wikipedia.org/wiki/Enzimas_digestivas" TargetMode="External"/><Relationship Id="rId2" Type="http://schemas.openxmlformats.org/officeDocument/2006/relationships/hyperlink" Target="http://es.wikipedia.org/wiki/Hormona_antimulleriana" TargetMode="External"/><Relationship Id="rId16" Type="http://schemas.openxmlformats.org/officeDocument/2006/relationships/hyperlink" Target="http://es.wikipedia.org/wiki/Gl%C3%A1ndula_suprarrenal" TargetMode="External"/><Relationship Id="rId20" Type="http://schemas.openxmlformats.org/officeDocument/2006/relationships/hyperlink" Target="http://es.wikipedia.org/wiki/Angiotensin%C3%B3geno" TargetMode="External"/><Relationship Id="rId29" Type="http://schemas.openxmlformats.org/officeDocument/2006/relationships/hyperlink" Target="http://es.wikipedia.org/wiki/Hip%C3%B3fisis" TargetMode="External"/><Relationship Id="rId41" Type="http://schemas.openxmlformats.org/officeDocument/2006/relationships/hyperlink" Target="http://es.wikipedia.org/wiki/Hueso" TargetMode="External"/><Relationship Id="rId1" Type="http://schemas.openxmlformats.org/officeDocument/2006/relationships/slideLayout" Target="../slideLayouts/slideLayout2.xml"/><Relationship Id="rId6" Type="http://schemas.openxmlformats.org/officeDocument/2006/relationships/hyperlink" Target="http://es.wikipedia.org/wiki/Embri%C3%B3n" TargetMode="External"/><Relationship Id="rId11" Type="http://schemas.openxmlformats.org/officeDocument/2006/relationships/hyperlink" Target="http://es.wikipedia.org/wiki/Glucosa" TargetMode="External"/><Relationship Id="rId24" Type="http://schemas.openxmlformats.org/officeDocument/2006/relationships/hyperlink" Target="http://es.wikipedia.org/wiki/Vasoconstricci%C3%B3n" TargetMode="External"/><Relationship Id="rId32" Type="http://schemas.openxmlformats.org/officeDocument/2006/relationships/hyperlink" Target="http://es.wikipedia.org/wiki/Atriopeptina" TargetMode="External"/><Relationship Id="rId37" Type="http://schemas.openxmlformats.org/officeDocument/2006/relationships/hyperlink" Target="http://es.wikipedia.org/wiki/Presi%C3%B3n_sangu%C3%ADnea" TargetMode="External"/><Relationship Id="rId40" Type="http://schemas.openxmlformats.org/officeDocument/2006/relationships/hyperlink" Target="http://es.wikipedia.org/wiki/Intestino" TargetMode="External"/><Relationship Id="rId45" Type="http://schemas.openxmlformats.org/officeDocument/2006/relationships/hyperlink" Target="http://es.wikipedia.org/wiki/Ves%C3%ADcula_biliar" TargetMode="External"/><Relationship Id="rId5" Type="http://schemas.openxmlformats.org/officeDocument/2006/relationships/hyperlink" Target="http://es.wikipedia.org/w/index.php?title=Tubos_de_M%C3%BCller&amp;action=edit&amp;redlink=1" TargetMode="External"/><Relationship Id="rId15" Type="http://schemas.openxmlformats.org/officeDocument/2006/relationships/hyperlink" Target="http://es.wikipedia.org/wiki/AMPc" TargetMode="External"/><Relationship Id="rId23" Type="http://schemas.openxmlformats.org/officeDocument/2006/relationships/hyperlink" Target="http://es.wikipedia.org/wiki/Vasos_sangu%C3%ADneos" TargetMode="External"/><Relationship Id="rId28" Type="http://schemas.openxmlformats.org/officeDocument/2006/relationships/hyperlink" Target="http://es.wikipedia.org/wiki/Hipot%C3%A1lamo" TargetMode="External"/><Relationship Id="rId36" Type="http://schemas.openxmlformats.org/officeDocument/2006/relationships/hyperlink" Target="http://es.wikipedia.org/wiki/Electrolito" TargetMode="External"/><Relationship Id="rId49" Type="http://schemas.openxmlformats.org/officeDocument/2006/relationships/hyperlink" Target="http://es.wikipedia.org/wiki/C%C3%A9lulas_madre" TargetMode="External"/><Relationship Id="rId10" Type="http://schemas.openxmlformats.org/officeDocument/2006/relationships/hyperlink" Target="http://es.wikipedia.org/wiki/Insulina" TargetMode="External"/><Relationship Id="rId19" Type="http://schemas.openxmlformats.org/officeDocument/2006/relationships/hyperlink" Target="http://es.wikipedia.org/wiki/Andr%C3%B3geno" TargetMode="External"/><Relationship Id="rId31" Type="http://schemas.openxmlformats.org/officeDocument/2006/relationships/hyperlink" Target="http://es.wikipedia.org/wiki/P%C3%A9ptido_natriur%C3%A9tico_auricular" TargetMode="External"/><Relationship Id="rId44" Type="http://schemas.openxmlformats.org/officeDocument/2006/relationships/hyperlink" Target="http://es.wikipedia.org/wiki/P%C3%A1ncreas" TargetMode="External"/><Relationship Id="rId4" Type="http://schemas.openxmlformats.org/officeDocument/2006/relationships/hyperlink" Target="http://es.wikipedia.org/wiki/C%C3%A9lulas_de_S%C3%A9rtoli" TargetMode="External"/><Relationship Id="rId9" Type="http://schemas.openxmlformats.org/officeDocument/2006/relationships/hyperlink" Target="http://es.wikipedia.org/wiki/M%C3%BAsculo_esquel%C3%A9tico" TargetMode="External"/><Relationship Id="rId14" Type="http://schemas.openxmlformats.org/officeDocument/2006/relationships/hyperlink" Target="http://es.wikipedia.org/wiki/Hip%C3%B3fisis_anterior" TargetMode="External"/><Relationship Id="rId22" Type="http://schemas.openxmlformats.org/officeDocument/2006/relationships/hyperlink" Target="http://es.wikipedia.org/wiki/IP3" TargetMode="External"/><Relationship Id="rId27" Type="http://schemas.openxmlformats.org/officeDocument/2006/relationships/hyperlink" Target="http://es.wikipedia.org/wiki/Vasopresina" TargetMode="External"/><Relationship Id="rId30" Type="http://schemas.openxmlformats.org/officeDocument/2006/relationships/hyperlink" Target="http://es.wikipedia.org/wiki/Ri%C3%B1%C3%B3n" TargetMode="External"/><Relationship Id="rId35" Type="http://schemas.openxmlformats.org/officeDocument/2006/relationships/hyperlink" Target="http://es.wikipedia.org/wiki/Agua" TargetMode="External"/><Relationship Id="rId43" Type="http://schemas.openxmlformats.org/officeDocument/2006/relationships/hyperlink" Target="http://es.wikipedia.org/wiki/Duodeno" TargetMode="External"/><Relationship Id="rId48" Type="http://schemas.openxmlformats.org/officeDocument/2006/relationships/hyperlink" Target="http://es.wikipedia.org/wiki/Hormona_liberadora_de_corticotropina" TargetMode="External"/><Relationship Id="rId8" Type="http://schemas.openxmlformats.org/officeDocument/2006/relationships/hyperlink" Target="http://es.wikipedia.org/wiki/H%C3%ADgado" TargetMode="External"/><Relationship Id="rId51" Type="http://schemas.openxmlformats.org/officeDocument/2006/relationships/hyperlink" Target="http://es.wikipedia.org/wiki/Eritrocito" TargetMode="External"/></Relationships>
</file>

<file path=ppt/slides/_rels/slide25.xml.rels><?xml version="1.0" encoding="UTF-8" standalone="yes"?>
<Relationships xmlns="http://schemas.openxmlformats.org/package/2006/relationships"><Relationship Id="rId13" Type="http://schemas.openxmlformats.org/officeDocument/2006/relationships/hyperlink" Target="http://es.wikipedia.org/wiki/Duodeno" TargetMode="External"/><Relationship Id="rId18" Type="http://schemas.openxmlformats.org/officeDocument/2006/relationships/hyperlink" Target="http://es.wikipedia.org/w/index.php?title=C%C3%A9lulas_alfa&amp;action=edit&amp;redlink=1" TargetMode="External"/><Relationship Id="rId26" Type="http://schemas.openxmlformats.org/officeDocument/2006/relationships/hyperlink" Target="http://es.wikipedia.org/wiki/Hormona_estimuladora_del_fol%C3%ADculo" TargetMode="External"/><Relationship Id="rId39" Type="http://schemas.openxmlformats.org/officeDocument/2006/relationships/hyperlink" Target="http://es.wikipedia.org/wiki/Hueso" TargetMode="External"/><Relationship Id="rId21" Type="http://schemas.openxmlformats.org/officeDocument/2006/relationships/hyperlink" Target="http://es.wikipedia.org/wiki/Gluconeog%C3%A9nesis" TargetMode="External"/><Relationship Id="rId34" Type="http://schemas.openxmlformats.org/officeDocument/2006/relationships/hyperlink" Target="http://es.wikipedia.org/wiki/Embri%C3%B3n" TargetMode="External"/><Relationship Id="rId42" Type="http://schemas.openxmlformats.org/officeDocument/2006/relationships/hyperlink" Target="http://es.wikipedia.org/wiki/Mitosis" TargetMode="External"/><Relationship Id="rId47" Type="http://schemas.openxmlformats.org/officeDocument/2006/relationships/hyperlink" Target="http://es.wikipedia.org/wiki/Trofoblasto" TargetMode="External"/><Relationship Id="rId50" Type="http://schemas.openxmlformats.org/officeDocument/2006/relationships/hyperlink" Target="http://es.wikipedia.org/wiki/Glucosa" TargetMode="External"/><Relationship Id="rId55" Type="http://schemas.openxmlformats.org/officeDocument/2006/relationships/hyperlink" Target="http://es.wikipedia.org/wiki/Adipocito" TargetMode="External"/><Relationship Id="rId7" Type="http://schemas.openxmlformats.org/officeDocument/2006/relationships/hyperlink" Target="http://es.wikipedia.org/wiki/Espermatog%C3%A9nesis" TargetMode="External"/><Relationship Id="rId12" Type="http://schemas.openxmlformats.org/officeDocument/2006/relationships/hyperlink" Target="http://es.wikipedia.org/wiki/Est%C3%B3mago" TargetMode="External"/><Relationship Id="rId17" Type="http://schemas.openxmlformats.org/officeDocument/2006/relationships/hyperlink" Target="http://es.wikipedia.org/wiki/P%C3%A1ncreas" TargetMode="External"/><Relationship Id="rId25" Type="http://schemas.openxmlformats.org/officeDocument/2006/relationships/hyperlink" Target="http://es.wikipedia.org/wiki/IP3" TargetMode="External"/><Relationship Id="rId33" Type="http://schemas.openxmlformats.org/officeDocument/2006/relationships/hyperlink" Target="http://es.wikipedia.org/wiki/Respuesta_inmunitaria" TargetMode="External"/><Relationship Id="rId38" Type="http://schemas.openxmlformats.org/officeDocument/2006/relationships/hyperlink" Target="http://es.wikipedia.org/wiki/Carbohidrato" TargetMode="External"/><Relationship Id="rId46" Type="http://schemas.openxmlformats.org/officeDocument/2006/relationships/hyperlink" Target="http://es.wikipedia.org/wiki/Feto" TargetMode="External"/><Relationship Id="rId2" Type="http://schemas.openxmlformats.org/officeDocument/2006/relationships/hyperlink" Target="http://es.wikipedia.org/wiki/Hip%C3%B3fisis_anterior" TargetMode="External"/><Relationship Id="rId16" Type="http://schemas.openxmlformats.org/officeDocument/2006/relationships/hyperlink" Target="http://es.wikipedia.org/wiki/Hormona_del_crecimiento" TargetMode="External"/><Relationship Id="rId20" Type="http://schemas.openxmlformats.org/officeDocument/2006/relationships/hyperlink" Target="http://es.wikipedia.org/wiki/Glucogen%C3%B3lisis" TargetMode="External"/><Relationship Id="rId29" Type="http://schemas.openxmlformats.org/officeDocument/2006/relationships/hyperlink" Target="http://es.wikipedia.org/wiki/Placenta" TargetMode="External"/><Relationship Id="rId41" Type="http://schemas.openxmlformats.org/officeDocument/2006/relationships/hyperlink" Target="http://es.wikipedia.org/wiki/Crecimiento_celular" TargetMode="External"/><Relationship Id="rId54" Type="http://schemas.openxmlformats.org/officeDocument/2006/relationships/hyperlink" Target="http://es.wikipedia.org/wiki/Triglic%C3%A9rido" TargetMode="External"/><Relationship Id="rId1" Type="http://schemas.openxmlformats.org/officeDocument/2006/relationships/slideLayout" Target="../slideLayouts/slideLayout7.xml"/><Relationship Id="rId6" Type="http://schemas.openxmlformats.org/officeDocument/2006/relationships/hyperlink" Target="http://es.wikipedia.org/wiki/Fol%C3%ADculo_de_Graaf" TargetMode="External"/><Relationship Id="rId11" Type="http://schemas.openxmlformats.org/officeDocument/2006/relationships/hyperlink" Target="http://es.wikipedia.org/wiki/Test%C3%ADculos" TargetMode="External"/><Relationship Id="rId24" Type="http://schemas.openxmlformats.org/officeDocument/2006/relationships/hyperlink" Target="http://es.wikipedia.org/wiki/Hipot%C3%A1lamo" TargetMode="External"/><Relationship Id="rId32" Type="http://schemas.openxmlformats.org/officeDocument/2006/relationships/hyperlink" Target="http://es.wikipedia.org/wiki/Embarazo" TargetMode="External"/><Relationship Id="rId37" Type="http://schemas.openxmlformats.org/officeDocument/2006/relationships/hyperlink" Target="http://es.wikipedia.org/wiki/IGF-1" TargetMode="External"/><Relationship Id="rId40" Type="http://schemas.openxmlformats.org/officeDocument/2006/relationships/hyperlink" Target="http://es.wikipedia.org/wiki/M%C3%BAsculo" TargetMode="External"/><Relationship Id="rId45" Type="http://schemas.openxmlformats.org/officeDocument/2006/relationships/hyperlink" Target="http://es.wikipedia.org/w/index.php?title=C%C3%A9lulas_granulosas&amp;action=edit&amp;redlink=1" TargetMode="External"/><Relationship Id="rId53" Type="http://schemas.openxmlformats.org/officeDocument/2006/relationships/hyperlink" Target="http://es.wikipedia.org/wiki/L%C3%ADpido" TargetMode="External"/><Relationship Id="rId58" Type="http://schemas.openxmlformats.org/officeDocument/2006/relationships/hyperlink" Target="http://es.wikipedia.org/wiki/Somatomedina" TargetMode="External"/><Relationship Id="rId5" Type="http://schemas.openxmlformats.org/officeDocument/2006/relationships/hyperlink" Target="http://es.wikipedia.org/wiki/Test%C3%ADculo" TargetMode="External"/><Relationship Id="rId15" Type="http://schemas.openxmlformats.org/officeDocument/2006/relationships/hyperlink" Target="http://es.wikipedia.org/wiki/Apetito" TargetMode="External"/><Relationship Id="rId23" Type="http://schemas.openxmlformats.org/officeDocument/2006/relationships/hyperlink" Target="http://es.wikipedia.org/wiki/Hormona_liberadora_de_gonadotropina" TargetMode="External"/><Relationship Id="rId28" Type="http://schemas.openxmlformats.org/officeDocument/2006/relationships/hyperlink" Target="http://es.wikipedia.org/wiki/Somatocrinina" TargetMode="External"/><Relationship Id="rId36" Type="http://schemas.openxmlformats.org/officeDocument/2006/relationships/hyperlink" Target="http://es.wikipedia.org/wiki/Insulina" TargetMode="External"/><Relationship Id="rId49" Type="http://schemas.openxmlformats.org/officeDocument/2006/relationships/hyperlink" Target="http://es.wikipedia.org/wiki/Tejido_(biolog%C3%ADa)" TargetMode="External"/><Relationship Id="rId57" Type="http://schemas.openxmlformats.org/officeDocument/2006/relationships/hyperlink" Target="http://es.wikipedia.org/wiki/Factor_de_crecimiento_de_tipo_insulina" TargetMode="External"/><Relationship Id="rId10" Type="http://schemas.openxmlformats.org/officeDocument/2006/relationships/hyperlink" Target="http://es.wikipedia.org/wiki/C%C3%A9lulas_de_S%C3%A9rtoli" TargetMode="External"/><Relationship Id="rId19" Type="http://schemas.openxmlformats.org/officeDocument/2006/relationships/hyperlink" Target="http://es.wikipedia.org/wiki/H%C3%ADgado" TargetMode="External"/><Relationship Id="rId31" Type="http://schemas.openxmlformats.org/officeDocument/2006/relationships/hyperlink" Target="http://es.wikipedia.org/wiki/Cuerpo_l%C3%BAteo" TargetMode="External"/><Relationship Id="rId44" Type="http://schemas.openxmlformats.org/officeDocument/2006/relationships/hyperlink" Target="http://es.wikipedia.org/wiki/Inhibina" TargetMode="External"/><Relationship Id="rId52" Type="http://schemas.openxmlformats.org/officeDocument/2006/relationships/hyperlink" Target="http://es.wikipedia.org/wiki/Gluc%C3%B3lisis" TargetMode="External"/><Relationship Id="rId4" Type="http://schemas.openxmlformats.org/officeDocument/2006/relationships/hyperlink" Target="http://es.wikipedia.org/wiki/Ovario" TargetMode="External"/><Relationship Id="rId9" Type="http://schemas.openxmlformats.org/officeDocument/2006/relationships/hyperlink" Target="http://es.wikipedia.org/wiki/Semen" TargetMode="External"/><Relationship Id="rId14" Type="http://schemas.openxmlformats.org/officeDocument/2006/relationships/hyperlink" Target="http://es.wikipedia.org/wiki/%C3%81cido_g%C3%A1strico" TargetMode="External"/><Relationship Id="rId22" Type="http://schemas.openxmlformats.org/officeDocument/2006/relationships/hyperlink" Target="http://es.wikipedia.org/wiki/Glucemia" TargetMode="External"/><Relationship Id="rId27" Type="http://schemas.openxmlformats.org/officeDocument/2006/relationships/hyperlink" Target="http://es.wikipedia.org/wiki/Hormona_luteinizante" TargetMode="External"/><Relationship Id="rId30" Type="http://schemas.openxmlformats.org/officeDocument/2006/relationships/hyperlink" Target="http://es.wikipedia.org/wiki/Sincitiotrofoblasto" TargetMode="External"/><Relationship Id="rId35" Type="http://schemas.openxmlformats.org/officeDocument/2006/relationships/hyperlink" Target="http://es.wikipedia.org/wiki/Lact%C3%B3geno_placentario_humano" TargetMode="External"/><Relationship Id="rId43" Type="http://schemas.openxmlformats.org/officeDocument/2006/relationships/hyperlink" Target="http://es.wikipedia.org/wiki/Factor_de_crecimiento_de_tipo_insulina_tipo_I" TargetMode="External"/><Relationship Id="rId48" Type="http://schemas.openxmlformats.org/officeDocument/2006/relationships/hyperlink" Target="http://es.wikipedia.org/wiki/Tirosina_kinasa" TargetMode="External"/><Relationship Id="rId56" Type="http://schemas.openxmlformats.org/officeDocument/2006/relationships/hyperlink" Target="http://es.wikipedia.org/wiki/Anabolismo" TargetMode="External"/><Relationship Id="rId8" Type="http://schemas.openxmlformats.org/officeDocument/2006/relationships/hyperlink" Target="http://es.wikipedia.org/wiki/Prote%C3%ADna" TargetMode="External"/><Relationship Id="rId51" Type="http://schemas.openxmlformats.org/officeDocument/2006/relationships/hyperlink" Target="http://es.wikipedia.org/wiki/Glucogenog%C3%A9nesis" TargetMode="External"/><Relationship Id="rId3" Type="http://schemas.openxmlformats.org/officeDocument/2006/relationships/hyperlink" Target="http://es.wikipedia.org/wiki/AMPc" TargetMode="External"/></Relationships>
</file>

<file path=ppt/slides/_rels/slide26.xml.rels><?xml version="1.0" encoding="UTF-8" standalone="yes"?>
<Relationships xmlns="http://schemas.openxmlformats.org/package/2006/relationships"><Relationship Id="rId13" Type="http://schemas.openxmlformats.org/officeDocument/2006/relationships/hyperlink" Target="http://es.wikipedia.org/w/index.php?title=Hormona_estimuladora_de_los_melanocitos&amp;action=edit&amp;redlink=1" TargetMode="External"/><Relationship Id="rId18" Type="http://schemas.openxmlformats.org/officeDocument/2006/relationships/hyperlink" Target="http://es.wikipedia.org/wiki/Orexina" TargetMode="External"/><Relationship Id="rId26" Type="http://schemas.openxmlformats.org/officeDocument/2006/relationships/hyperlink" Target="http://es.wikipedia.org/wiki/C%C3%A9rvix" TargetMode="External"/><Relationship Id="rId39" Type="http://schemas.openxmlformats.org/officeDocument/2006/relationships/hyperlink" Target="http://es.wikipedia.org/wiki/Duodeno" TargetMode="External"/><Relationship Id="rId21" Type="http://schemas.openxmlformats.org/officeDocument/2006/relationships/hyperlink" Target="http://es.wikipedia.org/wiki/IP3" TargetMode="External"/><Relationship Id="rId34" Type="http://schemas.openxmlformats.org/officeDocument/2006/relationships/hyperlink" Target="http://es.wikipedia.org/wiki/Ri%C3%B1%C3%B3n" TargetMode="External"/><Relationship Id="rId42" Type="http://schemas.openxmlformats.org/officeDocument/2006/relationships/hyperlink" Target="http://es.wikipedia.org/wiki/P%C3%A1ncreas" TargetMode="External"/><Relationship Id="rId47" Type="http://schemas.openxmlformats.org/officeDocument/2006/relationships/hyperlink" Target="http://es.wikipedia.org/wiki/Somatostatina" TargetMode="External"/><Relationship Id="rId50" Type="http://schemas.openxmlformats.org/officeDocument/2006/relationships/hyperlink" Target="http://es.wikipedia.org/w/index.php?title=C%C3%A9lulas_delta&amp;action=edit&amp;redlink=1" TargetMode="External"/><Relationship Id="rId55" Type="http://schemas.openxmlformats.org/officeDocument/2006/relationships/hyperlink" Target="http://es.wikipedia.org/wiki/Gastrina" TargetMode="External"/><Relationship Id="rId63" Type="http://schemas.openxmlformats.org/officeDocument/2006/relationships/hyperlink" Target="http://es.wikipedia.org/wiki/Tiroxina" TargetMode="External"/><Relationship Id="rId7" Type="http://schemas.openxmlformats.org/officeDocument/2006/relationships/hyperlink" Target="http://es.wikipedia.org/wiki/AMPc" TargetMode="External"/><Relationship Id="rId2" Type="http://schemas.openxmlformats.org/officeDocument/2006/relationships/hyperlink" Target="http://es.wikipedia.org/wiki/Leptina" TargetMode="External"/><Relationship Id="rId16" Type="http://schemas.openxmlformats.org/officeDocument/2006/relationships/hyperlink" Target="http://es.wikipedia.org/w/index.php?title=Melanog%C3%A9nesis&amp;action=edit&amp;redlink=1" TargetMode="External"/><Relationship Id="rId20" Type="http://schemas.openxmlformats.org/officeDocument/2006/relationships/hyperlink" Target="http://es.wikipedia.org/wiki/Hip%C3%B3fisis" TargetMode="External"/><Relationship Id="rId29" Type="http://schemas.openxmlformats.org/officeDocument/2006/relationships/hyperlink" Target="http://es.wikipedia.org/w/index.php?title=Circadiano&amp;action=edit&amp;redlink=1" TargetMode="External"/><Relationship Id="rId41" Type="http://schemas.openxmlformats.org/officeDocument/2006/relationships/hyperlink" Target="http://es.wikipedia.org/wiki/H%C3%ADgado" TargetMode="External"/><Relationship Id="rId54" Type="http://schemas.openxmlformats.org/officeDocument/2006/relationships/hyperlink" Target="http://es.wikipedia.org/wiki/Hormona_liberadora_de_tirotropina" TargetMode="External"/><Relationship Id="rId62" Type="http://schemas.openxmlformats.org/officeDocument/2006/relationships/hyperlink" Target="http://es.wikipedia.org/wiki/Gl%C3%A1ndula_tiroides" TargetMode="External"/><Relationship Id="rId1" Type="http://schemas.openxmlformats.org/officeDocument/2006/relationships/slideLayout" Target="../slideLayouts/slideLayout7.xml"/><Relationship Id="rId6" Type="http://schemas.openxmlformats.org/officeDocument/2006/relationships/hyperlink" Target="http://es.wikipedia.org/wiki/Hip%C3%B3fisis_anterior" TargetMode="External"/><Relationship Id="rId11" Type="http://schemas.openxmlformats.org/officeDocument/2006/relationships/hyperlink" Target="http://es.wikipedia.org/wiki/Testosterona" TargetMode="External"/><Relationship Id="rId24" Type="http://schemas.openxmlformats.org/officeDocument/2006/relationships/hyperlink" Target="http://es.wikipedia.org/wiki/Vagina" TargetMode="External"/><Relationship Id="rId32" Type="http://schemas.openxmlformats.org/officeDocument/2006/relationships/hyperlink" Target="http://es.wikipedia.org/wiki/Calcio" TargetMode="External"/><Relationship Id="rId37" Type="http://schemas.openxmlformats.org/officeDocument/2006/relationships/hyperlink" Target="http://es.wikipedia.org/wiki/Relaxina" TargetMode="External"/><Relationship Id="rId40" Type="http://schemas.openxmlformats.org/officeDocument/2006/relationships/hyperlink" Target="http://es.wikipedia.org/w/index.php?title=C%C3%A9lulas_S&amp;action=edit&amp;redlink=1" TargetMode="External"/><Relationship Id="rId45" Type="http://schemas.openxmlformats.org/officeDocument/2006/relationships/hyperlink" Target="http://es.wikipedia.org/wiki/Colecistoquinina" TargetMode="External"/><Relationship Id="rId53" Type="http://schemas.openxmlformats.org/officeDocument/2006/relationships/hyperlink" Target="http://es.wikipedia.org/wiki/Hormona_del_crecimiento" TargetMode="External"/><Relationship Id="rId58" Type="http://schemas.openxmlformats.org/officeDocument/2006/relationships/hyperlink" Target="http://es.wikipedia.org/w/index.php?title=Exocrina&amp;action=edit&amp;redlink=1" TargetMode="External"/><Relationship Id="rId5" Type="http://schemas.openxmlformats.org/officeDocument/2006/relationships/hyperlink" Target="http://es.wikipedia.org/wiki/Metabolismo" TargetMode="External"/><Relationship Id="rId15" Type="http://schemas.openxmlformats.org/officeDocument/2006/relationships/hyperlink" Target="http://es.wikipedia.org/wiki/Melanocito" TargetMode="External"/><Relationship Id="rId23" Type="http://schemas.openxmlformats.org/officeDocument/2006/relationships/hyperlink" Target="http://es.wikipedia.org/wiki/%C3%9Atero" TargetMode="External"/><Relationship Id="rId28" Type="http://schemas.openxmlformats.org/officeDocument/2006/relationships/hyperlink" Target="http://es.wikipedia.org/wiki/Hormona" TargetMode="External"/><Relationship Id="rId36" Type="http://schemas.openxmlformats.org/officeDocument/2006/relationships/hyperlink" Target="http://es.wikipedia.org/wiki/Sistema_nervioso_central" TargetMode="External"/><Relationship Id="rId49" Type="http://schemas.openxmlformats.org/officeDocument/2006/relationships/hyperlink" Target="http://es.wikipedia.org/wiki/Islotes_de_Langerhans" TargetMode="External"/><Relationship Id="rId57" Type="http://schemas.openxmlformats.org/officeDocument/2006/relationships/hyperlink" Target="http://es.wikipedia.org/wiki/Glucag%C3%B3n" TargetMode="External"/><Relationship Id="rId61" Type="http://schemas.openxmlformats.org/officeDocument/2006/relationships/hyperlink" Target="http://es.wikipedia.org/wiki/Plaquetas" TargetMode="External"/><Relationship Id="rId10" Type="http://schemas.openxmlformats.org/officeDocument/2006/relationships/hyperlink" Target="http://es.wikipedia.org/wiki/Ovulaci%C3%B3n" TargetMode="External"/><Relationship Id="rId19" Type="http://schemas.openxmlformats.org/officeDocument/2006/relationships/hyperlink" Target="http://es.wikipedia.org/wiki/Hipot%C3%A1lamo" TargetMode="External"/><Relationship Id="rId31" Type="http://schemas.openxmlformats.org/officeDocument/2006/relationships/hyperlink" Target="http://es.wikipedia.org/wiki/Paratiroides" TargetMode="External"/><Relationship Id="rId44" Type="http://schemas.openxmlformats.org/officeDocument/2006/relationships/hyperlink" Target="http://es.wikipedia.org/wiki/Bicarbonato" TargetMode="External"/><Relationship Id="rId52" Type="http://schemas.openxmlformats.org/officeDocument/2006/relationships/hyperlink" Target="http://es.wikipedia.org/wiki/M%C3%BAsculo_liso" TargetMode="External"/><Relationship Id="rId60" Type="http://schemas.openxmlformats.org/officeDocument/2006/relationships/hyperlink" Target="http://es.wikipedia.org/wiki/Megacariocito" TargetMode="External"/><Relationship Id="rId4" Type="http://schemas.openxmlformats.org/officeDocument/2006/relationships/hyperlink" Target="http://es.wikipedia.org/wiki/Apetito" TargetMode="External"/><Relationship Id="rId9" Type="http://schemas.openxmlformats.org/officeDocument/2006/relationships/hyperlink" Target="http://es.wikipedia.org/wiki/Test%C3%ADculo" TargetMode="External"/><Relationship Id="rId14" Type="http://schemas.openxmlformats.org/officeDocument/2006/relationships/hyperlink" Target="http://es.wikipedia.org/w/index.php?title=Pars_intermedia&amp;action=edit&amp;redlink=1" TargetMode="External"/><Relationship Id="rId22" Type="http://schemas.openxmlformats.org/officeDocument/2006/relationships/hyperlink" Target="http://es.wikipedia.org/wiki/Mama" TargetMode="External"/><Relationship Id="rId27" Type="http://schemas.openxmlformats.org/officeDocument/2006/relationships/hyperlink" Target="http://es.wikipedia.org/wiki/Orgasmo" TargetMode="External"/><Relationship Id="rId30" Type="http://schemas.openxmlformats.org/officeDocument/2006/relationships/hyperlink" Target="http://es.wikipedia.org/wiki/Parathormona" TargetMode="External"/><Relationship Id="rId35" Type="http://schemas.openxmlformats.org/officeDocument/2006/relationships/hyperlink" Target="http://es.wikipedia.org/wiki/Vitamina_D" TargetMode="External"/><Relationship Id="rId43" Type="http://schemas.openxmlformats.org/officeDocument/2006/relationships/hyperlink" Target="http://es.wikipedia.org/w/index.php?title=C%C3%A9lulas_de_Brunner&amp;action=edit&amp;redlink=1" TargetMode="External"/><Relationship Id="rId48" Type="http://schemas.openxmlformats.org/officeDocument/2006/relationships/hyperlink" Target="http://es.wikipedia.org/w/index.php?title=Neuroend%C3%B3crino&amp;action=edit&amp;redlink=1" TargetMode="External"/><Relationship Id="rId56" Type="http://schemas.openxmlformats.org/officeDocument/2006/relationships/hyperlink" Target="http://es.wikipedia.org/wiki/Insulina" TargetMode="External"/><Relationship Id="rId64" Type="http://schemas.openxmlformats.org/officeDocument/2006/relationships/hyperlink" Target="http://es.wikipedia.org/wiki/Triyodotironina" TargetMode="External"/><Relationship Id="rId8" Type="http://schemas.openxmlformats.org/officeDocument/2006/relationships/hyperlink" Target="http://es.wikipedia.org/wiki/Ovario" TargetMode="External"/><Relationship Id="rId51" Type="http://schemas.openxmlformats.org/officeDocument/2006/relationships/hyperlink" Target="http://es.wikipedia.org/wiki/Aparato_gastrointestinal" TargetMode="External"/><Relationship Id="rId3" Type="http://schemas.openxmlformats.org/officeDocument/2006/relationships/hyperlink" Target="http://es.wikipedia.org/wiki/Tejido_adiposo" TargetMode="External"/><Relationship Id="rId12" Type="http://schemas.openxmlformats.org/officeDocument/2006/relationships/hyperlink" Target="http://es.wikipedia.org/w/index.php?title=C%C3%A9lulas_de_Leydig&amp;action=edit&amp;redlink=1" TargetMode="External"/><Relationship Id="rId17" Type="http://schemas.openxmlformats.org/officeDocument/2006/relationships/hyperlink" Target="http://es.wikipedia.org/wiki/Piel" TargetMode="External"/><Relationship Id="rId25" Type="http://schemas.openxmlformats.org/officeDocument/2006/relationships/hyperlink" Target="http://es.wikipedia.org/wiki/Leche" TargetMode="External"/><Relationship Id="rId33" Type="http://schemas.openxmlformats.org/officeDocument/2006/relationships/hyperlink" Target="http://es.wikipedia.org/wiki/Osteoclasto" TargetMode="External"/><Relationship Id="rId38" Type="http://schemas.openxmlformats.org/officeDocument/2006/relationships/hyperlink" Target="http://es.wikipedia.org/wiki/Secretina" TargetMode="External"/><Relationship Id="rId46" Type="http://schemas.openxmlformats.org/officeDocument/2006/relationships/hyperlink" Target="http://es.wikipedia.org/wiki/Jugos_g%C3%A1stricos" TargetMode="External"/><Relationship Id="rId59" Type="http://schemas.openxmlformats.org/officeDocument/2006/relationships/hyperlink" Target="http://es.wikipedia.org/wiki/M%C3%BAsculo_estriado" TargetMode="External"/></Relationships>
</file>

<file path=ppt/slides/_rels/slide27.xml.rels><?xml version="1.0" encoding="UTF-8" standalone="yes"?>
<Relationships xmlns="http://schemas.openxmlformats.org/package/2006/relationships"><Relationship Id="rId8" Type="http://schemas.openxmlformats.org/officeDocument/2006/relationships/hyperlink" Target="http://es.wikipedia.org/w/index.php?title=Factor_liberador_de_prolactina&amp;action=edit&amp;redlink=1" TargetMode="External"/><Relationship Id="rId13" Type="http://schemas.openxmlformats.org/officeDocument/2006/relationships/hyperlink" Target="http://es.wikipedia.org/wiki/Esteroide" TargetMode="External"/><Relationship Id="rId18" Type="http://schemas.openxmlformats.org/officeDocument/2006/relationships/hyperlink" Target="http://es.wikipedia.org/wiki/Presi%C3%B3n_sangu%C3%ADnea" TargetMode="External"/><Relationship Id="rId26" Type="http://schemas.openxmlformats.org/officeDocument/2006/relationships/hyperlink" Target="http://es.wikipedia.org/wiki/Histamina" TargetMode="External"/><Relationship Id="rId39" Type="http://schemas.openxmlformats.org/officeDocument/2006/relationships/hyperlink" Target="http://es.wikipedia.org/wiki/Angiotensina" TargetMode="External"/><Relationship Id="rId3" Type="http://schemas.openxmlformats.org/officeDocument/2006/relationships/hyperlink" Target="http://es.wikipedia.org/wiki/Hipot%C3%A1lamo" TargetMode="External"/><Relationship Id="rId21" Type="http://schemas.openxmlformats.org/officeDocument/2006/relationships/hyperlink" Target="http://es.wikipedia.org/wiki/Sodio" TargetMode="External"/><Relationship Id="rId34" Type="http://schemas.openxmlformats.org/officeDocument/2006/relationships/hyperlink" Target="http://es.wikipedia.org/wiki/P%C3%A1ncreas" TargetMode="External"/><Relationship Id="rId42" Type="http://schemas.openxmlformats.org/officeDocument/2006/relationships/hyperlink" Target="http://es.wikipedia.org/wiki/Encefalina" TargetMode="External"/><Relationship Id="rId7" Type="http://schemas.openxmlformats.org/officeDocument/2006/relationships/hyperlink" Target="http://es.wikipedia.org/wiki/Prolactina" TargetMode="External"/><Relationship Id="rId12" Type="http://schemas.openxmlformats.org/officeDocument/2006/relationships/hyperlink" Target="http://es.wikipedia.org/wiki/Lip%C3%B3lisis" TargetMode="External"/><Relationship Id="rId17" Type="http://schemas.openxmlformats.org/officeDocument/2006/relationships/hyperlink" Target="http://es.wikipedia.org/wiki/Miocardio" TargetMode="External"/><Relationship Id="rId25" Type="http://schemas.openxmlformats.org/officeDocument/2006/relationships/hyperlink" Target="http://es.wikipedia.org/wiki/Est%C3%B3mago" TargetMode="External"/><Relationship Id="rId33" Type="http://schemas.openxmlformats.org/officeDocument/2006/relationships/hyperlink" Target="http://es.wikipedia.org/wiki/Polip%C3%A9ptido_pancre%C3%A1tico" TargetMode="External"/><Relationship Id="rId38" Type="http://schemas.openxmlformats.org/officeDocument/2006/relationships/hyperlink" Target="http://es.wikipedia.org/w/index.php?title=C%C3%A9lulas_juxtaglomerulares&amp;action=edit&amp;redlink=1" TargetMode="External"/><Relationship Id="rId2" Type="http://schemas.openxmlformats.org/officeDocument/2006/relationships/hyperlink" Target="http://es.wikipedia.org/wiki/Hormona_liberadora_de_tirotropina" TargetMode="External"/><Relationship Id="rId16" Type="http://schemas.openxmlformats.org/officeDocument/2006/relationships/hyperlink" Target="http://es.wikipedia.org/wiki/Coraz%C3%B3n" TargetMode="External"/><Relationship Id="rId20" Type="http://schemas.openxmlformats.org/officeDocument/2006/relationships/hyperlink" Target="http://es.wikipedia.org/wiki/Circulaci%C3%B3n_sist%C3%A9mica" TargetMode="External"/><Relationship Id="rId29" Type="http://schemas.openxmlformats.org/officeDocument/2006/relationships/hyperlink" Target="http://es.wikipedia.org/w/index.php?title=Endotelina&amp;action=edit&amp;redlink=1" TargetMode="External"/><Relationship Id="rId41" Type="http://schemas.openxmlformats.org/officeDocument/2006/relationships/hyperlink" Target="http://es.wikipedia.org/wiki/Angiotensin%C3%B3geno" TargetMode="External"/><Relationship Id="rId1" Type="http://schemas.openxmlformats.org/officeDocument/2006/relationships/slideLayout" Target="../slideLayouts/slideLayout7.xml"/><Relationship Id="rId6" Type="http://schemas.openxmlformats.org/officeDocument/2006/relationships/hyperlink" Target="http://es.wikipedia.org/wiki/Tirotropina" TargetMode="External"/><Relationship Id="rId11" Type="http://schemas.openxmlformats.org/officeDocument/2006/relationships/hyperlink" Target="http://es.wikipedia.org/wiki/Melanocito" TargetMode="External"/><Relationship Id="rId24" Type="http://schemas.openxmlformats.org/officeDocument/2006/relationships/hyperlink" Target="http://es.wikipedia.org/wiki/Neurop%C3%A9ptido_Y" TargetMode="External"/><Relationship Id="rId32" Type="http://schemas.openxmlformats.org/officeDocument/2006/relationships/hyperlink" Target="http://es.wikipedia.org/wiki/Hormona" TargetMode="External"/><Relationship Id="rId37" Type="http://schemas.openxmlformats.org/officeDocument/2006/relationships/hyperlink" Target="http://es.wikipedia.org/wiki/Ri%C3%B1%C3%B3n" TargetMode="External"/><Relationship Id="rId40" Type="http://schemas.openxmlformats.org/officeDocument/2006/relationships/hyperlink" Target="http://es.wikipedia.org/wiki/Angiotensina_I" TargetMode="External"/><Relationship Id="rId5" Type="http://schemas.openxmlformats.org/officeDocument/2006/relationships/hyperlink" Target="http://es.wikipedia.org/wiki/Hip%C3%B3fisis_anterior" TargetMode="External"/><Relationship Id="rId15" Type="http://schemas.openxmlformats.org/officeDocument/2006/relationships/hyperlink" Target="http://es.wikipedia.org/w/index.php?title=P%C3%A9ptido_natriur%C3%A9tico_cerebral&amp;action=edit&amp;redlink=1" TargetMode="External"/><Relationship Id="rId23" Type="http://schemas.openxmlformats.org/officeDocument/2006/relationships/hyperlink" Target="http://es.wikipedia.org/wiki/Sangre" TargetMode="External"/><Relationship Id="rId28" Type="http://schemas.openxmlformats.org/officeDocument/2006/relationships/hyperlink" Target="http://es.wikipedia.org/wiki/%C3%81cido_g%C3%A1strico" TargetMode="External"/><Relationship Id="rId36" Type="http://schemas.openxmlformats.org/officeDocument/2006/relationships/hyperlink" Target="http://es.wikipedia.org/wiki/Renina" TargetMode="External"/><Relationship Id="rId10" Type="http://schemas.openxmlformats.org/officeDocument/2006/relationships/hyperlink" Target="http://es.wikipedia.org/wiki/Tejido_adiposo" TargetMode="External"/><Relationship Id="rId19" Type="http://schemas.openxmlformats.org/officeDocument/2006/relationships/hyperlink" Target="http://es.wikipedia.org/wiki/Vaso_sangu%C3%ADneo" TargetMode="External"/><Relationship Id="rId31" Type="http://schemas.openxmlformats.org/officeDocument/2006/relationships/hyperlink" Target="http://es.wikipedia.org/wiki/M%C3%BAsculo_liso" TargetMode="External"/><Relationship Id="rId4" Type="http://schemas.openxmlformats.org/officeDocument/2006/relationships/hyperlink" Target="http://es.wikipedia.org/wiki/IP3" TargetMode="External"/><Relationship Id="rId9" Type="http://schemas.openxmlformats.org/officeDocument/2006/relationships/hyperlink" Target="http://es.wikipedia.org/wiki/Lipotropina" TargetMode="External"/><Relationship Id="rId14" Type="http://schemas.openxmlformats.org/officeDocument/2006/relationships/hyperlink" Target="http://es.wikipedia.org/wiki/Melanina" TargetMode="External"/><Relationship Id="rId22" Type="http://schemas.openxmlformats.org/officeDocument/2006/relationships/hyperlink" Target="http://es.wikipedia.org/wiki/Grasa" TargetMode="External"/><Relationship Id="rId27" Type="http://schemas.openxmlformats.org/officeDocument/2006/relationships/hyperlink" Target="http://es.wikipedia.org/w/index.php?title=C%C3%A9lulas_ECL&amp;action=edit&amp;redlink=1" TargetMode="External"/><Relationship Id="rId30" Type="http://schemas.openxmlformats.org/officeDocument/2006/relationships/hyperlink" Target="http://es.wikipedia.org/w/index.php?title=C%C3%A9lulas_X&amp;action=edit&amp;redlink=1" TargetMode="External"/><Relationship Id="rId35" Type="http://schemas.openxmlformats.org/officeDocument/2006/relationships/hyperlink" Target="http://es.wikipedia.org/w/index.php?title=C%C3%A9lulas_PP&amp;action=edit&amp;redlink=1" TargetMode="External"/><Relationship Id="rId43" Type="http://schemas.openxmlformats.org/officeDocument/2006/relationships/hyperlink" Target="http://es.wikipedia.org/w/index.php?title=C%C3%A9lulas_cromafines&amp;action=edit&amp;redlink=1" TargetMode="External"/></Relationships>
</file>

<file path=ppt/slides/_rels/slide28.xml.rels><?xml version="1.0" encoding="UTF-8" standalone="yes"?>
<Relationships xmlns="http://schemas.openxmlformats.org/package/2006/relationships"><Relationship Id="rId8" Type="http://schemas.openxmlformats.org/officeDocument/2006/relationships/hyperlink" Target="http://es.wikipedia.org/wiki/Amino%C3%A1cido" TargetMode="External"/><Relationship Id="rId13" Type="http://schemas.openxmlformats.org/officeDocument/2006/relationships/hyperlink" Target="http://es.wikipedia.org/w/index.php?title=C%C3%A9lulas_glomerulares&amp;action=edit&amp;redlink=1" TargetMode="External"/><Relationship Id="rId18" Type="http://schemas.openxmlformats.org/officeDocument/2006/relationships/hyperlink" Target="http://es.wikipedia.org/wiki/Ri%C3%B1%C3%B3n" TargetMode="External"/><Relationship Id="rId26" Type="http://schemas.openxmlformats.org/officeDocument/2006/relationships/hyperlink" Target="http://es.wikipedia.org/wiki/Ovario" TargetMode="External"/><Relationship Id="rId3" Type="http://schemas.openxmlformats.org/officeDocument/2006/relationships/hyperlink" Target="http://es.wikipedia.org/w/index.php?title=C%C3%A9lulas_fasciculadas&amp;action=edit&amp;redlink=1" TargetMode="External"/><Relationship Id="rId21" Type="http://schemas.openxmlformats.org/officeDocument/2006/relationships/hyperlink" Target="http://es.wikipedia.org/wiki/Hueso" TargetMode="External"/><Relationship Id="rId34" Type="http://schemas.openxmlformats.org/officeDocument/2006/relationships/hyperlink" Target="http://es.wikipedia.org/wiki/Estr%C3%B3geno" TargetMode="External"/><Relationship Id="rId7" Type="http://schemas.openxmlformats.org/officeDocument/2006/relationships/hyperlink" Target="http://es.wikipedia.org/wiki/Tejido_adiposo" TargetMode="External"/><Relationship Id="rId12" Type="http://schemas.openxmlformats.org/officeDocument/2006/relationships/hyperlink" Target="http://es.wikipedia.org/wiki/Gl%C3%A1ndula_suprarrenal" TargetMode="External"/><Relationship Id="rId17" Type="http://schemas.openxmlformats.org/officeDocument/2006/relationships/hyperlink" Target="http://es.wikipedia.org/wiki/Hidr%C3%B3geno" TargetMode="External"/><Relationship Id="rId25" Type="http://schemas.openxmlformats.org/officeDocument/2006/relationships/hyperlink" Target="http://es.wikipedia.org/wiki/Dehidroepiandrosterona" TargetMode="External"/><Relationship Id="rId33" Type="http://schemas.openxmlformats.org/officeDocument/2006/relationships/hyperlink" Target="http://es.wikipedia.org/wiki/G%C3%B3nada" TargetMode="External"/><Relationship Id="rId2" Type="http://schemas.openxmlformats.org/officeDocument/2006/relationships/hyperlink" Target="http://es.wikipedia.org/wiki/Gl%C3%A1ndulas_suprarrenales" TargetMode="External"/><Relationship Id="rId16" Type="http://schemas.openxmlformats.org/officeDocument/2006/relationships/hyperlink" Target="http://es.wikipedia.org/wiki/Ion" TargetMode="External"/><Relationship Id="rId20" Type="http://schemas.openxmlformats.org/officeDocument/2006/relationships/hyperlink" Target="http://es.wikipedia.org/w/index.php?title=C%C3%A9lulas_de_Leydig&amp;action=edit&amp;redlink=1" TargetMode="External"/><Relationship Id="rId29" Type="http://schemas.openxmlformats.org/officeDocument/2006/relationships/hyperlink" Target="http://es.wikipedia.org/w/index.php?title=Zona_reticular&amp;action=edit&amp;redlink=1" TargetMode="External"/><Relationship Id="rId1" Type="http://schemas.openxmlformats.org/officeDocument/2006/relationships/slideLayout" Target="../slideLayouts/slideLayout2.xml"/><Relationship Id="rId6" Type="http://schemas.openxmlformats.org/officeDocument/2006/relationships/hyperlink" Target="http://es.wikipedia.org/wiki/M%C3%BAsculo" TargetMode="External"/><Relationship Id="rId11" Type="http://schemas.openxmlformats.org/officeDocument/2006/relationships/hyperlink" Target="http://es.wikipedia.org/wiki/Inmunodepresi%C3%B3n" TargetMode="External"/><Relationship Id="rId24" Type="http://schemas.openxmlformats.org/officeDocument/2006/relationships/hyperlink" Target="http://es.wikipedia.org/wiki/Axila" TargetMode="External"/><Relationship Id="rId32" Type="http://schemas.openxmlformats.org/officeDocument/2006/relationships/hyperlink" Target="http://es.wikipedia.org/wiki/Gl%C3%A1ndulas_adrenales" TargetMode="External"/><Relationship Id="rId5" Type="http://schemas.openxmlformats.org/officeDocument/2006/relationships/hyperlink" Target="http://es.wikipedia.org/wiki/Gluconeog%C3%A9nesis" TargetMode="External"/><Relationship Id="rId15" Type="http://schemas.openxmlformats.org/officeDocument/2006/relationships/hyperlink" Target="http://es.wikipedia.org/wiki/Potasio" TargetMode="External"/><Relationship Id="rId23" Type="http://schemas.openxmlformats.org/officeDocument/2006/relationships/hyperlink" Target="http://es.wikipedia.org/wiki/Pubis" TargetMode="External"/><Relationship Id="rId28" Type="http://schemas.openxmlformats.org/officeDocument/2006/relationships/hyperlink" Target="http://es.wikipedia.org/w/index.php?title=Zona_fasciculada&amp;action=edit&amp;redlink=1" TargetMode="External"/><Relationship Id="rId10" Type="http://schemas.openxmlformats.org/officeDocument/2006/relationships/hyperlink" Target="http://es.wikipedia.org/wiki/Antiinflamatorio" TargetMode="External"/><Relationship Id="rId19" Type="http://schemas.openxmlformats.org/officeDocument/2006/relationships/hyperlink" Target="http://es.wikipedia.org/wiki/Test%C3%ADculo" TargetMode="External"/><Relationship Id="rId31" Type="http://schemas.openxmlformats.org/officeDocument/2006/relationships/hyperlink" Target="http://es.wikipedia.org/wiki/Androstenediona" TargetMode="External"/><Relationship Id="rId4" Type="http://schemas.openxmlformats.org/officeDocument/2006/relationships/hyperlink" Target="http://es.wikipedia.org/w/index.php?title=C%C3%A9lulas_reticulares&amp;action=edit&amp;redlink=1" TargetMode="External"/><Relationship Id="rId9" Type="http://schemas.openxmlformats.org/officeDocument/2006/relationships/hyperlink" Target="http://es.wikipedia.org/wiki/Lip%C3%B3lisis" TargetMode="External"/><Relationship Id="rId14" Type="http://schemas.openxmlformats.org/officeDocument/2006/relationships/hyperlink" Target="http://es.wikipedia.org/wiki/Sodio" TargetMode="External"/><Relationship Id="rId22" Type="http://schemas.openxmlformats.org/officeDocument/2006/relationships/hyperlink" Target="http://es.wikipedia.org/wiki/Escroto" TargetMode="External"/><Relationship Id="rId27" Type="http://schemas.openxmlformats.org/officeDocument/2006/relationships/hyperlink" Target="http://es.wikipedia.org/w/index.php?title=C%C3%A9lulas_de_la_teca&amp;action=edit&amp;redlink=1" TargetMode="External"/><Relationship Id="rId30" Type="http://schemas.openxmlformats.org/officeDocument/2006/relationships/hyperlink" Target="http://es.wikipedia.org/wiki/Testosterona" TargetMode="External"/><Relationship Id="rId35" Type="http://schemas.openxmlformats.org/officeDocument/2006/relationships/hyperlink" Target="http://es.wikipedia.org/wiki/Dihidrotestosterona" TargetMode="External"/></Relationships>
</file>

<file path=ppt/slides/_rels/slide29.xml.rels><?xml version="1.0" encoding="UTF-8" standalone="yes"?>
<Relationships xmlns="http://schemas.openxmlformats.org/package/2006/relationships"><Relationship Id="rId8" Type="http://schemas.openxmlformats.org/officeDocument/2006/relationships/hyperlink" Target="http://es.wikipedia.org/wiki/Coagulaci%C3%B3n" TargetMode="External"/><Relationship Id="rId13" Type="http://schemas.openxmlformats.org/officeDocument/2006/relationships/hyperlink" Target="http://es.wikipedia.org/wiki/Apoptosis" TargetMode="External"/><Relationship Id="rId18" Type="http://schemas.openxmlformats.org/officeDocument/2006/relationships/hyperlink" Target="http://es.wikipedia.org/w/index.php?title=C%C3%A9lulas_granulosas&amp;action=edit&amp;redlink=1" TargetMode="External"/><Relationship Id="rId26" Type="http://schemas.openxmlformats.org/officeDocument/2006/relationships/hyperlink" Target="http://es.wikipedia.org/wiki/Respuesta_inmunitaria" TargetMode="External"/><Relationship Id="rId3" Type="http://schemas.openxmlformats.org/officeDocument/2006/relationships/hyperlink" Target="http://es.wikipedia.org/wiki/Fol%C3%ADculo_de_Graaf" TargetMode="External"/><Relationship Id="rId21" Type="http://schemas.openxmlformats.org/officeDocument/2006/relationships/hyperlink" Target="http://es.wikipedia.org/wiki/Placenta" TargetMode="External"/><Relationship Id="rId7" Type="http://schemas.openxmlformats.org/officeDocument/2006/relationships/hyperlink" Target="http://es.wikipedia.org/wiki/Caracteres_sexuales_secundarios" TargetMode="External"/><Relationship Id="rId12" Type="http://schemas.openxmlformats.org/officeDocument/2006/relationships/hyperlink" Target="http://es.wikipedia.org/wiki/Hormona" TargetMode="External"/><Relationship Id="rId17" Type="http://schemas.openxmlformats.org/officeDocument/2006/relationships/hyperlink" Target="http://es.wikipedia.org/wiki/Estrona" TargetMode="External"/><Relationship Id="rId25" Type="http://schemas.openxmlformats.org/officeDocument/2006/relationships/hyperlink" Target="http://es.wikipedia.org/wiki/Esperma" TargetMode="External"/><Relationship Id="rId2" Type="http://schemas.openxmlformats.org/officeDocument/2006/relationships/hyperlink" Target="http://es.wikipedia.org/wiki/Ovario" TargetMode="External"/><Relationship Id="rId16" Type="http://schemas.openxmlformats.org/officeDocument/2006/relationships/hyperlink" Target="http://es.wikipedia.org/w/index.php?title=C%C3%A9lulas_de_Leydig&amp;action=edit&amp;redlink=1" TargetMode="External"/><Relationship Id="rId20" Type="http://schemas.openxmlformats.org/officeDocument/2006/relationships/hyperlink" Target="http://es.wikipedia.org/wiki/Gl%C3%A1ndulas_adrenales" TargetMode="External"/><Relationship Id="rId29" Type="http://schemas.openxmlformats.org/officeDocument/2006/relationships/hyperlink" Target="http://es.wikipedia.org/wiki/Vasoconstricci%C3%B3n" TargetMode="External"/><Relationship Id="rId1" Type="http://schemas.openxmlformats.org/officeDocument/2006/relationships/slideLayout" Target="../slideLayouts/slideLayout7.xml"/><Relationship Id="rId6" Type="http://schemas.openxmlformats.org/officeDocument/2006/relationships/hyperlink" Target="http://es.wikipedia.org/wiki/C%C3%A9lulas_de_S%C3%A9rtoli" TargetMode="External"/><Relationship Id="rId11" Type="http://schemas.openxmlformats.org/officeDocument/2006/relationships/hyperlink" Target="http://es.wikipedia.org/wiki/C%C3%A1ncer_de_mama" TargetMode="External"/><Relationship Id="rId24" Type="http://schemas.openxmlformats.org/officeDocument/2006/relationships/hyperlink" Target="http://es.wikipedia.org/wiki/C%C3%A9rvix" TargetMode="External"/><Relationship Id="rId5" Type="http://schemas.openxmlformats.org/officeDocument/2006/relationships/hyperlink" Target="http://es.wikipedia.org/wiki/Test%C3%ADculo" TargetMode="External"/><Relationship Id="rId15" Type="http://schemas.openxmlformats.org/officeDocument/2006/relationships/hyperlink" Target="http://es.wikipedia.org/wiki/Testosterona" TargetMode="External"/><Relationship Id="rId23" Type="http://schemas.openxmlformats.org/officeDocument/2006/relationships/hyperlink" Target="http://es.wikipedia.org/wiki/Endometrio" TargetMode="External"/><Relationship Id="rId28" Type="http://schemas.openxmlformats.org/officeDocument/2006/relationships/hyperlink" Target="http://es.wikipedia.org/wiki/Plaqueta" TargetMode="External"/><Relationship Id="rId10" Type="http://schemas.openxmlformats.org/officeDocument/2006/relationships/hyperlink" Target="http://es.wikipedia.org/wiki/Sodio" TargetMode="External"/><Relationship Id="rId19" Type="http://schemas.openxmlformats.org/officeDocument/2006/relationships/hyperlink" Target="http://es.wikipedia.org/wiki/Adipocito" TargetMode="External"/><Relationship Id="rId4" Type="http://schemas.openxmlformats.org/officeDocument/2006/relationships/hyperlink" Target="http://es.wikipedia.org/wiki/Cuerpo_l%C3%BAteo" TargetMode="External"/><Relationship Id="rId9" Type="http://schemas.openxmlformats.org/officeDocument/2006/relationships/hyperlink" Target="http://es.wikipedia.org/wiki/Agua" TargetMode="External"/><Relationship Id="rId14" Type="http://schemas.openxmlformats.org/officeDocument/2006/relationships/hyperlink" Target="http://es.wikipedia.org/wiki/C%C3%A9lula_germinal" TargetMode="External"/><Relationship Id="rId22" Type="http://schemas.openxmlformats.org/officeDocument/2006/relationships/hyperlink" Target="http://es.wikipedia.org/wiki/Embarazo" TargetMode="External"/><Relationship Id="rId27" Type="http://schemas.openxmlformats.org/officeDocument/2006/relationships/hyperlink" Target="http://es.wikipedia.org/wiki/Embri%C3%B3n" TargetMode="External"/><Relationship Id="rId30" Type="http://schemas.openxmlformats.org/officeDocument/2006/relationships/hyperlink" Target="http://es.wikipedia.org/wiki/Broncoconstricci%C3%B3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6.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pPr algn="ctr" eaLnBrk="1" hangingPunct="1"/>
            <a:r>
              <a:rPr lang="es-ES_tradnl" altLang="es-MX" sz="5400">
                <a:solidFill>
                  <a:srgbClr val="00007E"/>
                </a:solidFill>
              </a:rPr>
              <a:t>HORMONAS</a:t>
            </a:r>
            <a:endParaRPr lang="es-ES" altLang="es-MX" sz="5400">
              <a:solidFill>
                <a:srgbClr val="00007E"/>
              </a:solidFill>
            </a:endParaRPr>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5963" y="4221163"/>
            <a:ext cx="3048000" cy="2352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1 Título"/>
          <p:cNvSpPr>
            <a:spLocks noGrp="1"/>
          </p:cNvSpPr>
          <p:nvPr>
            <p:ph type="title"/>
          </p:nvPr>
        </p:nvSpPr>
        <p:spPr>
          <a:xfrm>
            <a:off x="457200" y="0"/>
            <a:ext cx="8229600" cy="1196975"/>
          </a:xfrm>
        </p:spPr>
        <p:txBody>
          <a:bodyPr/>
          <a:lstStyle/>
          <a:p>
            <a:pPr algn="just"/>
            <a:r>
              <a:rPr lang="es-MX" altLang="es-MX" sz="2000"/>
              <a:t>El sistema endocrino funciona mediante un orden jerárquico de mensajes bioquímicos.</a:t>
            </a:r>
          </a:p>
        </p:txBody>
      </p:sp>
      <p:sp>
        <p:nvSpPr>
          <p:cNvPr id="12291" name="2 Marcador de contenido"/>
          <p:cNvSpPr>
            <a:spLocks noGrp="1"/>
          </p:cNvSpPr>
          <p:nvPr>
            <p:ph idx="1"/>
          </p:nvPr>
        </p:nvSpPr>
        <p:spPr>
          <a:xfrm>
            <a:off x="457200" y="1268413"/>
            <a:ext cx="8229600" cy="4862512"/>
          </a:xfrm>
        </p:spPr>
        <p:txBody>
          <a:bodyPr/>
          <a:lstStyle/>
          <a:p>
            <a:pPr marL="0" indent="0" algn="just">
              <a:buFont typeface="Wingdings" panose="05000000000000000000" pitchFamily="2" charset="2"/>
              <a:buNone/>
            </a:pPr>
            <a:r>
              <a:rPr lang="es-MX" altLang="es-MX" sz="2000"/>
              <a:t>Primeramente, el cuerpo envía </a:t>
            </a:r>
            <a:r>
              <a:rPr lang="es-MX" altLang="es-MX" sz="2000">
                <a:solidFill>
                  <a:srgbClr val="C00000"/>
                </a:solidFill>
              </a:rPr>
              <a:t>señales</a:t>
            </a:r>
            <a:r>
              <a:rPr lang="es-MX" altLang="es-MX" sz="2000"/>
              <a:t> de sus necesidades al </a:t>
            </a:r>
            <a:r>
              <a:rPr lang="es-MX" altLang="es-MX" sz="2000">
                <a:solidFill>
                  <a:srgbClr val="C00000"/>
                </a:solidFill>
              </a:rPr>
              <a:t>sistema nervioso central</a:t>
            </a:r>
            <a:r>
              <a:rPr lang="es-MX" altLang="es-MX" sz="2000"/>
              <a:t>. Este a su vez se comunica mediante impulsos nerviosos con el </a:t>
            </a:r>
            <a:r>
              <a:rPr lang="es-MX" altLang="es-MX" sz="2000">
                <a:solidFill>
                  <a:srgbClr val="C00000"/>
                </a:solidFill>
              </a:rPr>
              <a:t>hipotálamo</a:t>
            </a:r>
            <a:r>
              <a:rPr lang="es-MX" altLang="es-MX" sz="2000"/>
              <a:t> que produce cierto número de hormonas reguladoras hipotalámicas que son enviadas a la glándula </a:t>
            </a:r>
            <a:r>
              <a:rPr lang="es-MX" altLang="es-MX" sz="2000">
                <a:solidFill>
                  <a:srgbClr val="C00000"/>
                </a:solidFill>
              </a:rPr>
              <a:t>pituitaria</a:t>
            </a:r>
            <a:r>
              <a:rPr lang="es-MX" altLang="es-MX" sz="2000"/>
              <a:t>, localizada debajo del hipotálamo. Cada hormona hipotalámica regula la secreción de una hormona específica por la porción anterior o posterior de la pituitaria. Las hormonas pueden ser estimuladoras o inhibidoras.</a:t>
            </a:r>
          </a:p>
          <a:p>
            <a:pPr marL="0" indent="0" algn="just">
              <a:buFont typeface="Wingdings" panose="05000000000000000000" pitchFamily="2" charset="2"/>
              <a:buNone/>
            </a:pPr>
            <a:r>
              <a:rPr lang="es-MX" altLang="es-MX" sz="2000"/>
              <a:t>La pituitaria, secreta a su vez, otras hormonas que van a otro nivel de la jerarquía, a las </a:t>
            </a:r>
            <a:r>
              <a:rPr lang="es-MX" altLang="es-MX" sz="2000">
                <a:solidFill>
                  <a:srgbClr val="C00000"/>
                </a:solidFill>
              </a:rPr>
              <a:t>glándulas endocrinas</a:t>
            </a:r>
            <a:r>
              <a:rPr lang="es-MX" altLang="es-MX" sz="2000"/>
              <a:t>. Estos son los objetivos iniciales de la cadena. Estas glándulas son estimuladas para secretar sus hormonas específicas que son transportadas a través de la sangre a unos receptores hormonales que se encuentran localizados sobre las células o en su interior, del tejido que es su objetivo final.</a:t>
            </a:r>
            <a:br>
              <a:rPr lang="es-MX" altLang="es-MX" sz="2000"/>
            </a:br>
            <a:endParaRPr lang="es-MX" altLang="es-MX" sz="20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650" y="692150"/>
            <a:ext cx="7669213" cy="5113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49275"/>
            <a:ext cx="8229600" cy="5903913"/>
          </a:xfrm>
        </p:spPr>
        <p:txBody>
          <a:bodyPr/>
          <a:lstStyle/>
          <a:p>
            <a:pPr marL="0" indent="0" algn="just">
              <a:buFont typeface="Wingdings" panose="05000000000000000000" pitchFamily="2" charset="2"/>
              <a:buNone/>
              <a:defRPr/>
            </a:pPr>
            <a:r>
              <a:rPr lang="es-MX" sz="1800" b="1" dirty="0">
                <a:latin typeface="+mj-lt"/>
              </a:rPr>
              <a:t>Las hormonas funcionan en concentraciones muy bajas:</a:t>
            </a:r>
          </a:p>
          <a:p>
            <a:pPr marL="0" indent="0" algn="just">
              <a:buFont typeface="Wingdings" panose="05000000000000000000" pitchFamily="2" charset="2"/>
              <a:buNone/>
              <a:defRPr/>
            </a:pPr>
            <a:r>
              <a:rPr lang="es-MX" sz="1800" dirty="0">
                <a:latin typeface="+mj-lt"/>
              </a:rPr>
              <a:t>Las concentraciones de las hormonas están comprendidas en un </a:t>
            </a:r>
            <a:r>
              <a:rPr lang="es-MX" sz="1800" dirty="0" err="1">
                <a:latin typeface="+mj-lt"/>
              </a:rPr>
              <a:t>intérvalo</a:t>
            </a:r>
            <a:r>
              <a:rPr lang="es-MX" sz="1800" dirty="0">
                <a:latin typeface="+mj-lt"/>
              </a:rPr>
              <a:t> de </a:t>
            </a:r>
            <a:r>
              <a:rPr lang="es-MX" sz="1800" dirty="0" err="1">
                <a:latin typeface="+mj-lt"/>
              </a:rPr>
              <a:t>micromolares</a:t>
            </a:r>
            <a:r>
              <a:rPr lang="es-MX" sz="1800" dirty="0">
                <a:latin typeface="+mj-lt"/>
              </a:rPr>
              <a:t> (10</a:t>
            </a:r>
            <a:r>
              <a:rPr lang="es-MX" sz="1800" baseline="30000" dirty="0">
                <a:latin typeface="+mj-lt"/>
              </a:rPr>
              <a:t> -6</a:t>
            </a:r>
            <a:r>
              <a:rPr lang="es-MX" sz="1800" dirty="0">
                <a:latin typeface="+mj-lt"/>
              </a:rPr>
              <a:t> M) a </a:t>
            </a:r>
            <a:r>
              <a:rPr lang="es-MX" sz="1800" dirty="0" err="1">
                <a:latin typeface="+mj-lt"/>
              </a:rPr>
              <a:t>picomolares</a:t>
            </a:r>
            <a:r>
              <a:rPr lang="es-MX" sz="1800" dirty="0">
                <a:latin typeface="+mj-lt"/>
              </a:rPr>
              <a:t> (10 </a:t>
            </a:r>
            <a:r>
              <a:rPr lang="es-MX" sz="1800" baseline="30000" dirty="0">
                <a:latin typeface="+mj-lt"/>
              </a:rPr>
              <a:t>-12</a:t>
            </a:r>
            <a:r>
              <a:rPr lang="es-MX" sz="1800" dirty="0">
                <a:latin typeface="+mj-lt"/>
              </a:rPr>
              <a:t> M) cuando el cuerpo está en reposo. Si la secreción es estimulada, la concentración se eleva por varios grados de magnitud. Cuando la secreción se detiene la concentración baja inmediatamente al nivel de inactividad.</a:t>
            </a:r>
          </a:p>
          <a:p>
            <a:pPr marL="0" indent="0" algn="just">
              <a:buFont typeface="Wingdings" panose="05000000000000000000" pitchFamily="2" charset="2"/>
              <a:buNone/>
              <a:defRPr/>
            </a:pPr>
            <a:br>
              <a:rPr lang="es-MX" sz="1800" dirty="0">
                <a:latin typeface="+mj-lt"/>
              </a:rPr>
            </a:br>
            <a:endParaRPr lang="es-MX" sz="1800" dirty="0">
              <a:latin typeface="+mj-lt"/>
            </a:endParaRPr>
          </a:p>
          <a:p>
            <a:pPr marL="0" indent="0" algn="just">
              <a:buFont typeface="Wingdings" panose="05000000000000000000" pitchFamily="2" charset="2"/>
              <a:buNone/>
              <a:defRPr/>
            </a:pPr>
            <a:r>
              <a:rPr lang="es-MX" sz="1800" b="1" dirty="0">
                <a:latin typeface="+mj-lt"/>
              </a:rPr>
              <a:t>Las hormonas tiene una vida corta:</a:t>
            </a:r>
          </a:p>
          <a:p>
            <a:pPr marL="0" indent="0" algn="just">
              <a:buFont typeface="Wingdings" panose="05000000000000000000" pitchFamily="2" charset="2"/>
              <a:buNone/>
              <a:defRPr/>
            </a:pPr>
            <a:r>
              <a:rPr lang="es-MX" sz="1800" dirty="0">
                <a:latin typeface="+mj-lt"/>
              </a:rPr>
              <a:t>La vida de las hormonas es de sólo unos minutos. Cuando ya no se necesitan, las hormonas se inactivan por acción enzimática.</a:t>
            </a:r>
          </a:p>
          <a:p>
            <a:pPr marL="0" indent="0" algn="ctr">
              <a:buFont typeface="Wingdings" panose="05000000000000000000" pitchFamily="2" charset="2"/>
              <a:buNone/>
              <a:defRPr/>
            </a:pPr>
            <a:br>
              <a:rPr lang="es-MX" sz="1800" dirty="0">
                <a:latin typeface="+mj-lt"/>
              </a:rPr>
            </a:br>
            <a:endParaRPr lang="es-MX" sz="1800" dirty="0">
              <a:latin typeface="+mj-lt"/>
            </a:endParaRPr>
          </a:p>
          <a:p>
            <a:pPr marL="0" indent="0" algn="just">
              <a:buFont typeface="Wingdings" panose="05000000000000000000" pitchFamily="2" charset="2"/>
              <a:buNone/>
              <a:defRPr/>
            </a:pPr>
            <a:r>
              <a:rPr lang="es-MX" sz="1800" b="1" dirty="0">
                <a:latin typeface="+mj-lt"/>
              </a:rPr>
              <a:t>Algunas hormonas actúan rápidamente, otras con lentitud:</a:t>
            </a:r>
          </a:p>
          <a:p>
            <a:pPr marL="0" indent="0" algn="just">
              <a:buFont typeface="Wingdings" panose="05000000000000000000" pitchFamily="2" charset="2"/>
              <a:buNone/>
              <a:defRPr/>
            </a:pPr>
            <a:r>
              <a:rPr lang="es-MX" sz="1800" dirty="0">
                <a:latin typeface="+mj-lt"/>
              </a:rPr>
              <a:t>Fisiológica o bioquímicamente, algunas hormonas proporcionan una respuesta rápida, como la adrenalina. Otras, como los estrógenos, pueden tardarse horas o días en hacer efecto. Esta diferencia en el tiempo de respuesta tiene que ver con la diferencia en el modo de acción.</a:t>
            </a:r>
          </a:p>
          <a:p>
            <a:pPr>
              <a:defRPr/>
            </a:pPr>
            <a:endParaRPr lang="es-MX"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AutoShape 4"/>
          <p:cNvSpPr>
            <a:spLocks noChangeArrowheads="1"/>
          </p:cNvSpPr>
          <p:nvPr/>
        </p:nvSpPr>
        <p:spPr bwMode="auto">
          <a:xfrm>
            <a:off x="971550" y="620713"/>
            <a:ext cx="7129463" cy="1800225"/>
          </a:xfrm>
          <a:prstGeom prst="horizontalScroll">
            <a:avLst>
              <a:gd name="adj" fmla="val 12500"/>
            </a:avLst>
          </a:prstGeom>
          <a:solidFill>
            <a:srgbClr val="0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just" eaLnBrk="1" hangingPunct="1"/>
            <a:r>
              <a:rPr lang="es-ES" altLang="es-MX" sz="2000">
                <a:solidFill>
                  <a:schemeClr val="bg1"/>
                </a:solidFill>
              </a:rPr>
              <a:t>Las hormonas tienen la característica de actuar sobre las células diana, que deben disponer de una serie de receptores específicos. Hay dos tipos de receptores celulares:</a:t>
            </a:r>
          </a:p>
        </p:txBody>
      </p:sp>
      <p:sp>
        <p:nvSpPr>
          <p:cNvPr id="26629" name="Oval 5"/>
          <p:cNvSpPr>
            <a:spLocks noChangeArrowheads="1"/>
          </p:cNvSpPr>
          <p:nvPr/>
        </p:nvSpPr>
        <p:spPr bwMode="auto">
          <a:xfrm>
            <a:off x="539750" y="2636838"/>
            <a:ext cx="4392613" cy="3887787"/>
          </a:xfrm>
          <a:prstGeom prst="ellipse">
            <a:avLst/>
          </a:prstGeom>
          <a:solidFill>
            <a:srgbClr val="3366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s-ES" altLang="es-MX" sz="1400">
                <a:solidFill>
                  <a:schemeClr val="bg1"/>
                </a:solidFill>
              </a:rPr>
              <a:t>Receptores de membrana: los usan las hormonas peptídicas. La hormona peptídica (1er mensajero) se fija a un receptor proteico que hay en la membrana de la célula, y estimula la actividad de otra proteína (unidad catalítica), que hace pasar el ATP (intracelular) a AMP (2º mensajero), que junto con el calcio intracelular, activa la enzima proteína quinasa (responsable de producir la fosforilación de las proteínas de la célula, que produce una acción biológica determinada). </a:t>
            </a:r>
          </a:p>
        </p:txBody>
      </p:sp>
      <p:sp>
        <p:nvSpPr>
          <p:cNvPr id="26630" name="Oval 6"/>
          <p:cNvSpPr>
            <a:spLocks noChangeArrowheads="1"/>
          </p:cNvSpPr>
          <p:nvPr/>
        </p:nvSpPr>
        <p:spPr bwMode="auto">
          <a:xfrm>
            <a:off x="4356100" y="2636838"/>
            <a:ext cx="4537075" cy="3671887"/>
          </a:xfrm>
          <a:prstGeom prst="ellipse">
            <a:avLst/>
          </a:prstGeom>
          <a:solidFill>
            <a:srgbClr val="0000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s-ES" altLang="es-MX" sz="1600">
                <a:solidFill>
                  <a:schemeClr val="bg1"/>
                </a:solidFill>
              </a:rPr>
              <a:t>Receptores intracelulares: los usan las hormonas esteroideas. La hormona atraviesa la membrana de la célula diana por difusión. Una vez dentro del citoplasma, penetra incluso en el núcleo, donde se fija el DNA y hace que se sintetice ARNm, que induce a la síntesis de nuevas proteínas, que se traducirán en una respuesta fisiológica.</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26629"/>
                                        </p:tgtEl>
                                        <p:attrNameLst>
                                          <p:attrName>style.visibility</p:attrName>
                                        </p:attrNameLst>
                                      </p:cBhvr>
                                      <p:to>
                                        <p:strVal val="visible"/>
                                      </p:to>
                                    </p:set>
                                    <p:anim calcmode="lin" valueType="num">
                                      <p:cBhvr>
                                        <p:cTn id="7" dur="500" fill="hold"/>
                                        <p:tgtEl>
                                          <p:spTgt spid="26629"/>
                                        </p:tgtEl>
                                        <p:attrNameLst>
                                          <p:attrName>ppt_w</p:attrName>
                                        </p:attrNameLst>
                                      </p:cBhvr>
                                      <p:tavLst>
                                        <p:tav tm="0">
                                          <p:val>
                                            <p:strVal val="#ppt_w+.3"/>
                                          </p:val>
                                        </p:tav>
                                        <p:tav tm="100000">
                                          <p:val>
                                            <p:strVal val="#ppt_w"/>
                                          </p:val>
                                        </p:tav>
                                      </p:tavLst>
                                    </p:anim>
                                    <p:anim calcmode="lin" valueType="num">
                                      <p:cBhvr>
                                        <p:cTn id="8" dur="500" fill="hold"/>
                                        <p:tgtEl>
                                          <p:spTgt spid="26629"/>
                                        </p:tgtEl>
                                        <p:attrNameLst>
                                          <p:attrName>ppt_h</p:attrName>
                                        </p:attrNameLst>
                                      </p:cBhvr>
                                      <p:tavLst>
                                        <p:tav tm="0">
                                          <p:val>
                                            <p:strVal val="#ppt_h"/>
                                          </p:val>
                                        </p:tav>
                                        <p:tav tm="100000">
                                          <p:val>
                                            <p:strVal val="#ppt_h"/>
                                          </p:val>
                                        </p:tav>
                                      </p:tavLst>
                                    </p:anim>
                                    <p:animEffect transition="in" filter="fade">
                                      <p:cBhvr>
                                        <p:cTn id="9" dur="500"/>
                                        <p:tgtEl>
                                          <p:spTgt spid="26629"/>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26630"/>
                                        </p:tgtEl>
                                        <p:attrNameLst>
                                          <p:attrName>style.visibility</p:attrName>
                                        </p:attrNameLst>
                                      </p:cBhvr>
                                      <p:to>
                                        <p:strVal val="visible"/>
                                      </p:to>
                                    </p:set>
                                    <p:anim calcmode="lin" valueType="num">
                                      <p:cBhvr>
                                        <p:cTn id="14" dur="500" fill="hold"/>
                                        <p:tgtEl>
                                          <p:spTgt spid="26630"/>
                                        </p:tgtEl>
                                        <p:attrNameLst>
                                          <p:attrName>ppt_w</p:attrName>
                                        </p:attrNameLst>
                                      </p:cBhvr>
                                      <p:tavLst>
                                        <p:tav tm="0">
                                          <p:val>
                                            <p:strVal val="#ppt_w+.3"/>
                                          </p:val>
                                        </p:tav>
                                        <p:tav tm="100000">
                                          <p:val>
                                            <p:strVal val="#ppt_w"/>
                                          </p:val>
                                        </p:tav>
                                      </p:tavLst>
                                    </p:anim>
                                    <p:anim calcmode="lin" valueType="num">
                                      <p:cBhvr>
                                        <p:cTn id="15" dur="500" fill="hold"/>
                                        <p:tgtEl>
                                          <p:spTgt spid="26630"/>
                                        </p:tgtEl>
                                        <p:attrNameLst>
                                          <p:attrName>ppt_h</p:attrName>
                                        </p:attrNameLst>
                                      </p:cBhvr>
                                      <p:tavLst>
                                        <p:tav tm="0">
                                          <p:val>
                                            <p:strVal val="#ppt_h"/>
                                          </p:val>
                                        </p:tav>
                                        <p:tav tm="100000">
                                          <p:val>
                                            <p:strVal val="#ppt_h"/>
                                          </p:val>
                                        </p:tav>
                                      </p:tavLst>
                                    </p:anim>
                                    <p:animEffect transition="in" filter="fade">
                                      <p:cBhvr>
                                        <p:cTn id="16" dur="500"/>
                                        <p:tgtEl>
                                          <p:spTgt spid="266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9" grpId="0" animBg="1"/>
      <p:bldP spid="2663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75" y="0"/>
            <a:ext cx="5959475" cy="3240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7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3160713"/>
            <a:ext cx="4779963" cy="3690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31747"/>
                                        </p:tgtEl>
                                        <p:attrNameLst>
                                          <p:attrName>style.visibility</p:attrName>
                                        </p:attrNameLst>
                                      </p:cBhvr>
                                      <p:to>
                                        <p:strVal val="visible"/>
                                      </p:to>
                                    </p:set>
                                    <p:anim calcmode="lin" valueType="num">
                                      <p:cBhvr additive="base">
                                        <p:cTn id="7" dur="500" fill="hold"/>
                                        <p:tgtEl>
                                          <p:spTgt spid="31747"/>
                                        </p:tgtEl>
                                        <p:attrNameLst>
                                          <p:attrName>ppt_x</p:attrName>
                                        </p:attrNameLst>
                                      </p:cBhvr>
                                      <p:tavLst>
                                        <p:tav tm="0">
                                          <p:val>
                                            <p:strVal val="#ppt_x"/>
                                          </p:val>
                                        </p:tav>
                                        <p:tav tm="100000">
                                          <p:val>
                                            <p:strVal val="#ppt_x"/>
                                          </p:val>
                                        </p:tav>
                                      </p:tavLst>
                                    </p:anim>
                                    <p:anim calcmode="lin" valueType="num">
                                      <p:cBhvr additive="base">
                                        <p:cTn id="8" dur="500" fill="hold"/>
                                        <p:tgtEl>
                                          <p:spTgt spid="317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4"/>
          <p:cNvSpPr>
            <a:spLocks noGrp="1" noChangeArrowheads="1"/>
          </p:cNvSpPr>
          <p:nvPr>
            <p:ph type="ctrTitle"/>
          </p:nvPr>
        </p:nvSpPr>
        <p:spPr>
          <a:xfrm>
            <a:off x="684213" y="1844675"/>
            <a:ext cx="7772400" cy="1933575"/>
          </a:xfrm>
        </p:spPr>
        <p:txBody>
          <a:bodyPr/>
          <a:lstStyle/>
          <a:p>
            <a:pPr algn="ctr" eaLnBrk="1" hangingPunct="1"/>
            <a:r>
              <a:rPr lang="es-ES_tradnl" altLang="es-MX" sz="3600">
                <a:solidFill>
                  <a:srgbClr val="00007E"/>
                </a:solidFill>
              </a:rPr>
              <a:t>MECANISMOS DE REGULACIÓN DE LA SECRECIÓN</a:t>
            </a:r>
            <a:r>
              <a:rPr lang="es-ES" altLang="es-MX" sz="4000"/>
              <a:t>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AutoShape 4"/>
          <p:cNvSpPr>
            <a:spLocks noChangeArrowheads="1"/>
          </p:cNvSpPr>
          <p:nvPr/>
        </p:nvSpPr>
        <p:spPr bwMode="auto">
          <a:xfrm>
            <a:off x="1116013" y="692150"/>
            <a:ext cx="7559675" cy="518477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lnSpc>
                <a:spcPct val="90000"/>
              </a:lnSpc>
              <a:spcBef>
                <a:spcPct val="20000"/>
              </a:spcBef>
              <a:buClr>
                <a:schemeClr val="accent1"/>
              </a:buClr>
              <a:buFont typeface="Wingdings" panose="05000000000000000000" pitchFamily="2" charset="2"/>
              <a:buNone/>
            </a:pPr>
            <a:r>
              <a:rPr lang="es-ES" altLang="es-MX" sz="2400">
                <a:solidFill>
                  <a:schemeClr val="bg1"/>
                </a:solidFill>
              </a:rPr>
              <a:t>	</a:t>
            </a:r>
          </a:p>
          <a:p>
            <a:pPr algn="ctr" eaLnBrk="1" hangingPunct="1">
              <a:lnSpc>
                <a:spcPct val="90000"/>
              </a:lnSpc>
              <a:spcBef>
                <a:spcPct val="20000"/>
              </a:spcBef>
              <a:buClr>
                <a:schemeClr val="accent1"/>
              </a:buClr>
              <a:buFont typeface="Wingdings" panose="05000000000000000000" pitchFamily="2" charset="2"/>
              <a:buNone/>
            </a:pPr>
            <a:r>
              <a:rPr lang="es-ES" altLang="es-MX" sz="2400">
                <a:solidFill>
                  <a:schemeClr val="bg1"/>
                </a:solidFill>
              </a:rPr>
              <a:t>Las glándulas endocrinas y sus productos hormonales están especializados en la regulación general del organismo así como también en la autorregulación de un órgano o tejido. El método que utiliza el organismo para regular la concentración de hormonas es balance entre la retroalimentación positiva y negativa, fundamentado en la regulación de su producción, metabolismo y excreción. </a:t>
            </a:r>
          </a:p>
          <a:p>
            <a:pPr algn="ctr" eaLnBrk="1" hangingPunct="1"/>
            <a:endParaRPr lang="es-ES" altLang="es-MX" sz="2400">
              <a:solidFill>
                <a:schemeClr val="bg1"/>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00F1"/>
            </a:gs>
            <a:gs pos="50000">
              <a:srgbClr val="A8A8DA"/>
            </a:gs>
            <a:gs pos="100000">
              <a:srgbClr val="C8C8FF"/>
            </a:gs>
          </a:gsLst>
          <a:lin ang="13500000" scaled="1"/>
        </a:grad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0825" y="333375"/>
            <a:ext cx="8642350" cy="5797550"/>
          </a:xfrm>
        </p:spPr>
        <p:txBody>
          <a:bodyPr/>
          <a:lstStyle/>
          <a:p>
            <a:pPr marL="0" indent="0" algn="just" eaLnBrk="1" hangingPunct="1">
              <a:buFont typeface="Wingdings" panose="05000000000000000000" pitchFamily="2" charset="2"/>
              <a:buNone/>
              <a:defRPr/>
            </a:pPr>
            <a:r>
              <a:rPr lang="es-MX" sz="2400" dirty="0">
                <a:solidFill>
                  <a:schemeClr val="accent5">
                    <a:lumMod val="25000"/>
                  </a:schemeClr>
                </a:solidFill>
              </a:rPr>
              <a:t>L</a:t>
            </a:r>
            <a:r>
              <a:rPr lang="es-MX" sz="2000" dirty="0">
                <a:solidFill>
                  <a:schemeClr val="accent5">
                    <a:lumMod val="25000"/>
                  </a:schemeClr>
                </a:solidFill>
              </a:rPr>
              <a:t>as hormonas pueden segregarse en forma cíclica, constituyendo verdaderos biorritmos (</a:t>
            </a:r>
            <a:r>
              <a:rPr lang="es-MX" sz="2000" dirty="0" err="1">
                <a:solidFill>
                  <a:schemeClr val="accent5">
                    <a:lumMod val="25000"/>
                  </a:schemeClr>
                </a:solidFill>
              </a:rPr>
              <a:t>ej</a:t>
            </a:r>
            <a:r>
              <a:rPr lang="es-MX" sz="2000" dirty="0">
                <a:solidFill>
                  <a:schemeClr val="accent5">
                    <a:lumMod val="25000"/>
                  </a:schemeClr>
                </a:solidFill>
              </a:rPr>
              <a:t>: secreción de prolactina durante la lactancia, secreción de esteroides sexuales durante el ciclo menstrual). </a:t>
            </a:r>
          </a:p>
          <a:p>
            <a:pPr algn="just" eaLnBrk="1" hangingPunct="1">
              <a:defRPr/>
            </a:pPr>
            <a:endParaRPr lang="es-MX" sz="2000" dirty="0"/>
          </a:p>
          <a:p>
            <a:pPr marL="0" indent="0" algn="just" eaLnBrk="1" hangingPunct="1">
              <a:buFont typeface="Wingdings" panose="05000000000000000000" pitchFamily="2" charset="2"/>
              <a:buNone/>
              <a:defRPr/>
            </a:pPr>
            <a:r>
              <a:rPr lang="es-MX" sz="2000" dirty="0">
                <a:solidFill>
                  <a:schemeClr val="accent5">
                    <a:lumMod val="25000"/>
                  </a:schemeClr>
                </a:solidFill>
              </a:rPr>
              <a:t>El sistema endocrino constituye un sistema cibernético, capaz de autorregularse a través de los mecanismos de retroalimentación (</a:t>
            </a:r>
            <a:r>
              <a:rPr lang="es-MX" sz="2000" dirty="0" err="1">
                <a:solidFill>
                  <a:schemeClr val="accent5">
                    <a:lumMod val="25000"/>
                  </a:schemeClr>
                </a:solidFill>
              </a:rPr>
              <a:t>feed</a:t>
            </a:r>
            <a:r>
              <a:rPr lang="es-MX" sz="2000" dirty="0">
                <a:solidFill>
                  <a:schemeClr val="accent5">
                    <a:lumMod val="25000"/>
                  </a:schemeClr>
                </a:solidFill>
              </a:rPr>
              <a:t>-back), los cuales pueden ser de dos tipos:</a:t>
            </a:r>
          </a:p>
          <a:p>
            <a:pPr marL="0" indent="0" algn="just" eaLnBrk="1" hangingPunct="1">
              <a:buFont typeface="Wingdings" panose="05000000000000000000" pitchFamily="2" charset="2"/>
              <a:buNone/>
              <a:defRPr/>
            </a:pPr>
            <a:r>
              <a:rPr lang="es-MX" sz="2000" dirty="0">
                <a:solidFill>
                  <a:schemeClr val="accent5">
                    <a:lumMod val="25000"/>
                  </a:schemeClr>
                </a:solidFill>
              </a:rPr>
              <a:t>-</a:t>
            </a:r>
            <a:r>
              <a:rPr lang="es-MX" sz="2000" dirty="0" err="1">
                <a:solidFill>
                  <a:schemeClr val="accent5">
                    <a:lumMod val="25000"/>
                  </a:schemeClr>
                </a:solidFill>
              </a:rPr>
              <a:t>Feed</a:t>
            </a:r>
            <a:r>
              <a:rPr lang="es-MX" sz="2000" dirty="0">
                <a:solidFill>
                  <a:schemeClr val="accent5">
                    <a:lumMod val="25000"/>
                  </a:schemeClr>
                </a:solidFill>
              </a:rPr>
              <a:t>-Back positivo: es cuando una glándula segrega una hormona que estimula a otra glándula para que segregue otra hormona que estimule la primer glándula.</a:t>
            </a:r>
          </a:p>
          <a:p>
            <a:pPr marL="0" indent="0" algn="just" eaLnBrk="1" hangingPunct="1">
              <a:buFont typeface="Wingdings" panose="05000000000000000000" pitchFamily="2" charset="2"/>
              <a:buNone/>
              <a:defRPr/>
            </a:pPr>
            <a:r>
              <a:rPr lang="es-MX" sz="2000" dirty="0" err="1">
                <a:solidFill>
                  <a:schemeClr val="accent5">
                    <a:lumMod val="25000"/>
                  </a:schemeClr>
                </a:solidFill>
              </a:rPr>
              <a:t>Ej</a:t>
            </a:r>
            <a:r>
              <a:rPr lang="es-MX" sz="2000" dirty="0">
                <a:solidFill>
                  <a:schemeClr val="accent5">
                    <a:lumMod val="25000"/>
                  </a:schemeClr>
                </a:solidFill>
              </a:rPr>
              <a:t>: la FSH segregada por la hipófisis estimula el desarrollo de folículos ováricos que segrega estrógenos que estimulan una mayor secreción de FSH por la hipófisis.</a:t>
            </a:r>
          </a:p>
          <a:p>
            <a:pPr marL="0" indent="0" algn="just" eaLnBrk="1" hangingPunct="1">
              <a:buFont typeface="Wingdings" panose="05000000000000000000" pitchFamily="2" charset="2"/>
              <a:buNone/>
              <a:defRPr/>
            </a:pPr>
            <a:r>
              <a:rPr lang="es-MX" sz="2000" dirty="0">
                <a:solidFill>
                  <a:schemeClr val="accent5">
                    <a:lumMod val="25000"/>
                  </a:schemeClr>
                </a:solidFill>
              </a:rPr>
              <a:t>-</a:t>
            </a:r>
            <a:r>
              <a:rPr lang="es-MX" sz="2000" dirty="0" err="1">
                <a:solidFill>
                  <a:schemeClr val="accent5">
                    <a:lumMod val="25000"/>
                  </a:schemeClr>
                </a:solidFill>
              </a:rPr>
              <a:t>Feed</a:t>
            </a:r>
            <a:r>
              <a:rPr lang="es-MX" sz="2000" dirty="0">
                <a:solidFill>
                  <a:schemeClr val="accent5">
                    <a:lumMod val="25000"/>
                  </a:schemeClr>
                </a:solidFill>
              </a:rPr>
              <a:t>-Back negativo: cuando una glándula segrega una hormona que estimula a otra glándula para que segregue una hormona que inhibe a la primer glándula.</a:t>
            </a:r>
          </a:p>
          <a:p>
            <a:pPr marL="0" indent="0" algn="just" eaLnBrk="1" hangingPunct="1">
              <a:buFont typeface="Wingdings" panose="05000000000000000000" pitchFamily="2" charset="2"/>
              <a:buNone/>
              <a:defRPr/>
            </a:pPr>
            <a:r>
              <a:rPr lang="es-MX" sz="2000" dirty="0" err="1">
                <a:solidFill>
                  <a:schemeClr val="accent5">
                    <a:lumMod val="25000"/>
                  </a:schemeClr>
                </a:solidFill>
              </a:rPr>
              <a:t>Ej</a:t>
            </a:r>
            <a:r>
              <a:rPr lang="es-MX" sz="2000" dirty="0">
                <a:solidFill>
                  <a:schemeClr val="accent5">
                    <a:lumMod val="25000"/>
                  </a:schemeClr>
                </a:solidFill>
              </a:rPr>
              <a:t>: la ACTH segregada por la hipófisis estimula la secreción de glucocorticoides adrenales que inhiben la secreción de ACTH por la hipófisis.</a:t>
            </a:r>
          </a:p>
          <a:p>
            <a:pPr algn="just" eaLnBrk="1" hangingPunct="1">
              <a:defRPr/>
            </a:pPr>
            <a:endParaRPr lang="es-MX" sz="20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050" y="333375"/>
            <a:ext cx="4897438" cy="6291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79388" y="333375"/>
            <a:ext cx="8640762" cy="5797550"/>
          </a:xfrm>
        </p:spPr>
        <p:txBody>
          <a:bodyPr/>
          <a:lstStyle/>
          <a:p>
            <a:pPr marL="0" indent="0" algn="just" eaLnBrk="1" hangingPunct="1">
              <a:buFont typeface="Wingdings" panose="05000000000000000000" pitchFamily="2" charset="2"/>
              <a:buNone/>
              <a:defRPr/>
            </a:pPr>
            <a:r>
              <a:rPr lang="es-MX" sz="2800" dirty="0">
                <a:solidFill>
                  <a:schemeClr val="accent1">
                    <a:lumMod val="50000"/>
                  </a:schemeClr>
                </a:solidFill>
              </a:rPr>
              <a:t>Según el número de glándulas involucradas en los mecanismos de regulación, los circuitos glandulares pueden clasificarse en:</a:t>
            </a:r>
          </a:p>
          <a:p>
            <a:pPr marL="0" indent="0" algn="just" eaLnBrk="1" hangingPunct="1">
              <a:buFont typeface="Wingdings" panose="05000000000000000000" pitchFamily="2" charset="2"/>
              <a:buNone/>
              <a:defRPr/>
            </a:pPr>
            <a:endParaRPr lang="es-MX" sz="2800" dirty="0">
              <a:solidFill>
                <a:schemeClr val="accent1">
                  <a:lumMod val="50000"/>
                </a:schemeClr>
              </a:solidFill>
            </a:endParaRPr>
          </a:p>
          <a:p>
            <a:pPr algn="just" eaLnBrk="1" hangingPunct="1">
              <a:defRPr/>
            </a:pPr>
            <a:r>
              <a:rPr lang="es-MX" sz="2800" dirty="0">
                <a:solidFill>
                  <a:schemeClr val="accent1">
                    <a:lumMod val="50000"/>
                  </a:schemeClr>
                </a:solidFill>
              </a:rPr>
              <a:t>Circuitos largos: una glándula regula otra glándula que regula a una tercer glándula que regula a la primer glándula, por lo que en el eje están involucradas tres glándulas.</a:t>
            </a:r>
          </a:p>
          <a:p>
            <a:pPr algn="just" eaLnBrk="1" hangingPunct="1">
              <a:defRPr/>
            </a:pPr>
            <a:r>
              <a:rPr lang="es-MX" sz="2800" dirty="0">
                <a:solidFill>
                  <a:schemeClr val="accent1">
                    <a:lumMod val="50000"/>
                  </a:schemeClr>
                </a:solidFill>
              </a:rPr>
              <a:t>Circuito cortos: una glándula regula otra glándula que regula a la primer glándula, por lo que en el eje están involucradas sólo dos glándulas.</a:t>
            </a:r>
          </a:p>
          <a:p>
            <a:pPr algn="just" eaLnBrk="1" hangingPunct="1">
              <a:defRPr/>
            </a:pPr>
            <a:r>
              <a:rPr lang="es-MX" sz="2800" dirty="0">
                <a:solidFill>
                  <a:schemeClr val="accent1">
                    <a:lumMod val="50000"/>
                  </a:schemeClr>
                </a:solidFill>
              </a:rPr>
              <a:t>Circuitos ultra cortos: una glándula se regula a si misma.</a:t>
            </a:r>
          </a:p>
          <a:p>
            <a:pPr eaLnBrk="1" hangingPunct="1">
              <a:defRPr/>
            </a:pPr>
            <a:endParaRPr lang="es-MX"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algn="r" eaLnBrk="1" hangingPunct="1"/>
            <a:r>
              <a:rPr lang="es-ES_tradnl" altLang="es-MX">
                <a:solidFill>
                  <a:srgbClr val="00007E"/>
                </a:solidFill>
              </a:rPr>
              <a:t>DEFINICIÓN.</a:t>
            </a:r>
            <a:endParaRPr lang="es-ES" altLang="es-MX">
              <a:solidFill>
                <a:srgbClr val="00007E"/>
              </a:solidFill>
            </a:endParaRPr>
          </a:p>
        </p:txBody>
      </p:sp>
      <p:sp>
        <p:nvSpPr>
          <p:cNvPr id="21508" name="Rectangle 4"/>
          <p:cNvSpPr>
            <a:spLocks noChangeArrowheads="1"/>
          </p:cNvSpPr>
          <p:nvPr/>
        </p:nvSpPr>
        <p:spPr bwMode="auto">
          <a:xfrm>
            <a:off x="755650" y="1125538"/>
            <a:ext cx="7993063" cy="2232025"/>
          </a:xfrm>
          <a:prstGeom prst="rect">
            <a:avLst/>
          </a:prstGeom>
          <a:solidFill>
            <a:srgbClr val="3366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just" eaLnBrk="1" hangingPunct="1">
              <a:lnSpc>
                <a:spcPct val="80000"/>
              </a:lnSpc>
              <a:spcBef>
                <a:spcPct val="20000"/>
              </a:spcBef>
              <a:buClr>
                <a:schemeClr val="accent1"/>
              </a:buClr>
              <a:buFont typeface="Wingdings" panose="05000000000000000000" pitchFamily="2" charset="2"/>
              <a:buNone/>
            </a:pPr>
            <a:endParaRPr lang="es-ES" altLang="es-MX" sz="2400"/>
          </a:p>
          <a:p>
            <a:pPr algn="just" eaLnBrk="1" hangingPunct="1">
              <a:lnSpc>
                <a:spcPct val="80000"/>
              </a:lnSpc>
              <a:spcBef>
                <a:spcPct val="20000"/>
              </a:spcBef>
              <a:buClr>
                <a:schemeClr val="accent1"/>
              </a:buClr>
              <a:buFont typeface="Wingdings" panose="05000000000000000000" pitchFamily="2" charset="2"/>
              <a:buNone/>
            </a:pPr>
            <a:r>
              <a:rPr lang="es-ES" altLang="es-MX" sz="2400">
                <a:solidFill>
                  <a:schemeClr val="bg1"/>
                </a:solidFill>
              </a:rPr>
              <a:t>Las </a:t>
            </a:r>
            <a:r>
              <a:rPr lang="es-ES" altLang="es-MX" sz="2400" b="1">
                <a:solidFill>
                  <a:schemeClr val="bg1"/>
                </a:solidFill>
              </a:rPr>
              <a:t>hormonas</a:t>
            </a:r>
            <a:r>
              <a:rPr lang="es-ES" altLang="es-MX" sz="2400">
                <a:solidFill>
                  <a:schemeClr val="bg1"/>
                </a:solidFill>
              </a:rPr>
              <a:t> son sustancias segregadas por células especializadas, localizadas en glándulas de secreción interna o glándulas endocrinas (carentes de conductos), o también por células epiteliales e intersticiales con el fin de afectar la función de otras células. También hay hormonas que actúan sobre la misma célula que las sintetiza (autocrinas).</a:t>
            </a:r>
          </a:p>
          <a:p>
            <a:pPr algn="ctr" eaLnBrk="1" hangingPunct="1"/>
            <a:endParaRPr lang="es-ES" altLang="es-MX" sz="2400">
              <a:solidFill>
                <a:schemeClr val="bg1"/>
              </a:solidFill>
            </a:endParaRPr>
          </a:p>
        </p:txBody>
      </p:sp>
      <p:sp>
        <p:nvSpPr>
          <p:cNvPr id="21510" name="AutoShape 6"/>
          <p:cNvSpPr>
            <a:spLocks noChangeArrowheads="1"/>
          </p:cNvSpPr>
          <p:nvPr/>
        </p:nvSpPr>
        <p:spPr bwMode="auto">
          <a:xfrm>
            <a:off x="611188" y="3644900"/>
            <a:ext cx="8353425" cy="2808288"/>
          </a:xfrm>
          <a:prstGeom prst="roundRect">
            <a:avLst>
              <a:gd name="adj" fmla="val 16667"/>
            </a:avLst>
          </a:prstGeom>
          <a:solidFill>
            <a:srgbClr val="0000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just" eaLnBrk="1" hangingPunct="1"/>
            <a:r>
              <a:rPr lang="es-ES" altLang="es-MX" sz="2300">
                <a:solidFill>
                  <a:schemeClr val="bg1"/>
                </a:solidFill>
              </a:rPr>
              <a:t>Son transportadas por vía sanguínea o por el espacio intersticial, solas (biodisponibles) o asociadas a ciertas proteínas (que extienden su vida media al protegerlas de la degradación) y hacen su efecto en determinados órganos o tejidos diana (o blanco) a distancia de donde se sintetizaron, sobre la misma célula que la sintetiza (acción autócrina) o sobre células contiguas (acción parácrina) interviniendo en la comunicación celular.</a:t>
            </a:r>
            <a:r>
              <a:rPr lang="es-ES" altLang="es-MX" sz="2300"/>
              <a:t> </a:t>
            </a:r>
          </a:p>
        </p:txBody>
      </p:sp>
      <p:pic>
        <p:nvPicPr>
          <p:cNvPr id="4101"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9825" y="1790700"/>
            <a:ext cx="7224713" cy="370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50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510"/>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0" presetClass="entr" presetSubtype="0" fill="hold" nodeType="clickEffect">
                                  <p:stCondLst>
                                    <p:cond delay="0"/>
                                  </p:stCondLst>
                                  <p:childTnLst>
                                    <p:set>
                                      <p:cBhvr>
                                        <p:cTn id="14" dur="1" fill="hold">
                                          <p:stCondLst>
                                            <p:cond delay="0"/>
                                          </p:stCondLst>
                                        </p:cTn>
                                        <p:tgtEl>
                                          <p:spTgt spid="4101"/>
                                        </p:tgtEl>
                                        <p:attrNameLst>
                                          <p:attrName>style.visibility</p:attrName>
                                        </p:attrNameLst>
                                      </p:cBhvr>
                                      <p:to>
                                        <p:strVal val="visible"/>
                                      </p:to>
                                    </p:set>
                                    <p:animEffect transition="in" filter="fade">
                                      <p:cBhvr>
                                        <p:cTn id="15" dur="500"/>
                                        <p:tgtEl>
                                          <p:spTgt spid="4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8" grpId="0" animBg="1"/>
      <p:bldP spid="21510"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4"/>
          <p:cNvSpPr>
            <a:spLocks noChangeArrowheads="1"/>
          </p:cNvSpPr>
          <p:nvPr/>
        </p:nvSpPr>
        <p:spPr bwMode="auto">
          <a:xfrm>
            <a:off x="971550" y="404813"/>
            <a:ext cx="7129463" cy="647700"/>
          </a:xfrm>
          <a:prstGeom prst="rect">
            <a:avLst/>
          </a:prstGeom>
          <a:solidFill>
            <a:srgbClr val="00007E"/>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s-ES" altLang="es-MX" sz="2000">
                <a:solidFill>
                  <a:schemeClr val="bg1"/>
                </a:solidFill>
              </a:rPr>
              <a:t>Las hormonas pueden ser estimuladas o inhibidas por:</a:t>
            </a:r>
          </a:p>
        </p:txBody>
      </p:sp>
      <p:sp>
        <p:nvSpPr>
          <p:cNvPr id="30725" name="AutoShape 5"/>
          <p:cNvSpPr>
            <a:spLocks noChangeArrowheads="1"/>
          </p:cNvSpPr>
          <p:nvPr/>
        </p:nvSpPr>
        <p:spPr bwMode="auto">
          <a:xfrm>
            <a:off x="684213" y="1341438"/>
            <a:ext cx="8064500" cy="1582737"/>
          </a:xfrm>
          <a:prstGeom prst="roundRect">
            <a:avLst>
              <a:gd name="adj" fmla="val 16667"/>
            </a:avLst>
          </a:prstGeom>
          <a:solidFill>
            <a:srgbClr val="3366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just" eaLnBrk="1" hangingPunct="1"/>
            <a:endParaRPr lang="es-ES" altLang="es-MX" sz="2200">
              <a:solidFill>
                <a:schemeClr val="bg1"/>
              </a:solidFill>
            </a:endParaRPr>
          </a:p>
          <a:p>
            <a:pPr algn="just" eaLnBrk="1" hangingPunct="1"/>
            <a:r>
              <a:rPr lang="es-ES" altLang="es-MX" sz="2200">
                <a:solidFill>
                  <a:schemeClr val="bg1"/>
                </a:solidFill>
              </a:rPr>
              <a:t>Otras hormonas. </a:t>
            </a:r>
          </a:p>
          <a:p>
            <a:pPr algn="just" eaLnBrk="1" hangingPunct="1"/>
            <a:r>
              <a:rPr lang="es-ES" altLang="es-MX" sz="2200">
                <a:solidFill>
                  <a:schemeClr val="bg1"/>
                </a:solidFill>
              </a:rPr>
              <a:t>Concentración plasmática de iones o nutrientes. </a:t>
            </a:r>
          </a:p>
          <a:p>
            <a:pPr algn="just" eaLnBrk="1" hangingPunct="1"/>
            <a:r>
              <a:rPr lang="es-ES" altLang="es-MX" sz="2200">
                <a:solidFill>
                  <a:schemeClr val="bg1"/>
                </a:solidFill>
              </a:rPr>
              <a:t>Neuronas y actividad mental. </a:t>
            </a:r>
          </a:p>
          <a:p>
            <a:pPr algn="just" eaLnBrk="1" hangingPunct="1"/>
            <a:r>
              <a:rPr lang="es-ES" altLang="es-MX" sz="2200">
                <a:solidFill>
                  <a:schemeClr val="bg1"/>
                </a:solidFill>
              </a:rPr>
              <a:t>Cambios ambientales, por ejemplo luz, temperatura, presión atmosférica. </a:t>
            </a:r>
          </a:p>
          <a:p>
            <a:pPr algn="just" eaLnBrk="1" hangingPunct="1"/>
            <a:endParaRPr lang="es-ES" altLang="es-MX" sz="2200">
              <a:solidFill>
                <a:schemeClr val="bg1"/>
              </a:solidFill>
            </a:endParaRPr>
          </a:p>
        </p:txBody>
      </p:sp>
      <p:sp>
        <p:nvSpPr>
          <p:cNvPr id="30726" name="AutoShape 6"/>
          <p:cNvSpPr>
            <a:spLocks noChangeArrowheads="1"/>
          </p:cNvSpPr>
          <p:nvPr/>
        </p:nvSpPr>
        <p:spPr bwMode="auto">
          <a:xfrm>
            <a:off x="468313" y="3213100"/>
            <a:ext cx="8207375" cy="3168650"/>
          </a:xfrm>
          <a:prstGeom prst="roundRect">
            <a:avLst>
              <a:gd name="adj" fmla="val 16667"/>
            </a:avLst>
          </a:prstGeom>
          <a:solidFill>
            <a:srgbClr val="0000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just" eaLnBrk="1" hangingPunct="1"/>
            <a:r>
              <a:rPr lang="es-ES" altLang="es-MX" sz="2200">
                <a:solidFill>
                  <a:schemeClr val="bg1"/>
                </a:solidFill>
              </a:rPr>
              <a:t>Un grupo especial de hormonas son las hormonas tróficas que actúan estimulando la producción de nuevas hormonas por parte de las glándulas endócrinas. Por ejemplo, la TSH producida por la hipófisis estimula la liberación de hormonas tiroideas además de estimular el crecimiento de dicha glándula. Recientemente se han descubierto las hormonas del hambre: ghrelina, orexina y péptido Y y sus antagonistas como la leptina.</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0725"/>
                                        </p:tgtEl>
                                        <p:attrNameLst>
                                          <p:attrName>style.visibility</p:attrName>
                                        </p:attrNameLst>
                                      </p:cBhvr>
                                      <p:to>
                                        <p:strVal val="visible"/>
                                      </p:to>
                                    </p:set>
                                    <p:animEffect transition="in" filter="fade">
                                      <p:cBhvr>
                                        <p:cTn id="7" dur="500"/>
                                        <p:tgtEl>
                                          <p:spTgt spid="30725"/>
                                        </p:tgtEl>
                                      </p:cBhvr>
                                    </p:animEffect>
                                    <p:anim calcmode="lin" valueType="num">
                                      <p:cBhvr>
                                        <p:cTn id="8" dur="500" fill="hold"/>
                                        <p:tgtEl>
                                          <p:spTgt spid="30725"/>
                                        </p:tgtEl>
                                        <p:attrNameLst>
                                          <p:attrName>ppt_x</p:attrName>
                                        </p:attrNameLst>
                                      </p:cBhvr>
                                      <p:tavLst>
                                        <p:tav tm="0">
                                          <p:val>
                                            <p:strVal val="#ppt_x"/>
                                          </p:val>
                                        </p:tav>
                                        <p:tav tm="100000">
                                          <p:val>
                                            <p:strVal val="#ppt_x"/>
                                          </p:val>
                                        </p:tav>
                                      </p:tavLst>
                                    </p:anim>
                                    <p:anim calcmode="lin" valueType="num">
                                      <p:cBhvr>
                                        <p:cTn id="9" dur="450" decel="100000" fill="hold"/>
                                        <p:tgtEl>
                                          <p:spTgt spid="30725"/>
                                        </p:tgtEl>
                                        <p:attrNameLst>
                                          <p:attrName>ppt_y</p:attrName>
                                        </p:attrNameLst>
                                      </p:cBhvr>
                                      <p:tavLst>
                                        <p:tav tm="0">
                                          <p:val>
                                            <p:strVal val="#ppt_y+1"/>
                                          </p:val>
                                        </p:tav>
                                        <p:tav tm="100000">
                                          <p:val>
                                            <p:strVal val="#ppt_y-.03"/>
                                          </p:val>
                                        </p:tav>
                                      </p:tavLst>
                                    </p:anim>
                                    <p:anim calcmode="lin" valueType="num">
                                      <p:cBhvr>
                                        <p:cTn id="10" dur="50" accel="100000" fill="hold">
                                          <p:stCondLst>
                                            <p:cond delay="450"/>
                                          </p:stCondLst>
                                        </p:cTn>
                                        <p:tgtEl>
                                          <p:spTgt spid="30725"/>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30726"/>
                                        </p:tgtEl>
                                        <p:attrNameLst>
                                          <p:attrName>style.visibility</p:attrName>
                                        </p:attrNameLst>
                                      </p:cBhvr>
                                      <p:to>
                                        <p:strVal val="visible"/>
                                      </p:to>
                                    </p:set>
                                    <p:animEffect transition="in" filter="fade">
                                      <p:cBhvr>
                                        <p:cTn id="15" dur="500"/>
                                        <p:tgtEl>
                                          <p:spTgt spid="30726"/>
                                        </p:tgtEl>
                                      </p:cBhvr>
                                    </p:animEffect>
                                    <p:anim calcmode="lin" valueType="num">
                                      <p:cBhvr>
                                        <p:cTn id="16" dur="500" fill="hold"/>
                                        <p:tgtEl>
                                          <p:spTgt spid="30726"/>
                                        </p:tgtEl>
                                        <p:attrNameLst>
                                          <p:attrName>ppt_x</p:attrName>
                                        </p:attrNameLst>
                                      </p:cBhvr>
                                      <p:tavLst>
                                        <p:tav tm="0">
                                          <p:val>
                                            <p:strVal val="#ppt_x"/>
                                          </p:val>
                                        </p:tav>
                                        <p:tav tm="100000">
                                          <p:val>
                                            <p:strVal val="#ppt_x"/>
                                          </p:val>
                                        </p:tav>
                                      </p:tavLst>
                                    </p:anim>
                                    <p:anim calcmode="lin" valueType="num">
                                      <p:cBhvr>
                                        <p:cTn id="17" dur="450" decel="100000" fill="hold"/>
                                        <p:tgtEl>
                                          <p:spTgt spid="30726"/>
                                        </p:tgtEl>
                                        <p:attrNameLst>
                                          <p:attrName>ppt_y</p:attrName>
                                        </p:attrNameLst>
                                      </p:cBhvr>
                                      <p:tavLst>
                                        <p:tav tm="0">
                                          <p:val>
                                            <p:strVal val="#ppt_y+1"/>
                                          </p:val>
                                        </p:tav>
                                        <p:tav tm="100000">
                                          <p:val>
                                            <p:strVal val="#ppt_y-.03"/>
                                          </p:val>
                                        </p:tav>
                                      </p:tavLst>
                                    </p:anim>
                                    <p:anim calcmode="lin" valueType="num">
                                      <p:cBhvr>
                                        <p:cTn id="18" dur="50" accel="100000" fill="hold">
                                          <p:stCondLst>
                                            <p:cond delay="450"/>
                                          </p:stCondLst>
                                        </p:cTn>
                                        <p:tgtEl>
                                          <p:spTgt spid="3072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5" grpId="0" animBg="1"/>
      <p:bldP spid="3072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913" y="265113"/>
            <a:ext cx="6496050" cy="6115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4"/>
          <p:cNvSpPr>
            <a:spLocks noGrp="1" noChangeArrowheads="1"/>
          </p:cNvSpPr>
          <p:nvPr>
            <p:ph type="ctrTitle"/>
          </p:nvPr>
        </p:nvSpPr>
        <p:spPr>
          <a:xfrm>
            <a:off x="684213" y="1628775"/>
            <a:ext cx="7772400" cy="1933575"/>
          </a:xfrm>
        </p:spPr>
        <p:txBody>
          <a:bodyPr/>
          <a:lstStyle/>
          <a:p>
            <a:pPr algn="ctr" eaLnBrk="1" hangingPunct="1"/>
            <a:r>
              <a:rPr lang="es-ES_tradnl" altLang="es-MX" sz="3600">
                <a:solidFill>
                  <a:srgbClr val="00007E"/>
                </a:solidFill>
              </a:rPr>
              <a:t>FUNCIONES EN LAS QUE PARTICIPAN</a:t>
            </a:r>
            <a:r>
              <a:rPr lang="es-ES" altLang="es-MX" sz="3600"/>
              <a:t>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s-ES" altLang="es-MX" sz="3400" b="1">
                <a:solidFill>
                  <a:srgbClr val="00007E"/>
                </a:solidFill>
              </a:rPr>
              <a:t>Hormonas peptídicas y derivadas de aminoácidos.</a:t>
            </a:r>
          </a:p>
        </p:txBody>
      </p:sp>
      <p:graphicFrame>
        <p:nvGraphicFramePr>
          <p:cNvPr id="34760" name="Group 968"/>
          <p:cNvGraphicFramePr>
            <a:graphicFrameLocks noGrp="1"/>
          </p:cNvGraphicFramePr>
          <p:nvPr/>
        </p:nvGraphicFramePr>
        <p:xfrm>
          <a:off x="179388" y="1484313"/>
          <a:ext cx="8713787" cy="4960937"/>
        </p:xfrm>
        <a:graphic>
          <a:graphicData uri="http://schemas.openxmlformats.org/drawingml/2006/table">
            <a:tbl>
              <a:tblPr/>
              <a:tblGrid>
                <a:gridCol w="1058862">
                  <a:extLst>
                    <a:ext uri="{9D8B030D-6E8A-4147-A177-3AD203B41FA5}">
                      <a16:colId xmlns:a16="http://schemas.microsoft.com/office/drawing/2014/main" val="20000"/>
                    </a:ext>
                  </a:extLst>
                </a:gridCol>
                <a:gridCol w="669925">
                  <a:extLst>
                    <a:ext uri="{9D8B030D-6E8A-4147-A177-3AD203B41FA5}">
                      <a16:colId xmlns:a16="http://schemas.microsoft.com/office/drawing/2014/main" val="20001"/>
                    </a:ext>
                  </a:extLst>
                </a:gridCol>
                <a:gridCol w="1057275">
                  <a:extLst>
                    <a:ext uri="{9D8B030D-6E8A-4147-A177-3AD203B41FA5}">
                      <a16:colId xmlns:a16="http://schemas.microsoft.com/office/drawing/2014/main" val="20002"/>
                    </a:ext>
                  </a:extLst>
                </a:gridCol>
                <a:gridCol w="847725">
                  <a:extLst>
                    <a:ext uri="{9D8B030D-6E8A-4147-A177-3AD203B41FA5}">
                      <a16:colId xmlns:a16="http://schemas.microsoft.com/office/drawing/2014/main" val="20003"/>
                    </a:ext>
                  </a:extLst>
                </a:gridCol>
                <a:gridCol w="915988">
                  <a:extLst>
                    <a:ext uri="{9D8B030D-6E8A-4147-A177-3AD203B41FA5}">
                      <a16:colId xmlns:a16="http://schemas.microsoft.com/office/drawing/2014/main" val="20004"/>
                    </a:ext>
                  </a:extLst>
                </a:gridCol>
                <a:gridCol w="4164012">
                  <a:extLst>
                    <a:ext uri="{9D8B030D-6E8A-4147-A177-3AD203B41FA5}">
                      <a16:colId xmlns:a16="http://schemas.microsoft.com/office/drawing/2014/main" val="20005"/>
                    </a:ext>
                  </a:extLst>
                </a:gridCol>
              </a:tblGrid>
              <a:tr h="427095">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dirty="0">
                          <a:ln>
                            <a:noFill/>
                          </a:ln>
                          <a:solidFill>
                            <a:schemeClr val="tx1"/>
                          </a:solidFill>
                          <a:effectLst/>
                          <a:latin typeface="Arial" charset="0"/>
                          <a:ea typeface="Times New Roman" pitchFamily="18" charset="0"/>
                          <a:cs typeface="Arial" charset="0"/>
                        </a:rPr>
                        <a:t>Nombre</a:t>
                      </a:r>
                      <a:endParaRPr kumimoji="0" lang="es-ES" sz="900" b="0" i="0" u="none" strike="noStrike" cap="none" normalizeH="0" baseline="0" dirty="0">
                        <a:ln>
                          <a:noFill/>
                        </a:ln>
                        <a:solidFill>
                          <a:schemeClr val="tx1"/>
                        </a:solidFill>
                        <a:effectLst/>
                        <a:latin typeface="Arial" charset="0"/>
                        <a:ea typeface="Times New Roman" pitchFamily="18" charset="0"/>
                        <a:cs typeface="Arial" charset="0"/>
                      </a:endParaRPr>
                    </a:p>
                  </a:txBody>
                  <a:tcPr marT="45726" marB="45726"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rPr>
                        <a:t>Abrevia-</a:t>
                      </a:r>
                      <a:br>
                        <a:rPr kumimoji="0" lang="es-ES" sz="900" b="1" i="0" u="none" strike="noStrike" cap="none" normalizeH="0" baseline="0">
                          <a:ln>
                            <a:noFill/>
                          </a:ln>
                          <a:solidFill>
                            <a:schemeClr val="tx1"/>
                          </a:solidFill>
                          <a:effectLst/>
                          <a:latin typeface="Arial" charset="0"/>
                          <a:ea typeface="Times New Roman" pitchFamily="18" charset="0"/>
                          <a:cs typeface="Arial" charset="0"/>
                        </a:rPr>
                      </a:br>
                      <a:r>
                        <a:rPr kumimoji="0" lang="es-ES" sz="900" b="1" i="0" u="none" strike="noStrike" cap="none" normalizeH="0" baseline="0">
                          <a:ln>
                            <a:noFill/>
                          </a:ln>
                          <a:solidFill>
                            <a:schemeClr val="tx1"/>
                          </a:solidFill>
                          <a:effectLst/>
                          <a:latin typeface="Arial" charset="0"/>
                          <a:ea typeface="Times New Roman" pitchFamily="18" charset="0"/>
                          <a:cs typeface="Arial" charset="0"/>
                        </a:rPr>
                        <a:t>tura</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marT="45726" marB="45726"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rPr>
                        <a:t>Origen</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marT="45726" marB="45726"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rPr>
                        <a:t>Mecanismo de acción</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marT="45726" marB="45726"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rPr>
                        <a:t>Tejido Blanco</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marT="45726" marB="45726"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rPr>
                        <a:t>Efecto</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marT="45726" marB="45726"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77343">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rPr>
                        <a:t>Melatonina</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marT="45726" marB="45726"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s-MX" sz="900" b="0" i="0" u="none" strike="noStrike" cap="none" normalizeH="0" baseline="0">
                        <a:ln>
                          <a:noFill/>
                        </a:ln>
                        <a:solidFill>
                          <a:schemeClr val="tx1"/>
                        </a:solidFill>
                        <a:effectLst/>
                        <a:latin typeface="Arial" charset="0"/>
                      </a:endParaRPr>
                    </a:p>
                  </a:txBody>
                  <a:tcPr marT="45726" marB="45726"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Glándula pineal</a:t>
                      </a:r>
                    </a:p>
                  </a:txBody>
                  <a:tcPr marT="45726" marB="45726"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s-MX" sz="900" b="0" i="0" u="none" strike="noStrike" cap="none" normalizeH="0" baseline="0">
                        <a:ln>
                          <a:noFill/>
                        </a:ln>
                        <a:solidFill>
                          <a:schemeClr val="tx1"/>
                        </a:solidFill>
                        <a:effectLst/>
                        <a:latin typeface="Arial" charset="0"/>
                      </a:endParaRPr>
                    </a:p>
                  </a:txBody>
                  <a:tcPr marT="45726" marB="45726"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Hipocampo, tallo encefálico, retina, intestino, etc.</a:t>
                      </a:r>
                    </a:p>
                  </a:txBody>
                  <a:tcPr marT="45726" marB="45726"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Antioxidante e induce el sueño.</a:t>
                      </a:r>
                    </a:p>
                  </a:txBody>
                  <a:tcPr marT="45726" marB="45726"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40165">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kern="1200" cap="none" normalizeH="0" baseline="0" dirty="0">
                          <a:ln>
                            <a:noFill/>
                          </a:ln>
                          <a:solidFill>
                            <a:schemeClr val="tx1"/>
                          </a:solidFill>
                          <a:effectLst/>
                          <a:latin typeface="Arial" charset="0"/>
                          <a:ea typeface="Times New Roman" pitchFamily="18" charset="0"/>
                          <a:cs typeface="Arial" charset="0"/>
                        </a:rPr>
                        <a:t>Serotonina</a:t>
                      </a:r>
                    </a:p>
                  </a:txBody>
                  <a:tcPr marT="45726" marB="45726"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rPr>
                        <a:t>5-HT</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marT="45726" marB="45726"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Sistema nervioso central, tracto gastrointestinal</a:t>
                      </a:r>
                    </a:p>
                  </a:txBody>
                  <a:tcPr marT="45726" marB="45726"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"5-HT"</a:t>
                      </a:r>
                    </a:p>
                  </a:txBody>
                  <a:tcPr marT="45726" marB="45726"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Tallo encefálico</a:t>
                      </a:r>
                    </a:p>
                  </a:txBody>
                  <a:tcPr marT="45726" marB="45726"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Controla el humor, el apetito y el sueño.</a:t>
                      </a:r>
                    </a:p>
                  </a:txBody>
                  <a:tcPr marT="45726" marB="45726"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92165">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rPr>
                        <a:t>Tetrayodotironina</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marT="45726" marB="45726"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rPr>
                        <a:t>T4</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marT="45726" marB="45726"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Tiroides</a:t>
                      </a:r>
                    </a:p>
                  </a:txBody>
                  <a:tcPr marT="45726" marB="45726"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Directo</a:t>
                      </a:r>
                    </a:p>
                  </a:txBody>
                  <a:tcPr marT="45726" marB="45726"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s-MX" sz="900" b="0" i="0" u="none" strike="noStrike" cap="none" normalizeH="0" baseline="0">
                        <a:ln>
                          <a:noFill/>
                        </a:ln>
                        <a:solidFill>
                          <a:schemeClr val="tx1"/>
                        </a:solidFill>
                        <a:effectLst/>
                        <a:latin typeface="Arial" charset="0"/>
                      </a:endParaRPr>
                    </a:p>
                  </a:txBody>
                  <a:tcPr marT="45726" marB="45726"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La menos activa de las hormonas tiroideas; aumento del metabolismo basal y de la sensibilidad a las catecolaminas, afecta la síntesis de proteínas.</a:t>
                      </a:r>
                    </a:p>
                  </a:txBody>
                  <a:tcPr marT="45726" marB="45726"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92165">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rPr>
                        <a:t>Triyodotironina</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marT="45726" marB="45726"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rPr>
                        <a:t>T3</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marT="45726" marB="45726"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Tiroides</a:t>
                      </a:r>
                    </a:p>
                  </a:txBody>
                  <a:tcPr marT="45726" marB="45726"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Directo</a:t>
                      </a:r>
                    </a:p>
                  </a:txBody>
                  <a:tcPr marT="45726" marB="45726"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s-MX" sz="900" b="0" i="0" u="none" strike="noStrike" cap="none" normalizeH="0" baseline="0">
                        <a:ln>
                          <a:noFill/>
                        </a:ln>
                        <a:solidFill>
                          <a:schemeClr val="tx1"/>
                        </a:solidFill>
                        <a:effectLst/>
                        <a:latin typeface="Arial" charset="0"/>
                      </a:endParaRPr>
                    </a:p>
                  </a:txBody>
                  <a:tcPr marT="45726" marB="45726"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La más potente de las hormonas tiroideas: aumento del metabolismo basal y de la sensibilidad a las catecolaminas, afecta la síntesis de proteínas.</a:t>
                      </a:r>
                    </a:p>
                  </a:txBody>
                  <a:tcPr marT="45726" marB="45726"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105170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dirty="0">
                          <a:ln>
                            <a:noFill/>
                          </a:ln>
                          <a:solidFill>
                            <a:schemeClr val="tx1"/>
                          </a:solidFill>
                          <a:effectLst/>
                          <a:latin typeface="Arial" charset="0"/>
                          <a:ea typeface="Times New Roman" pitchFamily="18" charset="0"/>
                          <a:cs typeface="Arial" charset="0"/>
                        </a:rPr>
                        <a:t>Adrenalina</a:t>
                      </a:r>
                      <a:br>
                        <a:rPr kumimoji="0" lang="es-ES" sz="900" b="0" i="0" u="none" strike="noStrike" cap="none" normalizeH="0" baseline="0" dirty="0">
                          <a:ln>
                            <a:noFill/>
                          </a:ln>
                          <a:solidFill>
                            <a:schemeClr val="tx1"/>
                          </a:solidFill>
                          <a:effectLst/>
                          <a:latin typeface="Arial" charset="0"/>
                          <a:ea typeface="Times New Roman" pitchFamily="18" charset="0"/>
                          <a:cs typeface="Arial" charset="0"/>
                        </a:rPr>
                      </a:br>
                      <a:r>
                        <a:rPr kumimoji="0" lang="es-ES" sz="900" b="0" i="0" u="none" strike="noStrike" cap="none" normalizeH="0" baseline="0" dirty="0">
                          <a:ln>
                            <a:noFill/>
                          </a:ln>
                          <a:solidFill>
                            <a:schemeClr val="tx1"/>
                          </a:solidFill>
                          <a:effectLst/>
                          <a:latin typeface="Arial" charset="0"/>
                          <a:ea typeface="Times New Roman" pitchFamily="18" charset="0"/>
                          <a:cs typeface="Arial" charset="0"/>
                        </a:rPr>
                        <a:t>(o </a:t>
                      </a:r>
                      <a:r>
                        <a:rPr kumimoji="0" lang="es-ES" sz="900" b="1" i="0" u="none" strike="noStrike" kern="1200" cap="none" normalizeH="0" baseline="0" dirty="0">
                          <a:ln>
                            <a:noFill/>
                          </a:ln>
                          <a:solidFill>
                            <a:schemeClr val="tx1"/>
                          </a:solidFill>
                          <a:effectLst/>
                          <a:latin typeface="Arial" charset="0"/>
                          <a:ea typeface="Times New Roman" pitchFamily="18" charset="0"/>
                          <a:cs typeface="Arial" charset="0"/>
                        </a:rPr>
                        <a:t>epinefrina</a:t>
                      </a:r>
                      <a:r>
                        <a:rPr kumimoji="0" lang="es-ES" sz="900" b="0" i="0" u="none" strike="noStrike" cap="none" normalizeH="0" baseline="0" dirty="0">
                          <a:ln>
                            <a:noFill/>
                          </a:ln>
                          <a:solidFill>
                            <a:schemeClr val="tx1"/>
                          </a:solidFill>
                          <a:effectLst/>
                          <a:latin typeface="Arial" charset="0"/>
                          <a:ea typeface="Times New Roman" pitchFamily="18" charset="0"/>
                          <a:cs typeface="Arial" charset="0"/>
                        </a:rPr>
                        <a:t>)</a:t>
                      </a:r>
                    </a:p>
                  </a:txBody>
                  <a:tcPr marT="45726" marB="45726"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rPr>
                        <a:t>EPI</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marT="45726" marB="45726"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Médula adrenal</a:t>
                      </a:r>
                    </a:p>
                  </a:txBody>
                  <a:tcPr marT="45726" marB="45726"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s-MX" sz="900" b="0" i="0" u="none" strike="noStrike" cap="none" normalizeH="0" baseline="0">
                        <a:ln>
                          <a:noFill/>
                        </a:ln>
                        <a:solidFill>
                          <a:schemeClr val="tx1"/>
                        </a:solidFill>
                        <a:effectLst/>
                        <a:latin typeface="Arial" charset="0"/>
                      </a:endParaRPr>
                    </a:p>
                  </a:txBody>
                  <a:tcPr marT="45726" marB="45726"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Corazón, vasos sanguíneos, hígado, tejido adiposo, ojo, aparato digestivo</a:t>
                      </a:r>
                    </a:p>
                  </a:txBody>
                  <a:tcPr marT="45726" marB="45726"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Respuesta de lucha o huida: aumento del ritmo cardíaco y del volumen sistólico, vasodilatación, aumento del catabolismo del glucógeno en el hígado, de la lipólisis en los adipocitos; todo ello incrementa el suministro de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 tooltip="Oxígeno"/>
                        </a:rPr>
                        <a:t>oxígeno</a:t>
                      </a:r>
                      <a:r>
                        <a:rPr kumimoji="0" lang="es-ES" sz="900" b="0" i="0" u="none" strike="noStrike" cap="none" normalizeH="0" baseline="0">
                          <a:ln>
                            <a:noFill/>
                          </a:ln>
                          <a:solidFill>
                            <a:schemeClr val="tx1"/>
                          </a:solidFill>
                          <a:effectLst/>
                          <a:latin typeface="Arial" charset="0"/>
                          <a:ea typeface="Times New Roman" pitchFamily="18" charset="0"/>
                          <a:cs typeface="Arial" charset="0"/>
                        </a:rPr>
                        <a:t> y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3" tooltip="Glucosa"/>
                        </a:rPr>
                        <a:t>glucosa</a:t>
                      </a:r>
                      <a:r>
                        <a:rPr kumimoji="0" lang="es-ES" sz="900" b="0" i="0" u="none" strike="noStrike" cap="none" normalizeH="0" baseline="0">
                          <a:ln>
                            <a:noFill/>
                          </a:ln>
                          <a:solidFill>
                            <a:schemeClr val="tx1"/>
                          </a:solidFill>
                          <a:effectLst/>
                          <a:latin typeface="Arial" charset="0"/>
                          <a:ea typeface="Times New Roman" pitchFamily="18" charset="0"/>
                          <a:cs typeface="Arial" charset="0"/>
                        </a:rPr>
                        <a:t> al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4" tooltip="Cerebro"/>
                        </a:rPr>
                        <a:t>cerebro</a:t>
                      </a:r>
                      <a:r>
                        <a:rPr kumimoji="0" lang="es-ES" sz="900" b="0" i="0" u="none" strike="noStrike" cap="none" normalizeH="0" baseline="0">
                          <a:ln>
                            <a:noFill/>
                          </a:ln>
                          <a:solidFill>
                            <a:schemeClr val="tx1"/>
                          </a:solidFill>
                          <a:effectLst/>
                          <a:latin typeface="Arial" charset="0"/>
                          <a:ea typeface="Times New Roman" pitchFamily="18" charset="0"/>
                          <a:cs typeface="Arial" charset="0"/>
                        </a:rPr>
                        <a:t> y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5" tooltip="Músculo"/>
                        </a:rPr>
                        <a:t>músculo</a:t>
                      </a:r>
                      <a:r>
                        <a:rPr kumimoji="0" lang="es-ES" sz="900" b="0" i="0" u="none" strike="noStrike" cap="none" normalizeH="0" baseline="0">
                          <a:ln>
                            <a:noFill/>
                          </a:ln>
                          <a:solidFill>
                            <a:schemeClr val="tx1"/>
                          </a:solidFill>
                          <a:effectLst/>
                          <a:latin typeface="Arial" charset="0"/>
                          <a:ea typeface="Times New Roman" pitchFamily="18" charset="0"/>
                          <a:cs typeface="Arial" charset="0"/>
                        </a:rPr>
                        <a:t>; dilatación de las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6" tooltip="Pupila"/>
                        </a:rPr>
                        <a:t>pupilas</a:t>
                      </a:r>
                      <a:r>
                        <a:rPr kumimoji="0" lang="es-ES" sz="900" b="0" i="0" u="none" strike="noStrike" cap="none" normalizeH="0" baseline="0">
                          <a:ln>
                            <a:noFill/>
                          </a:ln>
                          <a:solidFill>
                            <a:schemeClr val="tx1"/>
                          </a:solidFill>
                          <a:effectLst/>
                          <a:latin typeface="Arial" charset="0"/>
                          <a:ea typeface="Times New Roman" pitchFamily="18" charset="0"/>
                          <a:cs typeface="Arial" charset="0"/>
                        </a:rPr>
                        <a:t>; supresión de procesos no vitales (como la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7" tooltip="Digestión"/>
                        </a:rPr>
                        <a:t>digestión</a:t>
                      </a:r>
                      <a:r>
                        <a:rPr kumimoji="0" lang="es-ES" sz="900" b="0" i="0" u="none" strike="noStrike" cap="none" normalizeH="0" baseline="0">
                          <a:ln>
                            <a:noFill/>
                          </a:ln>
                          <a:solidFill>
                            <a:schemeClr val="tx1"/>
                          </a:solidFill>
                          <a:effectLst/>
                          <a:latin typeface="Arial" charset="0"/>
                          <a:ea typeface="Times New Roman" pitchFamily="18" charset="0"/>
                          <a:cs typeface="Arial" charset="0"/>
                        </a:rPr>
                        <a:t> y del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8" tooltip="Sistema inmunitario"/>
                        </a:rPr>
                        <a:t>sistema inmunitario</a:t>
                      </a:r>
                      <a:r>
                        <a:rPr kumimoji="0" lang="es-ES" sz="900" b="0" i="0" u="none" strike="noStrike" cap="none" normalizeH="0" baseline="0">
                          <a:ln>
                            <a:noFill/>
                          </a:ln>
                          <a:solidFill>
                            <a:schemeClr val="tx1"/>
                          </a:solidFill>
                          <a:effectLst/>
                          <a:latin typeface="Arial" charset="0"/>
                          <a:ea typeface="Times New Roman" pitchFamily="18" charset="0"/>
                          <a:cs typeface="Arial" charset="0"/>
                        </a:rPr>
                        <a:t>).</a:t>
                      </a:r>
                    </a:p>
                  </a:txBody>
                  <a:tcPr marT="45726" marB="45726"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50296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kern="1200" cap="none" normalizeH="0" baseline="0" dirty="0">
                          <a:ln>
                            <a:noFill/>
                          </a:ln>
                          <a:solidFill>
                            <a:schemeClr val="tx1"/>
                          </a:solidFill>
                          <a:effectLst/>
                          <a:latin typeface="Arial" charset="0"/>
                          <a:ea typeface="Times New Roman" pitchFamily="18" charset="0"/>
                          <a:cs typeface="Arial" charset="0"/>
                        </a:rPr>
                        <a:t>Noradrenalina</a:t>
                      </a:r>
                      <a:br>
                        <a:rPr kumimoji="0" lang="es-ES" sz="900" b="1" i="0" u="none" strike="noStrike" kern="1200" cap="none" normalizeH="0" baseline="0" dirty="0">
                          <a:ln>
                            <a:noFill/>
                          </a:ln>
                          <a:solidFill>
                            <a:schemeClr val="tx1"/>
                          </a:solidFill>
                          <a:effectLst/>
                          <a:latin typeface="Arial" charset="0"/>
                          <a:ea typeface="Times New Roman" pitchFamily="18" charset="0"/>
                          <a:cs typeface="Arial" charset="0"/>
                        </a:rPr>
                      </a:br>
                      <a:r>
                        <a:rPr kumimoji="0" lang="es-ES" sz="900" b="1" i="0" u="none" strike="noStrike" kern="1200" cap="none" normalizeH="0" baseline="0" dirty="0">
                          <a:ln>
                            <a:noFill/>
                          </a:ln>
                          <a:solidFill>
                            <a:schemeClr val="tx1"/>
                          </a:solidFill>
                          <a:effectLst/>
                          <a:latin typeface="Arial" charset="0"/>
                          <a:ea typeface="Times New Roman" pitchFamily="18" charset="0"/>
                          <a:cs typeface="Arial" charset="0"/>
                        </a:rPr>
                        <a:t>(o norepinefrina)</a:t>
                      </a:r>
                    </a:p>
                  </a:txBody>
                  <a:tcPr marT="45726" marB="45726"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dirty="0">
                          <a:ln>
                            <a:noFill/>
                          </a:ln>
                          <a:solidFill>
                            <a:schemeClr val="tx1"/>
                          </a:solidFill>
                          <a:effectLst/>
                          <a:latin typeface="Arial" charset="0"/>
                          <a:ea typeface="Times New Roman" pitchFamily="18" charset="0"/>
                          <a:cs typeface="Arial" charset="0"/>
                        </a:rPr>
                        <a:t>NRE</a:t>
                      </a:r>
                      <a:endParaRPr kumimoji="0" lang="es-ES" sz="900" b="0" i="0" u="none" strike="noStrike" cap="none" normalizeH="0" baseline="0" dirty="0">
                        <a:ln>
                          <a:noFill/>
                        </a:ln>
                        <a:solidFill>
                          <a:schemeClr val="tx1"/>
                        </a:solidFill>
                        <a:effectLst/>
                        <a:latin typeface="Arial" charset="0"/>
                        <a:ea typeface="Times New Roman" pitchFamily="18" charset="0"/>
                        <a:cs typeface="Arial" charset="0"/>
                      </a:endParaRPr>
                    </a:p>
                  </a:txBody>
                  <a:tcPr marT="45726" marB="45726"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9" tooltip="Médula adrenal"/>
                        </a:rPr>
                        <a:t>Médula adrenal</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marT="45726" marB="45726"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s-MX" sz="900" b="0" i="0" u="none" strike="noStrike" cap="none" normalizeH="0" baseline="0">
                        <a:ln>
                          <a:noFill/>
                        </a:ln>
                        <a:solidFill>
                          <a:schemeClr val="tx1"/>
                        </a:solidFill>
                        <a:effectLst/>
                        <a:latin typeface="Arial" charset="0"/>
                      </a:endParaRPr>
                    </a:p>
                  </a:txBody>
                  <a:tcPr marT="45726" marB="45726"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s-MX" sz="900" b="0" i="0" u="none" strike="noStrike" cap="none" normalizeH="0" baseline="0">
                        <a:ln>
                          <a:noFill/>
                        </a:ln>
                        <a:solidFill>
                          <a:schemeClr val="tx1"/>
                        </a:solidFill>
                        <a:effectLst/>
                        <a:latin typeface="Arial" charset="0"/>
                      </a:endParaRPr>
                    </a:p>
                  </a:txBody>
                  <a:tcPr marT="45726" marB="45726"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0" tooltip="Respuesta de lucha o huida (aún no redactado)"/>
                        </a:rPr>
                        <a:t>Respuesta de lucha o huida</a:t>
                      </a:r>
                      <a:r>
                        <a:rPr kumimoji="0" lang="es-ES" sz="900" b="0" i="0" u="none" strike="noStrike" cap="none" normalizeH="0" baseline="0">
                          <a:ln>
                            <a:noFill/>
                          </a:ln>
                          <a:solidFill>
                            <a:schemeClr val="tx1"/>
                          </a:solidFill>
                          <a:effectLst/>
                          <a:latin typeface="Arial" charset="0"/>
                          <a:ea typeface="Times New Roman" pitchFamily="18" charset="0"/>
                          <a:cs typeface="Arial" charset="0"/>
                        </a:rPr>
                        <a:t>: como la adrenalina.</a:t>
                      </a:r>
                    </a:p>
                  </a:txBody>
                  <a:tcPr marT="45726" marB="45726"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777343">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kern="1200" cap="none" normalizeH="0" baseline="0" dirty="0">
                          <a:ln>
                            <a:noFill/>
                          </a:ln>
                          <a:solidFill>
                            <a:schemeClr val="tx1"/>
                          </a:solidFill>
                          <a:effectLst/>
                          <a:latin typeface="Arial" charset="0"/>
                          <a:ea typeface="Times New Roman" pitchFamily="18" charset="0"/>
                          <a:cs typeface="Arial" charset="0"/>
                        </a:rPr>
                        <a:t>Dopamina</a:t>
                      </a:r>
                    </a:p>
                  </a:txBody>
                  <a:tcPr marT="45726" marB="45726"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rPr>
                        <a:t>DPM</a:t>
                      </a:r>
                      <a:r>
                        <a:rPr kumimoji="0" lang="es-ES" sz="900" b="0" i="0" u="none" strike="noStrike" cap="none" normalizeH="0" baseline="0">
                          <a:ln>
                            <a:noFill/>
                          </a:ln>
                          <a:solidFill>
                            <a:schemeClr val="tx1"/>
                          </a:solidFill>
                          <a:effectLst/>
                          <a:latin typeface="Arial" charset="0"/>
                          <a:ea typeface="Times New Roman" pitchFamily="18" charset="0"/>
                          <a:cs typeface="Arial" charset="0"/>
                        </a:rPr>
                        <a:t>, </a:t>
                      </a:r>
                      <a:r>
                        <a:rPr kumimoji="0" lang="es-ES" sz="900" b="1" i="0" u="none" strike="noStrike" cap="none" normalizeH="0" baseline="0">
                          <a:ln>
                            <a:noFill/>
                          </a:ln>
                          <a:solidFill>
                            <a:schemeClr val="tx1"/>
                          </a:solidFill>
                          <a:effectLst/>
                          <a:latin typeface="Arial" charset="0"/>
                          <a:ea typeface="Times New Roman" pitchFamily="18" charset="0"/>
                          <a:cs typeface="Arial" charset="0"/>
                        </a:rPr>
                        <a:t>PIH</a:t>
                      </a:r>
                      <a:r>
                        <a:rPr kumimoji="0" lang="es-ES" sz="900" b="0" i="0" u="none" strike="noStrike" cap="none" normalizeH="0" baseline="0">
                          <a:ln>
                            <a:noFill/>
                          </a:ln>
                          <a:solidFill>
                            <a:schemeClr val="tx1"/>
                          </a:solidFill>
                          <a:effectLst/>
                          <a:latin typeface="Arial" charset="0"/>
                          <a:ea typeface="Times New Roman" pitchFamily="18" charset="0"/>
                          <a:cs typeface="Arial" charset="0"/>
                        </a:rPr>
                        <a:t> o </a:t>
                      </a:r>
                      <a:r>
                        <a:rPr kumimoji="0" lang="es-ES" sz="900" b="1" i="0" u="none" strike="noStrike" cap="none" normalizeH="0" baseline="0">
                          <a:ln>
                            <a:noFill/>
                          </a:ln>
                          <a:solidFill>
                            <a:schemeClr val="tx1"/>
                          </a:solidFill>
                          <a:effectLst/>
                          <a:latin typeface="Arial" charset="0"/>
                          <a:ea typeface="Times New Roman" pitchFamily="18" charset="0"/>
                          <a:cs typeface="Arial" charset="0"/>
                        </a:rPr>
                        <a:t>DA</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marT="45726" marB="45726"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dirty="0">
                          <a:ln>
                            <a:noFill/>
                          </a:ln>
                          <a:solidFill>
                            <a:schemeClr val="tx1"/>
                          </a:solidFill>
                          <a:effectLst/>
                          <a:latin typeface="Arial" charset="0"/>
                          <a:ea typeface="Times New Roman" pitchFamily="18" charset="0"/>
                          <a:cs typeface="Arial" charset="0"/>
                          <a:hlinkClick r:id="rId11" tooltip="Riñón"/>
                        </a:rPr>
                        <a:t>Riñón</a:t>
                      </a:r>
                      <a:r>
                        <a:rPr kumimoji="0" lang="es-ES" sz="900" b="0" i="0" u="none" strike="noStrike" cap="none" normalizeH="0" baseline="0" dirty="0">
                          <a:ln>
                            <a:noFill/>
                          </a:ln>
                          <a:solidFill>
                            <a:schemeClr val="tx1"/>
                          </a:solidFill>
                          <a:effectLst/>
                          <a:latin typeface="Arial" charset="0"/>
                          <a:ea typeface="Times New Roman" pitchFamily="18" charset="0"/>
                          <a:cs typeface="Arial" charset="0"/>
                        </a:rPr>
                        <a:t>, </a:t>
                      </a:r>
                      <a:r>
                        <a:rPr kumimoji="0" lang="es-ES" sz="900" b="0" i="0" u="none" strike="noStrike" cap="none" normalizeH="0" baseline="0" dirty="0">
                          <a:ln>
                            <a:noFill/>
                          </a:ln>
                          <a:solidFill>
                            <a:schemeClr val="tx1"/>
                          </a:solidFill>
                          <a:effectLst/>
                          <a:latin typeface="Arial" charset="0"/>
                          <a:ea typeface="Times New Roman" pitchFamily="18" charset="0"/>
                          <a:cs typeface="Arial" charset="0"/>
                          <a:hlinkClick r:id="rId12" tooltip="Hipotálamo"/>
                        </a:rPr>
                        <a:t>hipotálamo</a:t>
                      </a:r>
                      <a:r>
                        <a:rPr kumimoji="0" lang="es-ES" sz="900" b="0" i="0" u="none" strike="noStrike" cap="none" normalizeH="0" baseline="0" dirty="0">
                          <a:ln>
                            <a:noFill/>
                          </a:ln>
                          <a:solidFill>
                            <a:schemeClr val="tx1"/>
                          </a:solidFill>
                          <a:effectLst/>
                          <a:latin typeface="Arial" charset="0"/>
                          <a:ea typeface="Times New Roman" pitchFamily="18" charset="0"/>
                          <a:cs typeface="Arial" charset="0"/>
                        </a:rPr>
                        <a:t> (</a:t>
                      </a:r>
                      <a:r>
                        <a:rPr kumimoji="0" lang="es-ES" sz="900" b="0" i="0" u="none" strike="noStrike" cap="none" normalizeH="0" baseline="0" dirty="0">
                          <a:ln>
                            <a:noFill/>
                          </a:ln>
                          <a:solidFill>
                            <a:schemeClr val="tx1"/>
                          </a:solidFill>
                          <a:effectLst/>
                          <a:latin typeface="Arial" charset="0"/>
                          <a:ea typeface="Times New Roman" pitchFamily="18" charset="0"/>
                          <a:cs typeface="Arial" charset="0"/>
                          <a:hlinkClick r:id="rId13" tooltip="Neurona"/>
                        </a:rPr>
                        <a:t>neuronas</a:t>
                      </a:r>
                      <a:r>
                        <a:rPr kumimoji="0" lang="es-ES" sz="900" b="0" i="0" u="none" strike="noStrike" cap="none" normalizeH="0" baseline="0" dirty="0">
                          <a:ln>
                            <a:noFill/>
                          </a:ln>
                          <a:solidFill>
                            <a:schemeClr val="tx1"/>
                          </a:solidFill>
                          <a:effectLst/>
                          <a:latin typeface="Arial" charset="0"/>
                          <a:ea typeface="Times New Roman" pitchFamily="18" charset="0"/>
                          <a:cs typeface="Arial" charset="0"/>
                        </a:rPr>
                        <a:t> del </a:t>
                      </a:r>
                      <a:r>
                        <a:rPr kumimoji="0" lang="es-ES" sz="900" b="0" i="0" u="none" strike="noStrike" cap="none" normalizeH="0" baseline="0" dirty="0">
                          <a:ln>
                            <a:noFill/>
                          </a:ln>
                          <a:solidFill>
                            <a:schemeClr val="tx1"/>
                          </a:solidFill>
                          <a:effectLst/>
                          <a:latin typeface="Arial" charset="0"/>
                          <a:ea typeface="Times New Roman" pitchFamily="18" charset="0"/>
                          <a:cs typeface="Arial" charset="0"/>
                          <a:hlinkClick r:id="rId14" tooltip="Núcleo infundibular (aún no redactado)"/>
                        </a:rPr>
                        <a:t>núcleo </a:t>
                      </a:r>
                      <a:r>
                        <a:rPr kumimoji="0" lang="es-ES" sz="900" b="0" i="0" u="none" strike="noStrike" cap="none" normalizeH="0" baseline="0" dirty="0" err="1">
                          <a:ln>
                            <a:noFill/>
                          </a:ln>
                          <a:solidFill>
                            <a:schemeClr val="tx1"/>
                          </a:solidFill>
                          <a:effectLst/>
                          <a:latin typeface="Arial" charset="0"/>
                          <a:ea typeface="Times New Roman" pitchFamily="18" charset="0"/>
                          <a:cs typeface="Arial" charset="0"/>
                          <a:hlinkClick r:id="rId14" tooltip="Núcleo infundibular (aún no redactado)"/>
                        </a:rPr>
                        <a:t>infundibular</a:t>
                      </a:r>
                      <a:r>
                        <a:rPr kumimoji="0" lang="es-ES" sz="900" b="0" i="0" u="none" strike="noStrike" cap="none" normalizeH="0" baseline="0" dirty="0">
                          <a:ln>
                            <a:noFill/>
                          </a:ln>
                          <a:solidFill>
                            <a:schemeClr val="tx1"/>
                          </a:solidFill>
                          <a:effectLst/>
                          <a:latin typeface="Arial" charset="0"/>
                          <a:ea typeface="Times New Roman" pitchFamily="18" charset="0"/>
                          <a:cs typeface="Arial" charset="0"/>
                        </a:rPr>
                        <a:t>)</a:t>
                      </a:r>
                    </a:p>
                  </a:txBody>
                  <a:tcPr marT="45726" marB="45726"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s-MX" sz="900" b="0" i="0" u="none" strike="noStrike" cap="none" normalizeH="0" baseline="0">
                        <a:ln>
                          <a:noFill/>
                        </a:ln>
                        <a:solidFill>
                          <a:schemeClr val="tx1"/>
                        </a:solidFill>
                        <a:effectLst/>
                        <a:latin typeface="Arial" charset="0"/>
                      </a:endParaRPr>
                    </a:p>
                  </a:txBody>
                  <a:tcPr marT="45726" marB="45726"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s-MX" sz="900" b="0" i="0" u="none" strike="noStrike" cap="none" normalizeH="0" baseline="0">
                        <a:ln>
                          <a:noFill/>
                        </a:ln>
                        <a:solidFill>
                          <a:schemeClr val="tx1"/>
                        </a:solidFill>
                        <a:effectLst/>
                        <a:latin typeface="Arial" charset="0"/>
                      </a:endParaRPr>
                    </a:p>
                  </a:txBody>
                  <a:tcPr marT="45726" marB="45726"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dirty="0">
                          <a:ln>
                            <a:noFill/>
                          </a:ln>
                          <a:solidFill>
                            <a:schemeClr val="tx1"/>
                          </a:solidFill>
                          <a:effectLst/>
                          <a:latin typeface="Arial" charset="0"/>
                          <a:ea typeface="Times New Roman" pitchFamily="18" charset="0"/>
                          <a:cs typeface="Arial" charset="0"/>
                        </a:rPr>
                        <a:t>Aumento del ritmo cardíaco y de la </a:t>
                      </a:r>
                      <a:r>
                        <a:rPr kumimoji="0" lang="es-ES" sz="900" b="0" i="0" u="none" strike="noStrike" cap="none" normalizeH="0" baseline="0" dirty="0">
                          <a:ln>
                            <a:noFill/>
                          </a:ln>
                          <a:solidFill>
                            <a:schemeClr val="tx1"/>
                          </a:solidFill>
                          <a:effectLst/>
                          <a:latin typeface="Arial" charset="0"/>
                          <a:ea typeface="Times New Roman" pitchFamily="18" charset="0"/>
                          <a:cs typeface="Arial" charset="0"/>
                          <a:hlinkClick r:id="rId15" tooltip="Presión arterial"/>
                        </a:rPr>
                        <a:t>presión arterial</a:t>
                      </a:r>
                      <a:br>
                        <a:rPr kumimoji="0" lang="es-ES" sz="900" b="0" i="0" u="none" strike="noStrike" cap="none" normalizeH="0" baseline="0" dirty="0">
                          <a:ln>
                            <a:noFill/>
                          </a:ln>
                          <a:solidFill>
                            <a:schemeClr val="tx1"/>
                          </a:solidFill>
                          <a:effectLst/>
                          <a:latin typeface="Arial" charset="0"/>
                          <a:ea typeface="Times New Roman" pitchFamily="18" charset="0"/>
                          <a:cs typeface="Arial" charset="0"/>
                        </a:rPr>
                      </a:br>
                      <a:r>
                        <a:rPr kumimoji="0" lang="es-ES" sz="900" b="0" i="0" u="none" strike="noStrike" cap="none" normalizeH="0" baseline="0" dirty="0">
                          <a:ln>
                            <a:noFill/>
                          </a:ln>
                          <a:solidFill>
                            <a:schemeClr val="tx1"/>
                          </a:solidFill>
                          <a:effectLst/>
                          <a:latin typeface="Arial" charset="0"/>
                          <a:ea typeface="Times New Roman" pitchFamily="18" charset="0"/>
                          <a:cs typeface="Arial" charset="0"/>
                        </a:rPr>
                        <a:t>inhibe la liberación de </a:t>
                      </a:r>
                      <a:r>
                        <a:rPr kumimoji="0" lang="es-ES" sz="900" b="0" i="0" u="none" strike="noStrike" cap="none" normalizeH="0" baseline="0" dirty="0">
                          <a:ln>
                            <a:noFill/>
                          </a:ln>
                          <a:solidFill>
                            <a:schemeClr val="tx1"/>
                          </a:solidFill>
                          <a:effectLst/>
                          <a:latin typeface="Arial" charset="0"/>
                          <a:ea typeface="Times New Roman" pitchFamily="18" charset="0"/>
                          <a:cs typeface="Arial" charset="0"/>
                          <a:hlinkClick r:id="rId16" tooltip="Prolactina"/>
                        </a:rPr>
                        <a:t>prolactina</a:t>
                      </a:r>
                      <a:r>
                        <a:rPr kumimoji="0" lang="es-ES" sz="900" b="0" i="0" u="none" strike="noStrike" cap="none" normalizeH="0" baseline="0" dirty="0">
                          <a:ln>
                            <a:noFill/>
                          </a:ln>
                          <a:solidFill>
                            <a:schemeClr val="tx1"/>
                          </a:solidFill>
                          <a:effectLst/>
                          <a:latin typeface="Arial" charset="0"/>
                          <a:ea typeface="Times New Roman" pitchFamily="18" charset="0"/>
                          <a:cs typeface="Arial" charset="0"/>
                        </a:rPr>
                        <a:t> y </a:t>
                      </a:r>
                      <a:r>
                        <a:rPr kumimoji="0" lang="es-ES" sz="900" b="0" i="0" u="none" strike="noStrike" cap="none" normalizeH="0" baseline="0" dirty="0">
                          <a:ln>
                            <a:noFill/>
                          </a:ln>
                          <a:solidFill>
                            <a:schemeClr val="tx1"/>
                          </a:solidFill>
                          <a:effectLst/>
                          <a:latin typeface="Arial" charset="0"/>
                          <a:ea typeface="Times New Roman" pitchFamily="18" charset="0"/>
                          <a:cs typeface="Arial" charset="0"/>
                          <a:hlinkClick r:id="rId17" tooltip="Hormona liberadora de tirotropina"/>
                        </a:rPr>
                        <a:t>hormona liberadora de </a:t>
                      </a:r>
                      <a:r>
                        <a:rPr kumimoji="0" lang="es-ES" sz="900" b="0" i="0" u="none" strike="noStrike" cap="none" normalizeH="0" baseline="0" dirty="0" err="1">
                          <a:ln>
                            <a:noFill/>
                          </a:ln>
                          <a:solidFill>
                            <a:schemeClr val="tx1"/>
                          </a:solidFill>
                          <a:effectLst/>
                          <a:latin typeface="Arial" charset="0"/>
                          <a:ea typeface="Times New Roman" pitchFamily="18" charset="0"/>
                          <a:cs typeface="Arial" charset="0"/>
                          <a:hlinkClick r:id="rId17" tooltip="Hormona liberadora de tirotropina"/>
                        </a:rPr>
                        <a:t>tirotropina</a:t>
                      </a:r>
                      <a:r>
                        <a:rPr kumimoji="0" lang="es-ES" sz="900" b="0" i="0" u="none" strike="noStrike" cap="none" normalizeH="0" baseline="0" dirty="0">
                          <a:ln>
                            <a:noFill/>
                          </a:ln>
                          <a:solidFill>
                            <a:schemeClr val="tx1"/>
                          </a:solidFill>
                          <a:effectLst/>
                          <a:latin typeface="Arial" charset="0"/>
                          <a:ea typeface="Times New Roman" pitchFamily="18" charset="0"/>
                          <a:cs typeface="Arial" charset="0"/>
                        </a:rPr>
                        <a:t>.</a:t>
                      </a:r>
                    </a:p>
                  </a:txBody>
                  <a:tcPr marT="45726" marB="45726"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bl>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5090" name="Group 274"/>
          <p:cNvGraphicFramePr>
            <a:graphicFrameLocks noGrp="1"/>
          </p:cNvGraphicFramePr>
          <p:nvPr/>
        </p:nvGraphicFramePr>
        <p:xfrm>
          <a:off x="250825" y="404813"/>
          <a:ext cx="8640763" cy="5949950"/>
        </p:xfrm>
        <a:graphic>
          <a:graphicData uri="http://schemas.openxmlformats.org/drawingml/2006/table">
            <a:tbl>
              <a:tblPr/>
              <a:tblGrid>
                <a:gridCol w="1462088">
                  <a:extLst>
                    <a:ext uri="{9D8B030D-6E8A-4147-A177-3AD203B41FA5}">
                      <a16:colId xmlns:a16="http://schemas.microsoft.com/office/drawing/2014/main" val="20000"/>
                    </a:ext>
                  </a:extLst>
                </a:gridCol>
                <a:gridCol w="601662">
                  <a:extLst>
                    <a:ext uri="{9D8B030D-6E8A-4147-A177-3AD203B41FA5}">
                      <a16:colId xmlns:a16="http://schemas.microsoft.com/office/drawing/2014/main" val="20001"/>
                    </a:ext>
                  </a:extLst>
                </a:gridCol>
                <a:gridCol w="1547813">
                  <a:extLst>
                    <a:ext uri="{9D8B030D-6E8A-4147-A177-3AD203B41FA5}">
                      <a16:colId xmlns:a16="http://schemas.microsoft.com/office/drawing/2014/main" val="20002"/>
                    </a:ext>
                  </a:extLst>
                </a:gridCol>
                <a:gridCol w="688975">
                  <a:extLst>
                    <a:ext uri="{9D8B030D-6E8A-4147-A177-3AD203B41FA5}">
                      <a16:colId xmlns:a16="http://schemas.microsoft.com/office/drawing/2014/main" val="20003"/>
                    </a:ext>
                  </a:extLst>
                </a:gridCol>
                <a:gridCol w="1203325">
                  <a:extLst>
                    <a:ext uri="{9D8B030D-6E8A-4147-A177-3AD203B41FA5}">
                      <a16:colId xmlns:a16="http://schemas.microsoft.com/office/drawing/2014/main" val="20004"/>
                    </a:ext>
                  </a:extLst>
                </a:gridCol>
                <a:gridCol w="3136900">
                  <a:extLst>
                    <a:ext uri="{9D8B030D-6E8A-4147-A177-3AD203B41FA5}">
                      <a16:colId xmlns:a16="http://schemas.microsoft.com/office/drawing/2014/main" val="20005"/>
                    </a:ext>
                  </a:extLst>
                </a:gridCol>
              </a:tblGrid>
              <a:tr h="64135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dirty="0">
                          <a:ln>
                            <a:noFill/>
                          </a:ln>
                          <a:solidFill>
                            <a:schemeClr val="tx1"/>
                          </a:solidFill>
                          <a:effectLst/>
                          <a:latin typeface="Arial" charset="0"/>
                          <a:ea typeface="Times New Roman" pitchFamily="18" charset="0"/>
                          <a:cs typeface="Arial" charset="0"/>
                          <a:hlinkClick r:id="rId2" tooltip="Hormona antimulleriana"/>
                        </a:rPr>
                        <a:t>Hormona </a:t>
                      </a:r>
                      <a:r>
                        <a:rPr kumimoji="0" lang="es-ES" sz="900" b="1" i="0" u="none" strike="noStrike" cap="none" normalizeH="0" baseline="0" dirty="0" err="1">
                          <a:ln>
                            <a:noFill/>
                          </a:ln>
                          <a:solidFill>
                            <a:schemeClr val="tx1"/>
                          </a:solidFill>
                          <a:effectLst/>
                          <a:latin typeface="Arial" charset="0"/>
                          <a:ea typeface="Times New Roman" pitchFamily="18" charset="0"/>
                          <a:cs typeface="Arial" charset="0"/>
                          <a:hlinkClick r:id="rId2" tooltip="Hormona antimulleriana"/>
                        </a:rPr>
                        <a:t>antimulleriana</a:t>
                      </a:r>
                      <a:endParaRPr kumimoji="0" lang="es-ES" sz="900" b="0" i="0" u="none" strike="noStrike" cap="none" normalizeH="0" baseline="0" dirty="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rPr>
                        <a:t>AMH</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3" tooltip="Testículo"/>
                        </a:rPr>
                        <a:t>Testículos</a:t>
                      </a:r>
                      <a:r>
                        <a:rPr kumimoji="0" lang="es-ES" sz="900" b="0" i="0" u="none" strike="noStrike" cap="none" normalizeH="0" baseline="0">
                          <a:ln>
                            <a:noFill/>
                          </a:ln>
                          <a:solidFill>
                            <a:schemeClr val="tx1"/>
                          </a:solidFill>
                          <a:effectLst/>
                          <a:latin typeface="Arial" charset="0"/>
                          <a:ea typeface="Times New Roman" pitchFamily="18" charset="0"/>
                          <a:cs typeface="Arial" charset="0"/>
                        </a:rPr>
                        <a:t>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4" tooltip="Células de Sértoli"/>
                        </a:rPr>
                        <a:t>células de Sértoli</a:t>
                      </a:r>
                      <a:r>
                        <a:rPr kumimoji="0" lang="es-ES" sz="900" b="0" i="0" u="none" strike="noStrike" cap="none" normalizeH="0" baseline="0">
                          <a:ln>
                            <a:noFill/>
                          </a:ln>
                          <a:solidFill>
                            <a:schemeClr val="tx1"/>
                          </a:solidFill>
                          <a:effectLst/>
                          <a:latin typeface="Arial" charset="0"/>
                          <a:ea typeface="Times New Roman" pitchFamily="18" charset="0"/>
                          <a:cs typeface="Arial" charset="0"/>
                        </a:rPr>
                        <a:t>)</a:t>
                      </a: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s-MX" sz="900" b="0" i="0" u="none" strike="noStrike" cap="none" normalizeH="0" baseline="0">
                        <a:ln>
                          <a:noFill/>
                        </a:ln>
                        <a:solidFill>
                          <a:schemeClr val="tx1"/>
                        </a:solidFill>
                        <a:effectLst/>
                        <a:latin typeface="Arial" charset="0"/>
                      </a:endParaRP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3" tooltip="Testículo"/>
                        </a:rPr>
                        <a:t>Testículo</a:t>
                      </a:r>
                      <a:r>
                        <a:rPr kumimoji="0" lang="es-ES" sz="900" b="0" i="0" u="none" strike="noStrike" cap="none" normalizeH="0" baseline="0">
                          <a:ln>
                            <a:noFill/>
                          </a:ln>
                          <a:solidFill>
                            <a:schemeClr val="tx1"/>
                          </a:solidFill>
                          <a:effectLst/>
                          <a:latin typeface="Arial" charset="0"/>
                          <a:ea typeface="Times New Roman" pitchFamily="18" charset="0"/>
                          <a:cs typeface="Arial" charset="0"/>
                        </a:rPr>
                        <a:t>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5" tooltip="Tubos de Müller (aún no redactado)"/>
                        </a:rPr>
                        <a:t>tubos de Müller</a:t>
                      </a:r>
                      <a:r>
                        <a:rPr kumimoji="0" lang="es-ES" sz="900" b="0" i="0" u="none" strike="noStrike" cap="none" normalizeH="0" baseline="0">
                          <a:ln>
                            <a:noFill/>
                          </a:ln>
                          <a:solidFill>
                            <a:schemeClr val="tx1"/>
                          </a:solidFill>
                          <a:effectLst/>
                          <a:latin typeface="Arial" charset="0"/>
                          <a:ea typeface="Times New Roman" pitchFamily="18" charset="0"/>
                          <a:cs typeface="Arial" charset="0"/>
                        </a:rPr>
                        <a:t>)</a:t>
                      </a: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Inhibe el desarrollo de los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5" tooltip="Tubos de Müller (aún no redactado)"/>
                        </a:rPr>
                        <a:t>tubos de Müller</a:t>
                      </a:r>
                      <a:r>
                        <a:rPr kumimoji="0" lang="es-ES" sz="900" b="0" i="0" u="none" strike="noStrike" cap="none" normalizeH="0" baseline="0">
                          <a:ln>
                            <a:noFill/>
                          </a:ln>
                          <a:solidFill>
                            <a:schemeClr val="tx1"/>
                          </a:solidFill>
                          <a:effectLst/>
                          <a:latin typeface="Arial" charset="0"/>
                          <a:ea typeface="Times New Roman" pitchFamily="18" charset="0"/>
                          <a:cs typeface="Arial" charset="0"/>
                        </a:rPr>
                        <a:t> en el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6" tooltip="Embrión"/>
                        </a:rPr>
                        <a:t>embrión</a:t>
                      </a:r>
                      <a:r>
                        <a:rPr kumimoji="0" lang="es-ES" sz="900" b="0" i="0" u="none" strike="noStrike" cap="none" normalizeH="0" baseline="0">
                          <a:ln>
                            <a:noFill/>
                          </a:ln>
                          <a:solidFill>
                            <a:schemeClr val="tx1"/>
                          </a:solidFill>
                          <a:effectLst/>
                          <a:latin typeface="Arial" charset="0"/>
                          <a:ea typeface="Times New Roman" pitchFamily="18" charset="0"/>
                          <a:cs typeface="Arial" charset="0"/>
                        </a:rPr>
                        <a:t> masculino.</a:t>
                      </a: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293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dirty="0">
                          <a:ln>
                            <a:noFill/>
                          </a:ln>
                          <a:solidFill>
                            <a:schemeClr val="tx1"/>
                          </a:solidFill>
                          <a:effectLst/>
                          <a:latin typeface="Arial" charset="0"/>
                          <a:ea typeface="Times New Roman" pitchFamily="18" charset="0"/>
                          <a:cs typeface="Arial" charset="0"/>
                        </a:rPr>
                        <a:t>Adiponectina</a:t>
                      </a:r>
                      <a:endParaRPr kumimoji="0" lang="es-ES" sz="900" b="0" i="0" u="none" strike="noStrike" cap="none" normalizeH="0" baseline="0" dirty="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rPr>
                        <a:t>Acrp30</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7" tooltip="Tejido adiposo"/>
                        </a:rPr>
                        <a:t>Tejido adiposo</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s-MX" sz="900" b="0" i="0" u="none" strike="noStrike" cap="none" normalizeH="0" baseline="0">
                        <a:ln>
                          <a:noFill/>
                        </a:ln>
                        <a:solidFill>
                          <a:schemeClr val="tx1"/>
                        </a:solidFill>
                        <a:effectLst/>
                        <a:latin typeface="Arial" charset="0"/>
                      </a:endParaRP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8" tooltip="Hígado"/>
                        </a:rPr>
                        <a:t>Hígado</a:t>
                      </a:r>
                      <a:r>
                        <a:rPr kumimoji="0" lang="es-ES" sz="900" b="0" i="0" u="none" strike="noStrike" cap="none" normalizeH="0" baseline="0">
                          <a:ln>
                            <a:noFill/>
                          </a:ln>
                          <a:solidFill>
                            <a:schemeClr val="tx1"/>
                          </a:solidFill>
                          <a:effectLst/>
                          <a:latin typeface="Arial" charset="0"/>
                          <a:ea typeface="Times New Roman" pitchFamily="18" charset="0"/>
                          <a:cs typeface="Arial" charset="0"/>
                        </a:rPr>
                        <a:t>,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9" tooltip="Músculo esquelético"/>
                        </a:rPr>
                        <a:t>músculo esquelético</a:t>
                      </a:r>
                      <a:r>
                        <a:rPr kumimoji="0" lang="es-ES" sz="900" b="0" i="0" u="none" strike="noStrike" cap="none" normalizeH="0" baseline="0">
                          <a:ln>
                            <a:noFill/>
                          </a:ln>
                          <a:solidFill>
                            <a:schemeClr val="tx1"/>
                          </a:solidFill>
                          <a:effectLst/>
                          <a:latin typeface="Arial" charset="0"/>
                          <a:ea typeface="Times New Roman" pitchFamily="18" charset="0"/>
                          <a:cs typeface="Arial" charset="0"/>
                        </a:rPr>
                        <a:t>,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7" tooltip="Tejido adiposo"/>
                        </a:rPr>
                        <a:t>tejido adiposo</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Aumenta la sensibilidad a la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0" tooltip="Insulina"/>
                        </a:rPr>
                        <a:t>insulina</a:t>
                      </a:r>
                      <a:r>
                        <a:rPr kumimoji="0" lang="es-ES" sz="900" b="0" i="0" u="none" strike="noStrike" cap="none" normalizeH="0" baseline="0">
                          <a:ln>
                            <a:noFill/>
                          </a:ln>
                          <a:solidFill>
                            <a:schemeClr val="tx1"/>
                          </a:solidFill>
                          <a:effectLst/>
                          <a:latin typeface="Arial" charset="0"/>
                          <a:ea typeface="Times New Roman" pitchFamily="18" charset="0"/>
                          <a:cs typeface="Arial" charset="0"/>
                        </a:rPr>
                        <a:t> por lo que regula el metabolismo de la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1" tooltip="Glucosa"/>
                        </a:rPr>
                        <a:t>glucosa</a:t>
                      </a:r>
                      <a:r>
                        <a:rPr kumimoji="0" lang="es-ES" sz="900" b="0" i="0" u="none" strike="noStrike" cap="none" normalizeH="0" baseline="0">
                          <a:ln>
                            <a:noFill/>
                          </a:ln>
                          <a:solidFill>
                            <a:schemeClr val="tx1"/>
                          </a:solidFill>
                          <a:effectLst/>
                          <a:latin typeface="Arial" charset="0"/>
                          <a:ea typeface="Times New Roman" pitchFamily="18" charset="0"/>
                          <a:cs typeface="Arial" charset="0"/>
                        </a:rPr>
                        <a:t> y los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2" tooltip="Ácidos grasos"/>
                        </a:rPr>
                        <a:t>ácidos grasos</a:t>
                      </a:r>
                      <a:r>
                        <a:rPr kumimoji="0" lang="es-ES" sz="900" b="0" i="0" u="none" strike="noStrike" cap="none" normalizeH="0" baseline="0">
                          <a:ln>
                            <a:noFill/>
                          </a:ln>
                          <a:solidFill>
                            <a:schemeClr val="tx1"/>
                          </a:solidFill>
                          <a:effectLst/>
                          <a:latin typeface="Arial" charset="0"/>
                          <a:ea typeface="Times New Roman" pitchFamily="18" charset="0"/>
                          <a:cs typeface="Arial" charset="0"/>
                        </a:rPr>
                        <a:t>.</a:t>
                      </a: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5085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hlinkClick r:id="rId13" tooltip="Hormona adrenocorticotrópica"/>
                        </a:rPr>
                        <a:t>Hormona adrenocorticotrópica</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rPr>
                        <a:t>ACTH</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4" tooltip="Hipófisis anterior"/>
                        </a:rPr>
                        <a:t>Hipófisis anterior</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5" tooltip="AMPc"/>
                        </a:rPr>
                        <a:t>AMPc</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6" tooltip="Glándula suprarrenal"/>
                        </a:rPr>
                        <a:t>Corteza adrenal</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Estimula la producción de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7" tooltip="Corticosteroide"/>
                        </a:rPr>
                        <a:t>corticosteroides</a:t>
                      </a:r>
                      <a:r>
                        <a:rPr kumimoji="0" lang="es-ES" sz="900" b="0" i="0" u="none" strike="noStrike" cap="none" normalizeH="0" baseline="0">
                          <a:ln>
                            <a:noFill/>
                          </a:ln>
                          <a:solidFill>
                            <a:schemeClr val="tx1"/>
                          </a:solidFill>
                          <a:effectLst/>
                          <a:latin typeface="Arial" charset="0"/>
                          <a:ea typeface="Times New Roman" pitchFamily="18" charset="0"/>
                          <a:cs typeface="Arial" charset="0"/>
                        </a:rPr>
                        <a:t>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8" tooltip="Glucocorticoide"/>
                        </a:rPr>
                        <a:t>glucocorticoides</a:t>
                      </a:r>
                      <a:r>
                        <a:rPr kumimoji="0" lang="es-ES" sz="900" b="0" i="0" u="none" strike="noStrike" cap="none" normalizeH="0" baseline="0">
                          <a:ln>
                            <a:noFill/>
                          </a:ln>
                          <a:solidFill>
                            <a:schemeClr val="tx1"/>
                          </a:solidFill>
                          <a:effectLst/>
                          <a:latin typeface="Arial" charset="0"/>
                          <a:ea typeface="Times New Roman" pitchFamily="18" charset="0"/>
                          <a:cs typeface="Arial" charset="0"/>
                        </a:rPr>
                        <a:t> y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9" tooltip="Andrógeno"/>
                        </a:rPr>
                        <a:t>andrógenos</a:t>
                      </a:r>
                      <a:r>
                        <a:rPr kumimoji="0" lang="es-ES" sz="900" b="0" i="0" u="none" strike="noStrike" cap="none" normalizeH="0" baseline="0">
                          <a:ln>
                            <a:noFill/>
                          </a:ln>
                          <a:solidFill>
                            <a:schemeClr val="tx1"/>
                          </a:solidFill>
                          <a:effectLst/>
                          <a:latin typeface="Arial" charset="0"/>
                          <a:ea typeface="Times New Roman" pitchFamily="18" charset="0"/>
                          <a:cs typeface="Arial" charset="0"/>
                        </a:rPr>
                        <a:t>).</a:t>
                      </a: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5085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hlinkClick r:id="rId20" tooltip="Angiotensinógeno"/>
                        </a:rPr>
                        <a:t>Angiotensinógeno</a:t>
                      </a:r>
                      <a:r>
                        <a:rPr kumimoji="0" lang="es-ES" sz="900" b="0" i="0" u="none" strike="noStrike" cap="none" normalizeH="0" baseline="0">
                          <a:ln>
                            <a:noFill/>
                          </a:ln>
                          <a:solidFill>
                            <a:schemeClr val="tx1"/>
                          </a:solidFill>
                          <a:effectLst/>
                          <a:latin typeface="Arial" charset="0"/>
                          <a:ea typeface="Times New Roman" pitchFamily="18" charset="0"/>
                          <a:cs typeface="Arial" charset="0"/>
                        </a:rPr>
                        <a:t> y </a:t>
                      </a:r>
                      <a:r>
                        <a:rPr kumimoji="0" lang="es-ES" sz="900" b="1" i="0" u="none" strike="noStrike" cap="none" normalizeH="0" baseline="0">
                          <a:ln>
                            <a:noFill/>
                          </a:ln>
                          <a:solidFill>
                            <a:schemeClr val="tx1"/>
                          </a:solidFill>
                          <a:effectLst/>
                          <a:latin typeface="Arial" charset="0"/>
                          <a:ea typeface="Times New Roman" pitchFamily="18" charset="0"/>
                          <a:cs typeface="Arial" charset="0"/>
                          <a:hlinkClick r:id="rId21" tooltip="Angiotensina"/>
                        </a:rPr>
                        <a:t>angiotensina</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rPr>
                        <a:t>AGT</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8" tooltip="Hígado"/>
                        </a:rPr>
                        <a:t>Hígado</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2" tooltip="IP3"/>
                        </a:rPr>
                        <a:t>IP3</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3" tooltip="Vasos sanguíneos"/>
                        </a:rPr>
                        <a:t>Vasos sanguíneos</a:t>
                      </a:r>
                      <a:r>
                        <a:rPr kumimoji="0" lang="es-ES" sz="900" b="0" i="0" u="none" strike="noStrike" cap="none" normalizeH="0" baseline="0">
                          <a:ln>
                            <a:noFill/>
                          </a:ln>
                          <a:solidFill>
                            <a:schemeClr val="tx1"/>
                          </a:solidFill>
                          <a:effectLst/>
                          <a:latin typeface="Arial" charset="0"/>
                          <a:ea typeface="Times New Roman" pitchFamily="18" charset="0"/>
                          <a:cs typeface="Arial" charset="0"/>
                        </a:rPr>
                        <a:t>,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6" tooltip="Glándula suprarrenal"/>
                        </a:rPr>
                        <a:t>corteza adrenal</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4" tooltip="Vasoconstricción"/>
                        </a:rPr>
                        <a:t>Vasoconstricción</a:t>
                      </a:r>
                      <a:r>
                        <a:rPr kumimoji="0" lang="es-ES" sz="900" b="0" i="0" u="none" strike="noStrike" cap="none" normalizeH="0" baseline="0">
                          <a:ln>
                            <a:noFill/>
                          </a:ln>
                          <a:solidFill>
                            <a:schemeClr val="tx1"/>
                          </a:solidFill>
                          <a:effectLst/>
                          <a:latin typeface="Arial" charset="0"/>
                          <a:ea typeface="Times New Roman" pitchFamily="18" charset="0"/>
                          <a:cs typeface="Arial" charset="0"/>
                        </a:rPr>
                        <a:t>, liberación de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5" tooltip="Aldosterona"/>
                        </a:rPr>
                        <a:t>aldosterona</a:t>
                      </a:r>
                      <a:r>
                        <a:rPr kumimoji="0" lang="es-ES" sz="900" b="0" i="0" u="none" strike="noStrike" cap="none" normalizeH="0" baseline="0">
                          <a:ln>
                            <a:noFill/>
                          </a:ln>
                          <a:solidFill>
                            <a:schemeClr val="tx1"/>
                          </a:solidFill>
                          <a:effectLst/>
                          <a:latin typeface="Arial" charset="0"/>
                          <a:ea typeface="Times New Roman" pitchFamily="18" charset="0"/>
                          <a:cs typeface="Arial" charset="0"/>
                        </a:rPr>
                        <a:t>.</a:t>
                      </a: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8898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hlinkClick r:id="rId26" tooltip="Hormona antidiurética"/>
                        </a:rPr>
                        <a:t>Hormona antidiurética</a:t>
                      </a:r>
                      <a:br>
                        <a:rPr kumimoji="0" lang="es-ES" sz="900" b="0" i="0" u="none" strike="noStrike" cap="none" normalizeH="0" baseline="0">
                          <a:ln>
                            <a:noFill/>
                          </a:ln>
                          <a:solidFill>
                            <a:schemeClr val="tx1"/>
                          </a:solidFill>
                          <a:effectLst/>
                          <a:latin typeface="Arial" charset="0"/>
                          <a:ea typeface="Times New Roman" pitchFamily="18" charset="0"/>
                          <a:cs typeface="Arial" charset="0"/>
                        </a:rPr>
                      </a:br>
                      <a:r>
                        <a:rPr kumimoji="0" lang="es-ES" sz="900" b="0" i="0" u="none" strike="noStrike" cap="none" normalizeH="0" baseline="0">
                          <a:ln>
                            <a:noFill/>
                          </a:ln>
                          <a:solidFill>
                            <a:schemeClr val="tx1"/>
                          </a:solidFill>
                          <a:effectLst/>
                          <a:latin typeface="Arial" charset="0"/>
                          <a:ea typeface="Times New Roman" pitchFamily="18" charset="0"/>
                          <a:cs typeface="Arial" charset="0"/>
                        </a:rPr>
                        <a:t>(o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7" tooltip="Vasopresina"/>
                        </a:rPr>
                        <a:t>vasopresina</a:t>
                      </a:r>
                      <a:r>
                        <a:rPr kumimoji="0" lang="es-ES" sz="900" b="0" i="0" u="none" strike="noStrike" cap="none" normalizeH="0" baseline="0">
                          <a:ln>
                            <a:noFill/>
                          </a:ln>
                          <a:solidFill>
                            <a:schemeClr val="tx1"/>
                          </a:solidFill>
                          <a:effectLst/>
                          <a:latin typeface="Arial" charset="0"/>
                          <a:ea typeface="Times New Roman" pitchFamily="18" charset="0"/>
                          <a:cs typeface="Arial" charset="0"/>
                        </a:rPr>
                        <a:t>)</a:t>
                      </a: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rPr>
                        <a:t>ADH</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8" tooltip="Hipotálamo"/>
                        </a:rPr>
                        <a:t>Hipotálamo</a:t>
                      </a:r>
                      <a:r>
                        <a:rPr kumimoji="0" lang="es-ES" sz="900" b="0" i="0" u="none" strike="noStrike" cap="none" normalizeH="0" baseline="0">
                          <a:ln>
                            <a:noFill/>
                          </a:ln>
                          <a:solidFill>
                            <a:schemeClr val="tx1"/>
                          </a:solidFill>
                          <a:effectLst/>
                          <a:latin typeface="Arial" charset="0"/>
                          <a:ea typeface="Times New Roman" pitchFamily="18" charset="0"/>
                          <a:cs typeface="Arial" charset="0"/>
                        </a:rPr>
                        <a:t> (se acumula en la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9" tooltip="Hipófisis"/>
                        </a:rPr>
                        <a:t>hipófisis posterior</a:t>
                      </a:r>
                      <a:r>
                        <a:rPr kumimoji="0" lang="es-ES" sz="900" b="0" i="0" u="none" strike="noStrike" cap="none" normalizeH="0" baseline="0">
                          <a:ln>
                            <a:noFill/>
                          </a:ln>
                          <a:solidFill>
                            <a:schemeClr val="tx1"/>
                          </a:solidFill>
                          <a:effectLst/>
                          <a:latin typeface="Arial" charset="0"/>
                          <a:ea typeface="Times New Roman" pitchFamily="18" charset="0"/>
                          <a:cs typeface="Arial" charset="0"/>
                        </a:rPr>
                        <a:t> para su posterior liberación)</a:t>
                      </a: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variable</a:t>
                      </a: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30" tooltip="Riñón"/>
                        </a:rPr>
                        <a:t>Riñón</a:t>
                      </a:r>
                      <a:r>
                        <a:rPr kumimoji="0" lang="es-ES" sz="900" b="0" i="0" u="none" strike="noStrike" cap="none" normalizeH="0" baseline="0">
                          <a:ln>
                            <a:noFill/>
                          </a:ln>
                          <a:solidFill>
                            <a:schemeClr val="tx1"/>
                          </a:solidFill>
                          <a:effectLst/>
                          <a:latin typeface="Arial" charset="0"/>
                          <a:ea typeface="Times New Roman" pitchFamily="18" charset="0"/>
                          <a:cs typeface="Arial" charset="0"/>
                        </a:rPr>
                        <a:t>,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3" tooltip="Vasos sanguíneos"/>
                        </a:rPr>
                        <a:t>vasos sanguíneos</a:t>
                      </a:r>
                      <a:r>
                        <a:rPr kumimoji="0" lang="es-ES" sz="900" b="0" i="0" u="none" strike="noStrike" cap="none" normalizeH="0" baseline="0">
                          <a:ln>
                            <a:noFill/>
                          </a:ln>
                          <a:solidFill>
                            <a:schemeClr val="tx1"/>
                          </a:solidFill>
                          <a:effectLst/>
                          <a:latin typeface="Arial" charset="0"/>
                          <a:ea typeface="Times New Roman" pitchFamily="18" charset="0"/>
                          <a:cs typeface="Arial" charset="0"/>
                        </a:rPr>
                        <a:t>,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4" tooltip="Hipófisis anterior"/>
                        </a:rPr>
                        <a:t>hipófisis anterior</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Retención de agua en el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30" tooltip="Riñón"/>
                        </a:rPr>
                        <a:t>riñón</a:t>
                      </a:r>
                      <a:r>
                        <a:rPr kumimoji="0" lang="es-ES" sz="900" b="0" i="0" u="none" strike="noStrike" cap="none" normalizeH="0" baseline="0">
                          <a:ln>
                            <a:noFill/>
                          </a:ln>
                          <a:solidFill>
                            <a:schemeClr val="tx1"/>
                          </a:solidFill>
                          <a:effectLst/>
                          <a:latin typeface="Arial" charset="0"/>
                          <a:ea typeface="Times New Roman" pitchFamily="18" charset="0"/>
                          <a:cs typeface="Arial" charset="0"/>
                        </a:rPr>
                        <a:t>,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4" tooltip="Vasoconstricción"/>
                        </a:rPr>
                        <a:t>vasoconstricción</a:t>
                      </a:r>
                      <a:r>
                        <a:rPr kumimoji="0" lang="es-ES" sz="900" b="0" i="0" u="none" strike="noStrike" cap="none" normalizeH="0" baseline="0">
                          <a:ln>
                            <a:noFill/>
                          </a:ln>
                          <a:solidFill>
                            <a:schemeClr val="tx1"/>
                          </a:solidFill>
                          <a:effectLst/>
                          <a:latin typeface="Arial" charset="0"/>
                          <a:ea typeface="Times New Roman" pitchFamily="18" charset="0"/>
                          <a:cs typeface="Arial" charset="0"/>
                        </a:rPr>
                        <a:t> moderada; liberación de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3" tooltip="Hormona adrenocorticotrópica"/>
                        </a:rPr>
                        <a:t>Hormona adrenocorticotrópica</a:t>
                      </a:r>
                      <a:r>
                        <a:rPr kumimoji="0" lang="es-ES" sz="900" b="0" i="0" u="none" strike="noStrike" cap="none" normalizeH="0" baseline="0">
                          <a:ln>
                            <a:noFill/>
                          </a:ln>
                          <a:solidFill>
                            <a:schemeClr val="tx1"/>
                          </a:solidFill>
                          <a:effectLst/>
                          <a:latin typeface="Arial" charset="0"/>
                          <a:ea typeface="Times New Roman" pitchFamily="18" charset="0"/>
                          <a:cs typeface="Arial" charset="0"/>
                        </a:rPr>
                        <a:t> de la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4" tooltip="Hipófisis anterior"/>
                        </a:rPr>
                        <a:t>hipófisis anterior</a:t>
                      </a:r>
                      <a:r>
                        <a:rPr kumimoji="0" lang="es-ES" sz="900" b="0" i="0" u="none" strike="noStrike" cap="none" normalizeH="0" baseline="0">
                          <a:ln>
                            <a:noFill/>
                          </a:ln>
                          <a:solidFill>
                            <a:schemeClr val="tx1"/>
                          </a:solidFill>
                          <a:effectLst/>
                          <a:latin typeface="Arial" charset="0"/>
                          <a:ea typeface="Times New Roman" pitchFamily="18" charset="0"/>
                          <a:cs typeface="Arial" charset="0"/>
                        </a:rPr>
                        <a:t>.</a:t>
                      </a: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620713">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hlinkClick r:id="rId31" tooltip="Péptido natriurético auricular"/>
                        </a:rPr>
                        <a:t>Péptido natriurético auricular</a:t>
                      </a:r>
                      <a:br>
                        <a:rPr kumimoji="0" lang="es-ES" sz="900" b="0" i="0" u="none" strike="noStrike" cap="none" normalizeH="0" baseline="0">
                          <a:ln>
                            <a:noFill/>
                          </a:ln>
                          <a:solidFill>
                            <a:schemeClr val="tx1"/>
                          </a:solidFill>
                          <a:effectLst/>
                          <a:latin typeface="Arial" charset="0"/>
                          <a:ea typeface="Times New Roman" pitchFamily="18" charset="0"/>
                          <a:cs typeface="Arial" charset="0"/>
                        </a:rPr>
                      </a:br>
                      <a:r>
                        <a:rPr kumimoji="0" lang="es-ES" sz="900" b="0" i="0" u="none" strike="noStrike" cap="none" normalizeH="0" baseline="0">
                          <a:ln>
                            <a:noFill/>
                          </a:ln>
                          <a:solidFill>
                            <a:schemeClr val="tx1"/>
                          </a:solidFill>
                          <a:effectLst/>
                          <a:latin typeface="Arial" charset="0"/>
                          <a:ea typeface="Times New Roman" pitchFamily="18" charset="0"/>
                          <a:cs typeface="Arial" charset="0"/>
                        </a:rPr>
                        <a:t>(o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32" tooltip="Atriopeptina"/>
                        </a:rPr>
                        <a:t>atriopeptina</a:t>
                      </a:r>
                      <a:r>
                        <a:rPr kumimoji="0" lang="es-ES" sz="900" b="0" i="0" u="none" strike="noStrike" cap="none" normalizeH="0" baseline="0">
                          <a:ln>
                            <a:noFill/>
                          </a:ln>
                          <a:solidFill>
                            <a:schemeClr val="tx1"/>
                          </a:solidFill>
                          <a:effectLst/>
                          <a:latin typeface="Arial" charset="0"/>
                          <a:ea typeface="Times New Roman" pitchFamily="18" charset="0"/>
                          <a:cs typeface="Arial" charset="0"/>
                        </a:rPr>
                        <a:t>)</a:t>
                      </a: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rPr>
                        <a:t>ANP</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33" tooltip="Corazón"/>
                        </a:rPr>
                        <a:t>Corazón</a:t>
                      </a:r>
                      <a:r>
                        <a:rPr kumimoji="0" lang="es-ES" sz="900" b="0" i="0" u="none" strike="noStrike" cap="none" normalizeH="0" baseline="0">
                          <a:ln>
                            <a:noFill/>
                          </a:ln>
                          <a:solidFill>
                            <a:schemeClr val="tx1"/>
                          </a:solidFill>
                          <a:effectLst/>
                          <a:latin typeface="Arial" charset="0"/>
                          <a:ea typeface="Times New Roman" pitchFamily="18" charset="0"/>
                          <a:cs typeface="Arial" charset="0"/>
                        </a:rPr>
                        <a:t> (células musculares de la aurícula derecha)</a:t>
                      </a: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34" tooltip="GMPc"/>
                        </a:rPr>
                        <a:t>GMPc</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30" tooltip="Riñón"/>
                        </a:rPr>
                        <a:t>Riñón</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Regula el balance de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35" tooltip="Agua"/>
                        </a:rPr>
                        <a:t>agua</a:t>
                      </a:r>
                      <a:r>
                        <a:rPr kumimoji="0" lang="es-ES" sz="900" b="0" i="0" u="none" strike="noStrike" cap="none" normalizeH="0" baseline="0">
                          <a:ln>
                            <a:noFill/>
                          </a:ln>
                          <a:solidFill>
                            <a:schemeClr val="tx1"/>
                          </a:solidFill>
                          <a:effectLst/>
                          <a:latin typeface="Arial" charset="0"/>
                          <a:ea typeface="Times New Roman" pitchFamily="18" charset="0"/>
                          <a:cs typeface="Arial" charset="0"/>
                        </a:rPr>
                        <a:t> y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36" tooltip="Electrolito"/>
                        </a:rPr>
                        <a:t>electrolitos</a:t>
                      </a:r>
                      <a:r>
                        <a:rPr kumimoji="0" lang="es-ES" sz="900" b="0" i="0" u="none" strike="noStrike" cap="none" normalizeH="0" baseline="0">
                          <a:ln>
                            <a:noFill/>
                          </a:ln>
                          <a:solidFill>
                            <a:schemeClr val="tx1"/>
                          </a:solidFill>
                          <a:effectLst/>
                          <a:latin typeface="Arial" charset="0"/>
                          <a:ea typeface="Times New Roman" pitchFamily="18" charset="0"/>
                          <a:cs typeface="Arial" charset="0"/>
                        </a:rPr>
                        <a:t>, reduce la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37" tooltip="Presión sanguínea"/>
                        </a:rPr>
                        <a:t>presión sanguínea</a:t>
                      </a:r>
                      <a:r>
                        <a:rPr kumimoji="0" lang="es-ES" sz="900" b="0" i="0" u="none" strike="noStrike" cap="none" normalizeH="0" baseline="0">
                          <a:ln>
                            <a:noFill/>
                          </a:ln>
                          <a:solidFill>
                            <a:schemeClr val="tx1"/>
                          </a:solidFill>
                          <a:effectLst/>
                          <a:latin typeface="Arial" charset="0"/>
                          <a:ea typeface="Times New Roman" pitchFamily="18" charset="0"/>
                          <a:cs typeface="Arial" charset="0"/>
                        </a:rPr>
                        <a:t>.</a:t>
                      </a: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619125">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dirty="0">
                          <a:ln>
                            <a:noFill/>
                          </a:ln>
                          <a:solidFill>
                            <a:schemeClr val="tx1"/>
                          </a:solidFill>
                          <a:effectLst/>
                          <a:latin typeface="Arial" charset="0"/>
                          <a:ea typeface="Times New Roman" pitchFamily="18" charset="0"/>
                          <a:cs typeface="Arial" charset="0"/>
                          <a:hlinkClick r:id="rId38" tooltip="Calcitonina"/>
                        </a:rPr>
                        <a:t>Calcitonina</a:t>
                      </a:r>
                      <a:endParaRPr kumimoji="0" lang="es-ES" sz="900" b="0" i="0" u="none" strike="noStrike" cap="none" normalizeH="0" baseline="0" dirty="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rPr>
                        <a:t>CT</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39" tooltip="Glándula tiroides"/>
                        </a:rPr>
                        <a:t>Tiroides</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5" tooltip="AMPc"/>
                        </a:rPr>
                        <a:t>AMPc</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40" tooltip="Intestino"/>
                        </a:rPr>
                        <a:t>Intestino</a:t>
                      </a:r>
                      <a:r>
                        <a:rPr kumimoji="0" lang="es-ES" sz="900" b="0" i="0" u="none" strike="noStrike" cap="none" normalizeH="0" baseline="0">
                          <a:ln>
                            <a:noFill/>
                          </a:ln>
                          <a:solidFill>
                            <a:schemeClr val="tx1"/>
                          </a:solidFill>
                          <a:effectLst/>
                          <a:latin typeface="Arial" charset="0"/>
                          <a:ea typeface="Times New Roman" pitchFamily="18" charset="0"/>
                          <a:cs typeface="Arial" charset="0"/>
                        </a:rPr>
                        <a:t>,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30" tooltip="Riñón"/>
                        </a:rPr>
                        <a:t>riñón</a:t>
                      </a:r>
                      <a:r>
                        <a:rPr kumimoji="0" lang="es-ES" sz="900" b="0" i="0" u="none" strike="noStrike" cap="none" normalizeH="0" baseline="0">
                          <a:ln>
                            <a:noFill/>
                          </a:ln>
                          <a:solidFill>
                            <a:schemeClr val="tx1"/>
                          </a:solidFill>
                          <a:effectLst/>
                          <a:latin typeface="Arial" charset="0"/>
                          <a:ea typeface="Times New Roman" pitchFamily="18" charset="0"/>
                          <a:cs typeface="Arial" charset="0"/>
                        </a:rPr>
                        <a:t>,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41" tooltip="Hueso"/>
                        </a:rPr>
                        <a:t>hueso</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Construcción del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41" tooltip="Hueso"/>
                        </a:rPr>
                        <a:t>hueso</a:t>
                      </a:r>
                      <a:r>
                        <a:rPr kumimoji="0" lang="es-ES" sz="900" b="0" i="0" u="none" strike="noStrike" cap="none" normalizeH="0" baseline="0">
                          <a:ln>
                            <a:noFill/>
                          </a:ln>
                          <a:solidFill>
                            <a:schemeClr val="tx1"/>
                          </a:solidFill>
                          <a:effectLst/>
                          <a:latin typeface="Arial" charset="0"/>
                          <a:ea typeface="Times New Roman" pitchFamily="18" charset="0"/>
                          <a:cs typeface="Arial" charset="0"/>
                        </a:rPr>
                        <a:t>, reducción del nivel de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42" tooltip="Calcium"/>
                        </a:rPr>
                        <a:t>Ca</a:t>
                      </a:r>
                      <a:r>
                        <a:rPr kumimoji="0" lang="es-ES" sz="900" b="0" i="0" u="none" strike="noStrike" cap="none" normalizeH="0" baseline="30000">
                          <a:ln>
                            <a:noFill/>
                          </a:ln>
                          <a:solidFill>
                            <a:schemeClr val="tx1"/>
                          </a:solidFill>
                          <a:effectLst/>
                          <a:latin typeface="Arial" charset="0"/>
                          <a:ea typeface="Times New Roman" pitchFamily="18" charset="0"/>
                          <a:cs typeface="Arial" charset="0"/>
                          <a:hlinkClick r:id="rId42" tooltip="Calcium"/>
                        </a:rPr>
                        <a:t>2+</a:t>
                      </a:r>
                      <a:r>
                        <a:rPr kumimoji="0" lang="es-ES" sz="900" b="0" i="0" u="none" strike="noStrike" cap="none" normalizeH="0" baseline="0">
                          <a:ln>
                            <a:noFill/>
                          </a:ln>
                          <a:solidFill>
                            <a:schemeClr val="tx1"/>
                          </a:solidFill>
                          <a:effectLst/>
                          <a:latin typeface="Arial" charset="0"/>
                          <a:ea typeface="Times New Roman" pitchFamily="18" charset="0"/>
                          <a:cs typeface="Arial" charset="0"/>
                        </a:rPr>
                        <a:t> sanguíneo, incrementa el almacenamiento de Ca</a:t>
                      </a:r>
                      <a:r>
                        <a:rPr kumimoji="0" lang="es-ES" sz="900" b="0" i="0" u="none" strike="noStrike" cap="none" normalizeH="0" baseline="30000">
                          <a:ln>
                            <a:noFill/>
                          </a:ln>
                          <a:solidFill>
                            <a:schemeClr val="tx1"/>
                          </a:solidFill>
                          <a:effectLst/>
                          <a:latin typeface="Arial" charset="0"/>
                          <a:ea typeface="Times New Roman" pitchFamily="18" charset="0"/>
                          <a:cs typeface="Arial" charset="0"/>
                        </a:rPr>
                        <a:t>2+</a:t>
                      </a:r>
                      <a:r>
                        <a:rPr kumimoji="0" lang="es-ES" sz="900" b="0" i="0" u="none" strike="noStrike" cap="none" normalizeH="0" baseline="0">
                          <a:ln>
                            <a:noFill/>
                          </a:ln>
                          <a:solidFill>
                            <a:schemeClr val="tx1"/>
                          </a:solidFill>
                          <a:effectLst/>
                          <a:latin typeface="Arial" charset="0"/>
                          <a:ea typeface="Times New Roman" pitchFamily="18" charset="0"/>
                          <a:cs typeface="Arial" charset="0"/>
                        </a:rPr>
                        <a:t> en los huesos y su reabsorción en el riñón.</a:t>
                      </a: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64293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dirty="0" err="1">
                          <a:ln>
                            <a:noFill/>
                          </a:ln>
                          <a:solidFill>
                            <a:schemeClr val="tx1"/>
                          </a:solidFill>
                          <a:effectLst/>
                          <a:latin typeface="Arial" charset="0"/>
                          <a:ea typeface="Times New Roman" pitchFamily="18" charset="0"/>
                          <a:cs typeface="Arial" charset="0"/>
                        </a:rPr>
                        <a:t>Colecistoquinina</a:t>
                      </a:r>
                      <a:endParaRPr kumimoji="0" lang="es-ES" sz="900" b="0" i="0" u="none" strike="noStrike" cap="none" normalizeH="0" baseline="0" dirty="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rPr>
                        <a:t>CCK</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43" tooltip="Duodeno"/>
                        </a:rPr>
                        <a:t>Duodeno</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s-MX" sz="900" b="0" i="0" u="none" strike="noStrike" cap="none" normalizeH="0" baseline="0">
                        <a:ln>
                          <a:noFill/>
                        </a:ln>
                        <a:solidFill>
                          <a:schemeClr val="tx1"/>
                        </a:solidFill>
                        <a:effectLst/>
                        <a:latin typeface="Arial" charset="0"/>
                      </a:endParaRP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44" tooltip="Páncreas"/>
                        </a:rPr>
                        <a:t>Páncreas</a:t>
                      </a:r>
                      <a:r>
                        <a:rPr kumimoji="0" lang="es-ES" sz="900" b="0" i="0" u="none" strike="noStrike" cap="none" normalizeH="0" baseline="0">
                          <a:ln>
                            <a:noFill/>
                          </a:ln>
                          <a:solidFill>
                            <a:schemeClr val="tx1"/>
                          </a:solidFill>
                          <a:effectLst/>
                          <a:latin typeface="Arial" charset="0"/>
                          <a:ea typeface="Times New Roman" pitchFamily="18" charset="0"/>
                          <a:cs typeface="Arial" charset="0"/>
                        </a:rPr>
                        <a:t>,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45" tooltip="Vesícula biliar"/>
                        </a:rPr>
                        <a:t>vesícula biliar</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Producción de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46" tooltip="Enzimas digestivas"/>
                        </a:rPr>
                        <a:t>enzimas digestivas</a:t>
                      </a:r>
                      <a:r>
                        <a:rPr kumimoji="0" lang="es-ES" sz="900" b="0" i="0" u="none" strike="noStrike" cap="none" normalizeH="0" baseline="0">
                          <a:ln>
                            <a:noFill/>
                          </a:ln>
                          <a:solidFill>
                            <a:schemeClr val="tx1"/>
                          </a:solidFill>
                          <a:effectLst/>
                          <a:latin typeface="Arial" charset="0"/>
                          <a:ea typeface="Times New Roman" pitchFamily="18" charset="0"/>
                          <a:cs typeface="Arial" charset="0"/>
                        </a:rPr>
                        <a:t>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44" tooltip="Páncreas"/>
                        </a:rPr>
                        <a:t>páncreas</a:t>
                      </a:r>
                      <a:r>
                        <a:rPr kumimoji="0" lang="es-ES" sz="900" b="0" i="0" u="none" strike="noStrike" cap="none" normalizeH="0" baseline="0">
                          <a:ln>
                            <a:noFill/>
                          </a:ln>
                          <a:solidFill>
                            <a:schemeClr val="tx1"/>
                          </a:solidFill>
                          <a:effectLst/>
                          <a:latin typeface="Arial" charset="0"/>
                          <a:ea typeface="Times New Roman" pitchFamily="18" charset="0"/>
                          <a:cs typeface="Arial" charset="0"/>
                        </a:rPr>
                        <a:t>) y de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47" tooltip="Bilis"/>
                        </a:rPr>
                        <a:t>bilis</a:t>
                      </a:r>
                      <a:r>
                        <a:rPr kumimoji="0" lang="es-ES" sz="900" b="0" i="0" u="none" strike="noStrike" cap="none" normalizeH="0" baseline="0">
                          <a:ln>
                            <a:noFill/>
                          </a:ln>
                          <a:solidFill>
                            <a:schemeClr val="tx1"/>
                          </a:solidFill>
                          <a:effectLst/>
                          <a:latin typeface="Arial" charset="0"/>
                          <a:ea typeface="Times New Roman" pitchFamily="18" charset="0"/>
                          <a:cs typeface="Arial" charset="0"/>
                        </a:rPr>
                        <a:t>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45" tooltip="Vesícula biliar"/>
                        </a:rPr>
                        <a:t>vesícula biliar</a:t>
                      </a:r>
                      <a:r>
                        <a:rPr kumimoji="0" lang="es-ES" sz="900" b="0" i="0" u="none" strike="noStrike" cap="none" normalizeH="0" baseline="0">
                          <a:ln>
                            <a:noFill/>
                          </a:ln>
                          <a:solidFill>
                            <a:schemeClr val="tx1"/>
                          </a:solidFill>
                          <a:effectLst/>
                          <a:latin typeface="Arial" charset="0"/>
                          <a:ea typeface="Times New Roman" pitchFamily="18" charset="0"/>
                          <a:cs typeface="Arial" charset="0"/>
                        </a:rPr>
                        <a:t>); supresión del apetito.</a:t>
                      </a: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45085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hlinkClick r:id="rId48" tooltip="Hormona liberadora de corticotropina"/>
                        </a:rPr>
                        <a:t>Hormona liberadora de corticotropina</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rPr>
                        <a:t>CRH</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8" tooltip="Hipotálamo"/>
                        </a:rPr>
                        <a:t>Hipotálamo</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5" tooltip="AMPc"/>
                        </a:rPr>
                        <a:t>AMPc</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4" tooltip="Hipófisis anterior"/>
                        </a:rPr>
                        <a:t>Hipófisis anterior</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Estimula la secreción de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3" tooltip="Hormona adrenocorticotrópica"/>
                        </a:rPr>
                        <a:t>hormona adrenocorticotrópica</a:t>
                      </a:r>
                      <a:r>
                        <a:rPr kumimoji="0" lang="es-ES" sz="900" b="0" i="0" u="none" strike="noStrike" cap="none" normalizeH="0" baseline="0">
                          <a:ln>
                            <a:noFill/>
                          </a:ln>
                          <a:solidFill>
                            <a:schemeClr val="tx1"/>
                          </a:solidFill>
                          <a:effectLst/>
                          <a:latin typeface="Arial" charset="0"/>
                          <a:ea typeface="Times New Roman" pitchFamily="18" charset="0"/>
                          <a:cs typeface="Arial" charset="0"/>
                        </a:rPr>
                        <a:t>.</a:t>
                      </a: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64135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dirty="0">
                          <a:ln>
                            <a:noFill/>
                          </a:ln>
                          <a:solidFill>
                            <a:schemeClr val="tx1"/>
                          </a:solidFill>
                          <a:effectLst/>
                          <a:latin typeface="Arial" charset="0"/>
                          <a:ea typeface="Times New Roman" pitchFamily="18" charset="0"/>
                          <a:cs typeface="Arial" charset="0"/>
                        </a:rPr>
                        <a:t>Eritropoyetina</a:t>
                      </a:r>
                      <a:endParaRPr kumimoji="0" lang="es-ES" sz="900" b="0" i="0" u="none" strike="noStrike" cap="none" normalizeH="0" baseline="0" dirty="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rPr>
                        <a:t>EPO</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30" tooltip="Riñón"/>
                        </a:rPr>
                        <a:t>Riñón</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s-MX" sz="900" b="0" i="0" u="none" strike="noStrike" cap="none" normalizeH="0" baseline="0">
                        <a:ln>
                          <a:noFill/>
                        </a:ln>
                        <a:solidFill>
                          <a:schemeClr val="tx1"/>
                        </a:solidFill>
                        <a:effectLst/>
                        <a:latin typeface="Arial" charset="0"/>
                      </a:endParaRP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49" tooltip="Células madre"/>
                        </a:rPr>
                        <a:t>Células madre</a:t>
                      </a:r>
                      <a:r>
                        <a:rPr kumimoji="0" lang="es-ES" sz="900" b="0" i="0" u="none" strike="noStrike" cap="none" normalizeH="0" baseline="0">
                          <a:ln>
                            <a:noFill/>
                          </a:ln>
                          <a:solidFill>
                            <a:schemeClr val="tx1"/>
                          </a:solidFill>
                          <a:effectLst/>
                          <a:latin typeface="Arial" charset="0"/>
                          <a:ea typeface="Times New Roman" pitchFamily="18" charset="0"/>
                          <a:cs typeface="Arial" charset="0"/>
                        </a:rPr>
                        <a:t> de la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50" tooltip="Médula ósea"/>
                        </a:rPr>
                        <a:t>médula ósea</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Estimula la producción de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51" tooltip="Eritrocito"/>
                        </a:rPr>
                        <a:t>eritrocitos</a:t>
                      </a:r>
                      <a:r>
                        <a:rPr kumimoji="0" lang="es-ES" sz="900" b="0" i="0" u="none" strike="noStrike" cap="none" normalizeH="0" baseline="0">
                          <a:ln>
                            <a:noFill/>
                          </a:ln>
                          <a:solidFill>
                            <a:schemeClr val="tx1"/>
                          </a:solidFill>
                          <a:effectLst/>
                          <a:latin typeface="Arial" charset="0"/>
                          <a:ea typeface="Times New Roman" pitchFamily="18" charset="0"/>
                          <a:cs typeface="Arial" charset="0"/>
                        </a:rPr>
                        <a:t>.</a:t>
                      </a: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8316" name="Group 428"/>
          <p:cNvGraphicFramePr>
            <a:graphicFrameLocks noGrp="1"/>
          </p:cNvGraphicFramePr>
          <p:nvPr/>
        </p:nvGraphicFramePr>
        <p:xfrm>
          <a:off x="0" y="260350"/>
          <a:ext cx="8785225" cy="6588125"/>
        </p:xfrm>
        <a:graphic>
          <a:graphicData uri="http://schemas.openxmlformats.org/drawingml/2006/table">
            <a:tbl>
              <a:tblPr/>
              <a:tblGrid>
                <a:gridCol w="1670050">
                  <a:extLst>
                    <a:ext uri="{9D8B030D-6E8A-4147-A177-3AD203B41FA5}">
                      <a16:colId xmlns:a16="http://schemas.microsoft.com/office/drawing/2014/main" val="20000"/>
                    </a:ext>
                  </a:extLst>
                </a:gridCol>
                <a:gridCol w="725488">
                  <a:extLst>
                    <a:ext uri="{9D8B030D-6E8A-4147-A177-3AD203B41FA5}">
                      <a16:colId xmlns:a16="http://schemas.microsoft.com/office/drawing/2014/main" val="20001"/>
                    </a:ext>
                  </a:extLst>
                </a:gridCol>
                <a:gridCol w="1016000">
                  <a:extLst>
                    <a:ext uri="{9D8B030D-6E8A-4147-A177-3AD203B41FA5}">
                      <a16:colId xmlns:a16="http://schemas.microsoft.com/office/drawing/2014/main" val="20002"/>
                    </a:ext>
                  </a:extLst>
                </a:gridCol>
                <a:gridCol w="581025">
                  <a:extLst>
                    <a:ext uri="{9D8B030D-6E8A-4147-A177-3AD203B41FA5}">
                      <a16:colId xmlns:a16="http://schemas.microsoft.com/office/drawing/2014/main" val="20003"/>
                    </a:ext>
                  </a:extLst>
                </a:gridCol>
                <a:gridCol w="866775">
                  <a:extLst>
                    <a:ext uri="{9D8B030D-6E8A-4147-A177-3AD203B41FA5}">
                      <a16:colId xmlns:a16="http://schemas.microsoft.com/office/drawing/2014/main" val="20004"/>
                    </a:ext>
                  </a:extLst>
                </a:gridCol>
                <a:gridCol w="3925887">
                  <a:extLst>
                    <a:ext uri="{9D8B030D-6E8A-4147-A177-3AD203B41FA5}">
                      <a16:colId xmlns:a16="http://schemas.microsoft.com/office/drawing/2014/main" val="20005"/>
                    </a:ext>
                  </a:extLst>
                </a:gridCol>
              </a:tblGrid>
              <a:tr h="50285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dirty="0">
                          <a:ln>
                            <a:noFill/>
                          </a:ln>
                          <a:solidFill>
                            <a:schemeClr val="tx1"/>
                          </a:solidFill>
                          <a:effectLst/>
                          <a:latin typeface="Arial" charset="0"/>
                          <a:ea typeface="Times New Roman" pitchFamily="18" charset="0"/>
                          <a:cs typeface="Arial" charset="0"/>
                        </a:rPr>
                        <a:t>Hormona estimuladora del folículo</a:t>
                      </a:r>
                      <a:endParaRPr kumimoji="0" lang="es-ES" sz="1800" b="0" i="0" u="none" strike="noStrike" cap="none" normalizeH="0" baseline="0" dirty="0">
                        <a:ln>
                          <a:noFill/>
                        </a:ln>
                        <a:solidFill>
                          <a:schemeClr val="tx1"/>
                        </a:solidFill>
                        <a:effectLst/>
                        <a:latin typeface="Arial" charset="0"/>
                        <a:ea typeface="Times New Roman" pitchFamily="18" charset="0"/>
                        <a:cs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rPr>
                        <a:t>FSH</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 tooltip="Hipófisis anterior"/>
                        </a:rPr>
                        <a:t>Hipófisis anterior</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3" tooltip="AMPc"/>
                        </a:rPr>
                        <a:t>AMPc</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4" tooltip="Ovario"/>
                        </a:rPr>
                        <a:t>Ovario</a:t>
                      </a:r>
                      <a:r>
                        <a:rPr kumimoji="0" lang="es-ES" sz="900" b="0" i="0" u="none" strike="noStrike" cap="none" normalizeH="0" baseline="0">
                          <a:ln>
                            <a:noFill/>
                          </a:ln>
                          <a:solidFill>
                            <a:schemeClr val="tx1"/>
                          </a:solidFill>
                          <a:effectLst/>
                          <a:latin typeface="Arial" charset="0"/>
                          <a:ea typeface="Times New Roman" pitchFamily="18" charset="0"/>
                          <a:cs typeface="Arial" charset="0"/>
                        </a:rPr>
                        <a:t>,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5" tooltip="Testículo"/>
                        </a:rPr>
                        <a:t>testículo</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rPr>
                        <a:t>Mujer</a:t>
                      </a:r>
                      <a:r>
                        <a:rPr kumimoji="0" lang="es-ES" sz="900" b="0" i="0" u="none" strike="noStrike" cap="none" normalizeH="0" baseline="0">
                          <a:ln>
                            <a:noFill/>
                          </a:ln>
                          <a:solidFill>
                            <a:schemeClr val="tx1"/>
                          </a:solidFill>
                          <a:effectLst/>
                          <a:latin typeface="Arial" charset="0"/>
                          <a:ea typeface="Times New Roman" pitchFamily="18" charset="0"/>
                          <a:cs typeface="Arial" charset="0"/>
                        </a:rPr>
                        <a:t>: estimula la maduración del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6" tooltip="Folículo de Graaf"/>
                        </a:rPr>
                        <a:t>folículo de Graaf</a:t>
                      </a:r>
                      <a:r>
                        <a:rPr kumimoji="0" lang="es-ES" sz="900" b="0" i="0" u="none" strike="noStrike" cap="none" normalizeH="0" baseline="0">
                          <a:ln>
                            <a:noFill/>
                          </a:ln>
                          <a:solidFill>
                            <a:schemeClr val="tx1"/>
                          </a:solidFill>
                          <a:effectLst/>
                          <a:latin typeface="Arial" charset="0"/>
                          <a:ea typeface="Times New Roman" pitchFamily="18" charset="0"/>
                          <a:cs typeface="Arial" charset="0"/>
                        </a:rPr>
                        <a:t> del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4" tooltip="Ovario"/>
                        </a:rPr>
                        <a:t>ovario</a:t>
                      </a:r>
                      <a:r>
                        <a:rPr kumimoji="0" lang="es-ES" sz="900" b="0" i="0" u="none" strike="noStrike" cap="none" normalizeH="0" baseline="0">
                          <a:ln>
                            <a:noFill/>
                          </a:ln>
                          <a:solidFill>
                            <a:schemeClr val="tx1"/>
                          </a:solidFill>
                          <a:effectLst/>
                          <a:latin typeface="Arial" charset="0"/>
                          <a:ea typeface="Times New Roman" pitchFamily="18" charset="0"/>
                          <a:cs typeface="Arial" charset="0"/>
                        </a:rPr>
                        <a:t>.</a:t>
                      </a:r>
                      <a:endParaRPr kumimoji="0" lang="es-ES" sz="1000" b="0" i="0" u="none" strike="noStrike" cap="none" normalizeH="0" baseline="0">
                        <a:ln>
                          <a:noFill/>
                        </a:ln>
                        <a:solidFill>
                          <a:schemeClr val="tx1"/>
                        </a:solidFill>
                        <a:effectLst/>
                        <a:latin typeface="Times New Roman" pitchFamily="18" charset="0"/>
                        <a:ea typeface="Times New Roman" pitchFamily="18" charset="0"/>
                        <a:cs typeface="Arial"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rPr>
                        <a:t>Hombre</a:t>
                      </a:r>
                      <a:r>
                        <a:rPr kumimoji="0" lang="es-ES" sz="900" b="0" i="0" u="none" strike="noStrike" cap="none" normalizeH="0" baseline="0">
                          <a:ln>
                            <a:noFill/>
                          </a:ln>
                          <a:solidFill>
                            <a:schemeClr val="tx1"/>
                          </a:solidFill>
                          <a:effectLst/>
                          <a:latin typeface="Arial" charset="0"/>
                          <a:ea typeface="Times New Roman" pitchFamily="18" charset="0"/>
                          <a:cs typeface="Arial" charset="0"/>
                        </a:rPr>
                        <a:t>: estimula la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7" tooltip="Espermatogénesis"/>
                        </a:rPr>
                        <a:t>espermatogénesis</a:t>
                      </a:r>
                      <a:r>
                        <a:rPr kumimoji="0" lang="es-ES" sz="900" b="0" i="0" u="none" strike="noStrike" cap="none" normalizeH="0" baseline="0">
                          <a:ln>
                            <a:noFill/>
                          </a:ln>
                          <a:solidFill>
                            <a:schemeClr val="tx1"/>
                          </a:solidFill>
                          <a:effectLst/>
                          <a:latin typeface="Arial" charset="0"/>
                          <a:ea typeface="Times New Roman" pitchFamily="18" charset="0"/>
                          <a:cs typeface="Arial" charset="0"/>
                        </a:rPr>
                        <a:t> y la producción de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8" tooltip="Proteína"/>
                        </a:rPr>
                        <a:t>proteínas</a:t>
                      </a:r>
                      <a:r>
                        <a:rPr kumimoji="0" lang="es-ES" sz="900" b="0" i="0" u="none" strike="noStrike" cap="none" normalizeH="0" baseline="0">
                          <a:ln>
                            <a:noFill/>
                          </a:ln>
                          <a:solidFill>
                            <a:schemeClr val="tx1"/>
                          </a:solidFill>
                          <a:effectLst/>
                          <a:latin typeface="Arial" charset="0"/>
                          <a:ea typeface="Times New Roman" pitchFamily="18" charset="0"/>
                          <a:cs typeface="Arial" charset="0"/>
                        </a:rPr>
                        <a:t> del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9" tooltip="Semen"/>
                        </a:rPr>
                        <a:t>semen</a:t>
                      </a:r>
                      <a:r>
                        <a:rPr kumimoji="0" lang="es-ES" sz="900" b="0" i="0" u="none" strike="noStrike" cap="none" normalizeH="0" baseline="0">
                          <a:ln>
                            <a:noFill/>
                          </a:ln>
                          <a:solidFill>
                            <a:schemeClr val="tx1"/>
                          </a:solidFill>
                          <a:effectLst/>
                          <a:latin typeface="Arial" charset="0"/>
                          <a:ea typeface="Times New Roman" pitchFamily="18" charset="0"/>
                          <a:cs typeface="Arial" charset="0"/>
                        </a:rPr>
                        <a:t> por las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0" tooltip="Células de Sértoli"/>
                        </a:rPr>
                        <a:t>células de Sértolis</a:t>
                      </a:r>
                      <a:r>
                        <a:rPr kumimoji="0" lang="es-ES" sz="900" b="0" i="0" u="none" strike="noStrike" cap="none" normalizeH="0" baseline="0">
                          <a:ln>
                            <a:noFill/>
                          </a:ln>
                          <a:solidFill>
                            <a:schemeClr val="tx1"/>
                          </a:solidFill>
                          <a:effectLst/>
                          <a:latin typeface="Arial" charset="0"/>
                          <a:ea typeface="Times New Roman" pitchFamily="18" charset="0"/>
                          <a:cs typeface="Arial" charset="0"/>
                        </a:rPr>
                        <a:t> de los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1" tooltip="Testículos"/>
                        </a:rPr>
                        <a:t>testículos</a:t>
                      </a:r>
                      <a:r>
                        <a:rPr kumimoji="0" lang="es-ES" sz="900" b="0" i="0" u="none" strike="noStrike" cap="none" normalizeH="0" baseline="0">
                          <a:ln>
                            <a:noFill/>
                          </a:ln>
                          <a:solidFill>
                            <a:schemeClr val="tx1"/>
                          </a:solidFill>
                          <a:effectLst/>
                          <a:latin typeface="Arial" charset="0"/>
                          <a:ea typeface="Times New Roman" pitchFamily="18" charset="0"/>
                          <a:cs typeface="Arial" charset="0"/>
                        </a:rPr>
                        <a:t>.</a:t>
                      </a:r>
                      <a:endParaRPr kumimoji="0" lang="es-ES" sz="1800" b="0" i="0" u="none" strike="noStrike" cap="none" normalizeH="0" baseline="0">
                        <a:ln>
                          <a:noFill/>
                        </a:ln>
                        <a:solidFill>
                          <a:schemeClr val="tx1"/>
                        </a:solidFill>
                        <a:effectLst/>
                        <a:latin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21444">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dirty="0">
                          <a:ln>
                            <a:noFill/>
                          </a:ln>
                          <a:solidFill>
                            <a:schemeClr val="tx1"/>
                          </a:solidFill>
                          <a:effectLst/>
                          <a:latin typeface="Arial" charset="0"/>
                          <a:ea typeface="Times New Roman" pitchFamily="18" charset="0"/>
                          <a:cs typeface="Arial" charset="0"/>
                        </a:rPr>
                        <a:t>Gastrina</a:t>
                      </a:r>
                      <a:endParaRPr kumimoji="0" lang="es-ES" sz="1800" b="0" i="0" u="none" strike="noStrike" cap="none" normalizeH="0" baseline="0" dirty="0">
                        <a:ln>
                          <a:noFill/>
                        </a:ln>
                        <a:solidFill>
                          <a:schemeClr val="tx1"/>
                        </a:solidFill>
                        <a:effectLst/>
                        <a:latin typeface="Arial" charset="0"/>
                        <a:ea typeface="Times New Roman" pitchFamily="18" charset="0"/>
                        <a:cs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dirty="0">
                          <a:ln>
                            <a:noFill/>
                          </a:ln>
                          <a:solidFill>
                            <a:schemeClr val="tx1"/>
                          </a:solidFill>
                          <a:effectLst/>
                          <a:latin typeface="Arial" charset="0"/>
                          <a:ea typeface="Times New Roman" pitchFamily="18" charset="0"/>
                          <a:cs typeface="Arial" charset="0"/>
                        </a:rPr>
                        <a:t>GRP</a:t>
                      </a:r>
                      <a:endParaRPr kumimoji="0" lang="es-ES" sz="1800" b="0" i="0" u="none" strike="noStrike" cap="none" normalizeH="0" baseline="0" dirty="0">
                        <a:ln>
                          <a:noFill/>
                        </a:ln>
                        <a:solidFill>
                          <a:schemeClr val="tx1"/>
                        </a:solidFill>
                        <a:effectLst/>
                        <a:latin typeface="Arial" charset="0"/>
                        <a:ea typeface="Times New Roman" pitchFamily="18" charset="0"/>
                        <a:cs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2" tooltip="Estómago"/>
                        </a:rPr>
                        <a:t>Estómago</a:t>
                      </a:r>
                      <a:r>
                        <a:rPr kumimoji="0" lang="es-ES" sz="900" b="0" i="0" u="none" strike="noStrike" cap="none" normalizeH="0" baseline="0">
                          <a:ln>
                            <a:noFill/>
                          </a:ln>
                          <a:solidFill>
                            <a:schemeClr val="tx1"/>
                          </a:solidFill>
                          <a:effectLst/>
                          <a:latin typeface="Arial" charset="0"/>
                          <a:ea typeface="Times New Roman" pitchFamily="18" charset="0"/>
                          <a:cs typeface="Arial" charset="0"/>
                        </a:rPr>
                        <a:t> (células parietales),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3" tooltip="Duodeno"/>
                        </a:rPr>
                        <a:t>duodeno</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s-MX" sz="2800" b="0" i="0" u="none" strike="noStrike" cap="none" normalizeH="0" baseline="0">
                        <a:ln>
                          <a:noFill/>
                        </a:ln>
                        <a:solidFill>
                          <a:schemeClr val="tx1"/>
                        </a:solidFill>
                        <a:effectLst/>
                        <a:latin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2" tooltip="Estómago"/>
                        </a:rPr>
                        <a:t>Estómago</a:t>
                      </a:r>
                      <a:r>
                        <a:rPr kumimoji="0" lang="es-ES" sz="900" b="0" i="0" u="none" strike="noStrike" cap="none" normalizeH="0" baseline="0">
                          <a:ln>
                            <a:noFill/>
                          </a:ln>
                          <a:solidFill>
                            <a:schemeClr val="tx1"/>
                          </a:solidFill>
                          <a:effectLst/>
                          <a:latin typeface="Arial" charset="0"/>
                          <a:ea typeface="Times New Roman" pitchFamily="18" charset="0"/>
                          <a:cs typeface="Arial" charset="0"/>
                        </a:rPr>
                        <a:t> (células parietales)</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Secreción de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4" tooltip="Ácido gástrico"/>
                        </a:rPr>
                        <a:t>ácido gástrico</a:t>
                      </a:r>
                      <a:r>
                        <a:rPr kumimoji="0" lang="es-ES" sz="900" b="0" i="0" u="none" strike="noStrike" cap="none" normalizeH="0" baseline="0">
                          <a:ln>
                            <a:noFill/>
                          </a:ln>
                          <a:solidFill>
                            <a:schemeClr val="tx1"/>
                          </a:solidFill>
                          <a:effectLst/>
                          <a:latin typeface="Arial" charset="0"/>
                          <a:ea typeface="Times New Roman" pitchFamily="18" charset="0"/>
                          <a:cs typeface="Arial" charset="0"/>
                        </a:rPr>
                        <a:t>.</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18096">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dirty="0">
                          <a:ln>
                            <a:noFill/>
                          </a:ln>
                          <a:solidFill>
                            <a:schemeClr val="tx1"/>
                          </a:solidFill>
                          <a:effectLst/>
                          <a:latin typeface="Arial" charset="0"/>
                          <a:ea typeface="Times New Roman" pitchFamily="18" charset="0"/>
                          <a:cs typeface="Arial" charset="0"/>
                        </a:rPr>
                        <a:t>Ghrelina</a:t>
                      </a:r>
                      <a:endParaRPr kumimoji="0" lang="es-ES" sz="1800" b="0" i="0" u="none" strike="noStrike" cap="none" normalizeH="0" baseline="0" dirty="0">
                        <a:ln>
                          <a:noFill/>
                        </a:ln>
                        <a:solidFill>
                          <a:schemeClr val="tx1"/>
                        </a:solidFill>
                        <a:effectLst/>
                        <a:latin typeface="Arial" charset="0"/>
                        <a:ea typeface="Times New Roman" pitchFamily="18" charset="0"/>
                        <a:cs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s-MX" sz="2800" b="0" i="0" u="none" strike="noStrike" cap="none" normalizeH="0" baseline="0">
                        <a:ln>
                          <a:noFill/>
                        </a:ln>
                        <a:solidFill>
                          <a:schemeClr val="tx1"/>
                        </a:solidFill>
                        <a:effectLst/>
                        <a:latin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2" tooltip="Estómago"/>
                        </a:rPr>
                        <a:t>Estómago</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s-MX" sz="2800" b="0" i="0" u="none" strike="noStrike" cap="none" normalizeH="0" baseline="0">
                        <a:ln>
                          <a:noFill/>
                        </a:ln>
                        <a:solidFill>
                          <a:schemeClr val="tx1"/>
                        </a:solidFill>
                        <a:effectLst/>
                        <a:latin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 tooltip="Hipófisis anterior"/>
                        </a:rPr>
                        <a:t>Hipófisis anterior</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Estimula el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5" tooltip="Apetito"/>
                        </a:rPr>
                        <a:t>apetito</a:t>
                      </a:r>
                      <a:r>
                        <a:rPr kumimoji="0" lang="es-ES" sz="900" b="0" i="0" u="none" strike="noStrike" cap="none" normalizeH="0" baseline="0">
                          <a:ln>
                            <a:noFill/>
                          </a:ln>
                          <a:solidFill>
                            <a:schemeClr val="tx1"/>
                          </a:solidFill>
                          <a:effectLst/>
                          <a:latin typeface="Arial" charset="0"/>
                          <a:ea typeface="Times New Roman" pitchFamily="18" charset="0"/>
                          <a:cs typeface="Arial" charset="0"/>
                        </a:rPr>
                        <a:t> y la secreción de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6" tooltip="Hormona del crecimiento"/>
                        </a:rPr>
                        <a:t>hormona del crecimiento</a:t>
                      </a:r>
                      <a:r>
                        <a:rPr kumimoji="0" lang="es-ES" sz="900" b="0" i="0" u="none" strike="noStrike" cap="none" normalizeH="0" baseline="0">
                          <a:ln>
                            <a:noFill/>
                          </a:ln>
                          <a:solidFill>
                            <a:schemeClr val="tx1"/>
                          </a:solidFill>
                          <a:effectLst/>
                          <a:latin typeface="Arial" charset="0"/>
                          <a:ea typeface="Times New Roman" pitchFamily="18" charset="0"/>
                          <a:cs typeface="Arial" charset="0"/>
                        </a:rPr>
                        <a:t>.</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65713">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dirty="0">
                          <a:ln>
                            <a:noFill/>
                          </a:ln>
                          <a:solidFill>
                            <a:schemeClr val="tx1"/>
                          </a:solidFill>
                          <a:effectLst/>
                          <a:latin typeface="Arial" charset="0"/>
                          <a:ea typeface="Times New Roman" pitchFamily="18" charset="0"/>
                          <a:cs typeface="Arial" charset="0"/>
                        </a:rPr>
                        <a:t>Glucagón</a:t>
                      </a:r>
                      <a:endParaRPr kumimoji="0" lang="es-ES" sz="1800" b="0" i="0" u="none" strike="noStrike" cap="none" normalizeH="0" baseline="0" dirty="0">
                        <a:ln>
                          <a:noFill/>
                        </a:ln>
                        <a:solidFill>
                          <a:schemeClr val="tx1"/>
                        </a:solidFill>
                        <a:effectLst/>
                        <a:latin typeface="Arial" charset="0"/>
                        <a:ea typeface="Times New Roman" pitchFamily="18" charset="0"/>
                        <a:cs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rPr>
                        <a:t>GCG</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7" tooltip="Páncreas"/>
                        </a:rPr>
                        <a:t>Páncreas</a:t>
                      </a:r>
                      <a:r>
                        <a:rPr kumimoji="0" lang="es-ES" sz="900" b="0" i="0" u="none" strike="noStrike" cap="none" normalizeH="0" baseline="0">
                          <a:ln>
                            <a:noFill/>
                          </a:ln>
                          <a:solidFill>
                            <a:schemeClr val="tx1"/>
                          </a:solidFill>
                          <a:effectLst/>
                          <a:latin typeface="Arial" charset="0"/>
                          <a:ea typeface="Times New Roman" pitchFamily="18" charset="0"/>
                          <a:cs typeface="Arial" charset="0"/>
                        </a:rPr>
                        <a:t>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8" tooltip="Células alfa (aún no redactado)"/>
                        </a:rPr>
                        <a:t>células alfa</a:t>
                      </a:r>
                      <a:r>
                        <a:rPr kumimoji="0" lang="es-ES" sz="900" b="0" i="0" u="none" strike="noStrike" cap="none" normalizeH="0" baseline="0">
                          <a:ln>
                            <a:noFill/>
                          </a:ln>
                          <a:solidFill>
                            <a:schemeClr val="tx1"/>
                          </a:solidFill>
                          <a:effectLst/>
                          <a:latin typeface="Arial" charset="0"/>
                          <a:ea typeface="Times New Roman" pitchFamily="18" charset="0"/>
                          <a:cs typeface="Arial" charset="0"/>
                        </a:rPr>
                        <a:t>)</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3" tooltip="AMPc"/>
                        </a:rPr>
                        <a:t>AMPc</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9" tooltip="Hígado"/>
                        </a:rPr>
                        <a:t>Hígado</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0" tooltip="Glucogenólisis"/>
                        </a:rPr>
                        <a:t>Glucogenólisis</a:t>
                      </a:r>
                      <a:r>
                        <a:rPr kumimoji="0" lang="es-ES" sz="900" b="0" i="0" u="none" strike="noStrike" cap="none" normalizeH="0" baseline="0">
                          <a:ln>
                            <a:noFill/>
                          </a:ln>
                          <a:solidFill>
                            <a:schemeClr val="tx1"/>
                          </a:solidFill>
                          <a:effectLst/>
                          <a:latin typeface="Arial" charset="0"/>
                          <a:ea typeface="Times New Roman" pitchFamily="18" charset="0"/>
                          <a:cs typeface="Arial" charset="0"/>
                        </a:rPr>
                        <a:t> y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1" tooltip="Gluconeogénesis"/>
                        </a:rPr>
                        <a:t>gluconeogénesis</a:t>
                      </a:r>
                      <a:r>
                        <a:rPr kumimoji="0" lang="es-ES" sz="900" b="0" i="0" u="none" strike="noStrike" cap="none" normalizeH="0" baseline="0">
                          <a:ln>
                            <a:noFill/>
                          </a:ln>
                          <a:solidFill>
                            <a:schemeClr val="tx1"/>
                          </a:solidFill>
                          <a:effectLst/>
                          <a:latin typeface="Arial" charset="0"/>
                          <a:ea typeface="Times New Roman" pitchFamily="18" charset="0"/>
                          <a:cs typeface="Arial" charset="0"/>
                        </a:rPr>
                        <a:t>, lo que incrementa el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2" tooltip="Glucemia"/>
                        </a:rPr>
                        <a:t>nivel de glucosa en sangre</a:t>
                      </a:r>
                      <a:r>
                        <a:rPr kumimoji="0" lang="es-ES" sz="900" b="0" i="0" u="none" strike="noStrike" cap="none" normalizeH="0" baseline="0">
                          <a:ln>
                            <a:noFill/>
                          </a:ln>
                          <a:solidFill>
                            <a:schemeClr val="tx1"/>
                          </a:solidFill>
                          <a:effectLst/>
                          <a:latin typeface="Arial" charset="0"/>
                          <a:ea typeface="Times New Roman" pitchFamily="18" charset="0"/>
                          <a:cs typeface="Arial" charset="0"/>
                        </a:rPr>
                        <a:t>.</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65713">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dirty="0">
                          <a:ln>
                            <a:noFill/>
                          </a:ln>
                          <a:solidFill>
                            <a:schemeClr val="tx1"/>
                          </a:solidFill>
                          <a:effectLst/>
                          <a:latin typeface="Arial" charset="0"/>
                          <a:ea typeface="Times New Roman" pitchFamily="18" charset="0"/>
                          <a:cs typeface="Arial" charset="0"/>
                          <a:hlinkClick r:id="rId23" tooltip="Hormona liberadora de gonadotropina"/>
                        </a:rPr>
                        <a:t>Hormona liberadora de gonadotropina</a:t>
                      </a:r>
                      <a:endParaRPr kumimoji="0" lang="es-ES" sz="1800" b="0" i="0" u="none" strike="noStrike" cap="none" normalizeH="0" baseline="0" dirty="0">
                        <a:ln>
                          <a:noFill/>
                        </a:ln>
                        <a:solidFill>
                          <a:schemeClr val="tx1"/>
                        </a:solidFill>
                        <a:effectLst/>
                        <a:latin typeface="Arial" charset="0"/>
                        <a:ea typeface="Times New Roman" pitchFamily="18" charset="0"/>
                        <a:cs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rPr>
                        <a:t>GnRH</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4" tooltip="Hipotálamo"/>
                        </a:rPr>
                        <a:t>Hipotálamo</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5" tooltip="IP3"/>
                        </a:rPr>
                        <a:t>IP3</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 tooltip="Hipófisis anterior"/>
                        </a:rPr>
                        <a:t>Hipófisis anterior</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Estimula la liberación de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6" tooltip="Hormona estimuladora del folículo"/>
                        </a:rPr>
                        <a:t>Hormona estimuladora del folículo</a:t>
                      </a:r>
                      <a:r>
                        <a:rPr kumimoji="0" lang="es-ES" sz="900" b="0" i="0" u="none" strike="noStrike" cap="none" normalizeH="0" baseline="0">
                          <a:ln>
                            <a:noFill/>
                          </a:ln>
                          <a:solidFill>
                            <a:schemeClr val="tx1"/>
                          </a:solidFill>
                          <a:effectLst/>
                          <a:latin typeface="Arial" charset="0"/>
                          <a:ea typeface="Times New Roman" pitchFamily="18" charset="0"/>
                          <a:cs typeface="Arial" charset="0"/>
                        </a:rPr>
                        <a:t> y de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7" tooltip="Hormona luteinizante"/>
                        </a:rPr>
                        <a:t>hormona luteinizante</a:t>
                      </a:r>
                      <a:r>
                        <a:rPr kumimoji="0" lang="es-ES" sz="900" b="0" i="0" u="none" strike="noStrike" cap="none" normalizeH="0" baseline="0">
                          <a:ln>
                            <a:noFill/>
                          </a:ln>
                          <a:solidFill>
                            <a:schemeClr val="tx1"/>
                          </a:solidFill>
                          <a:effectLst/>
                          <a:latin typeface="Arial" charset="0"/>
                          <a:ea typeface="Times New Roman" pitchFamily="18" charset="0"/>
                          <a:cs typeface="Arial" charset="0"/>
                        </a:rPr>
                        <a:t>.</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65713">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hlinkClick r:id="rId28" tooltip="Somatocrinina"/>
                        </a:rPr>
                        <a:t>Somatocrinina</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rPr>
                        <a:t>GHRH</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4" tooltip="Hipotálamo"/>
                        </a:rPr>
                        <a:t>Hipotálamo</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5" tooltip="IP3"/>
                        </a:rPr>
                        <a:t>IP3</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 tooltip="Hipófisis anterior"/>
                        </a:rPr>
                        <a:t>Hipófisis anterior</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Estimula la liberación de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6" tooltip="Hormona del crecimiento"/>
                        </a:rPr>
                        <a:t>hormona del crecimiento</a:t>
                      </a:r>
                      <a:r>
                        <a:rPr kumimoji="0" lang="es-ES" sz="900" b="0" i="0" u="none" strike="noStrike" cap="none" normalizeH="0" baseline="0">
                          <a:ln>
                            <a:noFill/>
                          </a:ln>
                          <a:solidFill>
                            <a:schemeClr val="tx1"/>
                          </a:solidFill>
                          <a:effectLst/>
                          <a:latin typeface="Arial" charset="0"/>
                          <a:ea typeface="Times New Roman" pitchFamily="18" charset="0"/>
                          <a:cs typeface="Arial" charset="0"/>
                        </a:rPr>
                        <a:t>.</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640003">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dirty="0">
                          <a:ln>
                            <a:noFill/>
                          </a:ln>
                          <a:solidFill>
                            <a:schemeClr val="tx1"/>
                          </a:solidFill>
                          <a:effectLst/>
                          <a:latin typeface="Arial" charset="0"/>
                          <a:ea typeface="Times New Roman" pitchFamily="18" charset="0"/>
                          <a:cs typeface="Arial" charset="0"/>
                        </a:rPr>
                        <a:t>Gonadotropina </a:t>
                      </a:r>
                      <a:r>
                        <a:rPr kumimoji="0" lang="es-ES" sz="900" b="1" i="0" u="none" strike="noStrike" cap="none" normalizeH="0" baseline="0" dirty="0" err="1">
                          <a:ln>
                            <a:noFill/>
                          </a:ln>
                          <a:solidFill>
                            <a:schemeClr val="tx1"/>
                          </a:solidFill>
                          <a:effectLst/>
                          <a:latin typeface="Arial" charset="0"/>
                          <a:ea typeface="Times New Roman" pitchFamily="18" charset="0"/>
                          <a:cs typeface="Arial" charset="0"/>
                        </a:rPr>
                        <a:t>coriónica</a:t>
                      </a:r>
                      <a:r>
                        <a:rPr kumimoji="0" lang="es-ES" sz="900" b="1" i="0" u="none" strike="noStrike" cap="none" normalizeH="0" baseline="0" dirty="0">
                          <a:ln>
                            <a:noFill/>
                          </a:ln>
                          <a:solidFill>
                            <a:schemeClr val="tx1"/>
                          </a:solidFill>
                          <a:effectLst/>
                          <a:latin typeface="Arial" charset="0"/>
                          <a:ea typeface="Times New Roman" pitchFamily="18" charset="0"/>
                          <a:cs typeface="Arial" charset="0"/>
                        </a:rPr>
                        <a:t> humana</a:t>
                      </a:r>
                      <a:endParaRPr kumimoji="0" lang="es-ES" sz="1800" b="0" i="0" u="none" strike="noStrike" cap="none" normalizeH="0" baseline="0" dirty="0">
                        <a:ln>
                          <a:noFill/>
                        </a:ln>
                        <a:solidFill>
                          <a:schemeClr val="tx1"/>
                        </a:solidFill>
                        <a:effectLst/>
                        <a:latin typeface="Arial" charset="0"/>
                        <a:ea typeface="Times New Roman" pitchFamily="18" charset="0"/>
                        <a:cs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rPr>
                        <a:t>hCG</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9" tooltip="Placenta"/>
                        </a:rPr>
                        <a:t>Placenta</a:t>
                      </a:r>
                      <a:r>
                        <a:rPr kumimoji="0" lang="es-ES" sz="900" b="0" i="0" u="none" strike="noStrike" cap="none" normalizeH="0" baseline="0">
                          <a:ln>
                            <a:noFill/>
                          </a:ln>
                          <a:solidFill>
                            <a:schemeClr val="tx1"/>
                          </a:solidFill>
                          <a:effectLst/>
                          <a:latin typeface="Arial" charset="0"/>
                          <a:ea typeface="Times New Roman" pitchFamily="18" charset="0"/>
                          <a:cs typeface="Arial" charset="0"/>
                        </a:rPr>
                        <a:t> (células del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30" tooltip="Sincitiotrofoblasto"/>
                        </a:rPr>
                        <a:t>sincitiotrofoblasto</a:t>
                      </a:r>
                      <a:r>
                        <a:rPr kumimoji="0" lang="es-ES" sz="900" b="0" i="0" u="none" strike="noStrike" cap="none" normalizeH="0" baseline="0">
                          <a:ln>
                            <a:noFill/>
                          </a:ln>
                          <a:solidFill>
                            <a:schemeClr val="tx1"/>
                          </a:solidFill>
                          <a:effectLst/>
                          <a:latin typeface="Arial" charset="0"/>
                          <a:ea typeface="Times New Roman" pitchFamily="18" charset="0"/>
                          <a:cs typeface="Arial" charset="0"/>
                        </a:rPr>
                        <a:t>)</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3" tooltip="AMPc"/>
                        </a:rPr>
                        <a:t>AMPc</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s-MX" sz="2800" b="0" i="0" u="none" strike="noStrike" cap="none" normalizeH="0" baseline="0">
                        <a:ln>
                          <a:noFill/>
                        </a:ln>
                        <a:solidFill>
                          <a:schemeClr val="tx1"/>
                        </a:solidFill>
                        <a:effectLst/>
                        <a:latin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Mantenimiento del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31" tooltip="Cuerpo lúteo"/>
                        </a:rPr>
                        <a:t>cuerpo lúteo</a:t>
                      </a:r>
                      <a:r>
                        <a:rPr kumimoji="0" lang="es-ES" sz="900" b="0" i="0" u="none" strike="noStrike" cap="none" normalizeH="0" baseline="0">
                          <a:ln>
                            <a:noFill/>
                          </a:ln>
                          <a:solidFill>
                            <a:schemeClr val="tx1"/>
                          </a:solidFill>
                          <a:effectLst/>
                          <a:latin typeface="Arial" charset="0"/>
                          <a:ea typeface="Times New Roman" pitchFamily="18" charset="0"/>
                          <a:cs typeface="Arial" charset="0"/>
                        </a:rPr>
                        <a:t> en el comienzo del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32" tooltip="Embarazo"/>
                        </a:rPr>
                        <a:t>embarazo</a:t>
                      </a:r>
                      <a:r>
                        <a:rPr kumimoji="0" lang="es-ES" sz="900" b="0" i="0" u="none" strike="noStrike" cap="none" normalizeH="0" baseline="0">
                          <a:ln>
                            <a:noFill/>
                          </a:ln>
                          <a:solidFill>
                            <a:schemeClr val="tx1"/>
                          </a:solidFill>
                          <a:effectLst/>
                          <a:latin typeface="Arial" charset="0"/>
                          <a:ea typeface="Times New Roman" pitchFamily="18" charset="0"/>
                          <a:cs typeface="Arial" charset="0"/>
                        </a:rPr>
                        <a:t>; inhibe la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33" tooltip="Respuesta inmunitaria"/>
                        </a:rPr>
                        <a:t>respuesta inmunitaria</a:t>
                      </a:r>
                      <a:r>
                        <a:rPr kumimoji="0" lang="es-ES" sz="900" b="0" i="0" u="none" strike="noStrike" cap="none" normalizeH="0" baseline="0">
                          <a:ln>
                            <a:noFill/>
                          </a:ln>
                          <a:solidFill>
                            <a:schemeClr val="tx1"/>
                          </a:solidFill>
                          <a:effectLst/>
                          <a:latin typeface="Arial" charset="0"/>
                          <a:ea typeface="Times New Roman" pitchFamily="18" charset="0"/>
                          <a:cs typeface="Arial" charset="0"/>
                        </a:rPr>
                        <a:t> contra el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34" tooltip="Embrión"/>
                        </a:rPr>
                        <a:t>embrión</a:t>
                      </a:r>
                      <a:r>
                        <a:rPr kumimoji="0" lang="es-ES" sz="900" b="0" i="0" u="none" strike="noStrike" cap="none" normalizeH="0" baseline="0">
                          <a:ln>
                            <a:noFill/>
                          </a:ln>
                          <a:solidFill>
                            <a:schemeClr val="tx1"/>
                          </a:solidFill>
                          <a:effectLst/>
                          <a:latin typeface="Arial" charset="0"/>
                          <a:ea typeface="Times New Roman" pitchFamily="18" charset="0"/>
                          <a:cs typeface="Arial" charset="0"/>
                        </a:rPr>
                        <a:t>.</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518096">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hlinkClick r:id="rId35" tooltip="Lactógeno placentario humano"/>
                        </a:rPr>
                        <a:t>Lactógeno placentario humano</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rPr>
                        <a:t>HPL</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9" tooltip="Placenta"/>
                        </a:rPr>
                        <a:t>Placenta</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s-MX" sz="2800" b="0" i="0" u="none" strike="noStrike" cap="none" normalizeH="0" baseline="0">
                        <a:ln>
                          <a:noFill/>
                        </a:ln>
                        <a:solidFill>
                          <a:schemeClr val="tx1"/>
                        </a:solidFill>
                        <a:effectLst/>
                        <a:latin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s-MX" sz="2800" b="0" i="0" u="none" strike="noStrike" cap="none" normalizeH="0" baseline="0">
                        <a:ln>
                          <a:noFill/>
                        </a:ln>
                        <a:solidFill>
                          <a:schemeClr val="tx1"/>
                        </a:solidFill>
                        <a:effectLst/>
                        <a:latin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Estimula la producción de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36" tooltip="Insulina"/>
                        </a:rPr>
                        <a:t>insulina</a:t>
                      </a:r>
                      <a:r>
                        <a:rPr kumimoji="0" lang="es-ES" sz="900" b="0" i="0" u="none" strike="noStrike" cap="none" normalizeH="0" baseline="0">
                          <a:ln>
                            <a:noFill/>
                          </a:ln>
                          <a:solidFill>
                            <a:schemeClr val="tx1"/>
                          </a:solidFill>
                          <a:effectLst/>
                          <a:latin typeface="Arial" charset="0"/>
                          <a:ea typeface="Times New Roman" pitchFamily="18" charset="0"/>
                          <a:cs typeface="Arial" charset="0"/>
                        </a:rPr>
                        <a:t> y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37" tooltip="IGF-1"/>
                        </a:rPr>
                        <a:t>IGF-1</a:t>
                      </a:r>
                      <a:r>
                        <a:rPr kumimoji="0" lang="es-ES" sz="900" b="0" i="0" u="none" strike="noStrike" cap="none" normalizeH="0" baseline="0">
                          <a:ln>
                            <a:noFill/>
                          </a:ln>
                          <a:solidFill>
                            <a:schemeClr val="tx1"/>
                          </a:solidFill>
                          <a:effectLst/>
                          <a:latin typeface="Arial" charset="0"/>
                          <a:ea typeface="Times New Roman" pitchFamily="18" charset="0"/>
                          <a:cs typeface="Arial" charset="0"/>
                        </a:rPr>
                        <a:t>, aumenta la resistencia a la insulina y la intolerancia a los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38" tooltip="Carbohidrato"/>
                        </a:rPr>
                        <a:t>carbohidratos</a:t>
                      </a:r>
                      <a:r>
                        <a:rPr kumimoji="0" lang="es-ES" sz="900" b="0" i="0" u="none" strike="noStrike" cap="none" normalizeH="0" baseline="0">
                          <a:ln>
                            <a:noFill/>
                          </a:ln>
                          <a:solidFill>
                            <a:schemeClr val="tx1"/>
                          </a:solidFill>
                          <a:effectLst/>
                          <a:latin typeface="Arial" charset="0"/>
                          <a:ea typeface="Times New Roman" pitchFamily="18" charset="0"/>
                          <a:cs typeface="Arial" charset="0"/>
                        </a:rPr>
                        <a:t>.</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518096">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dirty="0">
                          <a:ln>
                            <a:noFill/>
                          </a:ln>
                          <a:solidFill>
                            <a:schemeClr val="tx1"/>
                          </a:solidFill>
                          <a:effectLst/>
                          <a:latin typeface="Arial" charset="0"/>
                          <a:ea typeface="Times New Roman" pitchFamily="18" charset="0"/>
                          <a:cs typeface="Arial" charset="0"/>
                        </a:rPr>
                        <a:t>Hormona del crecimiento</a:t>
                      </a:r>
                      <a:br>
                        <a:rPr kumimoji="0" lang="es-ES" sz="900" b="0" i="0" u="none" strike="noStrike" cap="none" normalizeH="0" baseline="0" dirty="0">
                          <a:ln>
                            <a:noFill/>
                          </a:ln>
                          <a:solidFill>
                            <a:schemeClr val="tx1"/>
                          </a:solidFill>
                          <a:effectLst/>
                          <a:latin typeface="Arial" charset="0"/>
                          <a:ea typeface="Times New Roman" pitchFamily="18" charset="0"/>
                          <a:cs typeface="Arial" charset="0"/>
                        </a:rPr>
                      </a:br>
                      <a:r>
                        <a:rPr kumimoji="0" lang="es-ES" sz="900" b="0" i="0" u="none" strike="noStrike" cap="none" normalizeH="0" baseline="0" dirty="0">
                          <a:ln>
                            <a:noFill/>
                          </a:ln>
                          <a:solidFill>
                            <a:schemeClr val="tx1"/>
                          </a:solidFill>
                          <a:effectLst/>
                          <a:latin typeface="Arial" charset="0"/>
                          <a:ea typeface="Times New Roman" pitchFamily="18" charset="0"/>
                          <a:cs typeface="Arial" charset="0"/>
                        </a:rPr>
                        <a:t>(o </a:t>
                      </a:r>
                      <a:r>
                        <a:rPr kumimoji="0" lang="es-ES" sz="900" b="0" i="0" u="none" strike="noStrike" cap="none" normalizeH="0" baseline="0" dirty="0" err="1">
                          <a:ln>
                            <a:noFill/>
                          </a:ln>
                          <a:solidFill>
                            <a:schemeClr val="tx1"/>
                          </a:solidFill>
                          <a:effectLst/>
                          <a:latin typeface="Arial" charset="0"/>
                          <a:ea typeface="Times New Roman" pitchFamily="18" charset="0"/>
                          <a:cs typeface="Arial" charset="0"/>
                        </a:rPr>
                        <a:t>somatotropina</a:t>
                      </a:r>
                      <a:r>
                        <a:rPr kumimoji="0" lang="es-ES" sz="900" b="0" i="0" u="none" strike="noStrike" cap="none" normalizeH="0" baseline="0" dirty="0">
                          <a:ln>
                            <a:noFill/>
                          </a:ln>
                          <a:solidFill>
                            <a:schemeClr val="tx1"/>
                          </a:solidFill>
                          <a:effectLst/>
                          <a:latin typeface="Arial" charset="0"/>
                          <a:ea typeface="Times New Roman" pitchFamily="18" charset="0"/>
                          <a:cs typeface="Arial" charset="0"/>
                        </a:rPr>
                        <a:t>)</a:t>
                      </a:r>
                      <a:endParaRPr kumimoji="0" lang="es-ES" sz="1800" b="0" i="0" u="none" strike="noStrike" cap="none" normalizeH="0" baseline="0" dirty="0">
                        <a:ln>
                          <a:noFill/>
                        </a:ln>
                        <a:solidFill>
                          <a:schemeClr val="tx1"/>
                        </a:solidFill>
                        <a:effectLst/>
                        <a:latin typeface="Arial" charset="0"/>
                        <a:ea typeface="Times New Roman" pitchFamily="18" charset="0"/>
                        <a:cs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path path="circle">
                        <a:fillToRect l="50000" t="50000" r="50000" b="50000"/>
                      </a:path>
                      <a:tileRect/>
                    </a:gra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rPr>
                        <a:t>GH</a:t>
                      </a:r>
                      <a:r>
                        <a:rPr kumimoji="0" lang="es-ES" sz="900" b="0" i="0" u="none" strike="noStrike" cap="none" normalizeH="0" baseline="0">
                          <a:ln>
                            <a:noFill/>
                          </a:ln>
                          <a:solidFill>
                            <a:schemeClr val="tx1"/>
                          </a:solidFill>
                          <a:effectLst/>
                          <a:latin typeface="Arial" charset="0"/>
                          <a:ea typeface="Times New Roman" pitchFamily="18" charset="0"/>
                          <a:cs typeface="Arial" charset="0"/>
                        </a:rPr>
                        <a:t> o </a:t>
                      </a:r>
                      <a:r>
                        <a:rPr kumimoji="0" lang="es-ES" sz="900" b="1" i="0" u="none" strike="noStrike" cap="none" normalizeH="0" baseline="0">
                          <a:ln>
                            <a:noFill/>
                          </a:ln>
                          <a:solidFill>
                            <a:schemeClr val="tx1"/>
                          </a:solidFill>
                          <a:effectLst/>
                          <a:latin typeface="Arial" charset="0"/>
                          <a:ea typeface="Times New Roman" pitchFamily="18" charset="0"/>
                          <a:cs typeface="Arial" charset="0"/>
                        </a:rPr>
                        <a:t>hGH</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 tooltip="Hipófisis anterior"/>
                        </a:rPr>
                        <a:t>Hipófisis anterior</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s-MX" sz="2800" b="0" i="0" u="none" strike="noStrike" cap="none" normalizeH="0" baseline="0">
                        <a:ln>
                          <a:noFill/>
                        </a:ln>
                        <a:solidFill>
                          <a:schemeClr val="tx1"/>
                        </a:solidFill>
                        <a:effectLst/>
                        <a:latin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39" tooltip="Hueso"/>
                        </a:rPr>
                        <a:t>Hueso</a:t>
                      </a:r>
                      <a:r>
                        <a:rPr kumimoji="0" lang="es-ES" sz="900" b="0" i="0" u="none" strike="noStrike" cap="none" normalizeH="0" baseline="0">
                          <a:ln>
                            <a:noFill/>
                          </a:ln>
                          <a:solidFill>
                            <a:schemeClr val="tx1"/>
                          </a:solidFill>
                          <a:effectLst/>
                          <a:latin typeface="Arial" charset="0"/>
                          <a:ea typeface="Times New Roman" pitchFamily="18" charset="0"/>
                          <a:cs typeface="Arial" charset="0"/>
                        </a:rPr>
                        <a:t>,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40" tooltip="Músculo"/>
                        </a:rPr>
                        <a:t>músculo</a:t>
                      </a:r>
                      <a:r>
                        <a:rPr kumimoji="0" lang="es-ES" sz="900" b="0" i="0" u="none" strike="noStrike" cap="none" normalizeH="0" baseline="0">
                          <a:ln>
                            <a:noFill/>
                          </a:ln>
                          <a:solidFill>
                            <a:schemeClr val="tx1"/>
                          </a:solidFill>
                          <a:effectLst/>
                          <a:latin typeface="Arial" charset="0"/>
                          <a:ea typeface="Times New Roman" pitchFamily="18" charset="0"/>
                          <a:cs typeface="Arial" charset="0"/>
                        </a:rPr>
                        <a:t>,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9" tooltip="Hígado"/>
                        </a:rPr>
                        <a:t>hígado</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Estimula el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41" tooltip="Crecimiento celular"/>
                        </a:rPr>
                        <a:t>crecimiento</a:t>
                      </a:r>
                      <a:r>
                        <a:rPr kumimoji="0" lang="es-ES" sz="900" b="0" i="0" u="none" strike="noStrike" cap="none" normalizeH="0" baseline="0">
                          <a:ln>
                            <a:noFill/>
                          </a:ln>
                          <a:solidFill>
                            <a:schemeClr val="tx1"/>
                          </a:solidFill>
                          <a:effectLst/>
                          <a:latin typeface="Arial" charset="0"/>
                          <a:ea typeface="Times New Roman" pitchFamily="18" charset="0"/>
                          <a:cs typeface="Arial" charset="0"/>
                        </a:rPr>
                        <a:t> y la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42" tooltip="Mitosis"/>
                        </a:rPr>
                        <a:t>mitosis</a:t>
                      </a:r>
                      <a:r>
                        <a:rPr kumimoji="0" lang="es-ES" sz="900" b="0" i="0" u="none" strike="noStrike" cap="none" normalizeH="0" baseline="0">
                          <a:ln>
                            <a:noFill/>
                          </a:ln>
                          <a:solidFill>
                            <a:schemeClr val="tx1"/>
                          </a:solidFill>
                          <a:effectLst/>
                          <a:latin typeface="Arial" charset="0"/>
                          <a:ea typeface="Times New Roman" pitchFamily="18" charset="0"/>
                          <a:cs typeface="Arial" charset="0"/>
                        </a:rPr>
                        <a:t> celular, y la liberación de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43" tooltip="Factor de crecimiento de tipo insulina tipo I"/>
                        </a:rPr>
                        <a:t>Factor de crecimiento de tipo insulina tipo I</a:t>
                      </a:r>
                      <a:r>
                        <a:rPr kumimoji="0" lang="es-ES" sz="900" b="0" i="0" u="none" strike="noStrike" cap="none" normalizeH="0" baseline="0">
                          <a:ln>
                            <a:noFill/>
                          </a:ln>
                          <a:solidFill>
                            <a:schemeClr val="tx1"/>
                          </a:solidFill>
                          <a:effectLst/>
                          <a:latin typeface="Arial" charset="0"/>
                          <a:ea typeface="Times New Roman" pitchFamily="18" charset="0"/>
                          <a:cs typeface="Arial" charset="0"/>
                        </a:rPr>
                        <a:t>.</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914294">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dirty="0" err="1">
                          <a:ln>
                            <a:noFill/>
                          </a:ln>
                          <a:solidFill>
                            <a:schemeClr val="tx1"/>
                          </a:solidFill>
                          <a:effectLst/>
                          <a:latin typeface="Arial" charset="0"/>
                          <a:ea typeface="Times New Roman" pitchFamily="18" charset="0"/>
                          <a:cs typeface="Arial" charset="0"/>
                          <a:hlinkClick r:id="rId44" tooltip="Inhibina"/>
                        </a:rPr>
                        <a:t>Inhibina</a:t>
                      </a:r>
                      <a:endParaRPr kumimoji="0" lang="es-ES" sz="1800" b="0" i="0" u="none" strike="noStrike" cap="none" normalizeH="0" baseline="0" dirty="0">
                        <a:ln>
                          <a:noFill/>
                        </a:ln>
                        <a:solidFill>
                          <a:schemeClr val="tx1"/>
                        </a:solidFill>
                        <a:effectLst/>
                        <a:latin typeface="Arial" charset="0"/>
                        <a:ea typeface="Times New Roman" pitchFamily="18" charset="0"/>
                        <a:cs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s-MX" sz="2800" b="0" i="0" u="none" strike="noStrike" cap="none" normalizeH="0" baseline="0">
                        <a:ln>
                          <a:noFill/>
                        </a:ln>
                        <a:solidFill>
                          <a:schemeClr val="tx1"/>
                        </a:solidFill>
                        <a:effectLst/>
                        <a:latin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pt-BR" sz="900" b="0" i="0" u="none" strike="noStrike" cap="none" normalizeH="0" baseline="0">
                          <a:ln>
                            <a:noFill/>
                          </a:ln>
                          <a:solidFill>
                            <a:schemeClr val="tx1"/>
                          </a:solidFill>
                          <a:effectLst/>
                          <a:latin typeface="Arial" charset="0"/>
                          <a:ea typeface="Times New Roman" pitchFamily="18" charset="0"/>
                          <a:cs typeface="Arial" charset="0"/>
                          <a:hlinkClick r:id="rId5" tooltip="Testículo"/>
                        </a:rPr>
                        <a:t>Testículo</a:t>
                      </a:r>
                      <a:r>
                        <a:rPr kumimoji="0" lang="pt-BR" sz="900" b="0" i="0" u="none" strike="noStrike" cap="none" normalizeH="0" baseline="0">
                          <a:ln>
                            <a:noFill/>
                          </a:ln>
                          <a:solidFill>
                            <a:schemeClr val="tx1"/>
                          </a:solidFill>
                          <a:effectLst/>
                          <a:latin typeface="Arial" charset="0"/>
                          <a:ea typeface="Times New Roman" pitchFamily="18" charset="0"/>
                          <a:cs typeface="Arial" charset="0"/>
                        </a:rPr>
                        <a:t> (</a:t>
                      </a:r>
                      <a:r>
                        <a:rPr kumimoji="0" lang="pt-BR" sz="900" b="0" i="0" u="none" strike="noStrike" cap="none" normalizeH="0" baseline="0">
                          <a:ln>
                            <a:noFill/>
                          </a:ln>
                          <a:solidFill>
                            <a:schemeClr val="tx1"/>
                          </a:solidFill>
                          <a:effectLst/>
                          <a:latin typeface="Arial" charset="0"/>
                          <a:ea typeface="Times New Roman" pitchFamily="18" charset="0"/>
                          <a:cs typeface="Arial" charset="0"/>
                          <a:hlinkClick r:id="rId10" tooltip="Células de Sértoli"/>
                        </a:rPr>
                        <a:t>células de Sértoli</a:t>
                      </a:r>
                      <a:r>
                        <a:rPr kumimoji="0" lang="pt-BR" sz="900" b="0" i="0" u="none" strike="noStrike" cap="none" normalizeH="0" baseline="0">
                          <a:ln>
                            <a:noFill/>
                          </a:ln>
                          <a:solidFill>
                            <a:schemeClr val="tx1"/>
                          </a:solidFill>
                          <a:effectLst/>
                          <a:latin typeface="Arial" charset="0"/>
                          <a:ea typeface="Times New Roman" pitchFamily="18" charset="0"/>
                          <a:cs typeface="Arial" charset="0"/>
                        </a:rPr>
                        <a:t>), </a:t>
                      </a:r>
                      <a:r>
                        <a:rPr kumimoji="0" lang="pt-BR" sz="900" b="0" i="0" u="none" strike="noStrike" cap="none" normalizeH="0" baseline="0">
                          <a:ln>
                            <a:noFill/>
                          </a:ln>
                          <a:solidFill>
                            <a:schemeClr val="tx1"/>
                          </a:solidFill>
                          <a:effectLst/>
                          <a:latin typeface="Arial" charset="0"/>
                          <a:ea typeface="Times New Roman" pitchFamily="18" charset="0"/>
                          <a:cs typeface="Arial" charset="0"/>
                          <a:hlinkClick r:id="rId4" tooltip="Ovario"/>
                        </a:rPr>
                        <a:t>ovario</a:t>
                      </a:r>
                      <a:r>
                        <a:rPr kumimoji="0" lang="pt-BR" sz="900" b="0" i="0" u="none" strike="noStrike" cap="none" normalizeH="0" baseline="0">
                          <a:ln>
                            <a:noFill/>
                          </a:ln>
                          <a:solidFill>
                            <a:schemeClr val="tx1"/>
                          </a:solidFill>
                          <a:effectLst/>
                          <a:latin typeface="Arial" charset="0"/>
                          <a:ea typeface="Times New Roman" pitchFamily="18" charset="0"/>
                          <a:cs typeface="Arial" charset="0"/>
                        </a:rPr>
                        <a:t> (</a:t>
                      </a:r>
                      <a:r>
                        <a:rPr kumimoji="0" lang="pt-BR" sz="900" b="0" i="0" u="none" strike="noStrike" cap="none" normalizeH="0" baseline="0">
                          <a:ln>
                            <a:noFill/>
                          </a:ln>
                          <a:solidFill>
                            <a:schemeClr val="tx1"/>
                          </a:solidFill>
                          <a:effectLst/>
                          <a:latin typeface="Arial" charset="0"/>
                          <a:ea typeface="Times New Roman" pitchFamily="18" charset="0"/>
                          <a:cs typeface="Arial" charset="0"/>
                          <a:hlinkClick r:id="rId45" tooltip="Células granulosas (aún no redactado)"/>
                        </a:rPr>
                        <a:t>células granulosas</a:t>
                      </a:r>
                      <a:r>
                        <a:rPr kumimoji="0" lang="pt-BR" sz="900" b="0" i="0" u="none" strike="noStrike" cap="none" normalizeH="0" baseline="0">
                          <a:ln>
                            <a:noFill/>
                          </a:ln>
                          <a:solidFill>
                            <a:schemeClr val="tx1"/>
                          </a:solidFill>
                          <a:effectLst/>
                          <a:latin typeface="Arial" charset="0"/>
                          <a:ea typeface="Times New Roman" pitchFamily="18" charset="0"/>
                          <a:cs typeface="Arial" charset="0"/>
                        </a:rPr>
                        <a:t>), </a:t>
                      </a:r>
                      <a:r>
                        <a:rPr kumimoji="0" lang="pt-BR" sz="900" b="0" i="0" u="none" strike="noStrike" cap="none" normalizeH="0" baseline="0">
                          <a:ln>
                            <a:noFill/>
                          </a:ln>
                          <a:solidFill>
                            <a:schemeClr val="tx1"/>
                          </a:solidFill>
                          <a:effectLst/>
                          <a:latin typeface="Arial" charset="0"/>
                          <a:ea typeface="Times New Roman" pitchFamily="18" charset="0"/>
                          <a:cs typeface="Arial" charset="0"/>
                          <a:hlinkClick r:id="rId46" tooltip="Feto"/>
                        </a:rPr>
                        <a:t>feto</a:t>
                      </a:r>
                      <a:r>
                        <a:rPr kumimoji="0" lang="pt-BR" sz="900" b="0" i="0" u="none" strike="noStrike" cap="none" normalizeH="0" baseline="0">
                          <a:ln>
                            <a:noFill/>
                          </a:ln>
                          <a:solidFill>
                            <a:schemeClr val="tx1"/>
                          </a:solidFill>
                          <a:effectLst/>
                          <a:latin typeface="Arial" charset="0"/>
                          <a:ea typeface="Times New Roman" pitchFamily="18" charset="0"/>
                          <a:cs typeface="Arial" charset="0"/>
                        </a:rPr>
                        <a:t> (</a:t>
                      </a:r>
                      <a:r>
                        <a:rPr kumimoji="0" lang="pt-BR" sz="900" b="0" i="0" u="none" strike="noStrike" cap="none" normalizeH="0" baseline="0">
                          <a:ln>
                            <a:noFill/>
                          </a:ln>
                          <a:solidFill>
                            <a:schemeClr val="tx1"/>
                          </a:solidFill>
                          <a:effectLst/>
                          <a:latin typeface="Arial" charset="0"/>
                          <a:ea typeface="Times New Roman" pitchFamily="18" charset="0"/>
                          <a:cs typeface="Arial" charset="0"/>
                          <a:hlinkClick r:id="rId47" tooltip="Trofoblasto"/>
                        </a:rPr>
                        <a:t>trofoblasto</a:t>
                      </a:r>
                      <a:r>
                        <a:rPr kumimoji="0" lang="pt-BR" sz="900" b="0" i="0" u="none" strike="noStrike" cap="none" normalizeH="0" baseline="0">
                          <a:ln>
                            <a:noFill/>
                          </a:ln>
                          <a:solidFill>
                            <a:schemeClr val="tx1"/>
                          </a:solidFill>
                          <a:effectLst/>
                          <a:latin typeface="Arial" charset="0"/>
                          <a:ea typeface="Times New Roman" pitchFamily="18" charset="0"/>
                          <a:cs typeface="Arial" charset="0"/>
                        </a:rPr>
                        <a:t>)</a:t>
                      </a:r>
                      <a:endParaRPr kumimoji="0" lang="pt-BR" sz="1800" b="0" i="0" u="none" strike="noStrike" cap="none" normalizeH="0" baseline="0">
                        <a:ln>
                          <a:noFill/>
                        </a:ln>
                        <a:solidFill>
                          <a:schemeClr val="tx1"/>
                        </a:solidFill>
                        <a:effectLst/>
                        <a:latin typeface="Arial" charset="0"/>
                        <a:ea typeface="Times New Roman" pitchFamily="18" charset="0"/>
                        <a:cs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s-MX" sz="2800" b="0" i="0" u="none" strike="noStrike" cap="none" normalizeH="0" baseline="0">
                        <a:ln>
                          <a:noFill/>
                        </a:ln>
                        <a:solidFill>
                          <a:schemeClr val="tx1"/>
                        </a:solidFill>
                        <a:effectLst/>
                        <a:latin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 tooltip="Hipófisis anterior"/>
                        </a:rPr>
                        <a:t>Hipófisis anterior</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Inhibe la producción de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6" tooltip="Hormona estimuladora del folículo"/>
                        </a:rPr>
                        <a:t>hormona estimuladora del folículo</a:t>
                      </a:r>
                      <a:r>
                        <a:rPr kumimoji="0" lang="es-ES" sz="900" b="0" i="0" u="none" strike="noStrike" cap="none" normalizeH="0" baseline="0">
                          <a:ln>
                            <a:noFill/>
                          </a:ln>
                          <a:solidFill>
                            <a:schemeClr val="tx1"/>
                          </a:solidFill>
                          <a:effectLst/>
                          <a:latin typeface="Arial" charset="0"/>
                          <a:ea typeface="Times New Roman" pitchFamily="18" charset="0"/>
                          <a:cs typeface="Arial" charset="0"/>
                        </a:rPr>
                        <a:t>.</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640003">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dirty="0">
                          <a:ln>
                            <a:noFill/>
                          </a:ln>
                          <a:solidFill>
                            <a:schemeClr val="tx1"/>
                          </a:solidFill>
                          <a:effectLst/>
                          <a:latin typeface="Arial" charset="0"/>
                          <a:ea typeface="Times New Roman" pitchFamily="18" charset="0"/>
                          <a:cs typeface="Arial" charset="0"/>
                        </a:rPr>
                        <a:t>Insulina</a:t>
                      </a:r>
                      <a:endParaRPr kumimoji="0" lang="es-ES" sz="1800" b="0" i="0" u="none" strike="noStrike" cap="none" normalizeH="0" baseline="0" dirty="0">
                        <a:ln>
                          <a:noFill/>
                        </a:ln>
                        <a:solidFill>
                          <a:schemeClr val="tx1"/>
                        </a:solidFill>
                        <a:effectLst/>
                        <a:latin typeface="Arial" charset="0"/>
                        <a:ea typeface="Times New Roman" pitchFamily="18" charset="0"/>
                        <a:cs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rPr>
                        <a:t>INS</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7" tooltip="Páncreas"/>
                        </a:rPr>
                        <a:t>Páncreas</a:t>
                      </a:r>
                      <a:r>
                        <a:rPr kumimoji="0" lang="es-ES" sz="900" b="0" i="0" u="none" strike="noStrike" cap="none" normalizeH="0" baseline="0">
                          <a:ln>
                            <a:noFill/>
                          </a:ln>
                          <a:solidFill>
                            <a:schemeClr val="tx1"/>
                          </a:solidFill>
                          <a:effectLst/>
                          <a:latin typeface="Arial" charset="0"/>
                          <a:ea typeface="Times New Roman" pitchFamily="18" charset="0"/>
                          <a:cs typeface="Arial" charset="0"/>
                        </a:rPr>
                        <a:t> (células beta)</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48" tooltip="Tirosina kinasa"/>
                        </a:rPr>
                        <a:t>Tirosina kinasa</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49" tooltip="Tejido (biología)"/>
                        </a:rPr>
                        <a:t>tejidos</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Estimula la entrada de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50" tooltip="Glucosa"/>
                        </a:rPr>
                        <a:t>glucosa</a:t>
                      </a:r>
                      <a:r>
                        <a:rPr kumimoji="0" lang="es-ES" sz="900" b="0" i="0" u="none" strike="noStrike" cap="none" normalizeH="0" baseline="0">
                          <a:ln>
                            <a:noFill/>
                          </a:ln>
                          <a:solidFill>
                            <a:schemeClr val="tx1"/>
                          </a:solidFill>
                          <a:effectLst/>
                          <a:latin typeface="Arial" charset="0"/>
                          <a:ea typeface="Times New Roman" pitchFamily="18" charset="0"/>
                          <a:cs typeface="Arial" charset="0"/>
                        </a:rPr>
                        <a:t> desde la sangre a las células, la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51" tooltip="Glucogenogénesis"/>
                        </a:rPr>
                        <a:t>glucogenogénesis</a:t>
                      </a:r>
                      <a:r>
                        <a:rPr kumimoji="0" lang="es-ES" sz="900" b="0" i="0" u="none" strike="noStrike" cap="none" normalizeH="0" baseline="0">
                          <a:ln>
                            <a:noFill/>
                          </a:ln>
                          <a:solidFill>
                            <a:schemeClr val="tx1"/>
                          </a:solidFill>
                          <a:effectLst/>
                          <a:latin typeface="Arial" charset="0"/>
                          <a:ea typeface="Times New Roman" pitchFamily="18" charset="0"/>
                          <a:cs typeface="Arial" charset="0"/>
                        </a:rPr>
                        <a:t> y la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52" tooltip="Glucólisis"/>
                        </a:rPr>
                        <a:t>glucólisis</a:t>
                      </a:r>
                      <a:r>
                        <a:rPr kumimoji="0" lang="es-ES" sz="900" b="0" i="0" u="none" strike="noStrike" cap="none" normalizeH="0" baseline="0">
                          <a:ln>
                            <a:noFill/>
                          </a:ln>
                          <a:solidFill>
                            <a:schemeClr val="tx1"/>
                          </a:solidFill>
                          <a:effectLst/>
                          <a:latin typeface="Arial" charset="0"/>
                          <a:ea typeface="Times New Roman" pitchFamily="18" charset="0"/>
                          <a:cs typeface="Arial" charset="0"/>
                        </a:rPr>
                        <a:t> en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9" tooltip="Hígado"/>
                        </a:rPr>
                        <a:t>hígado</a:t>
                      </a:r>
                      <a:r>
                        <a:rPr kumimoji="0" lang="es-ES" sz="900" b="0" i="0" u="none" strike="noStrike" cap="none" normalizeH="0" baseline="0">
                          <a:ln>
                            <a:noFill/>
                          </a:ln>
                          <a:solidFill>
                            <a:schemeClr val="tx1"/>
                          </a:solidFill>
                          <a:effectLst/>
                          <a:latin typeface="Arial" charset="0"/>
                          <a:ea typeface="Times New Roman" pitchFamily="18" charset="0"/>
                          <a:cs typeface="Arial" charset="0"/>
                        </a:rPr>
                        <a:t> y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40" tooltip="Músculo"/>
                        </a:rPr>
                        <a:t>músculo</a:t>
                      </a:r>
                      <a:r>
                        <a:rPr kumimoji="0" lang="es-ES" sz="900" b="0" i="0" u="none" strike="noStrike" cap="none" normalizeH="0" baseline="0">
                          <a:ln>
                            <a:noFill/>
                          </a:ln>
                          <a:solidFill>
                            <a:schemeClr val="tx1"/>
                          </a:solidFill>
                          <a:effectLst/>
                          <a:latin typeface="Arial" charset="0"/>
                          <a:ea typeface="Times New Roman" pitchFamily="18" charset="0"/>
                          <a:cs typeface="Arial" charset="0"/>
                        </a:rPr>
                        <a:t>; estimula la entrada de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53" tooltip="Lípido"/>
                        </a:rPr>
                        <a:t>lípidos</a:t>
                      </a:r>
                      <a:r>
                        <a:rPr kumimoji="0" lang="es-ES" sz="900" b="0" i="0" u="none" strike="noStrike" cap="none" normalizeH="0" baseline="0">
                          <a:ln>
                            <a:noFill/>
                          </a:ln>
                          <a:solidFill>
                            <a:schemeClr val="tx1"/>
                          </a:solidFill>
                          <a:effectLst/>
                          <a:latin typeface="Arial" charset="0"/>
                          <a:ea typeface="Times New Roman" pitchFamily="18" charset="0"/>
                          <a:cs typeface="Arial" charset="0"/>
                        </a:rPr>
                        <a:t> y la síntesis de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54" tooltip="Triglicérido"/>
                        </a:rPr>
                        <a:t>triglicéridos</a:t>
                      </a:r>
                      <a:r>
                        <a:rPr kumimoji="0" lang="es-ES" sz="900" b="0" i="0" u="none" strike="noStrike" cap="none" normalizeH="0" baseline="0">
                          <a:ln>
                            <a:noFill/>
                          </a:ln>
                          <a:solidFill>
                            <a:schemeClr val="tx1"/>
                          </a:solidFill>
                          <a:effectLst/>
                          <a:latin typeface="Arial" charset="0"/>
                          <a:ea typeface="Times New Roman" pitchFamily="18" charset="0"/>
                          <a:cs typeface="Arial" charset="0"/>
                        </a:rPr>
                        <a:t> en los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55" tooltip="Adipocito"/>
                        </a:rPr>
                        <a:t>adipocitos</a:t>
                      </a:r>
                      <a:r>
                        <a:rPr kumimoji="0" lang="es-ES" sz="900" b="0" i="0" u="none" strike="noStrike" cap="none" normalizeH="0" baseline="0">
                          <a:ln>
                            <a:noFill/>
                          </a:ln>
                          <a:solidFill>
                            <a:schemeClr val="tx1"/>
                          </a:solidFill>
                          <a:effectLst/>
                          <a:latin typeface="Arial" charset="0"/>
                          <a:ea typeface="Times New Roman" pitchFamily="18" charset="0"/>
                          <a:cs typeface="Arial" charset="0"/>
                        </a:rPr>
                        <a:t> y otros efectos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56" tooltip="Anabolismo"/>
                        </a:rPr>
                        <a:t>anabólicos</a:t>
                      </a:r>
                      <a:r>
                        <a:rPr kumimoji="0" lang="es-ES" sz="900" b="0" i="0" u="none" strike="noStrike" cap="none" normalizeH="0" baseline="0">
                          <a:ln>
                            <a:noFill/>
                          </a:ln>
                          <a:solidFill>
                            <a:schemeClr val="tx1"/>
                          </a:solidFill>
                          <a:effectLst/>
                          <a:latin typeface="Arial" charset="0"/>
                          <a:ea typeface="Times New Roman" pitchFamily="18" charset="0"/>
                          <a:cs typeface="Arial" charset="0"/>
                        </a:rPr>
                        <a:t>.</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518096">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hlinkClick r:id="rId57" tooltip="Factor de crecimiento de tipo insulina"/>
                        </a:rPr>
                        <a:t>Factor de crecimiento de tipo insulina</a:t>
                      </a:r>
                      <a:br>
                        <a:rPr kumimoji="0" lang="es-ES" sz="900" b="0" i="0" u="none" strike="noStrike" cap="none" normalizeH="0" baseline="0">
                          <a:ln>
                            <a:noFill/>
                          </a:ln>
                          <a:solidFill>
                            <a:schemeClr val="tx1"/>
                          </a:solidFill>
                          <a:effectLst/>
                          <a:latin typeface="Arial" charset="0"/>
                          <a:ea typeface="Times New Roman" pitchFamily="18" charset="0"/>
                          <a:cs typeface="Arial" charset="0"/>
                        </a:rPr>
                      </a:br>
                      <a:r>
                        <a:rPr kumimoji="0" lang="es-ES" sz="900" b="0" i="0" u="none" strike="noStrike" cap="none" normalizeH="0" baseline="0">
                          <a:ln>
                            <a:noFill/>
                          </a:ln>
                          <a:solidFill>
                            <a:schemeClr val="tx1"/>
                          </a:solidFill>
                          <a:effectLst/>
                          <a:latin typeface="Arial" charset="0"/>
                          <a:ea typeface="Times New Roman" pitchFamily="18" charset="0"/>
                          <a:cs typeface="Arial" charset="0"/>
                        </a:rPr>
                        <a:t>(o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58" tooltip="Somatomedina"/>
                        </a:rPr>
                        <a:t>somatomedina</a:t>
                      </a:r>
                      <a:r>
                        <a:rPr kumimoji="0" lang="es-ES" sz="900" b="0" i="0" u="none" strike="noStrike" cap="none" normalizeH="0" baseline="0">
                          <a:ln>
                            <a:noFill/>
                          </a:ln>
                          <a:solidFill>
                            <a:schemeClr val="tx1"/>
                          </a:solidFill>
                          <a:effectLst/>
                          <a:latin typeface="Arial" charset="0"/>
                          <a:ea typeface="Times New Roman" pitchFamily="18" charset="0"/>
                          <a:cs typeface="Arial" charset="0"/>
                        </a:rPr>
                        <a:t>)</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rPr>
                        <a:t>IGF</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9" tooltip="Hígado"/>
                        </a:rPr>
                        <a:t>Hígado</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48" tooltip="Tirosina kinasa"/>
                        </a:rPr>
                        <a:t>Tirosina kinasa</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s-MX" sz="2800" b="0" i="0" u="none" strike="noStrike" cap="none" normalizeH="0" baseline="0">
                        <a:ln>
                          <a:noFill/>
                        </a:ln>
                        <a:solidFill>
                          <a:schemeClr val="tx1"/>
                        </a:solidFill>
                        <a:effectLst/>
                        <a:latin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Efectos análogos a la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36" tooltip="Insulina"/>
                        </a:rPr>
                        <a:t>insulina</a:t>
                      </a:r>
                      <a:r>
                        <a:rPr kumimoji="0" lang="es-ES" sz="900" b="0" i="0" u="none" strike="noStrike" cap="none" normalizeH="0" baseline="0">
                          <a:ln>
                            <a:noFill/>
                          </a:ln>
                          <a:solidFill>
                            <a:schemeClr val="tx1"/>
                          </a:solidFill>
                          <a:effectLst/>
                          <a:latin typeface="Arial" charset="0"/>
                          <a:ea typeface="Times New Roman" pitchFamily="18" charset="0"/>
                          <a:cs typeface="Arial" charset="0"/>
                        </a:rPr>
                        <a:t>; regula el crecimiento celular y el desarrollo.</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1" marB="45711"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bl>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9236" name="Group 324"/>
          <p:cNvGraphicFramePr>
            <a:graphicFrameLocks noGrp="1"/>
          </p:cNvGraphicFramePr>
          <p:nvPr/>
        </p:nvGraphicFramePr>
        <p:xfrm>
          <a:off x="179388" y="549275"/>
          <a:ext cx="8748712" cy="5761038"/>
        </p:xfrm>
        <a:graphic>
          <a:graphicData uri="http://schemas.openxmlformats.org/drawingml/2006/table">
            <a:tbl>
              <a:tblPr/>
              <a:tblGrid>
                <a:gridCol w="1157287">
                  <a:extLst>
                    <a:ext uri="{9D8B030D-6E8A-4147-A177-3AD203B41FA5}">
                      <a16:colId xmlns:a16="http://schemas.microsoft.com/office/drawing/2014/main" val="20000"/>
                    </a:ext>
                  </a:extLst>
                </a:gridCol>
                <a:gridCol w="504825">
                  <a:extLst>
                    <a:ext uri="{9D8B030D-6E8A-4147-A177-3AD203B41FA5}">
                      <a16:colId xmlns:a16="http://schemas.microsoft.com/office/drawing/2014/main" val="20001"/>
                    </a:ext>
                  </a:extLst>
                </a:gridCol>
                <a:gridCol w="941388">
                  <a:extLst>
                    <a:ext uri="{9D8B030D-6E8A-4147-A177-3AD203B41FA5}">
                      <a16:colId xmlns:a16="http://schemas.microsoft.com/office/drawing/2014/main" val="20002"/>
                    </a:ext>
                  </a:extLst>
                </a:gridCol>
                <a:gridCol w="506412">
                  <a:extLst>
                    <a:ext uri="{9D8B030D-6E8A-4147-A177-3AD203B41FA5}">
                      <a16:colId xmlns:a16="http://schemas.microsoft.com/office/drawing/2014/main" val="20003"/>
                    </a:ext>
                  </a:extLst>
                </a:gridCol>
                <a:gridCol w="1371600">
                  <a:extLst>
                    <a:ext uri="{9D8B030D-6E8A-4147-A177-3AD203B41FA5}">
                      <a16:colId xmlns:a16="http://schemas.microsoft.com/office/drawing/2014/main" val="20004"/>
                    </a:ext>
                  </a:extLst>
                </a:gridCol>
                <a:gridCol w="4267200">
                  <a:extLst>
                    <a:ext uri="{9D8B030D-6E8A-4147-A177-3AD203B41FA5}">
                      <a16:colId xmlns:a16="http://schemas.microsoft.com/office/drawing/2014/main" val="20005"/>
                    </a:ext>
                  </a:extLst>
                </a:gridCol>
              </a:tblGrid>
              <a:tr h="228613">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dirty="0" err="1">
                          <a:ln>
                            <a:noFill/>
                          </a:ln>
                          <a:solidFill>
                            <a:schemeClr val="tx1"/>
                          </a:solidFill>
                          <a:effectLst/>
                          <a:latin typeface="Arial" charset="0"/>
                          <a:ea typeface="Times New Roman" pitchFamily="18" charset="0"/>
                          <a:cs typeface="Arial" charset="0"/>
                          <a:hlinkClick r:id="rId2" tooltip="Leptina"/>
                        </a:rPr>
                        <a:t>Leptina</a:t>
                      </a:r>
                      <a:endParaRPr kumimoji="0" lang="es-ES" sz="900" b="0" i="0" u="none" strike="noStrike" cap="none" normalizeH="0" baseline="0" dirty="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rPr>
                        <a:t>LEP</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3" tooltip="Tejido adiposo"/>
                        </a:rPr>
                        <a:t>Tejido adiposo</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s-MX" sz="900" b="0" i="0" u="none" strike="noStrike" cap="none" normalizeH="0" baseline="0">
                        <a:ln>
                          <a:noFill/>
                        </a:ln>
                        <a:solidFill>
                          <a:schemeClr val="tx1"/>
                        </a:solidFill>
                        <a:effectLst/>
                        <a:latin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s-MX" sz="900" b="0" i="0" u="none" strike="noStrike" cap="none" normalizeH="0" baseline="0">
                        <a:ln>
                          <a:noFill/>
                        </a:ln>
                        <a:solidFill>
                          <a:schemeClr val="tx1"/>
                        </a:solidFill>
                        <a:effectLst/>
                        <a:latin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Disminución del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4" tooltip="Apetito"/>
                        </a:rPr>
                        <a:t>apetito</a:t>
                      </a:r>
                      <a:r>
                        <a:rPr kumimoji="0" lang="es-ES" sz="900" b="0" i="0" u="none" strike="noStrike" cap="none" normalizeH="0" baseline="0">
                          <a:ln>
                            <a:noFill/>
                          </a:ln>
                          <a:solidFill>
                            <a:schemeClr val="tx1"/>
                          </a:solidFill>
                          <a:effectLst/>
                          <a:latin typeface="Arial" charset="0"/>
                          <a:ea typeface="Times New Roman" pitchFamily="18" charset="0"/>
                          <a:cs typeface="Arial" charset="0"/>
                        </a:rPr>
                        <a:t> y aumento del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5" tooltip="Metabolismo"/>
                        </a:rPr>
                        <a:t>metabolismo</a:t>
                      </a:r>
                      <a:r>
                        <a:rPr kumimoji="0" lang="es-ES" sz="900" b="0" i="0" u="none" strike="noStrike" cap="none" normalizeH="0" baseline="0">
                          <a:ln>
                            <a:noFill/>
                          </a:ln>
                          <a:solidFill>
                            <a:schemeClr val="tx1"/>
                          </a:solidFill>
                          <a:effectLst/>
                          <a:latin typeface="Arial" charset="0"/>
                          <a:ea typeface="Times New Roman" pitchFamily="18" charset="0"/>
                          <a:cs typeface="Arial" charset="0"/>
                        </a:rPr>
                        <a:t>.</a:t>
                      </a: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6578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dirty="0">
                          <a:ln>
                            <a:noFill/>
                          </a:ln>
                          <a:solidFill>
                            <a:schemeClr val="tx1"/>
                          </a:solidFill>
                          <a:effectLst/>
                          <a:latin typeface="Arial" charset="0"/>
                          <a:ea typeface="Times New Roman" pitchFamily="18" charset="0"/>
                          <a:cs typeface="Arial" charset="0"/>
                        </a:rPr>
                        <a:t>Hormona </a:t>
                      </a:r>
                      <a:r>
                        <a:rPr kumimoji="0" lang="es-ES" sz="900" b="1" i="0" u="none" strike="noStrike" cap="none" normalizeH="0" baseline="0" dirty="0" err="1">
                          <a:ln>
                            <a:noFill/>
                          </a:ln>
                          <a:solidFill>
                            <a:schemeClr val="tx1"/>
                          </a:solidFill>
                          <a:effectLst/>
                          <a:latin typeface="Arial" charset="0"/>
                          <a:ea typeface="Times New Roman" pitchFamily="18" charset="0"/>
                          <a:cs typeface="Arial" charset="0"/>
                        </a:rPr>
                        <a:t>luteinizante</a:t>
                      </a:r>
                      <a:endParaRPr kumimoji="0" lang="es-ES" sz="900" b="0" i="0" u="none" strike="noStrike" cap="none" normalizeH="0" baseline="0" dirty="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rPr>
                        <a:t>LH</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6" tooltip="Hipófisis anterior"/>
                        </a:rPr>
                        <a:t>Hipófisis anterior</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7" tooltip="AMPc"/>
                        </a:rPr>
                        <a:t>AMPc</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8" tooltip="Ovario"/>
                        </a:rPr>
                        <a:t>Ovario</a:t>
                      </a:r>
                      <a:r>
                        <a:rPr kumimoji="0" lang="es-ES" sz="900" b="0" i="0" u="none" strike="noStrike" cap="none" normalizeH="0" baseline="0">
                          <a:ln>
                            <a:noFill/>
                          </a:ln>
                          <a:solidFill>
                            <a:schemeClr val="tx1"/>
                          </a:solidFill>
                          <a:effectLst/>
                          <a:latin typeface="Arial" charset="0"/>
                          <a:ea typeface="Times New Roman" pitchFamily="18" charset="0"/>
                          <a:cs typeface="Arial" charset="0"/>
                        </a:rPr>
                        <a:t>,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9" tooltip="Testículo"/>
                        </a:rPr>
                        <a:t>testículo</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Estimula la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0" tooltip="Ovulación"/>
                        </a:rPr>
                        <a:t>ovulación</a:t>
                      </a:r>
                      <a:r>
                        <a:rPr kumimoji="0" lang="es-ES" sz="900" b="0" i="0" u="none" strike="noStrike" cap="none" normalizeH="0" baseline="0">
                          <a:ln>
                            <a:noFill/>
                          </a:ln>
                          <a:solidFill>
                            <a:schemeClr val="tx1"/>
                          </a:solidFill>
                          <a:effectLst/>
                          <a:latin typeface="Arial" charset="0"/>
                          <a:ea typeface="Times New Roman" pitchFamily="18" charset="0"/>
                          <a:cs typeface="Arial" charset="0"/>
                        </a:rPr>
                        <a:t>; estimula la producción de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1" tooltip="Testosterona"/>
                        </a:rPr>
                        <a:t>testosterona</a:t>
                      </a:r>
                      <a:r>
                        <a:rPr kumimoji="0" lang="es-ES" sz="900" b="0" i="0" u="none" strike="noStrike" cap="none" normalizeH="0" baseline="0">
                          <a:ln>
                            <a:noFill/>
                          </a:ln>
                          <a:solidFill>
                            <a:schemeClr val="tx1"/>
                          </a:solidFill>
                          <a:effectLst/>
                          <a:latin typeface="Arial" charset="0"/>
                          <a:ea typeface="Times New Roman" pitchFamily="18" charset="0"/>
                          <a:cs typeface="Arial" charset="0"/>
                        </a:rPr>
                        <a:t> por las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2" tooltip="Células de Leydig (aún no redactado)"/>
                        </a:rPr>
                        <a:t>células de Leydig</a:t>
                      </a:r>
                      <a:r>
                        <a:rPr kumimoji="0" lang="es-ES" sz="900" b="0" i="0" u="none" strike="noStrike" cap="none" normalizeH="0" baseline="0">
                          <a:ln>
                            <a:noFill/>
                          </a:ln>
                          <a:solidFill>
                            <a:schemeClr val="tx1"/>
                          </a:solidFill>
                          <a:effectLst/>
                          <a:latin typeface="Arial" charset="0"/>
                          <a:ea typeface="Times New Roman" pitchFamily="18" charset="0"/>
                          <a:cs typeface="Arial" charset="0"/>
                        </a:rPr>
                        <a:t>.</a:t>
                      </a: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0294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hlinkClick r:id="rId13" tooltip="Hormona estimuladora de los melanocitos (aún no redactado)"/>
                        </a:rPr>
                        <a:t>Hormona estimuladora de los melanocitos</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rPr>
                        <a:t>MSH</a:t>
                      </a:r>
                      <a:r>
                        <a:rPr kumimoji="0" lang="es-ES" sz="900" b="0" i="0" u="none" strike="noStrike" cap="none" normalizeH="0" baseline="0">
                          <a:ln>
                            <a:noFill/>
                          </a:ln>
                          <a:solidFill>
                            <a:schemeClr val="tx1"/>
                          </a:solidFill>
                          <a:effectLst/>
                          <a:latin typeface="Arial" charset="0"/>
                          <a:ea typeface="Times New Roman" pitchFamily="18" charset="0"/>
                          <a:cs typeface="Arial" charset="0"/>
                        </a:rPr>
                        <a:t> o </a:t>
                      </a:r>
                      <a:r>
                        <a:rPr kumimoji="0" lang="es-ES" sz="900" b="1" i="0" u="none" strike="noStrike" cap="none" normalizeH="0" baseline="0">
                          <a:ln>
                            <a:noFill/>
                          </a:ln>
                          <a:solidFill>
                            <a:schemeClr val="tx1"/>
                          </a:solidFill>
                          <a:effectLst/>
                          <a:latin typeface="Arial" charset="0"/>
                          <a:ea typeface="Times New Roman" pitchFamily="18" charset="0"/>
                          <a:cs typeface="Arial" charset="0"/>
                        </a:rPr>
                        <a:t>α-MSH</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6" tooltip="Hipófisis anterior"/>
                        </a:rPr>
                        <a:t>Hipófisis anterior</a:t>
                      </a:r>
                      <a:r>
                        <a:rPr kumimoji="0" lang="es-ES" sz="900" b="0" i="0" u="none" strike="noStrike" cap="none" normalizeH="0" baseline="0">
                          <a:ln>
                            <a:noFill/>
                          </a:ln>
                          <a:solidFill>
                            <a:schemeClr val="tx1"/>
                          </a:solidFill>
                          <a:effectLst/>
                          <a:latin typeface="Arial" charset="0"/>
                          <a:ea typeface="Times New Roman" pitchFamily="18" charset="0"/>
                          <a:cs typeface="Arial" charset="0"/>
                        </a:rPr>
                        <a:t>/</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4" tooltip="Pars intermedia (aún no redactado)"/>
                        </a:rPr>
                        <a:t>pars intermedia</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7" tooltip="AMPc"/>
                        </a:rPr>
                        <a:t>AMPc</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5" tooltip="Melanocito"/>
                        </a:rPr>
                        <a:t>Melanocitos</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6" tooltip="Melanogénesis (aún no redactado)"/>
                        </a:rPr>
                        <a:t>Melanogénesis</a:t>
                      </a:r>
                      <a:r>
                        <a:rPr kumimoji="0" lang="es-ES" sz="900" b="0" i="0" u="none" strike="noStrike" cap="none" normalizeH="0" baseline="0">
                          <a:ln>
                            <a:noFill/>
                          </a:ln>
                          <a:solidFill>
                            <a:schemeClr val="tx1"/>
                          </a:solidFill>
                          <a:effectLst/>
                          <a:latin typeface="Arial" charset="0"/>
                          <a:ea typeface="Times New Roman" pitchFamily="18" charset="0"/>
                          <a:cs typeface="Arial" charset="0"/>
                        </a:rPr>
                        <a:t> (oscurecimiento de la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7" tooltip="Piel"/>
                        </a:rPr>
                        <a:t>piel</a:t>
                      </a:r>
                      <a:r>
                        <a:rPr kumimoji="0" lang="es-ES" sz="900" b="0" i="0" u="none" strike="noStrike" cap="none" normalizeH="0" baseline="0">
                          <a:ln>
                            <a:noFill/>
                          </a:ln>
                          <a:solidFill>
                            <a:schemeClr val="tx1"/>
                          </a:solidFill>
                          <a:effectLst/>
                          <a:latin typeface="Arial" charset="0"/>
                          <a:ea typeface="Times New Roman" pitchFamily="18" charset="0"/>
                          <a:cs typeface="Arial" charset="0"/>
                        </a:rPr>
                        <a:t>).</a:t>
                      </a: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28613">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hlinkClick r:id="rId18" tooltip="Orexina"/>
                        </a:rPr>
                        <a:t>Orexina</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s-MX" sz="900" b="0" i="0" u="none" strike="noStrike" cap="none" normalizeH="0" baseline="0">
                        <a:ln>
                          <a:noFill/>
                        </a:ln>
                        <a:solidFill>
                          <a:schemeClr val="tx1"/>
                        </a:solidFill>
                        <a:effectLst/>
                        <a:latin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9" tooltip="Hipotálamo"/>
                        </a:rPr>
                        <a:t>Hipotálamo</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s-MX" sz="900" b="0" i="0" u="none" strike="noStrike" cap="none" normalizeH="0" baseline="0">
                        <a:ln>
                          <a:noFill/>
                        </a:ln>
                        <a:solidFill>
                          <a:schemeClr val="tx1"/>
                        </a:solidFill>
                        <a:effectLst/>
                        <a:latin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s-MX" sz="900" b="0" i="0" u="none" strike="noStrike" cap="none" normalizeH="0" baseline="0">
                        <a:ln>
                          <a:noFill/>
                        </a:ln>
                        <a:solidFill>
                          <a:schemeClr val="tx1"/>
                        </a:solidFill>
                        <a:effectLst/>
                        <a:latin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Aumenta el gasto de energía y el apetito. </a:t>
                      </a:r>
                      <a:endParaRPr kumimoji="0" lang="es-ES" sz="900" b="0" i="0" u="none" strike="noStrike" cap="none" normalizeH="0" baseline="0">
                        <a:ln>
                          <a:noFill/>
                        </a:ln>
                        <a:solidFill>
                          <a:schemeClr val="tx1"/>
                        </a:solidFill>
                        <a:effectLst/>
                        <a:latin typeface="Times New Roman" pitchFamily="18"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50294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dirty="0">
                          <a:ln>
                            <a:noFill/>
                          </a:ln>
                          <a:solidFill>
                            <a:schemeClr val="tx1"/>
                          </a:solidFill>
                          <a:effectLst/>
                          <a:latin typeface="Arial" charset="0"/>
                          <a:ea typeface="Times New Roman" pitchFamily="18" charset="0"/>
                          <a:cs typeface="Arial" charset="0"/>
                        </a:rPr>
                        <a:t>Oxitocina</a:t>
                      </a:r>
                      <a:endParaRPr kumimoji="0" lang="es-ES" sz="900" b="0" i="0" u="none" strike="noStrike" cap="none" normalizeH="0" baseline="0" dirty="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rPr>
                        <a:t>OXT</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0" tooltip="Hipófisis"/>
                        </a:rPr>
                        <a:t>Hipófisis posterior</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1" tooltip="IP3"/>
                        </a:rPr>
                        <a:t>IP3</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2" tooltip="Mama"/>
                        </a:rPr>
                        <a:t>Mama</a:t>
                      </a:r>
                      <a:r>
                        <a:rPr kumimoji="0" lang="es-ES" sz="900" b="0" i="0" u="none" strike="noStrike" cap="none" normalizeH="0" baseline="0">
                          <a:ln>
                            <a:noFill/>
                          </a:ln>
                          <a:solidFill>
                            <a:schemeClr val="tx1"/>
                          </a:solidFill>
                          <a:effectLst/>
                          <a:latin typeface="Arial" charset="0"/>
                          <a:ea typeface="Times New Roman" pitchFamily="18" charset="0"/>
                          <a:cs typeface="Arial" charset="0"/>
                        </a:rPr>
                        <a:t>,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3" tooltip="Útero"/>
                        </a:rPr>
                        <a:t>útero</a:t>
                      </a:r>
                      <a:r>
                        <a:rPr kumimoji="0" lang="es-ES" sz="900" b="0" i="0" u="none" strike="noStrike" cap="none" normalizeH="0" baseline="0">
                          <a:ln>
                            <a:noFill/>
                          </a:ln>
                          <a:solidFill>
                            <a:schemeClr val="tx1"/>
                          </a:solidFill>
                          <a:effectLst/>
                          <a:latin typeface="Arial" charset="0"/>
                          <a:ea typeface="Times New Roman" pitchFamily="18" charset="0"/>
                          <a:cs typeface="Arial" charset="0"/>
                        </a:rPr>
                        <a:t>,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4" tooltip="Vagina"/>
                        </a:rPr>
                        <a:t>vagina</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Estimula la secreción de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5" tooltip="Leche"/>
                        </a:rPr>
                        <a:t>leche</a:t>
                      </a:r>
                      <a:r>
                        <a:rPr kumimoji="0" lang="es-ES" sz="900" b="0" i="0" u="none" strike="noStrike" cap="none" normalizeH="0" baseline="0">
                          <a:ln>
                            <a:noFill/>
                          </a:ln>
                          <a:solidFill>
                            <a:schemeClr val="tx1"/>
                          </a:solidFill>
                          <a:effectLst/>
                          <a:latin typeface="Arial" charset="0"/>
                          <a:ea typeface="Times New Roman" pitchFamily="18" charset="0"/>
                          <a:cs typeface="Arial" charset="0"/>
                        </a:rPr>
                        <a:t>; contracción del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6" tooltip="Cérvix"/>
                        </a:rPr>
                        <a:t>cérvix</a:t>
                      </a:r>
                      <a:r>
                        <a:rPr kumimoji="0" lang="es-ES" sz="900" b="0" i="0" u="none" strike="noStrike" cap="none" normalizeH="0" baseline="0">
                          <a:ln>
                            <a:noFill/>
                          </a:ln>
                          <a:solidFill>
                            <a:schemeClr val="tx1"/>
                          </a:solidFill>
                          <a:effectLst/>
                          <a:latin typeface="Arial" charset="0"/>
                          <a:ea typeface="Times New Roman" pitchFamily="18" charset="0"/>
                          <a:cs typeface="Arial" charset="0"/>
                        </a:rPr>
                        <a:t> y la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4" tooltip="Vagina"/>
                        </a:rPr>
                        <a:t>vagina</a:t>
                      </a:r>
                      <a:r>
                        <a:rPr kumimoji="0" lang="es-ES" sz="900" b="0" i="0" u="none" strike="noStrike" cap="none" normalizeH="0" baseline="0">
                          <a:ln>
                            <a:noFill/>
                          </a:ln>
                          <a:solidFill>
                            <a:schemeClr val="tx1"/>
                          </a:solidFill>
                          <a:effectLst/>
                          <a:latin typeface="Arial" charset="0"/>
                          <a:ea typeface="Times New Roman" pitchFamily="18" charset="0"/>
                          <a:cs typeface="Arial" charset="0"/>
                        </a:rPr>
                        <a:t>; involucrada en el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7" tooltip="Orgasmo"/>
                        </a:rPr>
                        <a:t>orgasmo</a:t>
                      </a:r>
                      <a:r>
                        <a:rPr kumimoji="0" lang="es-ES" sz="900" b="0" i="0" u="none" strike="noStrike" cap="none" normalizeH="0" baseline="0">
                          <a:ln>
                            <a:noFill/>
                          </a:ln>
                          <a:solidFill>
                            <a:schemeClr val="tx1"/>
                          </a:solidFill>
                          <a:effectLst/>
                          <a:latin typeface="Arial" charset="0"/>
                          <a:ea typeface="Times New Roman" pitchFamily="18" charset="0"/>
                          <a:cs typeface="Arial" charset="0"/>
                        </a:rPr>
                        <a:t> y en la confianza entre la gente;</a:t>
                      </a:r>
                      <a:r>
                        <a:rPr kumimoji="0" lang="es-ES" sz="900" b="0" i="0" u="none" strike="noStrike" cap="none" normalizeH="0" baseline="30000">
                          <a:ln>
                            <a:noFill/>
                          </a:ln>
                          <a:solidFill>
                            <a:schemeClr val="tx1"/>
                          </a:solidFill>
                          <a:effectLst/>
                          <a:latin typeface="Arial" charset="0"/>
                          <a:ea typeface="Times New Roman" pitchFamily="18" charset="0"/>
                          <a:cs typeface="Arial" charset="0"/>
                          <a:hlinkClick r:id="rId28"/>
                        </a:rPr>
                        <a:t>1</a:t>
                      </a:r>
                      <a:r>
                        <a:rPr kumimoji="0" lang="es-ES" sz="900" b="0" i="0" u="none" strike="noStrike" cap="none" normalizeH="0" baseline="0">
                          <a:ln>
                            <a:noFill/>
                          </a:ln>
                          <a:solidFill>
                            <a:schemeClr val="tx1"/>
                          </a:solidFill>
                          <a:effectLst/>
                          <a:latin typeface="Arial" charset="0"/>
                          <a:ea typeface="Times New Roman" pitchFamily="18" charset="0"/>
                          <a:cs typeface="Arial" charset="0"/>
                        </a:rPr>
                        <a:t> y los ritmos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9" tooltip="Circadiano (aún no redactado)"/>
                        </a:rPr>
                        <a:t>circadianos</a:t>
                      </a:r>
                      <a:r>
                        <a:rPr kumimoji="0" lang="es-ES" sz="900" b="0" i="0" u="none" strike="noStrike" cap="none" normalizeH="0" baseline="0">
                          <a:ln>
                            <a:noFill/>
                          </a:ln>
                          <a:solidFill>
                            <a:schemeClr val="tx1"/>
                          </a:solidFill>
                          <a:effectLst/>
                          <a:latin typeface="Arial" charset="0"/>
                          <a:ea typeface="Times New Roman" pitchFamily="18" charset="0"/>
                          <a:cs typeface="Arial" charset="0"/>
                        </a:rPr>
                        <a:t> (temperatura corporal, nivel de actividad, vigilia).</a:t>
                      </a:r>
                      <a:r>
                        <a:rPr kumimoji="0" lang="es-ES" sz="900" b="0" i="0" u="none" strike="noStrike" cap="none" normalizeH="0" baseline="30000">
                          <a:ln>
                            <a:noFill/>
                          </a:ln>
                          <a:solidFill>
                            <a:schemeClr val="tx1"/>
                          </a:solidFill>
                          <a:effectLst/>
                          <a:latin typeface="Arial" charset="0"/>
                          <a:ea typeface="Times New Roman" pitchFamily="18" charset="0"/>
                          <a:cs typeface="Arial" charset="0"/>
                          <a:hlinkClick r:id="rId28"/>
                        </a:rPr>
                        <a:t>2</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6578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hlinkClick r:id="rId30" tooltip="Parathormona"/>
                        </a:rPr>
                        <a:t>Parathormona</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rPr>
                        <a:t>PTH</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31" tooltip="Paratiroides"/>
                        </a:rPr>
                        <a:t>Paratiroides</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7" tooltip="AMPc"/>
                        </a:rPr>
                        <a:t>AMPc</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s-MX" sz="900" b="0" i="0" u="none" strike="noStrike" cap="none" normalizeH="0" baseline="0">
                        <a:ln>
                          <a:noFill/>
                        </a:ln>
                        <a:solidFill>
                          <a:schemeClr val="tx1"/>
                        </a:solidFill>
                        <a:effectLst/>
                        <a:latin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Aumenta el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32" tooltip="Calcio"/>
                        </a:rPr>
                        <a:t>Ca</a:t>
                      </a:r>
                      <a:r>
                        <a:rPr kumimoji="0" lang="es-ES" sz="900" b="0" i="0" u="none" strike="noStrike" cap="none" normalizeH="0" baseline="30000">
                          <a:ln>
                            <a:noFill/>
                          </a:ln>
                          <a:solidFill>
                            <a:schemeClr val="tx1"/>
                          </a:solidFill>
                          <a:effectLst/>
                          <a:latin typeface="Arial" charset="0"/>
                          <a:ea typeface="Times New Roman" pitchFamily="18" charset="0"/>
                          <a:cs typeface="Arial" charset="0"/>
                          <a:hlinkClick r:id="rId32" tooltip="Calcio"/>
                        </a:rPr>
                        <a:t>2+</a:t>
                      </a:r>
                      <a:r>
                        <a:rPr kumimoji="0" lang="es-ES" sz="900" b="0" i="0" u="none" strike="noStrike" cap="none" normalizeH="0" baseline="0">
                          <a:ln>
                            <a:noFill/>
                          </a:ln>
                          <a:solidFill>
                            <a:schemeClr val="tx1"/>
                          </a:solidFill>
                          <a:effectLst/>
                          <a:latin typeface="Arial" charset="0"/>
                          <a:ea typeface="Times New Roman" pitchFamily="18" charset="0"/>
                          <a:cs typeface="Arial" charset="0"/>
                        </a:rPr>
                        <a:t> sanguíneo e, indirectamente, estimula los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33" tooltip="Osteoclasto"/>
                        </a:rPr>
                        <a:t>osteoclastos</a:t>
                      </a:r>
                      <a:r>
                        <a:rPr kumimoji="0" lang="es-ES" sz="900" b="0" i="0" u="none" strike="noStrike" cap="none" normalizeH="0" baseline="0">
                          <a:ln>
                            <a:noFill/>
                          </a:ln>
                          <a:solidFill>
                            <a:schemeClr val="tx1"/>
                          </a:solidFill>
                          <a:effectLst/>
                          <a:latin typeface="Arial" charset="0"/>
                          <a:ea typeface="Times New Roman" pitchFamily="18" charset="0"/>
                          <a:cs typeface="Arial" charset="0"/>
                        </a:rPr>
                        <a:t>; estimula la reabsorción de Ca</a:t>
                      </a:r>
                      <a:r>
                        <a:rPr kumimoji="0" lang="es-ES" sz="900" b="0" i="0" u="none" strike="noStrike" cap="none" normalizeH="0" baseline="30000">
                          <a:ln>
                            <a:noFill/>
                          </a:ln>
                          <a:solidFill>
                            <a:schemeClr val="tx1"/>
                          </a:solidFill>
                          <a:effectLst/>
                          <a:latin typeface="Arial" charset="0"/>
                          <a:ea typeface="Times New Roman" pitchFamily="18" charset="0"/>
                          <a:cs typeface="Arial" charset="0"/>
                        </a:rPr>
                        <a:t>2+</a:t>
                      </a:r>
                      <a:r>
                        <a:rPr kumimoji="0" lang="es-ES" sz="900" b="0" i="0" u="none" strike="noStrike" cap="none" normalizeH="0" baseline="0">
                          <a:ln>
                            <a:noFill/>
                          </a:ln>
                          <a:solidFill>
                            <a:schemeClr val="tx1"/>
                          </a:solidFill>
                          <a:effectLst/>
                          <a:latin typeface="Arial" charset="0"/>
                          <a:ea typeface="Times New Roman" pitchFamily="18" charset="0"/>
                          <a:cs typeface="Arial" charset="0"/>
                        </a:rPr>
                        <a:t> en el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34" tooltip="Riñón"/>
                        </a:rPr>
                        <a:t>riñón</a:t>
                      </a:r>
                      <a:r>
                        <a:rPr kumimoji="0" lang="es-ES" sz="900" b="0" i="0" u="none" strike="noStrike" cap="none" normalizeH="0" baseline="0">
                          <a:ln>
                            <a:noFill/>
                          </a:ln>
                          <a:solidFill>
                            <a:schemeClr val="tx1"/>
                          </a:solidFill>
                          <a:effectLst/>
                          <a:latin typeface="Arial" charset="0"/>
                          <a:ea typeface="Times New Roman" pitchFamily="18" charset="0"/>
                          <a:cs typeface="Arial" charset="0"/>
                        </a:rPr>
                        <a:t>; activa la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35" tooltip="Vitamina D"/>
                        </a:rPr>
                        <a:t>vitamina D</a:t>
                      </a:r>
                      <a:r>
                        <a:rPr kumimoji="0" lang="es-ES" sz="900" b="0" i="0" u="none" strike="noStrike" cap="none" normalizeH="0" baseline="0">
                          <a:ln>
                            <a:noFill/>
                          </a:ln>
                          <a:solidFill>
                            <a:schemeClr val="tx1"/>
                          </a:solidFill>
                          <a:effectLst/>
                          <a:latin typeface="Arial" charset="0"/>
                          <a:ea typeface="Times New Roman" pitchFamily="18" charset="0"/>
                          <a:cs typeface="Arial" charset="0"/>
                        </a:rPr>
                        <a:t>.</a:t>
                      </a: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6578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dirty="0">
                          <a:ln>
                            <a:noFill/>
                          </a:ln>
                          <a:solidFill>
                            <a:schemeClr val="tx1"/>
                          </a:solidFill>
                          <a:effectLst/>
                          <a:latin typeface="Arial" charset="0"/>
                          <a:ea typeface="Times New Roman" pitchFamily="18" charset="0"/>
                          <a:cs typeface="Arial" charset="0"/>
                        </a:rPr>
                        <a:t>Prolactina</a:t>
                      </a:r>
                      <a:endParaRPr kumimoji="0" lang="es-ES" sz="900" b="0" i="0" u="none" strike="noStrike" cap="none" normalizeH="0" baseline="0" dirty="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rPr>
                        <a:t>PRL</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chemeClr val="tx1"/>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6" tooltip="Hipófisis anterior"/>
                        </a:rPr>
                        <a:t>Hipófisis anterior</a:t>
                      </a:r>
                      <a:r>
                        <a:rPr kumimoji="0" lang="es-ES" sz="900" b="0" i="0" u="none" strike="noStrike" cap="none" normalizeH="0" baseline="0">
                          <a:ln>
                            <a:noFill/>
                          </a:ln>
                          <a:solidFill>
                            <a:schemeClr val="tx1"/>
                          </a:solidFill>
                          <a:effectLst/>
                          <a:latin typeface="Arial" charset="0"/>
                          <a:ea typeface="Times New Roman" pitchFamily="18" charset="0"/>
                          <a:cs typeface="Arial" charset="0"/>
                        </a:rPr>
                        <a:t>,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3" tooltip="Útero"/>
                        </a:rPr>
                        <a:t>útero</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s-MX" sz="900" b="0" i="0" u="none" strike="noStrike" cap="none" normalizeH="0" baseline="0">
                        <a:ln>
                          <a:noFill/>
                        </a:ln>
                        <a:solidFill>
                          <a:schemeClr val="tx1"/>
                        </a:solidFill>
                        <a:effectLst/>
                        <a:latin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2" tooltip="Mama"/>
                        </a:rPr>
                        <a:t>Mama</a:t>
                      </a:r>
                      <a:r>
                        <a:rPr kumimoji="0" lang="es-ES" sz="900" b="0" i="0" u="none" strike="noStrike" cap="none" normalizeH="0" baseline="0">
                          <a:ln>
                            <a:noFill/>
                          </a:ln>
                          <a:solidFill>
                            <a:schemeClr val="tx1"/>
                          </a:solidFill>
                          <a:effectLst/>
                          <a:latin typeface="Arial" charset="0"/>
                          <a:ea typeface="Times New Roman" pitchFamily="18" charset="0"/>
                          <a:cs typeface="Arial" charset="0"/>
                        </a:rPr>
                        <a:t>,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36" tooltip="Sistema nervioso central"/>
                        </a:rPr>
                        <a:t>sistema nervioso central</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Producción de leche;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7" tooltip="Orgasmo"/>
                        </a:rPr>
                        <a:t>placer</a:t>
                      </a:r>
                      <a:r>
                        <a:rPr kumimoji="0" lang="es-ES" sz="900" b="0" i="0" u="none" strike="noStrike" cap="none" normalizeH="0" baseline="0">
                          <a:ln>
                            <a:noFill/>
                          </a:ln>
                          <a:solidFill>
                            <a:schemeClr val="tx1"/>
                          </a:solidFill>
                          <a:effectLst/>
                          <a:latin typeface="Arial" charset="0"/>
                          <a:ea typeface="Times New Roman" pitchFamily="18" charset="0"/>
                          <a:cs typeface="Arial" charset="0"/>
                        </a:rPr>
                        <a:t> tras la relación sexual.</a:t>
                      </a: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228613">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hlinkClick r:id="rId37" tooltip="Relaxina"/>
                        </a:rPr>
                        <a:t>Relaxina</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rPr>
                        <a:t>RLN</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3" tooltip="Útero"/>
                        </a:rPr>
                        <a:t>Útero</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s-MX" sz="900" b="0" i="0" u="none" strike="noStrike" cap="none" normalizeH="0" baseline="0">
                        <a:ln>
                          <a:noFill/>
                        </a:ln>
                        <a:solidFill>
                          <a:schemeClr val="tx1"/>
                        </a:solidFill>
                        <a:effectLst/>
                        <a:latin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s-MX" sz="900" b="0" i="0" u="none" strike="noStrike" cap="none" normalizeH="0" baseline="0">
                        <a:ln>
                          <a:noFill/>
                        </a:ln>
                        <a:solidFill>
                          <a:schemeClr val="tx1"/>
                        </a:solidFill>
                        <a:effectLst/>
                        <a:latin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Función poco clara en humanos.</a:t>
                      </a: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50294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dirty="0">
                          <a:ln>
                            <a:noFill/>
                          </a:ln>
                          <a:solidFill>
                            <a:schemeClr val="tx1"/>
                          </a:solidFill>
                          <a:effectLst/>
                          <a:latin typeface="Arial" charset="0"/>
                          <a:ea typeface="Times New Roman" pitchFamily="18" charset="0"/>
                          <a:cs typeface="Arial" charset="0"/>
                          <a:hlinkClick r:id="rId38" tooltip="Secretina"/>
                        </a:rPr>
                        <a:t>Secretina</a:t>
                      </a:r>
                      <a:endParaRPr kumimoji="0" lang="es-ES" sz="900" b="0" i="0" u="none" strike="noStrike" cap="none" normalizeH="0" baseline="0" dirty="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rPr>
                        <a:t>SCT</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39" tooltip="Duodeno"/>
                        </a:rPr>
                        <a:t>Duodeno</a:t>
                      </a:r>
                      <a:r>
                        <a:rPr kumimoji="0" lang="es-ES" sz="900" b="0" i="0" u="none" strike="noStrike" cap="none" normalizeH="0" baseline="0">
                          <a:ln>
                            <a:noFill/>
                          </a:ln>
                          <a:solidFill>
                            <a:schemeClr val="tx1"/>
                          </a:solidFill>
                          <a:effectLst/>
                          <a:latin typeface="Arial" charset="0"/>
                          <a:ea typeface="Times New Roman" pitchFamily="18" charset="0"/>
                          <a:cs typeface="Arial" charset="0"/>
                        </a:rPr>
                        <a:t>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40" tooltip="Células S (aún no redactado)"/>
                        </a:rPr>
                        <a:t>células S</a:t>
                      </a:r>
                      <a:r>
                        <a:rPr kumimoji="0" lang="es-ES" sz="900" b="0" i="0" u="none" strike="noStrike" cap="none" normalizeH="0" baseline="0">
                          <a:ln>
                            <a:noFill/>
                          </a:ln>
                          <a:solidFill>
                            <a:schemeClr val="tx1"/>
                          </a:solidFill>
                          <a:effectLst/>
                          <a:latin typeface="Arial" charset="0"/>
                          <a:ea typeface="Times New Roman" pitchFamily="18" charset="0"/>
                          <a:cs typeface="Arial" charset="0"/>
                        </a:rPr>
                        <a:t>)</a:t>
                      </a: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s-MX" sz="900" b="0" i="0" u="none" strike="noStrike" cap="none" normalizeH="0" baseline="0">
                        <a:ln>
                          <a:noFill/>
                        </a:ln>
                        <a:solidFill>
                          <a:schemeClr val="tx1"/>
                        </a:solidFill>
                        <a:effectLst/>
                        <a:latin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pt-BR" sz="900" b="0" i="0" u="none" strike="noStrike" cap="none" normalizeH="0" baseline="0">
                          <a:ln>
                            <a:noFill/>
                          </a:ln>
                          <a:solidFill>
                            <a:schemeClr val="tx1"/>
                          </a:solidFill>
                          <a:effectLst/>
                          <a:latin typeface="Arial" charset="0"/>
                          <a:ea typeface="Times New Roman" pitchFamily="18" charset="0"/>
                          <a:cs typeface="Arial" charset="0"/>
                          <a:hlinkClick r:id="rId41" tooltip="Hígado"/>
                        </a:rPr>
                        <a:t>Hígado</a:t>
                      </a:r>
                      <a:r>
                        <a:rPr kumimoji="0" lang="pt-BR" sz="900" b="0" i="0" u="none" strike="noStrike" cap="none" normalizeH="0" baseline="0">
                          <a:ln>
                            <a:noFill/>
                          </a:ln>
                          <a:solidFill>
                            <a:schemeClr val="tx1"/>
                          </a:solidFill>
                          <a:effectLst/>
                          <a:latin typeface="Arial" charset="0"/>
                          <a:ea typeface="Times New Roman" pitchFamily="18" charset="0"/>
                          <a:cs typeface="Arial" charset="0"/>
                        </a:rPr>
                        <a:t>, </a:t>
                      </a:r>
                      <a:r>
                        <a:rPr kumimoji="0" lang="pt-BR" sz="900" b="0" i="0" u="none" strike="noStrike" cap="none" normalizeH="0" baseline="0">
                          <a:ln>
                            <a:noFill/>
                          </a:ln>
                          <a:solidFill>
                            <a:schemeClr val="tx1"/>
                          </a:solidFill>
                          <a:effectLst/>
                          <a:latin typeface="Arial" charset="0"/>
                          <a:ea typeface="Times New Roman" pitchFamily="18" charset="0"/>
                          <a:cs typeface="Arial" charset="0"/>
                          <a:hlinkClick r:id="rId42" tooltip="Páncreas"/>
                        </a:rPr>
                        <a:t>páncreas</a:t>
                      </a:r>
                      <a:r>
                        <a:rPr kumimoji="0" lang="pt-BR" sz="900" b="0" i="0" u="none" strike="noStrike" cap="none" normalizeH="0" baseline="0">
                          <a:ln>
                            <a:noFill/>
                          </a:ln>
                          <a:solidFill>
                            <a:schemeClr val="tx1"/>
                          </a:solidFill>
                          <a:effectLst/>
                          <a:latin typeface="Arial" charset="0"/>
                          <a:ea typeface="Times New Roman" pitchFamily="18" charset="0"/>
                          <a:cs typeface="Arial" charset="0"/>
                        </a:rPr>
                        <a:t>, duodeno (</a:t>
                      </a:r>
                      <a:r>
                        <a:rPr kumimoji="0" lang="pt-BR" sz="900" b="0" i="0" u="none" strike="noStrike" cap="none" normalizeH="0" baseline="0">
                          <a:ln>
                            <a:noFill/>
                          </a:ln>
                          <a:solidFill>
                            <a:schemeClr val="tx1"/>
                          </a:solidFill>
                          <a:effectLst/>
                          <a:latin typeface="Arial" charset="0"/>
                          <a:ea typeface="Times New Roman" pitchFamily="18" charset="0"/>
                          <a:cs typeface="Arial" charset="0"/>
                          <a:hlinkClick r:id="rId43" tooltip="Células de Brunner (aún no redactado)"/>
                        </a:rPr>
                        <a:t>células de Brunner</a:t>
                      </a:r>
                      <a:r>
                        <a:rPr kumimoji="0" lang="pt-BR" sz="900" b="0" i="0" u="none" strike="noStrike" cap="none" normalizeH="0" baseline="0">
                          <a:ln>
                            <a:noFill/>
                          </a:ln>
                          <a:solidFill>
                            <a:schemeClr val="tx1"/>
                          </a:solidFill>
                          <a:effectLst/>
                          <a:latin typeface="Arial" charset="0"/>
                          <a:ea typeface="Times New Roman" pitchFamily="18" charset="0"/>
                          <a:cs typeface="Arial" charset="0"/>
                        </a:rPr>
                        <a:t>)</a:t>
                      </a: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Estimula la secreción de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44" tooltip="Bicarbonato"/>
                        </a:rPr>
                        <a:t>bicarbonato</a:t>
                      </a:r>
                      <a:r>
                        <a:rPr kumimoji="0" lang="es-ES" sz="900" b="0" i="0" u="none" strike="noStrike" cap="none" normalizeH="0" baseline="0">
                          <a:ln>
                            <a:noFill/>
                          </a:ln>
                          <a:solidFill>
                            <a:schemeClr val="tx1"/>
                          </a:solidFill>
                          <a:effectLst/>
                          <a:latin typeface="Arial" charset="0"/>
                          <a:ea typeface="Times New Roman" pitchFamily="18" charset="0"/>
                          <a:cs typeface="Arial" charset="0"/>
                        </a:rPr>
                        <a:t>; realza los efectos de la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45" tooltip="Colecistoquinina"/>
                        </a:rPr>
                        <a:t>colecistoquinina</a:t>
                      </a:r>
                      <a:r>
                        <a:rPr kumimoji="0" lang="es-ES" sz="900" b="0" i="0" u="none" strike="noStrike" cap="none" normalizeH="0" baseline="0">
                          <a:ln>
                            <a:noFill/>
                          </a:ln>
                          <a:solidFill>
                            <a:schemeClr val="tx1"/>
                          </a:solidFill>
                          <a:effectLst/>
                          <a:latin typeface="Arial" charset="0"/>
                          <a:ea typeface="Times New Roman" pitchFamily="18" charset="0"/>
                          <a:cs typeface="Arial" charset="0"/>
                        </a:rPr>
                        <a:t>; detiene la producción de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46" tooltip="Jugos gástricos"/>
                        </a:rPr>
                        <a:t>jugos gástricos</a:t>
                      </a:r>
                      <a:r>
                        <a:rPr kumimoji="0" lang="es-ES" sz="900" b="0" i="0" u="none" strike="noStrike" cap="none" normalizeH="0" baseline="0">
                          <a:ln>
                            <a:noFill/>
                          </a:ln>
                          <a:solidFill>
                            <a:schemeClr val="tx1"/>
                          </a:solidFill>
                          <a:effectLst/>
                          <a:latin typeface="Arial" charset="0"/>
                          <a:ea typeface="Times New Roman" pitchFamily="18" charset="0"/>
                          <a:cs typeface="Arial" charset="0"/>
                        </a:rPr>
                        <a:t>.</a:t>
                      </a: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160028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dirty="0" err="1">
                          <a:ln>
                            <a:noFill/>
                          </a:ln>
                          <a:solidFill>
                            <a:schemeClr val="tx1"/>
                          </a:solidFill>
                          <a:effectLst/>
                          <a:latin typeface="Arial" charset="0"/>
                          <a:ea typeface="Times New Roman" pitchFamily="18" charset="0"/>
                          <a:cs typeface="Arial" charset="0"/>
                          <a:hlinkClick r:id="rId47" tooltip="Somatostatina"/>
                        </a:rPr>
                        <a:t>Somatostatina</a:t>
                      </a:r>
                      <a:endParaRPr kumimoji="0" lang="es-ES" sz="900" b="0" i="0" u="none" strike="noStrike" cap="none" normalizeH="0" baseline="0" dirty="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rPr>
                        <a:t>SRIF</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9" tooltip="Hipotálamo"/>
                        </a:rPr>
                        <a:t>Hipotálamo</a:t>
                      </a:r>
                      <a:r>
                        <a:rPr kumimoji="0" lang="es-ES" sz="900" b="0" i="0" u="none" strike="noStrike" cap="none" normalizeH="0" baseline="0">
                          <a:ln>
                            <a:noFill/>
                          </a:ln>
                          <a:solidFill>
                            <a:schemeClr val="tx1"/>
                          </a:solidFill>
                          <a:effectLst/>
                          <a:latin typeface="Arial" charset="0"/>
                          <a:ea typeface="Times New Roman" pitchFamily="18" charset="0"/>
                          <a:cs typeface="Arial" charset="0"/>
                        </a:rPr>
                        <a:t> (células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48" tooltip="Neuroendócrino (aún no redactado)"/>
                        </a:rPr>
                        <a:t>neuroendocrinas</a:t>
                      </a:r>
                      <a:r>
                        <a:rPr kumimoji="0" lang="es-ES" sz="900" b="0" i="0" u="none" strike="noStrike" cap="none" normalizeH="0" baseline="0">
                          <a:ln>
                            <a:noFill/>
                          </a:ln>
                          <a:solidFill>
                            <a:schemeClr val="tx1"/>
                          </a:solidFill>
                          <a:effectLst/>
                          <a:latin typeface="Arial" charset="0"/>
                          <a:ea typeface="Times New Roman" pitchFamily="18" charset="0"/>
                          <a:cs typeface="Arial" charset="0"/>
                        </a:rPr>
                        <a:t> del núcleo periventricular),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49" tooltip="Islotes de Langerhans"/>
                        </a:rPr>
                        <a:t>islotes de Langerhans</a:t>
                      </a:r>
                      <a:r>
                        <a:rPr kumimoji="0" lang="es-ES" sz="900" b="0" i="0" u="none" strike="noStrike" cap="none" normalizeH="0" baseline="0">
                          <a:ln>
                            <a:noFill/>
                          </a:ln>
                          <a:solidFill>
                            <a:schemeClr val="tx1"/>
                          </a:solidFill>
                          <a:effectLst/>
                          <a:latin typeface="Arial" charset="0"/>
                          <a:ea typeface="Times New Roman" pitchFamily="18" charset="0"/>
                          <a:cs typeface="Arial" charset="0"/>
                        </a:rPr>
                        <a:t>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50" tooltip="Células delta (aún no redactado)"/>
                        </a:rPr>
                        <a:t>células delta</a:t>
                      </a:r>
                      <a:r>
                        <a:rPr kumimoji="0" lang="es-ES" sz="900" b="0" i="0" u="none" strike="noStrike" cap="none" normalizeH="0" baseline="0">
                          <a:ln>
                            <a:noFill/>
                          </a:ln>
                          <a:solidFill>
                            <a:schemeClr val="tx1"/>
                          </a:solidFill>
                          <a:effectLst/>
                          <a:latin typeface="Arial" charset="0"/>
                          <a:ea typeface="Times New Roman" pitchFamily="18" charset="0"/>
                          <a:cs typeface="Arial" charset="0"/>
                        </a:rPr>
                        <a:t>),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51" tooltip="Aparato gastrointestinal"/>
                        </a:rPr>
                        <a:t>aparato gastrointestinal</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s-MX" sz="900" b="0" i="0" u="none" strike="noStrike" cap="none" normalizeH="0" baseline="0">
                        <a:ln>
                          <a:noFill/>
                        </a:ln>
                        <a:solidFill>
                          <a:schemeClr val="tx1"/>
                        </a:solidFill>
                        <a:effectLst/>
                        <a:latin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6" tooltip="Hipófisis anterior"/>
                        </a:rPr>
                        <a:t>Hipófisis anterior</a:t>
                      </a:r>
                      <a:r>
                        <a:rPr kumimoji="0" lang="es-ES" sz="900" b="0" i="0" u="none" strike="noStrike" cap="none" normalizeH="0" baseline="0">
                          <a:ln>
                            <a:noFill/>
                          </a:ln>
                          <a:solidFill>
                            <a:schemeClr val="tx1"/>
                          </a:solidFill>
                          <a:effectLst/>
                          <a:latin typeface="Arial" charset="0"/>
                          <a:ea typeface="Times New Roman" pitchFamily="18" charset="0"/>
                          <a:cs typeface="Arial" charset="0"/>
                        </a:rPr>
                        <a:t>,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51" tooltip="Aparato gastrointestinal"/>
                        </a:rPr>
                        <a:t>aparato gastrointestinal</a:t>
                      </a:r>
                      <a:r>
                        <a:rPr kumimoji="0" lang="es-ES" sz="900" b="0" i="0" u="none" strike="noStrike" cap="none" normalizeH="0" baseline="0">
                          <a:ln>
                            <a:noFill/>
                          </a:ln>
                          <a:solidFill>
                            <a:schemeClr val="tx1"/>
                          </a:solidFill>
                          <a:effectLst/>
                          <a:latin typeface="Arial" charset="0"/>
                          <a:ea typeface="Times New Roman" pitchFamily="18" charset="0"/>
                          <a:cs typeface="Arial" charset="0"/>
                        </a:rPr>
                        <a:t>,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52" tooltip="Músculo liso"/>
                        </a:rPr>
                        <a:t>músculo liso</a:t>
                      </a:r>
                      <a:r>
                        <a:rPr kumimoji="0" lang="es-ES" sz="900" b="0" i="0" u="none" strike="noStrike" cap="none" normalizeH="0" baseline="0">
                          <a:ln>
                            <a:noFill/>
                          </a:ln>
                          <a:solidFill>
                            <a:schemeClr val="tx1"/>
                          </a:solidFill>
                          <a:effectLst/>
                          <a:latin typeface="Arial" charset="0"/>
                          <a:ea typeface="Times New Roman" pitchFamily="18" charset="0"/>
                          <a:cs typeface="Arial" charset="0"/>
                        </a:rPr>
                        <a:t>,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42" tooltip="Páncreas"/>
                        </a:rPr>
                        <a:t>páncreas</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dirty="0">
                          <a:ln>
                            <a:noFill/>
                          </a:ln>
                          <a:solidFill>
                            <a:schemeClr val="tx1"/>
                          </a:solidFill>
                          <a:effectLst/>
                          <a:latin typeface="Arial" charset="0"/>
                          <a:ea typeface="Times New Roman" pitchFamily="18" charset="0"/>
                          <a:cs typeface="Arial" charset="0"/>
                        </a:rPr>
                        <a:t>Numerosos efectos: inhibe la liberación de </a:t>
                      </a:r>
                      <a:r>
                        <a:rPr kumimoji="0" lang="es-ES" sz="900" b="0" i="0" u="none" strike="noStrike" cap="none" normalizeH="0" baseline="0" dirty="0">
                          <a:ln>
                            <a:noFill/>
                          </a:ln>
                          <a:solidFill>
                            <a:schemeClr val="tx1"/>
                          </a:solidFill>
                          <a:effectLst/>
                          <a:latin typeface="Arial" charset="0"/>
                          <a:ea typeface="Times New Roman" pitchFamily="18" charset="0"/>
                          <a:cs typeface="Arial" charset="0"/>
                          <a:hlinkClick r:id="rId53" tooltip="Hormona del crecimiento"/>
                        </a:rPr>
                        <a:t>hormona del crecimiento</a:t>
                      </a:r>
                      <a:r>
                        <a:rPr kumimoji="0" lang="es-ES" sz="900" b="0" i="0" u="none" strike="noStrike" cap="none" normalizeH="0" baseline="0" dirty="0">
                          <a:ln>
                            <a:noFill/>
                          </a:ln>
                          <a:solidFill>
                            <a:schemeClr val="tx1"/>
                          </a:solidFill>
                          <a:effectLst/>
                          <a:latin typeface="Arial" charset="0"/>
                          <a:ea typeface="Times New Roman" pitchFamily="18" charset="0"/>
                          <a:cs typeface="Arial" charset="0"/>
                        </a:rPr>
                        <a:t> y </a:t>
                      </a:r>
                      <a:r>
                        <a:rPr kumimoji="0" lang="es-ES" sz="900" b="0" i="0" u="none" strike="noStrike" cap="none" normalizeH="0" baseline="0" dirty="0">
                          <a:ln>
                            <a:noFill/>
                          </a:ln>
                          <a:solidFill>
                            <a:schemeClr val="tx1"/>
                          </a:solidFill>
                          <a:effectLst/>
                          <a:latin typeface="Arial" charset="0"/>
                          <a:ea typeface="Times New Roman" pitchFamily="18" charset="0"/>
                          <a:cs typeface="Arial" charset="0"/>
                          <a:hlinkClick r:id="rId54" tooltip="Hormona liberadora de tirotropina"/>
                        </a:rPr>
                        <a:t>hormona liberadora de </a:t>
                      </a:r>
                      <a:r>
                        <a:rPr kumimoji="0" lang="es-ES" sz="900" b="0" i="0" u="none" strike="noStrike" cap="none" normalizeH="0" baseline="0" dirty="0" err="1">
                          <a:ln>
                            <a:noFill/>
                          </a:ln>
                          <a:solidFill>
                            <a:schemeClr val="tx1"/>
                          </a:solidFill>
                          <a:effectLst/>
                          <a:latin typeface="Arial" charset="0"/>
                          <a:ea typeface="Times New Roman" pitchFamily="18" charset="0"/>
                          <a:cs typeface="Arial" charset="0"/>
                          <a:hlinkClick r:id="rId54" tooltip="Hormona liberadora de tirotropina"/>
                        </a:rPr>
                        <a:t>tirotropina</a:t>
                      </a:r>
                      <a:r>
                        <a:rPr kumimoji="0" lang="es-ES" sz="900" b="0" i="0" u="none" strike="noStrike" cap="none" normalizeH="0" baseline="0" dirty="0">
                          <a:ln>
                            <a:noFill/>
                          </a:ln>
                          <a:solidFill>
                            <a:schemeClr val="tx1"/>
                          </a:solidFill>
                          <a:effectLst/>
                          <a:latin typeface="Arial" charset="0"/>
                          <a:ea typeface="Times New Roman" pitchFamily="18" charset="0"/>
                          <a:cs typeface="Arial" charset="0"/>
                        </a:rPr>
                        <a:t>; suprime la liberación de </a:t>
                      </a:r>
                      <a:r>
                        <a:rPr kumimoji="0" lang="es-ES" sz="900" b="0" i="0" u="none" strike="noStrike" cap="none" normalizeH="0" baseline="0" dirty="0">
                          <a:ln>
                            <a:noFill/>
                          </a:ln>
                          <a:solidFill>
                            <a:schemeClr val="tx1"/>
                          </a:solidFill>
                          <a:effectLst/>
                          <a:latin typeface="Arial" charset="0"/>
                          <a:ea typeface="Times New Roman" pitchFamily="18" charset="0"/>
                          <a:cs typeface="Arial" charset="0"/>
                          <a:hlinkClick r:id="rId55" tooltip="Gastrina"/>
                        </a:rPr>
                        <a:t>gastrina</a:t>
                      </a:r>
                      <a:r>
                        <a:rPr kumimoji="0" lang="es-ES" sz="900" b="0" i="0" u="none" strike="noStrike" cap="none" normalizeH="0" baseline="0" dirty="0">
                          <a:ln>
                            <a:noFill/>
                          </a:ln>
                          <a:solidFill>
                            <a:schemeClr val="tx1"/>
                          </a:solidFill>
                          <a:effectLst/>
                          <a:latin typeface="Arial" charset="0"/>
                          <a:ea typeface="Times New Roman" pitchFamily="18" charset="0"/>
                          <a:cs typeface="Arial" charset="0"/>
                        </a:rPr>
                        <a:t>, </a:t>
                      </a:r>
                      <a:r>
                        <a:rPr kumimoji="0" lang="es-ES" sz="900" b="0" i="0" u="none" strike="noStrike" cap="none" normalizeH="0" baseline="0" dirty="0" err="1">
                          <a:ln>
                            <a:noFill/>
                          </a:ln>
                          <a:solidFill>
                            <a:schemeClr val="tx1"/>
                          </a:solidFill>
                          <a:effectLst/>
                          <a:latin typeface="Arial" charset="0"/>
                          <a:ea typeface="Times New Roman" pitchFamily="18" charset="0"/>
                          <a:cs typeface="Arial" charset="0"/>
                          <a:hlinkClick r:id="rId45" tooltip="Colecistoquinina"/>
                        </a:rPr>
                        <a:t>colecistoquinina</a:t>
                      </a:r>
                      <a:r>
                        <a:rPr kumimoji="0" lang="es-ES" sz="900" b="0" i="0" u="none" strike="noStrike" cap="none" normalizeH="0" baseline="0" dirty="0">
                          <a:ln>
                            <a:noFill/>
                          </a:ln>
                          <a:solidFill>
                            <a:schemeClr val="tx1"/>
                          </a:solidFill>
                          <a:effectLst/>
                          <a:latin typeface="Arial" charset="0"/>
                          <a:ea typeface="Times New Roman" pitchFamily="18" charset="0"/>
                          <a:cs typeface="Arial" charset="0"/>
                        </a:rPr>
                        <a:t>, </a:t>
                      </a:r>
                      <a:r>
                        <a:rPr kumimoji="0" lang="es-ES" sz="900" b="0" i="0" u="none" strike="noStrike" cap="none" normalizeH="0" baseline="0" dirty="0">
                          <a:ln>
                            <a:noFill/>
                          </a:ln>
                          <a:solidFill>
                            <a:schemeClr val="tx1"/>
                          </a:solidFill>
                          <a:effectLst/>
                          <a:latin typeface="Arial" charset="0"/>
                          <a:ea typeface="Times New Roman" pitchFamily="18" charset="0"/>
                          <a:cs typeface="Arial" charset="0"/>
                          <a:hlinkClick r:id="rId38" tooltip="Secretina"/>
                        </a:rPr>
                        <a:t>secretina</a:t>
                      </a:r>
                      <a:r>
                        <a:rPr kumimoji="0" lang="es-ES" sz="900" b="0" i="0" u="none" strike="noStrike" cap="none" normalizeH="0" baseline="0" dirty="0">
                          <a:ln>
                            <a:noFill/>
                          </a:ln>
                          <a:solidFill>
                            <a:schemeClr val="tx1"/>
                          </a:solidFill>
                          <a:effectLst/>
                          <a:latin typeface="Arial" charset="0"/>
                          <a:ea typeface="Times New Roman" pitchFamily="18" charset="0"/>
                          <a:cs typeface="Arial" charset="0"/>
                        </a:rPr>
                        <a:t>, y otras muchas hormonas gastrointestinales; reduce las contracciones del </a:t>
                      </a:r>
                      <a:r>
                        <a:rPr kumimoji="0" lang="es-ES" sz="900" b="0" i="0" u="none" strike="noStrike" cap="none" normalizeH="0" baseline="0" dirty="0">
                          <a:ln>
                            <a:noFill/>
                          </a:ln>
                          <a:solidFill>
                            <a:schemeClr val="tx1"/>
                          </a:solidFill>
                          <a:effectLst/>
                          <a:latin typeface="Arial" charset="0"/>
                          <a:ea typeface="Times New Roman" pitchFamily="18" charset="0"/>
                          <a:cs typeface="Arial" charset="0"/>
                          <a:hlinkClick r:id="rId52" tooltip="Músculo liso"/>
                        </a:rPr>
                        <a:t>músculo liso</a:t>
                      </a:r>
                      <a:r>
                        <a:rPr kumimoji="0" lang="es-ES" sz="900" b="0" i="0" u="none" strike="noStrike" cap="none" normalizeH="0" baseline="0" dirty="0">
                          <a:ln>
                            <a:noFill/>
                          </a:ln>
                          <a:solidFill>
                            <a:schemeClr val="tx1"/>
                          </a:solidFill>
                          <a:effectLst/>
                          <a:latin typeface="Arial" charset="0"/>
                          <a:ea typeface="Times New Roman" pitchFamily="18" charset="0"/>
                          <a:cs typeface="Arial" charset="0"/>
                        </a:rPr>
                        <a:t> intestinal;</a:t>
                      </a:r>
                      <a:r>
                        <a:rPr kumimoji="0" lang="es-ES" sz="900" b="0" i="0" u="none" strike="noStrike" cap="none" normalizeH="0" baseline="30000" dirty="0">
                          <a:ln>
                            <a:noFill/>
                          </a:ln>
                          <a:solidFill>
                            <a:schemeClr val="tx1"/>
                          </a:solidFill>
                          <a:effectLst/>
                          <a:latin typeface="Arial" charset="0"/>
                          <a:ea typeface="Times New Roman" pitchFamily="18" charset="0"/>
                          <a:cs typeface="Arial" charset="0"/>
                          <a:hlinkClick r:id="rId28"/>
                        </a:rPr>
                        <a:t>3</a:t>
                      </a:r>
                      <a:r>
                        <a:rPr kumimoji="0" lang="es-ES" sz="900" b="0" i="0" u="none" strike="noStrike" cap="none" normalizeH="0" baseline="0" dirty="0">
                          <a:ln>
                            <a:noFill/>
                          </a:ln>
                          <a:solidFill>
                            <a:schemeClr val="tx1"/>
                          </a:solidFill>
                          <a:effectLst/>
                          <a:latin typeface="Arial" charset="0"/>
                          <a:ea typeface="Times New Roman" pitchFamily="18" charset="0"/>
                          <a:cs typeface="Arial" charset="0"/>
                        </a:rPr>
                        <a:t> inhibe la liberación de </a:t>
                      </a:r>
                      <a:r>
                        <a:rPr kumimoji="0" lang="es-ES" sz="900" b="0" i="0" u="none" strike="noStrike" cap="none" normalizeH="0" baseline="0" dirty="0">
                          <a:ln>
                            <a:noFill/>
                          </a:ln>
                          <a:solidFill>
                            <a:schemeClr val="tx1"/>
                          </a:solidFill>
                          <a:effectLst/>
                          <a:latin typeface="Arial" charset="0"/>
                          <a:ea typeface="Times New Roman" pitchFamily="18" charset="0"/>
                          <a:cs typeface="Arial" charset="0"/>
                          <a:hlinkClick r:id="rId56" tooltip="Insulina"/>
                        </a:rPr>
                        <a:t>insulina</a:t>
                      </a:r>
                      <a:r>
                        <a:rPr kumimoji="0" lang="es-ES" sz="900" b="0" i="0" u="none" strike="noStrike" cap="none" normalizeH="0" baseline="0" dirty="0">
                          <a:ln>
                            <a:noFill/>
                          </a:ln>
                          <a:solidFill>
                            <a:schemeClr val="tx1"/>
                          </a:solidFill>
                          <a:effectLst/>
                          <a:latin typeface="Arial" charset="0"/>
                          <a:ea typeface="Times New Roman" pitchFamily="18" charset="0"/>
                          <a:cs typeface="Arial" charset="0"/>
                        </a:rPr>
                        <a:t> y </a:t>
                      </a:r>
                      <a:r>
                        <a:rPr kumimoji="0" lang="es-ES" sz="900" b="0" i="0" u="none" strike="noStrike" cap="none" normalizeH="0" baseline="0" dirty="0">
                          <a:ln>
                            <a:noFill/>
                          </a:ln>
                          <a:solidFill>
                            <a:schemeClr val="tx1"/>
                          </a:solidFill>
                          <a:effectLst/>
                          <a:latin typeface="Arial" charset="0"/>
                          <a:ea typeface="Times New Roman" pitchFamily="18" charset="0"/>
                          <a:cs typeface="Arial" charset="0"/>
                          <a:hlinkClick r:id="rId57" tooltip="Glucagón"/>
                        </a:rPr>
                        <a:t>glucagón</a:t>
                      </a:r>
                      <a:r>
                        <a:rPr kumimoji="0" lang="es-ES" sz="900" b="0" i="0" u="none" strike="noStrike" cap="none" normalizeH="0" baseline="0" dirty="0">
                          <a:ln>
                            <a:noFill/>
                          </a:ln>
                          <a:solidFill>
                            <a:schemeClr val="tx1"/>
                          </a:solidFill>
                          <a:effectLst/>
                          <a:latin typeface="Arial" charset="0"/>
                          <a:ea typeface="Times New Roman" pitchFamily="18" charset="0"/>
                          <a:cs typeface="Arial" charset="0"/>
                        </a:rPr>
                        <a:t>; suprime la secreción </a:t>
                      </a:r>
                      <a:r>
                        <a:rPr kumimoji="0" lang="es-ES" sz="900" b="0" i="0" u="none" strike="noStrike" cap="none" normalizeH="0" baseline="0" dirty="0">
                          <a:ln>
                            <a:noFill/>
                          </a:ln>
                          <a:solidFill>
                            <a:schemeClr val="tx1"/>
                          </a:solidFill>
                          <a:effectLst/>
                          <a:latin typeface="Arial" charset="0"/>
                          <a:ea typeface="Times New Roman" pitchFamily="18" charset="0"/>
                          <a:cs typeface="Arial" charset="0"/>
                          <a:hlinkClick r:id="rId58" tooltip="Exocrina (aún no redactado)"/>
                        </a:rPr>
                        <a:t>exocrina</a:t>
                      </a:r>
                      <a:r>
                        <a:rPr kumimoji="0" lang="es-ES" sz="900" b="0" i="0" u="none" strike="noStrike" cap="none" normalizeH="0" baseline="0" dirty="0">
                          <a:ln>
                            <a:noFill/>
                          </a:ln>
                          <a:solidFill>
                            <a:schemeClr val="tx1"/>
                          </a:solidFill>
                          <a:effectLst/>
                          <a:latin typeface="Arial" charset="0"/>
                          <a:ea typeface="Times New Roman" pitchFamily="18" charset="0"/>
                          <a:cs typeface="Arial" charset="0"/>
                        </a:rPr>
                        <a:t> del </a:t>
                      </a:r>
                      <a:r>
                        <a:rPr kumimoji="0" lang="es-ES" sz="900" b="0" i="0" u="none" strike="noStrike" cap="none" normalizeH="0" baseline="0" dirty="0">
                          <a:ln>
                            <a:noFill/>
                          </a:ln>
                          <a:solidFill>
                            <a:schemeClr val="tx1"/>
                          </a:solidFill>
                          <a:effectLst/>
                          <a:latin typeface="Arial" charset="0"/>
                          <a:ea typeface="Times New Roman" pitchFamily="18" charset="0"/>
                          <a:cs typeface="Arial" charset="0"/>
                          <a:hlinkClick r:id="rId42" tooltip="Páncreas"/>
                        </a:rPr>
                        <a:t>páncreas</a:t>
                      </a:r>
                      <a:r>
                        <a:rPr kumimoji="0" lang="es-ES" sz="900" b="0" i="0" u="none" strike="noStrike" cap="none" normalizeH="0" baseline="0" dirty="0">
                          <a:ln>
                            <a:noFill/>
                          </a:ln>
                          <a:solidFill>
                            <a:schemeClr val="tx1"/>
                          </a:solidFill>
                          <a:effectLst/>
                          <a:latin typeface="Arial" charset="0"/>
                          <a:ea typeface="Times New Roman" pitchFamily="18" charset="0"/>
                          <a:cs typeface="Arial" charset="0"/>
                        </a:rPr>
                        <a:t>.</a:t>
                      </a: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50294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dirty="0">
                          <a:ln>
                            <a:noFill/>
                          </a:ln>
                          <a:solidFill>
                            <a:schemeClr val="tx1"/>
                          </a:solidFill>
                          <a:effectLst/>
                          <a:latin typeface="Arial" charset="0"/>
                          <a:ea typeface="Times New Roman" pitchFamily="18" charset="0"/>
                          <a:cs typeface="Arial" charset="0"/>
                        </a:rPr>
                        <a:t>Trombopoyetina</a:t>
                      </a:r>
                      <a:endParaRPr kumimoji="0" lang="es-ES" sz="900" b="0" i="0" u="none" strike="noStrike" cap="none" normalizeH="0" baseline="0" dirty="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rPr>
                        <a:t>TPO</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41" tooltip="Hígado"/>
                        </a:rPr>
                        <a:t>Hígado</a:t>
                      </a:r>
                      <a:r>
                        <a:rPr kumimoji="0" lang="es-ES" sz="900" b="0" i="0" u="none" strike="noStrike" cap="none" normalizeH="0" baseline="0">
                          <a:ln>
                            <a:noFill/>
                          </a:ln>
                          <a:solidFill>
                            <a:schemeClr val="tx1"/>
                          </a:solidFill>
                          <a:effectLst/>
                          <a:latin typeface="Arial" charset="0"/>
                          <a:ea typeface="Times New Roman" pitchFamily="18" charset="0"/>
                          <a:cs typeface="Arial" charset="0"/>
                        </a:rPr>
                        <a:t>,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34" tooltip="Riñón"/>
                        </a:rPr>
                        <a:t>riñón</a:t>
                      </a:r>
                      <a:r>
                        <a:rPr kumimoji="0" lang="es-ES" sz="900" b="0" i="0" u="none" strike="noStrike" cap="none" normalizeH="0" baseline="0">
                          <a:ln>
                            <a:noFill/>
                          </a:ln>
                          <a:solidFill>
                            <a:schemeClr val="tx1"/>
                          </a:solidFill>
                          <a:effectLst/>
                          <a:latin typeface="Arial" charset="0"/>
                          <a:ea typeface="Times New Roman" pitchFamily="18" charset="0"/>
                          <a:cs typeface="Arial" charset="0"/>
                        </a:rPr>
                        <a:t>,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59" tooltip="Músculo estriado"/>
                        </a:rPr>
                        <a:t>músculo estriado</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s-MX" sz="900" b="0" i="0" u="none" strike="noStrike" cap="none" normalizeH="0" baseline="0">
                        <a:ln>
                          <a:noFill/>
                        </a:ln>
                        <a:solidFill>
                          <a:schemeClr val="tx1"/>
                        </a:solidFill>
                        <a:effectLst/>
                        <a:latin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60" tooltip="Megacariocito"/>
                        </a:rPr>
                        <a:t>Megacariocitos</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Producción de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61" tooltip="Plaquetas"/>
                        </a:rPr>
                        <a:t>plaquetas</a:t>
                      </a:r>
                      <a:r>
                        <a:rPr kumimoji="0" lang="es-ES" sz="900" b="0" i="0" u="none" strike="noStrike" cap="none" normalizeH="0" baseline="0">
                          <a:ln>
                            <a:noFill/>
                          </a:ln>
                          <a:solidFill>
                            <a:schemeClr val="tx1"/>
                          </a:solidFill>
                          <a:effectLst/>
                          <a:latin typeface="Arial" charset="0"/>
                          <a:ea typeface="Times New Roman" pitchFamily="18" charset="0"/>
                          <a:cs typeface="Arial" charset="0"/>
                        </a:rPr>
                        <a:t>.</a:t>
                      </a:r>
                      <a:r>
                        <a:rPr kumimoji="0" lang="es-ES" sz="900" b="0" i="0" u="none" strike="noStrike" cap="none" normalizeH="0" baseline="30000">
                          <a:ln>
                            <a:noFill/>
                          </a:ln>
                          <a:solidFill>
                            <a:schemeClr val="tx1"/>
                          </a:solidFill>
                          <a:effectLst/>
                          <a:latin typeface="Arial" charset="0"/>
                          <a:ea typeface="Times New Roman" pitchFamily="18" charset="0"/>
                          <a:cs typeface="Arial" charset="0"/>
                          <a:hlinkClick r:id="rId28"/>
                        </a:rPr>
                        <a:t>4</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36578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dirty="0">
                          <a:ln>
                            <a:noFill/>
                          </a:ln>
                          <a:solidFill>
                            <a:schemeClr val="tx1"/>
                          </a:solidFill>
                          <a:effectLst/>
                          <a:latin typeface="Arial" charset="0"/>
                          <a:ea typeface="Times New Roman" pitchFamily="18" charset="0"/>
                          <a:cs typeface="Arial" charset="0"/>
                        </a:rPr>
                        <a:t>Tirotropina</a:t>
                      </a:r>
                      <a:endParaRPr kumimoji="0" lang="es-ES" sz="900" b="0" i="0" u="none" strike="noStrike" cap="none" normalizeH="0" baseline="0" dirty="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rPr>
                        <a:t>TSH</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6" tooltip="Hipófisis anterior"/>
                        </a:rPr>
                        <a:t>Hipófisis anterior</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7" tooltip="AMPc"/>
                        </a:rPr>
                        <a:t>AMPc</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62" tooltip="Glándula tiroides"/>
                        </a:rPr>
                        <a:t>Tiroides</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Estimula la secreción de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63" tooltip="Tiroxina"/>
                        </a:rPr>
                        <a:t>tiroxina</a:t>
                      </a:r>
                      <a:r>
                        <a:rPr kumimoji="0" lang="es-ES" sz="900" b="0" i="0" u="none" strike="noStrike" cap="none" normalizeH="0" baseline="0">
                          <a:ln>
                            <a:noFill/>
                          </a:ln>
                          <a:solidFill>
                            <a:schemeClr val="tx1"/>
                          </a:solidFill>
                          <a:effectLst/>
                          <a:latin typeface="Arial" charset="0"/>
                          <a:ea typeface="Times New Roman" pitchFamily="18" charset="0"/>
                          <a:cs typeface="Arial" charset="0"/>
                        </a:rPr>
                        <a:t> y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64" tooltip="Triyodotironina"/>
                        </a:rPr>
                        <a:t>triyodotironina</a:t>
                      </a:r>
                      <a:r>
                        <a:rPr kumimoji="0" lang="es-ES" sz="900" b="0" i="0" u="none" strike="noStrike" cap="none" normalizeH="0" baseline="0">
                          <a:ln>
                            <a:noFill/>
                          </a:ln>
                          <a:solidFill>
                            <a:schemeClr val="tx1"/>
                          </a:solidFill>
                          <a:effectLst/>
                          <a:latin typeface="Arial" charset="0"/>
                          <a:ea typeface="Times New Roman" pitchFamily="18" charset="0"/>
                          <a:cs typeface="Arial" charset="0"/>
                        </a:rPr>
                        <a:t>.</a:t>
                      </a: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bl>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0206" name="Group 270"/>
          <p:cNvGraphicFramePr>
            <a:graphicFrameLocks noGrp="1"/>
          </p:cNvGraphicFramePr>
          <p:nvPr/>
        </p:nvGraphicFramePr>
        <p:xfrm>
          <a:off x="611188" y="692150"/>
          <a:ext cx="8280400" cy="5440363"/>
        </p:xfrm>
        <a:graphic>
          <a:graphicData uri="http://schemas.openxmlformats.org/drawingml/2006/table">
            <a:tbl>
              <a:tblPr/>
              <a:tblGrid>
                <a:gridCol w="995362">
                  <a:extLst>
                    <a:ext uri="{9D8B030D-6E8A-4147-A177-3AD203B41FA5}">
                      <a16:colId xmlns:a16="http://schemas.microsoft.com/office/drawing/2014/main" val="20000"/>
                    </a:ext>
                  </a:extLst>
                </a:gridCol>
                <a:gridCol w="995363">
                  <a:extLst>
                    <a:ext uri="{9D8B030D-6E8A-4147-A177-3AD203B41FA5}">
                      <a16:colId xmlns:a16="http://schemas.microsoft.com/office/drawing/2014/main" val="20001"/>
                    </a:ext>
                  </a:extLst>
                </a:gridCol>
                <a:gridCol w="1285875">
                  <a:extLst>
                    <a:ext uri="{9D8B030D-6E8A-4147-A177-3AD203B41FA5}">
                      <a16:colId xmlns:a16="http://schemas.microsoft.com/office/drawing/2014/main" val="20002"/>
                    </a:ext>
                  </a:extLst>
                </a:gridCol>
                <a:gridCol w="396875">
                  <a:extLst>
                    <a:ext uri="{9D8B030D-6E8A-4147-A177-3AD203B41FA5}">
                      <a16:colId xmlns:a16="http://schemas.microsoft.com/office/drawing/2014/main" val="20003"/>
                    </a:ext>
                  </a:extLst>
                </a:gridCol>
                <a:gridCol w="1303337">
                  <a:extLst>
                    <a:ext uri="{9D8B030D-6E8A-4147-A177-3AD203B41FA5}">
                      <a16:colId xmlns:a16="http://schemas.microsoft.com/office/drawing/2014/main" val="20004"/>
                    </a:ext>
                  </a:extLst>
                </a:gridCol>
                <a:gridCol w="3303588">
                  <a:extLst>
                    <a:ext uri="{9D8B030D-6E8A-4147-A177-3AD203B41FA5}">
                      <a16:colId xmlns:a16="http://schemas.microsoft.com/office/drawing/2014/main" val="20005"/>
                    </a:ext>
                  </a:extLst>
                </a:gridCol>
              </a:tblGrid>
              <a:tr h="777199">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dirty="0">
                          <a:ln>
                            <a:noFill/>
                          </a:ln>
                          <a:solidFill>
                            <a:schemeClr val="tx1"/>
                          </a:solidFill>
                          <a:effectLst/>
                          <a:latin typeface="Arial" charset="0"/>
                          <a:ea typeface="Times New Roman" pitchFamily="18" charset="0"/>
                          <a:cs typeface="Arial" charset="0"/>
                          <a:hlinkClick r:id="rId2" tooltip="Hormona liberadora de tirotropina"/>
                        </a:rPr>
                        <a:t>Hormona liberadora de </a:t>
                      </a:r>
                      <a:r>
                        <a:rPr kumimoji="0" lang="es-ES" sz="900" b="1" i="0" u="none" strike="noStrike" cap="none" normalizeH="0" baseline="0" dirty="0" err="1">
                          <a:ln>
                            <a:noFill/>
                          </a:ln>
                          <a:solidFill>
                            <a:schemeClr val="tx1"/>
                          </a:solidFill>
                          <a:effectLst/>
                          <a:latin typeface="Arial" charset="0"/>
                          <a:ea typeface="Times New Roman" pitchFamily="18" charset="0"/>
                          <a:cs typeface="Arial" charset="0"/>
                          <a:hlinkClick r:id="rId2" tooltip="Hormona liberadora de tirotropina"/>
                        </a:rPr>
                        <a:t>tirotropina</a:t>
                      </a:r>
                      <a:endParaRPr kumimoji="0" lang="es-ES" sz="1800" b="0" i="0" u="none" strike="noStrike" cap="none" normalizeH="0" baseline="0" dirty="0">
                        <a:ln>
                          <a:noFill/>
                        </a:ln>
                        <a:solidFill>
                          <a:schemeClr val="tx1"/>
                        </a:solidFill>
                        <a:effectLst/>
                        <a:latin typeface="Arial" charset="0"/>
                        <a:ea typeface="Times New Roman" pitchFamily="18" charset="0"/>
                        <a:cs typeface="Arial" charset="0"/>
                      </a:endParaRPr>
                    </a:p>
                  </a:txBody>
                  <a:tcPr marT="45713" marB="4571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rPr>
                        <a:t>TRH</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3" marB="4571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3" tooltip="Hipotálamo"/>
                        </a:rPr>
                        <a:t>Hipotálamo</a:t>
                      </a:r>
                      <a:r>
                        <a:rPr kumimoji="0" lang="es-ES" sz="900" b="0" i="0" u="none" strike="noStrike" cap="none" normalizeH="0" baseline="0">
                          <a:ln>
                            <a:noFill/>
                          </a:ln>
                          <a:solidFill>
                            <a:schemeClr val="tx1"/>
                          </a:solidFill>
                          <a:effectLst/>
                          <a:latin typeface="Arial" charset="0"/>
                          <a:ea typeface="Times New Roman" pitchFamily="18" charset="0"/>
                          <a:cs typeface="Arial" charset="0"/>
                        </a:rPr>
                        <a:t> (neuronas neurosecretoras del núcleo paraventricular)</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3" marB="4571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4" tooltip="IP3"/>
                        </a:rPr>
                        <a:t>IP3</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3" marB="4571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5" tooltip="Hipófisis anterior"/>
                        </a:rPr>
                        <a:t>Hipófisis anterior</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3" marB="4571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dirty="0">
                          <a:ln>
                            <a:noFill/>
                          </a:ln>
                          <a:solidFill>
                            <a:schemeClr val="tx1"/>
                          </a:solidFill>
                          <a:effectLst/>
                          <a:latin typeface="Arial" charset="0"/>
                          <a:ea typeface="Times New Roman" pitchFamily="18" charset="0"/>
                          <a:cs typeface="Arial" charset="0"/>
                        </a:rPr>
                        <a:t>Estimula la liberación de </a:t>
                      </a:r>
                      <a:r>
                        <a:rPr kumimoji="0" lang="es-ES" sz="900" b="0" i="0" u="none" strike="noStrike" cap="none" normalizeH="0" baseline="0" dirty="0" err="1">
                          <a:ln>
                            <a:noFill/>
                          </a:ln>
                          <a:solidFill>
                            <a:schemeClr val="tx1"/>
                          </a:solidFill>
                          <a:effectLst/>
                          <a:latin typeface="Arial" charset="0"/>
                          <a:ea typeface="Times New Roman" pitchFamily="18" charset="0"/>
                          <a:cs typeface="Arial" charset="0"/>
                          <a:hlinkClick r:id="rId6" tooltip="Tirotropina"/>
                        </a:rPr>
                        <a:t>tirotropina</a:t>
                      </a:r>
                      <a:r>
                        <a:rPr kumimoji="0" lang="es-ES" sz="900" b="0" i="0" u="none" strike="noStrike" cap="none" normalizeH="0" baseline="0" dirty="0">
                          <a:ln>
                            <a:noFill/>
                          </a:ln>
                          <a:solidFill>
                            <a:schemeClr val="tx1"/>
                          </a:solidFill>
                          <a:effectLst/>
                          <a:latin typeface="Arial" charset="0"/>
                          <a:ea typeface="Times New Roman" pitchFamily="18" charset="0"/>
                          <a:cs typeface="Arial" charset="0"/>
                        </a:rPr>
                        <a:t> y de </a:t>
                      </a:r>
                      <a:r>
                        <a:rPr kumimoji="0" lang="es-ES" sz="900" b="0" i="0" u="none" strike="noStrike" cap="none" normalizeH="0" baseline="0" dirty="0">
                          <a:ln>
                            <a:noFill/>
                          </a:ln>
                          <a:solidFill>
                            <a:schemeClr val="tx1"/>
                          </a:solidFill>
                          <a:effectLst/>
                          <a:latin typeface="Arial" charset="0"/>
                          <a:ea typeface="Times New Roman" pitchFamily="18" charset="0"/>
                          <a:cs typeface="Arial" charset="0"/>
                          <a:hlinkClick r:id="rId7" tooltip="Prolactina"/>
                        </a:rPr>
                        <a:t>prolactina</a:t>
                      </a:r>
                      <a:r>
                        <a:rPr kumimoji="0" lang="es-ES" sz="900" b="0" i="0" u="none" strike="noStrike" cap="none" normalizeH="0" baseline="0" dirty="0">
                          <a:ln>
                            <a:noFill/>
                          </a:ln>
                          <a:solidFill>
                            <a:schemeClr val="tx1"/>
                          </a:solidFill>
                          <a:effectLst/>
                          <a:latin typeface="Arial" charset="0"/>
                          <a:ea typeface="Times New Roman" pitchFamily="18" charset="0"/>
                          <a:cs typeface="Arial" charset="0"/>
                        </a:rPr>
                        <a:t>.</a:t>
                      </a:r>
                      <a:endParaRPr kumimoji="0" lang="es-ES" sz="1800" b="0" i="0" u="none" strike="noStrike" cap="none" normalizeH="0" baseline="0" dirty="0">
                        <a:ln>
                          <a:noFill/>
                        </a:ln>
                        <a:solidFill>
                          <a:schemeClr val="tx1"/>
                        </a:solidFill>
                        <a:effectLst/>
                        <a:latin typeface="Arial" charset="0"/>
                        <a:ea typeface="Times New Roman" pitchFamily="18" charset="0"/>
                        <a:cs typeface="Arial" charset="0"/>
                      </a:endParaRPr>
                    </a:p>
                  </a:txBody>
                  <a:tcPr marT="45713" marB="4571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18129">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hlinkClick r:id="rId8" tooltip="Factor liberador de prolactina (aún no redactado)"/>
                        </a:rPr>
                        <a:t>Factor liberador de prolactina</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3" marB="4571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rPr>
                        <a:t>PRF</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3" marB="4571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3" tooltip="Hipotálamo"/>
                        </a:rPr>
                        <a:t>Hipotálamo</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3" marB="4571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s-MX" sz="2800" b="0" i="0" u="none" strike="noStrike" cap="none" normalizeH="0" baseline="0">
                        <a:ln>
                          <a:noFill/>
                        </a:ln>
                        <a:solidFill>
                          <a:schemeClr val="tx1"/>
                        </a:solidFill>
                        <a:effectLst/>
                        <a:latin typeface="Arial" charset="0"/>
                      </a:endParaRPr>
                    </a:p>
                  </a:txBody>
                  <a:tcPr marT="45713" marB="4571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5" tooltip="Hipófisis anterior"/>
                        </a:rPr>
                        <a:t>Hipófisis anterior</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3" marB="4571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Estimula la liberación de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7" tooltip="Prolactina"/>
                        </a:rPr>
                        <a:t>prolactina</a:t>
                      </a:r>
                      <a:r>
                        <a:rPr kumimoji="0" lang="es-ES" sz="900" b="0" i="0" u="none" strike="noStrike" cap="none" normalizeH="0" baseline="0">
                          <a:ln>
                            <a:noFill/>
                          </a:ln>
                          <a:solidFill>
                            <a:schemeClr val="tx1"/>
                          </a:solidFill>
                          <a:effectLst/>
                          <a:latin typeface="Arial" charset="0"/>
                          <a:ea typeface="Times New Roman" pitchFamily="18" charset="0"/>
                          <a:cs typeface="Arial" charset="0"/>
                        </a:rPr>
                        <a:t>.</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3" marB="4571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18129">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hlinkClick r:id="rId9" tooltip="Lipotropina"/>
                        </a:rPr>
                        <a:t>Lipotropina</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3" marB="4571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PRH</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3" marB="4571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5" tooltip="Hipófisis anterior"/>
                        </a:rPr>
                        <a:t>Hipófisis anterior</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3" marB="4571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s-MX" sz="2800" b="0" i="0" u="none" strike="noStrike" cap="none" normalizeH="0" baseline="0">
                        <a:ln>
                          <a:noFill/>
                        </a:ln>
                        <a:solidFill>
                          <a:schemeClr val="tx1"/>
                        </a:solidFill>
                        <a:effectLst/>
                        <a:latin typeface="Arial" charset="0"/>
                      </a:endParaRPr>
                    </a:p>
                  </a:txBody>
                  <a:tcPr marT="45713" marB="4571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0" tooltip="Tejido adiposo"/>
                        </a:rPr>
                        <a:t>Tejido adiposo</a:t>
                      </a:r>
                      <a:r>
                        <a:rPr kumimoji="0" lang="es-ES" sz="900" b="0" i="0" u="none" strike="noStrike" cap="none" normalizeH="0" baseline="0">
                          <a:ln>
                            <a:noFill/>
                          </a:ln>
                          <a:solidFill>
                            <a:schemeClr val="tx1"/>
                          </a:solidFill>
                          <a:effectLst/>
                          <a:latin typeface="Arial" charset="0"/>
                          <a:ea typeface="Times New Roman" pitchFamily="18" charset="0"/>
                          <a:cs typeface="Arial" charset="0"/>
                        </a:rPr>
                        <a:t>,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1" tooltip="Melanocito"/>
                        </a:rPr>
                        <a:t>melanocitos</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3" marB="4571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Estimula la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2" tooltip="Lipólisis"/>
                        </a:rPr>
                        <a:t>lipólisis</a:t>
                      </a:r>
                      <a:r>
                        <a:rPr kumimoji="0" lang="es-ES" sz="900" b="0" i="0" u="none" strike="noStrike" cap="none" normalizeH="0" baseline="0">
                          <a:ln>
                            <a:noFill/>
                          </a:ln>
                          <a:solidFill>
                            <a:schemeClr val="tx1"/>
                          </a:solidFill>
                          <a:effectLst/>
                          <a:latin typeface="Arial" charset="0"/>
                          <a:ea typeface="Times New Roman" pitchFamily="18" charset="0"/>
                          <a:cs typeface="Arial" charset="0"/>
                        </a:rPr>
                        <a:t> y la síntesis de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3" tooltip="Esteroide"/>
                        </a:rPr>
                        <a:t>esteroides</a:t>
                      </a:r>
                      <a:r>
                        <a:rPr kumimoji="0" lang="es-ES" sz="900" b="0" i="0" u="none" strike="noStrike" cap="none" normalizeH="0" baseline="0">
                          <a:ln>
                            <a:noFill/>
                          </a:ln>
                          <a:solidFill>
                            <a:schemeClr val="tx1"/>
                          </a:solidFill>
                          <a:effectLst/>
                          <a:latin typeface="Arial" charset="0"/>
                          <a:ea typeface="Times New Roman" pitchFamily="18" charset="0"/>
                          <a:cs typeface="Arial" charset="0"/>
                        </a:rPr>
                        <a:t>; estimula la producción de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4" tooltip="Melanina"/>
                        </a:rPr>
                        <a:t>melanina</a:t>
                      </a:r>
                      <a:r>
                        <a:rPr kumimoji="0" lang="es-ES" sz="900" b="0" i="0" u="none" strike="noStrike" cap="none" normalizeH="0" baseline="0">
                          <a:ln>
                            <a:noFill/>
                          </a:ln>
                          <a:solidFill>
                            <a:schemeClr val="tx1"/>
                          </a:solidFill>
                          <a:effectLst/>
                          <a:latin typeface="Arial" charset="0"/>
                          <a:ea typeface="Times New Roman" pitchFamily="18" charset="0"/>
                          <a:cs typeface="Arial" charset="0"/>
                        </a:rPr>
                        <a:t>.</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3" marB="4571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18129">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hlinkClick r:id="rId15" tooltip="Péptido natriurético cerebral (aún no redactado)"/>
                        </a:rPr>
                        <a:t>Péptido natriurético cerebral</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3" marB="4571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BNP</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3" marB="4571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6" tooltip="Corazón"/>
                        </a:rPr>
                        <a:t>Corazón</a:t>
                      </a:r>
                      <a:r>
                        <a:rPr kumimoji="0" lang="es-ES" sz="900" b="0" i="0" u="none" strike="noStrike" cap="none" normalizeH="0" baseline="0">
                          <a:ln>
                            <a:noFill/>
                          </a:ln>
                          <a:solidFill>
                            <a:schemeClr val="tx1"/>
                          </a:solidFill>
                          <a:effectLst/>
                          <a:latin typeface="Arial" charset="0"/>
                          <a:ea typeface="Times New Roman" pitchFamily="18" charset="0"/>
                          <a:cs typeface="Arial" charset="0"/>
                        </a:rPr>
                        <a:t> (células del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7" tooltip="Miocardio"/>
                        </a:rPr>
                        <a:t>miocardio</a:t>
                      </a:r>
                      <a:r>
                        <a:rPr kumimoji="0" lang="es-ES" sz="900" b="0" i="0" u="none" strike="noStrike" cap="none" normalizeH="0" baseline="0">
                          <a:ln>
                            <a:noFill/>
                          </a:ln>
                          <a:solidFill>
                            <a:schemeClr val="tx1"/>
                          </a:solidFill>
                          <a:effectLst/>
                          <a:latin typeface="Arial" charset="0"/>
                          <a:ea typeface="Times New Roman" pitchFamily="18" charset="0"/>
                          <a:cs typeface="Arial" charset="0"/>
                        </a:rPr>
                        <a:t>)</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3" marB="4571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s-MX" sz="2800" b="0" i="0" u="none" strike="noStrike" cap="none" normalizeH="0" baseline="0">
                        <a:ln>
                          <a:noFill/>
                        </a:ln>
                        <a:solidFill>
                          <a:schemeClr val="tx1"/>
                        </a:solidFill>
                        <a:effectLst/>
                        <a:latin typeface="Arial" charset="0"/>
                      </a:endParaRPr>
                    </a:p>
                  </a:txBody>
                  <a:tcPr marT="45713" marB="4571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s-MX" sz="2800" b="0" i="0" u="none" strike="noStrike" cap="none" normalizeH="0" baseline="0">
                        <a:ln>
                          <a:noFill/>
                        </a:ln>
                        <a:solidFill>
                          <a:schemeClr val="tx1"/>
                        </a:solidFill>
                        <a:effectLst/>
                        <a:latin typeface="Arial" charset="0"/>
                      </a:endParaRPr>
                    </a:p>
                  </a:txBody>
                  <a:tcPr marT="45713" marB="4571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Reducción de la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8" tooltip="Presión sanguínea"/>
                        </a:rPr>
                        <a:t>presión sanguínea</a:t>
                      </a:r>
                      <a:r>
                        <a:rPr kumimoji="0" lang="es-ES" sz="900" b="0" i="0" u="none" strike="noStrike" cap="none" normalizeH="0" baseline="0">
                          <a:ln>
                            <a:noFill/>
                          </a:ln>
                          <a:solidFill>
                            <a:schemeClr val="tx1"/>
                          </a:solidFill>
                          <a:effectLst/>
                          <a:latin typeface="Arial" charset="0"/>
                          <a:ea typeface="Times New Roman" pitchFamily="18" charset="0"/>
                          <a:cs typeface="Arial" charset="0"/>
                        </a:rPr>
                        <a:t> por reducción de la resistencia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9" tooltip="Vaso sanguíneo"/>
                        </a:rPr>
                        <a:t>vascular</a:t>
                      </a:r>
                      <a:r>
                        <a:rPr kumimoji="0" lang="es-ES" sz="900" b="0" i="0" u="none" strike="noStrike" cap="none" normalizeH="0" baseline="0">
                          <a:ln>
                            <a:noFill/>
                          </a:ln>
                          <a:solidFill>
                            <a:schemeClr val="tx1"/>
                          </a:solidFill>
                          <a:effectLst/>
                          <a:latin typeface="Arial" charset="0"/>
                          <a:ea typeface="Times New Roman" pitchFamily="18" charset="0"/>
                          <a:cs typeface="Arial" charset="0"/>
                        </a:rPr>
                        <a:t> de la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0" tooltip="Circulación sistémica"/>
                        </a:rPr>
                        <a:t>circulación sistémica</a:t>
                      </a:r>
                      <a:r>
                        <a:rPr kumimoji="0" lang="es-ES" sz="900" b="0" i="0" u="none" strike="noStrike" cap="none" normalizeH="0" baseline="0">
                          <a:ln>
                            <a:noFill/>
                          </a:ln>
                          <a:solidFill>
                            <a:schemeClr val="tx1"/>
                          </a:solidFill>
                          <a:effectLst/>
                          <a:latin typeface="Arial" charset="0"/>
                          <a:ea typeface="Times New Roman" pitchFamily="18" charset="0"/>
                          <a:cs typeface="Arial" charset="0"/>
                        </a:rPr>
                        <a:t>, de la cantidad de agua,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1" tooltip="Sodio"/>
                        </a:rPr>
                        <a:t>sodio</a:t>
                      </a:r>
                      <a:r>
                        <a:rPr kumimoji="0" lang="es-ES" sz="900" b="0" i="0" u="none" strike="noStrike" cap="none" normalizeH="0" baseline="0">
                          <a:ln>
                            <a:noFill/>
                          </a:ln>
                          <a:solidFill>
                            <a:schemeClr val="tx1"/>
                          </a:solidFill>
                          <a:effectLst/>
                          <a:latin typeface="Arial" charset="0"/>
                          <a:ea typeface="Times New Roman" pitchFamily="18" charset="0"/>
                          <a:cs typeface="Arial" charset="0"/>
                        </a:rPr>
                        <a:t> y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2" tooltip="Grasa"/>
                        </a:rPr>
                        <a:t>grasas</a:t>
                      </a:r>
                      <a:r>
                        <a:rPr kumimoji="0" lang="es-ES" sz="900" b="0" i="0" u="none" strike="noStrike" cap="none" normalizeH="0" baseline="0">
                          <a:ln>
                            <a:noFill/>
                          </a:ln>
                          <a:solidFill>
                            <a:schemeClr val="tx1"/>
                          </a:solidFill>
                          <a:effectLst/>
                          <a:latin typeface="Arial" charset="0"/>
                          <a:ea typeface="Times New Roman" pitchFamily="18" charset="0"/>
                          <a:cs typeface="Arial" charset="0"/>
                        </a:rPr>
                        <a:t> en la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3" tooltip="Sangre"/>
                        </a:rPr>
                        <a:t>sangre</a:t>
                      </a:r>
                      <a:r>
                        <a:rPr kumimoji="0" lang="es-ES" sz="900" b="0" i="0" u="none" strike="noStrike" cap="none" normalizeH="0" baseline="0">
                          <a:ln>
                            <a:noFill/>
                          </a:ln>
                          <a:solidFill>
                            <a:schemeClr val="tx1"/>
                          </a:solidFill>
                          <a:effectLst/>
                          <a:latin typeface="Arial" charset="0"/>
                          <a:ea typeface="Times New Roman" pitchFamily="18" charset="0"/>
                          <a:cs typeface="Arial" charset="0"/>
                        </a:rPr>
                        <a:t>.</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3" marB="4571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518129">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hlinkClick r:id="rId24" tooltip="Neuropéptido Y"/>
                        </a:rPr>
                        <a:t>Neuropéptido Y</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3" marB="4571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NPY</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3" marB="4571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5" tooltip="Estómago"/>
                        </a:rPr>
                        <a:t>Estómago</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3" marB="4571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s-MX" sz="2800" b="0" i="0" u="none" strike="noStrike" cap="none" normalizeH="0" baseline="0">
                        <a:ln>
                          <a:noFill/>
                        </a:ln>
                        <a:solidFill>
                          <a:schemeClr val="tx1"/>
                        </a:solidFill>
                        <a:effectLst/>
                        <a:latin typeface="Arial" charset="0"/>
                      </a:endParaRPr>
                    </a:p>
                  </a:txBody>
                  <a:tcPr marT="45713" marB="4571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s-MX" sz="2800" b="0" i="0" u="none" strike="noStrike" cap="none" normalizeH="0" baseline="0">
                        <a:ln>
                          <a:noFill/>
                        </a:ln>
                        <a:solidFill>
                          <a:schemeClr val="tx1"/>
                        </a:solidFill>
                        <a:effectLst/>
                        <a:latin typeface="Arial" charset="0"/>
                      </a:endParaRPr>
                    </a:p>
                  </a:txBody>
                  <a:tcPr marT="45713" marB="4571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Aumento de la ingestión de alimentos y disminución de la actividad física.</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3" marB="4571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518129">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hlinkClick r:id="rId26" tooltip="Histamina"/>
                        </a:rPr>
                        <a:t>Histamina</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3" marB="4571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s-MX" sz="2800" b="0" i="0" u="none" strike="noStrike" cap="none" normalizeH="0" baseline="0">
                        <a:ln>
                          <a:noFill/>
                        </a:ln>
                        <a:solidFill>
                          <a:schemeClr val="tx1"/>
                        </a:solidFill>
                        <a:effectLst/>
                        <a:latin typeface="Arial" charset="0"/>
                      </a:endParaRPr>
                    </a:p>
                  </a:txBody>
                  <a:tcPr marT="45713" marB="4571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5" tooltip="Estómago"/>
                        </a:rPr>
                        <a:t>Estómago</a:t>
                      </a:r>
                      <a:r>
                        <a:rPr kumimoji="0" lang="es-ES" sz="900" b="0" i="0" u="none" strike="noStrike" cap="none" normalizeH="0" baseline="0">
                          <a:ln>
                            <a:noFill/>
                          </a:ln>
                          <a:solidFill>
                            <a:schemeClr val="tx1"/>
                          </a:solidFill>
                          <a:effectLst/>
                          <a:latin typeface="Arial" charset="0"/>
                          <a:ea typeface="Times New Roman" pitchFamily="18" charset="0"/>
                          <a:cs typeface="Arial" charset="0"/>
                        </a:rPr>
                        <a:t>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7" tooltip="Células ECL (aún no redactado)"/>
                        </a:rPr>
                        <a:t>células ECL</a:t>
                      </a:r>
                      <a:r>
                        <a:rPr kumimoji="0" lang="es-ES" sz="900" b="0" i="0" u="none" strike="noStrike" cap="none" normalizeH="0" baseline="0">
                          <a:ln>
                            <a:noFill/>
                          </a:ln>
                          <a:solidFill>
                            <a:schemeClr val="tx1"/>
                          </a:solidFill>
                          <a:effectLst/>
                          <a:latin typeface="Arial" charset="0"/>
                          <a:ea typeface="Times New Roman" pitchFamily="18" charset="0"/>
                          <a:cs typeface="Arial" charset="0"/>
                        </a:rPr>
                        <a:t>)</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3" marB="4571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s-MX" sz="2800" b="0" i="0" u="none" strike="noStrike" cap="none" normalizeH="0" baseline="0">
                        <a:ln>
                          <a:noFill/>
                        </a:ln>
                        <a:solidFill>
                          <a:schemeClr val="tx1"/>
                        </a:solidFill>
                        <a:effectLst/>
                        <a:latin typeface="Arial" charset="0"/>
                      </a:endParaRPr>
                    </a:p>
                  </a:txBody>
                  <a:tcPr marT="45713" marB="4571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s-MX" sz="2800" b="0" i="0" u="none" strike="noStrike" cap="none" normalizeH="0" baseline="0">
                        <a:ln>
                          <a:noFill/>
                        </a:ln>
                        <a:solidFill>
                          <a:schemeClr val="tx1"/>
                        </a:solidFill>
                        <a:effectLst/>
                        <a:latin typeface="Arial" charset="0"/>
                      </a:endParaRPr>
                    </a:p>
                  </a:txBody>
                  <a:tcPr marT="45713" marB="4571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Estimula la secreción de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8" tooltip="Ácido gástrico"/>
                        </a:rPr>
                        <a:t>ácidos gástricos</a:t>
                      </a:r>
                      <a:r>
                        <a:rPr kumimoji="0" lang="es-ES" sz="900" b="0" i="0" u="none" strike="noStrike" cap="none" normalizeH="0" baseline="0">
                          <a:ln>
                            <a:noFill/>
                          </a:ln>
                          <a:solidFill>
                            <a:schemeClr val="tx1"/>
                          </a:solidFill>
                          <a:effectLst/>
                          <a:latin typeface="Arial" charset="0"/>
                          <a:ea typeface="Times New Roman" pitchFamily="18" charset="0"/>
                          <a:cs typeface="Arial" charset="0"/>
                        </a:rPr>
                        <a:t>.</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3" marB="4571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518129">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hlinkClick r:id="rId29" tooltip="Endotelina (aún no redactado)"/>
                        </a:rPr>
                        <a:t>Endotelina</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3" marB="4571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s-MX" sz="2800" b="0" i="0" u="none" strike="noStrike" cap="none" normalizeH="0" baseline="0">
                        <a:ln>
                          <a:noFill/>
                        </a:ln>
                        <a:solidFill>
                          <a:schemeClr val="tx1"/>
                        </a:solidFill>
                        <a:effectLst/>
                        <a:latin typeface="Arial" charset="0"/>
                      </a:endParaRPr>
                    </a:p>
                  </a:txBody>
                  <a:tcPr marT="45713" marB="4571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5" tooltip="Estómago"/>
                        </a:rPr>
                        <a:t>Estómago</a:t>
                      </a:r>
                      <a:r>
                        <a:rPr kumimoji="0" lang="es-ES" sz="900" b="0" i="0" u="none" strike="noStrike" cap="none" normalizeH="0" baseline="0">
                          <a:ln>
                            <a:noFill/>
                          </a:ln>
                          <a:solidFill>
                            <a:schemeClr val="tx1"/>
                          </a:solidFill>
                          <a:effectLst/>
                          <a:latin typeface="Arial" charset="0"/>
                          <a:ea typeface="Times New Roman" pitchFamily="18" charset="0"/>
                          <a:cs typeface="Arial" charset="0"/>
                        </a:rPr>
                        <a:t>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30" tooltip="Células X (aún no redactado)"/>
                        </a:rPr>
                        <a:t>células X</a:t>
                      </a:r>
                      <a:r>
                        <a:rPr kumimoji="0" lang="es-ES" sz="900" b="0" i="0" u="none" strike="noStrike" cap="none" normalizeH="0" baseline="0">
                          <a:ln>
                            <a:noFill/>
                          </a:ln>
                          <a:solidFill>
                            <a:schemeClr val="tx1"/>
                          </a:solidFill>
                          <a:effectLst/>
                          <a:latin typeface="Arial" charset="0"/>
                          <a:ea typeface="Times New Roman" pitchFamily="18" charset="0"/>
                          <a:cs typeface="Arial" charset="0"/>
                        </a:rPr>
                        <a:t>)</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3" marB="4571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s-MX" sz="2800" b="0" i="0" u="none" strike="noStrike" cap="none" normalizeH="0" baseline="0">
                        <a:ln>
                          <a:noFill/>
                        </a:ln>
                        <a:solidFill>
                          <a:schemeClr val="tx1"/>
                        </a:solidFill>
                        <a:effectLst/>
                        <a:latin typeface="Arial" charset="0"/>
                      </a:endParaRPr>
                    </a:p>
                  </a:txBody>
                  <a:tcPr marT="45713" marB="4571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31" tooltip="Músculo liso"/>
                        </a:rPr>
                        <a:t>Músculo liso</a:t>
                      </a:r>
                      <a:r>
                        <a:rPr kumimoji="0" lang="es-ES" sz="900" b="0" i="0" u="none" strike="noStrike" cap="none" normalizeH="0" baseline="0">
                          <a:ln>
                            <a:noFill/>
                          </a:ln>
                          <a:solidFill>
                            <a:schemeClr val="tx1"/>
                          </a:solidFill>
                          <a:effectLst/>
                          <a:latin typeface="Arial" charset="0"/>
                          <a:ea typeface="Times New Roman" pitchFamily="18" charset="0"/>
                          <a:cs typeface="Arial" charset="0"/>
                        </a:rPr>
                        <a:t> del estómago</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3" marB="4571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Contracción del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31" tooltip="Músculo liso"/>
                        </a:rPr>
                        <a:t>músculo liso</a:t>
                      </a:r>
                      <a:r>
                        <a:rPr kumimoji="0" lang="es-ES" sz="900" b="0" i="0" u="none" strike="noStrike" cap="none" normalizeH="0" baseline="0">
                          <a:ln>
                            <a:noFill/>
                          </a:ln>
                          <a:solidFill>
                            <a:schemeClr val="tx1"/>
                          </a:solidFill>
                          <a:effectLst/>
                          <a:latin typeface="Arial" charset="0"/>
                          <a:ea typeface="Times New Roman" pitchFamily="18" charset="0"/>
                          <a:cs typeface="Arial" charset="0"/>
                        </a:rPr>
                        <a:t> del estómago.</a:t>
                      </a:r>
                      <a:r>
                        <a:rPr kumimoji="0" lang="es-ES" sz="900" b="0" i="0" u="none" strike="noStrike" cap="none" normalizeH="0" baseline="30000">
                          <a:ln>
                            <a:noFill/>
                          </a:ln>
                          <a:solidFill>
                            <a:schemeClr val="tx1"/>
                          </a:solidFill>
                          <a:effectLst/>
                          <a:latin typeface="Arial" charset="0"/>
                          <a:ea typeface="Times New Roman" pitchFamily="18" charset="0"/>
                          <a:cs typeface="Arial" charset="0"/>
                          <a:hlinkClick r:id="rId32"/>
                        </a:rPr>
                        <a:t>5</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3" marB="4571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518129">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hlinkClick r:id="rId33" tooltip="Polipéptido pancreático"/>
                        </a:rPr>
                        <a:t>Polipéptido pancreático</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3" marB="4571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s-MX" sz="2800" b="0" i="0" u="none" strike="noStrike" cap="none" normalizeH="0" baseline="0">
                        <a:ln>
                          <a:noFill/>
                        </a:ln>
                        <a:solidFill>
                          <a:schemeClr val="tx1"/>
                        </a:solidFill>
                        <a:effectLst/>
                        <a:latin typeface="Arial" charset="0"/>
                      </a:endParaRPr>
                    </a:p>
                  </a:txBody>
                  <a:tcPr marT="45713" marB="4571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34" tooltip="Páncreas"/>
                        </a:rPr>
                        <a:t>Páncreas</a:t>
                      </a:r>
                      <a:r>
                        <a:rPr kumimoji="0" lang="es-ES" sz="900" b="0" i="0" u="none" strike="noStrike" cap="none" normalizeH="0" baseline="0">
                          <a:ln>
                            <a:noFill/>
                          </a:ln>
                          <a:solidFill>
                            <a:schemeClr val="tx1"/>
                          </a:solidFill>
                          <a:effectLst/>
                          <a:latin typeface="Arial" charset="0"/>
                          <a:ea typeface="Times New Roman" pitchFamily="18" charset="0"/>
                          <a:cs typeface="Arial" charset="0"/>
                        </a:rPr>
                        <a:t>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35" tooltip="Células PP (aún no redactado)"/>
                        </a:rPr>
                        <a:t>células PP</a:t>
                      </a:r>
                      <a:r>
                        <a:rPr kumimoji="0" lang="es-ES" sz="900" b="0" i="0" u="none" strike="noStrike" cap="none" normalizeH="0" baseline="0">
                          <a:ln>
                            <a:noFill/>
                          </a:ln>
                          <a:solidFill>
                            <a:schemeClr val="tx1"/>
                          </a:solidFill>
                          <a:effectLst/>
                          <a:latin typeface="Arial" charset="0"/>
                          <a:ea typeface="Times New Roman" pitchFamily="18" charset="0"/>
                          <a:cs typeface="Arial" charset="0"/>
                        </a:rPr>
                        <a:t>)</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3" marB="4571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s-MX" sz="2800" b="0" i="0" u="none" strike="noStrike" cap="none" normalizeH="0" baseline="0">
                        <a:ln>
                          <a:noFill/>
                        </a:ln>
                        <a:solidFill>
                          <a:schemeClr val="tx1"/>
                        </a:solidFill>
                        <a:effectLst/>
                        <a:latin typeface="Arial" charset="0"/>
                      </a:endParaRPr>
                    </a:p>
                  </a:txBody>
                  <a:tcPr marT="45713" marB="4571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s-MX" sz="2800" b="0" i="0" u="none" strike="noStrike" cap="none" normalizeH="0" baseline="0">
                        <a:ln>
                          <a:noFill/>
                        </a:ln>
                        <a:solidFill>
                          <a:schemeClr val="tx1"/>
                        </a:solidFill>
                        <a:effectLst/>
                        <a:latin typeface="Arial" charset="0"/>
                      </a:endParaRPr>
                    </a:p>
                  </a:txBody>
                  <a:tcPr marT="45713" marB="4571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Desconocido.</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3" marB="4571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518129">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hlinkClick r:id="rId36" tooltip="Renina"/>
                        </a:rPr>
                        <a:t>Renina</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3" marB="4571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s-MX" sz="2800" b="0" i="0" u="none" strike="noStrike" cap="none" normalizeH="0" baseline="0">
                        <a:ln>
                          <a:noFill/>
                        </a:ln>
                        <a:solidFill>
                          <a:schemeClr val="tx1"/>
                        </a:solidFill>
                        <a:effectLst/>
                        <a:latin typeface="Arial" charset="0"/>
                      </a:endParaRPr>
                    </a:p>
                  </a:txBody>
                  <a:tcPr marT="45713" marB="4571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37" tooltip="Riñón"/>
                        </a:rPr>
                        <a:t>Riñón</a:t>
                      </a:r>
                      <a:r>
                        <a:rPr kumimoji="0" lang="es-ES" sz="900" b="0" i="0" u="none" strike="noStrike" cap="none" normalizeH="0" baseline="0">
                          <a:ln>
                            <a:noFill/>
                          </a:ln>
                          <a:solidFill>
                            <a:schemeClr val="tx1"/>
                          </a:solidFill>
                          <a:effectLst/>
                          <a:latin typeface="Arial" charset="0"/>
                          <a:ea typeface="Times New Roman" pitchFamily="18" charset="0"/>
                          <a:cs typeface="Arial" charset="0"/>
                        </a:rPr>
                        <a:t>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38" tooltip="Células juxtaglomerulares (aún no redactado)"/>
                        </a:rPr>
                        <a:t>células juxtaglomerulares</a:t>
                      </a:r>
                      <a:r>
                        <a:rPr kumimoji="0" lang="es-ES" sz="900" b="0" i="0" u="none" strike="noStrike" cap="none" normalizeH="0" baseline="0">
                          <a:ln>
                            <a:noFill/>
                          </a:ln>
                          <a:solidFill>
                            <a:schemeClr val="tx1"/>
                          </a:solidFill>
                          <a:effectLst/>
                          <a:latin typeface="Arial" charset="0"/>
                          <a:ea typeface="Times New Roman" pitchFamily="18" charset="0"/>
                          <a:cs typeface="Arial" charset="0"/>
                        </a:rPr>
                        <a:t>)</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3" marB="4571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s-MX" sz="2800" b="0" i="0" u="none" strike="noStrike" cap="none" normalizeH="0" baseline="0">
                        <a:ln>
                          <a:noFill/>
                        </a:ln>
                        <a:solidFill>
                          <a:schemeClr val="tx1"/>
                        </a:solidFill>
                        <a:effectLst/>
                        <a:latin typeface="Arial" charset="0"/>
                      </a:endParaRPr>
                    </a:p>
                  </a:txBody>
                  <a:tcPr marT="45713" marB="4571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s-MX" sz="2800" b="0" i="0" u="none" strike="noStrike" cap="none" normalizeH="0" baseline="0">
                        <a:ln>
                          <a:noFill/>
                        </a:ln>
                        <a:solidFill>
                          <a:schemeClr val="tx1"/>
                        </a:solidFill>
                        <a:effectLst/>
                        <a:latin typeface="Arial" charset="0"/>
                      </a:endParaRPr>
                    </a:p>
                  </a:txBody>
                  <a:tcPr marT="45713" marB="4571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Activa el sistema renina-</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39" tooltip="Angiotensina"/>
                        </a:rPr>
                        <a:t>angiotensina</a:t>
                      </a:r>
                      <a:r>
                        <a:rPr kumimoji="0" lang="es-ES" sz="900" b="0" i="0" u="none" strike="noStrike" cap="none" normalizeH="0" baseline="0">
                          <a:ln>
                            <a:noFill/>
                          </a:ln>
                          <a:solidFill>
                            <a:schemeClr val="tx1"/>
                          </a:solidFill>
                          <a:effectLst/>
                          <a:latin typeface="Arial" charset="0"/>
                          <a:ea typeface="Times New Roman" pitchFamily="18" charset="0"/>
                          <a:cs typeface="Arial" charset="0"/>
                        </a:rPr>
                        <a:t> por la producción de la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40" tooltip="Angiotensina I"/>
                        </a:rPr>
                        <a:t>angiotensina I</a:t>
                      </a:r>
                      <a:r>
                        <a:rPr kumimoji="0" lang="es-ES" sz="900" b="0" i="0" u="none" strike="noStrike" cap="none" normalizeH="0" baseline="0">
                          <a:ln>
                            <a:noFill/>
                          </a:ln>
                          <a:solidFill>
                            <a:schemeClr val="tx1"/>
                          </a:solidFill>
                          <a:effectLst/>
                          <a:latin typeface="Arial" charset="0"/>
                          <a:ea typeface="Times New Roman" pitchFamily="18" charset="0"/>
                          <a:cs typeface="Arial" charset="0"/>
                        </a:rPr>
                        <a:t> del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41" tooltip="Angiotensinógeno"/>
                        </a:rPr>
                        <a:t>angiotensinógeno</a:t>
                      </a:r>
                      <a:r>
                        <a:rPr kumimoji="0" lang="es-ES" sz="900" b="0" i="0" u="none" strike="noStrike" cap="none" normalizeH="0" baseline="0">
                          <a:ln>
                            <a:noFill/>
                          </a:ln>
                          <a:solidFill>
                            <a:schemeClr val="tx1"/>
                          </a:solidFill>
                          <a:effectLst/>
                          <a:latin typeface="Arial" charset="0"/>
                          <a:ea typeface="Times New Roman" pitchFamily="18" charset="0"/>
                          <a:cs typeface="Arial" charset="0"/>
                        </a:rPr>
                        <a:t>.</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3" marB="4571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518129">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hlinkClick r:id="rId42" tooltip="Encefalina"/>
                        </a:rPr>
                        <a:t>Encefalina</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3" marB="4571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s-MX" sz="2800" b="0" i="0" u="none" strike="noStrike" cap="none" normalizeH="0" baseline="0">
                        <a:ln>
                          <a:noFill/>
                        </a:ln>
                        <a:solidFill>
                          <a:schemeClr val="tx1"/>
                        </a:solidFill>
                        <a:effectLst/>
                        <a:latin typeface="Arial" charset="0"/>
                      </a:endParaRPr>
                    </a:p>
                  </a:txBody>
                  <a:tcPr marT="45713" marB="4571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37" tooltip="Riñón"/>
                        </a:rPr>
                        <a:t>Riñón</a:t>
                      </a:r>
                      <a:r>
                        <a:rPr kumimoji="0" lang="es-ES" sz="900" b="0" i="0" u="none" strike="noStrike" cap="none" normalizeH="0" baseline="0">
                          <a:ln>
                            <a:noFill/>
                          </a:ln>
                          <a:solidFill>
                            <a:schemeClr val="tx1"/>
                          </a:solidFill>
                          <a:effectLst/>
                          <a:latin typeface="Arial" charset="0"/>
                          <a:ea typeface="Times New Roman" pitchFamily="18" charset="0"/>
                          <a:cs typeface="Arial" charset="0"/>
                        </a:rPr>
                        <a:t>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43" tooltip="Células cromafines (aún no redactado)"/>
                        </a:rPr>
                        <a:t>células cromafines</a:t>
                      </a:r>
                      <a:r>
                        <a:rPr kumimoji="0" lang="es-ES" sz="900" b="0" i="0" u="none" strike="noStrike" cap="none" normalizeH="0" baseline="0">
                          <a:ln>
                            <a:noFill/>
                          </a:ln>
                          <a:solidFill>
                            <a:schemeClr val="tx1"/>
                          </a:solidFill>
                          <a:effectLst/>
                          <a:latin typeface="Arial" charset="0"/>
                          <a:ea typeface="Times New Roman" pitchFamily="18" charset="0"/>
                          <a:cs typeface="Arial" charset="0"/>
                        </a:rPr>
                        <a:t>)</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3" marB="4571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s-MX" sz="2800" b="0" i="0" u="none" strike="noStrike" cap="none" normalizeH="0" baseline="0">
                        <a:ln>
                          <a:noFill/>
                        </a:ln>
                        <a:solidFill>
                          <a:schemeClr val="tx1"/>
                        </a:solidFill>
                        <a:effectLst/>
                        <a:latin typeface="Arial" charset="0"/>
                      </a:endParaRPr>
                    </a:p>
                  </a:txBody>
                  <a:tcPr marT="45713" marB="4571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s-MX" sz="2800" b="0" i="0" u="none" strike="noStrike" cap="none" normalizeH="0" baseline="0">
                        <a:ln>
                          <a:noFill/>
                        </a:ln>
                        <a:solidFill>
                          <a:schemeClr val="tx1"/>
                        </a:solidFill>
                        <a:effectLst/>
                        <a:latin typeface="Arial" charset="0"/>
                      </a:endParaRPr>
                    </a:p>
                  </a:txBody>
                  <a:tcPr marT="45713" marB="4571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Regula el dolor.</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13" marB="4571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bl>
          </a:graphicData>
        </a:graphic>
      </p:graphicFrame>
      <p:sp>
        <p:nvSpPr>
          <p:cNvPr id="29777" name="Rectangle 132"/>
          <p:cNvSpPr>
            <a:spLocks noChangeArrowheads="1"/>
          </p:cNvSpPr>
          <p:nvPr/>
        </p:nvSpPr>
        <p:spPr bwMode="auto">
          <a:xfrm>
            <a:off x="0" y="7670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s-MX" altLang="es-MX"/>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s-ES" altLang="es-MX" sz="3400" b="1">
                <a:solidFill>
                  <a:srgbClr val="00007E"/>
                </a:solidFill>
              </a:rPr>
              <a:t>Hormonas lipídicas. </a:t>
            </a:r>
            <a:br>
              <a:rPr lang="es-ES" altLang="es-MX" sz="3400" b="1">
                <a:solidFill>
                  <a:srgbClr val="00007E"/>
                </a:solidFill>
              </a:rPr>
            </a:br>
            <a:r>
              <a:rPr lang="es-ES" altLang="es-MX" sz="3400" b="1">
                <a:solidFill>
                  <a:srgbClr val="00007E"/>
                </a:solidFill>
              </a:rPr>
              <a:t>Esteroides</a:t>
            </a:r>
          </a:p>
        </p:txBody>
      </p:sp>
      <p:graphicFrame>
        <p:nvGraphicFramePr>
          <p:cNvPr id="41185" name="Group 225"/>
          <p:cNvGraphicFramePr>
            <a:graphicFrameLocks noGrp="1"/>
          </p:cNvGraphicFramePr>
          <p:nvPr/>
        </p:nvGraphicFramePr>
        <p:xfrm>
          <a:off x="971550" y="1412875"/>
          <a:ext cx="7848600" cy="4237038"/>
        </p:xfrm>
        <a:graphic>
          <a:graphicData uri="http://schemas.openxmlformats.org/drawingml/2006/table">
            <a:tbl>
              <a:tblPr/>
              <a:tblGrid>
                <a:gridCol w="1512888">
                  <a:extLst>
                    <a:ext uri="{9D8B030D-6E8A-4147-A177-3AD203B41FA5}">
                      <a16:colId xmlns:a16="http://schemas.microsoft.com/office/drawing/2014/main" val="20000"/>
                    </a:ext>
                  </a:extLst>
                </a:gridCol>
                <a:gridCol w="576262">
                  <a:extLst>
                    <a:ext uri="{9D8B030D-6E8A-4147-A177-3AD203B41FA5}">
                      <a16:colId xmlns:a16="http://schemas.microsoft.com/office/drawing/2014/main" val="20001"/>
                    </a:ext>
                  </a:extLst>
                </a:gridCol>
                <a:gridCol w="1727200">
                  <a:extLst>
                    <a:ext uri="{9D8B030D-6E8A-4147-A177-3AD203B41FA5}">
                      <a16:colId xmlns:a16="http://schemas.microsoft.com/office/drawing/2014/main" val="20002"/>
                    </a:ext>
                  </a:extLst>
                </a:gridCol>
                <a:gridCol w="863600">
                  <a:extLst>
                    <a:ext uri="{9D8B030D-6E8A-4147-A177-3AD203B41FA5}">
                      <a16:colId xmlns:a16="http://schemas.microsoft.com/office/drawing/2014/main" val="20003"/>
                    </a:ext>
                  </a:extLst>
                </a:gridCol>
                <a:gridCol w="3168650">
                  <a:extLst>
                    <a:ext uri="{9D8B030D-6E8A-4147-A177-3AD203B41FA5}">
                      <a16:colId xmlns:a16="http://schemas.microsoft.com/office/drawing/2014/main" val="20004"/>
                    </a:ext>
                  </a:extLst>
                </a:gridCol>
              </a:tblGrid>
              <a:tr h="50295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dirty="0">
                          <a:ln>
                            <a:noFill/>
                          </a:ln>
                          <a:solidFill>
                            <a:schemeClr val="tx1"/>
                          </a:solidFill>
                          <a:effectLst/>
                          <a:latin typeface="Arial" charset="0"/>
                          <a:ea typeface="Times New Roman" pitchFamily="18" charset="0"/>
                          <a:cs typeface="Arial" charset="0"/>
                        </a:rPr>
                        <a:t>Nombre</a:t>
                      </a:r>
                      <a:endParaRPr kumimoji="0" lang="es-ES" sz="1800" b="0" i="0" u="none" strike="noStrike" cap="none" normalizeH="0" baseline="0" dirty="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rPr>
                        <a:t>Abrevia-</a:t>
                      </a:r>
                      <a:br>
                        <a:rPr kumimoji="0" lang="es-ES" sz="900" b="1" i="0" u="none" strike="noStrike" cap="none" normalizeH="0" baseline="0">
                          <a:ln>
                            <a:noFill/>
                          </a:ln>
                          <a:solidFill>
                            <a:schemeClr val="tx1"/>
                          </a:solidFill>
                          <a:effectLst/>
                          <a:latin typeface="Arial" charset="0"/>
                          <a:ea typeface="Times New Roman" pitchFamily="18" charset="0"/>
                          <a:cs typeface="Arial" charset="0"/>
                        </a:rPr>
                      </a:br>
                      <a:r>
                        <a:rPr kumimoji="0" lang="es-ES" sz="900" b="1" i="0" u="none" strike="noStrike" cap="none" normalizeH="0" baseline="0">
                          <a:ln>
                            <a:noFill/>
                          </a:ln>
                          <a:solidFill>
                            <a:schemeClr val="tx1"/>
                          </a:solidFill>
                          <a:effectLst/>
                          <a:latin typeface="Arial" charset="0"/>
                          <a:ea typeface="Times New Roman" pitchFamily="18" charset="0"/>
                          <a:cs typeface="Arial" charset="0"/>
                        </a:rPr>
                        <a:t>tura</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rPr>
                        <a:t>Origen</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rPr>
                        <a:t>Mecanismo de acción</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rPr>
                        <a:t>Efecto</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7729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dirty="0">
                          <a:ln>
                            <a:noFill/>
                          </a:ln>
                          <a:solidFill>
                            <a:schemeClr val="tx1"/>
                          </a:solidFill>
                          <a:effectLst/>
                          <a:latin typeface="Arial" charset="0"/>
                          <a:ea typeface="Times New Roman" pitchFamily="18" charset="0"/>
                          <a:cs typeface="Arial" charset="0"/>
                        </a:rPr>
                        <a:t>Cortisol</a:t>
                      </a:r>
                      <a:endParaRPr kumimoji="0" lang="es-ES" sz="1800" b="0" i="0" u="none" strike="noStrike" cap="none" normalizeH="0" baseline="0" dirty="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path path="circle">
                        <a:fillToRect l="50000" t="50000" r="50000" b="50000"/>
                      </a:path>
                      <a:tileRect/>
                    </a:grad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s-MX" sz="2800" b="0" i="0" u="none" strike="noStrike" cap="none" normalizeH="0" baseline="0">
                        <a:ln>
                          <a:noFill/>
                        </a:ln>
                        <a:solidFill>
                          <a:schemeClr val="tx1"/>
                        </a:solidFill>
                        <a:effectLst/>
                        <a:latin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 tooltip="Glándulas suprarrenales"/>
                        </a:rPr>
                        <a:t>Glándulas suprarrenales</a:t>
                      </a:r>
                      <a:r>
                        <a:rPr kumimoji="0" lang="es-ES" sz="900" b="0" i="0" u="none" strike="noStrike" cap="none" normalizeH="0" baseline="0">
                          <a:ln>
                            <a:noFill/>
                          </a:ln>
                          <a:solidFill>
                            <a:schemeClr val="tx1"/>
                          </a:solidFill>
                          <a:effectLst/>
                          <a:latin typeface="Arial" charset="0"/>
                          <a:ea typeface="Times New Roman" pitchFamily="18" charset="0"/>
                          <a:cs typeface="Arial" charset="0"/>
                        </a:rPr>
                        <a:t>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3" tooltip="Células fasciculadas (aún no redactado)"/>
                        </a:rPr>
                        <a:t>células fasciculadas</a:t>
                      </a:r>
                      <a:r>
                        <a:rPr kumimoji="0" lang="es-ES" sz="900" b="0" i="0" u="none" strike="noStrike" cap="none" normalizeH="0" baseline="0">
                          <a:ln>
                            <a:noFill/>
                          </a:ln>
                          <a:solidFill>
                            <a:schemeClr val="tx1"/>
                          </a:solidFill>
                          <a:effectLst/>
                          <a:latin typeface="Arial" charset="0"/>
                          <a:ea typeface="Times New Roman" pitchFamily="18" charset="0"/>
                          <a:cs typeface="Arial" charset="0"/>
                        </a:rPr>
                        <a:t> y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4" tooltip="Células reticulares (aún no redactado)"/>
                        </a:rPr>
                        <a:t>reticulares</a:t>
                      </a:r>
                      <a:r>
                        <a:rPr kumimoji="0" lang="es-ES" sz="900" b="0" i="0" u="none" strike="noStrike" cap="none" normalizeH="0" baseline="0">
                          <a:ln>
                            <a:noFill/>
                          </a:ln>
                          <a:solidFill>
                            <a:schemeClr val="tx1"/>
                          </a:solidFill>
                          <a:effectLst/>
                          <a:latin typeface="Arial" charset="0"/>
                          <a:ea typeface="Times New Roman" pitchFamily="18" charset="0"/>
                          <a:cs typeface="Arial" charset="0"/>
                        </a:rPr>
                        <a:t>)</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Directo</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Estimula la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5" tooltip="Gluconeogénesis"/>
                        </a:rPr>
                        <a:t>gluconeogénesis</a:t>
                      </a:r>
                      <a:r>
                        <a:rPr kumimoji="0" lang="es-ES" sz="900" b="0" i="0" u="none" strike="noStrike" cap="none" normalizeH="0" baseline="0">
                          <a:ln>
                            <a:noFill/>
                          </a:ln>
                          <a:solidFill>
                            <a:schemeClr val="tx1"/>
                          </a:solidFill>
                          <a:effectLst/>
                          <a:latin typeface="Arial" charset="0"/>
                          <a:ea typeface="Times New Roman" pitchFamily="18" charset="0"/>
                          <a:cs typeface="Arial" charset="0"/>
                        </a:rPr>
                        <a:t>; inhibe la captación de glucosa en el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6" tooltip="Músculo"/>
                        </a:rPr>
                        <a:t>músculo</a:t>
                      </a:r>
                      <a:r>
                        <a:rPr kumimoji="0" lang="es-ES" sz="900" b="0" i="0" u="none" strike="noStrike" cap="none" normalizeH="0" baseline="0">
                          <a:ln>
                            <a:noFill/>
                          </a:ln>
                          <a:solidFill>
                            <a:schemeClr val="tx1"/>
                          </a:solidFill>
                          <a:effectLst/>
                          <a:latin typeface="Arial" charset="0"/>
                          <a:ea typeface="Times New Roman" pitchFamily="18" charset="0"/>
                          <a:cs typeface="Arial" charset="0"/>
                        </a:rPr>
                        <a:t> y en el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7" tooltip="Tejido adiposo"/>
                        </a:rPr>
                        <a:t>tejido adiposo</a:t>
                      </a:r>
                      <a:r>
                        <a:rPr kumimoji="0" lang="es-ES" sz="900" b="0" i="0" u="none" strike="noStrike" cap="none" normalizeH="0" baseline="0">
                          <a:ln>
                            <a:noFill/>
                          </a:ln>
                          <a:solidFill>
                            <a:schemeClr val="tx1"/>
                          </a:solidFill>
                          <a:effectLst/>
                          <a:latin typeface="Arial" charset="0"/>
                          <a:ea typeface="Times New Roman" pitchFamily="18" charset="0"/>
                          <a:cs typeface="Arial" charset="0"/>
                        </a:rPr>
                        <a:t>; moviliza los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8" tooltip="Aminoácido"/>
                        </a:rPr>
                        <a:t>aminoácidos</a:t>
                      </a:r>
                      <a:r>
                        <a:rPr kumimoji="0" lang="es-ES" sz="900" b="0" i="0" u="none" strike="noStrike" cap="none" normalizeH="0" baseline="0">
                          <a:ln>
                            <a:noFill/>
                          </a:ln>
                          <a:solidFill>
                            <a:schemeClr val="tx1"/>
                          </a:solidFill>
                          <a:effectLst/>
                          <a:latin typeface="Arial" charset="0"/>
                          <a:ea typeface="Times New Roman" pitchFamily="18" charset="0"/>
                          <a:cs typeface="Arial" charset="0"/>
                        </a:rPr>
                        <a:t> de los tejidos extrahepáticos; estimula la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9" tooltip="Lipólisis"/>
                        </a:rPr>
                        <a:t>lipólisis</a:t>
                      </a:r>
                      <a:r>
                        <a:rPr kumimoji="0" lang="es-ES" sz="900" b="0" i="0" u="none" strike="noStrike" cap="none" normalizeH="0" baseline="0">
                          <a:ln>
                            <a:noFill/>
                          </a:ln>
                          <a:solidFill>
                            <a:schemeClr val="tx1"/>
                          </a:solidFill>
                          <a:effectLst/>
                          <a:latin typeface="Arial" charset="0"/>
                          <a:ea typeface="Times New Roman" pitchFamily="18" charset="0"/>
                          <a:cs typeface="Arial" charset="0"/>
                        </a:rPr>
                        <a:t> en el tejido adiposo; efectos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0" tooltip="Antiinflamatorio"/>
                        </a:rPr>
                        <a:t>antiinflamatorios</a:t>
                      </a:r>
                      <a:r>
                        <a:rPr kumimoji="0" lang="es-ES" sz="900" b="0" i="0" u="none" strike="noStrike" cap="none" normalizeH="0" baseline="0">
                          <a:ln>
                            <a:noFill/>
                          </a:ln>
                          <a:solidFill>
                            <a:schemeClr val="tx1"/>
                          </a:solidFill>
                          <a:effectLst/>
                          <a:latin typeface="Arial" charset="0"/>
                          <a:ea typeface="Times New Roman" pitchFamily="18" charset="0"/>
                          <a:cs typeface="Arial" charset="0"/>
                        </a:rPr>
                        <a:t> e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1" tooltip="Inmunodepresión"/>
                        </a:rPr>
                        <a:t>inmunodepresivos</a:t>
                      </a:r>
                      <a:r>
                        <a:rPr kumimoji="0" lang="es-ES" sz="900" b="0" i="0" u="none" strike="noStrike" cap="none" normalizeH="0" baseline="0">
                          <a:ln>
                            <a:noFill/>
                          </a:ln>
                          <a:solidFill>
                            <a:schemeClr val="tx1"/>
                          </a:solidFill>
                          <a:effectLst/>
                          <a:latin typeface="Arial" charset="0"/>
                          <a:ea typeface="Times New Roman" pitchFamily="18" charset="0"/>
                          <a:cs typeface="Arial" charset="0"/>
                        </a:rPr>
                        <a:t>.</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18199">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dirty="0">
                          <a:ln>
                            <a:noFill/>
                          </a:ln>
                          <a:solidFill>
                            <a:schemeClr val="tx1"/>
                          </a:solidFill>
                          <a:effectLst/>
                          <a:latin typeface="Arial" charset="0"/>
                          <a:ea typeface="Times New Roman" pitchFamily="18" charset="0"/>
                          <a:cs typeface="Arial" charset="0"/>
                        </a:rPr>
                        <a:t>Aldosterona</a:t>
                      </a:r>
                      <a:endParaRPr kumimoji="0" lang="es-ES" sz="1800" b="0" i="0" u="none" strike="noStrike" cap="none" normalizeH="0" baseline="0" dirty="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path path="circle">
                        <a:fillToRect l="50000" t="50000" r="50000" b="50000"/>
                      </a:path>
                      <a:tileRect/>
                    </a:grad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s-MX" sz="2800" b="0" i="0" u="none" strike="noStrike" cap="none" normalizeH="0" baseline="0">
                        <a:ln>
                          <a:noFill/>
                        </a:ln>
                        <a:solidFill>
                          <a:schemeClr val="tx1"/>
                        </a:solidFill>
                        <a:effectLst/>
                        <a:latin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2" tooltip="Glándula suprarrenal"/>
                        </a:rPr>
                        <a:t>Corteza adrenal</a:t>
                      </a:r>
                      <a:r>
                        <a:rPr kumimoji="0" lang="es-ES" sz="900" b="0" i="0" u="none" strike="noStrike" cap="none" normalizeH="0" baseline="0">
                          <a:ln>
                            <a:noFill/>
                          </a:ln>
                          <a:solidFill>
                            <a:schemeClr val="tx1"/>
                          </a:solidFill>
                          <a:effectLst/>
                          <a:latin typeface="Arial" charset="0"/>
                          <a:ea typeface="Times New Roman" pitchFamily="18" charset="0"/>
                          <a:cs typeface="Arial" charset="0"/>
                        </a:rPr>
                        <a:t>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3" tooltip="Células glomerulares (aún no redactado)"/>
                        </a:rPr>
                        <a:t>células glomerulares</a:t>
                      </a:r>
                      <a:r>
                        <a:rPr kumimoji="0" lang="es-ES" sz="900" b="0" i="0" u="none" strike="noStrike" cap="none" normalizeH="0" baseline="0">
                          <a:ln>
                            <a:noFill/>
                          </a:ln>
                          <a:solidFill>
                            <a:schemeClr val="tx1"/>
                          </a:solidFill>
                          <a:effectLst/>
                          <a:latin typeface="Arial" charset="0"/>
                          <a:ea typeface="Times New Roman" pitchFamily="18" charset="0"/>
                          <a:cs typeface="Arial" charset="0"/>
                        </a:rPr>
                        <a:t>)</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Directo</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Estimula la reabsorción de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4" tooltip="Sodio"/>
                        </a:rPr>
                        <a:t>sodio</a:t>
                      </a:r>
                      <a:r>
                        <a:rPr kumimoji="0" lang="es-ES" sz="900" b="0" i="0" u="none" strike="noStrike" cap="none" normalizeH="0" baseline="0">
                          <a:ln>
                            <a:noFill/>
                          </a:ln>
                          <a:solidFill>
                            <a:schemeClr val="tx1"/>
                          </a:solidFill>
                          <a:effectLst/>
                          <a:latin typeface="Arial" charset="0"/>
                          <a:ea typeface="Times New Roman" pitchFamily="18" charset="0"/>
                          <a:cs typeface="Arial" charset="0"/>
                        </a:rPr>
                        <a:t> y la secreción de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5" tooltip="Potasio"/>
                        </a:rPr>
                        <a:t>potasio</a:t>
                      </a:r>
                      <a:r>
                        <a:rPr kumimoji="0" lang="es-ES" sz="900" b="0" i="0" u="none" strike="noStrike" cap="none" normalizeH="0" baseline="0">
                          <a:ln>
                            <a:noFill/>
                          </a:ln>
                          <a:solidFill>
                            <a:schemeClr val="tx1"/>
                          </a:solidFill>
                          <a:effectLst/>
                          <a:latin typeface="Arial" charset="0"/>
                          <a:ea typeface="Times New Roman" pitchFamily="18" charset="0"/>
                          <a:cs typeface="Arial" charset="0"/>
                        </a:rPr>
                        <a:t> y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6" tooltip="Ion"/>
                        </a:rPr>
                        <a:t>iones</a:t>
                      </a:r>
                      <a:r>
                        <a:rPr kumimoji="0" lang="es-ES" sz="900" b="0" i="0" u="none" strike="noStrike" cap="none" normalizeH="0" baseline="0">
                          <a:ln>
                            <a:noFill/>
                          </a:ln>
                          <a:solidFill>
                            <a:schemeClr val="tx1"/>
                          </a:solidFill>
                          <a:effectLst/>
                          <a:latin typeface="Arial" charset="0"/>
                          <a:ea typeface="Times New Roman" pitchFamily="18" charset="0"/>
                          <a:cs typeface="Arial" charset="0"/>
                        </a:rPr>
                        <a:t>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7" tooltip="Hidrógeno"/>
                        </a:rPr>
                        <a:t>hidrógeno</a:t>
                      </a:r>
                      <a:r>
                        <a:rPr kumimoji="0" lang="es-ES" sz="900" b="0" i="0" u="none" strike="noStrike" cap="none" normalizeH="0" baseline="0">
                          <a:ln>
                            <a:noFill/>
                          </a:ln>
                          <a:solidFill>
                            <a:schemeClr val="tx1"/>
                          </a:solidFill>
                          <a:effectLst/>
                          <a:latin typeface="Arial" charset="0"/>
                          <a:ea typeface="Times New Roman" pitchFamily="18" charset="0"/>
                          <a:cs typeface="Arial" charset="0"/>
                        </a:rPr>
                        <a:t> en el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8" tooltip="Riñón"/>
                        </a:rPr>
                        <a:t>riñón</a:t>
                      </a:r>
                      <a:r>
                        <a:rPr kumimoji="0" lang="es-ES" sz="900" b="0" i="0" u="none" strike="noStrike" cap="none" normalizeH="0" baseline="0">
                          <a:ln>
                            <a:noFill/>
                          </a:ln>
                          <a:solidFill>
                            <a:schemeClr val="tx1"/>
                          </a:solidFill>
                          <a:effectLst/>
                          <a:latin typeface="Arial" charset="0"/>
                          <a:ea typeface="Times New Roman" pitchFamily="18" charset="0"/>
                          <a:cs typeface="Arial" charset="0"/>
                        </a:rPr>
                        <a:t>, lo que hace aumentar el volumen sanguíneo.</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4012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dirty="0">
                          <a:ln>
                            <a:noFill/>
                          </a:ln>
                          <a:solidFill>
                            <a:schemeClr val="tx1"/>
                          </a:solidFill>
                          <a:effectLst/>
                          <a:latin typeface="Arial" charset="0"/>
                          <a:ea typeface="Times New Roman" pitchFamily="18" charset="0"/>
                          <a:cs typeface="Arial" charset="0"/>
                        </a:rPr>
                        <a:t>Testosterona</a:t>
                      </a:r>
                      <a:endParaRPr kumimoji="0" lang="es-ES" sz="1800" b="0" i="0" u="none" strike="noStrike" cap="none" normalizeH="0" baseline="0" dirty="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path path="circle">
                        <a:fillToRect l="50000" t="50000" r="50000" b="50000"/>
                      </a:path>
                      <a:tileRect/>
                    </a:grad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s-MX" sz="2800" b="0" i="0" u="none" strike="noStrike" cap="none" normalizeH="0" baseline="0">
                        <a:ln>
                          <a:noFill/>
                        </a:ln>
                        <a:solidFill>
                          <a:schemeClr val="tx1"/>
                        </a:solidFill>
                        <a:effectLst/>
                        <a:latin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9" tooltip="Testículo"/>
                        </a:rPr>
                        <a:t>Testículo</a:t>
                      </a:r>
                      <a:r>
                        <a:rPr kumimoji="0" lang="es-ES" sz="900" b="0" i="0" u="none" strike="noStrike" cap="none" normalizeH="0" baseline="0">
                          <a:ln>
                            <a:noFill/>
                          </a:ln>
                          <a:solidFill>
                            <a:schemeClr val="tx1"/>
                          </a:solidFill>
                          <a:effectLst/>
                          <a:latin typeface="Arial" charset="0"/>
                          <a:ea typeface="Times New Roman" pitchFamily="18" charset="0"/>
                          <a:cs typeface="Arial" charset="0"/>
                        </a:rPr>
                        <a:t>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0" tooltip="Células de Leydig (aún no redactado)"/>
                        </a:rPr>
                        <a:t>células de Leydig</a:t>
                      </a:r>
                      <a:r>
                        <a:rPr kumimoji="0" lang="es-ES" sz="900" b="0" i="0" u="none" strike="noStrike" cap="none" normalizeH="0" baseline="0">
                          <a:ln>
                            <a:noFill/>
                          </a:ln>
                          <a:solidFill>
                            <a:schemeClr val="tx1"/>
                          </a:solidFill>
                          <a:effectLst/>
                          <a:latin typeface="Arial" charset="0"/>
                          <a:ea typeface="Times New Roman" pitchFamily="18" charset="0"/>
                          <a:cs typeface="Arial" charset="0"/>
                        </a:rPr>
                        <a:t>)</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Directo</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Crecimiento, aumento de la masa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6" tooltip="Músculo"/>
                        </a:rPr>
                        <a:t>muscular</a:t>
                      </a:r>
                      <a:r>
                        <a:rPr kumimoji="0" lang="es-ES" sz="900" b="0" i="0" u="none" strike="noStrike" cap="none" normalizeH="0" baseline="0">
                          <a:ln>
                            <a:noFill/>
                          </a:ln>
                          <a:solidFill>
                            <a:schemeClr val="tx1"/>
                          </a:solidFill>
                          <a:effectLst/>
                          <a:latin typeface="Arial" charset="0"/>
                          <a:ea typeface="Times New Roman" pitchFamily="18" charset="0"/>
                          <a:cs typeface="Arial" charset="0"/>
                        </a:rPr>
                        <a:t> y de la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1" tooltip="Hueso"/>
                        </a:rPr>
                        <a:t>densidad ósea</a:t>
                      </a:r>
                      <a:r>
                        <a:rPr kumimoji="0" lang="es-ES" sz="900" b="0" i="0" u="none" strike="noStrike" cap="none" normalizeH="0" baseline="0">
                          <a:ln>
                            <a:noFill/>
                          </a:ln>
                          <a:solidFill>
                            <a:schemeClr val="tx1"/>
                          </a:solidFill>
                          <a:effectLst/>
                          <a:latin typeface="Arial" charset="0"/>
                          <a:ea typeface="Times New Roman" pitchFamily="18" charset="0"/>
                          <a:cs typeface="Arial" charset="0"/>
                        </a:rPr>
                        <a:t>; maduración de los testículos, formación del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2" tooltip="Escroto"/>
                        </a:rPr>
                        <a:t>escroto</a:t>
                      </a:r>
                      <a:r>
                        <a:rPr kumimoji="0" lang="es-ES" sz="900" b="0" i="0" u="none" strike="noStrike" cap="none" normalizeH="0" baseline="0">
                          <a:ln>
                            <a:noFill/>
                          </a:ln>
                          <a:solidFill>
                            <a:schemeClr val="tx1"/>
                          </a:solidFill>
                          <a:effectLst/>
                          <a:latin typeface="Arial" charset="0"/>
                          <a:ea typeface="Times New Roman" pitchFamily="18" charset="0"/>
                          <a:cs typeface="Arial" charset="0"/>
                        </a:rPr>
                        <a:t>, crecimiento del vello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3" tooltip="Pubis"/>
                        </a:rPr>
                        <a:t>púbico</a:t>
                      </a:r>
                      <a:r>
                        <a:rPr kumimoji="0" lang="es-ES" sz="900" b="0" i="0" u="none" strike="noStrike" cap="none" normalizeH="0" baseline="0">
                          <a:ln>
                            <a:noFill/>
                          </a:ln>
                          <a:solidFill>
                            <a:schemeClr val="tx1"/>
                          </a:solidFill>
                          <a:effectLst/>
                          <a:latin typeface="Arial" charset="0"/>
                          <a:ea typeface="Times New Roman" pitchFamily="18" charset="0"/>
                          <a:cs typeface="Arial" charset="0"/>
                        </a:rPr>
                        <a:t> y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4" tooltip="Axila"/>
                        </a:rPr>
                        <a:t>axilar</a:t>
                      </a:r>
                      <a:r>
                        <a:rPr kumimoji="0" lang="es-ES" sz="900" b="0" i="0" u="none" strike="noStrike" cap="none" normalizeH="0" baseline="0">
                          <a:ln>
                            <a:noFill/>
                          </a:ln>
                          <a:solidFill>
                            <a:schemeClr val="tx1"/>
                          </a:solidFill>
                          <a:effectLst/>
                          <a:latin typeface="Arial" charset="0"/>
                          <a:ea typeface="Times New Roman" pitchFamily="18" charset="0"/>
                          <a:cs typeface="Arial" charset="0"/>
                        </a:rPr>
                        <a:t>, modificación del aparato vocal (la voz se hace más grave).</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4012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dirty="0" err="1">
                          <a:ln>
                            <a:noFill/>
                          </a:ln>
                          <a:solidFill>
                            <a:schemeClr val="tx1"/>
                          </a:solidFill>
                          <a:effectLst/>
                          <a:latin typeface="Arial" charset="0"/>
                          <a:ea typeface="Times New Roman" pitchFamily="18" charset="0"/>
                          <a:cs typeface="Arial" charset="0"/>
                          <a:hlinkClick r:id="rId25" tooltip="Dehidroepiandrosterona"/>
                        </a:rPr>
                        <a:t>Dehidroepiandrosterona</a:t>
                      </a:r>
                      <a:endParaRPr kumimoji="0" lang="es-ES" sz="1800" b="0" i="0" u="none" strike="noStrike" cap="none" normalizeH="0" baseline="0" dirty="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DHEA</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9" tooltip="Testículo"/>
                        </a:rPr>
                        <a:t>Testículo</a:t>
                      </a:r>
                      <a:r>
                        <a:rPr kumimoji="0" lang="es-ES" sz="900" b="0" i="0" u="none" strike="noStrike" cap="none" normalizeH="0" baseline="0">
                          <a:ln>
                            <a:noFill/>
                          </a:ln>
                          <a:solidFill>
                            <a:schemeClr val="tx1"/>
                          </a:solidFill>
                          <a:effectLst/>
                          <a:latin typeface="Arial" charset="0"/>
                          <a:ea typeface="Times New Roman" pitchFamily="18" charset="0"/>
                          <a:cs typeface="Arial" charset="0"/>
                        </a:rPr>
                        <a:t>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0" tooltip="Células de Leydig (aún no redactado)"/>
                        </a:rPr>
                        <a:t>células de Leydig</a:t>
                      </a:r>
                      <a:r>
                        <a:rPr kumimoji="0" lang="es-ES" sz="900" b="0" i="0" u="none" strike="noStrike" cap="none" normalizeH="0" baseline="0">
                          <a:ln>
                            <a:noFill/>
                          </a:ln>
                          <a:solidFill>
                            <a:schemeClr val="tx1"/>
                          </a:solidFill>
                          <a:effectLst/>
                          <a:latin typeface="Arial" charset="0"/>
                          <a:ea typeface="Times New Roman" pitchFamily="18" charset="0"/>
                          <a:cs typeface="Arial" charset="0"/>
                        </a:rPr>
                        <a:t>),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6" tooltip="Ovario"/>
                        </a:rPr>
                        <a:t>ovario</a:t>
                      </a:r>
                      <a:r>
                        <a:rPr kumimoji="0" lang="es-ES" sz="900" b="0" i="0" u="none" strike="noStrike" cap="none" normalizeH="0" baseline="0">
                          <a:ln>
                            <a:noFill/>
                          </a:ln>
                          <a:solidFill>
                            <a:schemeClr val="tx1"/>
                          </a:solidFill>
                          <a:effectLst/>
                          <a:latin typeface="Arial" charset="0"/>
                          <a:ea typeface="Times New Roman" pitchFamily="18" charset="0"/>
                          <a:cs typeface="Arial" charset="0"/>
                        </a:rPr>
                        <a:t>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7" tooltip="Células de la teca (aún no redactado)"/>
                        </a:rPr>
                        <a:t>células de la teca</a:t>
                      </a:r>
                      <a:r>
                        <a:rPr kumimoji="0" lang="es-ES" sz="900" b="0" i="0" u="none" strike="noStrike" cap="none" normalizeH="0" baseline="0">
                          <a:ln>
                            <a:noFill/>
                          </a:ln>
                          <a:solidFill>
                            <a:schemeClr val="tx1"/>
                          </a:solidFill>
                          <a:effectLst/>
                          <a:latin typeface="Arial" charset="0"/>
                          <a:ea typeface="Times New Roman" pitchFamily="18" charset="0"/>
                          <a:cs typeface="Arial" charset="0"/>
                        </a:rPr>
                        <a:t>),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8" tooltip="Riñón"/>
                        </a:rPr>
                        <a:t>riñón</a:t>
                      </a:r>
                      <a:r>
                        <a:rPr kumimoji="0" lang="es-ES" sz="900" b="0" i="0" u="none" strike="noStrike" cap="none" normalizeH="0" baseline="0">
                          <a:ln>
                            <a:noFill/>
                          </a:ln>
                          <a:solidFill>
                            <a:schemeClr val="tx1"/>
                          </a:solidFill>
                          <a:effectLst/>
                          <a:latin typeface="Arial" charset="0"/>
                          <a:ea typeface="Times New Roman" pitchFamily="18" charset="0"/>
                          <a:cs typeface="Arial" charset="0"/>
                        </a:rPr>
                        <a:t>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8" tooltip="Zona fasciculada (aún no redactado)"/>
                        </a:rPr>
                        <a:t>zona fasciculada</a:t>
                      </a:r>
                      <a:r>
                        <a:rPr kumimoji="0" lang="es-ES" sz="900" b="0" i="0" u="none" strike="noStrike" cap="none" normalizeH="0" baseline="0">
                          <a:ln>
                            <a:noFill/>
                          </a:ln>
                          <a:solidFill>
                            <a:schemeClr val="tx1"/>
                          </a:solidFill>
                          <a:effectLst/>
                          <a:latin typeface="Arial" charset="0"/>
                          <a:ea typeface="Times New Roman" pitchFamily="18" charset="0"/>
                          <a:cs typeface="Arial" charset="0"/>
                        </a:rPr>
                        <a:t>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9" tooltip="Zona reticular (aún no redactado)"/>
                        </a:rPr>
                        <a:t>zona reticular</a:t>
                      </a:r>
                      <a:r>
                        <a:rPr kumimoji="0" lang="es-ES" sz="900" b="0" i="0" u="none" strike="noStrike" cap="none" normalizeH="0" baseline="0">
                          <a:ln>
                            <a:noFill/>
                          </a:ln>
                          <a:solidFill>
                            <a:schemeClr val="tx1"/>
                          </a:solidFill>
                          <a:effectLst/>
                          <a:latin typeface="Arial" charset="0"/>
                          <a:ea typeface="Times New Roman" pitchFamily="18" charset="0"/>
                          <a:cs typeface="Arial" charset="0"/>
                        </a:rPr>
                        <a:t>)</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Directo</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Similar a la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30" tooltip="Testosterona"/>
                        </a:rPr>
                        <a:t>testosterona</a:t>
                      </a:r>
                      <a:r>
                        <a:rPr kumimoji="0" lang="es-ES" sz="900" b="0" i="0" u="none" strike="noStrike" cap="none" normalizeH="0" baseline="0">
                          <a:ln>
                            <a:noFill/>
                          </a:ln>
                          <a:solidFill>
                            <a:schemeClr val="tx1"/>
                          </a:solidFill>
                          <a:effectLst/>
                          <a:latin typeface="Arial" charset="0"/>
                          <a:ea typeface="Times New Roman" pitchFamily="18" charset="0"/>
                          <a:cs typeface="Arial" charset="0"/>
                        </a:rPr>
                        <a:t>.</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518199">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hlinkClick r:id="rId31" tooltip="Androstenediona"/>
                        </a:rPr>
                        <a:t>Androstenediona</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s-MX" sz="2800" b="0" i="0" u="none" strike="noStrike" cap="none" normalizeH="0" baseline="0">
                        <a:ln>
                          <a:noFill/>
                        </a:ln>
                        <a:solidFill>
                          <a:schemeClr val="tx1"/>
                        </a:solidFill>
                        <a:effectLst/>
                        <a:latin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32" tooltip="Glándulas adrenales"/>
                        </a:rPr>
                        <a:t>Glándulas adrenales</a:t>
                      </a:r>
                      <a:r>
                        <a:rPr kumimoji="0" lang="es-ES" sz="900" b="0" i="0" u="none" strike="noStrike" cap="none" normalizeH="0" baseline="0">
                          <a:ln>
                            <a:noFill/>
                          </a:ln>
                          <a:solidFill>
                            <a:schemeClr val="tx1"/>
                          </a:solidFill>
                          <a:effectLst/>
                          <a:latin typeface="Arial" charset="0"/>
                          <a:ea typeface="Times New Roman" pitchFamily="18" charset="0"/>
                          <a:cs typeface="Arial" charset="0"/>
                        </a:rPr>
                        <a:t>,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33" tooltip="Gónada"/>
                        </a:rPr>
                        <a:t>gónadas</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Directo</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Substrato para los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34" tooltip="Estrógeno"/>
                        </a:rPr>
                        <a:t>estrógenos</a:t>
                      </a:r>
                      <a:r>
                        <a:rPr kumimoji="0" lang="es-ES" sz="900" b="0" i="0" u="none" strike="noStrike" cap="none" normalizeH="0" baseline="0">
                          <a:ln>
                            <a:noFill/>
                          </a:ln>
                          <a:solidFill>
                            <a:schemeClr val="tx1"/>
                          </a:solidFill>
                          <a:effectLst/>
                          <a:latin typeface="Arial" charset="0"/>
                          <a:ea typeface="Times New Roman" pitchFamily="18" charset="0"/>
                          <a:cs typeface="Arial" charset="0"/>
                        </a:rPr>
                        <a:t>.</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64012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hlinkClick r:id="rId35" tooltip="Dihidrotestosterona"/>
                        </a:rPr>
                        <a:t>Dihidrotestosterona</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DHT</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Múltiple</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Directo</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Controla el incremento del pelo en el cuerpo y la cara, influye sobre la secreción de las glándulas sebáceas (causa acné), produce pérdida de cabello, HPB y cáncer de la próstata.</a:t>
                      </a:r>
                      <a:endParaRPr kumimoji="0" lang="es-ES" sz="1800" b="0" i="0" u="none" strike="noStrike" cap="none" normalizeH="0" baseline="0">
                        <a:ln>
                          <a:noFill/>
                        </a:ln>
                        <a:solidFill>
                          <a:schemeClr val="tx1"/>
                        </a:solidFill>
                        <a:effectLst/>
                        <a:latin typeface="Arial" charset="0"/>
                        <a:ea typeface="Times New Roman" pitchFamily="18" charset="0"/>
                        <a:cs typeface="Arial" charset="0"/>
                      </a:endParaRPr>
                    </a:p>
                  </a:txBody>
                  <a:tcPr marT="45723" marB="45723"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bl>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2096" name="Group 112"/>
          <p:cNvGraphicFramePr>
            <a:graphicFrameLocks noGrp="1"/>
          </p:cNvGraphicFramePr>
          <p:nvPr/>
        </p:nvGraphicFramePr>
        <p:xfrm>
          <a:off x="647700" y="1268413"/>
          <a:ext cx="7848600" cy="3594100"/>
        </p:xfrm>
        <a:graphic>
          <a:graphicData uri="http://schemas.openxmlformats.org/drawingml/2006/table">
            <a:tbl>
              <a:tblPr/>
              <a:tblGrid>
                <a:gridCol w="1512888">
                  <a:extLst>
                    <a:ext uri="{9D8B030D-6E8A-4147-A177-3AD203B41FA5}">
                      <a16:colId xmlns:a16="http://schemas.microsoft.com/office/drawing/2014/main" val="20000"/>
                    </a:ext>
                  </a:extLst>
                </a:gridCol>
                <a:gridCol w="576262">
                  <a:extLst>
                    <a:ext uri="{9D8B030D-6E8A-4147-A177-3AD203B41FA5}">
                      <a16:colId xmlns:a16="http://schemas.microsoft.com/office/drawing/2014/main" val="20001"/>
                    </a:ext>
                  </a:extLst>
                </a:gridCol>
                <a:gridCol w="1727200">
                  <a:extLst>
                    <a:ext uri="{9D8B030D-6E8A-4147-A177-3AD203B41FA5}">
                      <a16:colId xmlns:a16="http://schemas.microsoft.com/office/drawing/2014/main" val="20002"/>
                    </a:ext>
                  </a:extLst>
                </a:gridCol>
                <a:gridCol w="863600">
                  <a:extLst>
                    <a:ext uri="{9D8B030D-6E8A-4147-A177-3AD203B41FA5}">
                      <a16:colId xmlns:a16="http://schemas.microsoft.com/office/drawing/2014/main" val="20003"/>
                    </a:ext>
                  </a:extLst>
                </a:gridCol>
                <a:gridCol w="3168650">
                  <a:extLst>
                    <a:ext uri="{9D8B030D-6E8A-4147-A177-3AD203B41FA5}">
                      <a16:colId xmlns:a16="http://schemas.microsoft.com/office/drawing/2014/main" val="20004"/>
                    </a:ext>
                  </a:extLst>
                </a:gridCol>
              </a:tblGrid>
              <a:tr h="1654175">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dirty="0">
                          <a:ln>
                            <a:noFill/>
                          </a:ln>
                          <a:solidFill>
                            <a:schemeClr val="tx1"/>
                          </a:solidFill>
                          <a:effectLst/>
                          <a:latin typeface="Arial" charset="0"/>
                          <a:ea typeface="Times New Roman" pitchFamily="18" charset="0"/>
                          <a:cs typeface="Arial" charset="0"/>
                        </a:rPr>
                        <a:t>Estradiol</a:t>
                      </a:r>
                      <a:r>
                        <a:rPr kumimoji="0" lang="es-ES" sz="900" b="0" i="0" u="none" strike="noStrike" cap="none" normalizeH="0" baseline="0" dirty="0">
                          <a:ln>
                            <a:noFill/>
                          </a:ln>
                          <a:solidFill>
                            <a:schemeClr val="tx1"/>
                          </a:solidFill>
                          <a:effectLst/>
                          <a:latin typeface="Arial" charset="0"/>
                          <a:ea typeface="Times New Roman" pitchFamily="18" charset="0"/>
                          <a:cs typeface="Arial" charset="0"/>
                        </a:rPr>
                        <a:t> (17β-estradiol)</a:t>
                      </a: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path path="circle">
                        <a:fillToRect l="50000" t="50000" r="50000" b="50000"/>
                      </a:path>
                      <a:tileRect/>
                    </a:gra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E2</a:t>
                      </a: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 tooltip="Ovario"/>
                        </a:rPr>
                        <a:t>Ovario</a:t>
                      </a:r>
                      <a:r>
                        <a:rPr kumimoji="0" lang="es-ES" sz="900" b="0" i="0" u="none" strike="noStrike" cap="none" normalizeH="0" baseline="0">
                          <a:ln>
                            <a:noFill/>
                          </a:ln>
                          <a:solidFill>
                            <a:schemeClr val="tx1"/>
                          </a:solidFill>
                          <a:effectLst/>
                          <a:latin typeface="Arial" charset="0"/>
                          <a:ea typeface="Times New Roman" pitchFamily="18" charset="0"/>
                          <a:cs typeface="Arial" charset="0"/>
                        </a:rPr>
                        <a:t>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3" tooltip="Folículo de Graaf"/>
                        </a:rPr>
                        <a:t>folículo de Graaf</a:t>
                      </a:r>
                      <a:r>
                        <a:rPr kumimoji="0" lang="es-ES" sz="900" b="0" i="0" u="none" strike="noStrike" cap="none" normalizeH="0" baseline="0">
                          <a:ln>
                            <a:noFill/>
                          </a:ln>
                          <a:solidFill>
                            <a:schemeClr val="tx1"/>
                          </a:solidFill>
                          <a:effectLst/>
                          <a:latin typeface="Arial" charset="0"/>
                          <a:ea typeface="Times New Roman" pitchFamily="18" charset="0"/>
                          <a:cs typeface="Arial" charset="0"/>
                        </a:rPr>
                        <a:t>,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4" tooltip="Cuerpo lúteo"/>
                        </a:rPr>
                        <a:t>cuerpo lúteo</a:t>
                      </a:r>
                      <a:r>
                        <a:rPr kumimoji="0" lang="es-ES" sz="900" b="0" i="0" u="none" strike="noStrike" cap="none" normalizeH="0" baseline="0">
                          <a:ln>
                            <a:noFill/>
                          </a:ln>
                          <a:solidFill>
                            <a:schemeClr val="tx1"/>
                          </a:solidFill>
                          <a:effectLst/>
                          <a:latin typeface="Arial" charset="0"/>
                          <a:ea typeface="Times New Roman" pitchFamily="18" charset="0"/>
                          <a:cs typeface="Arial" charset="0"/>
                        </a:rPr>
                        <a:t>),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5" tooltip="Testículo"/>
                        </a:rPr>
                        <a:t>testículo</a:t>
                      </a:r>
                      <a:r>
                        <a:rPr kumimoji="0" lang="es-ES" sz="900" b="0" i="0" u="none" strike="noStrike" cap="none" normalizeH="0" baseline="0">
                          <a:ln>
                            <a:noFill/>
                          </a:ln>
                          <a:solidFill>
                            <a:schemeClr val="tx1"/>
                          </a:solidFill>
                          <a:effectLst/>
                          <a:latin typeface="Arial" charset="0"/>
                          <a:ea typeface="Times New Roman" pitchFamily="18" charset="0"/>
                          <a:cs typeface="Arial" charset="0"/>
                        </a:rPr>
                        <a:t>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6" tooltip="Células de Sértoli"/>
                        </a:rPr>
                        <a:t>células de Sértoli</a:t>
                      </a:r>
                      <a:r>
                        <a:rPr kumimoji="0" lang="es-ES" sz="900" b="0" i="0" u="none" strike="noStrike" cap="none" normalizeH="0" baseline="0">
                          <a:ln>
                            <a:noFill/>
                          </a:ln>
                          <a:solidFill>
                            <a:schemeClr val="tx1"/>
                          </a:solidFill>
                          <a:effectLst/>
                          <a:latin typeface="Arial" charset="0"/>
                          <a:ea typeface="Times New Roman" pitchFamily="18" charset="0"/>
                          <a:cs typeface="Arial" charset="0"/>
                        </a:rPr>
                        <a:t>)</a:t>
                      </a: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Directo</a:t>
                      </a: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Crecimiento; promueve la diferenciación de los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7" tooltip="Caracteres sexuales secundarios"/>
                        </a:rPr>
                        <a:t>caracteres sexuales secundarios</a:t>
                      </a:r>
                      <a:r>
                        <a:rPr kumimoji="0" lang="es-ES" sz="900" b="0" i="0" u="none" strike="noStrike" cap="none" normalizeH="0" baseline="0">
                          <a:ln>
                            <a:noFill/>
                          </a:ln>
                          <a:solidFill>
                            <a:schemeClr val="tx1"/>
                          </a:solidFill>
                          <a:effectLst/>
                          <a:latin typeface="Arial" charset="0"/>
                          <a:ea typeface="Times New Roman" pitchFamily="18" charset="0"/>
                          <a:cs typeface="Arial" charset="0"/>
                        </a:rPr>
                        <a:t> femeninos; estimula diversos factores de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8" tooltip="Coagulación"/>
                        </a:rPr>
                        <a:t>coagulación</a:t>
                      </a:r>
                      <a:r>
                        <a:rPr kumimoji="0" lang="es-ES" sz="900" b="0" i="0" u="none" strike="noStrike" cap="none" normalizeH="0" baseline="0">
                          <a:ln>
                            <a:noFill/>
                          </a:ln>
                          <a:solidFill>
                            <a:schemeClr val="tx1"/>
                          </a:solidFill>
                          <a:effectLst/>
                          <a:latin typeface="Arial" charset="0"/>
                          <a:ea typeface="Times New Roman" pitchFamily="18" charset="0"/>
                          <a:cs typeface="Arial" charset="0"/>
                        </a:rPr>
                        <a:t>; incrementa la retención de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9" tooltip="Agua"/>
                        </a:rPr>
                        <a:t>agua</a:t>
                      </a:r>
                      <a:r>
                        <a:rPr kumimoji="0" lang="es-ES" sz="900" b="0" i="0" u="none" strike="noStrike" cap="none" normalizeH="0" baseline="0">
                          <a:ln>
                            <a:noFill/>
                          </a:ln>
                          <a:solidFill>
                            <a:schemeClr val="tx1"/>
                          </a:solidFill>
                          <a:effectLst/>
                          <a:latin typeface="Arial" charset="0"/>
                          <a:ea typeface="Times New Roman" pitchFamily="18" charset="0"/>
                          <a:cs typeface="Arial" charset="0"/>
                        </a:rPr>
                        <a:t> y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0" tooltip="Sodio"/>
                        </a:rPr>
                        <a:t>sodio</a:t>
                      </a:r>
                      <a:r>
                        <a:rPr kumimoji="0" lang="es-ES" sz="900" b="0" i="0" u="none" strike="noStrike" cap="none" normalizeH="0" baseline="0">
                          <a:ln>
                            <a:noFill/>
                          </a:ln>
                          <a:solidFill>
                            <a:schemeClr val="tx1"/>
                          </a:solidFill>
                          <a:effectLst/>
                          <a:latin typeface="Arial" charset="0"/>
                          <a:ea typeface="Times New Roman" pitchFamily="18" charset="0"/>
                          <a:cs typeface="Arial" charset="0"/>
                        </a:rPr>
                        <a:t>. Refuerza los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1" tooltip="Cáncer de mama"/>
                        </a:rPr>
                        <a:t>cánceres de mama</a:t>
                      </a:r>
                      <a:r>
                        <a:rPr kumimoji="0" lang="es-ES" sz="900" b="0" i="0" u="none" strike="noStrike" cap="none" normalizeH="0" baseline="0">
                          <a:ln>
                            <a:noFill/>
                          </a:ln>
                          <a:solidFill>
                            <a:schemeClr val="tx1"/>
                          </a:solidFill>
                          <a:effectLst/>
                          <a:latin typeface="Arial" charset="0"/>
                          <a:ea typeface="Times New Roman" pitchFamily="18" charset="0"/>
                          <a:cs typeface="Arial" charset="0"/>
                        </a:rPr>
                        <a:t> sensibles a hormonas</a:t>
                      </a:r>
                      <a:r>
                        <a:rPr kumimoji="0" lang="es-ES" sz="900" b="0" i="0" u="none" strike="noStrike" cap="none" normalizeH="0" baseline="30000">
                          <a:ln>
                            <a:noFill/>
                          </a:ln>
                          <a:solidFill>
                            <a:schemeClr val="tx1"/>
                          </a:solidFill>
                          <a:effectLst/>
                          <a:latin typeface="Arial" charset="0"/>
                          <a:ea typeface="Times New Roman" pitchFamily="18" charset="0"/>
                          <a:cs typeface="Arial" charset="0"/>
                          <a:hlinkClick r:id="rId12"/>
                        </a:rPr>
                        <a:t>6</a:t>
                      </a:r>
                      <a:r>
                        <a:rPr kumimoji="0" lang="es-ES" sz="900" b="0" i="0" u="none" strike="noStrike" cap="none" normalizeH="0" baseline="0">
                          <a:ln>
                            <a:noFill/>
                          </a:ln>
                          <a:solidFill>
                            <a:schemeClr val="tx1"/>
                          </a:solidFill>
                          <a:effectLst/>
                          <a:latin typeface="Arial" charset="0"/>
                          <a:ea typeface="Times New Roman" pitchFamily="18" charset="0"/>
                          <a:cs typeface="Arial" charset="0"/>
                        </a:rPr>
                        <a:t> (la supresión de la producción de estrógenos es un tratamiento para dichos cánceres). En los hombres, previene la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3" tooltip="Apoptosis"/>
                        </a:rPr>
                        <a:t>apoptosis</a:t>
                      </a:r>
                      <a:r>
                        <a:rPr kumimoji="0" lang="es-ES" sz="900" b="0" i="0" u="none" strike="noStrike" cap="none" normalizeH="0" baseline="0">
                          <a:ln>
                            <a:noFill/>
                          </a:ln>
                          <a:solidFill>
                            <a:schemeClr val="tx1"/>
                          </a:solidFill>
                          <a:effectLst/>
                          <a:latin typeface="Arial" charset="0"/>
                          <a:ea typeface="Times New Roman" pitchFamily="18" charset="0"/>
                          <a:cs typeface="Arial" charset="0"/>
                        </a:rPr>
                        <a:t> de las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4" tooltip="Célula germinal"/>
                        </a:rPr>
                        <a:t>células germinales</a:t>
                      </a:r>
                      <a:r>
                        <a:rPr kumimoji="0" lang="es-ES" sz="900" b="0" i="0" u="none" strike="noStrike" cap="none" normalizeH="0" baseline="0">
                          <a:ln>
                            <a:noFill/>
                          </a:ln>
                          <a:solidFill>
                            <a:schemeClr val="tx1"/>
                          </a:solidFill>
                          <a:effectLst/>
                          <a:latin typeface="Arial" charset="0"/>
                          <a:ea typeface="Times New Roman" pitchFamily="18" charset="0"/>
                          <a:cs typeface="Arial" charset="0"/>
                        </a:rPr>
                        <a:t>;</a:t>
                      </a:r>
                      <a:r>
                        <a:rPr kumimoji="0" lang="es-ES" sz="900" b="0" i="0" u="none" strike="noStrike" cap="none" normalizeH="0" baseline="30000">
                          <a:ln>
                            <a:noFill/>
                          </a:ln>
                          <a:solidFill>
                            <a:schemeClr val="tx1"/>
                          </a:solidFill>
                          <a:effectLst/>
                          <a:latin typeface="Arial" charset="0"/>
                          <a:ea typeface="Times New Roman" pitchFamily="18" charset="0"/>
                          <a:cs typeface="Arial" charset="0"/>
                          <a:hlinkClick r:id="rId12"/>
                        </a:rPr>
                        <a:t>7</a:t>
                      </a:r>
                      <a:r>
                        <a:rPr kumimoji="0" lang="es-ES" sz="900" b="0" i="0" u="none" strike="noStrike" cap="none" normalizeH="0" baseline="0">
                          <a:ln>
                            <a:noFill/>
                          </a:ln>
                          <a:solidFill>
                            <a:schemeClr val="tx1"/>
                          </a:solidFill>
                          <a:effectLst/>
                          <a:latin typeface="Arial" charset="0"/>
                          <a:ea typeface="Times New Roman" pitchFamily="18" charset="0"/>
                          <a:cs typeface="Arial" charset="0"/>
                        </a:rPr>
                        <a:t> retroinhibidor negativo de la síntesis de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5" tooltip="Testosterona"/>
                        </a:rPr>
                        <a:t>testosterona</a:t>
                      </a:r>
                      <a:r>
                        <a:rPr kumimoji="0" lang="es-ES" sz="900" b="0" i="0" u="none" strike="noStrike" cap="none" normalizeH="0" baseline="0">
                          <a:ln>
                            <a:noFill/>
                          </a:ln>
                          <a:solidFill>
                            <a:schemeClr val="tx1"/>
                          </a:solidFill>
                          <a:effectLst/>
                          <a:latin typeface="Arial" charset="0"/>
                          <a:ea typeface="Times New Roman" pitchFamily="18" charset="0"/>
                          <a:cs typeface="Arial" charset="0"/>
                        </a:rPr>
                        <a:t> en las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6" tooltip="Células de Leydig (aún no redactado)"/>
                        </a:rPr>
                        <a:t>células de Leydig</a:t>
                      </a:r>
                      <a:r>
                        <a:rPr kumimoji="0" lang="es-ES" sz="900" b="0" i="0" u="none" strike="noStrike" cap="none" normalizeH="0" baseline="0">
                          <a:ln>
                            <a:noFill/>
                          </a:ln>
                          <a:solidFill>
                            <a:schemeClr val="tx1"/>
                          </a:solidFill>
                          <a:effectLst/>
                          <a:latin typeface="Arial" charset="0"/>
                          <a:ea typeface="Times New Roman" pitchFamily="18" charset="0"/>
                          <a:cs typeface="Arial" charset="0"/>
                        </a:rPr>
                        <a:t>.</a:t>
                      </a:r>
                      <a:r>
                        <a:rPr kumimoji="0" lang="es-ES" sz="900" b="0" i="0" u="none" strike="noStrike" cap="none" normalizeH="0" baseline="30000">
                          <a:ln>
                            <a:noFill/>
                          </a:ln>
                          <a:solidFill>
                            <a:schemeClr val="tx1"/>
                          </a:solidFill>
                          <a:effectLst/>
                          <a:latin typeface="Arial" charset="0"/>
                          <a:ea typeface="Times New Roman" pitchFamily="18" charset="0"/>
                          <a:cs typeface="Arial" charset="0"/>
                          <a:hlinkClick r:id="rId12"/>
                        </a:rPr>
                        <a:t>8</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98513">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a:ln>
                            <a:noFill/>
                          </a:ln>
                          <a:solidFill>
                            <a:schemeClr val="tx1"/>
                          </a:solidFill>
                          <a:effectLst/>
                          <a:latin typeface="Arial" charset="0"/>
                          <a:ea typeface="Times New Roman" pitchFamily="18" charset="0"/>
                          <a:cs typeface="Arial" charset="0"/>
                          <a:hlinkClick r:id="rId17" tooltip="Estrona"/>
                        </a:rPr>
                        <a:t>Estrona</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s-MX" sz="900" b="0" i="0" u="none" strike="noStrike" cap="none" normalizeH="0" baseline="0">
                        <a:ln>
                          <a:noFill/>
                        </a:ln>
                        <a:solidFill>
                          <a:schemeClr val="tx1"/>
                        </a:solidFill>
                        <a:effectLst/>
                        <a:latin typeface="Arial" charset="0"/>
                      </a:endParaRP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 tooltip="Ovario"/>
                        </a:rPr>
                        <a:t>Ovario</a:t>
                      </a:r>
                      <a:r>
                        <a:rPr kumimoji="0" lang="es-ES" sz="900" b="0" i="0" u="none" strike="noStrike" cap="none" normalizeH="0" baseline="0">
                          <a:ln>
                            <a:noFill/>
                          </a:ln>
                          <a:solidFill>
                            <a:schemeClr val="tx1"/>
                          </a:solidFill>
                          <a:effectLst/>
                          <a:latin typeface="Arial" charset="0"/>
                          <a:ea typeface="Times New Roman" pitchFamily="18" charset="0"/>
                          <a:cs typeface="Arial" charset="0"/>
                        </a:rPr>
                        <a:t>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8" tooltip="Células granulosas (aún no redactado)"/>
                        </a:rPr>
                        <a:t>células granulosas</a:t>
                      </a:r>
                      <a:r>
                        <a:rPr kumimoji="0" lang="es-ES" sz="900" b="0" i="0" u="none" strike="noStrike" cap="none" normalizeH="0" baseline="0">
                          <a:ln>
                            <a:noFill/>
                          </a:ln>
                          <a:solidFill>
                            <a:schemeClr val="tx1"/>
                          </a:solidFill>
                          <a:effectLst/>
                          <a:latin typeface="Arial" charset="0"/>
                          <a:ea typeface="Times New Roman" pitchFamily="18" charset="0"/>
                          <a:cs typeface="Arial" charset="0"/>
                        </a:rPr>
                        <a:t>),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19" tooltip="Adipocito"/>
                        </a:rPr>
                        <a:t>adipocitos</a:t>
                      </a:r>
                      <a:endParaRPr kumimoji="0" lang="es-ES" sz="900" b="0" i="0" u="none" strike="noStrike" cap="none" normalizeH="0" baseline="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Directo</a:t>
                      </a: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Actúa en el desarrollo de los caracteres sexuales y órganos reproductores femeninos, realiza el mantenimiento del control electrolítico y aumenta el anabolismo de proteínas.</a:t>
                      </a: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141413">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1" i="0" u="none" strike="noStrike" cap="none" normalizeH="0" baseline="0" dirty="0">
                          <a:ln>
                            <a:noFill/>
                          </a:ln>
                          <a:solidFill>
                            <a:schemeClr val="tx1"/>
                          </a:solidFill>
                          <a:effectLst/>
                          <a:latin typeface="Arial" charset="0"/>
                          <a:ea typeface="Times New Roman" pitchFamily="18" charset="0"/>
                          <a:cs typeface="Arial" charset="0"/>
                        </a:rPr>
                        <a:t>Progesterona</a:t>
                      </a:r>
                      <a:endParaRPr kumimoji="0" lang="es-ES" sz="900" b="0" i="0" u="none" strike="noStrike" cap="none" normalizeH="0" baseline="0" dirty="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Tx/>
                        <a:buFont typeface="Wingdings" pitchFamily="2" charset="2"/>
                        <a:buNone/>
                        <a:tabLst/>
                      </a:pPr>
                      <a:endParaRPr kumimoji="0" lang="es-MX" sz="900" b="0" i="0" u="none" strike="noStrike" cap="none" normalizeH="0" baseline="0">
                        <a:ln>
                          <a:noFill/>
                        </a:ln>
                        <a:solidFill>
                          <a:schemeClr val="tx1"/>
                        </a:solidFill>
                        <a:effectLst/>
                        <a:latin typeface="Arial" charset="0"/>
                      </a:endParaRP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 tooltip="Ovario"/>
                        </a:rPr>
                        <a:t>Ovario</a:t>
                      </a:r>
                      <a:r>
                        <a:rPr kumimoji="0" lang="es-ES" sz="900" b="0" i="0" u="none" strike="noStrike" cap="none" normalizeH="0" baseline="0">
                          <a:ln>
                            <a:noFill/>
                          </a:ln>
                          <a:solidFill>
                            <a:schemeClr val="tx1"/>
                          </a:solidFill>
                          <a:effectLst/>
                          <a:latin typeface="Arial" charset="0"/>
                          <a:ea typeface="Times New Roman" pitchFamily="18" charset="0"/>
                          <a:cs typeface="Arial" charset="0"/>
                        </a:rPr>
                        <a:t>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4" tooltip="Cuerpo lúteo"/>
                        </a:rPr>
                        <a:t>cuerpo lúteo</a:t>
                      </a:r>
                      <a:r>
                        <a:rPr kumimoji="0" lang="es-ES" sz="900" b="0" i="0" u="none" strike="noStrike" cap="none" normalizeH="0" baseline="0">
                          <a:ln>
                            <a:noFill/>
                          </a:ln>
                          <a:solidFill>
                            <a:schemeClr val="tx1"/>
                          </a:solidFill>
                          <a:effectLst/>
                          <a:latin typeface="Arial" charset="0"/>
                          <a:ea typeface="Times New Roman" pitchFamily="18" charset="0"/>
                          <a:cs typeface="Arial" charset="0"/>
                        </a:rPr>
                        <a:t>),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0" tooltip="Glándulas adrenales"/>
                        </a:rPr>
                        <a:t>glándulas adrenales</a:t>
                      </a:r>
                      <a:r>
                        <a:rPr kumimoji="0" lang="es-ES" sz="900" b="0" i="0" u="none" strike="noStrike" cap="none" normalizeH="0" baseline="0">
                          <a:ln>
                            <a:noFill/>
                          </a:ln>
                          <a:solidFill>
                            <a:schemeClr val="tx1"/>
                          </a:solidFill>
                          <a:effectLst/>
                          <a:latin typeface="Arial" charset="0"/>
                          <a:ea typeface="Times New Roman" pitchFamily="18" charset="0"/>
                          <a:cs typeface="Arial" charset="0"/>
                        </a:rPr>
                        <a:t>,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1" tooltip="Placenta"/>
                        </a:rPr>
                        <a:t>placenta</a:t>
                      </a:r>
                      <a:r>
                        <a:rPr kumimoji="0" lang="es-ES" sz="900" b="0" i="0" u="none" strike="noStrike" cap="none" normalizeH="0" baseline="0">
                          <a:ln>
                            <a:noFill/>
                          </a:ln>
                          <a:solidFill>
                            <a:schemeClr val="tx1"/>
                          </a:solidFill>
                          <a:effectLst/>
                          <a:latin typeface="Arial" charset="0"/>
                          <a:ea typeface="Times New Roman" pitchFamily="18" charset="0"/>
                          <a:cs typeface="Arial" charset="0"/>
                        </a:rPr>
                        <a:t> (durante el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2" tooltip="Embarazo"/>
                        </a:rPr>
                        <a:t>embarazo</a:t>
                      </a:r>
                      <a:r>
                        <a:rPr kumimoji="0" lang="es-ES" sz="900" b="0" i="0" u="none" strike="noStrike" cap="none" normalizeH="0" baseline="0">
                          <a:ln>
                            <a:noFill/>
                          </a:ln>
                          <a:solidFill>
                            <a:schemeClr val="tx1"/>
                          </a:solidFill>
                          <a:effectLst/>
                          <a:latin typeface="Arial" charset="0"/>
                          <a:ea typeface="Times New Roman" pitchFamily="18" charset="0"/>
                          <a:cs typeface="Arial" charset="0"/>
                        </a:rPr>
                        <a:t>)</a:t>
                      </a: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Directo</a:t>
                      </a: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a:ln>
                            <a:noFill/>
                          </a:ln>
                          <a:solidFill>
                            <a:schemeClr val="tx1"/>
                          </a:solidFill>
                          <a:effectLst/>
                          <a:latin typeface="Arial" charset="0"/>
                          <a:ea typeface="Times New Roman" pitchFamily="18" charset="0"/>
                          <a:cs typeface="Arial" charset="0"/>
                        </a:rPr>
                        <a:t>Mantiene el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2" tooltip="Embarazo"/>
                        </a:rPr>
                        <a:t>embarazo</a:t>
                      </a:r>
                      <a:r>
                        <a:rPr kumimoji="0" lang="es-ES" sz="900" b="0" i="0" u="none" strike="noStrike" cap="none" normalizeH="0" baseline="0">
                          <a:ln>
                            <a:noFill/>
                          </a:ln>
                          <a:solidFill>
                            <a:schemeClr val="tx1"/>
                          </a:solidFill>
                          <a:effectLst/>
                          <a:latin typeface="Arial" charset="0"/>
                          <a:ea typeface="Times New Roman" pitchFamily="18" charset="0"/>
                          <a:cs typeface="Arial" charset="0"/>
                        </a:rPr>
                        <a:t>:</a:t>
                      </a:r>
                      <a:r>
                        <a:rPr kumimoji="0" lang="es-ES" sz="900" b="0" i="0" u="none" strike="noStrike" cap="none" normalizeH="0" baseline="30000">
                          <a:ln>
                            <a:noFill/>
                          </a:ln>
                          <a:solidFill>
                            <a:schemeClr val="tx1"/>
                          </a:solidFill>
                          <a:effectLst/>
                          <a:latin typeface="Arial" charset="0"/>
                          <a:ea typeface="Times New Roman" pitchFamily="18" charset="0"/>
                          <a:cs typeface="Arial" charset="0"/>
                          <a:hlinkClick r:id="rId12"/>
                        </a:rPr>
                        <a:t>9</a:t>
                      </a:r>
                      <a:r>
                        <a:rPr kumimoji="0" lang="es-ES" sz="900" b="0" i="0" u="none" strike="noStrike" cap="none" normalizeH="0" baseline="0">
                          <a:ln>
                            <a:noFill/>
                          </a:ln>
                          <a:solidFill>
                            <a:schemeClr val="tx1"/>
                          </a:solidFill>
                          <a:effectLst/>
                          <a:latin typeface="Arial" charset="0"/>
                          <a:ea typeface="Times New Roman" pitchFamily="18" charset="0"/>
                          <a:cs typeface="Arial" charset="0"/>
                        </a:rPr>
                        <a:t> convierte el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3" tooltip="Endometrio"/>
                        </a:rPr>
                        <a:t>endometrio</a:t>
                      </a:r>
                      <a:r>
                        <a:rPr kumimoji="0" lang="es-ES" sz="900" b="0" i="0" u="none" strike="noStrike" cap="none" normalizeH="0" baseline="0">
                          <a:ln>
                            <a:noFill/>
                          </a:ln>
                          <a:solidFill>
                            <a:schemeClr val="tx1"/>
                          </a:solidFill>
                          <a:effectLst/>
                          <a:latin typeface="Arial" charset="0"/>
                          <a:ea typeface="Times New Roman" pitchFamily="18" charset="0"/>
                          <a:cs typeface="Arial" charset="0"/>
                        </a:rPr>
                        <a:t> en órgano secretor, hace al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4" tooltip="Cérvix"/>
                        </a:rPr>
                        <a:t>moco cervical</a:t>
                      </a:r>
                      <a:r>
                        <a:rPr kumimoji="0" lang="es-ES" sz="900" b="0" i="0" u="none" strike="noStrike" cap="none" normalizeH="0" baseline="0">
                          <a:ln>
                            <a:noFill/>
                          </a:ln>
                          <a:solidFill>
                            <a:schemeClr val="tx1"/>
                          </a:solidFill>
                          <a:effectLst/>
                          <a:latin typeface="Arial" charset="0"/>
                          <a:ea typeface="Times New Roman" pitchFamily="18" charset="0"/>
                          <a:cs typeface="Arial" charset="0"/>
                        </a:rPr>
                        <a:t> permeable al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5" tooltip="Esperma"/>
                        </a:rPr>
                        <a:t>esperma</a:t>
                      </a:r>
                      <a:r>
                        <a:rPr kumimoji="0" lang="es-ES" sz="900" b="0" i="0" u="none" strike="noStrike" cap="none" normalizeH="0" baseline="0">
                          <a:ln>
                            <a:noFill/>
                          </a:ln>
                          <a:solidFill>
                            <a:schemeClr val="tx1"/>
                          </a:solidFill>
                          <a:effectLst/>
                          <a:latin typeface="Arial" charset="0"/>
                          <a:ea typeface="Times New Roman" pitchFamily="18" charset="0"/>
                          <a:cs typeface="Arial" charset="0"/>
                        </a:rPr>
                        <a:t>, inhibe la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6" tooltip="Respuesta inmunitaria"/>
                        </a:rPr>
                        <a:t>respuesta inmunitaria</a:t>
                      </a:r>
                      <a:r>
                        <a:rPr kumimoji="0" lang="es-ES" sz="900" b="0" i="0" u="none" strike="noStrike" cap="none" normalizeH="0" baseline="0">
                          <a:ln>
                            <a:noFill/>
                          </a:ln>
                          <a:solidFill>
                            <a:schemeClr val="tx1"/>
                          </a:solidFill>
                          <a:effectLst/>
                          <a:latin typeface="Arial" charset="0"/>
                          <a:ea typeface="Times New Roman" pitchFamily="18" charset="0"/>
                          <a:cs typeface="Arial" charset="0"/>
                        </a:rPr>
                        <a:t> contra el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7" tooltip="Embrión"/>
                        </a:rPr>
                        <a:t>embrión</a:t>
                      </a:r>
                      <a:r>
                        <a:rPr kumimoji="0" lang="es-ES" sz="900" b="0" i="0" u="none" strike="noStrike" cap="none" normalizeH="0" baseline="0">
                          <a:ln>
                            <a:noFill/>
                          </a:ln>
                          <a:solidFill>
                            <a:schemeClr val="tx1"/>
                          </a:solidFill>
                          <a:effectLst/>
                          <a:latin typeface="Arial" charset="0"/>
                          <a:ea typeface="Times New Roman" pitchFamily="18" charset="0"/>
                          <a:cs typeface="Arial" charset="0"/>
                        </a:rPr>
                        <a:t>, disminuye la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8" tooltip="Coagulación"/>
                        </a:rPr>
                        <a:t>coagulación</a:t>
                      </a:r>
                      <a:r>
                        <a:rPr kumimoji="0" lang="es-ES" sz="900" b="0" i="0" u="none" strike="noStrike" cap="none" normalizeH="0" baseline="0">
                          <a:ln>
                            <a:noFill/>
                          </a:ln>
                          <a:solidFill>
                            <a:schemeClr val="tx1"/>
                          </a:solidFill>
                          <a:effectLst/>
                          <a:latin typeface="Arial" charset="0"/>
                          <a:ea typeface="Times New Roman" pitchFamily="18" charset="0"/>
                          <a:cs typeface="Arial" charset="0"/>
                        </a:rPr>
                        <a:t> sanguínea: incrementan la formación y la agregación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8" tooltip="Plaqueta"/>
                        </a:rPr>
                        <a:t>plaquetarias</a:t>
                      </a:r>
                      <a:r>
                        <a:rPr kumimoji="0" lang="es-ES" sz="900" b="0" i="0" u="none" strike="noStrike" cap="none" normalizeH="0" baseline="0">
                          <a:ln>
                            <a:noFill/>
                          </a:ln>
                          <a:solidFill>
                            <a:schemeClr val="tx1"/>
                          </a:solidFill>
                          <a:effectLst/>
                          <a:latin typeface="Arial" charset="0"/>
                          <a:ea typeface="Times New Roman" pitchFamily="18" charset="0"/>
                          <a:cs typeface="Arial" charset="0"/>
                        </a:rPr>
                        <a:t>,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29" tooltip="Vasoconstricción"/>
                        </a:rPr>
                        <a:t>vasoconstricción</a:t>
                      </a:r>
                      <a:r>
                        <a:rPr kumimoji="0" lang="es-ES" sz="900" b="0" i="0" u="none" strike="noStrike" cap="none" normalizeH="0" baseline="0">
                          <a:ln>
                            <a:noFill/>
                          </a:ln>
                          <a:solidFill>
                            <a:schemeClr val="tx1"/>
                          </a:solidFill>
                          <a:effectLst/>
                          <a:latin typeface="Arial" charset="0"/>
                          <a:ea typeface="Times New Roman" pitchFamily="18" charset="0"/>
                          <a:cs typeface="Arial" charset="0"/>
                        </a:rPr>
                        <a:t>; </a:t>
                      </a:r>
                      <a:r>
                        <a:rPr kumimoji="0" lang="es-ES" sz="900" b="0" i="0" u="none" strike="noStrike" cap="none" normalizeH="0" baseline="0">
                          <a:ln>
                            <a:noFill/>
                          </a:ln>
                          <a:solidFill>
                            <a:schemeClr val="tx1"/>
                          </a:solidFill>
                          <a:effectLst/>
                          <a:latin typeface="Arial" charset="0"/>
                          <a:ea typeface="Times New Roman" pitchFamily="18" charset="0"/>
                          <a:cs typeface="Arial" charset="0"/>
                          <a:hlinkClick r:id="rId30" tooltip="Broncoconstricción"/>
                        </a:rPr>
                        <a:t>broncoconstricción</a:t>
                      </a:r>
                      <a:r>
                        <a:rPr kumimoji="0" lang="es-ES" sz="900" b="0" i="0" u="none" strike="noStrike" cap="none" normalizeH="0" baseline="0">
                          <a:ln>
                            <a:noFill/>
                          </a:ln>
                          <a:solidFill>
                            <a:schemeClr val="tx1"/>
                          </a:solidFill>
                          <a:effectLst/>
                          <a:latin typeface="Arial" charset="0"/>
                          <a:ea typeface="Times New Roman" pitchFamily="18" charset="0"/>
                          <a:cs typeface="Arial" charset="0"/>
                        </a:rPr>
                        <a:t>.</a:t>
                      </a:r>
                    </a:p>
                  </a:txBody>
                  <a:tcPr anchor="ctr" horzOverflow="overflow">
                    <a:lnL w="12700" cap="flat" cmpd="sng" algn="ctr">
                      <a:solidFill>
                        <a:srgbClr val="00007E"/>
                      </a:solidFill>
                      <a:prstDash val="solid"/>
                      <a:round/>
                      <a:headEnd type="none" w="med" len="med"/>
                      <a:tailEnd type="none" w="med" len="med"/>
                    </a:lnL>
                    <a:lnR w="12700" cap="flat" cmpd="sng" algn="ctr">
                      <a:solidFill>
                        <a:srgbClr val="00007E"/>
                      </a:solidFill>
                      <a:prstDash val="solid"/>
                      <a:round/>
                      <a:headEnd type="none" w="med" len="med"/>
                      <a:tailEnd type="none" w="med" len="med"/>
                    </a:lnR>
                    <a:lnT w="12700" cap="flat" cmpd="sng" algn="ctr">
                      <a:solidFill>
                        <a:srgbClr val="00007E"/>
                      </a:solidFill>
                      <a:prstDash val="solid"/>
                      <a:round/>
                      <a:headEnd type="none" w="med" len="med"/>
                      <a:tailEnd type="none" w="med" len="med"/>
                    </a:lnT>
                    <a:lnB w="12700" cap="flat" cmpd="sng" algn="ctr">
                      <a:solidFill>
                        <a:srgbClr val="00007E"/>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2 Marcador de contenido"/>
          <p:cNvSpPr>
            <a:spLocks noGrp="1"/>
          </p:cNvSpPr>
          <p:nvPr>
            <p:ph idx="1"/>
          </p:nvPr>
        </p:nvSpPr>
        <p:spPr>
          <a:xfrm>
            <a:off x="468313" y="1773238"/>
            <a:ext cx="8229600" cy="3887787"/>
          </a:xfrm>
        </p:spPr>
        <p:txBody>
          <a:bodyPr/>
          <a:lstStyle/>
          <a:p>
            <a:pPr algn="just" eaLnBrk="1" hangingPunct="1">
              <a:defRPr/>
            </a:pPr>
            <a:r>
              <a:rPr lang="es-MX" sz="2400" dirty="0">
                <a:solidFill>
                  <a:srgbClr val="00007E"/>
                </a:solidFill>
              </a:rPr>
              <a:t>Las </a:t>
            </a:r>
            <a:r>
              <a:rPr lang="es-MX" sz="2400" b="1" dirty="0">
                <a:solidFill>
                  <a:srgbClr val="00007E"/>
                </a:solidFill>
              </a:rPr>
              <a:t>glándulas de secreción interna</a:t>
            </a:r>
            <a:r>
              <a:rPr lang="es-MX" sz="2400" dirty="0">
                <a:solidFill>
                  <a:srgbClr val="00007E"/>
                </a:solidFill>
              </a:rPr>
              <a:t> o </a:t>
            </a:r>
            <a:r>
              <a:rPr lang="es-MX" sz="2400" b="1" dirty="0">
                <a:solidFill>
                  <a:srgbClr val="00007E"/>
                </a:solidFill>
              </a:rPr>
              <a:t>endocrinas</a:t>
            </a:r>
            <a:r>
              <a:rPr lang="es-MX" sz="2400" dirty="0">
                <a:solidFill>
                  <a:srgbClr val="00007E"/>
                </a:solidFill>
              </a:rPr>
              <a:t> son un conjunto de glándulas que producen sustancias mensajeras llamadas hormonas, vertiéndolas sin conducto excretor, directamente a los capilares sanguíneos, para que realicen su función en órganos distantes del cuerpo (órganos blancos). </a:t>
            </a:r>
            <a:r>
              <a:rPr lang="es-MX" sz="2400" dirty="0">
                <a:solidFill>
                  <a:schemeClr val="accent5">
                    <a:lumMod val="25000"/>
                  </a:schemeClr>
                </a:solidFill>
              </a:rPr>
              <a:t>Las cantidades secretadas son bien pequeñas, más bien trazas, y su función es estimular una actividad bioquímica o fisiológica específica.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3"/>
          <p:cNvSpPr>
            <a:spLocks noGrp="1" noChangeArrowheads="1"/>
          </p:cNvSpPr>
          <p:nvPr>
            <p:ph type="body" idx="1"/>
          </p:nvPr>
        </p:nvSpPr>
        <p:spPr>
          <a:xfrm>
            <a:off x="323850" y="1203325"/>
            <a:ext cx="8229600" cy="5654675"/>
          </a:xfrm>
        </p:spPr>
        <p:txBody>
          <a:bodyPr/>
          <a:lstStyle/>
          <a:p>
            <a:pPr algn="just" eaLnBrk="1" hangingPunct="1">
              <a:lnSpc>
                <a:spcPct val="90000"/>
              </a:lnSpc>
              <a:buFont typeface="Wingdings" panose="05000000000000000000" pitchFamily="2" charset="2"/>
              <a:buNone/>
            </a:pPr>
            <a:r>
              <a:rPr lang="es-ES" altLang="es-MX" sz="2400">
                <a:solidFill>
                  <a:srgbClr val="00007E"/>
                </a:solidFill>
              </a:rPr>
              <a:t>	Una gran cantidad de hormonas son usadas como medicamentos. Las más comúnmente usadas son estradiol y progesterona en las píldoras anticonceptivas y en la terapia de reemplazo hormonal, la tiroxina en forma de levotiroxina en el tratamiento para el hipotiroidismo, los corticoides para enfermedades autoinmunes, trastornos respiratorios severos y ciertos cuadros alérgicos. La insulina es usada por muchos diabéticos. </a:t>
            </a:r>
          </a:p>
          <a:p>
            <a:pPr algn="just" eaLnBrk="1" hangingPunct="1">
              <a:lnSpc>
                <a:spcPct val="90000"/>
              </a:lnSpc>
              <a:buFont typeface="Wingdings" panose="05000000000000000000" pitchFamily="2" charset="2"/>
              <a:buNone/>
            </a:pPr>
            <a:r>
              <a:rPr lang="es-ES" altLang="es-MX" sz="2400">
                <a:solidFill>
                  <a:srgbClr val="00007E"/>
                </a:solidFill>
              </a:rPr>
              <a:t>	</a:t>
            </a:r>
          </a:p>
          <a:p>
            <a:pPr algn="just" eaLnBrk="1" hangingPunct="1">
              <a:lnSpc>
                <a:spcPct val="90000"/>
              </a:lnSpc>
              <a:buFont typeface="Wingdings" panose="05000000000000000000" pitchFamily="2" charset="2"/>
              <a:buNone/>
            </a:pPr>
            <a:r>
              <a:rPr lang="es-ES" altLang="es-MX" sz="2400">
                <a:solidFill>
                  <a:srgbClr val="00007E"/>
                </a:solidFill>
              </a:rPr>
              <a:t>	Preparaciones locales usadas en otorrinolaringología frecuentemente contienen equivalentes a la adrenalina. Los esteroides y la vitamina D son componentes de ciertas cremas que se utilizan en dermatología.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250"/>
            <a:ext cx="8229600" cy="5654675"/>
          </a:xfrm>
        </p:spPr>
        <p:txBody>
          <a:bodyPr/>
          <a:lstStyle/>
          <a:p>
            <a:pPr algn="just" eaLnBrk="1" hangingPunct="1">
              <a:defRPr/>
            </a:pPr>
            <a:r>
              <a:rPr lang="es-MX" sz="2400" dirty="0">
                <a:solidFill>
                  <a:schemeClr val="accent2">
                    <a:lumMod val="50000"/>
                  </a:schemeClr>
                </a:solidFill>
              </a:rPr>
              <a:t>El concepto de secreción interna apareció en el siglo XIX, cuando Claude Bernard lo describió en 1855, pero no especificó la posibilidad de que existieran mensajeros que transmitieran señales desde un órgano a otro.</a:t>
            </a:r>
          </a:p>
          <a:p>
            <a:pPr algn="just" eaLnBrk="1" hangingPunct="1">
              <a:defRPr/>
            </a:pPr>
            <a:endParaRPr lang="es-MX" sz="2400" dirty="0"/>
          </a:p>
          <a:p>
            <a:pPr algn="just" eaLnBrk="1" hangingPunct="1">
              <a:defRPr/>
            </a:pPr>
            <a:r>
              <a:rPr lang="es-MX" sz="2400" dirty="0">
                <a:solidFill>
                  <a:schemeClr val="accent5">
                    <a:lumMod val="25000"/>
                  </a:schemeClr>
                </a:solidFill>
              </a:rPr>
              <a:t>El término </a:t>
            </a:r>
            <a:r>
              <a:rPr lang="es-MX" sz="2400" b="1" dirty="0">
                <a:solidFill>
                  <a:schemeClr val="accent5">
                    <a:lumMod val="25000"/>
                  </a:schemeClr>
                </a:solidFill>
              </a:rPr>
              <a:t>hormona</a:t>
            </a:r>
            <a:r>
              <a:rPr lang="es-MX" sz="2400" dirty="0">
                <a:solidFill>
                  <a:schemeClr val="accent5">
                    <a:lumMod val="25000"/>
                  </a:schemeClr>
                </a:solidFill>
              </a:rPr>
              <a:t> fue acuñado en 1905, a partir del verbo griego </a:t>
            </a:r>
            <a:r>
              <a:rPr lang="es-MX" sz="2400" dirty="0" err="1">
                <a:solidFill>
                  <a:schemeClr val="accent5">
                    <a:lumMod val="25000"/>
                  </a:schemeClr>
                </a:solidFill>
              </a:rPr>
              <a:t>ὁρμἀω</a:t>
            </a:r>
            <a:r>
              <a:rPr lang="es-MX" sz="2400" dirty="0">
                <a:solidFill>
                  <a:schemeClr val="accent5">
                    <a:lumMod val="25000"/>
                  </a:schemeClr>
                </a:solidFill>
              </a:rPr>
              <a:t> (</a:t>
            </a:r>
            <a:r>
              <a:rPr lang="es-MX" sz="2400" i="1" dirty="0">
                <a:solidFill>
                  <a:schemeClr val="accent5">
                    <a:lumMod val="25000"/>
                  </a:schemeClr>
                </a:solidFill>
              </a:rPr>
              <a:t>poner en movimiento, estimular</a:t>
            </a:r>
            <a:r>
              <a:rPr lang="es-MX" sz="2400" dirty="0">
                <a:solidFill>
                  <a:schemeClr val="accent5">
                    <a:lumMod val="25000"/>
                  </a:schemeClr>
                </a:solidFill>
              </a:rPr>
              <a:t>), aunque ya antes se habían descubierto dos funciones hormonales. La primera fundamentalmente del hígado, descubierta por Claude Bernard en 1851. La segunda fue la función de la médula suprarrenal, descubierta por Vulpian en 1856. La primera hormona que se descubrió fue la adrenalina, descrita por el japonés Takamine en 1901. Posteriormente el estadounidense Kendall aisló la tiroxina en 1914 .</a:t>
            </a:r>
          </a:p>
          <a:p>
            <a:pPr eaLnBrk="1" hangingPunct="1">
              <a:defRPr/>
            </a:pPr>
            <a:endParaRPr lang="es-MX"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arn(inVertical)">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sz="half" idx="1"/>
          </p:nvPr>
        </p:nvSpPr>
        <p:spPr>
          <a:xfrm>
            <a:off x="107950" y="404813"/>
            <a:ext cx="4248150" cy="6119812"/>
          </a:xfrm>
        </p:spPr>
        <p:txBody>
          <a:bodyPr/>
          <a:lstStyle/>
          <a:p>
            <a:pPr marL="0" indent="0" eaLnBrk="1" hangingPunct="1">
              <a:buFont typeface="Wingdings" panose="05000000000000000000" pitchFamily="2" charset="2"/>
              <a:buNone/>
              <a:defRPr/>
            </a:pPr>
            <a:r>
              <a:rPr lang="es-MX" sz="1900" dirty="0">
                <a:solidFill>
                  <a:srgbClr val="00007E"/>
                </a:solidFill>
              </a:rPr>
              <a:t>Las principales glándulas que componen el sistema endocrino son:</a:t>
            </a:r>
          </a:p>
          <a:p>
            <a:pPr eaLnBrk="1" hangingPunct="1">
              <a:defRPr/>
            </a:pPr>
            <a:r>
              <a:rPr lang="es-MX" sz="1900" dirty="0">
                <a:solidFill>
                  <a:srgbClr val="00007E"/>
                </a:solidFill>
              </a:rPr>
              <a:t>El páncreas.</a:t>
            </a:r>
          </a:p>
          <a:p>
            <a:pPr eaLnBrk="1" hangingPunct="1">
              <a:defRPr/>
            </a:pPr>
            <a:r>
              <a:rPr lang="es-MX" sz="1900" dirty="0">
                <a:solidFill>
                  <a:srgbClr val="00007E"/>
                </a:solidFill>
              </a:rPr>
              <a:t>La tiroides.</a:t>
            </a:r>
          </a:p>
          <a:p>
            <a:pPr eaLnBrk="1" hangingPunct="1">
              <a:defRPr/>
            </a:pPr>
            <a:r>
              <a:rPr lang="es-MX" sz="1900" dirty="0">
                <a:solidFill>
                  <a:srgbClr val="00007E"/>
                </a:solidFill>
              </a:rPr>
              <a:t>El hipotálamo.</a:t>
            </a:r>
          </a:p>
          <a:p>
            <a:pPr eaLnBrk="1" hangingPunct="1">
              <a:defRPr/>
            </a:pPr>
            <a:r>
              <a:rPr lang="es-MX" sz="1900" dirty="0">
                <a:solidFill>
                  <a:srgbClr val="00007E"/>
                </a:solidFill>
              </a:rPr>
              <a:t>La hipófisis (pituitaria).</a:t>
            </a:r>
          </a:p>
          <a:p>
            <a:pPr eaLnBrk="1" hangingPunct="1">
              <a:defRPr/>
            </a:pPr>
            <a:r>
              <a:rPr lang="es-MX" sz="1900" dirty="0">
                <a:solidFill>
                  <a:srgbClr val="00007E"/>
                </a:solidFill>
              </a:rPr>
              <a:t>La pineal.</a:t>
            </a:r>
          </a:p>
          <a:p>
            <a:pPr eaLnBrk="1" hangingPunct="1">
              <a:defRPr/>
            </a:pPr>
            <a:r>
              <a:rPr lang="es-MX" sz="1900" dirty="0">
                <a:solidFill>
                  <a:srgbClr val="00007E"/>
                </a:solidFill>
              </a:rPr>
              <a:t>Las glándulas suprarrenales.</a:t>
            </a:r>
          </a:p>
          <a:p>
            <a:pPr eaLnBrk="1" hangingPunct="1">
              <a:defRPr/>
            </a:pPr>
            <a:r>
              <a:rPr lang="es-MX" sz="1900" dirty="0">
                <a:solidFill>
                  <a:srgbClr val="00007E"/>
                </a:solidFill>
              </a:rPr>
              <a:t>Las gónadas: testículos y ovarios.</a:t>
            </a:r>
          </a:p>
          <a:p>
            <a:pPr eaLnBrk="1" hangingPunct="1">
              <a:defRPr/>
            </a:pPr>
            <a:r>
              <a:rPr lang="es-MX" sz="1900" dirty="0">
                <a:solidFill>
                  <a:srgbClr val="00007E"/>
                </a:solidFill>
              </a:rPr>
              <a:t>Las paratiroides.</a:t>
            </a:r>
          </a:p>
          <a:p>
            <a:pPr eaLnBrk="1" hangingPunct="1">
              <a:defRPr/>
            </a:pPr>
            <a:r>
              <a:rPr lang="es-MX" sz="1900" dirty="0">
                <a:solidFill>
                  <a:srgbClr val="00007E"/>
                </a:solidFill>
              </a:rPr>
              <a:t>Los islotes de Langerhans.</a:t>
            </a:r>
          </a:p>
          <a:p>
            <a:pPr eaLnBrk="1" hangingPunct="1">
              <a:defRPr/>
            </a:pPr>
            <a:r>
              <a:rPr lang="es-MX" sz="1900" dirty="0">
                <a:solidFill>
                  <a:srgbClr val="00007E"/>
                </a:solidFill>
              </a:rPr>
              <a:t>El timo.</a:t>
            </a:r>
          </a:p>
          <a:p>
            <a:pPr eaLnBrk="1" hangingPunct="1">
              <a:defRPr/>
            </a:pPr>
            <a:endParaRPr lang="es-MX" dirty="0"/>
          </a:p>
        </p:txBody>
      </p:sp>
      <p:pic>
        <p:nvPicPr>
          <p:cNvPr id="7171"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7175" y="404813"/>
            <a:ext cx="4932363" cy="6029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65175"/>
            <a:ext cx="4200525"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195" name="1 Título"/>
          <p:cNvSpPr>
            <a:spLocks noGrp="1"/>
          </p:cNvSpPr>
          <p:nvPr>
            <p:ph type="title"/>
          </p:nvPr>
        </p:nvSpPr>
        <p:spPr>
          <a:xfrm>
            <a:off x="528638" y="-242888"/>
            <a:ext cx="8229600" cy="1143001"/>
          </a:xfrm>
        </p:spPr>
        <p:txBody>
          <a:bodyPr/>
          <a:lstStyle/>
          <a:p>
            <a:pPr algn="ctr" eaLnBrk="1" hangingPunct="1"/>
            <a:r>
              <a:rPr lang="es-MX" altLang="es-MX" sz="2800"/>
              <a:t>Órganos Endócrinos y Hormonas producidas.</a:t>
            </a:r>
          </a:p>
        </p:txBody>
      </p:sp>
      <p:pic>
        <p:nvPicPr>
          <p:cNvPr id="4608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14863" y="1397000"/>
            <a:ext cx="3933825" cy="266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608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750" y="3141663"/>
            <a:ext cx="3743325" cy="178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6086"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54800" y="4581525"/>
            <a:ext cx="2482850" cy="2141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6087"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76600" y="4705350"/>
            <a:ext cx="2705100" cy="199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46083"/>
                                        </p:tgtEl>
                                        <p:attrNameLst>
                                          <p:attrName>style.visibility</p:attrName>
                                        </p:attrNameLst>
                                      </p:cBhvr>
                                      <p:to>
                                        <p:strVal val="visible"/>
                                      </p:to>
                                    </p:set>
                                    <p:animEffect transition="in" filter="fade">
                                      <p:cBhvr>
                                        <p:cTn id="7" dur="1000"/>
                                        <p:tgtEl>
                                          <p:spTgt spid="46083"/>
                                        </p:tgtEl>
                                      </p:cBhvr>
                                    </p:animEffect>
                                    <p:anim calcmode="lin" valueType="num">
                                      <p:cBhvr>
                                        <p:cTn id="8" dur="1000" fill="hold"/>
                                        <p:tgtEl>
                                          <p:spTgt spid="46083"/>
                                        </p:tgtEl>
                                        <p:attrNameLst>
                                          <p:attrName>ppt_x</p:attrName>
                                        </p:attrNameLst>
                                      </p:cBhvr>
                                      <p:tavLst>
                                        <p:tav tm="0">
                                          <p:val>
                                            <p:strVal val="#ppt_x"/>
                                          </p:val>
                                        </p:tav>
                                        <p:tav tm="100000">
                                          <p:val>
                                            <p:strVal val="#ppt_x"/>
                                          </p:val>
                                        </p:tav>
                                      </p:tavLst>
                                    </p:anim>
                                    <p:anim calcmode="lin" valueType="num">
                                      <p:cBhvr>
                                        <p:cTn id="9" dur="1000" fill="hold"/>
                                        <p:tgtEl>
                                          <p:spTgt spid="46083"/>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nodeType="clickEffect">
                                  <p:stCondLst>
                                    <p:cond delay="0"/>
                                  </p:stCondLst>
                                  <p:childTnLst>
                                    <p:set>
                                      <p:cBhvr>
                                        <p:cTn id="13" dur="1" fill="hold">
                                          <p:stCondLst>
                                            <p:cond delay="0"/>
                                          </p:stCondLst>
                                        </p:cTn>
                                        <p:tgtEl>
                                          <p:spTgt spid="46084"/>
                                        </p:tgtEl>
                                        <p:attrNameLst>
                                          <p:attrName>style.visibility</p:attrName>
                                        </p:attrNameLst>
                                      </p:cBhvr>
                                      <p:to>
                                        <p:strVal val="visible"/>
                                      </p:to>
                                    </p:set>
                                    <p:animEffect transition="in" filter="fade">
                                      <p:cBhvr>
                                        <p:cTn id="14" dur="1000"/>
                                        <p:tgtEl>
                                          <p:spTgt spid="46084"/>
                                        </p:tgtEl>
                                      </p:cBhvr>
                                    </p:animEffect>
                                    <p:anim calcmode="lin" valueType="num">
                                      <p:cBhvr>
                                        <p:cTn id="15" dur="1000" fill="hold"/>
                                        <p:tgtEl>
                                          <p:spTgt spid="46084"/>
                                        </p:tgtEl>
                                        <p:attrNameLst>
                                          <p:attrName>ppt_x</p:attrName>
                                        </p:attrNameLst>
                                      </p:cBhvr>
                                      <p:tavLst>
                                        <p:tav tm="0">
                                          <p:val>
                                            <p:strVal val="#ppt_x"/>
                                          </p:val>
                                        </p:tav>
                                        <p:tav tm="100000">
                                          <p:val>
                                            <p:strVal val="#ppt_x"/>
                                          </p:val>
                                        </p:tav>
                                      </p:tavLst>
                                    </p:anim>
                                    <p:anim calcmode="lin" valueType="num">
                                      <p:cBhvr>
                                        <p:cTn id="16" dur="1000" fill="hold"/>
                                        <p:tgtEl>
                                          <p:spTgt spid="46084"/>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2" presetClass="entr" presetSubtype="0" fill="hold" nodeType="clickEffect">
                                  <p:stCondLst>
                                    <p:cond delay="0"/>
                                  </p:stCondLst>
                                  <p:childTnLst>
                                    <p:set>
                                      <p:cBhvr>
                                        <p:cTn id="20" dur="1" fill="hold">
                                          <p:stCondLst>
                                            <p:cond delay="0"/>
                                          </p:stCondLst>
                                        </p:cTn>
                                        <p:tgtEl>
                                          <p:spTgt spid="46085"/>
                                        </p:tgtEl>
                                        <p:attrNameLst>
                                          <p:attrName>style.visibility</p:attrName>
                                        </p:attrNameLst>
                                      </p:cBhvr>
                                      <p:to>
                                        <p:strVal val="visible"/>
                                      </p:to>
                                    </p:set>
                                    <p:animEffect transition="in" filter="fade">
                                      <p:cBhvr>
                                        <p:cTn id="21" dur="1000"/>
                                        <p:tgtEl>
                                          <p:spTgt spid="46085"/>
                                        </p:tgtEl>
                                      </p:cBhvr>
                                    </p:animEffect>
                                    <p:anim calcmode="lin" valueType="num">
                                      <p:cBhvr>
                                        <p:cTn id="22" dur="1000" fill="hold"/>
                                        <p:tgtEl>
                                          <p:spTgt spid="46085"/>
                                        </p:tgtEl>
                                        <p:attrNameLst>
                                          <p:attrName>ppt_x</p:attrName>
                                        </p:attrNameLst>
                                      </p:cBhvr>
                                      <p:tavLst>
                                        <p:tav tm="0">
                                          <p:val>
                                            <p:strVal val="#ppt_x"/>
                                          </p:val>
                                        </p:tav>
                                        <p:tav tm="100000">
                                          <p:val>
                                            <p:strVal val="#ppt_x"/>
                                          </p:val>
                                        </p:tav>
                                      </p:tavLst>
                                    </p:anim>
                                    <p:anim calcmode="lin" valueType="num">
                                      <p:cBhvr>
                                        <p:cTn id="23" dur="1000" fill="hold"/>
                                        <p:tgtEl>
                                          <p:spTgt spid="46085"/>
                                        </p:tgtEl>
                                        <p:attrNameLst>
                                          <p:attrName>ppt_y</p:attrName>
                                        </p:attrNameLst>
                                      </p:cBhvr>
                                      <p:tavLst>
                                        <p:tav tm="0">
                                          <p:val>
                                            <p:strVal val="#ppt_y+.1"/>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42" presetClass="entr" presetSubtype="0" fill="hold" nodeType="clickEffect">
                                  <p:stCondLst>
                                    <p:cond delay="0"/>
                                  </p:stCondLst>
                                  <p:childTnLst>
                                    <p:set>
                                      <p:cBhvr>
                                        <p:cTn id="27" dur="1" fill="hold">
                                          <p:stCondLst>
                                            <p:cond delay="0"/>
                                          </p:stCondLst>
                                        </p:cTn>
                                        <p:tgtEl>
                                          <p:spTgt spid="46087"/>
                                        </p:tgtEl>
                                        <p:attrNameLst>
                                          <p:attrName>style.visibility</p:attrName>
                                        </p:attrNameLst>
                                      </p:cBhvr>
                                      <p:to>
                                        <p:strVal val="visible"/>
                                      </p:to>
                                    </p:set>
                                    <p:animEffect transition="in" filter="fade">
                                      <p:cBhvr>
                                        <p:cTn id="28" dur="1000"/>
                                        <p:tgtEl>
                                          <p:spTgt spid="46087"/>
                                        </p:tgtEl>
                                      </p:cBhvr>
                                    </p:animEffect>
                                    <p:anim calcmode="lin" valueType="num">
                                      <p:cBhvr>
                                        <p:cTn id="29" dur="1000" fill="hold"/>
                                        <p:tgtEl>
                                          <p:spTgt spid="46087"/>
                                        </p:tgtEl>
                                        <p:attrNameLst>
                                          <p:attrName>ppt_x</p:attrName>
                                        </p:attrNameLst>
                                      </p:cBhvr>
                                      <p:tavLst>
                                        <p:tav tm="0">
                                          <p:val>
                                            <p:strVal val="#ppt_x"/>
                                          </p:val>
                                        </p:tav>
                                        <p:tav tm="100000">
                                          <p:val>
                                            <p:strVal val="#ppt_x"/>
                                          </p:val>
                                        </p:tav>
                                      </p:tavLst>
                                    </p:anim>
                                    <p:anim calcmode="lin" valueType="num">
                                      <p:cBhvr>
                                        <p:cTn id="30" dur="1000" fill="hold"/>
                                        <p:tgtEl>
                                          <p:spTgt spid="46087"/>
                                        </p:tgtEl>
                                        <p:attrNameLst>
                                          <p:attrName>ppt_y</p:attrName>
                                        </p:attrNameLst>
                                      </p:cBhvr>
                                      <p:tavLst>
                                        <p:tav tm="0">
                                          <p:val>
                                            <p:strVal val="#ppt_y+.1"/>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42" presetClass="entr" presetSubtype="0" fill="hold" nodeType="clickEffect">
                                  <p:stCondLst>
                                    <p:cond delay="0"/>
                                  </p:stCondLst>
                                  <p:childTnLst>
                                    <p:set>
                                      <p:cBhvr>
                                        <p:cTn id="34" dur="1" fill="hold">
                                          <p:stCondLst>
                                            <p:cond delay="0"/>
                                          </p:stCondLst>
                                        </p:cTn>
                                        <p:tgtEl>
                                          <p:spTgt spid="46086"/>
                                        </p:tgtEl>
                                        <p:attrNameLst>
                                          <p:attrName>style.visibility</p:attrName>
                                        </p:attrNameLst>
                                      </p:cBhvr>
                                      <p:to>
                                        <p:strVal val="visible"/>
                                      </p:to>
                                    </p:set>
                                    <p:animEffect transition="in" filter="fade">
                                      <p:cBhvr>
                                        <p:cTn id="35" dur="1000"/>
                                        <p:tgtEl>
                                          <p:spTgt spid="46086"/>
                                        </p:tgtEl>
                                      </p:cBhvr>
                                    </p:animEffect>
                                    <p:anim calcmode="lin" valueType="num">
                                      <p:cBhvr>
                                        <p:cTn id="36" dur="1000" fill="hold"/>
                                        <p:tgtEl>
                                          <p:spTgt spid="46086"/>
                                        </p:tgtEl>
                                        <p:attrNameLst>
                                          <p:attrName>ppt_x</p:attrName>
                                        </p:attrNameLst>
                                      </p:cBhvr>
                                      <p:tavLst>
                                        <p:tav tm="0">
                                          <p:val>
                                            <p:strVal val="#ppt_x"/>
                                          </p:val>
                                        </p:tav>
                                        <p:tav tm="100000">
                                          <p:val>
                                            <p:strVal val="#ppt_x"/>
                                          </p:val>
                                        </p:tav>
                                      </p:tavLst>
                                    </p:anim>
                                    <p:anim calcmode="lin" valueType="num">
                                      <p:cBhvr>
                                        <p:cTn id="37" dur="1000" fill="hold"/>
                                        <p:tgtEl>
                                          <p:spTgt spid="4608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algn="r" eaLnBrk="1" hangingPunct="1"/>
            <a:r>
              <a:rPr lang="es-ES" altLang="es-MX" sz="2400">
                <a:solidFill>
                  <a:srgbClr val="00007E"/>
                </a:solidFill>
              </a:rPr>
              <a:t>Según su naturaleza química, se reconocen tres clases de hormonas:</a:t>
            </a:r>
          </a:p>
        </p:txBody>
      </p:sp>
      <p:sp>
        <p:nvSpPr>
          <p:cNvPr id="23556" name="AutoShape 4"/>
          <p:cNvSpPr>
            <a:spLocks noChangeArrowheads="1"/>
          </p:cNvSpPr>
          <p:nvPr/>
        </p:nvSpPr>
        <p:spPr bwMode="auto">
          <a:xfrm>
            <a:off x="449263" y="1268413"/>
            <a:ext cx="8424862" cy="1295400"/>
          </a:xfrm>
          <a:prstGeom prst="roundRect">
            <a:avLst>
              <a:gd name="adj" fmla="val 16667"/>
            </a:avLst>
          </a:prstGeom>
          <a:solidFill>
            <a:srgbClr val="3366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just" eaLnBrk="1" hangingPunct="1">
              <a:lnSpc>
                <a:spcPct val="80000"/>
              </a:lnSpc>
              <a:spcBef>
                <a:spcPct val="20000"/>
              </a:spcBef>
              <a:buClr>
                <a:schemeClr val="accent1"/>
              </a:buClr>
            </a:pPr>
            <a:r>
              <a:rPr lang="es-ES" altLang="es-MX" sz="2000">
                <a:solidFill>
                  <a:schemeClr val="bg1"/>
                </a:solidFill>
              </a:rPr>
              <a:t>Derivadas de aminoácidos (</a:t>
            </a:r>
            <a:r>
              <a:rPr lang="es-MX" altLang="es-MX" sz="2000">
                <a:solidFill>
                  <a:schemeClr val="bg1"/>
                </a:solidFill>
              </a:rPr>
              <a:t>las de tipo amina), son compuestos pequeños solubles en agua que contienen grupos amino, </a:t>
            </a:r>
            <a:r>
              <a:rPr lang="es-ES" altLang="es-MX" sz="2000">
                <a:solidFill>
                  <a:schemeClr val="bg1"/>
                </a:solidFill>
              </a:rPr>
              <a:t>se derivan de los aminoácidos tirosina y triptófano, como ejemplo tenemos las catecolaminas, </a:t>
            </a:r>
            <a:r>
              <a:rPr lang="es-MX" altLang="es-MX" sz="2000">
                <a:solidFill>
                  <a:schemeClr val="bg1"/>
                </a:solidFill>
              </a:rPr>
              <a:t>la adrenalina y las hormonas tiroideas</a:t>
            </a:r>
            <a:r>
              <a:rPr lang="es-ES" altLang="es-MX" sz="2000">
                <a:solidFill>
                  <a:schemeClr val="bg1"/>
                </a:solidFill>
              </a:rPr>
              <a:t> como la tiroxina.</a:t>
            </a:r>
            <a:endParaRPr lang="es-ES" altLang="es-MX" sz="2300">
              <a:solidFill>
                <a:schemeClr val="bg1"/>
              </a:solidFill>
            </a:endParaRPr>
          </a:p>
        </p:txBody>
      </p:sp>
      <p:sp>
        <p:nvSpPr>
          <p:cNvPr id="23557" name="Rectangle 5"/>
          <p:cNvSpPr>
            <a:spLocks noChangeArrowheads="1"/>
          </p:cNvSpPr>
          <p:nvPr/>
        </p:nvSpPr>
        <p:spPr bwMode="auto">
          <a:xfrm>
            <a:off x="395288" y="2708275"/>
            <a:ext cx="8569325" cy="2233613"/>
          </a:xfrm>
          <a:prstGeom prst="rect">
            <a:avLst/>
          </a:prstGeom>
          <a:solidFill>
            <a:srgbClr val="0000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just" eaLnBrk="1" hangingPunct="1"/>
            <a:r>
              <a:rPr lang="es-ES" altLang="es-MX" sz="1900">
                <a:solidFill>
                  <a:schemeClr val="bg1"/>
                </a:solidFill>
              </a:rPr>
              <a:t>Hormonas peptídicas: están constituidas por cadenas de aminoácidos, bien oligopéptidos (como la vasopresina) o polipéptidos (como la hormona del crecimiento). En general, este tipo de hormonas no pueden atravesar la membrana plasmática de la célula diana, por lo cual los receptores para estas hormonas se hallan en la superficie celular. </a:t>
            </a:r>
            <a:r>
              <a:rPr lang="es-MX" altLang="es-MX" sz="1900">
                <a:solidFill>
                  <a:schemeClr val="bg1"/>
                </a:solidFill>
              </a:rPr>
              <a:t> Incluyen a todas las hormonas del hipotálamo y de la pituitaria, y pueden poseer hasta 200 restos aminoácidos.</a:t>
            </a:r>
            <a:endParaRPr lang="es-ES" altLang="es-MX" sz="1900">
              <a:solidFill>
                <a:schemeClr val="bg1"/>
              </a:solidFill>
            </a:endParaRPr>
          </a:p>
        </p:txBody>
      </p:sp>
      <p:sp>
        <p:nvSpPr>
          <p:cNvPr id="23559" name="AutoShape 7"/>
          <p:cNvSpPr>
            <a:spLocks noChangeArrowheads="1"/>
          </p:cNvSpPr>
          <p:nvPr/>
        </p:nvSpPr>
        <p:spPr bwMode="auto">
          <a:xfrm>
            <a:off x="323850" y="5084763"/>
            <a:ext cx="8496300" cy="1512887"/>
          </a:xfrm>
          <a:prstGeom prst="roundRect">
            <a:avLst>
              <a:gd name="adj" fmla="val 16667"/>
            </a:avLst>
          </a:prstGeom>
          <a:solidFill>
            <a:srgbClr val="0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just" eaLnBrk="1" hangingPunct="1">
              <a:lnSpc>
                <a:spcPct val="80000"/>
              </a:lnSpc>
              <a:spcBef>
                <a:spcPct val="20000"/>
              </a:spcBef>
              <a:buClr>
                <a:schemeClr val="accent1"/>
              </a:buClr>
              <a:buFont typeface="Wingdings" panose="05000000000000000000" pitchFamily="2" charset="2"/>
              <a:buNone/>
            </a:pPr>
            <a:endParaRPr lang="es-ES" altLang="es-MX" sz="2200">
              <a:solidFill>
                <a:schemeClr val="bg1"/>
              </a:solidFill>
            </a:endParaRPr>
          </a:p>
          <a:p>
            <a:pPr algn="just" eaLnBrk="1" hangingPunct="1"/>
            <a:r>
              <a:rPr lang="es-ES" altLang="es-MX" sz="1600">
                <a:solidFill>
                  <a:schemeClr val="bg1"/>
                </a:solidFill>
              </a:rPr>
              <a:t>Hormonas lipídicas: son esteroides (como la testosterona) o eicosanoides (como las prostaglandinas),</a:t>
            </a:r>
            <a:r>
              <a:rPr lang="es-MX" altLang="es-MX" sz="1600">
                <a:solidFill>
                  <a:schemeClr val="bg1"/>
                </a:solidFill>
              </a:rPr>
              <a:t> las hormonas adrenocorticales, y las hormonas sexuales, tanto masculinas (andrógenos) como femeninas (estrógenos), </a:t>
            </a:r>
            <a:r>
              <a:rPr lang="es-ES" altLang="es-MX" sz="1600">
                <a:solidFill>
                  <a:schemeClr val="bg1"/>
                </a:solidFill>
              </a:rPr>
              <a:t>Dado su carácter lipófilo, atraviesan sin problemas la bicapa lipídica de las membranas celulares y sus receptores específicos se hallan en el interior de la célula diana. </a:t>
            </a:r>
          </a:p>
          <a:p>
            <a:pPr algn="ctr" eaLnBrk="1" hangingPunct="1"/>
            <a:endParaRPr lang="es-ES" altLang="es-MX" sz="220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23556"/>
                                        </p:tgtEl>
                                        <p:attrNameLst>
                                          <p:attrName>style.visibility</p:attrName>
                                        </p:attrNameLst>
                                      </p:cBhvr>
                                      <p:to>
                                        <p:strVal val="visible"/>
                                      </p:to>
                                    </p:set>
                                    <p:anim calcmode="lin" valueType="num">
                                      <p:cBhvr>
                                        <p:cTn id="7" dur="250" decel="50000" fill="hold">
                                          <p:stCondLst>
                                            <p:cond delay="0"/>
                                          </p:stCondLst>
                                        </p:cTn>
                                        <p:tgtEl>
                                          <p:spTgt spid="23556"/>
                                        </p:tgtEl>
                                        <p:attrNameLst>
                                          <p:attrName>style.rotation</p:attrName>
                                        </p:attrNameLst>
                                      </p:cBhvr>
                                      <p:tavLst>
                                        <p:tav tm="0">
                                          <p:val>
                                            <p:fltVal val="-90"/>
                                          </p:val>
                                        </p:tav>
                                        <p:tav tm="100000">
                                          <p:val>
                                            <p:fltVal val="0"/>
                                          </p:val>
                                        </p:tav>
                                      </p:tavLst>
                                    </p:anim>
                                    <p:anim calcmode="lin" valueType="num">
                                      <p:cBhvr>
                                        <p:cTn id="8" dur="250" decel="50000" fill="hold">
                                          <p:stCondLst>
                                            <p:cond delay="0"/>
                                          </p:stCondLst>
                                        </p:cTn>
                                        <p:tgtEl>
                                          <p:spTgt spid="23556"/>
                                        </p:tgtEl>
                                        <p:attrNameLst>
                                          <p:attrName>ppt_w</p:attrName>
                                        </p:attrNameLst>
                                      </p:cBhvr>
                                      <p:tavLst>
                                        <p:tav tm="0">
                                          <p:val>
                                            <p:strVal val="#ppt_w"/>
                                          </p:val>
                                        </p:tav>
                                        <p:tav tm="100000">
                                          <p:val>
                                            <p:strVal val="#ppt_w*.05"/>
                                          </p:val>
                                        </p:tav>
                                      </p:tavLst>
                                    </p:anim>
                                    <p:anim calcmode="lin" valueType="num">
                                      <p:cBhvr>
                                        <p:cTn id="9" dur="250" accel="50000" fill="hold">
                                          <p:stCondLst>
                                            <p:cond delay="250"/>
                                          </p:stCondLst>
                                        </p:cTn>
                                        <p:tgtEl>
                                          <p:spTgt spid="23556"/>
                                        </p:tgtEl>
                                        <p:attrNameLst>
                                          <p:attrName>ppt_w</p:attrName>
                                        </p:attrNameLst>
                                      </p:cBhvr>
                                      <p:tavLst>
                                        <p:tav tm="0">
                                          <p:val>
                                            <p:strVal val="#ppt_w*.05"/>
                                          </p:val>
                                        </p:tav>
                                        <p:tav tm="100000">
                                          <p:val>
                                            <p:strVal val="#ppt_w"/>
                                          </p:val>
                                        </p:tav>
                                      </p:tavLst>
                                    </p:anim>
                                    <p:anim calcmode="lin" valueType="num">
                                      <p:cBhvr>
                                        <p:cTn id="10" dur="500" fill="hold"/>
                                        <p:tgtEl>
                                          <p:spTgt spid="23556"/>
                                        </p:tgtEl>
                                        <p:attrNameLst>
                                          <p:attrName>ppt_h</p:attrName>
                                        </p:attrNameLst>
                                      </p:cBhvr>
                                      <p:tavLst>
                                        <p:tav tm="0">
                                          <p:val>
                                            <p:strVal val="#ppt_h"/>
                                          </p:val>
                                        </p:tav>
                                        <p:tav tm="100000">
                                          <p:val>
                                            <p:strVal val="#ppt_h"/>
                                          </p:val>
                                        </p:tav>
                                      </p:tavLst>
                                    </p:anim>
                                    <p:anim calcmode="lin" valueType="num">
                                      <p:cBhvr>
                                        <p:cTn id="11" dur="250" decel="50000" fill="hold">
                                          <p:stCondLst>
                                            <p:cond delay="0"/>
                                          </p:stCondLst>
                                        </p:cTn>
                                        <p:tgtEl>
                                          <p:spTgt spid="23556"/>
                                        </p:tgtEl>
                                        <p:attrNameLst>
                                          <p:attrName>ppt_x</p:attrName>
                                        </p:attrNameLst>
                                      </p:cBhvr>
                                      <p:tavLst>
                                        <p:tav tm="0">
                                          <p:val>
                                            <p:strVal val="#ppt_x+.4"/>
                                          </p:val>
                                        </p:tav>
                                        <p:tav tm="100000">
                                          <p:val>
                                            <p:strVal val="#ppt_x"/>
                                          </p:val>
                                        </p:tav>
                                      </p:tavLst>
                                    </p:anim>
                                    <p:anim calcmode="lin" valueType="num">
                                      <p:cBhvr>
                                        <p:cTn id="12" dur="250" decel="50000" fill="hold">
                                          <p:stCondLst>
                                            <p:cond delay="0"/>
                                          </p:stCondLst>
                                        </p:cTn>
                                        <p:tgtEl>
                                          <p:spTgt spid="23556"/>
                                        </p:tgtEl>
                                        <p:attrNameLst>
                                          <p:attrName>ppt_y</p:attrName>
                                        </p:attrNameLst>
                                      </p:cBhvr>
                                      <p:tavLst>
                                        <p:tav tm="0">
                                          <p:val>
                                            <p:strVal val="#ppt_y-.2"/>
                                          </p:val>
                                        </p:tav>
                                        <p:tav tm="100000">
                                          <p:val>
                                            <p:strVal val="#ppt_y+.1"/>
                                          </p:val>
                                        </p:tav>
                                      </p:tavLst>
                                    </p:anim>
                                    <p:anim calcmode="lin" valueType="num">
                                      <p:cBhvr>
                                        <p:cTn id="13" dur="250" accel="50000" fill="hold">
                                          <p:stCondLst>
                                            <p:cond delay="250"/>
                                          </p:stCondLst>
                                        </p:cTn>
                                        <p:tgtEl>
                                          <p:spTgt spid="23556"/>
                                        </p:tgtEl>
                                        <p:attrNameLst>
                                          <p:attrName>ppt_y</p:attrName>
                                        </p:attrNameLst>
                                      </p:cBhvr>
                                      <p:tavLst>
                                        <p:tav tm="0">
                                          <p:val>
                                            <p:strVal val="#ppt_y+.1"/>
                                          </p:val>
                                        </p:tav>
                                        <p:tav tm="100000">
                                          <p:val>
                                            <p:strVal val="#ppt_y"/>
                                          </p:val>
                                        </p:tav>
                                      </p:tavLst>
                                    </p:anim>
                                    <p:animEffect transition="in" filter="fade">
                                      <p:cBhvr>
                                        <p:cTn id="14" dur="500" decel="50000">
                                          <p:stCondLst>
                                            <p:cond delay="0"/>
                                          </p:stCondLst>
                                        </p:cTn>
                                        <p:tgtEl>
                                          <p:spTgt spid="23556"/>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5" presetClass="entr" presetSubtype="0" fill="hold" grpId="0" nodeType="clickEffect">
                                  <p:stCondLst>
                                    <p:cond delay="0"/>
                                  </p:stCondLst>
                                  <p:childTnLst>
                                    <p:set>
                                      <p:cBhvr>
                                        <p:cTn id="18" dur="1" fill="hold">
                                          <p:stCondLst>
                                            <p:cond delay="0"/>
                                          </p:stCondLst>
                                        </p:cTn>
                                        <p:tgtEl>
                                          <p:spTgt spid="23557"/>
                                        </p:tgtEl>
                                        <p:attrNameLst>
                                          <p:attrName>style.visibility</p:attrName>
                                        </p:attrNameLst>
                                      </p:cBhvr>
                                      <p:to>
                                        <p:strVal val="visible"/>
                                      </p:to>
                                    </p:set>
                                    <p:anim calcmode="lin" valueType="num">
                                      <p:cBhvr>
                                        <p:cTn id="19" dur="250" decel="50000" fill="hold">
                                          <p:stCondLst>
                                            <p:cond delay="0"/>
                                          </p:stCondLst>
                                        </p:cTn>
                                        <p:tgtEl>
                                          <p:spTgt spid="23557"/>
                                        </p:tgtEl>
                                        <p:attrNameLst>
                                          <p:attrName>style.rotation</p:attrName>
                                        </p:attrNameLst>
                                      </p:cBhvr>
                                      <p:tavLst>
                                        <p:tav tm="0">
                                          <p:val>
                                            <p:fltVal val="-90"/>
                                          </p:val>
                                        </p:tav>
                                        <p:tav tm="100000">
                                          <p:val>
                                            <p:fltVal val="0"/>
                                          </p:val>
                                        </p:tav>
                                      </p:tavLst>
                                    </p:anim>
                                    <p:anim calcmode="lin" valueType="num">
                                      <p:cBhvr>
                                        <p:cTn id="20" dur="250" decel="50000" fill="hold">
                                          <p:stCondLst>
                                            <p:cond delay="0"/>
                                          </p:stCondLst>
                                        </p:cTn>
                                        <p:tgtEl>
                                          <p:spTgt spid="23557"/>
                                        </p:tgtEl>
                                        <p:attrNameLst>
                                          <p:attrName>ppt_w</p:attrName>
                                        </p:attrNameLst>
                                      </p:cBhvr>
                                      <p:tavLst>
                                        <p:tav tm="0">
                                          <p:val>
                                            <p:strVal val="#ppt_w"/>
                                          </p:val>
                                        </p:tav>
                                        <p:tav tm="100000">
                                          <p:val>
                                            <p:strVal val="#ppt_w*.05"/>
                                          </p:val>
                                        </p:tav>
                                      </p:tavLst>
                                    </p:anim>
                                    <p:anim calcmode="lin" valueType="num">
                                      <p:cBhvr>
                                        <p:cTn id="21" dur="250" accel="50000" fill="hold">
                                          <p:stCondLst>
                                            <p:cond delay="250"/>
                                          </p:stCondLst>
                                        </p:cTn>
                                        <p:tgtEl>
                                          <p:spTgt spid="23557"/>
                                        </p:tgtEl>
                                        <p:attrNameLst>
                                          <p:attrName>ppt_w</p:attrName>
                                        </p:attrNameLst>
                                      </p:cBhvr>
                                      <p:tavLst>
                                        <p:tav tm="0">
                                          <p:val>
                                            <p:strVal val="#ppt_w*.05"/>
                                          </p:val>
                                        </p:tav>
                                        <p:tav tm="100000">
                                          <p:val>
                                            <p:strVal val="#ppt_w"/>
                                          </p:val>
                                        </p:tav>
                                      </p:tavLst>
                                    </p:anim>
                                    <p:anim calcmode="lin" valueType="num">
                                      <p:cBhvr>
                                        <p:cTn id="22" dur="500" fill="hold"/>
                                        <p:tgtEl>
                                          <p:spTgt spid="23557"/>
                                        </p:tgtEl>
                                        <p:attrNameLst>
                                          <p:attrName>ppt_h</p:attrName>
                                        </p:attrNameLst>
                                      </p:cBhvr>
                                      <p:tavLst>
                                        <p:tav tm="0">
                                          <p:val>
                                            <p:strVal val="#ppt_h"/>
                                          </p:val>
                                        </p:tav>
                                        <p:tav tm="100000">
                                          <p:val>
                                            <p:strVal val="#ppt_h"/>
                                          </p:val>
                                        </p:tav>
                                      </p:tavLst>
                                    </p:anim>
                                    <p:anim calcmode="lin" valueType="num">
                                      <p:cBhvr>
                                        <p:cTn id="23" dur="250" decel="50000" fill="hold">
                                          <p:stCondLst>
                                            <p:cond delay="0"/>
                                          </p:stCondLst>
                                        </p:cTn>
                                        <p:tgtEl>
                                          <p:spTgt spid="23557"/>
                                        </p:tgtEl>
                                        <p:attrNameLst>
                                          <p:attrName>ppt_x</p:attrName>
                                        </p:attrNameLst>
                                      </p:cBhvr>
                                      <p:tavLst>
                                        <p:tav tm="0">
                                          <p:val>
                                            <p:strVal val="#ppt_x+.4"/>
                                          </p:val>
                                        </p:tav>
                                        <p:tav tm="100000">
                                          <p:val>
                                            <p:strVal val="#ppt_x"/>
                                          </p:val>
                                        </p:tav>
                                      </p:tavLst>
                                    </p:anim>
                                    <p:anim calcmode="lin" valueType="num">
                                      <p:cBhvr>
                                        <p:cTn id="24" dur="250" decel="50000" fill="hold">
                                          <p:stCondLst>
                                            <p:cond delay="0"/>
                                          </p:stCondLst>
                                        </p:cTn>
                                        <p:tgtEl>
                                          <p:spTgt spid="23557"/>
                                        </p:tgtEl>
                                        <p:attrNameLst>
                                          <p:attrName>ppt_y</p:attrName>
                                        </p:attrNameLst>
                                      </p:cBhvr>
                                      <p:tavLst>
                                        <p:tav tm="0">
                                          <p:val>
                                            <p:strVal val="#ppt_y-.2"/>
                                          </p:val>
                                        </p:tav>
                                        <p:tav tm="100000">
                                          <p:val>
                                            <p:strVal val="#ppt_y+.1"/>
                                          </p:val>
                                        </p:tav>
                                      </p:tavLst>
                                    </p:anim>
                                    <p:anim calcmode="lin" valueType="num">
                                      <p:cBhvr>
                                        <p:cTn id="25" dur="250" accel="50000" fill="hold">
                                          <p:stCondLst>
                                            <p:cond delay="250"/>
                                          </p:stCondLst>
                                        </p:cTn>
                                        <p:tgtEl>
                                          <p:spTgt spid="23557"/>
                                        </p:tgtEl>
                                        <p:attrNameLst>
                                          <p:attrName>ppt_y</p:attrName>
                                        </p:attrNameLst>
                                      </p:cBhvr>
                                      <p:tavLst>
                                        <p:tav tm="0">
                                          <p:val>
                                            <p:strVal val="#ppt_y+.1"/>
                                          </p:val>
                                        </p:tav>
                                        <p:tav tm="100000">
                                          <p:val>
                                            <p:strVal val="#ppt_y"/>
                                          </p:val>
                                        </p:tav>
                                      </p:tavLst>
                                    </p:anim>
                                    <p:animEffect transition="in" filter="fade">
                                      <p:cBhvr>
                                        <p:cTn id="26" dur="500" decel="50000">
                                          <p:stCondLst>
                                            <p:cond delay="0"/>
                                          </p:stCondLst>
                                        </p:cTn>
                                        <p:tgtEl>
                                          <p:spTgt spid="23557"/>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5" presetClass="entr" presetSubtype="0" fill="hold" grpId="0" nodeType="clickEffect">
                                  <p:stCondLst>
                                    <p:cond delay="0"/>
                                  </p:stCondLst>
                                  <p:childTnLst>
                                    <p:set>
                                      <p:cBhvr>
                                        <p:cTn id="30" dur="1" fill="hold">
                                          <p:stCondLst>
                                            <p:cond delay="0"/>
                                          </p:stCondLst>
                                        </p:cTn>
                                        <p:tgtEl>
                                          <p:spTgt spid="23559"/>
                                        </p:tgtEl>
                                        <p:attrNameLst>
                                          <p:attrName>style.visibility</p:attrName>
                                        </p:attrNameLst>
                                      </p:cBhvr>
                                      <p:to>
                                        <p:strVal val="visible"/>
                                      </p:to>
                                    </p:set>
                                    <p:anim calcmode="lin" valueType="num">
                                      <p:cBhvr>
                                        <p:cTn id="31" dur="250" decel="50000" fill="hold">
                                          <p:stCondLst>
                                            <p:cond delay="0"/>
                                          </p:stCondLst>
                                        </p:cTn>
                                        <p:tgtEl>
                                          <p:spTgt spid="23559"/>
                                        </p:tgtEl>
                                        <p:attrNameLst>
                                          <p:attrName>style.rotation</p:attrName>
                                        </p:attrNameLst>
                                      </p:cBhvr>
                                      <p:tavLst>
                                        <p:tav tm="0">
                                          <p:val>
                                            <p:fltVal val="-90"/>
                                          </p:val>
                                        </p:tav>
                                        <p:tav tm="100000">
                                          <p:val>
                                            <p:fltVal val="0"/>
                                          </p:val>
                                        </p:tav>
                                      </p:tavLst>
                                    </p:anim>
                                    <p:anim calcmode="lin" valueType="num">
                                      <p:cBhvr>
                                        <p:cTn id="32" dur="250" decel="50000" fill="hold">
                                          <p:stCondLst>
                                            <p:cond delay="0"/>
                                          </p:stCondLst>
                                        </p:cTn>
                                        <p:tgtEl>
                                          <p:spTgt spid="23559"/>
                                        </p:tgtEl>
                                        <p:attrNameLst>
                                          <p:attrName>ppt_w</p:attrName>
                                        </p:attrNameLst>
                                      </p:cBhvr>
                                      <p:tavLst>
                                        <p:tav tm="0">
                                          <p:val>
                                            <p:strVal val="#ppt_w"/>
                                          </p:val>
                                        </p:tav>
                                        <p:tav tm="100000">
                                          <p:val>
                                            <p:strVal val="#ppt_w*.05"/>
                                          </p:val>
                                        </p:tav>
                                      </p:tavLst>
                                    </p:anim>
                                    <p:anim calcmode="lin" valueType="num">
                                      <p:cBhvr>
                                        <p:cTn id="33" dur="250" accel="50000" fill="hold">
                                          <p:stCondLst>
                                            <p:cond delay="250"/>
                                          </p:stCondLst>
                                        </p:cTn>
                                        <p:tgtEl>
                                          <p:spTgt spid="23559"/>
                                        </p:tgtEl>
                                        <p:attrNameLst>
                                          <p:attrName>ppt_w</p:attrName>
                                        </p:attrNameLst>
                                      </p:cBhvr>
                                      <p:tavLst>
                                        <p:tav tm="0">
                                          <p:val>
                                            <p:strVal val="#ppt_w*.05"/>
                                          </p:val>
                                        </p:tav>
                                        <p:tav tm="100000">
                                          <p:val>
                                            <p:strVal val="#ppt_w"/>
                                          </p:val>
                                        </p:tav>
                                      </p:tavLst>
                                    </p:anim>
                                    <p:anim calcmode="lin" valueType="num">
                                      <p:cBhvr>
                                        <p:cTn id="34" dur="500" fill="hold"/>
                                        <p:tgtEl>
                                          <p:spTgt spid="23559"/>
                                        </p:tgtEl>
                                        <p:attrNameLst>
                                          <p:attrName>ppt_h</p:attrName>
                                        </p:attrNameLst>
                                      </p:cBhvr>
                                      <p:tavLst>
                                        <p:tav tm="0">
                                          <p:val>
                                            <p:strVal val="#ppt_h"/>
                                          </p:val>
                                        </p:tav>
                                        <p:tav tm="100000">
                                          <p:val>
                                            <p:strVal val="#ppt_h"/>
                                          </p:val>
                                        </p:tav>
                                      </p:tavLst>
                                    </p:anim>
                                    <p:anim calcmode="lin" valueType="num">
                                      <p:cBhvr>
                                        <p:cTn id="35" dur="250" decel="50000" fill="hold">
                                          <p:stCondLst>
                                            <p:cond delay="0"/>
                                          </p:stCondLst>
                                        </p:cTn>
                                        <p:tgtEl>
                                          <p:spTgt spid="23559"/>
                                        </p:tgtEl>
                                        <p:attrNameLst>
                                          <p:attrName>ppt_x</p:attrName>
                                        </p:attrNameLst>
                                      </p:cBhvr>
                                      <p:tavLst>
                                        <p:tav tm="0">
                                          <p:val>
                                            <p:strVal val="#ppt_x+.4"/>
                                          </p:val>
                                        </p:tav>
                                        <p:tav tm="100000">
                                          <p:val>
                                            <p:strVal val="#ppt_x"/>
                                          </p:val>
                                        </p:tav>
                                      </p:tavLst>
                                    </p:anim>
                                    <p:anim calcmode="lin" valueType="num">
                                      <p:cBhvr>
                                        <p:cTn id="36" dur="250" decel="50000" fill="hold">
                                          <p:stCondLst>
                                            <p:cond delay="0"/>
                                          </p:stCondLst>
                                        </p:cTn>
                                        <p:tgtEl>
                                          <p:spTgt spid="23559"/>
                                        </p:tgtEl>
                                        <p:attrNameLst>
                                          <p:attrName>ppt_y</p:attrName>
                                        </p:attrNameLst>
                                      </p:cBhvr>
                                      <p:tavLst>
                                        <p:tav tm="0">
                                          <p:val>
                                            <p:strVal val="#ppt_y-.2"/>
                                          </p:val>
                                        </p:tav>
                                        <p:tav tm="100000">
                                          <p:val>
                                            <p:strVal val="#ppt_y+.1"/>
                                          </p:val>
                                        </p:tav>
                                      </p:tavLst>
                                    </p:anim>
                                    <p:anim calcmode="lin" valueType="num">
                                      <p:cBhvr>
                                        <p:cTn id="37" dur="250" accel="50000" fill="hold">
                                          <p:stCondLst>
                                            <p:cond delay="250"/>
                                          </p:stCondLst>
                                        </p:cTn>
                                        <p:tgtEl>
                                          <p:spTgt spid="23559"/>
                                        </p:tgtEl>
                                        <p:attrNameLst>
                                          <p:attrName>ppt_y</p:attrName>
                                        </p:attrNameLst>
                                      </p:cBhvr>
                                      <p:tavLst>
                                        <p:tav tm="0">
                                          <p:val>
                                            <p:strVal val="#ppt_y+.1"/>
                                          </p:val>
                                        </p:tav>
                                        <p:tav tm="100000">
                                          <p:val>
                                            <p:strVal val="#ppt_y"/>
                                          </p:val>
                                        </p:tav>
                                      </p:tavLst>
                                    </p:anim>
                                    <p:animEffect transition="in" filter="fade">
                                      <p:cBhvr>
                                        <p:cTn id="38" dur="500" decel="50000">
                                          <p:stCondLst>
                                            <p:cond delay="0"/>
                                          </p:stCondLst>
                                        </p:cTn>
                                        <p:tgtEl>
                                          <p:spTgt spid="235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6" grpId="0" animBg="1"/>
      <p:bldP spid="23557" grpId="0" animBg="1"/>
      <p:bldP spid="2355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AutoShape 4"/>
          <p:cNvSpPr>
            <a:spLocks noChangeArrowheads="1"/>
          </p:cNvSpPr>
          <p:nvPr/>
        </p:nvSpPr>
        <p:spPr bwMode="auto">
          <a:xfrm>
            <a:off x="179388" y="476250"/>
            <a:ext cx="8569325" cy="5905500"/>
          </a:xfrm>
          <a:prstGeom prst="octagon">
            <a:avLst>
              <a:gd name="adj" fmla="val 29287"/>
            </a:avLst>
          </a:prstGeom>
          <a:solidFill>
            <a:srgbClr val="00008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s-ES" altLang="es-MX" sz="2400">
                <a:solidFill>
                  <a:schemeClr val="bg1"/>
                </a:solidFill>
              </a:rPr>
              <a:t>Existen hormonas naturales y hormonas sintéticas. Unas y otras se emplean como medicamentos en ciertos trastornos, por lo general, aunque no únicamente, cuando es necesario compensar su falta o aumentar sus niveles si son menores de lo normal.</a:t>
            </a:r>
          </a:p>
          <a:p>
            <a:pPr algn="ctr" eaLnBrk="1" hangingPunct="1"/>
            <a:endParaRPr lang="es-ES" altLang="es-MX" sz="2400">
              <a:solidFill>
                <a:schemeClr val="bg1"/>
              </a:solidFill>
            </a:endParaRPr>
          </a:p>
          <a:p>
            <a:pPr algn="ctr" eaLnBrk="1" hangingPunct="1"/>
            <a:r>
              <a:rPr lang="es-ES" altLang="es-MX" sz="2400">
                <a:solidFill>
                  <a:schemeClr val="bg1"/>
                </a:solidFill>
              </a:rPr>
              <a:t>Las hormonas pertenecen al grupo de los mensajeros químicos, que incluye también a los neurotransmisores.</a:t>
            </a:r>
          </a:p>
          <a:p>
            <a:pPr algn="ctr" eaLnBrk="1" hangingPunct="1"/>
            <a:endParaRPr lang="es-ES" altLang="es-MX" sz="2400">
              <a:solidFill>
                <a:schemeClr val="bg1"/>
              </a:solidFill>
            </a:endParaRPr>
          </a:p>
          <a:p>
            <a:pPr algn="ctr" eaLnBrk="1" hangingPunct="1"/>
            <a:r>
              <a:rPr lang="es-ES" altLang="es-MX" sz="2400">
                <a:solidFill>
                  <a:schemeClr val="bg1"/>
                </a:solidFill>
              </a:rPr>
              <a:t>La especialidad médica que se encarga del estudio de las enfermedades relacionadas con las hormonas es la endocrinología.</a:t>
            </a:r>
          </a:p>
          <a:p>
            <a:pPr algn="ctr" eaLnBrk="1" hangingPunct="1"/>
            <a:endParaRPr lang="es-ES" altLang="es-MX" sz="2400">
              <a:solidFill>
                <a:schemeClr val="bg1"/>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4"/>
          <p:cNvSpPr>
            <a:spLocks noGrp="1" noChangeArrowheads="1"/>
          </p:cNvSpPr>
          <p:nvPr>
            <p:ph type="ctrTitle"/>
          </p:nvPr>
        </p:nvSpPr>
        <p:spPr>
          <a:xfrm>
            <a:off x="684213" y="2060575"/>
            <a:ext cx="7772400" cy="1933575"/>
          </a:xfrm>
        </p:spPr>
        <p:txBody>
          <a:bodyPr/>
          <a:lstStyle/>
          <a:p>
            <a:pPr algn="ctr" eaLnBrk="1" hangingPunct="1"/>
            <a:r>
              <a:rPr lang="es-ES_tradnl" altLang="es-MX" sz="3600">
                <a:solidFill>
                  <a:srgbClr val="00007E"/>
                </a:solidFill>
              </a:rPr>
              <a:t>MECANISMOS DE ACCIÓN HORMONAL</a:t>
            </a:r>
            <a:r>
              <a:rPr lang="es-ES" altLang="es-MX" sz="3600">
                <a:solidFill>
                  <a:srgbClr val="00007E"/>
                </a:solidFill>
              </a:rPr>
              <a:t> </a:t>
            </a:r>
          </a:p>
        </p:txBody>
      </p:sp>
    </p:spTree>
  </p:cSld>
  <p:clrMapOvr>
    <a:masterClrMapping/>
  </p:clrMapOvr>
</p:sld>
</file>

<file path=ppt/theme/theme1.xml><?xml version="1.0" encoding="utf-8"?>
<a:theme xmlns:a="http://schemas.openxmlformats.org/drawingml/2006/main" name="Acuarela">
  <a:themeElements>
    <a:clrScheme name="Acuarela 1">
      <a:dk1>
        <a:srgbClr val="000000"/>
      </a:dk1>
      <a:lt1>
        <a:srgbClr val="FFFFFF"/>
      </a:lt1>
      <a:dk2>
        <a:srgbClr val="000000"/>
      </a:dk2>
      <a:lt2>
        <a:srgbClr val="808080"/>
      </a:lt2>
      <a:accent1>
        <a:srgbClr val="CCCCFF"/>
      </a:accent1>
      <a:accent2>
        <a:srgbClr val="D9D8EC"/>
      </a:accent2>
      <a:accent3>
        <a:srgbClr val="FFFFFF"/>
      </a:accent3>
      <a:accent4>
        <a:srgbClr val="000000"/>
      </a:accent4>
      <a:accent5>
        <a:srgbClr val="E2E2FF"/>
      </a:accent5>
      <a:accent6>
        <a:srgbClr val="C4C4D6"/>
      </a:accent6>
      <a:hlink>
        <a:srgbClr val="6767FF"/>
      </a:hlink>
      <a:folHlink>
        <a:srgbClr val="9933FF"/>
      </a:folHlink>
    </a:clrScheme>
    <a:fontScheme name="Acuarel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Acuarela 1">
        <a:dk1>
          <a:srgbClr val="000000"/>
        </a:dk1>
        <a:lt1>
          <a:srgbClr val="FFFFFF"/>
        </a:lt1>
        <a:dk2>
          <a:srgbClr val="000000"/>
        </a:dk2>
        <a:lt2>
          <a:srgbClr val="808080"/>
        </a:lt2>
        <a:accent1>
          <a:srgbClr val="CCCCFF"/>
        </a:accent1>
        <a:accent2>
          <a:srgbClr val="D9D8EC"/>
        </a:accent2>
        <a:accent3>
          <a:srgbClr val="FFFFFF"/>
        </a:accent3>
        <a:accent4>
          <a:srgbClr val="000000"/>
        </a:accent4>
        <a:accent5>
          <a:srgbClr val="E2E2FF"/>
        </a:accent5>
        <a:accent6>
          <a:srgbClr val="C4C4D6"/>
        </a:accent6>
        <a:hlink>
          <a:srgbClr val="6767FF"/>
        </a:hlink>
        <a:folHlink>
          <a:srgbClr val="9933FF"/>
        </a:folHlink>
      </a:clrScheme>
      <a:clrMap bg1="lt1" tx1="dk1" bg2="lt2" tx2="dk2" accent1="accent1" accent2="accent2" accent3="accent3" accent4="accent4" accent5="accent5" accent6="accent6" hlink="hlink" folHlink="folHlink"/>
    </a:extraClrScheme>
    <a:extraClrScheme>
      <a:clrScheme name="Acuarela 2">
        <a:dk1>
          <a:srgbClr val="000000"/>
        </a:dk1>
        <a:lt1>
          <a:srgbClr val="FFFFFF"/>
        </a:lt1>
        <a:dk2>
          <a:srgbClr val="666633"/>
        </a:dk2>
        <a:lt2>
          <a:srgbClr val="5F5F5F"/>
        </a:lt2>
        <a:accent1>
          <a:srgbClr val="FFCC00"/>
        </a:accent1>
        <a:accent2>
          <a:srgbClr val="EFF0B2"/>
        </a:accent2>
        <a:accent3>
          <a:srgbClr val="FFFFFF"/>
        </a:accent3>
        <a:accent4>
          <a:srgbClr val="000000"/>
        </a:accent4>
        <a:accent5>
          <a:srgbClr val="FFE2AA"/>
        </a:accent5>
        <a:accent6>
          <a:srgbClr val="D9D9A1"/>
        </a:accent6>
        <a:hlink>
          <a:srgbClr val="808000"/>
        </a:hlink>
        <a:folHlink>
          <a:srgbClr val="CCCC00"/>
        </a:folHlink>
      </a:clrScheme>
      <a:clrMap bg1="lt1" tx1="dk1" bg2="lt2" tx2="dk2" accent1="accent1" accent2="accent2" accent3="accent3" accent4="accent4" accent5="accent5" accent6="accent6" hlink="hlink" folHlink="folHlink"/>
    </a:extraClrScheme>
    <a:extraClrScheme>
      <a:clrScheme name="Acuarela 3">
        <a:dk1>
          <a:srgbClr val="000000"/>
        </a:dk1>
        <a:lt1>
          <a:srgbClr val="FFFFFF"/>
        </a:lt1>
        <a:dk2>
          <a:srgbClr val="000000"/>
        </a:dk2>
        <a:lt2>
          <a:srgbClr val="666699"/>
        </a:lt2>
        <a:accent1>
          <a:srgbClr val="9BB0CB"/>
        </a:accent1>
        <a:accent2>
          <a:srgbClr val="D1E0CE"/>
        </a:accent2>
        <a:accent3>
          <a:srgbClr val="FFFFFF"/>
        </a:accent3>
        <a:accent4>
          <a:srgbClr val="000000"/>
        </a:accent4>
        <a:accent5>
          <a:srgbClr val="CBD4E2"/>
        </a:accent5>
        <a:accent6>
          <a:srgbClr val="BDCBBA"/>
        </a:accent6>
        <a:hlink>
          <a:srgbClr val="8EA642"/>
        </a:hlink>
        <a:folHlink>
          <a:srgbClr val="CCCC00"/>
        </a:folHlink>
      </a:clrScheme>
      <a:clrMap bg1="lt1" tx1="dk1" bg2="lt2" tx2="dk2" accent1="accent1" accent2="accent2" accent3="accent3" accent4="accent4" accent5="accent5" accent6="accent6" hlink="hlink" folHlink="folHlink"/>
    </a:extraClrScheme>
    <a:extraClrScheme>
      <a:clrScheme name="Acuarela 4">
        <a:dk1>
          <a:srgbClr val="333300"/>
        </a:dk1>
        <a:lt1>
          <a:srgbClr val="FFFFCC"/>
        </a:lt1>
        <a:dk2>
          <a:srgbClr val="336600"/>
        </a:dk2>
        <a:lt2>
          <a:srgbClr val="FFFFCC"/>
        </a:lt2>
        <a:accent1>
          <a:srgbClr val="99CC00"/>
        </a:accent1>
        <a:accent2>
          <a:srgbClr val="669900"/>
        </a:accent2>
        <a:accent3>
          <a:srgbClr val="ADB8AA"/>
        </a:accent3>
        <a:accent4>
          <a:srgbClr val="DADAAE"/>
        </a:accent4>
        <a:accent5>
          <a:srgbClr val="CAE2AA"/>
        </a:accent5>
        <a:accent6>
          <a:srgbClr val="5C8A00"/>
        </a:accent6>
        <a:hlink>
          <a:srgbClr val="CC9900"/>
        </a:hlink>
        <a:folHlink>
          <a:srgbClr val="FFCC00"/>
        </a:folHlink>
      </a:clrScheme>
      <a:clrMap bg1="dk2" tx1="lt1" bg2="dk1" tx2="lt2" accent1="accent1" accent2="accent2" accent3="accent3" accent4="accent4" accent5="accent5" accent6="accent6" hlink="hlink" folHlink="folHlink"/>
    </a:extraClrScheme>
    <a:extraClrScheme>
      <a:clrScheme name="Acuarela 5">
        <a:dk1>
          <a:srgbClr val="424458"/>
        </a:dk1>
        <a:lt1>
          <a:srgbClr val="FFFFFF"/>
        </a:lt1>
        <a:dk2>
          <a:srgbClr val="004A48"/>
        </a:dk2>
        <a:lt2>
          <a:srgbClr val="FFFFFF"/>
        </a:lt2>
        <a:accent1>
          <a:srgbClr val="83B200"/>
        </a:accent1>
        <a:accent2>
          <a:srgbClr val="006260"/>
        </a:accent2>
        <a:accent3>
          <a:srgbClr val="AAB1B1"/>
        </a:accent3>
        <a:accent4>
          <a:srgbClr val="DADADA"/>
        </a:accent4>
        <a:accent5>
          <a:srgbClr val="C1D5AA"/>
        </a:accent5>
        <a:accent6>
          <a:srgbClr val="005856"/>
        </a:accent6>
        <a:hlink>
          <a:srgbClr val="6666FF"/>
        </a:hlink>
        <a:folHlink>
          <a:srgbClr val="B2B2B2"/>
        </a:folHlink>
      </a:clrScheme>
      <a:clrMap bg1="dk2" tx1="lt1" bg2="dk1" tx2="lt2" accent1="accent1" accent2="accent2" accent3="accent3" accent4="accent4" accent5="accent5" accent6="accent6" hlink="hlink" folHlink="folHlink"/>
    </a:extraClrScheme>
    <a:extraClrScheme>
      <a:clrScheme name="Acuarela 6">
        <a:dk1>
          <a:srgbClr val="000000"/>
        </a:dk1>
        <a:lt1>
          <a:srgbClr val="FFFFFF"/>
        </a:lt1>
        <a:dk2>
          <a:srgbClr val="1C2046"/>
        </a:dk2>
        <a:lt2>
          <a:srgbClr val="FFFFFF"/>
        </a:lt2>
        <a:accent1>
          <a:srgbClr val="00CCFF"/>
        </a:accent1>
        <a:accent2>
          <a:srgbClr val="2D226E"/>
        </a:accent2>
        <a:accent3>
          <a:srgbClr val="ABABB0"/>
        </a:accent3>
        <a:accent4>
          <a:srgbClr val="DADADA"/>
        </a:accent4>
        <a:accent5>
          <a:srgbClr val="AAE2FF"/>
        </a:accent5>
        <a:accent6>
          <a:srgbClr val="281E63"/>
        </a:accent6>
        <a:hlink>
          <a:srgbClr val="666699"/>
        </a:hlink>
        <a:folHlink>
          <a:srgbClr val="9999FF"/>
        </a:folHlink>
      </a:clrScheme>
      <a:clrMap bg1="dk2" tx1="lt1" bg2="dk1" tx2="lt2" accent1="accent1" accent2="accent2" accent3="accent3" accent4="accent4" accent5="accent5" accent6="accent6" hlink="hlink" folHlink="folHlink"/>
    </a:extraClrScheme>
    <a:extraClrScheme>
      <a:clrScheme name="Acuarela 7">
        <a:dk1>
          <a:srgbClr val="424458"/>
        </a:dk1>
        <a:lt1>
          <a:srgbClr val="FFFFFF"/>
        </a:lt1>
        <a:dk2>
          <a:srgbClr val="000066"/>
        </a:dk2>
        <a:lt2>
          <a:srgbClr val="FFFFFF"/>
        </a:lt2>
        <a:accent1>
          <a:srgbClr val="6666FF"/>
        </a:accent1>
        <a:accent2>
          <a:srgbClr val="333399"/>
        </a:accent2>
        <a:accent3>
          <a:srgbClr val="AAAAB8"/>
        </a:accent3>
        <a:accent4>
          <a:srgbClr val="DADADA"/>
        </a:accent4>
        <a:accent5>
          <a:srgbClr val="B8B8FF"/>
        </a:accent5>
        <a:accent6>
          <a:srgbClr val="2D2D8A"/>
        </a:accent6>
        <a:hlink>
          <a:srgbClr val="FF9900"/>
        </a:hlink>
        <a:folHlink>
          <a:srgbClr val="CCCC00"/>
        </a:folHlink>
      </a:clrScheme>
      <a:clrMap bg1="dk2" tx1="lt1" bg2="dk1" tx2="lt2" accent1="accent1" accent2="accent2" accent3="accent3" accent4="accent4" accent5="accent5" accent6="accent6" hlink="hlink" folHlink="folHlink"/>
    </a:extraClrScheme>
    <a:extraClrScheme>
      <a:clrScheme name="Acuarela 8">
        <a:dk1>
          <a:srgbClr val="1C1C1C"/>
        </a:dk1>
        <a:lt1>
          <a:srgbClr val="FFFFCC"/>
        </a:lt1>
        <a:dk2>
          <a:srgbClr val="390B20"/>
        </a:dk2>
        <a:lt2>
          <a:srgbClr val="FFFFCC"/>
        </a:lt2>
        <a:accent1>
          <a:srgbClr val="FF916F"/>
        </a:accent1>
        <a:accent2>
          <a:srgbClr val="561450"/>
        </a:accent2>
        <a:accent3>
          <a:srgbClr val="AEAAAB"/>
        </a:accent3>
        <a:accent4>
          <a:srgbClr val="DADAAE"/>
        </a:accent4>
        <a:accent5>
          <a:srgbClr val="FFC7BB"/>
        </a:accent5>
        <a:accent6>
          <a:srgbClr val="4D1148"/>
        </a:accent6>
        <a:hlink>
          <a:srgbClr val="637D95"/>
        </a:hlink>
        <a:folHlink>
          <a:srgbClr val="FFCC00"/>
        </a:folHlink>
      </a:clrScheme>
      <a:clrMap bg1="dk2" tx1="lt1" bg2="dk1" tx2="lt2" accent1="accent1" accent2="accent2" accent3="accent3" accent4="accent4" accent5="accent5" accent6="accent6" hlink="hlink" folHlink="folHlink"/>
    </a:extraClrScheme>
    <a:extraClrScheme>
      <a:clrScheme name="Acuarela 9">
        <a:dk1>
          <a:srgbClr val="4C0000"/>
        </a:dk1>
        <a:lt1>
          <a:srgbClr val="FFFFFF"/>
        </a:lt1>
        <a:dk2>
          <a:srgbClr val="722104"/>
        </a:dk2>
        <a:lt2>
          <a:srgbClr val="FFFFFF"/>
        </a:lt2>
        <a:accent1>
          <a:srgbClr val="CC6600"/>
        </a:accent1>
        <a:accent2>
          <a:srgbClr val="8A2E00"/>
        </a:accent2>
        <a:accent3>
          <a:srgbClr val="BCABAA"/>
        </a:accent3>
        <a:accent4>
          <a:srgbClr val="DADADA"/>
        </a:accent4>
        <a:accent5>
          <a:srgbClr val="E2B8AA"/>
        </a:accent5>
        <a:accent6>
          <a:srgbClr val="7D2900"/>
        </a:accent6>
        <a:hlink>
          <a:srgbClr val="FFCC00"/>
        </a:hlink>
        <a:folHlink>
          <a:srgbClr val="FF990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Watermark</Template>
  <TotalTime>270</TotalTime>
  <Words>2850</Words>
  <Application>Microsoft Office PowerPoint</Application>
  <PresentationFormat>Presentación en pantalla (4:3)</PresentationFormat>
  <Paragraphs>376</Paragraphs>
  <Slides>30</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30</vt:i4>
      </vt:variant>
    </vt:vector>
  </HeadingPairs>
  <TitlesOfParts>
    <vt:vector size="35" baseType="lpstr">
      <vt:lpstr>Arial</vt:lpstr>
      <vt:lpstr>Wingdings</vt:lpstr>
      <vt:lpstr>Calibri</vt:lpstr>
      <vt:lpstr>Times New Roman</vt:lpstr>
      <vt:lpstr>Acuarela</vt:lpstr>
      <vt:lpstr>HORMONAS</vt:lpstr>
      <vt:lpstr>DEFINICIÓN.</vt:lpstr>
      <vt:lpstr>Presentación de PowerPoint</vt:lpstr>
      <vt:lpstr>Presentación de PowerPoint</vt:lpstr>
      <vt:lpstr>Presentación de PowerPoint</vt:lpstr>
      <vt:lpstr>Órganos Endócrinos y Hormonas producidas.</vt:lpstr>
      <vt:lpstr>Según su naturaleza química, se reconocen tres clases de hormonas:</vt:lpstr>
      <vt:lpstr>Presentación de PowerPoint</vt:lpstr>
      <vt:lpstr>MECANISMOS DE ACCIÓN HORMONAL </vt:lpstr>
      <vt:lpstr>El sistema endocrino funciona mediante un orden jerárquico de mensajes bioquímicos.</vt:lpstr>
      <vt:lpstr>Presentación de PowerPoint</vt:lpstr>
      <vt:lpstr>Presentación de PowerPoint</vt:lpstr>
      <vt:lpstr>Presentación de PowerPoint</vt:lpstr>
      <vt:lpstr>Presentación de PowerPoint</vt:lpstr>
      <vt:lpstr>MECANISMOS DE REGULACIÓN DE LA SECRECIÓN </vt:lpstr>
      <vt:lpstr>Presentación de PowerPoint</vt:lpstr>
      <vt:lpstr>Presentación de PowerPoint</vt:lpstr>
      <vt:lpstr>Presentación de PowerPoint</vt:lpstr>
      <vt:lpstr>Presentación de PowerPoint</vt:lpstr>
      <vt:lpstr>Presentación de PowerPoint</vt:lpstr>
      <vt:lpstr>Presentación de PowerPoint</vt:lpstr>
      <vt:lpstr>FUNCIONES EN LAS QUE PARTICIPAN </vt:lpstr>
      <vt:lpstr>Hormonas peptídicas y derivadas de aminoácidos.</vt:lpstr>
      <vt:lpstr>Presentación de PowerPoint</vt:lpstr>
      <vt:lpstr>Presentación de PowerPoint</vt:lpstr>
      <vt:lpstr>Presentación de PowerPoint</vt:lpstr>
      <vt:lpstr>Presentación de PowerPoint</vt:lpstr>
      <vt:lpstr>Hormonas lipídicas.  Esteroides</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HORMONAS</dc:title>
  <dc:creator>Angélica</dc:creator>
  <cp:lastModifiedBy>Angelica Rodriguez Gomez</cp:lastModifiedBy>
  <cp:revision>18</cp:revision>
  <dcterms:created xsi:type="dcterms:W3CDTF">2010-11-29T04:50:22Z</dcterms:created>
  <dcterms:modified xsi:type="dcterms:W3CDTF">2016-11-14T03:12:45Z</dcterms:modified>
</cp:coreProperties>
</file>