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99" r:id="rId2"/>
    <p:sldId id="300" r:id="rId3"/>
    <p:sldId id="301" r:id="rId4"/>
    <p:sldId id="302" r:id="rId5"/>
    <p:sldId id="303" r:id="rId6"/>
    <p:sldId id="304" r:id="rId7"/>
    <p:sldId id="305" r:id="rId8"/>
    <p:sldId id="306" r:id="rId9"/>
    <p:sldId id="307"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2" r:id="rId46"/>
    <p:sldId id="293" r:id="rId47"/>
    <p:sldId id="294" r:id="rId48"/>
    <p:sldId id="295" r:id="rId49"/>
    <p:sldId id="296" r:id="rId50"/>
    <p:sldId id="297" r:id="rId51"/>
    <p:sldId id="298" r:id="rId52"/>
    <p:sldId id="308"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55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fontAlgn="base">
              <a:spcBef>
                <a:spcPct val="0"/>
              </a:spcBef>
              <a:spcAft>
                <a:spcPct val="0"/>
              </a:spcAft>
            </a:pPr>
            <a:endParaRPr lang="es-ES">
              <a:solidFill>
                <a:srgbClr val="FFFFFF"/>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s-ES">
              <a:solidFill>
                <a:srgbClr val="FFFFFF"/>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8623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fontAlgn="base">
              <a:spcBef>
                <a:spcPct val="0"/>
              </a:spcBef>
              <a:spcAft>
                <a:spcPct val="0"/>
              </a:spcAft>
            </a:pPr>
            <a:endParaRPr lang="es-ES">
              <a:solidFill>
                <a:srgbClr val="FFFFFF"/>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s-ES">
              <a:solidFill>
                <a:srgbClr val="FFFFFF"/>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spTree>
    <p:extLst>
      <p:ext uri="{BB962C8B-B14F-4D97-AF65-F5344CB8AC3E}">
        <p14:creationId xmlns:p14="http://schemas.microsoft.com/office/powerpoint/2010/main" val="2883462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fontAlgn="base">
              <a:spcBef>
                <a:spcPct val="0"/>
              </a:spcBef>
              <a:spcAft>
                <a:spcPct val="0"/>
              </a:spcAft>
            </a:pPr>
            <a:endParaRPr lang="es-ES">
              <a:solidFill>
                <a:srgbClr val="FFFFFF"/>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s-ES">
              <a:solidFill>
                <a:srgbClr val="FFFFFF"/>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spTree>
    <p:extLst>
      <p:ext uri="{BB962C8B-B14F-4D97-AF65-F5344CB8AC3E}">
        <p14:creationId xmlns:p14="http://schemas.microsoft.com/office/powerpoint/2010/main" val="3350550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fontAlgn="base">
              <a:spcBef>
                <a:spcPct val="0"/>
              </a:spcBef>
              <a:spcAft>
                <a:spcPct val="0"/>
              </a:spcAft>
            </a:pPr>
            <a:endParaRPr lang="es-ES">
              <a:solidFill>
                <a:srgbClr val="FFFFFF"/>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s-ES">
              <a:solidFill>
                <a:srgbClr val="FFFFFF"/>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spTree>
    <p:extLst>
      <p:ext uri="{BB962C8B-B14F-4D97-AF65-F5344CB8AC3E}">
        <p14:creationId xmlns:p14="http://schemas.microsoft.com/office/powerpoint/2010/main" val="2878570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fontAlgn="base">
              <a:spcBef>
                <a:spcPct val="0"/>
              </a:spcBef>
              <a:spcAft>
                <a:spcPct val="0"/>
              </a:spcAft>
            </a:pPr>
            <a:endParaRPr lang="es-ES">
              <a:solidFill>
                <a:srgbClr val="FFFFFF"/>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s-ES">
              <a:solidFill>
                <a:srgbClr val="FFFFFF"/>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2973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fontAlgn="base">
              <a:spcBef>
                <a:spcPct val="0"/>
              </a:spcBef>
              <a:spcAft>
                <a:spcPct val="0"/>
              </a:spcAft>
            </a:pPr>
            <a:endParaRPr lang="es-ES">
              <a:solidFill>
                <a:srgbClr val="FFFFFF"/>
              </a:solidFill>
            </a:endParaRPr>
          </a:p>
        </p:txBody>
      </p:sp>
      <p:sp>
        <p:nvSpPr>
          <p:cNvPr id="6" name="Footer Placeholder 5"/>
          <p:cNvSpPr>
            <a:spLocks noGrp="1"/>
          </p:cNvSpPr>
          <p:nvPr>
            <p:ph type="ftr" sz="quarter" idx="11"/>
          </p:nvPr>
        </p:nvSpPr>
        <p:spPr/>
        <p:txBody>
          <a:bodyPr/>
          <a:lstStyle/>
          <a:p>
            <a:pPr fontAlgn="base">
              <a:spcBef>
                <a:spcPct val="0"/>
              </a:spcBef>
              <a:spcAft>
                <a:spcPct val="0"/>
              </a:spcAft>
            </a:pPr>
            <a:endParaRPr lang="es-ES">
              <a:solidFill>
                <a:srgbClr val="FFFFFF"/>
              </a:solidFill>
            </a:endParaRPr>
          </a:p>
        </p:txBody>
      </p:sp>
      <p:sp>
        <p:nvSpPr>
          <p:cNvPr id="7" name="Slide Number Placeholder 6"/>
          <p:cNvSpPr>
            <a:spLocks noGrp="1"/>
          </p:cNvSpPr>
          <p:nvPr>
            <p:ph type="sldNum" sz="quarter" idx="12"/>
          </p:nvPr>
        </p:nvSpPr>
        <p:spPr/>
        <p:txBody>
          <a:body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spTree>
    <p:extLst>
      <p:ext uri="{BB962C8B-B14F-4D97-AF65-F5344CB8AC3E}">
        <p14:creationId xmlns:p14="http://schemas.microsoft.com/office/powerpoint/2010/main" val="656795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fontAlgn="base">
              <a:spcBef>
                <a:spcPct val="0"/>
              </a:spcBef>
              <a:spcAft>
                <a:spcPct val="0"/>
              </a:spcAft>
            </a:pPr>
            <a:endParaRPr lang="es-ES">
              <a:solidFill>
                <a:srgbClr val="FFFFFF"/>
              </a:solidFill>
            </a:endParaRPr>
          </a:p>
        </p:txBody>
      </p:sp>
      <p:sp>
        <p:nvSpPr>
          <p:cNvPr id="8" name="Footer Placeholder 7"/>
          <p:cNvSpPr>
            <a:spLocks noGrp="1"/>
          </p:cNvSpPr>
          <p:nvPr>
            <p:ph type="ftr" sz="quarter" idx="11"/>
          </p:nvPr>
        </p:nvSpPr>
        <p:spPr/>
        <p:txBody>
          <a:bodyPr/>
          <a:lstStyle/>
          <a:p>
            <a:pPr fontAlgn="base">
              <a:spcBef>
                <a:spcPct val="0"/>
              </a:spcBef>
              <a:spcAft>
                <a:spcPct val="0"/>
              </a:spcAft>
            </a:pPr>
            <a:endParaRPr lang="es-ES">
              <a:solidFill>
                <a:srgbClr val="FFFFFF"/>
              </a:solidFill>
            </a:endParaRPr>
          </a:p>
        </p:txBody>
      </p:sp>
      <p:sp>
        <p:nvSpPr>
          <p:cNvPr id="9" name="Slide Number Placeholder 8"/>
          <p:cNvSpPr>
            <a:spLocks noGrp="1"/>
          </p:cNvSpPr>
          <p:nvPr>
            <p:ph type="sldNum" sz="quarter" idx="12"/>
          </p:nvPr>
        </p:nvSpPr>
        <p:spPr/>
        <p:txBody>
          <a:body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spTree>
    <p:extLst>
      <p:ext uri="{BB962C8B-B14F-4D97-AF65-F5344CB8AC3E}">
        <p14:creationId xmlns:p14="http://schemas.microsoft.com/office/powerpoint/2010/main" val="1570795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fontAlgn="base">
              <a:spcBef>
                <a:spcPct val="0"/>
              </a:spcBef>
              <a:spcAft>
                <a:spcPct val="0"/>
              </a:spcAft>
            </a:pPr>
            <a:endParaRPr lang="es-ES">
              <a:solidFill>
                <a:srgbClr val="FFFFFF"/>
              </a:solidFill>
            </a:endParaRPr>
          </a:p>
        </p:txBody>
      </p:sp>
      <p:sp>
        <p:nvSpPr>
          <p:cNvPr id="4" name="Footer Placeholder 3"/>
          <p:cNvSpPr>
            <a:spLocks noGrp="1"/>
          </p:cNvSpPr>
          <p:nvPr>
            <p:ph type="ftr" sz="quarter" idx="11"/>
          </p:nvPr>
        </p:nvSpPr>
        <p:spPr/>
        <p:txBody>
          <a:bodyPr/>
          <a:lstStyle/>
          <a:p>
            <a:pPr fontAlgn="base">
              <a:spcBef>
                <a:spcPct val="0"/>
              </a:spcBef>
              <a:spcAft>
                <a:spcPct val="0"/>
              </a:spcAft>
            </a:pPr>
            <a:endParaRPr lang="es-ES">
              <a:solidFill>
                <a:srgbClr val="FFFFFF"/>
              </a:solidFill>
            </a:endParaRPr>
          </a:p>
        </p:txBody>
      </p:sp>
      <p:sp>
        <p:nvSpPr>
          <p:cNvPr id="5" name="Slide Number Placeholder 4"/>
          <p:cNvSpPr>
            <a:spLocks noGrp="1"/>
          </p:cNvSpPr>
          <p:nvPr>
            <p:ph type="sldNum" sz="quarter" idx="12"/>
          </p:nvPr>
        </p:nvSpPr>
        <p:spPr/>
        <p:txBody>
          <a:body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spTree>
    <p:extLst>
      <p:ext uri="{BB962C8B-B14F-4D97-AF65-F5344CB8AC3E}">
        <p14:creationId xmlns:p14="http://schemas.microsoft.com/office/powerpoint/2010/main" val="3459652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fontAlgn="base">
              <a:spcBef>
                <a:spcPct val="0"/>
              </a:spcBef>
              <a:spcAft>
                <a:spcPct val="0"/>
              </a:spcAft>
            </a:pPr>
            <a:endParaRPr lang="es-ES">
              <a:solidFill>
                <a:srgbClr val="FFFFFF"/>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fontAlgn="base">
              <a:spcBef>
                <a:spcPct val="0"/>
              </a:spcBef>
              <a:spcAft>
                <a:spcPct val="0"/>
              </a:spcAft>
            </a:pPr>
            <a:endParaRPr lang="es-ES">
              <a:solidFill>
                <a:srgbClr val="FFFFFF"/>
              </a:solidFill>
            </a:endParaRPr>
          </a:p>
        </p:txBody>
      </p:sp>
      <p:sp>
        <p:nvSpPr>
          <p:cNvPr id="9" name="Slide Number Placeholder 8"/>
          <p:cNvSpPr>
            <a:spLocks noGrp="1"/>
          </p:cNvSpPr>
          <p:nvPr>
            <p:ph type="sldNum" sz="quarter" idx="12"/>
          </p:nvPr>
        </p:nvSpPr>
        <p:spPr/>
        <p:txBody>
          <a:body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spTree>
    <p:extLst>
      <p:ext uri="{BB962C8B-B14F-4D97-AF65-F5344CB8AC3E}">
        <p14:creationId xmlns:p14="http://schemas.microsoft.com/office/powerpoint/2010/main" val="2257286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fontAlgn="base">
              <a:spcBef>
                <a:spcPct val="0"/>
              </a:spcBef>
              <a:spcAft>
                <a:spcPct val="0"/>
              </a:spcAft>
            </a:pPr>
            <a:endParaRPr lang="es-ES">
              <a:solidFill>
                <a:srgbClr val="FFFFFF"/>
              </a:solidFill>
            </a:endParaRP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fontAlgn="base">
              <a:spcBef>
                <a:spcPct val="0"/>
              </a:spcBef>
              <a:spcAft>
                <a:spcPct val="0"/>
              </a:spcAft>
            </a:pPr>
            <a:endParaRPr lang="es-ES">
              <a:solidFill>
                <a:srgbClr val="FFFFFF"/>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spTree>
    <p:extLst>
      <p:ext uri="{BB962C8B-B14F-4D97-AF65-F5344CB8AC3E}">
        <p14:creationId xmlns:p14="http://schemas.microsoft.com/office/powerpoint/2010/main" val="3538010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fontAlgn="base">
              <a:spcBef>
                <a:spcPct val="0"/>
              </a:spcBef>
              <a:spcAft>
                <a:spcPct val="0"/>
              </a:spcAft>
            </a:pPr>
            <a:endParaRPr lang="es-ES">
              <a:solidFill>
                <a:srgbClr val="FFFFFF"/>
              </a:solidFill>
            </a:endParaRPr>
          </a:p>
        </p:txBody>
      </p:sp>
      <p:sp>
        <p:nvSpPr>
          <p:cNvPr id="6" name="Footer Placeholder 5"/>
          <p:cNvSpPr>
            <a:spLocks noGrp="1"/>
          </p:cNvSpPr>
          <p:nvPr>
            <p:ph type="ftr" sz="quarter" idx="11"/>
          </p:nvPr>
        </p:nvSpPr>
        <p:spPr/>
        <p:txBody>
          <a:bodyPr/>
          <a:lstStyle/>
          <a:p>
            <a:pPr fontAlgn="base">
              <a:spcBef>
                <a:spcPct val="0"/>
              </a:spcBef>
              <a:spcAft>
                <a:spcPct val="0"/>
              </a:spcAft>
            </a:pPr>
            <a:endParaRPr lang="es-ES">
              <a:solidFill>
                <a:srgbClr val="FFFFFF"/>
              </a:solidFill>
            </a:endParaRPr>
          </a:p>
        </p:txBody>
      </p:sp>
      <p:sp>
        <p:nvSpPr>
          <p:cNvPr id="7" name="Slide Number Placeholder 6"/>
          <p:cNvSpPr>
            <a:spLocks noGrp="1"/>
          </p:cNvSpPr>
          <p:nvPr>
            <p:ph type="sldNum" sz="quarter" idx="12"/>
          </p:nvPr>
        </p:nvSpPr>
        <p:spPr/>
        <p:txBody>
          <a:body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spTree>
    <p:extLst>
      <p:ext uri="{BB962C8B-B14F-4D97-AF65-F5344CB8AC3E}">
        <p14:creationId xmlns:p14="http://schemas.microsoft.com/office/powerpoint/2010/main" val="11407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fontAlgn="base">
              <a:spcBef>
                <a:spcPct val="0"/>
              </a:spcBef>
              <a:spcAft>
                <a:spcPct val="0"/>
              </a:spcAft>
            </a:pPr>
            <a:endParaRPr lang="es-ES">
              <a:solidFill>
                <a:srgbClr val="FFFFFF"/>
              </a:solidFill>
            </a:endParaRP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fontAlgn="base">
              <a:spcBef>
                <a:spcPct val="0"/>
              </a:spcBef>
              <a:spcAft>
                <a:spcPct val="0"/>
              </a:spcAft>
            </a:pPr>
            <a:endParaRPr lang="es-ES">
              <a:solidFill>
                <a:srgbClr val="FFFFFF"/>
              </a:solidFill>
            </a:endParaRP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pPr fontAlgn="base">
              <a:spcBef>
                <a:spcPct val="0"/>
              </a:spcBef>
              <a:spcAft>
                <a:spcPct val="0"/>
              </a:spcAft>
            </a:pPr>
            <a:fld id="{8EE89F49-D0A5-4E87-AE37-5E92E90FF538}" type="slidenum">
              <a:rPr lang="es-ES" smtClean="0">
                <a:solidFill>
                  <a:srgbClr val="FFFFFF"/>
                </a:solidFill>
              </a:rPr>
              <a:pPr fontAlgn="base">
                <a:spcBef>
                  <a:spcPct val="0"/>
                </a:spcBef>
                <a:spcAft>
                  <a:spcPct val="0"/>
                </a:spcAft>
              </a:pPr>
              <a:t>‹#›</a:t>
            </a:fld>
            <a:endParaRPr lang="es-ES">
              <a:solidFill>
                <a:srgbClr val="FFFFFF"/>
              </a:solidFill>
            </a:endParaRPr>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298912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slideLayout" Target="../slideLayouts/slideLayout2.xml"/><Relationship Id="rId4" Type="http://schemas.openxmlformats.org/officeDocument/2006/relationships/image" Target="../media/image2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8.wmf"/><Relationship Id="rId5" Type="http://schemas.openxmlformats.org/officeDocument/2006/relationships/image" Target="../media/image47.wmf"/><Relationship Id="rId4" Type="http://schemas.openxmlformats.org/officeDocument/2006/relationships/image" Target="../media/image46.wmf"/></Relationships>
</file>

<file path=ppt/slides/_rels/slide32.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image" Target="../media/image49.wmf"/><Relationship Id="rId1" Type="http://schemas.openxmlformats.org/officeDocument/2006/relationships/slideLayout" Target="../slideLayouts/slideLayout2.xml"/><Relationship Id="rId5" Type="http://schemas.openxmlformats.org/officeDocument/2006/relationships/image" Target="../media/image52.wmf"/><Relationship Id="rId4" Type="http://schemas.openxmlformats.org/officeDocument/2006/relationships/image" Target="../media/image51.jpeg"/></Relationships>
</file>

<file path=ppt/slides/_rels/slide33.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images.google.com.mx/imgres?imgurl=http://img339.imageshack.us/img339/1174/sweetpurple1dia21dt3.jpg&amp;imgrefurl=http://pensamientosdeunanaq.mforos.com/894091/5892788-siembra-de-marihuana/?pag=2&amp;h=240&amp;w=320&amp;sz=16&amp;hl=es&amp;start=3&amp;tbnid=h68NN-MtDTFlhM:&amp;tbnh=89&amp;tbnw=118&amp;prev=/images?q=siembra+de+marihuana&amp;gbv=2&amp;hl=es&amp;sa=G" TargetMode="External"/><Relationship Id="rId1" Type="http://schemas.openxmlformats.org/officeDocument/2006/relationships/slideLayout" Target="../slideLayouts/slideLayout2.xml"/><Relationship Id="rId5" Type="http://schemas.openxmlformats.org/officeDocument/2006/relationships/image" Target="../media/image58.jpeg"/><Relationship Id="rId4" Type="http://schemas.openxmlformats.org/officeDocument/2006/relationships/hyperlink" Target="http://images.google.com.mx/imgres?imgurl=http://www.nodo50.org/pcaragon/home_archivos/imagenes/secmujer_prostitucion.jpg&amp;imgrefurl=http://www.nodo50.org/pcaragon/home_archivos/web/Mujer.htm&amp;h=425&amp;w=640&amp;sz=57&amp;hl=es&amp;start=9&amp;tbnid=y4QV9JHRW2gVyM:&amp;tbnh=91&amp;tbnw=137&amp;prev=/images?q=prostituci%C3%B3n&amp;gbv=2&amp;hl=es&amp;sa=G"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7" Type="http://schemas.microsoft.com/office/2007/relationships/hdphoto" Target="../media/hdphoto2.wdp"/><Relationship Id="rId2" Type="http://schemas.openxmlformats.org/officeDocument/2006/relationships/hyperlink" Target="http://images.google.com.mx/imgres?imgurl=http://www.enredate.org/contenidos/27442/1/spa/image/052222F.jpg&amp;imgrefurl=http://www.enredate.org/enredate/calendario/diasmundiales/dia_del_nio_africano/galeria_dia_nino_africano/trabajo_infant_africa/&amp;h=645&amp;w=436&amp;sz=34&amp;hl=es&amp;start=3&amp;tbnid=CM51_Kvbh9RQPM:&amp;tbnh=137&amp;tbnw=93&amp;prev=/images?q=ni%C3%B1os+trabajando&amp;gbv=2&amp;hl=es&amp;sa=G" TargetMode="Externa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hyperlink" Target="http://images.google.com.mx/imgres?imgurl=http://farm1.static.flickr.com/126/328603852_7defdedeb8.jpg&amp;imgrefurl=http://piwdw.org/news/poverty/children_at_work/&amp;h=375&amp;w=500&amp;sz=122&amp;hl=es&amp;start=6&amp;tbnid=bsovbz7-zwCxWM:&amp;tbnh=98&amp;tbnw=130&amp;prev=/images?q=ni%C3%B1os+trabajando&amp;gbv=2&amp;hl=es&amp;sa=G" TargetMode="External"/><Relationship Id="rId4" Type="http://schemas.microsoft.com/office/2007/relationships/hdphoto" Target="../media/hdphoto1.wdp"/></Relationships>
</file>

<file path=ppt/slides/_rels/slide3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hyperlink" Target="http://images.google.com.mx/imgres?imgurl=http://www.antartica.cl/antartica/gfx_libros/144/9561011158.jpg&amp;imgrefurl=http://www.antartica.cl/antartica/servlet/LibroServlet?action=fichaLibro&amp;id_libro=35893&amp;h=221&amp;w=144&amp;sz=15&amp;hl=es&amp;start=1&amp;tbnid=plb15yb7yPK8uM:&amp;tbnh=107&amp;tbnw=70&amp;prev=/images?q=la+inexistencia+jur%C3%ADdica&amp;gbv=2&amp;hl=es&amp;sa=G" TargetMode="External"/><Relationship Id="rId1" Type="http://schemas.openxmlformats.org/officeDocument/2006/relationships/slideLayout" Target="../slideLayouts/slideLayout2.xml"/><Relationship Id="rId4" Type="http://schemas.microsoft.com/office/2007/relationships/hdphoto" Target="../media/hdphoto3.wdp"/></Relationships>
</file>

<file path=ppt/slides/_rels/slide38.xml.rels><?xml version="1.0" encoding="UTF-8" standalone="yes"?>
<Relationships xmlns="http://schemas.openxmlformats.org/package/2006/relationships"><Relationship Id="rId2" Type="http://schemas.openxmlformats.org/officeDocument/2006/relationships/image" Target="../media/image62.w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56.wmf"/><Relationship Id="rId1" Type="http://schemas.openxmlformats.org/officeDocument/2006/relationships/slideLayout" Target="../slideLayouts/slideLayout2.xml"/><Relationship Id="rId4" Type="http://schemas.openxmlformats.org/officeDocument/2006/relationships/image" Target="../media/image66.wmf"/></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wmf"/><Relationship Id="rId1" Type="http://schemas.openxmlformats.org/officeDocument/2006/relationships/slideLayout" Target="../slideLayouts/slideLayout2.xml"/><Relationship Id="rId4" Type="http://schemas.microsoft.com/office/2007/relationships/hdphoto" Target="../media/hdphoto4.wdp"/></Relationships>
</file>

<file path=ppt/slides/_rels/slide43.x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slideLayout" Target="../slideLayouts/slideLayout2.xml"/><Relationship Id="rId4" Type="http://schemas.openxmlformats.org/officeDocument/2006/relationships/image" Target="../media/image73.wmf"/></Relationships>
</file>

<file path=ppt/slides/_rels/slide45.x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7.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8.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80.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7 CuadroTexto"/>
          <p:cNvSpPr txBox="1">
            <a:spLocks noChangeArrowheads="1"/>
          </p:cNvSpPr>
          <p:nvPr/>
        </p:nvSpPr>
        <p:spPr bwMode="auto">
          <a:xfrm>
            <a:off x="1619672" y="2132856"/>
            <a:ext cx="6929438" cy="2246769"/>
          </a:xfrm>
          <a:prstGeom prst="rect">
            <a:avLst/>
          </a:prstGeom>
          <a:noFill/>
          <a:ln w="9525">
            <a:noFill/>
            <a:miter lim="800000"/>
            <a:headEnd/>
            <a:tailEnd/>
          </a:ln>
        </p:spPr>
        <p:txBody>
          <a:bodyPr>
            <a:spAutoFit/>
          </a:bodyPr>
          <a:lstStyle/>
          <a:p>
            <a:pPr algn="ctr"/>
            <a:r>
              <a:rPr lang="es-ES" sz="2800" b="1" dirty="0"/>
              <a:t>Programa de Estudios por Competencias </a:t>
            </a:r>
          </a:p>
          <a:p>
            <a:pPr algn="ctr"/>
            <a:r>
              <a:rPr lang="es-ES" sz="2800" b="1" dirty="0"/>
              <a:t>Derecho de las obligaciones </a:t>
            </a:r>
          </a:p>
          <a:p>
            <a:pPr algn="ctr"/>
            <a:r>
              <a:rPr lang="es-ES" sz="2800" b="1" dirty="0"/>
              <a:t>Unidad II</a:t>
            </a:r>
          </a:p>
          <a:p>
            <a:pPr algn="ctr"/>
            <a:r>
              <a:rPr lang="es-ES" sz="2800" b="1" dirty="0"/>
              <a:t>Fuentes de las Obligaciones </a:t>
            </a:r>
          </a:p>
          <a:p>
            <a:pPr algn="ctr"/>
            <a:endParaRPr lang="es-ES" sz="2800" b="1" dirty="0"/>
          </a:p>
        </p:txBody>
      </p:sp>
      <p:sp>
        <p:nvSpPr>
          <p:cNvPr id="8198" name="8 CuadroTexto"/>
          <p:cNvSpPr txBox="1">
            <a:spLocks noChangeArrowheads="1"/>
          </p:cNvSpPr>
          <p:nvPr/>
        </p:nvSpPr>
        <p:spPr bwMode="auto">
          <a:xfrm>
            <a:off x="2548360" y="5911233"/>
            <a:ext cx="5072062" cy="369888"/>
          </a:xfrm>
          <a:prstGeom prst="rect">
            <a:avLst/>
          </a:prstGeom>
          <a:noFill/>
          <a:ln w="9525">
            <a:noFill/>
            <a:miter lim="800000"/>
            <a:headEnd/>
            <a:tailEnd/>
          </a:ln>
        </p:spPr>
        <p:txBody>
          <a:bodyPr>
            <a:spAutoFit/>
          </a:bodyPr>
          <a:lstStyle/>
          <a:p>
            <a:r>
              <a:rPr lang="es-ES" dirty="0"/>
              <a:t>M. en A. Matilde Gómez Méndez </a:t>
            </a:r>
          </a:p>
        </p:txBody>
      </p:sp>
      <p:sp>
        <p:nvSpPr>
          <p:cNvPr id="8199" name="6 CuadroTexto"/>
          <p:cNvSpPr txBox="1">
            <a:spLocks noChangeArrowheads="1"/>
          </p:cNvSpPr>
          <p:nvPr/>
        </p:nvSpPr>
        <p:spPr bwMode="auto">
          <a:xfrm>
            <a:off x="3203848" y="4133762"/>
            <a:ext cx="5072062" cy="646331"/>
          </a:xfrm>
          <a:prstGeom prst="rect">
            <a:avLst/>
          </a:prstGeom>
          <a:noFill/>
          <a:ln w="9525">
            <a:noFill/>
            <a:miter lim="800000"/>
            <a:headEnd/>
            <a:tailEnd/>
          </a:ln>
        </p:spPr>
        <p:txBody>
          <a:bodyPr>
            <a:spAutoFit/>
          </a:bodyPr>
          <a:lstStyle/>
          <a:p>
            <a:pPr algn="r"/>
            <a:r>
              <a:rPr lang="es-ES" dirty="0"/>
              <a:t>Licenciatura en Derecho</a:t>
            </a:r>
          </a:p>
          <a:p>
            <a:pPr algn="r"/>
            <a:r>
              <a:rPr lang="es-ES" dirty="0"/>
              <a:t> 4to. Semestre.</a:t>
            </a:r>
          </a:p>
        </p:txBody>
      </p:sp>
      <p:pic>
        <p:nvPicPr>
          <p:cNvPr id="14" name="Picture 2" descr="C:\Users\Hp Pro\Desktop\Modulares de Escudo\positivo color vertical 2 líneas.png">
            <a:extLst>
              <a:ext uri="{FF2B5EF4-FFF2-40B4-BE49-F238E27FC236}">
                <a16:creationId xmlns:a16="http://schemas.microsoft.com/office/drawing/2014/main" id="{D8E0DB6D-5E2B-4452-A1B2-69DDDA04FF0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21783" y="0"/>
            <a:ext cx="2268040" cy="1628800"/>
          </a:xfrm>
          <a:prstGeom prst="rect">
            <a:avLst/>
          </a:prstGeom>
          <a:noFill/>
          <a:extLst>
            <a:ext uri="{909E8E84-426E-40DD-AFC4-6F175D3DCCD1}">
              <a14:hiddenFill xmlns:a14="http://schemas.microsoft.com/office/drawing/2010/main">
                <a:solidFill>
                  <a:srgbClr val="FFFFFF"/>
                </a:solidFill>
              </a14:hiddenFill>
            </a:ext>
          </a:extLst>
        </p:spPr>
      </p:pic>
      <p:sp>
        <p:nvSpPr>
          <p:cNvPr id="15" name="8 CuadroTexto">
            <a:extLst>
              <a:ext uri="{FF2B5EF4-FFF2-40B4-BE49-F238E27FC236}">
                <a16:creationId xmlns:a16="http://schemas.microsoft.com/office/drawing/2014/main" id="{FD744EA6-AA20-4132-826D-A4EF4D12E1B5}"/>
              </a:ext>
            </a:extLst>
          </p:cNvPr>
          <p:cNvSpPr txBox="1">
            <a:spLocks noChangeArrowheads="1"/>
          </p:cNvSpPr>
          <p:nvPr/>
        </p:nvSpPr>
        <p:spPr bwMode="auto">
          <a:xfrm>
            <a:off x="3203848" y="4883681"/>
            <a:ext cx="5072062" cy="923330"/>
          </a:xfrm>
          <a:prstGeom prst="rect">
            <a:avLst/>
          </a:prstGeom>
          <a:noFill/>
          <a:ln w="9525">
            <a:noFill/>
            <a:miter lim="800000"/>
            <a:headEnd/>
            <a:tailEnd/>
          </a:ln>
        </p:spPr>
        <p:txBody>
          <a:bodyPr>
            <a:spAutoFit/>
          </a:bodyPr>
          <a:lstStyle/>
          <a:p>
            <a:pPr algn="r"/>
            <a:r>
              <a:rPr lang="es-ES" dirty="0"/>
              <a:t>Primavera 2017</a:t>
            </a:r>
          </a:p>
          <a:p>
            <a:pPr algn="r"/>
            <a:r>
              <a:rPr lang="es-ES" dirty="0"/>
              <a:t>Semestre 2017 A </a:t>
            </a:r>
          </a:p>
          <a:p>
            <a:pPr algn="r"/>
            <a:r>
              <a:rPr lang="es-ES" dirty="0"/>
              <a:t>Febrero-Julio 2017</a:t>
            </a:r>
          </a:p>
        </p:txBody>
      </p:sp>
    </p:spTree>
    <p:extLst>
      <p:ext uri="{BB962C8B-B14F-4D97-AF65-F5344CB8AC3E}">
        <p14:creationId xmlns:p14="http://schemas.microsoft.com/office/powerpoint/2010/main" val="3508285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s-MX" dirty="0"/>
              <a:t>FUENTES DE LAS OBLIGACIONES</a:t>
            </a:r>
            <a:endParaRPr lang="es-ES" dirty="0"/>
          </a:p>
        </p:txBody>
      </p:sp>
      <p:sp>
        <p:nvSpPr>
          <p:cNvPr id="2051" name="Rectangle 3"/>
          <p:cNvSpPr>
            <a:spLocks noGrp="1" noChangeArrowheads="1"/>
          </p:cNvSpPr>
          <p:nvPr>
            <p:ph type="subTitle" idx="1"/>
          </p:nvPr>
        </p:nvSpPr>
        <p:spPr>
          <a:xfrm>
            <a:off x="1130595" y="4365104"/>
            <a:ext cx="5313613" cy="782629"/>
          </a:xfrm>
        </p:spPr>
        <p:txBody>
          <a:bodyPr/>
          <a:lstStyle/>
          <a:p>
            <a:r>
              <a:rPr lang="es-MX" dirty="0"/>
              <a:t>HECHOS Y ACTOS, CONVENIOS Y CONTRATOS </a:t>
            </a:r>
            <a:endParaRPr lang="es-ES" dirty="0"/>
          </a:p>
        </p:txBody>
      </p:sp>
    </p:spTree>
    <p:extLst>
      <p:ext uri="{BB962C8B-B14F-4D97-AF65-F5344CB8AC3E}">
        <p14:creationId xmlns:p14="http://schemas.microsoft.com/office/powerpoint/2010/main" val="101456510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610666" y="648471"/>
            <a:ext cx="4897438" cy="1320800"/>
          </a:xfrm>
        </p:spPr>
        <p:txBody>
          <a:bodyPr/>
          <a:lstStyle/>
          <a:p>
            <a:r>
              <a:rPr lang="es-MX" sz="4000" dirty="0"/>
              <a:t>FUENTES DE LAS OBLIGACIONES</a:t>
            </a:r>
            <a:endParaRPr lang="es-ES" sz="4000" dirty="0"/>
          </a:p>
        </p:txBody>
      </p:sp>
      <p:sp>
        <p:nvSpPr>
          <p:cNvPr id="3075" name="Rectangle 3"/>
          <p:cNvSpPr>
            <a:spLocks noGrp="1" noChangeArrowheads="1"/>
          </p:cNvSpPr>
          <p:nvPr>
            <p:ph idx="4294967295"/>
          </p:nvPr>
        </p:nvSpPr>
        <p:spPr>
          <a:xfrm>
            <a:off x="467544" y="2060848"/>
            <a:ext cx="4824413" cy="3384376"/>
          </a:xfrm>
        </p:spPr>
        <p:txBody>
          <a:bodyPr>
            <a:noAutofit/>
          </a:bodyPr>
          <a:lstStyle/>
          <a:p>
            <a:pPr algn="just"/>
            <a:r>
              <a:rPr lang="es-MX" sz="2000" dirty="0"/>
              <a:t>Las fuentes de las obligaciones son el conjunto de hechos y actos de donde surgen las obligaciones. </a:t>
            </a:r>
          </a:p>
          <a:p>
            <a:pPr algn="just">
              <a:buFont typeface="Wingdings" pitchFamily="2" charset="2"/>
              <a:buNone/>
            </a:pPr>
            <a:r>
              <a:rPr lang="es-MX" sz="2000" dirty="0"/>
              <a:t> DEFINICIÓN DE ACTO JURÍDICO: “Es una manifestación exterior de voluntad que se hace con el fin de crear, transmitir, modificar o extinguir una obligación o un derecho y que produce el efecto deseado por su autor, porque el derecho sanciona esa voluntad”.</a:t>
            </a:r>
            <a:endParaRPr lang="es-ES" sz="2000" dirty="0"/>
          </a:p>
        </p:txBody>
      </p:sp>
      <p:pic>
        <p:nvPicPr>
          <p:cNvPr id="3077" name="Picture 5" descr="MCj032434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623391"/>
            <a:ext cx="1166813" cy="194151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3861048"/>
            <a:ext cx="2468563" cy="185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a:extLst>
              <a:ext uri="{FF2B5EF4-FFF2-40B4-BE49-F238E27FC236}">
                <a16:creationId xmlns:a16="http://schemas.microsoft.com/office/drawing/2014/main" id="{4622C050-1114-43B3-A4EF-2E5613CDFC42}"/>
              </a:ext>
            </a:extLst>
          </p:cNvPr>
          <p:cNvSpPr txBox="1"/>
          <p:nvPr/>
        </p:nvSpPr>
        <p:spPr>
          <a:xfrm>
            <a:off x="899592" y="5713661"/>
            <a:ext cx="2736304" cy="379635"/>
          </a:xfrm>
          <a:prstGeom prst="rect">
            <a:avLst/>
          </a:prstGeom>
          <a:noFill/>
        </p:spPr>
        <p:txBody>
          <a:bodyPr wrap="square" rtlCol="0">
            <a:spAutoFit/>
          </a:bodyPr>
          <a:lstStyle/>
          <a:p>
            <a:r>
              <a:rPr lang="es-MX" dirty="0"/>
              <a:t>Borja (2016)</a:t>
            </a:r>
            <a:endParaRPr lang="es-US" dirty="0"/>
          </a:p>
        </p:txBody>
      </p:sp>
    </p:spTree>
    <p:extLst>
      <p:ext uri="{BB962C8B-B14F-4D97-AF65-F5344CB8AC3E}">
        <p14:creationId xmlns:p14="http://schemas.microsoft.com/office/powerpoint/2010/main" val="388072125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475656" y="837939"/>
            <a:ext cx="6347713" cy="934877"/>
          </a:xfrm>
        </p:spPr>
        <p:txBody>
          <a:bodyPr/>
          <a:lstStyle/>
          <a:p>
            <a:r>
              <a:rPr lang="es-MX" sz="4000" dirty="0"/>
              <a:t>HECHOS Y ACTOS JURÍDICOS</a:t>
            </a:r>
            <a:endParaRPr lang="es-ES" sz="4000" dirty="0"/>
          </a:p>
        </p:txBody>
      </p:sp>
      <p:sp>
        <p:nvSpPr>
          <p:cNvPr id="14339" name="Rectangle 3"/>
          <p:cNvSpPr>
            <a:spLocks noGrp="1" noChangeArrowheads="1"/>
          </p:cNvSpPr>
          <p:nvPr>
            <p:ph idx="1"/>
          </p:nvPr>
        </p:nvSpPr>
        <p:spPr>
          <a:xfrm>
            <a:off x="323528" y="1772816"/>
            <a:ext cx="8208912" cy="1895377"/>
          </a:xfrm>
        </p:spPr>
        <p:txBody>
          <a:bodyPr/>
          <a:lstStyle/>
          <a:p>
            <a:pPr algn="just"/>
            <a:r>
              <a:rPr lang="es-MX" sz="2400" dirty="0"/>
              <a:t>Los hechos jurídicos (en sentido general) se dividen en dos categorías:</a:t>
            </a:r>
          </a:p>
          <a:p>
            <a:pPr algn="just"/>
            <a:r>
              <a:rPr lang="es-MX" sz="2400" dirty="0"/>
              <a:t> ACTOS JURÍDICOS Y </a:t>
            </a:r>
          </a:p>
          <a:p>
            <a:pPr algn="just"/>
            <a:r>
              <a:rPr lang="es-MX" sz="2400" dirty="0"/>
              <a:t>HECHOS JURÍDICOS (en sentido especial).</a:t>
            </a:r>
          </a:p>
          <a:p>
            <a:pPr algn="just"/>
            <a:endParaRPr lang="es-E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322" y="3847516"/>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530632">
            <a:off x="6233080" y="2914054"/>
            <a:ext cx="2014140" cy="1969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7380" y="3762686"/>
            <a:ext cx="2306748" cy="1749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id="{FD5E6578-9B77-4764-8B19-812900F2D1DF}"/>
              </a:ext>
            </a:extLst>
          </p:cNvPr>
          <p:cNvSpPr txBox="1"/>
          <p:nvPr/>
        </p:nvSpPr>
        <p:spPr>
          <a:xfrm>
            <a:off x="899592" y="5713661"/>
            <a:ext cx="2736304" cy="379635"/>
          </a:xfrm>
          <a:prstGeom prst="rect">
            <a:avLst/>
          </a:prstGeom>
          <a:noFill/>
        </p:spPr>
        <p:txBody>
          <a:bodyPr wrap="square" rtlCol="0">
            <a:spAutoFit/>
          </a:bodyPr>
          <a:lstStyle/>
          <a:p>
            <a:r>
              <a:rPr lang="es-MX" dirty="0"/>
              <a:t>Borja (2016)</a:t>
            </a:r>
            <a:endParaRPr lang="es-US" dirty="0"/>
          </a:p>
        </p:txBody>
      </p:sp>
    </p:spTree>
    <p:extLst>
      <p:ext uri="{BB962C8B-B14F-4D97-AF65-F5344CB8AC3E}">
        <p14:creationId xmlns:p14="http://schemas.microsoft.com/office/powerpoint/2010/main" val="270001142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s-MX" sz="4000"/>
              <a:t>DEFINICIÓN DE ACTO JURÍDICO</a:t>
            </a:r>
            <a:endParaRPr lang="es-ES" sz="4000"/>
          </a:p>
        </p:txBody>
      </p:sp>
      <p:sp>
        <p:nvSpPr>
          <p:cNvPr id="4099" name="Rectangle 3"/>
          <p:cNvSpPr>
            <a:spLocks noGrp="1" noChangeArrowheads="1"/>
          </p:cNvSpPr>
          <p:nvPr>
            <p:ph idx="1"/>
          </p:nvPr>
        </p:nvSpPr>
        <p:spPr>
          <a:xfrm>
            <a:off x="251520" y="2160591"/>
            <a:ext cx="6705793" cy="3500658"/>
          </a:xfrm>
        </p:spPr>
        <p:txBody>
          <a:bodyPr/>
          <a:lstStyle/>
          <a:p>
            <a:pPr algn="just">
              <a:lnSpc>
                <a:spcPct val="90000"/>
              </a:lnSpc>
            </a:pPr>
            <a:r>
              <a:rPr lang="es-MX" sz="2400" dirty="0"/>
              <a:t>BONNECASE. “Es una manifestación exterior de voluntad, bilateral o unilateral, cuyo fin directo es engendrar, fundándose en una regla de derecho, en contra o en provecho de una o de varias personas, una situación jurídica general y permanente, o, al contrario, un efecto de derecho limitado que conduce a la formación, a la modificación o la extinción de una relación de derecho”.</a:t>
            </a:r>
            <a:endParaRPr lang="es-ES" sz="2400" dirty="0"/>
          </a:p>
          <a:p>
            <a:pPr algn="just">
              <a:lnSpc>
                <a:spcPct val="90000"/>
              </a:lnSpc>
            </a:pPr>
            <a:endParaRPr lang="es-ES" dirty="0"/>
          </a:p>
        </p:txBody>
      </p:sp>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9562" y="2160591"/>
            <a:ext cx="1450851" cy="193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5362" y="4653136"/>
            <a:ext cx="2225051" cy="1557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9819" y="89739"/>
            <a:ext cx="1740594" cy="941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CD4CD8AA-0ED4-4607-8437-48C3378FBDFE}"/>
              </a:ext>
            </a:extLst>
          </p:cNvPr>
          <p:cNvSpPr txBox="1"/>
          <p:nvPr/>
        </p:nvSpPr>
        <p:spPr>
          <a:xfrm>
            <a:off x="899592" y="5949280"/>
            <a:ext cx="3024336" cy="369332"/>
          </a:xfrm>
          <a:prstGeom prst="rect">
            <a:avLst/>
          </a:prstGeom>
          <a:noFill/>
        </p:spPr>
        <p:txBody>
          <a:bodyPr wrap="square" rtlCol="0">
            <a:spAutoFit/>
          </a:bodyPr>
          <a:lstStyle/>
          <a:p>
            <a:r>
              <a:rPr lang="es-MX" dirty="0" err="1"/>
              <a:t>Baqueiro</a:t>
            </a:r>
            <a:r>
              <a:rPr lang="es-MX" dirty="0"/>
              <a:t> (2009)</a:t>
            </a:r>
            <a:endParaRPr lang="es-US" dirty="0"/>
          </a:p>
        </p:txBody>
      </p:sp>
    </p:spTree>
    <p:extLst>
      <p:ext uri="{BB962C8B-B14F-4D97-AF65-F5344CB8AC3E}">
        <p14:creationId xmlns:p14="http://schemas.microsoft.com/office/powerpoint/2010/main" val="254201762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s-MX"/>
              <a:t>ACTO JURÍDICO</a:t>
            </a:r>
            <a:endParaRPr lang="es-ES"/>
          </a:p>
        </p:txBody>
      </p:sp>
      <p:sp>
        <p:nvSpPr>
          <p:cNvPr id="13315" name="Rectangle 3"/>
          <p:cNvSpPr>
            <a:spLocks noGrp="1" noChangeArrowheads="1"/>
          </p:cNvSpPr>
          <p:nvPr>
            <p:ph idx="1"/>
          </p:nvPr>
        </p:nvSpPr>
        <p:spPr>
          <a:xfrm>
            <a:off x="251520" y="1930400"/>
            <a:ext cx="5184576" cy="3370808"/>
          </a:xfrm>
        </p:spPr>
        <p:txBody>
          <a:bodyPr>
            <a:normAutofit/>
          </a:bodyPr>
          <a:lstStyle/>
          <a:p>
            <a:pPr algn="just"/>
            <a:r>
              <a:rPr lang="es-MX" sz="2800" dirty="0"/>
              <a:t>DEFINICIÓN DE ACTO JURÍDICO: “Es una manifestación exterior de voluntad que se hace con el fin de crear, transmitir, modificar o extinguir una obligación o un derecho y que produce el efecto deseado por su autor, porque el derecho sanciona esa voluntad”.</a:t>
            </a:r>
            <a:endParaRPr lang="es-ES" sz="2800" dirty="0"/>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132856"/>
            <a:ext cx="280831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a:extLst>
              <a:ext uri="{FF2B5EF4-FFF2-40B4-BE49-F238E27FC236}">
                <a16:creationId xmlns:a16="http://schemas.microsoft.com/office/drawing/2014/main" id="{C9A850FE-B971-47C6-85F2-0E59887EEB60}"/>
              </a:ext>
            </a:extLst>
          </p:cNvPr>
          <p:cNvSpPr/>
          <p:nvPr/>
        </p:nvSpPr>
        <p:spPr>
          <a:xfrm>
            <a:off x="806192" y="5805264"/>
            <a:ext cx="1394549" cy="369332"/>
          </a:xfrm>
          <a:prstGeom prst="rect">
            <a:avLst/>
          </a:prstGeom>
        </p:spPr>
        <p:txBody>
          <a:bodyPr wrap="none">
            <a:spAutoFit/>
          </a:bodyPr>
          <a:lstStyle/>
          <a:p>
            <a:r>
              <a:rPr lang="es-MX" dirty="0"/>
              <a:t>Tapia, (2013)</a:t>
            </a:r>
            <a:endParaRPr lang="es-US" dirty="0"/>
          </a:p>
        </p:txBody>
      </p:sp>
    </p:spTree>
    <p:extLst>
      <p:ext uri="{BB962C8B-B14F-4D97-AF65-F5344CB8AC3E}">
        <p14:creationId xmlns:p14="http://schemas.microsoft.com/office/powerpoint/2010/main" val="1294843107"/>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MX"/>
              <a:t>ACTO JURÍDICO</a:t>
            </a:r>
            <a:endParaRPr lang="es-ES"/>
          </a:p>
        </p:txBody>
      </p:sp>
      <p:sp>
        <p:nvSpPr>
          <p:cNvPr id="5123" name="Rectangle 3"/>
          <p:cNvSpPr>
            <a:spLocks noGrp="1" noChangeArrowheads="1"/>
          </p:cNvSpPr>
          <p:nvPr>
            <p:ph idx="1"/>
          </p:nvPr>
        </p:nvSpPr>
        <p:spPr>
          <a:xfrm>
            <a:off x="395536" y="1628801"/>
            <a:ext cx="7971224" cy="1885882"/>
          </a:xfrm>
        </p:spPr>
        <p:txBody>
          <a:bodyPr>
            <a:normAutofit/>
          </a:bodyPr>
          <a:lstStyle/>
          <a:p>
            <a:pPr algn="just"/>
            <a:r>
              <a:rPr lang="es-MX" sz="2800" dirty="0"/>
              <a:t>Los actos jurídicos pueden ser: unilaterales o bilaterales</a:t>
            </a:r>
          </a:p>
          <a:p>
            <a:pPr algn="just">
              <a:buFont typeface="Wingdings" pitchFamily="2" charset="2"/>
              <a:buNone/>
            </a:pPr>
            <a:r>
              <a:rPr lang="es-MX" sz="2800" dirty="0"/>
              <a:t>1. Los UNILATERALES exigen solamente una voluntad (ejemplo el testamento, la remisión de deuda)</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456" y="4487863"/>
            <a:ext cx="2552700" cy="179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3514683"/>
            <a:ext cx="302895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9" y="5212884"/>
            <a:ext cx="2642632" cy="1027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53973" y="3487570"/>
            <a:ext cx="1555374" cy="109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a:extLst>
              <a:ext uri="{FF2B5EF4-FFF2-40B4-BE49-F238E27FC236}">
                <a16:creationId xmlns:a16="http://schemas.microsoft.com/office/drawing/2014/main" id="{14226D48-BA3A-48EA-ABC5-6384822BEBC0}"/>
              </a:ext>
            </a:extLst>
          </p:cNvPr>
          <p:cNvSpPr/>
          <p:nvPr/>
        </p:nvSpPr>
        <p:spPr>
          <a:xfrm>
            <a:off x="3453277" y="5899609"/>
            <a:ext cx="1832105" cy="369332"/>
          </a:xfrm>
          <a:prstGeom prst="rect">
            <a:avLst/>
          </a:prstGeom>
        </p:spPr>
        <p:txBody>
          <a:bodyPr wrap="none">
            <a:spAutoFit/>
          </a:bodyPr>
          <a:lstStyle/>
          <a:p>
            <a:r>
              <a:rPr lang="es-MX" dirty="0"/>
              <a:t>Gutiérrez, (2015)</a:t>
            </a:r>
            <a:endParaRPr lang="es-US" dirty="0"/>
          </a:p>
        </p:txBody>
      </p:sp>
    </p:spTree>
    <p:extLst>
      <p:ext uri="{BB962C8B-B14F-4D97-AF65-F5344CB8AC3E}">
        <p14:creationId xmlns:p14="http://schemas.microsoft.com/office/powerpoint/2010/main" val="429093365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MX"/>
              <a:t>ACTO JURÍDICO</a:t>
            </a:r>
            <a:endParaRPr lang="es-ES"/>
          </a:p>
        </p:txBody>
      </p:sp>
      <p:sp>
        <p:nvSpPr>
          <p:cNvPr id="6147" name="Rectangle 3"/>
          <p:cNvSpPr>
            <a:spLocks noGrp="1" noChangeArrowheads="1"/>
          </p:cNvSpPr>
          <p:nvPr>
            <p:ph idx="1"/>
          </p:nvPr>
        </p:nvSpPr>
        <p:spPr>
          <a:xfrm>
            <a:off x="611560" y="1844824"/>
            <a:ext cx="8064896" cy="2592287"/>
          </a:xfrm>
        </p:spPr>
        <p:txBody>
          <a:bodyPr>
            <a:normAutofit/>
          </a:bodyPr>
          <a:lstStyle/>
          <a:p>
            <a:pPr algn="just">
              <a:buFont typeface="Wingdings" pitchFamily="2" charset="2"/>
              <a:buNone/>
            </a:pPr>
            <a:r>
              <a:rPr lang="es-MX" dirty="0"/>
              <a:t>2. </a:t>
            </a:r>
            <a:r>
              <a:rPr lang="es-MX" sz="3200" dirty="0"/>
              <a:t>Los BILATERALES (SINALAGMÁTICOS) exigen el concurso de dos voluntades. Los actos jurídicos bilaterales se llaman convenios. Los convenios que crean una obligación o la transmite, toman el nombre especial de contratos.</a:t>
            </a:r>
            <a:endParaRPr lang="es-ES" sz="3200" dirty="0"/>
          </a:p>
          <a:p>
            <a:pPr algn="just"/>
            <a:endParaRPr lang="es-ES" sz="32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3533" y="4098243"/>
            <a:ext cx="22860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098243"/>
            <a:ext cx="2917105" cy="1939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a:extLst>
              <a:ext uri="{FF2B5EF4-FFF2-40B4-BE49-F238E27FC236}">
                <a16:creationId xmlns:a16="http://schemas.microsoft.com/office/drawing/2014/main" id="{C724C963-45C3-4A44-B25D-6AB7E5321719}"/>
              </a:ext>
            </a:extLst>
          </p:cNvPr>
          <p:cNvSpPr/>
          <p:nvPr/>
        </p:nvSpPr>
        <p:spPr>
          <a:xfrm>
            <a:off x="7346729" y="6027104"/>
            <a:ext cx="1832105" cy="369332"/>
          </a:xfrm>
          <a:prstGeom prst="rect">
            <a:avLst/>
          </a:prstGeom>
        </p:spPr>
        <p:txBody>
          <a:bodyPr wrap="none">
            <a:spAutoFit/>
          </a:bodyPr>
          <a:lstStyle/>
          <a:p>
            <a:r>
              <a:rPr lang="es-MX" dirty="0"/>
              <a:t>Gutiérrez, (2015)</a:t>
            </a:r>
            <a:endParaRPr lang="es-US" dirty="0"/>
          </a:p>
        </p:txBody>
      </p:sp>
    </p:spTree>
    <p:extLst>
      <p:ext uri="{BB962C8B-B14F-4D97-AF65-F5344CB8AC3E}">
        <p14:creationId xmlns:p14="http://schemas.microsoft.com/office/powerpoint/2010/main" val="3634971765"/>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MX" sz="4000"/>
              <a:t>CLASIFICACIÓN DE LOS HECHOS JURÍDICOS</a:t>
            </a:r>
            <a:endParaRPr lang="es-ES" sz="4000"/>
          </a:p>
        </p:txBody>
      </p:sp>
      <p:sp>
        <p:nvSpPr>
          <p:cNvPr id="7171" name="Rectangle 3"/>
          <p:cNvSpPr>
            <a:spLocks noGrp="1" noChangeArrowheads="1"/>
          </p:cNvSpPr>
          <p:nvPr>
            <p:ph idx="1"/>
          </p:nvPr>
        </p:nvSpPr>
        <p:spPr>
          <a:xfrm>
            <a:off x="251520" y="2158135"/>
            <a:ext cx="5472608" cy="3405826"/>
          </a:xfrm>
        </p:spPr>
        <p:txBody>
          <a:bodyPr>
            <a:normAutofit/>
          </a:bodyPr>
          <a:lstStyle/>
          <a:p>
            <a:pPr algn="just">
              <a:buFont typeface="Wingdings" pitchFamily="2" charset="2"/>
              <a:buNone/>
            </a:pPr>
            <a:r>
              <a:rPr lang="es-MX" sz="2400" dirty="0"/>
              <a:t>Se clasifican en: Voluntarios e involuntarios</a:t>
            </a:r>
            <a:endParaRPr lang="es-ES" sz="2400" dirty="0"/>
          </a:p>
          <a:p>
            <a:pPr algn="just">
              <a:buFont typeface="Wingdings" pitchFamily="2" charset="2"/>
              <a:buNone/>
            </a:pPr>
            <a:r>
              <a:rPr lang="es-MX" sz="2400" dirty="0"/>
              <a:t>1.VOLUNTARIOS: Son los producidos por la actividad del hombre, en los que se producen los efectos de derecho independientemente de la intención de sus autores. </a:t>
            </a:r>
          </a:p>
          <a:p>
            <a:pPr algn="just">
              <a:buFont typeface="Wingdings" pitchFamily="2" charset="2"/>
              <a:buNone/>
            </a:pPr>
            <a:r>
              <a:rPr lang="es-MX" sz="2400" dirty="0"/>
              <a:t>Estos hechos a su vez se subdividen en HECHOS LÍCITOS E ILÍCITOS. </a:t>
            </a:r>
            <a:endParaRPr lang="es-ES" sz="2400" dirty="0"/>
          </a:p>
        </p:txBody>
      </p:sp>
      <p:pic>
        <p:nvPicPr>
          <p:cNvPr id="819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45885" y="2213563"/>
            <a:ext cx="2166571" cy="1224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152" y="3913926"/>
            <a:ext cx="2026304" cy="121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a:extLst>
              <a:ext uri="{FF2B5EF4-FFF2-40B4-BE49-F238E27FC236}">
                <a16:creationId xmlns:a16="http://schemas.microsoft.com/office/drawing/2014/main" id="{9BF497E9-328E-4CE4-B989-4CCAE12F3F20}"/>
              </a:ext>
            </a:extLst>
          </p:cNvPr>
          <p:cNvSpPr/>
          <p:nvPr/>
        </p:nvSpPr>
        <p:spPr>
          <a:xfrm>
            <a:off x="1154052" y="5984735"/>
            <a:ext cx="1539268" cy="369332"/>
          </a:xfrm>
          <a:prstGeom prst="rect">
            <a:avLst/>
          </a:prstGeom>
        </p:spPr>
        <p:txBody>
          <a:bodyPr wrap="none">
            <a:spAutoFit/>
          </a:bodyPr>
          <a:lstStyle/>
          <a:p>
            <a:r>
              <a:rPr lang="es-MX" dirty="0"/>
              <a:t>Rojina, (2009) </a:t>
            </a:r>
            <a:endParaRPr lang="es-US" dirty="0"/>
          </a:p>
        </p:txBody>
      </p:sp>
    </p:spTree>
    <p:extLst>
      <p:ext uri="{BB962C8B-B14F-4D97-AF65-F5344CB8AC3E}">
        <p14:creationId xmlns:p14="http://schemas.microsoft.com/office/powerpoint/2010/main" val="283830653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MX"/>
              <a:t>HECHOS LÍCITOS </a:t>
            </a:r>
            <a:endParaRPr lang="es-ES"/>
          </a:p>
        </p:txBody>
      </p:sp>
      <p:sp>
        <p:nvSpPr>
          <p:cNvPr id="8195" name="Rectangle 3"/>
          <p:cNvSpPr>
            <a:spLocks noGrp="1" noChangeArrowheads="1"/>
          </p:cNvSpPr>
          <p:nvPr>
            <p:ph idx="1"/>
          </p:nvPr>
        </p:nvSpPr>
        <p:spPr>
          <a:xfrm>
            <a:off x="251520" y="2204864"/>
            <a:ext cx="5443908" cy="3715226"/>
          </a:xfrm>
        </p:spPr>
        <p:txBody>
          <a:bodyPr>
            <a:normAutofit/>
          </a:bodyPr>
          <a:lstStyle/>
          <a:p>
            <a:pPr lvl="1" algn="just">
              <a:buFont typeface="Wingdings" pitchFamily="2" charset="2"/>
              <a:buNone/>
            </a:pPr>
            <a:r>
              <a:rPr lang="es-MX" sz="3200" dirty="0"/>
              <a:t>1. LÍCITOS.- La gestión de negocios, por ejemplo en la que el gestor tiene la obligación, aún sin quererlo, de seguir la gestión que ha empezado (Art. 1902 Cód. </a:t>
            </a:r>
            <a:r>
              <a:rPr lang="es-MX" sz="3200" dirty="0" err="1"/>
              <a:t>Civ</a:t>
            </a:r>
            <a:r>
              <a:rPr lang="es-MX" sz="3200" dirty="0"/>
              <a:t>. D.F.)</a:t>
            </a:r>
            <a:endParaRPr lang="es-ES" sz="3200" dirty="0"/>
          </a:p>
        </p:txBody>
      </p:sp>
      <p:pic>
        <p:nvPicPr>
          <p:cNvPr id="8197" name="Picture 5" descr="MPj040179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4437112"/>
            <a:ext cx="2066568" cy="1731856"/>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988840"/>
            <a:ext cx="3024336" cy="234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a:extLst>
              <a:ext uri="{FF2B5EF4-FFF2-40B4-BE49-F238E27FC236}">
                <a16:creationId xmlns:a16="http://schemas.microsoft.com/office/drawing/2014/main" id="{765E00DF-F02B-4168-83F1-660F08B9E1EF}"/>
              </a:ext>
            </a:extLst>
          </p:cNvPr>
          <p:cNvSpPr/>
          <p:nvPr/>
        </p:nvSpPr>
        <p:spPr>
          <a:xfrm>
            <a:off x="1154052" y="5984735"/>
            <a:ext cx="1539268" cy="369332"/>
          </a:xfrm>
          <a:prstGeom prst="rect">
            <a:avLst/>
          </a:prstGeom>
        </p:spPr>
        <p:txBody>
          <a:bodyPr wrap="none">
            <a:spAutoFit/>
          </a:bodyPr>
          <a:lstStyle/>
          <a:p>
            <a:r>
              <a:rPr lang="es-MX" dirty="0"/>
              <a:t>Rojina, (2009) </a:t>
            </a:r>
            <a:endParaRPr lang="es-US" dirty="0"/>
          </a:p>
        </p:txBody>
      </p:sp>
    </p:spTree>
    <p:extLst>
      <p:ext uri="{BB962C8B-B14F-4D97-AF65-F5344CB8AC3E}">
        <p14:creationId xmlns:p14="http://schemas.microsoft.com/office/powerpoint/2010/main" val="87316048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MX"/>
              <a:t>HECHOS ILÍCITOS</a:t>
            </a:r>
            <a:endParaRPr lang="es-ES"/>
          </a:p>
        </p:txBody>
      </p:sp>
      <p:sp>
        <p:nvSpPr>
          <p:cNvPr id="9219" name="Rectangle 3"/>
          <p:cNvSpPr>
            <a:spLocks noGrp="1" noChangeArrowheads="1"/>
          </p:cNvSpPr>
          <p:nvPr>
            <p:ph idx="1"/>
          </p:nvPr>
        </p:nvSpPr>
        <p:spPr>
          <a:xfrm>
            <a:off x="683568" y="1770602"/>
            <a:ext cx="7416824" cy="3456383"/>
          </a:xfrm>
        </p:spPr>
        <p:txBody>
          <a:bodyPr>
            <a:normAutofit/>
          </a:bodyPr>
          <a:lstStyle/>
          <a:p>
            <a:pPr lvl="1" algn="just"/>
            <a:r>
              <a:rPr lang="es-MX" sz="2400" dirty="0"/>
              <a:t>ILÍCITOS.- Como son los delitos y los cuasi delitos. </a:t>
            </a:r>
          </a:p>
          <a:p>
            <a:pPr marL="201168" lvl="1" indent="0" algn="just">
              <a:buNone/>
            </a:pPr>
            <a:r>
              <a:rPr lang="es-MX" sz="2400" dirty="0"/>
              <a:t>El que comete un delito intencional tiene la intención de causar un daño, pero no de resarcirlo, sin embargo, por el hecho de cometer el delito nace a su cargo una obligación de indemnización.</a:t>
            </a:r>
          </a:p>
          <a:p>
            <a:pPr marL="201168" lvl="1" indent="0" algn="just">
              <a:buNone/>
            </a:pPr>
            <a:r>
              <a:rPr lang="es-MX" sz="2400" dirty="0"/>
              <a:t>El que comete un delito de imprudencia, es decir, un cuasi delito, hace que nazca en su contra una obligación de indemnizar el daño que cause, y este resultado es extraño a su voluntad.</a:t>
            </a:r>
            <a:endParaRPr lang="es-ES" sz="2400" dirty="0"/>
          </a:p>
          <a:p>
            <a:pPr algn="just"/>
            <a:endParaRPr lang="es-ES" sz="2800" dirty="0"/>
          </a:p>
        </p:txBody>
      </p:sp>
      <p:pic>
        <p:nvPicPr>
          <p:cNvPr id="9221" name="Picture 5" descr="MCj0287627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3553" y="4979360"/>
            <a:ext cx="1749466" cy="1041928"/>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MCBD07191_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02582" y="4815106"/>
            <a:ext cx="1820863" cy="1079500"/>
          </a:xfrm>
          <a:prstGeom prst="rect">
            <a:avLst/>
          </a:prstGeom>
          <a:noFill/>
          <a:extLst>
            <a:ext uri="{909E8E84-426E-40DD-AFC4-6F175D3DCCD1}">
              <a14:hiddenFill xmlns:a14="http://schemas.microsoft.com/office/drawing/2010/main">
                <a:solidFill>
                  <a:srgbClr val="FFFFFF"/>
                </a:solidFill>
              </a14:hiddenFill>
            </a:ext>
          </a:extLst>
        </p:spPr>
      </p:pic>
      <p:pic>
        <p:nvPicPr>
          <p:cNvPr id="9225" name="Picture 9" descr="MCBD06715_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94860" y="4815106"/>
            <a:ext cx="1277790" cy="126876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9EDE4566-6D5F-4C8D-81AE-DB21B32B67AF}"/>
              </a:ext>
            </a:extLst>
          </p:cNvPr>
          <p:cNvSpPr/>
          <p:nvPr/>
        </p:nvSpPr>
        <p:spPr>
          <a:xfrm>
            <a:off x="1154052" y="5984735"/>
            <a:ext cx="1539268" cy="369332"/>
          </a:xfrm>
          <a:prstGeom prst="rect">
            <a:avLst/>
          </a:prstGeom>
        </p:spPr>
        <p:txBody>
          <a:bodyPr wrap="none">
            <a:spAutoFit/>
          </a:bodyPr>
          <a:lstStyle/>
          <a:p>
            <a:r>
              <a:rPr lang="es-MX" dirty="0"/>
              <a:t>Rojina, (2009) </a:t>
            </a:r>
            <a:endParaRPr lang="es-US" dirty="0"/>
          </a:p>
        </p:txBody>
      </p:sp>
    </p:spTree>
    <p:extLst>
      <p:ext uri="{BB962C8B-B14F-4D97-AF65-F5344CB8AC3E}">
        <p14:creationId xmlns:p14="http://schemas.microsoft.com/office/powerpoint/2010/main" val="152156514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0CDC6-06F0-4D01-9706-EA2CFC36733E}"/>
              </a:ext>
            </a:extLst>
          </p:cNvPr>
          <p:cNvSpPr>
            <a:spLocks noGrp="1"/>
          </p:cNvSpPr>
          <p:nvPr>
            <p:ph type="title"/>
          </p:nvPr>
        </p:nvSpPr>
        <p:spPr/>
        <p:txBody>
          <a:bodyPr/>
          <a:lstStyle/>
          <a:p>
            <a:r>
              <a:rPr lang="es-MX" dirty="0"/>
              <a:t>Presentación </a:t>
            </a:r>
            <a:endParaRPr lang="es-US" dirty="0"/>
          </a:p>
        </p:txBody>
      </p:sp>
      <p:sp>
        <p:nvSpPr>
          <p:cNvPr id="3" name="Content Placeholder 2">
            <a:extLst>
              <a:ext uri="{FF2B5EF4-FFF2-40B4-BE49-F238E27FC236}">
                <a16:creationId xmlns:a16="http://schemas.microsoft.com/office/drawing/2014/main" id="{993E733F-19A0-4871-9BB8-325F3573DF96}"/>
              </a:ext>
            </a:extLst>
          </p:cNvPr>
          <p:cNvSpPr>
            <a:spLocks noGrp="1"/>
          </p:cNvSpPr>
          <p:nvPr>
            <p:ph idx="1"/>
          </p:nvPr>
        </p:nvSpPr>
        <p:spPr>
          <a:xfrm>
            <a:off x="822959" y="1845734"/>
            <a:ext cx="7543801" cy="2015314"/>
          </a:xfrm>
        </p:spPr>
        <p:txBody>
          <a:bodyPr>
            <a:normAutofit/>
          </a:bodyPr>
          <a:lstStyle/>
          <a:p>
            <a:pPr algn="just"/>
            <a:r>
              <a:rPr lang="es-MX" sz="2800" dirty="0"/>
              <a:t>El presente curso de Derecho de la Obligaciones es el tercero del Área de Derecho Civil, con los conocimientos previos y necesarios de las Unidades de Aprendizaje de Derecho de las Personas y la Familia y de Derecho de los Bienes y las Sucesiones. </a:t>
            </a:r>
            <a:endParaRPr lang="es-US" sz="2800" dirty="0"/>
          </a:p>
        </p:txBody>
      </p:sp>
    </p:spTree>
    <p:extLst>
      <p:ext uri="{BB962C8B-B14F-4D97-AF65-F5344CB8AC3E}">
        <p14:creationId xmlns:p14="http://schemas.microsoft.com/office/powerpoint/2010/main" val="11501163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MX" sz="4000"/>
              <a:t>CLASIFICACIÓN DE LOS HECHOS JURÍDICOS </a:t>
            </a:r>
            <a:endParaRPr lang="es-ES" sz="4000"/>
          </a:p>
        </p:txBody>
      </p:sp>
      <p:sp>
        <p:nvSpPr>
          <p:cNvPr id="10243" name="Rectangle 3"/>
          <p:cNvSpPr>
            <a:spLocks noGrp="1" noChangeArrowheads="1"/>
          </p:cNvSpPr>
          <p:nvPr>
            <p:ph idx="1"/>
          </p:nvPr>
        </p:nvSpPr>
        <p:spPr>
          <a:xfrm>
            <a:off x="609599" y="2160590"/>
            <a:ext cx="4826497" cy="4436762"/>
          </a:xfrm>
        </p:spPr>
        <p:txBody>
          <a:bodyPr>
            <a:normAutofit/>
          </a:bodyPr>
          <a:lstStyle/>
          <a:p>
            <a:pPr algn="just">
              <a:buFont typeface="Wingdings" pitchFamily="2" charset="2"/>
              <a:buNone/>
            </a:pPr>
            <a:r>
              <a:rPr lang="es-MX" sz="2400" dirty="0"/>
              <a:t>2. INVOLUNTARIOS.- los hechos independientes de la voluntad del hombre, son los acontecimientos naturales o accidentales.</a:t>
            </a:r>
          </a:p>
          <a:p>
            <a:pPr algn="just">
              <a:buFont typeface="Wingdings" pitchFamily="2" charset="2"/>
              <a:buNone/>
            </a:pPr>
            <a:r>
              <a:rPr lang="es-MX" sz="2400" dirty="0"/>
              <a:t> Ejemplos: el nacimiento, puede producir a cargo del que nace una obligación de dar alimentos a sus padres (art. 304 CC DF); </a:t>
            </a:r>
            <a:endParaRPr lang="es-ES" sz="2400" dirty="0"/>
          </a:p>
          <a:p>
            <a:pPr algn="just"/>
            <a:endParaRPr lang="es-ES" sz="2400" dirty="0"/>
          </a:p>
          <a:p>
            <a:pPr algn="just"/>
            <a:endParaRPr lang="es-ES" sz="2400" dirty="0"/>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2636912"/>
            <a:ext cx="3354373"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a:extLst>
              <a:ext uri="{FF2B5EF4-FFF2-40B4-BE49-F238E27FC236}">
                <a16:creationId xmlns:a16="http://schemas.microsoft.com/office/drawing/2014/main" id="{0BA8CD95-3CDE-45E0-A267-9BFAB3472AE1}"/>
              </a:ext>
            </a:extLst>
          </p:cNvPr>
          <p:cNvSpPr/>
          <p:nvPr/>
        </p:nvSpPr>
        <p:spPr>
          <a:xfrm>
            <a:off x="1154052" y="5984735"/>
            <a:ext cx="1539268" cy="369332"/>
          </a:xfrm>
          <a:prstGeom prst="rect">
            <a:avLst/>
          </a:prstGeom>
        </p:spPr>
        <p:txBody>
          <a:bodyPr wrap="none">
            <a:spAutoFit/>
          </a:bodyPr>
          <a:lstStyle/>
          <a:p>
            <a:r>
              <a:rPr lang="es-MX" dirty="0"/>
              <a:t>Rojina, (2009) </a:t>
            </a:r>
            <a:endParaRPr lang="es-US" dirty="0"/>
          </a:p>
        </p:txBody>
      </p:sp>
    </p:spTree>
    <p:extLst>
      <p:ext uri="{BB962C8B-B14F-4D97-AF65-F5344CB8AC3E}">
        <p14:creationId xmlns:p14="http://schemas.microsoft.com/office/powerpoint/2010/main" val="416704077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MX" sz="4000"/>
              <a:t>CLASIFICACIÓN DE LOS HECHOS JURÍDICOS</a:t>
            </a:r>
            <a:endParaRPr lang="es-ES" sz="4000"/>
          </a:p>
        </p:txBody>
      </p:sp>
      <p:sp>
        <p:nvSpPr>
          <p:cNvPr id="11267" name="Rectangle 3"/>
          <p:cNvSpPr>
            <a:spLocks noGrp="1" noChangeArrowheads="1"/>
          </p:cNvSpPr>
          <p:nvPr>
            <p:ph idx="1"/>
          </p:nvPr>
        </p:nvSpPr>
        <p:spPr>
          <a:xfrm>
            <a:off x="251520" y="2153207"/>
            <a:ext cx="5832648" cy="2175329"/>
          </a:xfrm>
        </p:spPr>
        <p:txBody>
          <a:bodyPr/>
          <a:lstStyle/>
          <a:p>
            <a:pPr algn="just">
              <a:buFont typeface="Wingdings" pitchFamily="2" charset="2"/>
              <a:buNone/>
            </a:pPr>
            <a:r>
              <a:rPr lang="es-MX" dirty="0"/>
              <a:t> </a:t>
            </a:r>
            <a:r>
              <a:rPr lang="es-MX" sz="2400" dirty="0"/>
              <a:t>Un accidente del que es víctima un obrero, que engendra una obligación a cargo del patrón de indemnizarlo por el perjuicio que sufre (art. 123, frac. XIV, de la Constitución, Título 9 de la Ley General del Trabajo y art. 1396 del CC DF)</a:t>
            </a:r>
            <a:endParaRPr lang="es-ES" sz="2400" dirty="0"/>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1910427"/>
            <a:ext cx="1580887" cy="1192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3336791"/>
            <a:ext cx="1806906" cy="1202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7980" y="5157192"/>
            <a:ext cx="1440160" cy="1005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0537" y="4744382"/>
            <a:ext cx="1478438" cy="983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a:extLst>
              <a:ext uri="{FF2B5EF4-FFF2-40B4-BE49-F238E27FC236}">
                <a16:creationId xmlns:a16="http://schemas.microsoft.com/office/drawing/2014/main" id="{1B8DE046-669A-4E48-9C3F-421C4E779C06}"/>
              </a:ext>
            </a:extLst>
          </p:cNvPr>
          <p:cNvSpPr/>
          <p:nvPr/>
        </p:nvSpPr>
        <p:spPr>
          <a:xfrm>
            <a:off x="1154052" y="5984735"/>
            <a:ext cx="1539268" cy="369332"/>
          </a:xfrm>
          <a:prstGeom prst="rect">
            <a:avLst/>
          </a:prstGeom>
        </p:spPr>
        <p:txBody>
          <a:bodyPr wrap="none">
            <a:spAutoFit/>
          </a:bodyPr>
          <a:lstStyle/>
          <a:p>
            <a:r>
              <a:rPr lang="es-MX" dirty="0"/>
              <a:t>Rojina, (2009) </a:t>
            </a:r>
            <a:endParaRPr lang="es-US" dirty="0"/>
          </a:p>
        </p:txBody>
      </p:sp>
    </p:spTree>
    <p:extLst>
      <p:ext uri="{BB962C8B-B14F-4D97-AF65-F5344CB8AC3E}">
        <p14:creationId xmlns:p14="http://schemas.microsoft.com/office/powerpoint/2010/main" val="328805644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r>
              <a:rPr lang="es-MX" sz="4000"/>
              <a:t>FUNCIÓN DEL ACTOJURÍDICO Y DEL HECHO JURÍDICO</a:t>
            </a:r>
            <a:endParaRPr lang="es-ES" sz="4000"/>
          </a:p>
        </p:txBody>
      </p:sp>
      <p:sp>
        <p:nvSpPr>
          <p:cNvPr id="12291" name="Rectangle 3"/>
          <p:cNvSpPr>
            <a:spLocks noGrp="1" noChangeArrowheads="1"/>
          </p:cNvSpPr>
          <p:nvPr>
            <p:ph idx="1"/>
          </p:nvPr>
        </p:nvSpPr>
        <p:spPr>
          <a:xfrm>
            <a:off x="822959" y="1845734"/>
            <a:ext cx="7543801" cy="1599141"/>
          </a:xfrm>
        </p:spPr>
        <p:txBody>
          <a:bodyPr/>
          <a:lstStyle/>
          <a:p>
            <a:pPr algn="just"/>
            <a:r>
              <a:rPr lang="es-MX" dirty="0"/>
              <a:t>EL PROBLEMA: </a:t>
            </a:r>
          </a:p>
          <a:p>
            <a:pPr algn="just"/>
            <a:r>
              <a:rPr lang="es-MX" dirty="0"/>
              <a:t> ¿Los efectos de derecho se producen en verdad por los actos y hechos jurídicos? </a:t>
            </a:r>
          </a:p>
          <a:p>
            <a:pPr algn="just"/>
            <a:r>
              <a:rPr lang="es-MX" dirty="0"/>
              <a:t>¿Provienen de la ley?</a:t>
            </a:r>
            <a:endParaRPr lang="es-ES" dirty="0"/>
          </a:p>
        </p:txBody>
      </p:sp>
      <p:pic>
        <p:nvPicPr>
          <p:cNvPr id="12292" name="Picture 4" descr="MCj031947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4540250"/>
            <a:ext cx="180975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12293" name="Picture 5" descr="MCj0198676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212" y="3949225"/>
            <a:ext cx="1519237" cy="1498600"/>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MPj017858600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2887" y="3444875"/>
            <a:ext cx="3657600" cy="241935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653E7797-BAD0-43C0-AF10-B7BF73BCB94B}"/>
              </a:ext>
            </a:extLst>
          </p:cNvPr>
          <p:cNvSpPr/>
          <p:nvPr/>
        </p:nvSpPr>
        <p:spPr>
          <a:xfrm>
            <a:off x="1154052" y="5984735"/>
            <a:ext cx="1539268" cy="369332"/>
          </a:xfrm>
          <a:prstGeom prst="rect">
            <a:avLst/>
          </a:prstGeom>
        </p:spPr>
        <p:txBody>
          <a:bodyPr wrap="none">
            <a:spAutoFit/>
          </a:bodyPr>
          <a:lstStyle/>
          <a:p>
            <a:r>
              <a:rPr lang="es-MX" dirty="0"/>
              <a:t>Rojina, (2009) </a:t>
            </a:r>
            <a:endParaRPr lang="es-US" dirty="0"/>
          </a:p>
        </p:txBody>
      </p:sp>
    </p:spTree>
    <p:extLst>
      <p:ext uri="{BB962C8B-B14F-4D97-AF65-F5344CB8AC3E}">
        <p14:creationId xmlns:p14="http://schemas.microsoft.com/office/powerpoint/2010/main" val="347600812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s-MX"/>
              <a:t>DOCTRINA CLÁSICA</a:t>
            </a:r>
            <a:endParaRPr lang="es-ES"/>
          </a:p>
        </p:txBody>
      </p:sp>
      <p:sp>
        <p:nvSpPr>
          <p:cNvPr id="15363" name="Rectangle 3"/>
          <p:cNvSpPr>
            <a:spLocks noGrp="1" noChangeArrowheads="1"/>
          </p:cNvSpPr>
          <p:nvPr>
            <p:ph idx="1"/>
          </p:nvPr>
        </p:nvSpPr>
        <p:spPr>
          <a:xfrm>
            <a:off x="395536" y="1988840"/>
            <a:ext cx="4896543" cy="3960440"/>
          </a:xfrm>
        </p:spPr>
        <p:txBody>
          <a:bodyPr>
            <a:noAutofit/>
          </a:bodyPr>
          <a:lstStyle/>
          <a:p>
            <a:pPr algn="just"/>
            <a:r>
              <a:rPr lang="es-MX" sz="2800" dirty="0"/>
              <a:t>Los actos jurídicos son la fuente más fecunda de las relaciones de derecho, son causa de la mayor parte de estas relaciones, producen los efectos de derecho. El elemento esencial de todo acto jurídico es la voluntad de su autor, de ella derivan directamente los efectos jurídicos. </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2348880"/>
            <a:ext cx="2824299" cy="2282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a:extLst>
              <a:ext uri="{FF2B5EF4-FFF2-40B4-BE49-F238E27FC236}">
                <a16:creationId xmlns:a16="http://schemas.microsoft.com/office/drawing/2014/main" id="{33DCA1B6-918A-4157-8326-77DB28619C8E}"/>
              </a:ext>
            </a:extLst>
          </p:cNvPr>
          <p:cNvSpPr/>
          <p:nvPr/>
        </p:nvSpPr>
        <p:spPr>
          <a:xfrm>
            <a:off x="2596420" y="5949280"/>
            <a:ext cx="1707647" cy="369332"/>
          </a:xfrm>
          <a:prstGeom prst="rect">
            <a:avLst/>
          </a:prstGeom>
        </p:spPr>
        <p:txBody>
          <a:bodyPr wrap="none">
            <a:spAutoFit/>
          </a:bodyPr>
          <a:lstStyle/>
          <a:p>
            <a:r>
              <a:rPr lang="es-MX" dirty="0"/>
              <a:t>Maduro, (2001)</a:t>
            </a:r>
            <a:endParaRPr lang="es-US" dirty="0"/>
          </a:p>
        </p:txBody>
      </p:sp>
    </p:spTree>
    <p:extLst>
      <p:ext uri="{BB962C8B-B14F-4D97-AF65-F5344CB8AC3E}">
        <p14:creationId xmlns:p14="http://schemas.microsoft.com/office/powerpoint/2010/main" val="216494863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35094" y="535284"/>
            <a:ext cx="7867453" cy="1246435"/>
          </a:xfrm>
        </p:spPr>
        <p:txBody>
          <a:bodyPr>
            <a:normAutofit/>
          </a:bodyPr>
          <a:lstStyle/>
          <a:p>
            <a:r>
              <a:rPr lang="es-MX" sz="4000" dirty="0"/>
              <a:t>EL CONTRATO COMO FUENTE DE LAS OBLIGACIONES </a:t>
            </a:r>
            <a:endParaRPr lang="es-ES" sz="4000" dirty="0"/>
          </a:p>
        </p:txBody>
      </p:sp>
      <p:sp>
        <p:nvSpPr>
          <p:cNvPr id="16387" name="Rectangle 3"/>
          <p:cNvSpPr>
            <a:spLocks noGrp="1" noChangeArrowheads="1"/>
          </p:cNvSpPr>
          <p:nvPr>
            <p:ph idx="1"/>
          </p:nvPr>
        </p:nvSpPr>
        <p:spPr>
          <a:xfrm>
            <a:off x="395536" y="1988840"/>
            <a:ext cx="5688632" cy="4010149"/>
          </a:xfrm>
        </p:spPr>
        <p:txBody>
          <a:bodyPr>
            <a:normAutofit/>
          </a:bodyPr>
          <a:lstStyle/>
          <a:p>
            <a:pPr algn="just">
              <a:buFont typeface="Wingdings" pitchFamily="2" charset="2"/>
              <a:buNone/>
            </a:pPr>
            <a:r>
              <a:rPr lang="es-MX" sz="2800" dirty="0"/>
              <a:t> El contrato, la voluntad de las partes forma la obligación: es la fuerza creadora de ella y quien determina a la vez su objeto y su extensión; el legislador no interviene sino para sancionar la obra de las partes, dándoles una acción, o para vigilarla, estableciendo límites a su libertad por medio de prohibiciones y de nulidades. </a:t>
            </a:r>
            <a:endParaRPr lang="es-ES" sz="2800" dirty="0"/>
          </a:p>
        </p:txBody>
      </p:sp>
      <p:pic>
        <p:nvPicPr>
          <p:cNvPr id="16389" name="Picture 5" descr="MCj0411306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96326" y="2996952"/>
            <a:ext cx="1156585" cy="1097926"/>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MCj0411388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01688" y="1833905"/>
            <a:ext cx="1045278" cy="940750"/>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57313" y="4509120"/>
            <a:ext cx="1410706"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a:extLst>
              <a:ext uri="{FF2B5EF4-FFF2-40B4-BE49-F238E27FC236}">
                <a16:creationId xmlns:a16="http://schemas.microsoft.com/office/drawing/2014/main" id="{01C7ED2B-6B99-4570-9E2E-EBF5894DAE54}"/>
              </a:ext>
            </a:extLst>
          </p:cNvPr>
          <p:cNvSpPr/>
          <p:nvPr/>
        </p:nvSpPr>
        <p:spPr>
          <a:xfrm>
            <a:off x="2596420" y="5949280"/>
            <a:ext cx="1707647" cy="369332"/>
          </a:xfrm>
          <a:prstGeom prst="rect">
            <a:avLst/>
          </a:prstGeom>
        </p:spPr>
        <p:txBody>
          <a:bodyPr wrap="none">
            <a:spAutoFit/>
          </a:bodyPr>
          <a:lstStyle/>
          <a:p>
            <a:r>
              <a:rPr lang="es-MX" dirty="0"/>
              <a:t>Maduro, (2001)</a:t>
            </a:r>
            <a:endParaRPr lang="es-US" dirty="0"/>
          </a:p>
        </p:txBody>
      </p:sp>
    </p:spTree>
    <p:extLst>
      <p:ext uri="{BB962C8B-B14F-4D97-AF65-F5344CB8AC3E}">
        <p14:creationId xmlns:p14="http://schemas.microsoft.com/office/powerpoint/2010/main" val="3347983052"/>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899592" y="572923"/>
            <a:ext cx="7200799" cy="1152128"/>
          </a:xfrm>
        </p:spPr>
        <p:txBody>
          <a:bodyPr>
            <a:normAutofit/>
          </a:bodyPr>
          <a:lstStyle/>
          <a:p>
            <a:r>
              <a:rPr lang="es-MX" sz="4000" dirty="0"/>
              <a:t>HECHOS JURÍDICOS COMO FUENTE DE LAS OBLIGACIONES</a:t>
            </a:r>
            <a:endParaRPr lang="es-ES" sz="4000" dirty="0"/>
          </a:p>
        </p:txBody>
      </p:sp>
      <p:sp>
        <p:nvSpPr>
          <p:cNvPr id="17411" name="Rectangle 3"/>
          <p:cNvSpPr>
            <a:spLocks noGrp="1" noChangeArrowheads="1"/>
          </p:cNvSpPr>
          <p:nvPr>
            <p:ph idx="1"/>
          </p:nvPr>
        </p:nvSpPr>
        <p:spPr>
          <a:xfrm>
            <a:off x="575555" y="1844824"/>
            <a:ext cx="7848871" cy="2448272"/>
          </a:xfrm>
        </p:spPr>
        <p:txBody>
          <a:bodyPr>
            <a:normAutofit/>
          </a:bodyPr>
          <a:lstStyle/>
          <a:p>
            <a:pPr algn="just"/>
            <a:r>
              <a:rPr lang="es-MX" sz="3200" dirty="0"/>
              <a:t>Tratándose de hechos jurídicos puede decirse que los efectos jurídicos son directamente creados por el Derecho. Que en estos casos la ley es la fuente de las obligaciones.</a:t>
            </a:r>
            <a:endParaRPr lang="es-ES" sz="3200" dirty="0"/>
          </a:p>
          <a:p>
            <a:endParaRPr lang="es-ES" sz="3200" dirty="0"/>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04" t="6291" r="3704" b="8523"/>
          <a:stretch/>
        </p:blipFill>
        <p:spPr bwMode="auto">
          <a:xfrm>
            <a:off x="2123728" y="3789040"/>
            <a:ext cx="2448272" cy="2252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4005064"/>
            <a:ext cx="2467347" cy="2170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a:extLst>
              <a:ext uri="{FF2B5EF4-FFF2-40B4-BE49-F238E27FC236}">
                <a16:creationId xmlns:a16="http://schemas.microsoft.com/office/drawing/2014/main" id="{8383E34F-A0AB-4959-B915-008F96BCDA64}"/>
              </a:ext>
            </a:extLst>
          </p:cNvPr>
          <p:cNvSpPr/>
          <p:nvPr/>
        </p:nvSpPr>
        <p:spPr>
          <a:xfrm>
            <a:off x="2596420" y="5949280"/>
            <a:ext cx="1707647" cy="369332"/>
          </a:xfrm>
          <a:prstGeom prst="rect">
            <a:avLst/>
          </a:prstGeom>
        </p:spPr>
        <p:txBody>
          <a:bodyPr wrap="none">
            <a:spAutoFit/>
          </a:bodyPr>
          <a:lstStyle/>
          <a:p>
            <a:r>
              <a:rPr lang="es-MX" dirty="0"/>
              <a:t>Maduro, (2001)</a:t>
            </a:r>
            <a:endParaRPr lang="es-US" dirty="0"/>
          </a:p>
        </p:txBody>
      </p:sp>
    </p:spTree>
    <p:extLst>
      <p:ext uri="{BB962C8B-B14F-4D97-AF65-F5344CB8AC3E}">
        <p14:creationId xmlns:p14="http://schemas.microsoft.com/office/powerpoint/2010/main" val="161479637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s-MX" dirty="0"/>
              <a:t>OPINIÓN DE BONNECASSE</a:t>
            </a:r>
            <a:endParaRPr lang="es-ES" dirty="0"/>
          </a:p>
        </p:txBody>
      </p:sp>
      <p:sp>
        <p:nvSpPr>
          <p:cNvPr id="18435" name="Rectangle 3"/>
          <p:cNvSpPr>
            <a:spLocks noGrp="1" noChangeArrowheads="1"/>
          </p:cNvSpPr>
          <p:nvPr>
            <p:ph idx="1"/>
          </p:nvPr>
        </p:nvSpPr>
        <p:spPr>
          <a:xfrm>
            <a:off x="611560" y="1737361"/>
            <a:ext cx="8187247" cy="2808312"/>
          </a:xfrm>
        </p:spPr>
        <p:txBody>
          <a:bodyPr>
            <a:normAutofit/>
          </a:bodyPr>
          <a:lstStyle/>
          <a:p>
            <a:pPr algn="just"/>
            <a:r>
              <a:rPr lang="es-MX" sz="2800" dirty="0"/>
              <a:t>BONNECASE dice que la función inmediata del acto y del hecho jurídico es poner en movimiento en contra o en provecho de una o de varias personas, una regla de derecho o una institución jurídica. Su función mediata es dar nacimiento a situaciones jurídicas concretas.</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4098379"/>
            <a:ext cx="2209800"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a:extLst>
              <a:ext uri="{FF2B5EF4-FFF2-40B4-BE49-F238E27FC236}">
                <a16:creationId xmlns:a16="http://schemas.microsoft.com/office/drawing/2014/main" id="{C6F9A366-3B57-4BFF-A677-48B1CA5E597C}"/>
              </a:ext>
            </a:extLst>
          </p:cNvPr>
          <p:cNvSpPr/>
          <p:nvPr/>
        </p:nvSpPr>
        <p:spPr>
          <a:xfrm>
            <a:off x="2596420" y="5949280"/>
            <a:ext cx="1707647" cy="369332"/>
          </a:xfrm>
          <a:prstGeom prst="rect">
            <a:avLst/>
          </a:prstGeom>
        </p:spPr>
        <p:txBody>
          <a:bodyPr wrap="none">
            <a:spAutoFit/>
          </a:bodyPr>
          <a:lstStyle/>
          <a:p>
            <a:r>
              <a:rPr lang="es-MX" dirty="0"/>
              <a:t>Maduro, (2001)</a:t>
            </a:r>
            <a:endParaRPr lang="es-US" dirty="0"/>
          </a:p>
        </p:txBody>
      </p:sp>
    </p:spTree>
    <p:extLst>
      <p:ext uri="{BB962C8B-B14F-4D97-AF65-F5344CB8AC3E}">
        <p14:creationId xmlns:p14="http://schemas.microsoft.com/office/powerpoint/2010/main" val="2329094195"/>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MX"/>
              <a:t>CÓDIGO CIVIL PARA EL D.F.</a:t>
            </a:r>
            <a:endParaRPr lang="es-ES"/>
          </a:p>
        </p:txBody>
      </p:sp>
      <p:sp>
        <p:nvSpPr>
          <p:cNvPr id="19459" name="Rectangle 3"/>
          <p:cNvSpPr>
            <a:spLocks noGrp="1" noChangeArrowheads="1"/>
          </p:cNvSpPr>
          <p:nvPr>
            <p:ph idx="1"/>
          </p:nvPr>
        </p:nvSpPr>
        <p:spPr>
          <a:xfrm>
            <a:off x="899592" y="1916832"/>
            <a:ext cx="7467168" cy="2880319"/>
          </a:xfrm>
        </p:spPr>
        <p:txBody>
          <a:bodyPr>
            <a:normAutofit/>
          </a:bodyPr>
          <a:lstStyle/>
          <a:p>
            <a:pPr algn="just"/>
            <a:r>
              <a:rPr lang="es-MX" sz="2800" dirty="0"/>
              <a:t>EL CC para el D.F., en su artículo 1859 preceptúa que: “las disposiciones legales sobre contratos serán aplicables a todos los convenios y a otros actos jurídicos, en lo que no se opongan a la naturaleza de éstos o a disposiciones especiales de la ley sobre los mismos.”</a:t>
            </a:r>
            <a:endParaRPr lang="es-ES" sz="2800" dirty="0"/>
          </a:p>
          <a:p>
            <a:endParaRPr lang="es-ES" dirty="0"/>
          </a:p>
        </p:txBody>
      </p:sp>
      <p:pic>
        <p:nvPicPr>
          <p:cNvPr id="19460" name="Picture 4" descr="MCj0280542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4509120"/>
            <a:ext cx="3168352" cy="162215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53FF0565-A39A-4D6C-B092-239120D7D9F7}"/>
              </a:ext>
            </a:extLst>
          </p:cNvPr>
          <p:cNvSpPr/>
          <p:nvPr/>
        </p:nvSpPr>
        <p:spPr>
          <a:xfrm>
            <a:off x="2596420" y="5949280"/>
            <a:ext cx="1707647" cy="369332"/>
          </a:xfrm>
          <a:prstGeom prst="rect">
            <a:avLst/>
          </a:prstGeom>
        </p:spPr>
        <p:txBody>
          <a:bodyPr wrap="none">
            <a:spAutoFit/>
          </a:bodyPr>
          <a:lstStyle/>
          <a:p>
            <a:r>
              <a:rPr lang="es-MX" dirty="0"/>
              <a:t>Maduro, (2001)</a:t>
            </a:r>
            <a:endParaRPr lang="es-US" dirty="0"/>
          </a:p>
        </p:txBody>
      </p:sp>
    </p:spTree>
    <p:extLst>
      <p:ext uri="{BB962C8B-B14F-4D97-AF65-F5344CB8AC3E}">
        <p14:creationId xmlns:p14="http://schemas.microsoft.com/office/powerpoint/2010/main" val="1564515042"/>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923437" y="548680"/>
            <a:ext cx="6849808" cy="1224136"/>
          </a:xfrm>
        </p:spPr>
        <p:txBody>
          <a:bodyPr>
            <a:normAutofit/>
          </a:bodyPr>
          <a:lstStyle/>
          <a:p>
            <a:r>
              <a:rPr lang="es-MX" sz="4000" dirty="0"/>
              <a:t>INEXISTENCIA Y NULIDAD DE LOS ACTOS JURÍDICOS</a:t>
            </a:r>
            <a:endParaRPr lang="es-ES" sz="4000" dirty="0"/>
          </a:p>
        </p:txBody>
      </p:sp>
      <p:sp>
        <p:nvSpPr>
          <p:cNvPr id="90115" name="Rectangle 3"/>
          <p:cNvSpPr>
            <a:spLocks noGrp="1" noChangeArrowheads="1"/>
          </p:cNvSpPr>
          <p:nvPr>
            <p:ph idx="1"/>
          </p:nvPr>
        </p:nvSpPr>
        <p:spPr>
          <a:xfrm>
            <a:off x="755576" y="1916833"/>
            <a:ext cx="7560840" cy="2592287"/>
          </a:xfrm>
        </p:spPr>
        <p:txBody>
          <a:bodyPr>
            <a:normAutofit/>
          </a:bodyPr>
          <a:lstStyle/>
          <a:p>
            <a:pPr algn="just"/>
            <a:r>
              <a:rPr lang="es-MX" sz="2400" dirty="0"/>
              <a:t>ACTOS VÁLIDOS Y NO VÁLIDOS. “los actos jurídicos válidos tienen eficacia plena, producen todos los efectos de que son susceptibles. No sucede lo mismo con los actos jurídicos atacados de invalidez. </a:t>
            </a:r>
          </a:p>
          <a:p>
            <a:pPr algn="just"/>
            <a:r>
              <a:rPr lang="es-MX" sz="2400" dirty="0"/>
              <a:t>Pero podemos decir que hay diversos grados de invalidez.</a:t>
            </a:r>
            <a:endParaRPr lang="es-ES" sz="2400" dirty="0"/>
          </a:p>
        </p:txBody>
      </p:sp>
      <p:pic>
        <p:nvPicPr>
          <p:cNvPr id="90118" name="Picture 6" descr="MCj031142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3932310"/>
            <a:ext cx="2095595" cy="216173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95AC0B92-6C60-4D83-9DE3-BC3C5144EAE4}"/>
              </a:ext>
            </a:extLst>
          </p:cNvPr>
          <p:cNvSpPr/>
          <p:nvPr/>
        </p:nvSpPr>
        <p:spPr>
          <a:xfrm>
            <a:off x="2596420" y="5949280"/>
            <a:ext cx="1707647" cy="369332"/>
          </a:xfrm>
          <a:prstGeom prst="rect">
            <a:avLst/>
          </a:prstGeom>
        </p:spPr>
        <p:txBody>
          <a:bodyPr wrap="none">
            <a:spAutoFit/>
          </a:bodyPr>
          <a:lstStyle/>
          <a:p>
            <a:r>
              <a:rPr lang="es-MX" dirty="0"/>
              <a:t>Maduro, (2001)</a:t>
            </a:r>
            <a:endParaRPr lang="es-US" dirty="0"/>
          </a:p>
        </p:txBody>
      </p:sp>
    </p:spTree>
    <p:extLst>
      <p:ext uri="{BB962C8B-B14F-4D97-AF65-F5344CB8AC3E}">
        <p14:creationId xmlns:p14="http://schemas.microsoft.com/office/powerpoint/2010/main" val="9762704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899592" y="476672"/>
            <a:ext cx="6777800" cy="1224136"/>
          </a:xfrm>
        </p:spPr>
        <p:txBody>
          <a:bodyPr>
            <a:normAutofit/>
          </a:bodyPr>
          <a:lstStyle/>
          <a:p>
            <a:r>
              <a:rPr lang="es-MX" sz="4000" dirty="0"/>
              <a:t>INEXISTENCIA Y NULIDAD DE LOS ACTOS JURÍDICOS</a:t>
            </a:r>
            <a:endParaRPr lang="es-ES" sz="4000" dirty="0"/>
          </a:p>
        </p:txBody>
      </p:sp>
      <p:sp>
        <p:nvSpPr>
          <p:cNvPr id="91139" name="Rectangle 3"/>
          <p:cNvSpPr>
            <a:spLocks noGrp="1" noChangeArrowheads="1"/>
          </p:cNvSpPr>
          <p:nvPr>
            <p:ph idx="1"/>
          </p:nvPr>
        </p:nvSpPr>
        <p:spPr>
          <a:xfrm>
            <a:off x="251520" y="1916832"/>
            <a:ext cx="4896544" cy="3888432"/>
          </a:xfrm>
        </p:spPr>
        <p:txBody>
          <a:bodyPr>
            <a:normAutofit/>
          </a:bodyPr>
          <a:lstStyle/>
          <a:p>
            <a:pPr algn="just"/>
            <a:r>
              <a:rPr lang="es-MX" sz="2800" dirty="0"/>
              <a:t>NOCIONES DE INEXISTENCIA Y NULIDAD</a:t>
            </a:r>
          </a:p>
          <a:p>
            <a:pPr algn="just"/>
            <a:r>
              <a:rPr lang="es-MX" sz="2800" dirty="0"/>
              <a:t>INEXISTENCIA. Acto inexistente es el “que no reúne los elementos de hecho que supone su naturaleza o su objeto, y en ausencia de los cuales es lógicamente imposible concebir su existencia.</a:t>
            </a:r>
            <a:endParaRPr lang="es-ES" sz="2800" dirty="0"/>
          </a:p>
          <a:p>
            <a:endParaRPr lang="es-ES" dirty="0"/>
          </a:p>
        </p:txBody>
      </p:sp>
      <p:pic>
        <p:nvPicPr>
          <p:cNvPr id="6" name="Picture 4" descr="MCj02908440000[1]">
            <a:extLst>
              <a:ext uri="{FF2B5EF4-FFF2-40B4-BE49-F238E27FC236}">
                <a16:creationId xmlns:a16="http://schemas.microsoft.com/office/drawing/2014/main" id="{B238BBAA-696C-447D-A78C-390F4C6232A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1916832"/>
            <a:ext cx="2088232" cy="367331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85FA4F1E-3661-4550-8C30-6A18AACC3A33}"/>
              </a:ext>
            </a:extLst>
          </p:cNvPr>
          <p:cNvSpPr/>
          <p:nvPr/>
        </p:nvSpPr>
        <p:spPr>
          <a:xfrm>
            <a:off x="2596420" y="5949280"/>
            <a:ext cx="1707647" cy="369332"/>
          </a:xfrm>
          <a:prstGeom prst="rect">
            <a:avLst/>
          </a:prstGeom>
        </p:spPr>
        <p:txBody>
          <a:bodyPr wrap="none">
            <a:spAutoFit/>
          </a:bodyPr>
          <a:lstStyle/>
          <a:p>
            <a:r>
              <a:rPr lang="es-MX" dirty="0"/>
              <a:t>Maduro, (2001)</a:t>
            </a:r>
            <a:endParaRPr lang="es-US" dirty="0"/>
          </a:p>
        </p:txBody>
      </p:sp>
    </p:spTree>
    <p:extLst>
      <p:ext uri="{BB962C8B-B14F-4D97-AF65-F5344CB8AC3E}">
        <p14:creationId xmlns:p14="http://schemas.microsoft.com/office/powerpoint/2010/main" val="1157986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1361C-B1D9-4350-85E9-76BC1C6941E6}"/>
              </a:ext>
            </a:extLst>
          </p:cNvPr>
          <p:cNvSpPr>
            <a:spLocks noGrp="1"/>
          </p:cNvSpPr>
          <p:nvPr>
            <p:ph type="title"/>
          </p:nvPr>
        </p:nvSpPr>
        <p:spPr/>
        <p:txBody>
          <a:bodyPr/>
          <a:lstStyle/>
          <a:p>
            <a:r>
              <a:rPr lang="es-MX" dirty="0"/>
              <a:t>Presentación </a:t>
            </a:r>
            <a:endParaRPr lang="es-US" dirty="0"/>
          </a:p>
        </p:txBody>
      </p:sp>
      <p:sp>
        <p:nvSpPr>
          <p:cNvPr id="3" name="Content Placeholder 2">
            <a:extLst>
              <a:ext uri="{FF2B5EF4-FFF2-40B4-BE49-F238E27FC236}">
                <a16:creationId xmlns:a16="http://schemas.microsoft.com/office/drawing/2014/main" id="{03AF14EC-3949-4579-920D-F78A871ADFA6}"/>
              </a:ext>
            </a:extLst>
          </p:cNvPr>
          <p:cNvSpPr>
            <a:spLocks noGrp="1"/>
          </p:cNvSpPr>
          <p:nvPr>
            <p:ph idx="1"/>
          </p:nvPr>
        </p:nvSpPr>
        <p:spPr/>
        <p:txBody>
          <a:bodyPr>
            <a:normAutofit fontScale="92500"/>
          </a:bodyPr>
          <a:lstStyle/>
          <a:p>
            <a:pPr algn="just"/>
            <a:r>
              <a:rPr lang="es-MX" sz="2400" dirty="0"/>
              <a:t>El estudio del Derecho de las Obligaciones reviste una gran importancia dada la generalidad, universalidad y uniformidad de sus principios que son aplicables a cualquier rama o área del derecho, en la carrera de Licenciado en Derecho es fundamental el estudio profundo y amplio de las Obligaciones para un adecuado desempeño del ejercicio profesional. Sea cual sea el campo de práctica o área laboral donde se desempeñe el futuro Licenciado en Derecho, no puede perder de vista que en cualquier ámbito en el cual se desarrollen relaciones jurídicas entre las personas o las personas y Estado, dichas relaciones eventualmente engendraran obligaciones, mismas cuyas generalidades y particularidades se estudiaran en esta Unidad de Aprendizaje. </a:t>
            </a:r>
            <a:endParaRPr lang="es-US" sz="2400" dirty="0"/>
          </a:p>
        </p:txBody>
      </p:sp>
    </p:spTree>
    <p:extLst>
      <p:ext uri="{BB962C8B-B14F-4D97-AF65-F5344CB8AC3E}">
        <p14:creationId xmlns:p14="http://schemas.microsoft.com/office/powerpoint/2010/main" val="8933204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331640" y="836712"/>
            <a:ext cx="4248471" cy="864096"/>
          </a:xfrm>
        </p:spPr>
        <p:txBody>
          <a:bodyPr>
            <a:normAutofit fontScale="90000"/>
          </a:bodyPr>
          <a:lstStyle/>
          <a:p>
            <a:r>
              <a:rPr lang="es-MX" dirty="0"/>
              <a:t>ACTO INEXISTENTE</a:t>
            </a:r>
            <a:endParaRPr lang="es-ES" dirty="0"/>
          </a:p>
        </p:txBody>
      </p:sp>
      <p:sp>
        <p:nvSpPr>
          <p:cNvPr id="92163" name="Rectangle 3"/>
          <p:cNvSpPr>
            <a:spLocks noGrp="1" noChangeArrowheads="1"/>
          </p:cNvSpPr>
          <p:nvPr>
            <p:ph idx="1"/>
          </p:nvPr>
        </p:nvSpPr>
        <p:spPr>
          <a:xfrm>
            <a:off x="611559" y="1844824"/>
            <a:ext cx="5544617" cy="4032448"/>
          </a:xfrm>
        </p:spPr>
        <p:txBody>
          <a:bodyPr>
            <a:noAutofit/>
          </a:bodyPr>
          <a:lstStyle/>
          <a:p>
            <a:pPr algn="just"/>
            <a:r>
              <a:rPr lang="es-MX" sz="2800" dirty="0"/>
              <a:t>El acto inexistente es aquel que no ha podido formarse en razón de la ausencia de un elemento esencial para su existencia. Falta al acto alguna cosa  fundamental. Semejante acto carece de existencia a los ojos de la ley; es una apariencia sin realidad, la nada. La ley no se ocupa de él. No había por qué organizar la teoría de la nada”.</a:t>
            </a:r>
          </a:p>
        </p:txBody>
      </p:sp>
      <p:pic>
        <p:nvPicPr>
          <p:cNvPr id="92165" name="Picture 5" descr="MCBD06684_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2199" y="2780928"/>
            <a:ext cx="2483201" cy="165618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4AA6B63F-1BEA-4C96-A7B2-84148E60167B}"/>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9259129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s-MX"/>
              <a:t>ACTO INEXISTENTE</a:t>
            </a:r>
            <a:endParaRPr lang="es-ES"/>
          </a:p>
        </p:txBody>
      </p:sp>
      <p:sp>
        <p:nvSpPr>
          <p:cNvPr id="93187" name="Rectangle 3"/>
          <p:cNvSpPr>
            <a:spLocks noGrp="1" noChangeArrowheads="1"/>
          </p:cNvSpPr>
          <p:nvPr>
            <p:ph idx="1"/>
          </p:nvPr>
        </p:nvSpPr>
        <p:spPr>
          <a:xfrm>
            <a:off x="251520" y="2160591"/>
            <a:ext cx="6705793" cy="1412425"/>
          </a:xfrm>
        </p:spPr>
        <p:txBody>
          <a:bodyPr>
            <a:normAutofit/>
          </a:bodyPr>
          <a:lstStyle/>
          <a:p>
            <a:pPr algn="just"/>
            <a:r>
              <a:rPr lang="es-MX" sz="2800" dirty="0"/>
              <a:t>Hay un elemento que es esencial a todo acto jurídico, cualquiera que sea, es la </a:t>
            </a:r>
            <a:r>
              <a:rPr lang="es-MX" sz="2800" b="1" dirty="0"/>
              <a:t>voluntad</a:t>
            </a:r>
            <a:r>
              <a:rPr lang="es-MX" sz="2800" dirty="0"/>
              <a:t> del autor o de los autores del acto…</a:t>
            </a:r>
            <a:endParaRPr lang="es-ES" sz="2800" dirty="0"/>
          </a:p>
        </p:txBody>
      </p:sp>
      <p:pic>
        <p:nvPicPr>
          <p:cNvPr id="93189" name="Picture 5" descr="MPj0431179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4509121"/>
            <a:ext cx="2376488" cy="12969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3190" name="Picture 6" descr="MPj0422401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88968" y="1937286"/>
            <a:ext cx="1511300" cy="10096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3191" name="Picture 7" descr="MCj0230422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82531" y="3053298"/>
            <a:ext cx="2446337" cy="1630363"/>
          </a:xfrm>
          <a:prstGeom prst="rect">
            <a:avLst/>
          </a:prstGeom>
          <a:noFill/>
          <a:extLst>
            <a:ext uri="{909E8E84-426E-40DD-AFC4-6F175D3DCCD1}">
              <a14:hiddenFill xmlns:a14="http://schemas.microsoft.com/office/drawing/2010/main">
                <a:solidFill>
                  <a:srgbClr val="FFFFFF"/>
                </a:solidFill>
              </a14:hiddenFill>
            </a:ext>
          </a:extLst>
        </p:spPr>
      </p:pic>
      <p:pic>
        <p:nvPicPr>
          <p:cNvPr id="93192" name="Picture 8" descr="MCj028744000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3848" y="4510708"/>
            <a:ext cx="1873250" cy="1295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3193" name="Picture 9" descr="MCj03704440000[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43550" y="4683661"/>
            <a:ext cx="1477963" cy="111601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1C4FD1B9-9D90-41D4-B5A3-A68F9DAD670F}"/>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7963823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1115963" y="908720"/>
            <a:ext cx="4536504" cy="786260"/>
          </a:xfrm>
        </p:spPr>
        <p:txBody>
          <a:bodyPr>
            <a:normAutofit fontScale="90000"/>
          </a:bodyPr>
          <a:lstStyle/>
          <a:p>
            <a:r>
              <a:rPr lang="es-MX" dirty="0"/>
              <a:t>ACTO INEXISTENTE</a:t>
            </a:r>
            <a:endParaRPr lang="es-ES" dirty="0"/>
          </a:p>
        </p:txBody>
      </p:sp>
      <p:sp>
        <p:nvSpPr>
          <p:cNvPr id="94211" name="Rectangle 3"/>
          <p:cNvSpPr>
            <a:spLocks noGrp="1" noChangeArrowheads="1"/>
          </p:cNvSpPr>
          <p:nvPr>
            <p:ph idx="1"/>
          </p:nvPr>
        </p:nvSpPr>
        <p:spPr>
          <a:xfrm>
            <a:off x="467544" y="1844824"/>
            <a:ext cx="5833343" cy="3024336"/>
          </a:xfrm>
        </p:spPr>
        <p:txBody>
          <a:bodyPr/>
          <a:lstStyle/>
          <a:p>
            <a:pPr algn="just"/>
            <a:r>
              <a:rPr lang="es-MX" sz="2800" dirty="0"/>
              <a:t>la ausencia de voluntad en el autor o en uno de los autores del acto lo hará pues , inexistente… los otros elementos esenciales varían según los diversos actos jurídicos… en la venta, el precio es un elemento esencial; una venta hecha sin precio sería inexistente</a:t>
            </a:r>
            <a:r>
              <a:rPr lang="es-MX" dirty="0"/>
              <a:t>”. </a:t>
            </a:r>
            <a:endParaRPr lang="es-ES" dirty="0"/>
          </a:p>
          <a:p>
            <a:pPr algn="just"/>
            <a:endParaRPr lang="es-ES" dirty="0"/>
          </a:p>
          <a:p>
            <a:pPr algn="just"/>
            <a:endParaRPr lang="es-ES" dirty="0"/>
          </a:p>
        </p:txBody>
      </p:sp>
      <p:pic>
        <p:nvPicPr>
          <p:cNvPr id="94212" name="Picture 4" descr="MCj0308032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232949">
            <a:off x="6496594" y="4575240"/>
            <a:ext cx="1818674" cy="1216130"/>
          </a:xfrm>
          <a:prstGeom prst="rect">
            <a:avLst/>
          </a:prstGeom>
          <a:noFill/>
          <a:extLst>
            <a:ext uri="{909E8E84-426E-40DD-AFC4-6F175D3DCCD1}">
              <a14:hiddenFill xmlns:a14="http://schemas.microsoft.com/office/drawing/2010/main">
                <a:solidFill>
                  <a:srgbClr val="FFFFFF"/>
                </a:solidFill>
              </a14:hiddenFill>
            </a:ext>
          </a:extLst>
        </p:spPr>
      </p:pic>
      <p:pic>
        <p:nvPicPr>
          <p:cNvPr id="94213" name="Picture 5" descr="MMj02237990000[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4730844"/>
            <a:ext cx="1294253" cy="1282487"/>
          </a:xfrm>
          <a:prstGeom prst="rect">
            <a:avLst/>
          </a:prstGeom>
          <a:noFill/>
          <a:extLst>
            <a:ext uri="{909E8E84-426E-40DD-AFC4-6F175D3DCCD1}">
              <a14:hiddenFill xmlns:a14="http://schemas.microsoft.com/office/drawing/2010/main">
                <a:solidFill>
                  <a:srgbClr val="FFFFFF"/>
                </a:solidFill>
              </a14:hiddenFill>
            </a:ext>
          </a:extLst>
        </p:spPr>
      </p:pic>
      <p:pic>
        <p:nvPicPr>
          <p:cNvPr id="94214" name="Picture 6" descr="MPj0409321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60" y="4797152"/>
            <a:ext cx="1150938" cy="12255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4215" name="Picture 7" descr="MCj035160900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88224" y="2060848"/>
            <a:ext cx="1830741" cy="194421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385DE305-D214-43BD-96F0-43DEA3AFE058}"/>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33846492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1043608" y="692696"/>
            <a:ext cx="2881015" cy="1008112"/>
          </a:xfrm>
        </p:spPr>
        <p:txBody>
          <a:bodyPr/>
          <a:lstStyle/>
          <a:p>
            <a:r>
              <a:rPr lang="es-MX" dirty="0"/>
              <a:t>NULIDAD</a:t>
            </a:r>
            <a:endParaRPr lang="es-ES" dirty="0"/>
          </a:p>
        </p:txBody>
      </p:sp>
      <p:sp>
        <p:nvSpPr>
          <p:cNvPr id="95235" name="Rectangle 3"/>
          <p:cNvSpPr>
            <a:spLocks noGrp="1" noChangeArrowheads="1"/>
          </p:cNvSpPr>
          <p:nvPr>
            <p:ph idx="1"/>
          </p:nvPr>
        </p:nvSpPr>
        <p:spPr>
          <a:xfrm>
            <a:off x="274277" y="2276872"/>
            <a:ext cx="5400600" cy="2543223"/>
          </a:xfrm>
        </p:spPr>
        <p:txBody>
          <a:bodyPr>
            <a:normAutofit/>
          </a:bodyPr>
          <a:lstStyle/>
          <a:p>
            <a:pPr algn="just"/>
            <a:r>
              <a:rPr lang="es-MX" sz="2800" dirty="0"/>
              <a:t>NULIDAD. A diferencia del acto inexistente, el acto nulo reúne las condiciones esenciales para la existencia de todo acto jurídico, pero se encuentra privado de efectos por la ley.</a:t>
            </a:r>
          </a:p>
        </p:txBody>
      </p:sp>
      <p:pic>
        <p:nvPicPr>
          <p:cNvPr id="95236" name="Picture 4" descr="MCj0281270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2901" y="3967446"/>
            <a:ext cx="2093178" cy="2281265"/>
          </a:xfrm>
          <a:prstGeom prst="rect">
            <a:avLst/>
          </a:prstGeom>
          <a:noFill/>
          <a:extLst>
            <a:ext uri="{909E8E84-426E-40DD-AFC4-6F175D3DCCD1}">
              <a14:hiddenFill xmlns:a14="http://schemas.microsoft.com/office/drawing/2010/main">
                <a:solidFill>
                  <a:srgbClr val="FFFFFF"/>
                </a:solidFill>
              </a14:hiddenFill>
            </a:ext>
          </a:extLst>
        </p:spPr>
      </p:pic>
      <p:pic>
        <p:nvPicPr>
          <p:cNvPr id="95237" name="Picture 5" descr="MCj02312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6176" y="2013370"/>
            <a:ext cx="1799903" cy="191896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63F3FB5C-ECE9-4299-AF2F-55F4C1E56624}"/>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29475062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975964" y="812609"/>
            <a:ext cx="4392611" cy="936104"/>
          </a:xfrm>
        </p:spPr>
        <p:txBody>
          <a:bodyPr>
            <a:normAutofit fontScale="90000"/>
          </a:bodyPr>
          <a:lstStyle/>
          <a:p>
            <a:r>
              <a:rPr lang="es-MX" dirty="0"/>
              <a:t>TIPOS DE NULIDAD</a:t>
            </a:r>
            <a:endParaRPr lang="es-ES" dirty="0"/>
          </a:p>
        </p:txBody>
      </p:sp>
      <p:sp>
        <p:nvSpPr>
          <p:cNvPr id="96259" name="Rectangle 3"/>
          <p:cNvSpPr>
            <a:spLocks noGrp="1" noChangeArrowheads="1"/>
          </p:cNvSpPr>
          <p:nvPr>
            <p:ph idx="1"/>
          </p:nvPr>
        </p:nvSpPr>
        <p:spPr>
          <a:xfrm>
            <a:off x="554633" y="1748713"/>
            <a:ext cx="7977807" cy="2088231"/>
          </a:xfrm>
        </p:spPr>
        <p:txBody>
          <a:bodyPr>
            <a:normAutofit/>
          </a:bodyPr>
          <a:lstStyle/>
          <a:p>
            <a:pPr algn="just"/>
            <a:r>
              <a:rPr lang="es-MX" sz="2800" dirty="0"/>
              <a:t>La nulidad se da de dos tipos: NULIDAD ABSOLUTA Y NULIDAD RELATIVA</a:t>
            </a:r>
          </a:p>
          <a:p>
            <a:pPr algn="just"/>
            <a:r>
              <a:rPr lang="es-MX" sz="2800" dirty="0"/>
              <a:t>En otros términos, los actos nulos se subdividen en actos nulos de pleno derecho y actos anulables.</a:t>
            </a:r>
            <a:endParaRPr lang="es-ES" sz="2800" dirty="0"/>
          </a:p>
          <a:p>
            <a:pPr algn="just"/>
            <a:endParaRPr lang="es-ES" dirty="0"/>
          </a:p>
        </p:txBody>
      </p:sp>
      <p:pic>
        <p:nvPicPr>
          <p:cNvPr id="96260" name="Picture 4" descr="MCj0287436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3810174"/>
            <a:ext cx="2448272" cy="2047295"/>
          </a:xfrm>
          <a:prstGeom prst="rect">
            <a:avLst/>
          </a:prstGeom>
          <a:noFill/>
          <a:extLst>
            <a:ext uri="{909E8E84-426E-40DD-AFC4-6F175D3DCCD1}">
              <a14:hiddenFill xmlns:a14="http://schemas.microsoft.com/office/drawing/2010/main">
                <a:solidFill>
                  <a:srgbClr val="FFFFFF"/>
                </a:solidFill>
              </a14:hiddenFill>
            </a:ext>
          </a:extLst>
        </p:spPr>
      </p:pic>
      <p:pic>
        <p:nvPicPr>
          <p:cNvPr id="96261" name="Picture 5" descr="MCj023108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3870686"/>
            <a:ext cx="1944688" cy="18605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DD7078CD-3171-427A-818C-35BA2A20B715}"/>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32088593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539553" y="980728"/>
            <a:ext cx="7920879" cy="792088"/>
          </a:xfrm>
        </p:spPr>
        <p:txBody>
          <a:bodyPr/>
          <a:lstStyle/>
          <a:p>
            <a:r>
              <a:rPr lang="es-MX" sz="4000" dirty="0"/>
              <a:t>NATURALEZA DE AMBAS NULIDADES</a:t>
            </a:r>
            <a:endParaRPr lang="es-ES" sz="4000" dirty="0"/>
          </a:p>
        </p:txBody>
      </p:sp>
      <p:sp>
        <p:nvSpPr>
          <p:cNvPr id="97283" name="Rectangle 3"/>
          <p:cNvSpPr>
            <a:spLocks noGrp="1" noChangeArrowheads="1"/>
          </p:cNvSpPr>
          <p:nvPr>
            <p:ph idx="1"/>
          </p:nvPr>
        </p:nvSpPr>
        <p:spPr>
          <a:xfrm>
            <a:off x="179513" y="2024845"/>
            <a:ext cx="8640960" cy="2052227"/>
          </a:xfrm>
        </p:spPr>
        <p:txBody>
          <a:bodyPr>
            <a:normAutofit/>
          </a:bodyPr>
          <a:lstStyle/>
          <a:p>
            <a:pPr algn="just"/>
            <a:r>
              <a:rPr lang="es-MX" sz="2800" dirty="0"/>
              <a:t>La nulidad absoluta es la que ataca a los actos que se ejecutan materialmente en contravención a un mandato o a una prohibición de una ley imperativa o prohibitiva, es decir, de orden público. Tales son los contratos que tienen por objeto un acto ilícito. </a:t>
            </a:r>
            <a:endParaRPr lang="es-ES" sz="2800" dirty="0"/>
          </a:p>
        </p:txBody>
      </p:sp>
      <p:pic>
        <p:nvPicPr>
          <p:cNvPr id="97285" name="Picture 5" descr="sweetpurple1dia21dt3">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4221088"/>
            <a:ext cx="2376264" cy="1792267"/>
          </a:xfrm>
          <a:prstGeom prst="rect">
            <a:avLst/>
          </a:prstGeom>
          <a:noFill/>
          <a:extLst>
            <a:ext uri="{909E8E84-426E-40DD-AFC4-6F175D3DCCD1}">
              <a14:hiddenFill xmlns:a14="http://schemas.microsoft.com/office/drawing/2010/main">
                <a:solidFill>
                  <a:srgbClr val="FFFFFF"/>
                </a:solidFill>
              </a14:hiddenFill>
            </a:ext>
          </a:extLst>
        </p:spPr>
      </p:pic>
      <p:pic>
        <p:nvPicPr>
          <p:cNvPr id="97287" name="Picture 7" descr="secmujer_prostitucion">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4221088"/>
            <a:ext cx="2736304" cy="181754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623DA56-7FC4-44F8-95CC-6C608EB3D5B9}"/>
              </a:ext>
            </a:extLst>
          </p:cNvPr>
          <p:cNvSpPr/>
          <p:nvPr/>
        </p:nvSpPr>
        <p:spPr>
          <a:xfrm>
            <a:off x="2901096" y="5997983"/>
            <a:ext cx="1507144" cy="369332"/>
          </a:xfrm>
          <a:prstGeom prst="rect">
            <a:avLst/>
          </a:prstGeom>
        </p:spPr>
        <p:txBody>
          <a:bodyPr wrap="none">
            <a:spAutoFit/>
          </a:bodyPr>
          <a:lstStyle/>
          <a:p>
            <a:r>
              <a:rPr lang="es-MX" dirty="0"/>
              <a:t>Borja, (2016) </a:t>
            </a:r>
            <a:endParaRPr lang="es-US" dirty="0"/>
          </a:p>
        </p:txBody>
      </p:sp>
    </p:spTree>
    <p:extLst>
      <p:ext uri="{BB962C8B-B14F-4D97-AF65-F5344CB8AC3E}">
        <p14:creationId xmlns:p14="http://schemas.microsoft.com/office/powerpoint/2010/main" val="41010149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179513" y="609600"/>
            <a:ext cx="4464496" cy="875184"/>
          </a:xfrm>
        </p:spPr>
        <p:txBody>
          <a:bodyPr>
            <a:normAutofit fontScale="90000"/>
          </a:bodyPr>
          <a:lstStyle/>
          <a:p>
            <a:r>
              <a:rPr lang="es-MX" dirty="0"/>
              <a:t>NULIDAD RELATIVA</a:t>
            </a:r>
            <a:endParaRPr lang="es-ES" dirty="0"/>
          </a:p>
        </p:txBody>
      </p:sp>
      <p:sp>
        <p:nvSpPr>
          <p:cNvPr id="98307" name="Rectangle 3"/>
          <p:cNvSpPr>
            <a:spLocks noGrp="1" noChangeArrowheads="1"/>
          </p:cNvSpPr>
          <p:nvPr>
            <p:ph idx="1"/>
          </p:nvPr>
        </p:nvSpPr>
        <p:spPr>
          <a:xfrm>
            <a:off x="683568" y="1830862"/>
            <a:ext cx="7992888" cy="1526130"/>
          </a:xfrm>
        </p:spPr>
        <p:txBody>
          <a:bodyPr>
            <a:normAutofit/>
          </a:bodyPr>
          <a:lstStyle/>
          <a:p>
            <a:pPr algn="just"/>
            <a:r>
              <a:rPr lang="es-MX" sz="3200" dirty="0"/>
              <a:t>La nulidad relativa es una medida de protección que la ley establece a favor de personas determinadas, por ejemplo los incapaces.</a:t>
            </a:r>
            <a:endParaRPr lang="es-ES" sz="3200" dirty="0"/>
          </a:p>
        </p:txBody>
      </p:sp>
      <p:pic>
        <p:nvPicPr>
          <p:cNvPr id="98309" name="Picture 5" descr="052222F">
            <a:hlinkClick r:id="rId2"/>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5292080" y="3212976"/>
            <a:ext cx="1661966" cy="2448272"/>
          </a:xfrm>
          <a:prstGeom prst="rect">
            <a:avLst/>
          </a:prstGeom>
          <a:noFill/>
          <a:extLst>
            <a:ext uri="{909E8E84-426E-40DD-AFC4-6F175D3DCCD1}">
              <a14:hiddenFill xmlns:a14="http://schemas.microsoft.com/office/drawing/2010/main">
                <a:solidFill>
                  <a:srgbClr val="FFFFFF"/>
                </a:solidFill>
              </a14:hiddenFill>
            </a:ext>
          </a:extLst>
        </p:spPr>
      </p:pic>
      <p:pic>
        <p:nvPicPr>
          <p:cNvPr id="98311" name="Picture 7" descr="328603852_7defdedeb8">
            <a:hlinkClick r:id="rId5"/>
          </p:cNvPr>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619672" y="3356992"/>
            <a:ext cx="2736304" cy="206275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875B432-D889-455B-84A9-E82BD70333E6}"/>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13339810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683568" y="692696"/>
            <a:ext cx="6633784" cy="1224136"/>
          </a:xfrm>
        </p:spPr>
        <p:txBody>
          <a:bodyPr>
            <a:normAutofit fontScale="90000"/>
          </a:bodyPr>
          <a:lstStyle/>
          <a:p>
            <a:r>
              <a:rPr lang="es-MX" sz="3200" dirty="0"/>
              <a:t>COMPARACIÓN ENTRE LOS ACTOS INEXISTENTES, NULOS Y ANULABLES</a:t>
            </a:r>
            <a:br>
              <a:rPr lang="es-MX" sz="3200" dirty="0"/>
            </a:br>
            <a:endParaRPr lang="es-ES" sz="3200" dirty="0"/>
          </a:p>
        </p:txBody>
      </p:sp>
      <p:sp>
        <p:nvSpPr>
          <p:cNvPr id="99331" name="Rectangle 3"/>
          <p:cNvSpPr>
            <a:spLocks noGrp="1" noChangeArrowheads="1"/>
          </p:cNvSpPr>
          <p:nvPr>
            <p:ph idx="1"/>
          </p:nvPr>
        </p:nvSpPr>
        <p:spPr>
          <a:xfrm>
            <a:off x="522497" y="1988840"/>
            <a:ext cx="8081951" cy="2592288"/>
          </a:xfrm>
        </p:spPr>
        <p:txBody>
          <a:bodyPr>
            <a:normAutofit/>
          </a:bodyPr>
          <a:lstStyle/>
          <a:p>
            <a:pPr algn="just"/>
            <a:r>
              <a:rPr lang="es-MX" sz="2800" dirty="0"/>
              <a:t>Efectos e intervención del juez</a:t>
            </a:r>
          </a:p>
          <a:p>
            <a:pPr algn="just"/>
            <a:r>
              <a:rPr lang="es-MX" sz="2800" dirty="0"/>
              <a:t>ACTO INEXISTENTE. “El acto inexistente no puede producir ningún efecto. ¿cómo de la nada podría salir alguna cosa? Así es aun antes de toda intervención de la justicia para comprobar la inexistencia del acto. </a:t>
            </a:r>
            <a:endParaRPr lang="es-ES" sz="2800" dirty="0"/>
          </a:p>
        </p:txBody>
      </p:sp>
      <p:pic>
        <p:nvPicPr>
          <p:cNvPr id="99333" name="Picture 5" descr="9561011158">
            <a:hlinkClick r:id="rId2"/>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6300192" y="4293096"/>
            <a:ext cx="1250156" cy="187130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DC5E776-8555-4CD0-B779-D922595CA1BF}"/>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41189962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a:bodyPr>
          <a:lstStyle/>
          <a:p>
            <a:r>
              <a:rPr lang="es-MX" sz="3200"/>
              <a:t>COMPARACIÓN ENTRE LOS ACTOS INEXISTENTES, NULOS Y ANULABLES</a:t>
            </a:r>
            <a:br>
              <a:rPr lang="es-MX" sz="3200"/>
            </a:br>
            <a:endParaRPr lang="es-ES" sz="3200"/>
          </a:p>
        </p:txBody>
      </p:sp>
      <p:sp>
        <p:nvSpPr>
          <p:cNvPr id="100355" name="Rectangle 3"/>
          <p:cNvSpPr>
            <a:spLocks noGrp="1" noChangeArrowheads="1"/>
          </p:cNvSpPr>
          <p:nvPr>
            <p:ph idx="1"/>
          </p:nvPr>
        </p:nvSpPr>
        <p:spPr>
          <a:xfrm>
            <a:off x="467544" y="1988840"/>
            <a:ext cx="4248472" cy="4608512"/>
          </a:xfrm>
        </p:spPr>
        <p:txBody>
          <a:bodyPr>
            <a:normAutofit/>
          </a:bodyPr>
          <a:lstStyle/>
          <a:p>
            <a:pPr algn="just"/>
            <a:r>
              <a:rPr lang="es-MX" sz="3600" dirty="0"/>
              <a:t>No hay que hacer intervenir a la justicia para invalidar un acto inexistente… no se anula la nada, como no se puede matar a un muerto.</a:t>
            </a:r>
            <a:endParaRPr lang="es-ES" sz="3600" dirty="0"/>
          </a:p>
        </p:txBody>
      </p:sp>
      <p:pic>
        <p:nvPicPr>
          <p:cNvPr id="4" name="Picture 4" descr="MCj03333600000[1]">
            <a:extLst>
              <a:ext uri="{FF2B5EF4-FFF2-40B4-BE49-F238E27FC236}">
                <a16:creationId xmlns:a16="http://schemas.microsoft.com/office/drawing/2014/main" id="{57E73B44-3720-4980-A3E6-704855048EE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2420888"/>
            <a:ext cx="1728192" cy="292876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787FB26-4F6E-4F7B-92C4-7936FA5999F2}"/>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16208964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normAutofit/>
          </a:bodyPr>
          <a:lstStyle/>
          <a:p>
            <a:r>
              <a:rPr lang="es-MX" sz="3200"/>
              <a:t>COMPARACIÓN ENTRE LOS ACTOS INEXISTENTES, NULOS Y ANULABLES</a:t>
            </a:r>
            <a:br>
              <a:rPr lang="es-MX" sz="3200"/>
            </a:br>
            <a:endParaRPr lang="es-ES" sz="3200"/>
          </a:p>
        </p:txBody>
      </p:sp>
      <p:sp>
        <p:nvSpPr>
          <p:cNvPr id="101379" name="Rectangle 3"/>
          <p:cNvSpPr>
            <a:spLocks noGrp="1" noChangeArrowheads="1"/>
          </p:cNvSpPr>
          <p:nvPr>
            <p:ph idx="1"/>
          </p:nvPr>
        </p:nvSpPr>
        <p:spPr>
          <a:xfrm>
            <a:off x="609599" y="2160591"/>
            <a:ext cx="6347714" cy="2636562"/>
          </a:xfrm>
        </p:spPr>
        <p:txBody>
          <a:bodyPr>
            <a:normAutofit/>
          </a:bodyPr>
          <a:lstStyle/>
          <a:p>
            <a:pPr algn="just"/>
            <a:r>
              <a:rPr lang="es-MX" sz="2400" dirty="0"/>
              <a:t>Sin duda, si hay controversia entre dos particulares sobre el punto de saber si un acto jurídico existe o no existe, la justicia intervendrá para resolver la diferencia, puesto que ninguno puede hacerse justicia por sí mismo; pero se limitará a reconocer, a comprobar la inexistencia del acto; no se concebiría que lo anulase.</a:t>
            </a:r>
            <a:endParaRPr lang="es-ES" sz="2400" dirty="0"/>
          </a:p>
          <a:p>
            <a:endParaRPr lang="es-ES" dirty="0"/>
          </a:p>
        </p:txBody>
      </p:sp>
      <p:pic>
        <p:nvPicPr>
          <p:cNvPr id="101381" name="Picture 5" descr="MCj0231225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3928" y="4509120"/>
            <a:ext cx="2122983" cy="1689286"/>
          </a:xfrm>
          <a:prstGeom prst="rect">
            <a:avLst/>
          </a:prstGeom>
          <a:noFill/>
          <a:extLst>
            <a:ext uri="{909E8E84-426E-40DD-AFC4-6F175D3DCCD1}">
              <a14:hiddenFill xmlns:a14="http://schemas.microsoft.com/office/drawing/2010/main">
                <a:solidFill>
                  <a:srgbClr val="FFFFFF"/>
                </a:solidFill>
              </a14:hiddenFill>
            </a:ext>
          </a:extLst>
        </p:spPr>
      </p:pic>
      <p:pic>
        <p:nvPicPr>
          <p:cNvPr id="101382" name="Picture 6" descr="MCPE02395_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0156" y="2348880"/>
            <a:ext cx="1404717" cy="201622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F0E50809-290A-4EC9-9A3B-32BD465FAFDD}"/>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3028763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A9DC6-AF72-4A12-A505-54C402B0407B}"/>
              </a:ext>
            </a:extLst>
          </p:cNvPr>
          <p:cNvSpPr>
            <a:spLocks noGrp="1"/>
          </p:cNvSpPr>
          <p:nvPr>
            <p:ph type="title"/>
          </p:nvPr>
        </p:nvSpPr>
        <p:spPr/>
        <p:txBody>
          <a:bodyPr/>
          <a:lstStyle/>
          <a:p>
            <a:r>
              <a:rPr lang="es-MX" dirty="0"/>
              <a:t>Presentación </a:t>
            </a:r>
            <a:endParaRPr lang="es-US" dirty="0"/>
          </a:p>
        </p:txBody>
      </p:sp>
      <p:sp>
        <p:nvSpPr>
          <p:cNvPr id="3" name="Content Placeholder 2">
            <a:extLst>
              <a:ext uri="{FF2B5EF4-FFF2-40B4-BE49-F238E27FC236}">
                <a16:creationId xmlns:a16="http://schemas.microsoft.com/office/drawing/2014/main" id="{4EEC4F47-D2D7-44A9-BF9C-A241E7D28FAB}"/>
              </a:ext>
            </a:extLst>
          </p:cNvPr>
          <p:cNvSpPr>
            <a:spLocks noGrp="1"/>
          </p:cNvSpPr>
          <p:nvPr>
            <p:ph idx="1"/>
          </p:nvPr>
        </p:nvSpPr>
        <p:spPr/>
        <p:txBody>
          <a:bodyPr>
            <a:normAutofit lnSpcReduction="10000"/>
          </a:bodyPr>
          <a:lstStyle/>
          <a:p>
            <a:pPr algn="just"/>
            <a:r>
              <a:rPr lang="es-MX" sz="2400" dirty="0"/>
              <a:t>Es así que el alumno deberá conocer y distinguir la naturaleza jurídica de las obligaciones, sus elementos; sus fuentes, sus modalidades y clasificación, su forma de trasmitirse y extinguirse, así como también las consecuencias jurídicas del cumplimiento o incumplimiento de las obligaciones, particular importancia reviste el estudio de las diversas teorías relativas a los hechos y los actos jurídicos como la principal fuente de obligaciones y las causas por las que en específico los actos jurídicos pueden ser declarados inexistentes o nulos, cesando así los efectos de las obligaciones que originalmente habían engendrado, previa la determinación que al respecto emita la autoridad jurisdiccional. </a:t>
            </a:r>
            <a:endParaRPr lang="es-US" sz="2400" dirty="0"/>
          </a:p>
        </p:txBody>
      </p:sp>
    </p:spTree>
    <p:extLst>
      <p:ext uri="{BB962C8B-B14F-4D97-AF65-F5344CB8AC3E}">
        <p14:creationId xmlns:p14="http://schemas.microsoft.com/office/powerpoint/2010/main" val="29885100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s-MX"/>
              <a:t>ACTO NULO</a:t>
            </a:r>
            <a:endParaRPr lang="es-ES"/>
          </a:p>
        </p:txBody>
      </p:sp>
      <p:sp>
        <p:nvSpPr>
          <p:cNvPr id="102403" name="Rectangle 3"/>
          <p:cNvSpPr>
            <a:spLocks noGrp="1" noChangeArrowheads="1"/>
          </p:cNvSpPr>
          <p:nvPr>
            <p:ph idx="1"/>
          </p:nvPr>
        </p:nvSpPr>
        <p:spPr>
          <a:xfrm>
            <a:off x="815284" y="2204864"/>
            <a:ext cx="4613137" cy="3311458"/>
          </a:xfrm>
        </p:spPr>
        <p:txBody>
          <a:bodyPr>
            <a:normAutofit/>
          </a:bodyPr>
          <a:lstStyle/>
          <a:p>
            <a:pPr algn="just"/>
            <a:r>
              <a:rPr lang="es-MX" dirty="0"/>
              <a:t>“No hay momento alguno en el que los efectos del acto nulo de pleno derecho puedan producirse, y no hay necesidad de ejercitar, propiamente hablando, una acción de nulidad… sin embargo, si una controversia se suscita sobre la validez del acto, de manera que la nulidad se ponga en duda, será necesario litigar, porque ninguno puede hacerse justicia a sí mismo; pero el juez se limitará a comprobar la nulidad, no tendrá que decretarla”.</a:t>
            </a:r>
            <a:endParaRPr lang="es-ES" dirty="0"/>
          </a:p>
        </p:txBody>
      </p:sp>
      <p:pic>
        <p:nvPicPr>
          <p:cNvPr id="102405" name="Picture 5" descr="MCj0186130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192" y="2217818"/>
            <a:ext cx="2066568" cy="26298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DDC8A352-3FFD-4134-964D-CAA08377C84D}"/>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40470773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s-MX"/>
              <a:t>ACTO ANULAB LE</a:t>
            </a:r>
            <a:endParaRPr lang="es-ES"/>
          </a:p>
        </p:txBody>
      </p:sp>
      <p:sp>
        <p:nvSpPr>
          <p:cNvPr id="103427" name="Rectangle 3"/>
          <p:cNvSpPr>
            <a:spLocks noGrp="1" noChangeArrowheads="1"/>
          </p:cNvSpPr>
          <p:nvPr>
            <p:ph idx="1"/>
          </p:nvPr>
        </p:nvSpPr>
        <p:spPr>
          <a:xfrm>
            <a:off x="822959" y="1845734"/>
            <a:ext cx="7543801" cy="1511258"/>
          </a:xfrm>
        </p:spPr>
        <p:txBody>
          <a:bodyPr>
            <a:normAutofit/>
          </a:bodyPr>
          <a:lstStyle/>
          <a:p>
            <a:pPr algn="just"/>
            <a:r>
              <a:rPr lang="es-MX" sz="2800" dirty="0"/>
              <a:t>El acto jurídico anulable, en tanto que no ha sido anulado por una decisión judicial, produce sus efectos. </a:t>
            </a:r>
            <a:endParaRPr lang="es-ES" sz="2800" dirty="0"/>
          </a:p>
        </p:txBody>
      </p:sp>
      <p:pic>
        <p:nvPicPr>
          <p:cNvPr id="103428" name="Picture 4" descr="MCj0231084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10613" y="4077072"/>
            <a:ext cx="2856147" cy="2015232"/>
          </a:xfrm>
          <a:prstGeom prst="rect">
            <a:avLst/>
          </a:prstGeom>
          <a:noFill/>
          <a:extLst>
            <a:ext uri="{909E8E84-426E-40DD-AFC4-6F175D3DCCD1}">
              <a14:hiddenFill xmlns:a14="http://schemas.microsoft.com/office/drawing/2010/main">
                <a:solidFill>
                  <a:srgbClr val="FFFFFF"/>
                </a:solidFill>
              </a14:hiddenFill>
            </a:ext>
          </a:extLst>
        </p:spPr>
      </p:pic>
      <p:pic>
        <p:nvPicPr>
          <p:cNvPr id="103430" name="Picture 6" descr="MCj032434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3212976"/>
            <a:ext cx="1166812" cy="1941513"/>
          </a:xfrm>
          <a:prstGeom prst="rect">
            <a:avLst/>
          </a:prstGeom>
          <a:noFill/>
          <a:extLst>
            <a:ext uri="{909E8E84-426E-40DD-AFC4-6F175D3DCCD1}">
              <a14:hiddenFill xmlns:a14="http://schemas.microsoft.com/office/drawing/2010/main">
                <a:solidFill>
                  <a:srgbClr val="FFFFFF"/>
                </a:solidFill>
              </a14:hiddenFill>
            </a:ext>
          </a:extLst>
        </p:spPr>
      </p:pic>
      <p:pic>
        <p:nvPicPr>
          <p:cNvPr id="103431" name="Picture 7" descr="MCj0287162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11760" y="3151365"/>
            <a:ext cx="2859697" cy="193697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3B84F79C-4517-4879-BD31-6485FB66ABB5}"/>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37653983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s-MX" dirty="0"/>
              <a:t>ACTO ANULABLE</a:t>
            </a:r>
            <a:endParaRPr lang="es-ES" dirty="0"/>
          </a:p>
        </p:txBody>
      </p:sp>
      <p:sp>
        <p:nvSpPr>
          <p:cNvPr id="104451" name="Rectangle 3"/>
          <p:cNvSpPr>
            <a:spLocks noGrp="1" noChangeArrowheads="1"/>
          </p:cNvSpPr>
          <p:nvPr>
            <p:ph idx="1"/>
          </p:nvPr>
        </p:nvSpPr>
        <p:spPr>
          <a:xfrm>
            <a:off x="822959" y="1845734"/>
            <a:ext cx="3389001" cy="4023360"/>
          </a:xfrm>
        </p:spPr>
        <p:txBody>
          <a:bodyPr>
            <a:normAutofit/>
          </a:bodyPr>
          <a:lstStyle/>
          <a:p>
            <a:pPr algn="just"/>
            <a:r>
              <a:rPr lang="es-MX" sz="2400" dirty="0"/>
              <a:t>Y, sin embargo, esos efectos no se producen sino provisionalmente, porque la sentencia judicial que pronuncie la nulidad obrará con efecto retroactivo al día del acto y, por consiguiente, todos los efectos producidos se considerarán como no efectuados.</a:t>
            </a:r>
            <a:endParaRPr lang="es-ES" sz="2400" dirty="0"/>
          </a:p>
        </p:txBody>
      </p:sp>
      <p:pic>
        <p:nvPicPr>
          <p:cNvPr id="104452" name="Picture 4" descr="MCPE02093_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87964" y="1988840"/>
            <a:ext cx="1565041" cy="3222022"/>
          </a:xfrm>
          <a:prstGeom prst="rect">
            <a:avLst/>
          </a:prstGeom>
          <a:noFill/>
          <a:extLst>
            <a:ext uri="{909E8E84-426E-40DD-AFC4-6F175D3DCCD1}">
              <a14:hiddenFill xmlns:a14="http://schemas.microsoft.com/office/drawing/2010/main">
                <a:solidFill>
                  <a:srgbClr val="FFFFFF"/>
                </a:solidFill>
              </a14:hiddenFill>
            </a:ext>
          </a:extLst>
        </p:spPr>
      </p:pic>
      <p:pic>
        <p:nvPicPr>
          <p:cNvPr id="104453" name="Picture 5" descr="MMj02830220000[1]"/>
          <p:cNvPicPr>
            <a:picLocks noChangeAspect="1" noChangeArrowheads="1" noCrop="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6548965" y="3857414"/>
            <a:ext cx="2232248" cy="223224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5E86C30D-0F7C-4262-A899-1C5D115C5016}"/>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37666603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s-MX"/>
              <a:t>ACTO ANULAB LE</a:t>
            </a:r>
            <a:endParaRPr lang="es-ES"/>
          </a:p>
        </p:txBody>
      </p:sp>
      <p:sp>
        <p:nvSpPr>
          <p:cNvPr id="105475" name="Rectangle 3"/>
          <p:cNvSpPr>
            <a:spLocks noGrp="1" noChangeArrowheads="1"/>
          </p:cNvSpPr>
          <p:nvPr>
            <p:ph idx="1"/>
          </p:nvPr>
        </p:nvSpPr>
        <p:spPr>
          <a:xfrm>
            <a:off x="822959" y="1845734"/>
            <a:ext cx="7543801" cy="1151218"/>
          </a:xfrm>
        </p:spPr>
        <p:txBody>
          <a:bodyPr>
            <a:normAutofit/>
          </a:bodyPr>
          <a:lstStyle/>
          <a:p>
            <a:pPr algn="just"/>
            <a:r>
              <a:rPr lang="es-MX" sz="2800" dirty="0"/>
              <a:t>Así pues, el juez debe necesariamente intervenir para pronunciar la nulidad del acto anulable.</a:t>
            </a:r>
            <a:endParaRPr lang="es-ES" sz="2800" dirty="0"/>
          </a:p>
          <a:p>
            <a:endParaRPr lang="es-ES" sz="2800" dirty="0"/>
          </a:p>
        </p:txBody>
      </p:sp>
      <p:pic>
        <p:nvPicPr>
          <p:cNvPr id="105476" name="Picture 4" descr="MCj0287266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06718" y="3284984"/>
            <a:ext cx="3141526" cy="2448272"/>
          </a:xfrm>
          <a:prstGeom prst="rect">
            <a:avLst/>
          </a:prstGeom>
          <a:noFill/>
          <a:extLst>
            <a:ext uri="{909E8E84-426E-40DD-AFC4-6F175D3DCCD1}">
              <a14:hiddenFill xmlns:a14="http://schemas.microsoft.com/office/drawing/2010/main">
                <a:solidFill>
                  <a:srgbClr val="FFFFFF"/>
                </a:solidFill>
              </a14:hiddenFill>
            </a:ext>
          </a:extLst>
        </p:spPr>
      </p:pic>
      <p:pic>
        <p:nvPicPr>
          <p:cNvPr id="105477" name="Picture 5" descr="MCBD07104_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3202245"/>
            <a:ext cx="3096344" cy="250901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712B1060-910E-4876-AD34-8CCAD590F71D}"/>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240945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1259632" y="454906"/>
            <a:ext cx="5328592" cy="1296144"/>
          </a:xfrm>
        </p:spPr>
        <p:txBody>
          <a:bodyPr>
            <a:normAutofit/>
          </a:bodyPr>
          <a:lstStyle/>
          <a:p>
            <a:r>
              <a:rPr lang="es-MX" sz="3200" dirty="0"/>
              <a:t>1er. Grado INEXISTENCIA</a:t>
            </a:r>
            <a:br>
              <a:rPr lang="es-MX" sz="3200" dirty="0"/>
            </a:br>
            <a:r>
              <a:rPr lang="es-MX" sz="3200" dirty="0"/>
              <a:t>CAUSAS</a:t>
            </a:r>
            <a:endParaRPr lang="es-ES" sz="3200" dirty="0"/>
          </a:p>
        </p:txBody>
      </p:sp>
      <p:sp>
        <p:nvSpPr>
          <p:cNvPr id="107523" name="Rectangle 3"/>
          <p:cNvSpPr>
            <a:spLocks noGrp="1" noChangeArrowheads="1"/>
          </p:cNvSpPr>
          <p:nvPr>
            <p:ph idx="1"/>
          </p:nvPr>
        </p:nvSpPr>
        <p:spPr>
          <a:xfrm>
            <a:off x="251520" y="2160591"/>
            <a:ext cx="5473799" cy="2420537"/>
          </a:xfrm>
        </p:spPr>
        <p:txBody>
          <a:bodyPr>
            <a:normAutofit/>
          </a:bodyPr>
          <a:lstStyle/>
          <a:p>
            <a:pPr algn="just"/>
            <a:r>
              <a:rPr lang="es-MX" sz="2400" dirty="0"/>
              <a:t> Falta de consentimiento.</a:t>
            </a:r>
          </a:p>
          <a:p>
            <a:pPr algn="just"/>
            <a:r>
              <a:rPr lang="es-MX" sz="2400" dirty="0"/>
              <a:t> Falta del objeto materia del contrato.</a:t>
            </a:r>
            <a:endParaRPr lang="es-ES" sz="2400" dirty="0"/>
          </a:p>
          <a:p>
            <a:pPr algn="just"/>
            <a:r>
              <a:rPr lang="es-MX" sz="2400" dirty="0"/>
              <a:t>Falta de solemnidad genera la inexistencia (no hay contratos solemnes sólo actos jurídicos solemnes).</a:t>
            </a:r>
            <a:endParaRPr lang="es-ES" sz="2400" dirty="0"/>
          </a:p>
        </p:txBody>
      </p:sp>
      <p:pic>
        <p:nvPicPr>
          <p:cNvPr id="107524" name="Picture 4" descr="MCj0410521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2200" y="2073872"/>
            <a:ext cx="2574136" cy="1931192"/>
          </a:xfrm>
          <a:prstGeom prst="rect">
            <a:avLst/>
          </a:prstGeom>
          <a:noFill/>
          <a:extLst>
            <a:ext uri="{909E8E84-426E-40DD-AFC4-6F175D3DCCD1}">
              <a14:hiddenFill xmlns:a14="http://schemas.microsoft.com/office/drawing/2010/main">
                <a:solidFill>
                  <a:srgbClr val="FFFFFF"/>
                </a:solidFill>
              </a14:hiddenFill>
            </a:ext>
          </a:extLst>
        </p:spPr>
      </p:pic>
      <p:pic>
        <p:nvPicPr>
          <p:cNvPr id="107527" name="Picture 7" descr="MCj0286972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4275818"/>
            <a:ext cx="1656184" cy="1934245"/>
          </a:xfrm>
          <a:prstGeom prst="rect">
            <a:avLst/>
          </a:prstGeom>
          <a:noFill/>
          <a:extLst>
            <a:ext uri="{909E8E84-426E-40DD-AFC4-6F175D3DCCD1}">
              <a14:hiddenFill xmlns:a14="http://schemas.microsoft.com/office/drawing/2010/main">
                <a:solidFill>
                  <a:srgbClr val="FFFFFF"/>
                </a:solidFill>
              </a14:hiddenFill>
            </a:ext>
          </a:extLst>
        </p:spPr>
      </p:pic>
      <p:pic>
        <p:nvPicPr>
          <p:cNvPr id="107528" name="Picture 8" descr="MCj0233028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28395" y="4240121"/>
            <a:ext cx="1944688" cy="172878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022A7D85-70E2-492D-8CE3-61A6EF15950A}"/>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709439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179513" y="116632"/>
            <a:ext cx="5904655" cy="1368152"/>
          </a:xfrm>
        </p:spPr>
        <p:txBody>
          <a:bodyPr/>
          <a:lstStyle/>
          <a:p>
            <a:r>
              <a:rPr lang="es-MX" sz="4000" dirty="0"/>
              <a:t>1er. Grado INEXISTENCIA</a:t>
            </a:r>
            <a:br>
              <a:rPr lang="es-MX" sz="4000" dirty="0"/>
            </a:br>
            <a:r>
              <a:rPr lang="es-MX" sz="4000" dirty="0"/>
              <a:t>EFECTOS</a:t>
            </a:r>
            <a:endParaRPr lang="es-ES" sz="4000" dirty="0"/>
          </a:p>
        </p:txBody>
      </p:sp>
      <p:sp>
        <p:nvSpPr>
          <p:cNvPr id="108547" name="Rectangle 3"/>
          <p:cNvSpPr>
            <a:spLocks noGrp="1" noChangeArrowheads="1"/>
          </p:cNvSpPr>
          <p:nvPr>
            <p:ph idx="1"/>
          </p:nvPr>
        </p:nvSpPr>
        <p:spPr>
          <a:xfrm>
            <a:off x="539552" y="1556792"/>
            <a:ext cx="4682481" cy="3880773"/>
          </a:xfrm>
        </p:spPr>
        <p:txBody>
          <a:bodyPr>
            <a:normAutofit lnSpcReduction="10000"/>
          </a:bodyPr>
          <a:lstStyle/>
          <a:p>
            <a:pPr>
              <a:lnSpc>
                <a:spcPct val="90000"/>
              </a:lnSpc>
              <a:buFont typeface="Wingdings" pitchFamily="2" charset="2"/>
              <a:buNone/>
            </a:pPr>
            <a:endParaRPr lang="es-MX" dirty="0"/>
          </a:p>
          <a:p>
            <a:pPr algn="just">
              <a:lnSpc>
                <a:spcPct val="90000"/>
              </a:lnSpc>
            </a:pPr>
            <a:r>
              <a:rPr lang="es-MX" sz="2400" dirty="0"/>
              <a:t>No produce efectos. </a:t>
            </a:r>
          </a:p>
          <a:p>
            <a:pPr algn="just">
              <a:lnSpc>
                <a:spcPct val="90000"/>
              </a:lnSpc>
            </a:pPr>
            <a:r>
              <a:rPr lang="es-MX" sz="2400" dirty="0"/>
              <a:t>No  admite convalidación: por la confirmación ni por la ratificación.</a:t>
            </a:r>
          </a:p>
          <a:p>
            <a:pPr algn="just">
              <a:lnSpc>
                <a:spcPct val="90000"/>
              </a:lnSpc>
            </a:pPr>
            <a:r>
              <a:rPr lang="es-MX" sz="2400" dirty="0"/>
              <a:t>No admite prescripción.</a:t>
            </a:r>
          </a:p>
          <a:p>
            <a:pPr algn="just">
              <a:lnSpc>
                <a:spcPct val="90000"/>
              </a:lnSpc>
            </a:pPr>
            <a:r>
              <a:rPr lang="es-MX" sz="2400" dirty="0"/>
              <a:t>Puede prevalecer a todo interesado (puede invocar la inexistencia cualquier interesado).</a:t>
            </a:r>
          </a:p>
          <a:p>
            <a:pPr algn="just">
              <a:lnSpc>
                <a:spcPct val="90000"/>
              </a:lnSpc>
            </a:pPr>
            <a:r>
              <a:rPr lang="es-MX" sz="2400" dirty="0"/>
              <a:t>No requiere declaración judicial.</a:t>
            </a:r>
            <a:endParaRPr lang="es-ES" sz="2400" dirty="0"/>
          </a:p>
          <a:p>
            <a:pPr>
              <a:lnSpc>
                <a:spcPct val="90000"/>
              </a:lnSpc>
            </a:pPr>
            <a:endParaRPr lang="es-ES" dirty="0"/>
          </a:p>
        </p:txBody>
      </p:sp>
      <p:pic>
        <p:nvPicPr>
          <p:cNvPr id="4" name="Picture 4" descr="MCPE01900_0000[1]">
            <a:extLst>
              <a:ext uri="{FF2B5EF4-FFF2-40B4-BE49-F238E27FC236}">
                <a16:creationId xmlns:a16="http://schemas.microsoft.com/office/drawing/2014/main" id="{F4C84E17-4BDC-484A-824D-B77D7E24FFA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6135" y="2132856"/>
            <a:ext cx="3064381" cy="280831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80E0F838-E2AF-4327-93FA-9C113CB4C607}"/>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9341545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s-MX" sz="4000"/>
              <a:t>2° grado NULIDAD RELATIVA O ANULABILIDAD</a:t>
            </a:r>
            <a:endParaRPr lang="es-ES" sz="4000"/>
          </a:p>
        </p:txBody>
      </p:sp>
      <p:sp>
        <p:nvSpPr>
          <p:cNvPr id="110595" name="Rectangle 3"/>
          <p:cNvSpPr>
            <a:spLocks noGrp="1" noChangeArrowheads="1"/>
          </p:cNvSpPr>
          <p:nvPr>
            <p:ph idx="1"/>
          </p:nvPr>
        </p:nvSpPr>
        <p:spPr>
          <a:xfrm>
            <a:off x="822959" y="1845734"/>
            <a:ext cx="7133417" cy="2087322"/>
          </a:xfrm>
        </p:spPr>
        <p:txBody>
          <a:bodyPr>
            <a:normAutofit/>
          </a:bodyPr>
          <a:lstStyle/>
          <a:p>
            <a:pPr algn="just"/>
            <a:r>
              <a:rPr lang="es-MX" sz="2800" dirty="0"/>
              <a:t>Causas:</a:t>
            </a:r>
            <a:endParaRPr lang="es-ES" sz="2800" dirty="0"/>
          </a:p>
          <a:p>
            <a:pPr algn="just"/>
            <a:r>
              <a:rPr lang="es-MX" sz="2800" dirty="0"/>
              <a:t>Por algún vicio en el consentimiento</a:t>
            </a:r>
            <a:endParaRPr lang="es-ES" sz="2800" dirty="0"/>
          </a:p>
          <a:p>
            <a:pPr algn="just"/>
            <a:r>
              <a:rPr lang="es-MX" sz="2800" dirty="0"/>
              <a:t>Por falta de formalidad que establece la ley.</a:t>
            </a:r>
            <a:endParaRPr lang="es-ES" sz="2800" dirty="0"/>
          </a:p>
        </p:txBody>
      </p:sp>
      <p:pic>
        <p:nvPicPr>
          <p:cNvPr id="4" name="Picture 6" descr="MCj03609360000[1]">
            <a:extLst>
              <a:ext uri="{FF2B5EF4-FFF2-40B4-BE49-F238E27FC236}">
                <a16:creationId xmlns:a16="http://schemas.microsoft.com/office/drawing/2014/main" id="{9824C420-CD3A-4896-ACB7-32842E7CE69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6096" y="4221088"/>
            <a:ext cx="2251000" cy="181010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DD93986-612E-4691-A275-35D59D9C3B39}"/>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25241046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s-MX" sz="4000"/>
              <a:t>2° grado NULIDAD RELATIVA O ANULABILIDAD</a:t>
            </a:r>
            <a:endParaRPr lang="es-ES" sz="4000"/>
          </a:p>
        </p:txBody>
      </p:sp>
      <p:sp>
        <p:nvSpPr>
          <p:cNvPr id="111619" name="Rectangle 3"/>
          <p:cNvSpPr>
            <a:spLocks noGrp="1" noChangeArrowheads="1"/>
          </p:cNvSpPr>
          <p:nvPr>
            <p:ph idx="1"/>
          </p:nvPr>
        </p:nvSpPr>
        <p:spPr>
          <a:xfrm>
            <a:off x="822959" y="1845734"/>
            <a:ext cx="4685145" cy="4023360"/>
          </a:xfrm>
        </p:spPr>
        <p:txBody>
          <a:bodyPr>
            <a:normAutofit/>
          </a:bodyPr>
          <a:lstStyle/>
          <a:p>
            <a:pPr algn="just">
              <a:lnSpc>
                <a:spcPct val="90000"/>
              </a:lnSpc>
            </a:pPr>
            <a:r>
              <a:rPr lang="es-MX" sz="2400" dirty="0"/>
              <a:t>Efectos:</a:t>
            </a:r>
          </a:p>
          <a:p>
            <a:pPr algn="just">
              <a:lnSpc>
                <a:spcPct val="90000"/>
              </a:lnSpc>
            </a:pPr>
            <a:r>
              <a:rPr lang="es-MX" sz="2400" dirty="0"/>
              <a:t>Produce efectos provisionalmente.</a:t>
            </a:r>
          </a:p>
          <a:p>
            <a:pPr algn="just">
              <a:lnSpc>
                <a:spcPct val="90000"/>
              </a:lnSpc>
            </a:pPr>
            <a:r>
              <a:rPr lang="es-MX" sz="2400" dirty="0"/>
              <a:t>Admite la convalidación: por la confirmación o ratificación.</a:t>
            </a:r>
          </a:p>
          <a:p>
            <a:pPr algn="just">
              <a:lnSpc>
                <a:spcPct val="90000"/>
              </a:lnSpc>
            </a:pPr>
            <a:r>
              <a:rPr lang="es-MX" sz="2400" dirty="0"/>
              <a:t>Admite prescripción.</a:t>
            </a:r>
          </a:p>
          <a:p>
            <a:pPr algn="just">
              <a:lnSpc>
                <a:spcPct val="90000"/>
              </a:lnSpc>
            </a:pPr>
            <a:r>
              <a:rPr lang="es-MX" sz="2400" dirty="0"/>
              <a:t>Puede alegarse la nulidad por el directamente afectado o interesado.</a:t>
            </a:r>
          </a:p>
          <a:p>
            <a:pPr algn="just">
              <a:lnSpc>
                <a:spcPct val="90000"/>
              </a:lnSpc>
            </a:pPr>
            <a:r>
              <a:rPr lang="es-MX" sz="2400" dirty="0"/>
              <a:t>Requiere declaración judicial (para dejar de surtir sus efectos).</a:t>
            </a:r>
            <a:endParaRPr lang="es-ES" sz="2400" dirty="0"/>
          </a:p>
          <a:p>
            <a:pPr algn="just">
              <a:lnSpc>
                <a:spcPct val="90000"/>
              </a:lnSpc>
            </a:pPr>
            <a:endParaRPr lang="es-ES" sz="2400" dirty="0"/>
          </a:p>
        </p:txBody>
      </p:sp>
      <p:pic>
        <p:nvPicPr>
          <p:cNvPr id="111620" name="Picture 4" descr="MCj007881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6136" y="2132856"/>
            <a:ext cx="3003452" cy="316744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5E421EB-7DD8-459C-BFEC-61236428706A}"/>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11520351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251521" y="260648"/>
            <a:ext cx="6705792" cy="1224136"/>
          </a:xfrm>
        </p:spPr>
        <p:txBody>
          <a:bodyPr>
            <a:normAutofit fontScale="90000"/>
          </a:bodyPr>
          <a:lstStyle/>
          <a:p>
            <a:r>
              <a:rPr lang="es-MX" sz="4000" dirty="0"/>
              <a:t>3er. Grado NULIDAD ABSOLUTA O DE PLENO DERECHO</a:t>
            </a:r>
            <a:br>
              <a:rPr lang="es-MX" sz="4000" dirty="0"/>
            </a:br>
            <a:endParaRPr lang="es-ES" sz="4000" dirty="0"/>
          </a:p>
        </p:txBody>
      </p:sp>
      <p:sp>
        <p:nvSpPr>
          <p:cNvPr id="112643" name="Rectangle 3"/>
          <p:cNvSpPr>
            <a:spLocks noGrp="1" noChangeArrowheads="1"/>
          </p:cNvSpPr>
          <p:nvPr>
            <p:ph idx="1"/>
          </p:nvPr>
        </p:nvSpPr>
        <p:spPr/>
        <p:txBody>
          <a:bodyPr/>
          <a:lstStyle/>
          <a:p>
            <a:pPr>
              <a:lnSpc>
                <a:spcPct val="90000"/>
              </a:lnSpc>
            </a:pPr>
            <a:r>
              <a:rPr lang="es-MX" dirty="0"/>
              <a:t>Causas:</a:t>
            </a:r>
          </a:p>
          <a:p>
            <a:pPr>
              <a:lnSpc>
                <a:spcPct val="90000"/>
              </a:lnSpc>
            </a:pPr>
            <a:r>
              <a:rPr lang="es-MX" dirty="0"/>
              <a:t>Cuando haya ilicitud en el objeto, motivo o fin de la voluntad.</a:t>
            </a:r>
          </a:p>
          <a:p>
            <a:pPr>
              <a:lnSpc>
                <a:spcPct val="90000"/>
              </a:lnSpc>
            </a:pPr>
            <a:r>
              <a:rPr lang="es-MX" dirty="0"/>
              <a:t>Efectos:</a:t>
            </a:r>
          </a:p>
          <a:p>
            <a:pPr>
              <a:lnSpc>
                <a:spcPct val="90000"/>
              </a:lnSpc>
            </a:pPr>
            <a:r>
              <a:rPr lang="es-MX" dirty="0"/>
              <a:t>No produce efectos.</a:t>
            </a:r>
          </a:p>
          <a:p>
            <a:pPr>
              <a:lnSpc>
                <a:spcPct val="90000"/>
              </a:lnSpc>
            </a:pPr>
            <a:r>
              <a:rPr lang="es-MX" dirty="0"/>
              <a:t>No admite convalidación</a:t>
            </a:r>
          </a:p>
          <a:p>
            <a:pPr>
              <a:lnSpc>
                <a:spcPct val="90000"/>
              </a:lnSpc>
            </a:pPr>
            <a:r>
              <a:rPr lang="es-MX" dirty="0"/>
              <a:t>No admite prescripción.</a:t>
            </a:r>
          </a:p>
          <a:p>
            <a:pPr>
              <a:lnSpc>
                <a:spcPct val="90000"/>
              </a:lnSpc>
            </a:pPr>
            <a:r>
              <a:rPr lang="es-MX" dirty="0"/>
              <a:t>No requiere declaración judicial.</a:t>
            </a:r>
            <a:endParaRPr lang="es-ES" dirty="0"/>
          </a:p>
        </p:txBody>
      </p:sp>
      <p:pic>
        <p:nvPicPr>
          <p:cNvPr id="4" name="Picture 3">
            <a:extLst>
              <a:ext uri="{FF2B5EF4-FFF2-40B4-BE49-F238E27FC236}">
                <a16:creationId xmlns:a16="http://schemas.microsoft.com/office/drawing/2014/main" id="{A9547106-367C-4A13-93B7-B075422DD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3068960"/>
            <a:ext cx="3161027" cy="2367719"/>
          </a:xfrm>
          <a:prstGeom prst="rect">
            <a:avLst/>
          </a:prstGeom>
        </p:spPr>
      </p:pic>
      <p:sp>
        <p:nvSpPr>
          <p:cNvPr id="5" name="Rectangle 4">
            <a:extLst>
              <a:ext uri="{FF2B5EF4-FFF2-40B4-BE49-F238E27FC236}">
                <a16:creationId xmlns:a16="http://schemas.microsoft.com/office/drawing/2014/main" id="{6E649673-D6AB-475E-A606-086FC326D4D1}"/>
              </a:ext>
            </a:extLst>
          </p:cNvPr>
          <p:cNvSpPr/>
          <p:nvPr/>
        </p:nvSpPr>
        <p:spPr>
          <a:xfrm>
            <a:off x="1528438" y="5999745"/>
            <a:ext cx="1556836" cy="369332"/>
          </a:xfrm>
          <a:prstGeom prst="rect">
            <a:avLst/>
          </a:prstGeom>
        </p:spPr>
        <p:txBody>
          <a:bodyPr wrap="none">
            <a:spAutoFit/>
          </a:bodyPr>
          <a:lstStyle/>
          <a:p>
            <a:r>
              <a:rPr lang="es-MX" dirty="0" err="1"/>
              <a:t>Méjan</a:t>
            </a:r>
            <a:r>
              <a:rPr lang="es-MX" dirty="0"/>
              <a:t>, (2010) </a:t>
            </a:r>
            <a:endParaRPr lang="es-US" dirty="0"/>
          </a:p>
        </p:txBody>
      </p:sp>
    </p:spTree>
    <p:extLst>
      <p:ext uri="{BB962C8B-B14F-4D97-AF65-F5344CB8AC3E}">
        <p14:creationId xmlns:p14="http://schemas.microsoft.com/office/powerpoint/2010/main" val="9136525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s-MX" sz="4000"/>
              <a:t>TESIS DE JAPIOT Y PIEDELIEVER</a:t>
            </a:r>
            <a:endParaRPr lang="es-ES" sz="4000"/>
          </a:p>
        </p:txBody>
      </p:sp>
      <p:sp>
        <p:nvSpPr>
          <p:cNvPr id="109571" name="Rectangle 3"/>
          <p:cNvSpPr>
            <a:spLocks noGrp="1" noChangeArrowheads="1"/>
          </p:cNvSpPr>
          <p:nvPr>
            <p:ph idx="1"/>
          </p:nvPr>
        </p:nvSpPr>
        <p:spPr>
          <a:xfrm>
            <a:off x="683568" y="1988840"/>
            <a:ext cx="7683192" cy="1296144"/>
          </a:xfrm>
        </p:spPr>
        <p:txBody>
          <a:bodyPr>
            <a:normAutofit/>
          </a:bodyPr>
          <a:lstStyle/>
          <a:p>
            <a:pPr algn="just"/>
            <a:r>
              <a:rPr lang="es-MX" sz="2400" dirty="0"/>
              <a:t>Estos autores critican a la escuela clásica aludiendo que las categorías herméticas y estáticas que propone dicha escuela no se compaginan con la rica y compleja realidad.</a:t>
            </a:r>
            <a:endParaRPr lang="es-ES" sz="2400" dirty="0"/>
          </a:p>
        </p:txBody>
      </p:sp>
      <p:pic>
        <p:nvPicPr>
          <p:cNvPr id="5" name="Picture 6" descr="MCj03327380000[1]">
            <a:extLst>
              <a:ext uri="{FF2B5EF4-FFF2-40B4-BE49-F238E27FC236}">
                <a16:creationId xmlns:a16="http://schemas.microsoft.com/office/drawing/2014/main" id="{94835ED1-807D-4971-AFAA-5720ADA0130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5856" y="3580340"/>
            <a:ext cx="2448272" cy="246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4625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17A78-35AA-4016-A16E-248BA25623B7}"/>
              </a:ext>
            </a:extLst>
          </p:cNvPr>
          <p:cNvSpPr>
            <a:spLocks noGrp="1"/>
          </p:cNvSpPr>
          <p:nvPr>
            <p:ph type="title"/>
          </p:nvPr>
        </p:nvSpPr>
        <p:spPr>
          <a:xfrm>
            <a:off x="822960" y="980728"/>
            <a:ext cx="7543800" cy="756633"/>
          </a:xfrm>
        </p:spPr>
        <p:txBody>
          <a:bodyPr>
            <a:normAutofit/>
          </a:bodyPr>
          <a:lstStyle/>
          <a:p>
            <a:r>
              <a:rPr lang="es-MX" sz="3600" dirty="0"/>
              <a:t>Ubicación de la unidad de aprendizaje </a:t>
            </a:r>
            <a:endParaRPr lang="es-US" sz="3600" dirty="0"/>
          </a:p>
        </p:txBody>
      </p:sp>
      <p:sp>
        <p:nvSpPr>
          <p:cNvPr id="3" name="Content Placeholder 2">
            <a:extLst>
              <a:ext uri="{FF2B5EF4-FFF2-40B4-BE49-F238E27FC236}">
                <a16:creationId xmlns:a16="http://schemas.microsoft.com/office/drawing/2014/main" id="{61F71D73-6F07-4538-9A8F-68C3D5FDA730}"/>
              </a:ext>
            </a:extLst>
          </p:cNvPr>
          <p:cNvSpPr>
            <a:spLocks noGrp="1"/>
          </p:cNvSpPr>
          <p:nvPr>
            <p:ph idx="1"/>
          </p:nvPr>
        </p:nvSpPr>
        <p:spPr>
          <a:xfrm>
            <a:off x="822959" y="1845734"/>
            <a:ext cx="7543801" cy="2159330"/>
          </a:xfrm>
        </p:spPr>
        <p:txBody>
          <a:bodyPr>
            <a:normAutofit/>
          </a:bodyPr>
          <a:lstStyle/>
          <a:p>
            <a:pPr algn="just"/>
            <a:r>
              <a:rPr lang="es-US" sz="2800" b="1" dirty="0"/>
              <a:t>Núcleo de formación: </a:t>
            </a:r>
            <a:r>
              <a:rPr lang="es-US" sz="2800" dirty="0"/>
              <a:t>	</a:t>
            </a:r>
            <a:r>
              <a:rPr lang="es-US" sz="2800" b="1" dirty="0"/>
              <a:t>Sustantivo </a:t>
            </a:r>
            <a:r>
              <a:rPr lang="es-US" sz="2800" dirty="0"/>
              <a:t>	</a:t>
            </a:r>
          </a:p>
          <a:p>
            <a:pPr algn="just"/>
            <a:r>
              <a:rPr lang="es-US" sz="2800" b="1" dirty="0"/>
              <a:t>Área Curricular: </a:t>
            </a:r>
            <a:r>
              <a:rPr lang="es-US" sz="2800" dirty="0"/>
              <a:t>		</a:t>
            </a:r>
            <a:r>
              <a:rPr lang="es-US" sz="2800" b="1" dirty="0"/>
              <a:t>Derecho Civil </a:t>
            </a:r>
            <a:r>
              <a:rPr lang="es-US" sz="2800" dirty="0"/>
              <a:t>	</a:t>
            </a:r>
          </a:p>
          <a:p>
            <a:pPr algn="just"/>
            <a:r>
              <a:rPr lang="es-MX" sz="2800" b="1" dirty="0"/>
              <a:t>Carácter de la UA: </a:t>
            </a:r>
            <a:r>
              <a:rPr lang="es-MX" sz="2800" dirty="0"/>
              <a:t>	</a:t>
            </a:r>
            <a:r>
              <a:rPr lang="es-MX" sz="2800" b="1" dirty="0"/>
              <a:t>Obligatoria </a:t>
            </a:r>
            <a:r>
              <a:rPr lang="es-MX" sz="2800" dirty="0"/>
              <a:t>	</a:t>
            </a:r>
          </a:p>
          <a:p>
            <a:pPr algn="just"/>
            <a:endParaRPr lang="es-US" sz="2800" dirty="0"/>
          </a:p>
        </p:txBody>
      </p:sp>
    </p:spTree>
    <p:extLst>
      <p:ext uri="{BB962C8B-B14F-4D97-AF65-F5344CB8AC3E}">
        <p14:creationId xmlns:p14="http://schemas.microsoft.com/office/powerpoint/2010/main" val="20777562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s-MX" sz="4000" dirty="0"/>
              <a:t>TESIS DE JULIAN BONNECASSE</a:t>
            </a:r>
            <a:endParaRPr lang="es-ES" sz="4000" dirty="0"/>
          </a:p>
        </p:txBody>
      </p:sp>
      <p:sp>
        <p:nvSpPr>
          <p:cNvPr id="113667" name="Rectangle 3"/>
          <p:cNvSpPr>
            <a:spLocks noGrp="1" noChangeArrowheads="1"/>
          </p:cNvSpPr>
          <p:nvPr>
            <p:ph idx="1"/>
          </p:nvPr>
        </p:nvSpPr>
        <p:spPr>
          <a:xfrm>
            <a:off x="848820" y="1988840"/>
            <a:ext cx="4680520" cy="3672408"/>
          </a:xfrm>
        </p:spPr>
        <p:txBody>
          <a:bodyPr>
            <a:normAutofit lnSpcReduction="10000"/>
          </a:bodyPr>
          <a:lstStyle/>
          <a:p>
            <a:pPr algn="just">
              <a:lnSpc>
                <a:spcPct val="90000"/>
              </a:lnSpc>
            </a:pPr>
            <a:r>
              <a:rPr lang="es-MX" sz="2400" dirty="0"/>
              <a:t>Crítica la posición de </a:t>
            </a:r>
            <a:r>
              <a:rPr lang="es-MX" sz="2400" dirty="0" err="1"/>
              <a:t>Japiot</a:t>
            </a:r>
            <a:r>
              <a:rPr lang="es-MX" sz="2400" dirty="0"/>
              <a:t> y </a:t>
            </a:r>
            <a:r>
              <a:rPr lang="es-MX" sz="2400" dirty="0" err="1"/>
              <a:t>Piedeliever</a:t>
            </a:r>
            <a:r>
              <a:rPr lang="es-MX" sz="2400" dirty="0"/>
              <a:t>, aludiendo de que dejar al juez la determinación del grado de eficacia o ineficacia de que va a gozar un acto jurídico cuando le falte algún elemento esencial o accidental, lo estima sumamente peligroso, lo importante es hacer una regulación sistemática tanto genérica como particular para analizar el grado de ineficacia de un acto.</a:t>
            </a:r>
            <a:endParaRPr lang="es-ES" sz="2400" dirty="0"/>
          </a:p>
        </p:txBody>
      </p:sp>
      <p:pic>
        <p:nvPicPr>
          <p:cNvPr id="3" name="Picture 2">
            <a:extLst>
              <a:ext uri="{FF2B5EF4-FFF2-40B4-BE49-F238E27FC236}">
                <a16:creationId xmlns:a16="http://schemas.microsoft.com/office/drawing/2014/main" id="{6DE7EF83-FD39-4EB6-A271-405481FABC03}"/>
              </a:ext>
            </a:extLst>
          </p:cNvPr>
          <p:cNvPicPr>
            <a:picLocks noChangeAspect="1"/>
          </p:cNvPicPr>
          <p:nvPr/>
        </p:nvPicPr>
        <p:blipFill rotWithShape="1">
          <a:blip r:embed="rId2">
            <a:extLst>
              <a:ext uri="{28A0092B-C50C-407E-A947-70E740481C1C}">
                <a14:useLocalDpi xmlns:a14="http://schemas.microsoft.com/office/drawing/2010/main" val="0"/>
              </a:ext>
            </a:extLst>
          </a:blip>
          <a:srcRect l="44966"/>
          <a:stretch/>
        </p:blipFill>
        <p:spPr>
          <a:xfrm>
            <a:off x="5839192" y="2132856"/>
            <a:ext cx="2909272" cy="3144274"/>
          </a:xfrm>
          <a:prstGeom prst="rect">
            <a:avLst/>
          </a:prstGeom>
          <a:ln>
            <a:noFill/>
          </a:ln>
          <a:effectLst>
            <a:softEdge rad="112500"/>
          </a:effectLst>
        </p:spPr>
      </p:pic>
    </p:spTree>
    <p:extLst>
      <p:ext uri="{BB962C8B-B14F-4D97-AF65-F5344CB8AC3E}">
        <p14:creationId xmlns:p14="http://schemas.microsoft.com/office/powerpoint/2010/main" val="40802577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827584" y="764704"/>
            <a:ext cx="7848871" cy="864096"/>
          </a:xfrm>
        </p:spPr>
        <p:txBody>
          <a:bodyPr/>
          <a:lstStyle/>
          <a:p>
            <a:r>
              <a:rPr lang="es-MX" sz="4000" dirty="0"/>
              <a:t>TESIS DE JULIAN BONNECASSE</a:t>
            </a:r>
            <a:endParaRPr lang="es-ES" sz="4000" dirty="0"/>
          </a:p>
        </p:txBody>
      </p:sp>
      <p:sp>
        <p:nvSpPr>
          <p:cNvPr id="114691" name="Rectangle 3"/>
          <p:cNvSpPr>
            <a:spLocks noGrp="1" noChangeArrowheads="1"/>
          </p:cNvSpPr>
          <p:nvPr>
            <p:ph idx="1"/>
          </p:nvPr>
        </p:nvSpPr>
        <p:spPr>
          <a:xfrm>
            <a:off x="683567" y="1844824"/>
            <a:ext cx="4752529" cy="4196539"/>
          </a:xfrm>
        </p:spPr>
        <p:txBody>
          <a:bodyPr>
            <a:normAutofit/>
          </a:bodyPr>
          <a:lstStyle/>
          <a:p>
            <a:pPr algn="just">
              <a:lnSpc>
                <a:spcPct val="90000"/>
              </a:lnSpc>
            </a:pPr>
            <a:r>
              <a:rPr lang="es-MX" sz="2400" dirty="0"/>
              <a:t>Este autor hace la regulación manejando los mismos elementos de inexistencia de la escuela clásica, el cual los llama orgánicos, manifestando que para que un acto jurídico tenga vida deberá reunir sus elementos orgánicos mismos que son: el psicológico que se integra con el consentimiento de las partes y el material que se refiere al objeto mismo materia del acto.</a:t>
            </a:r>
            <a:endParaRPr lang="es-ES" sz="2400" dirty="0"/>
          </a:p>
        </p:txBody>
      </p:sp>
      <p:pic>
        <p:nvPicPr>
          <p:cNvPr id="5" name="Picture 4">
            <a:extLst>
              <a:ext uri="{FF2B5EF4-FFF2-40B4-BE49-F238E27FC236}">
                <a16:creationId xmlns:a16="http://schemas.microsoft.com/office/drawing/2014/main" id="{667E67F1-2826-4B23-8CFB-FFA2573CA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2060848"/>
            <a:ext cx="3341689" cy="2232248"/>
          </a:xfrm>
          <a:prstGeom prst="rect">
            <a:avLst/>
          </a:prstGeom>
        </p:spPr>
      </p:pic>
    </p:spTree>
    <p:extLst>
      <p:ext uri="{BB962C8B-B14F-4D97-AF65-F5344CB8AC3E}">
        <p14:creationId xmlns:p14="http://schemas.microsoft.com/office/powerpoint/2010/main" val="16628878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a:t>Bibliografía </a:t>
            </a:r>
          </a:p>
        </p:txBody>
      </p:sp>
      <p:sp>
        <p:nvSpPr>
          <p:cNvPr id="5" name="Marcador de contenido 4"/>
          <p:cNvSpPr>
            <a:spLocks noGrp="1"/>
          </p:cNvSpPr>
          <p:nvPr>
            <p:ph idx="1"/>
          </p:nvPr>
        </p:nvSpPr>
        <p:spPr/>
        <p:txBody>
          <a:bodyPr>
            <a:normAutofit fontScale="92500" lnSpcReduction="20000"/>
          </a:bodyPr>
          <a:lstStyle/>
          <a:p>
            <a:pPr algn="just"/>
            <a:r>
              <a:rPr lang="es-MX" dirty="0"/>
              <a:t>Agenda Civil del D.F. </a:t>
            </a:r>
            <a:r>
              <a:rPr lang="es-MX" dirty="0" err="1"/>
              <a:t>Isef</a:t>
            </a:r>
            <a:r>
              <a:rPr lang="es-MX" dirty="0"/>
              <a:t>. México, D.F.</a:t>
            </a:r>
          </a:p>
          <a:p>
            <a:pPr algn="just"/>
            <a:r>
              <a:rPr lang="es-MX" dirty="0" err="1"/>
              <a:t>Baqueiro</a:t>
            </a:r>
            <a:r>
              <a:rPr lang="es-MX" dirty="0"/>
              <a:t>, E., (2009). </a:t>
            </a:r>
            <a:r>
              <a:rPr lang="es-MX" i="1" dirty="0"/>
              <a:t>Derecho Civil. Introducción y personas</a:t>
            </a:r>
            <a:r>
              <a:rPr lang="es-MX" dirty="0"/>
              <a:t>. Oxford. México </a:t>
            </a:r>
          </a:p>
          <a:p>
            <a:pPr algn="just"/>
            <a:r>
              <a:rPr lang="es-MX" dirty="0"/>
              <a:t>Borja, M. (2016). Teoría General de las Obligaciones. Editorial Porrúa, México.</a:t>
            </a:r>
          </a:p>
          <a:p>
            <a:pPr algn="just"/>
            <a:r>
              <a:rPr lang="es-MX" dirty="0"/>
              <a:t>Gutiérrez, E. (2015). Derecho de las Obligaciones. Décima tercera edición. Editorial Porrúa, México.</a:t>
            </a:r>
          </a:p>
          <a:p>
            <a:pPr algn="just"/>
            <a:r>
              <a:rPr lang="es-MX" dirty="0"/>
              <a:t>Maduro, E. (2001). Curso de Obligaciones. Derecho Civil III. Tomo I. Décima Primera Edición. Universidad Católica Andrés Bello. Caracas- Venezuela.</a:t>
            </a:r>
          </a:p>
          <a:p>
            <a:pPr algn="just"/>
            <a:r>
              <a:rPr lang="es-MX" dirty="0" err="1"/>
              <a:t>Méjan</a:t>
            </a:r>
            <a:r>
              <a:rPr lang="es-MX" dirty="0"/>
              <a:t>. L. (2010). Obligaciones Civiles. Ayuda de Memoria. Oxford. México.</a:t>
            </a:r>
          </a:p>
          <a:p>
            <a:pPr algn="just"/>
            <a:r>
              <a:rPr lang="es-MX" dirty="0" err="1"/>
              <a:t>Rojina</a:t>
            </a:r>
            <a:r>
              <a:rPr lang="es-MX" dirty="0"/>
              <a:t>, R. (2009). Derecho Civil III. Teoría General de las Obligaciones. 26 edición. Editorial Porrúa, México.</a:t>
            </a:r>
          </a:p>
          <a:p>
            <a:pPr algn="just"/>
            <a:r>
              <a:rPr lang="es-MX" dirty="0"/>
              <a:t>Tapia, J. (2013). Derecho de Obligaciones. 2da. Edición. Editorial Porrúa, México.</a:t>
            </a:r>
          </a:p>
        </p:txBody>
      </p:sp>
    </p:spTree>
    <p:extLst>
      <p:ext uri="{BB962C8B-B14F-4D97-AF65-F5344CB8AC3E}">
        <p14:creationId xmlns:p14="http://schemas.microsoft.com/office/powerpoint/2010/main" val="3547045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04CE4-9447-4A4C-BCA4-EB062DB14641}"/>
              </a:ext>
            </a:extLst>
          </p:cNvPr>
          <p:cNvSpPr>
            <a:spLocks noGrp="1"/>
          </p:cNvSpPr>
          <p:nvPr>
            <p:ph type="title"/>
          </p:nvPr>
        </p:nvSpPr>
        <p:spPr>
          <a:xfrm>
            <a:off x="822960" y="980728"/>
            <a:ext cx="7543800" cy="756633"/>
          </a:xfrm>
        </p:spPr>
        <p:txBody>
          <a:bodyPr>
            <a:normAutofit/>
          </a:bodyPr>
          <a:lstStyle/>
          <a:p>
            <a:r>
              <a:rPr lang="es-MX" sz="3600" dirty="0"/>
              <a:t>Objetivos de la formación profesional </a:t>
            </a:r>
            <a:endParaRPr lang="es-US" sz="3600" dirty="0"/>
          </a:p>
        </p:txBody>
      </p:sp>
      <p:sp>
        <p:nvSpPr>
          <p:cNvPr id="3" name="Content Placeholder 2">
            <a:extLst>
              <a:ext uri="{FF2B5EF4-FFF2-40B4-BE49-F238E27FC236}">
                <a16:creationId xmlns:a16="http://schemas.microsoft.com/office/drawing/2014/main" id="{0F3AA128-8A60-4760-8CDE-24D9BC12B2E8}"/>
              </a:ext>
            </a:extLst>
          </p:cNvPr>
          <p:cNvSpPr>
            <a:spLocks noGrp="1"/>
          </p:cNvSpPr>
          <p:nvPr>
            <p:ph idx="1"/>
          </p:nvPr>
        </p:nvSpPr>
        <p:spPr/>
        <p:txBody>
          <a:bodyPr>
            <a:normAutofit fontScale="92500" lnSpcReduction="20000"/>
          </a:bodyPr>
          <a:lstStyle/>
          <a:p>
            <a:pPr algn="just"/>
            <a:r>
              <a:rPr lang="es-MX" sz="2400" dirty="0"/>
              <a:t>Investigar, interpretar y aplicar la ciencia del Derecho para la solución de casos concretos, con ética, en forma leal, diligente y transparente, para la solución de problemas en la sociedad y así lograr la armonía y paz social. </a:t>
            </a:r>
          </a:p>
          <a:p>
            <a:pPr algn="just"/>
            <a:endParaRPr lang="es-US" sz="2400" dirty="0"/>
          </a:p>
          <a:p>
            <a:pPr algn="just"/>
            <a:r>
              <a:rPr lang="es-MX" sz="2400" dirty="0"/>
              <a:t>Construir habilidades que permitan al estudiante y al egresado del Derecho expresarse oralmente con un lenguaje fluido y técnico, usando términos jurídicos precisos y claros, para tomar decisiones jurídicas razonadas. </a:t>
            </a:r>
          </a:p>
          <a:p>
            <a:pPr algn="just"/>
            <a:endParaRPr lang="es-US" sz="2400" dirty="0"/>
          </a:p>
          <a:p>
            <a:pPr algn="just"/>
            <a:r>
              <a:rPr lang="es-MX" sz="2400" dirty="0"/>
              <a:t>Relacionar otras disciplinas con el Derecho que permitan el trabajo inter y multidisciplinario para la integración del mismo. </a:t>
            </a:r>
          </a:p>
          <a:p>
            <a:pPr algn="just"/>
            <a:endParaRPr lang="es-US" sz="2400" dirty="0"/>
          </a:p>
        </p:txBody>
      </p:sp>
    </p:spTree>
    <p:extLst>
      <p:ext uri="{BB962C8B-B14F-4D97-AF65-F5344CB8AC3E}">
        <p14:creationId xmlns:p14="http://schemas.microsoft.com/office/powerpoint/2010/main" val="786885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8871E-7F91-421B-9057-297B7EAAF28F}"/>
              </a:ext>
            </a:extLst>
          </p:cNvPr>
          <p:cNvSpPr>
            <a:spLocks noGrp="1"/>
          </p:cNvSpPr>
          <p:nvPr>
            <p:ph type="title"/>
          </p:nvPr>
        </p:nvSpPr>
        <p:spPr>
          <a:xfrm>
            <a:off x="822960" y="1052736"/>
            <a:ext cx="7543800" cy="684625"/>
          </a:xfrm>
        </p:spPr>
        <p:txBody>
          <a:bodyPr>
            <a:normAutofit/>
          </a:bodyPr>
          <a:lstStyle/>
          <a:p>
            <a:r>
              <a:rPr lang="es-MX" sz="3600" dirty="0"/>
              <a:t>Objetivos del área curricular o disciplinar </a:t>
            </a:r>
            <a:endParaRPr lang="es-US" sz="3600" dirty="0"/>
          </a:p>
        </p:txBody>
      </p:sp>
      <p:sp>
        <p:nvSpPr>
          <p:cNvPr id="3" name="Content Placeholder 2">
            <a:extLst>
              <a:ext uri="{FF2B5EF4-FFF2-40B4-BE49-F238E27FC236}">
                <a16:creationId xmlns:a16="http://schemas.microsoft.com/office/drawing/2014/main" id="{1800E977-2587-4A0E-8EAB-503D8E4C80F5}"/>
              </a:ext>
            </a:extLst>
          </p:cNvPr>
          <p:cNvSpPr>
            <a:spLocks noGrp="1"/>
          </p:cNvSpPr>
          <p:nvPr>
            <p:ph idx="1"/>
          </p:nvPr>
        </p:nvSpPr>
        <p:spPr>
          <a:xfrm>
            <a:off x="822959" y="1845734"/>
            <a:ext cx="7543801" cy="1511258"/>
          </a:xfrm>
        </p:spPr>
        <p:txBody>
          <a:bodyPr>
            <a:normAutofit/>
          </a:bodyPr>
          <a:lstStyle/>
          <a:p>
            <a:pPr algn="just"/>
            <a:r>
              <a:rPr lang="es-MX" sz="2800" dirty="0"/>
              <a:t>Analizar las instituciones civiles y teorías propias de la materia para aplicar sus respectivos marcos jurídicos vigentes y resolver conflictos. </a:t>
            </a:r>
            <a:endParaRPr lang="es-US" sz="2800" dirty="0"/>
          </a:p>
        </p:txBody>
      </p:sp>
    </p:spTree>
    <p:extLst>
      <p:ext uri="{BB962C8B-B14F-4D97-AF65-F5344CB8AC3E}">
        <p14:creationId xmlns:p14="http://schemas.microsoft.com/office/powerpoint/2010/main" val="3285548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4FDA8-9A3F-491C-980B-2006B1C4F11D}"/>
              </a:ext>
            </a:extLst>
          </p:cNvPr>
          <p:cNvSpPr>
            <a:spLocks noGrp="1"/>
          </p:cNvSpPr>
          <p:nvPr>
            <p:ph type="title"/>
          </p:nvPr>
        </p:nvSpPr>
        <p:spPr/>
        <p:txBody>
          <a:bodyPr/>
          <a:lstStyle/>
          <a:p>
            <a:r>
              <a:rPr lang="es-MX" dirty="0"/>
              <a:t>Objetivo </a:t>
            </a:r>
            <a:endParaRPr lang="es-US" dirty="0"/>
          </a:p>
        </p:txBody>
      </p:sp>
      <p:sp>
        <p:nvSpPr>
          <p:cNvPr id="3" name="Content Placeholder 2">
            <a:extLst>
              <a:ext uri="{FF2B5EF4-FFF2-40B4-BE49-F238E27FC236}">
                <a16:creationId xmlns:a16="http://schemas.microsoft.com/office/drawing/2014/main" id="{FA6E581D-D008-4CF5-806F-BAE20986CBA9}"/>
              </a:ext>
            </a:extLst>
          </p:cNvPr>
          <p:cNvSpPr>
            <a:spLocks noGrp="1"/>
          </p:cNvSpPr>
          <p:nvPr>
            <p:ph idx="1"/>
          </p:nvPr>
        </p:nvSpPr>
        <p:spPr>
          <a:xfrm>
            <a:off x="822959" y="1916832"/>
            <a:ext cx="7543801" cy="1872208"/>
          </a:xfrm>
        </p:spPr>
        <p:txBody>
          <a:bodyPr>
            <a:normAutofit/>
          </a:bodyPr>
          <a:lstStyle/>
          <a:p>
            <a:pPr algn="just"/>
            <a:r>
              <a:rPr lang="es-MX" sz="2800" dirty="0"/>
              <a:t>Diferenciar las distintas fuentes de la obligaciones a través de estudiar las distintas teorías elaboradas doctrinalmente para contrastarlas con la legislación vigente. 	</a:t>
            </a:r>
          </a:p>
          <a:p>
            <a:pPr algn="just"/>
            <a:endParaRPr lang="es-US" sz="2800" dirty="0"/>
          </a:p>
        </p:txBody>
      </p:sp>
    </p:spTree>
    <p:extLst>
      <p:ext uri="{BB962C8B-B14F-4D97-AF65-F5344CB8AC3E}">
        <p14:creationId xmlns:p14="http://schemas.microsoft.com/office/powerpoint/2010/main" val="249461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43272-7F71-4E6F-ACA6-F963A3D9FF17}"/>
              </a:ext>
            </a:extLst>
          </p:cNvPr>
          <p:cNvSpPr>
            <a:spLocks noGrp="1"/>
          </p:cNvSpPr>
          <p:nvPr>
            <p:ph type="title"/>
          </p:nvPr>
        </p:nvSpPr>
        <p:spPr/>
        <p:txBody>
          <a:bodyPr/>
          <a:lstStyle/>
          <a:p>
            <a:r>
              <a:rPr lang="es-MX" dirty="0"/>
              <a:t>Contenidos </a:t>
            </a:r>
            <a:endParaRPr lang="es-US" dirty="0"/>
          </a:p>
        </p:txBody>
      </p:sp>
      <p:sp>
        <p:nvSpPr>
          <p:cNvPr id="3" name="Content Placeholder 2">
            <a:extLst>
              <a:ext uri="{FF2B5EF4-FFF2-40B4-BE49-F238E27FC236}">
                <a16:creationId xmlns:a16="http://schemas.microsoft.com/office/drawing/2014/main" id="{0D901D39-8029-4EBF-9352-17FB3253C75A}"/>
              </a:ext>
            </a:extLst>
          </p:cNvPr>
          <p:cNvSpPr>
            <a:spLocks noGrp="1"/>
          </p:cNvSpPr>
          <p:nvPr>
            <p:ph idx="1"/>
          </p:nvPr>
        </p:nvSpPr>
        <p:spPr>
          <a:xfrm>
            <a:off x="822960" y="1844824"/>
            <a:ext cx="7543801" cy="4023360"/>
          </a:xfrm>
        </p:spPr>
        <p:txBody>
          <a:bodyPr>
            <a:normAutofit lnSpcReduction="10000"/>
          </a:bodyPr>
          <a:lstStyle/>
          <a:p>
            <a:pPr algn="just"/>
            <a:r>
              <a:rPr lang="es-MX" sz="2800" dirty="0"/>
              <a:t>2.1. Origen de las obligaciones y sus distintas teorías en el derecho Romano, Francés y Mexicano </a:t>
            </a:r>
          </a:p>
          <a:p>
            <a:pPr algn="just"/>
            <a:r>
              <a:rPr lang="es-MX" sz="2800" dirty="0"/>
              <a:t>2.2 El Hecho y el Acto Jurídico </a:t>
            </a:r>
          </a:p>
          <a:p>
            <a:pPr algn="just"/>
            <a:r>
              <a:rPr lang="es-MX" sz="2800" dirty="0"/>
              <a:t>2.3 El Convenio, el Contrato y sus clasificaciones </a:t>
            </a:r>
          </a:p>
          <a:p>
            <a:pPr algn="just"/>
            <a:r>
              <a:rPr lang="es-US" sz="2800" dirty="0"/>
              <a:t>2.4 Actos jurídicos unilaterales </a:t>
            </a:r>
          </a:p>
          <a:p>
            <a:pPr algn="just"/>
            <a:r>
              <a:rPr lang="es-US" sz="2800" dirty="0"/>
              <a:t>2.5 Cuasicontratos </a:t>
            </a:r>
          </a:p>
          <a:p>
            <a:pPr algn="just"/>
            <a:r>
              <a:rPr lang="es-US" sz="2800" dirty="0"/>
              <a:t>2.6 Los Hechos Ilícitos </a:t>
            </a:r>
          </a:p>
          <a:p>
            <a:pPr algn="just"/>
            <a:r>
              <a:rPr lang="es-US" sz="2800" dirty="0"/>
              <a:t>	</a:t>
            </a:r>
          </a:p>
          <a:p>
            <a:pPr algn="just"/>
            <a:endParaRPr lang="es-US" sz="2800" dirty="0"/>
          </a:p>
        </p:txBody>
      </p:sp>
    </p:spTree>
    <p:extLst>
      <p:ext uri="{BB962C8B-B14F-4D97-AF65-F5344CB8AC3E}">
        <p14:creationId xmlns:p14="http://schemas.microsoft.com/office/powerpoint/2010/main" val="1344937102"/>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562</TotalTime>
  <Words>2899</Words>
  <Application>Microsoft Office PowerPoint</Application>
  <PresentationFormat>On-screen Show (4:3)</PresentationFormat>
  <Paragraphs>204</Paragraphs>
  <Slides>52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52</vt:i4>
      </vt:variant>
    </vt:vector>
  </HeadingPairs>
  <TitlesOfParts>
    <vt:vector size="56" baseType="lpstr">
      <vt:lpstr>Calibri</vt:lpstr>
      <vt:lpstr>Calibri Light</vt:lpstr>
      <vt:lpstr>Wingdings</vt:lpstr>
      <vt:lpstr>Retrospect</vt:lpstr>
      <vt:lpstr>PowerPoint Presentation</vt:lpstr>
      <vt:lpstr>Presentación </vt:lpstr>
      <vt:lpstr>Presentación </vt:lpstr>
      <vt:lpstr>Presentación </vt:lpstr>
      <vt:lpstr>Ubicación de la unidad de aprendizaje </vt:lpstr>
      <vt:lpstr>Objetivos de la formación profesional </vt:lpstr>
      <vt:lpstr>Objetivos del área curricular o disciplinar </vt:lpstr>
      <vt:lpstr>Objetivo </vt:lpstr>
      <vt:lpstr>Contenidos </vt:lpstr>
      <vt:lpstr>FUENTES DE LAS OBLIGACIONES</vt:lpstr>
      <vt:lpstr>FUENTES DE LAS OBLIGACIONES</vt:lpstr>
      <vt:lpstr>HECHOS Y ACTOS JURÍDICOS</vt:lpstr>
      <vt:lpstr>DEFINICIÓN DE ACTO JURÍDICO</vt:lpstr>
      <vt:lpstr>ACTO JURÍDICO</vt:lpstr>
      <vt:lpstr>ACTO JURÍDICO</vt:lpstr>
      <vt:lpstr>ACTO JURÍDICO</vt:lpstr>
      <vt:lpstr>CLASIFICACIÓN DE LOS HECHOS JURÍDICOS</vt:lpstr>
      <vt:lpstr>HECHOS LÍCITOS </vt:lpstr>
      <vt:lpstr>HECHOS ILÍCITOS</vt:lpstr>
      <vt:lpstr>CLASIFICACIÓN DE LOS HECHOS JURÍDICOS </vt:lpstr>
      <vt:lpstr>CLASIFICACIÓN DE LOS HECHOS JURÍDICOS</vt:lpstr>
      <vt:lpstr>FUNCIÓN DEL ACTOJURÍDICO Y DEL HECHO JURÍDICO</vt:lpstr>
      <vt:lpstr>DOCTRINA CLÁSICA</vt:lpstr>
      <vt:lpstr>EL CONTRATO COMO FUENTE DE LAS OBLIGACIONES </vt:lpstr>
      <vt:lpstr>HECHOS JURÍDICOS COMO FUENTE DE LAS OBLIGACIONES</vt:lpstr>
      <vt:lpstr>OPINIÓN DE BONNECASSE</vt:lpstr>
      <vt:lpstr>CÓDIGO CIVIL PARA EL D.F.</vt:lpstr>
      <vt:lpstr>INEXISTENCIA Y NULIDAD DE LOS ACTOS JURÍDICOS</vt:lpstr>
      <vt:lpstr>INEXISTENCIA Y NULIDAD DE LOS ACTOS JURÍDICOS</vt:lpstr>
      <vt:lpstr>ACTO INEXISTENTE</vt:lpstr>
      <vt:lpstr>ACTO INEXISTENTE</vt:lpstr>
      <vt:lpstr>ACTO INEXISTENTE</vt:lpstr>
      <vt:lpstr>NULIDAD</vt:lpstr>
      <vt:lpstr>TIPOS DE NULIDAD</vt:lpstr>
      <vt:lpstr>NATURALEZA DE AMBAS NULIDADES</vt:lpstr>
      <vt:lpstr>NULIDAD RELATIVA</vt:lpstr>
      <vt:lpstr>COMPARACIÓN ENTRE LOS ACTOS INEXISTENTES, NULOS Y ANULABLES </vt:lpstr>
      <vt:lpstr>COMPARACIÓN ENTRE LOS ACTOS INEXISTENTES, NULOS Y ANULABLES </vt:lpstr>
      <vt:lpstr>COMPARACIÓN ENTRE LOS ACTOS INEXISTENTES, NULOS Y ANULABLES </vt:lpstr>
      <vt:lpstr>ACTO NULO</vt:lpstr>
      <vt:lpstr>ACTO ANULAB LE</vt:lpstr>
      <vt:lpstr>ACTO ANULABLE</vt:lpstr>
      <vt:lpstr>ACTO ANULAB LE</vt:lpstr>
      <vt:lpstr>1er. Grado INEXISTENCIA CAUSAS</vt:lpstr>
      <vt:lpstr>1er. Grado INEXISTENCIA EFECTOS</vt:lpstr>
      <vt:lpstr>2° grado NULIDAD RELATIVA O ANULABILIDAD</vt:lpstr>
      <vt:lpstr>2° grado NULIDAD RELATIVA O ANULABILIDAD</vt:lpstr>
      <vt:lpstr>3er. Grado NULIDAD ABSOLUTA O DE PLENO DERECHO </vt:lpstr>
      <vt:lpstr>TESIS DE JAPIOT Y PIEDELIEVER</vt:lpstr>
      <vt:lpstr>TESIS DE JULIAN BONNECASSE</vt:lpstr>
      <vt:lpstr>TESIS DE JULIAN BONNECASSE</vt:lpstr>
      <vt:lpstr>Bibliografía </vt:lpstr>
    </vt:vector>
  </TitlesOfParts>
  <Company>uaem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maq7s2</dc:creator>
  <cp:lastModifiedBy>Becas</cp:lastModifiedBy>
  <cp:revision>21</cp:revision>
  <dcterms:created xsi:type="dcterms:W3CDTF">2013-04-08T21:41:10Z</dcterms:created>
  <dcterms:modified xsi:type="dcterms:W3CDTF">2017-10-21T00:47:11Z</dcterms:modified>
</cp:coreProperties>
</file>