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gif" ContentType="image/gi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702" r:id="rId2"/>
  </p:sldMasterIdLst>
  <p:notesMasterIdLst>
    <p:notesMasterId r:id="rId52"/>
  </p:notesMasterIdLst>
  <p:sldIdLst>
    <p:sldId id="289" r:id="rId3"/>
    <p:sldId id="311" r:id="rId4"/>
    <p:sldId id="290" r:id="rId5"/>
    <p:sldId id="304" r:id="rId6"/>
    <p:sldId id="280" r:id="rId7"/>
    <p:sldId id="282" r:id="rId8"/>
    <p:sldId id="261" r:id="rId9"/>
    <p:sldId id="260" r:id="rId10"/>
    <p:sldId id="291" r:id="rId11"/>
    <p:sldId id="259" r:id="rId12"/>
    <p:sldId id="262" r:id="rId13"/>
    <p:sldId id="292" r:id="rId14"/>
    <p:sldId id="263" r:id="rId15"/>
    <p:sldId id="264" r:id="rId16"/>
    <p:sldId id="265" r:id="rId17"/>
    <p:sldId id="266" r:id="rId18"/>
    <p:sldId id="279" r:id="rId19"/>
    <p:sldId id="268" r:id="rId20"/>
    <p:sldId id="269" r:id="rId21"/>
    <p:sldId id="294" r:id="rId22"/>
    <p:sldId id="293" r:id="rId23"/>
    <p:sldId id="267" r:id="rId24"/>
    <p:sldId id="295" r:id="rId25"/>
    <p:sldId id="270" r:id="rId26"/>
    <p:sldId id="271" r:id="rId27"/>
    <p:sldId id="272" r:id="rId28"/>
    <p:sldId id="273" r:id="rId29"/>
    <p:sldId id="274" r:id="rId30"/>
    <p:sldId id="296" r:id="rId31"/>
    <p:sldId id="276" r:id="rId32"/>
    <p:sldId id="277" r:id="rId33"/>
    <p:sldId id="286" r:id="rId34"/>
    <p:sldId id="285" r:id="rId35"/>
    <p:sldId id="284" r:id="rId36"/>
    <p:sldId id="297" r:id="rId37"/>
    <p:sldId id="309" r:id="rId38"/>
    <p:sldId id="283" r:id="rId39"/>
    <p:sldId id="298" r:id="rId40"/>
    <p:sldId id="299" r:id="rId41"/>
    <p:sldId id="278" r:id="rId42"/>
    <p:sldId id="287" r:id="rId43"/>
    <p:sldId id="300" r:id="rId44"/>
    <p:sldId id="310" r:id="rId45"/>
    <p:sldId id="301" r:id="rId46"/>
    <p:sldId id="302" r:id="rId47"/>
    <p:sldId id="257" r:id="rId48"/>
    <p:sldId id="305" r:id="rId49"/>
    <p:sldId id="306" r:id="rId50"/>
    <p:sldId id="307" r:id="rId51"/>
  </p:sldIdLst>
  <p:sldSz cx="9144000" cy="6858000" type="screen4x3"/>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5"/>
    <p:restoredTop sz="94595"/>
  </p:normalViewPr>
  <p:slideViewPr>
    <p:cSldViewPr>
      <p:cViewPr varScale="1">
        <p:scale>
          <a:sx n="104" d="100"/>
          <a:sy n="104" d="100"/>
        </p:scale>
        <p:origin x="1552" y="2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notesMaster" Target="notesMasters/notesMaster1.xml"/><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57" Type="http://schemas.microsoft.com/office/2015/10/relationships/revisionInfo" Target="revisionInfo.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F34EB5-C7EC-4A8E-BF33-9886F63330C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3A9483C4-167A-4F62-98AC-63019D5B4C6B}">
      <dgm:prSet phldrT="[Texto]" custT="1"/>
      <dgm:spPr/>
      <dgm:t>
        <a:bodyPr/>
        <a:lstStyle/>
        <a:p>
          <a:r>
            <a:rPr lang="es-MX" sz="1800" dirty="0">
              <a:latin typeface="Arial" panose="020B0604020202020204" pitchFamily="34" charset="0"/>
              <a:cs typeface="Arial" panose="020B0604020202020204" pitchFamily="34" charset="0"/>
            </a:rPr>
            <a:t>Fundamentos de la planeación</a:t>
          </a:r>
        </a:p>
      </dgm:t>
    </dgm:pt>
    <dgm:pt modelId="{75F378BE-6722-49CE-88DF-EC32816ED796}" type="parTrans" cxnId="{6C289ABC-D736-4E86-9D36-F724017C504A}">
      <dgm:prSet/>
      <dgm:spPr/>
      <dgm:t>
        <a:bodyPr/>
        <a:lstStyle/>
        <a:p>
          <a:endParaRPr lang="es-MX"/>
        </a:p>
      </dgm:t>
    </dgm:pt>
    <dgm:pt modelId="{1AA17D1A-2F23-42B5-9405-BC005CADF575}" type="sibTrans" cxnId="{6C289ABC-D736-4E86-9D36-F724017C504A}">
      <dgm:prSet/>
      <dgm:spPr/>
      <dgm:t>
        <a:bodyPr/>
        <a:lstStyle/>
        <a:p>
          <a:endParaRPr lang="es-MX"/>
        </a:p>
      </dgm:t>
    </dgm:pt>
    <dgm:pt modelId="{F53B7BCE-A358-47B8-AA0C-24C2351ADC34}">
      <dgm:prSet phldrT="[Texto]" custT="1"/>
      <dgm:spPr/>
      <dgm:t>
        <a:bodyPr/>
        <a:lstStyle/>
        <a:p>
          <a:r>
            <a:rPr lang="es-MX" sz="1800" dirty="0">
              <a:latin typeface="Arial" panose="020B0604020202020204" pitchFamily="34" charset="0"/>
              <a:cs typeface="Arial" panose="020B0604020202020204" pitchFamily="34" charset="0"/>
            </a:rPr>
            <a:t>Concepto </a:t>
          </a:r>
        </a:p>
      </dgm:t>
    </dgm:pt>
    <dgm:pt modelId="{EC6E22E0-E24D-4AFA-84F3-2B9D4F296C69}" type="parTrans" cxnId="{EC2701A9-14A0-4ACB-8A97-9F6DDA0EC361}">
      <dgm:prSet/>
      <dgm:spPr/>
      <dgm:t>
        <a:bodyPr/>
        <a:lstStyle/>
        <a:p>
          <a:endParaRPr lang="es-MX"/>
        </a:p>
      </dgm:t>
    </dgm:pt>
    <dgm:pt modelId="{E118B5EF-F446-4143-B306-14987440314D}" type="sibTrans" cxnId="{EC2701A9-14A0-4ACB-8A97-9F6DDA0EC361}">
      <dgm:prSet/>
      <dgm:spPr/>
      <dgm:t>
        <a:bodyPr/>
        <a:lstStyle/>
        <a:p>
          <a:endParaRPr lang="es-MX"/>
        </a:p>
      </dgm:t>
    </dgm:pt>
    <dgm:pt modelId="{EFD0C81C-B16C-426A-A0AD-DF2EA52A6790}">
      <dgm:prSet phldrT="[Texto]" custT="1"/>
      <dgm:spPr/>
      <dgm:t>
        <a:bodyPr/>
        <a:lstStyle/>
        <a:p>
          <a:r>
            <a:rPr lang="es-MX" sz="1800" dirty="0">
              <a:latin typeface="Arial" panose="020B0604020202020204" pitchFamily="34" charset="0"/>
              <a:cs typeface="Arial" panose="020B0604020202020204" pitchFamily="34" charset="0"/>
            </a:rPr>
            <a:t>Conclusiones</a:t>
          </a:r>
        </a:p>
      </dgm:t>
    </dgm:pt>
    <dgm:pt modelId="{4C4A5A9C-0295-4C38-B937-832FC69CC488}" type="parTrans" cxnId="{71D68689-DA64-4C54-99D0-5757403A559D}">
      <dgm:prSet/>
      <dgm:spPr/>
      <dgm:t>
        <a:bodyPr/>
        <a:lstStyle/>
        <a:p>
          <a:endParaRPr lang="es-MX"/>
        </a:p>
      </dgm:t>
    </dgm:pt>
    <dgm:pt modelId="{9664EA39-E924-44B1-8D4D-FDE4AFDD4EE4}" type="sibTrans" cxnId="{71D68689-DA64-4C54-99D0-5757403A559D}">
      <dgm:prSet/>
      <dgm:spPr/>
      <dgm:t>
        <a:bodyPr/>
        <a:lstStyle/>
        <a:p>
          <a:endParaRPr lang="es-MX"/>
        </a:p>
      </dgm:t>
    </dgm:pt>
    <dgm:pt modelId="{4E2201F1-27BB-4EA1-B67C-1AC43E2B10A1}">
      <dgm:prSet phldrT="[Texto]" custT="1"/>
      <dgm:spPr/>
      <dgm:t>
        <a:bodyPr/>
        <a:lstStyle/>
        <a:p>
          <a:r>
            <a:rPr lang="es-MX" sz="1800" dirty="0">
              <a:latin typeface="Arial" panose="020B0604020202020204" pitchFamily="34" charset="0"/>
              <a:cs typeface="Arial" panose="020B0604020202020204" pitchFamily="34" charset="0"/>
            </a:rPr>
            <a:t>Referencias</a:t>
          </a:r>
        </a:p>
      </dgm:t>
    </dgm:pt>
    <dgm:pt modelId="{018D5D91-84E0-4742-9513-4693313EAFE2}" type="parTrans" cxnId="{BB87AAFF-7F31-404A-816F-CF98670ED53A}">
      <dgm:prSet/>
      <dgm:spPr/>
      <dgm:t>
        <a:bodyPr/>
        <a:lstStyle/>
        <a:p>
          <a:endParaRPr lang="es-MX"/>
        </a:p>
      </dgm:t>
    </dgm:pt>
    <dgm:pt modelId="{452A16F3-8243-4E9B-91F3-84EF9FFE259A}" type="sibTrans" cxnId="{BB87AAFF-7F31-404A-816F-CF98670ED53A}">
      <dgm:prSet/>
      <dgm:spPr/>
      <dgm:t>
        <a:bodyPr/>
        <a:lstStyle/>
        <a:p>
          <a:endParaRPr lang="es-MX"/>
        </a:p>
      </dgm:t>
    </dgm:pt>
    <dgm:pt modelId="{DA98BE5C-2111-47B6-8DCD-E17A430B1B6C}" type="pres">
      <dgm:prSet presAssocID="{66F34EB5-C7EC-4A8E-BF33-9886F63330CA}" presName="linear" presStyleCnt="0">
        <dgm:presLayoutVars>
          <dgm:dir/>
          <dgm:animLvl val="lvl"/>
          <dgm:resizeHandles val="exact"/>
        </dgm:presLayoutVars>
      </dgm:prSet>
      <dgm:spPr/>
      <dgm:t>
        <a:bodyPr/>
        <a:lstStyle/>
        <a:p>
          <a:endParaRPr lang="es-ES_tradnl"/>
        </a:p>
      </dgm:t>
    </dgm:pt>
    <dgm:pt modelId="{D908EFD0-0359-448B-9C0C-32ED80FD3DD7}" type="pres">
      <dgm:prSet presAssocID="{F53B7BCE-A358-47B8-AA0C-24C2351ADC34}" presName="parentLin" presStyleCnt="0"/>
      <dgm:spPr/>
    </dgm:pt>
    <dgm:pt modelId="{7F13274E-F861-4B71-B619-F5CCC6BF8A44}" type="pres">
      <dgm:prSet presAssocID="{F53B7BCE-A358-47B8-AA0C-24C2351ADC34}" presName="parentLeftMargin" presStyleLbl="node1" presStyleIdx="0" presStyleCnt="4"/>
      <dgm:spPr/>
      <dgm:t>
        <a:bodyPr/>
        <a:lstStyle/>
        <a:p>
          <a:endParaRPr lang="es-ES_tradnl"/>
        </a:p>
      </dgm:t>
    </dgm:pt>
    <dgm:pt modelId="{C6DBD3F3-99ED-41AE-B285-2EC9C8798309}" type="pres">
      <dgm:prSet presAssocID="{F53B7BCE-A358-47B8-AA0C-24C2351ADC34}" presName="parentText" presStyleLbl="node1" presStyleIdx="0" presStyleCnt="4">
        <dgm:presLayoutVars>
          <dgm:chMax val="0"/>
          <dgm:bulletEnabled val="1"/>
        </dgm:presLayoutVars>
      </dgm:prSet>
      <dgm:spPr/>
      <dgm:t>
        <a:bodyPr/>
        <a:lstStyle/>
        <a:p>
          <a:endParaRPr lang="es-ES_tradnl"/>
        </a:p>
      </dgm:t>
    </dgm:pt>
    <dgm:pt modelId="{90F1324C-9E53-4B83-A467-89D6B776B3F8}" type="pres">
      <dgm:prSet presAssocID="{F53B7BCE-A358-47B8-AA0C-24C2351ADC34}" presName="negativeSpace" presStyleCnt="0"/>
      <dgm:spPr/>
    </dgm:pt>
    <dgm:pt modelId="{1FC873B6-6317-471F-8CD2-3D8C520B2665}" type="pres">
      <dgm:prSet presAssocID="{F53B7BCE-A358-47B8-AA0C-24C2351ADC34}" presName="childText" presStyleLbl="conFgAcc1" presStyleIdx="0" presStyleCnt="4">
        <dgm:presLayoutVars>
          <dgm:bulletEnabled val="1"/>
        </dgm:presLayoutVars>
      </dgm:prSet>
      <dgm:spPr/>
    </dgm:pt>
    <dgm:pt modelId="{D40FC59B-A564-4462-B58A-9CCD40D132DB}" type="pres">
      <dgm:prSet presAssocID="{E118B5EF-F446-4143-B306-14987440314D}" presName="spaceBetweenRectangles" presStyleCnt="0"/>
      <dgm:spPr/>
    </dgm:pt>
    <dgm:pt modelId="{29D3B5DB-CD35-417A-AAC7-7EA5394338E5}" type="pres">
      <dgm:prSet presAssocID="{3A9483C4-167A-4F62-98AC-63019D5B4C6B}" presName="parentLin" presStyleCnt="0"/>
      <dgm:spPr/>
    </dgm:pt>
    <dgm:pt modelId="{8BE8F792-C75F-485E-B736-7733D03A3494}" type="pres">
      <dgm:prSet presAssocID="{3A9483C4-167A-4F62-98AC-63019D5B4C6B}" presName="parentLeftMargin" presStyleLbl="node1" presStyleIdx="0" presStyleCnt="4"/>
      <dgm:spPr/>
      <dgm:t>
        <a:bodyPr/>
        <a:lstStyle/>
        <a:p>
          <a:endParaRPr lang="es-ES_tradnl"/>
        </a:p>
      </dgm:t>
    </dgm:pt>
    <dgm:pt modelId="{A2E7EEF6-2BBE-47BE-9ED6-3E1C417FB35E}" type="pres">
      <dgm:prSet presAssocID="{3A9483C4-167A-4F62-98AC-63019D5B4C6B}" presName="parentText" presStyleLbl="node1" presStyleIdx="1" presStyleCnt="4">
        <dgm:presLayoutVars>
          <dgm:chMax val="0"/>
          <dgm:bulletEnabled val="1"/>
        </dgm:presLayoutVars>
      </dgm:prSet>
      <dgm:spPr/>
      <dgm:t>
        <a:bodyPr/>
        <a:lstStyle/>
        <a:p>
          <a:endParaRPr lang="es-ES_tradnl"/>
        </a:p>
      </dgm:t>
    </dgm:pt>
    <dgm:pt modelId="{D05243C6-E6A0-43B6-B1BE-CD2361C2A4F0}" type="pres">
      <dgm:prSet presAssocID="{3A9483C4-167A-4F62-98AC-63019D5B4C6B}" presName="negativeSpace" presStyleCnt="0"/>
      <dgm:spPr/>
    </dgm:pt>
    <dgm:pt modelId="{FF33C82C-4474-4B62-A467-4D6E380CB099}" type="pres">
      <dgm:prSet presAssocID="{3A9483C4-167A-4F62-98AC-63019D5B4C6B}" presName="childText" presStyleLbl="conFgAcc1" presStyleIdx="1" presStyleCnt="4">
        <dgm:presLayoutVars>
          <dgm:bulletEnabled val="1"/>
        </dgm:presLayoutVars>
      </dgm:prSet>
      <dgm:spPr/>
    </dgm:pt>
    <dgm:pt modelId="{38B5B1A7-5801-4118-BF4A-DE4FC59754A2}" type="pres">
      <dgm:prSet presAssocID="{1AA17D1A-2F23-42B5-9405-BC005CADF575}" presName="spaceBetweenRectangles" presStyleCnt="0"/>
      <dgm:spPr/>
    </dgm:pt>
    <dgm:pt modelId="{392CBEA7-75F6-4D32-BB59-71F3F6B263B1}" type="pres">
      <dgm:prSet presAssocID="{EFD0C81C-B16C-426A-A0AD-DF2EA52A6790}" presName="parentLin" presStyleCnt="0"/>
      <dgm:spPr/>
    </dgm:pt>
    <dgm:pt modelId="{BA3FE9FA-4A08-4886-B05F-EFE144BF8668}" type="pres">
      <dgm:prSet presAssocID="{EFD0C81C-B16C-426A-A0AD-DF2EA52A6790}" presName="parentLeftMargin" presStyleLbl="node1" presStyleIdx="1" presStyleCnt="4"/>
      <dgm:spPr/>
      <dgm:t>
        <a:bodyPr/>
        <a:lstStyle/>
        <a:p>
          <a:endParaRPr lang="es-ES_tradnl"/>
        </a:p>
      </dgm:t>
    </dgm:pt>
    <dgm:pt modelId="{7E6ABF03-F4A5-477B-8831-E6652C85847D}" type="pres">
      <dgm:prSet presAssocID="{EFD0C81C-B16C-426A-A0AD-DF2EA52A6790}" presName="parentText" presStyleLbl="node1" presStyleIdx="2" presStyleCnt="4">
        <dgm:presLayoutVars>
          <dgm:chMax val="0"/>
          <dgm:bulletEnabled val="1"/>
        </dgm:presLayoutVars>
      </dgm:prSet>
      <dgm:spPr/>
      <dgm:t>
        <a:bodyPr/>
        <a:lstStyle/>
        <a:p>
          <a:endParaRPr lang="es-ES_tradnl"/>
        </a:p>
      </dgm:t>
    </dgm:pt>
    <dgm:pt modelId="{E07C5279-E85D-43CC-B025-6555F47B8084}" type="pres">
      <dgm:prSet presAssocID="{EFD0C81C-B16C-426A-A0AD-DF2EA52A6790}" presName="negativeSpace" presStyleCnt="0"/>
      <dgm:spPr/>
    </dgm:pt>
    <dgm:pt modelId="{405D34EB-7824-41FC-AAB0-9F2140D81D95}" type="pres">
      <dgm:prSet presAssocID="{EFD0C81C-B16C-426A-A0AD-DF2EA52A6790}" presName="childText" presStyleLbl="conFgAcc1" presStyleIdx="2" presStyleCnt="4">
        <dgm:presLayoutVars>
          <dgm:bulletEnabled val="1"/>
        </dgm:presLayoutVars>
      </dgm:prSet>
      <dgm:spPr/>
    </dgm:pt>
    <dgm:pt modelId="{266A82BD-3235-4DB6-8756-E874B6B6D8C4}" type="pres">
      <dgm:prSet presAssocID="{9664EA39-E924-44B1-8D4D-FDE4AFDD4EE4}" presName="spaceBetweenRectangles" presStyleCnt="0"/>
      <dgm:spPr/>
    </dgm:pt>
    <dgm:pt modelId="{0B6DA6ED-BC30-4D14-9BC8-57427BE740A3}" type="pres">
      <dgm:prSet presAssocID="{4E2201F1-27BB-4EA1-B67C-1AC43E2B10A1}" presName="parentLin" presStyleCnt="0"/>
      <dgm:spPr/>
    </dgm:pt>
    <dgm:pt modelId="{A3AE2C4A-6BD4-4EE7-A428-468C8B4A645C}" type="pres">
      <dgm:prSet presAssocID="{4E2201F1-27BB-4EA1-B67C-1AC43E2B10A1}" presName="parentLeftMargin" presStyleLbl="node1" presStyleIdx="2" presStyleCnt="4"/>
      <dgm:spPr/>
      <dgm:t>
        <a:bodyPr/>
        <a:lstStyle/>
        <a:p>
          <a:endParaRPr lang="es-ES_tradnl"/>
        </a:p>
      </dgm:t>
    </dgm:pt>
    <dgm:pt modelId="{4EC35062-7D54-4EAC-9839-28D0A0EE40A2}" type="pres">
      <dgm:prSet presAssocID="{4E2201F1-27BB-4EA1-B67C-1AC43E2B10A1}" presName="parentText" presStyleLbl="node1" presStyleIdx="3" presStyleCnt="4">
        <dgm:presLayoutVars>
          <dgm:chMax val="0"/>
          <dgm:bulletEnabled val="1"/>
        </dgm:presLayoutVars>
      </dgm:prSet>
      <dgm:spPr/>
      <dgm:t>
        <a:bodyPr/>
        <a:lstStyle/>
        <a:p>
          <a:endParaRPr lang="es-ES_tradnl"/>
        </a:p>
      </dgm:t>
    </dgm:pt>
    <dgm:pt modelId="{C952C27B-F2C4-42A9-9AE3-992CDF48E8EB}" type="pres">
      <dgm:prSet presAssocID="{4E2201F1-27BB-4EA1-B67C-1AC43E2B10A1}" presName="negativeSpace" presStyleCnt="0"/>
      <dgm:spPr/>
    </dgm:pt>
    <dgm:pt modelId="{9EEB2654-50DC-4639-88D2-860E1FE31B15}" type="pres">
      <dgm:prSet presAssocID="{4E2201F1-27BB-4EA1-B67C-1AC43E2B10A1}" presName="childText" presStyleLbl="conFgAcc1" presStyleIdx="3" presStyleCnt="4">
        <dgm:presLayoutVars>
          <dgm:bulletEnabled val="1"/>
        </dgm:presLayoutVars>
      </dgm:prSet>
      <dgm:spPr/>
    </dgm:pt>
  </dgm:ptLst>
  <dgm:cxnLst>
    <dgm:cxn modelId="{E8AC1F45-6A64-4526-A483-B8D6A945F923}" type="presOf" srcId="{3A9483C4-167A-4F62-98AC-63019D5B4C6B}" destId="{A2E7EEF6-2BBE-47BE-9ED6-3E1C417FB35E}" srcOrd="1" destOrd="0" presId="urn:microsoft.com/office/officeart/2005/8/layout/list1"/>
    <dgm:cxn modelId="{F2B993F6-EA51-4F83-B393-DEB2DD9EFD1A}" type="presOf" srcId="{3A9483C4-167A-4F62-98AC-63019D5B4C6B}" destId="{8BE8F792-C75F-485E-B736-7733D03A3494}" srcOrd="0" destOrd="0" presId="urn:microsoft.com/office/officeart/2005/8/layout/list1"/>
    <dgm:cxn modelId="{742607F8-628E-4407-8503-AA2C7B2386E7}" type="presOf" srcId="{F53B7BCE-A358-47B8-AA0C-24C2351ADC34}" destId="{C6DBD3F3-99ED-41AE-B285-2EC9C8798309}" srcOrd="1" destOrd="0" presId="urn:microsoft.com/office/officeart/2005/8/layout/list1"/>
    <dgm:cxn modelId="{D9DD3D04-897B-469B-B3AD-AA75CBA80546}" type="presOf" srcId="{F53B7BCE-A358-47B8-AA0C-24C2351ADC34}" destId="{7F13274E-F861-4B71-B619-F5CCC6BF8A44}" srcOrd="0" destOrd="0" presId="urn:microsoft.com/office/officeart/2005/8/layout/list1"/>
    <dgm:cxn modelId="{EC2701A9-14A0-4ACB-8A97-9F6DDA0EC361}" srcId="{66F34EB5-C7EC-4A8E-BF33-9886F63330CA}" destId="{F53B7BCE-A358-47B8-AA0C-24C2351ADC34}" srcOrd="0" destOrd="0" parTransId="{EC6E22E0-E24D-4AFA-84F3-2B9D4F296C69}" sibTransId="{E118B5EF-F446-4143-B306-14987440314D}"/>
    <dgm:cxn modelId="{31A104D9-C949-45D3-9AAA-FA52E309A70C}" type="presOf" srcId="{4E2201F1-27BB-4EA1-B67C-1AC43E2B10A1}" destId="{4EC35062-7D54-4EAC-9839-28D0A0EE40A2}" srcOrd="1" destOrd="0" presId="urn:microsoft.com/office/officeart/2005/8/layout/list1"/>
    <dgm:cxn modelId="{C5491418-C6CC-4E75-8007-22D6AB03C466}" type="presOf" srcId="{EFD0C81C-B16C-426A-A0AD-DF2EA52A6790}" destId="{BA3FE9FA-4A08-4886-B05F-EFE144BF8668}" srcOrd="0" destOrd="0" presId="urn:microsoft.com/office/officeart/2005/8/layout/list1"/>
    <dgm:cxn modelId="{06B5CA3F-A6B2-4422-9168-1AD7DD0D298B}" type="presOf" srcId="{4E2201F1-27BB-4EA1-B67C-1AC43E2B10A1}" destId="{A3AE2C4A-6BD4-4EE7-A428-468C8B4A645C}" srcOrd="0" destOrd="0" presId="urn:microsoft.com/office/officeart/2005/8/layout/list1"/>
    <dgm:cxn modelId="{BB87AAFF-7F31-404A-816F-CF98670ED53A}" srcId="{66F34EB5-C7EC-4A8E-BF33-9886F63330CA}" destId="{4E2201F1-27BB-4EA1-B67C-1AC43E2B10A1}" srcOrd="3" destOrd="0" parTransId="{018D5D91-84E0-4742-9513-4693313EAFE2}" sibTransId="{452A16F3-8243-4E9B-91F3-84EF9FFE259A}"/>
    <dgm:cxn modelId="{381CE93E-8C27-4AAF-9D96-B1724E2B376B}" type="presOf" srcId="{EFD0C81C-B16C-426A-A0AD-DF2EA52A6790}" destId="{7E6ABF03-F4A5-477B-8831-E6652C85847D}" srcOrd="1" destOrd="0" presId="urn:microsoft.com/office/officeart/2005/8/layout/list1"/>
    <dgm:cxn modelId="{71D68689-DA64-4C54-99D0-5757403A559D}" srcId="{66F34EB5-C7EC-4A8E-BF33-9886F63330CA}" destId="{EFD0C81C-B16C-426A-A0AD-DF2EA52A6790}" srcOrd="2" destOrd="0" parTransId="{4C4A5A9C-0295-4C38-B937-832FC69CC488}" sibTransId="{9664EA39-E924-44B1-8D4D-FDE4AFDD4EE4}"/>
    <dgm:cxn modelId="{6C289ABC-D736-4E86-9D36-F724017C504A}" srcId="{66F34EB5-C7EC-4A8E-BF33-9886F63330CA}" destId="{3A9483C4-167A-4F62-98AC-63019D5B4C6B}" srcOrd="1" destOrd="0" parTransId="{75F378BE-6722-49CE-88DF-EC32816ED796}" sibTransId="{1AA17D1A-2F23-42B5-9405-BC005CADF575}"/>
    <dgm:cxn modelId="{AC0905E5-8FB5-4FF0-B106-852576BF1B19}" type="presOf" srcId="{66F34EB5-C7EC-4A8E-BF33-9886F63330CA}" destId="{DA98BE5C-2111-47B6-8DCD-E17A430B1B6C}" srcOrd="0" destOrd="0" presId="urn:microsoft.com/office/officeart/2005/8/layout/list1"/>
    <dgm:cxn modelId="{F886C0CF-3968-411A-9D21-70209EF5B148}" type="presParOf" srcId="{DA98BE5C-2111-47B6-8DCD-E17A430B1B6C}" destId="{D908EFD0-0359-448B-9C0C-32ED80FD3DD7}" srcOrd="0" destOrd="0" presId="urn:microsoft.com/office/officeart/2005/8/layout/list1"/>
    <dgm:cxn modelId="{1C7DAD23-F8F9-4042-8AAB-9299D355C3AF}" type="presParOf" srcId="{D908EFD0-0359-448B-9C0C-32ED80FD3DD7}" destId="{7F13274E-F861-4B71-B619-F5CCC6BF8A44}" srcOrd="0" destOrd="0" presId="urn:microsoft.com/office/officeart/2005/8/layout/list1"/>
    <dgm:cxn modelId="{950F197A-DB45-48D4-AC00-7A65A4667E6A}" type="presParOf" srcId="{D908EFD0-0359-448B-9C0C-32ED80FD3DD7}" destId="{C6DBD3F3-99ED-41AE-B285-2EC9C8798309}" srcOrd="1" destOrd="0" presId="urn:microsoft.com/office/officeart/2005/8/layout/list1"/>
    <dgm:cxn modelId="{C3084B2E-4C7D-40A9-B6FA-5D7F3D19A9F0}" type="presParOf" srcId="{DA98BE5C-2111-47B6-8DCD-E17A430B1B6C}" destId="{90F1324C-9E53-4B83-A467-89D6B776B3F8}" srcOrd="1" destOrd="0" presId="urn:microsoft.com/office/officeart/2005/8/layout/list1"/>
    <dgm:cxn modelId="{19653CF2-0FC1-4E5C-97F5-86A984B1E7DC}" type="presParOf" srcId="{DA98BE5C-2111-47B6-8DCD-E17A430B1B6C}" destId="{1FC873B6-6317-471F-8CD2-3D8C520B2665}" srcOrd="2" destOrd="0" presId="urn:microsoft.com/office/officeart/2005/8/layout/list1"/>
    <dgm:cxn modelId="{023626E5-33FD-4AFD-9195-13B2F5970BBD}" type="presParOf" srcId="{DA98BE5C-2111-47B6-8DCD-E17A430B1B6C}" destId="{D40FC59B-A564-4462-B58A-9CCD40D132DB}" srcOrd="3" destOrd="0" presId="urn:microsoft.com/office/officeart/2005/8/layout/list1"/>
    <dgm:cxn modelId="{C7358DEE-B843-4499-AC1C-10B3F0F05292}" type="presParOf" srcId="{DA98BE5C-2111-47B6-8DCD-E17A430B1B6C}" destId="{29D3B5DB-CD35-417A-AAC7-7EA5394338E5}" srcOrd="4" destOrd="0" presId="urn:microsoft.com/office/officeart/2005/8/layout/list1"/>
    <dgm:cxn modelId="{83DE2DEF-22E8-4EFE-A790-9E9D83D64BAA}" type="presParOf" srcId="{29D3B5DB-CD35-417A-AAC7-7EA5394338E5}" destId="{8BE8F792-C75F-485E-B736-7733D03A3494}" srcOrd="0" destOrd="0" presId="urn:microsoft.com/office/officeart/2005/8/layout/list1"/>
    <dgm:cxn modelId="{FE0974D0-9574-4EE4-A5B8-A5015DCCAAC1}" type="presParOf" srcId="{29D3B5DB-CD35-417A-AAC7-7EA5394338E5}" destId="{A2E7EEF6-2BBE-47BE-9ED6-3E1C417FB35E}" srcOrd="1" destOrd="0" presId="urn:microsoft.com/office/officeart/2005/8/layout/list1"/>
    <dgm:cxn modelId="{DFADE4CE-E42D-4009-A321-F4C3504C1928}" type="presParOf" srcId="{DA98BE5C-2111-47B6-8DCD-E17A430B1B6C}" destId="{D05243C6-E6A0-43B6-B1BE-CD2361C2A4F0}" srcOrd="5" destOrd="0" presId="urn:microsoft.com/office/officeart/2005/8/layout/list1"/>
    <dgm:cxn modelId="{267EFD76-950B-4205-B579-BBEE970FD707}" type="presParOf" srcId="{DA98BE5C-2111-47B6-8DCD-E17A430B1B6C}" destId="{FF33C82C-4474-4B62-A467-4D6E380CB099}" srcOrd="6" destOrd="0" presId="urn:microsoft.com/office/officeart/2005/8/layout/list1"/>
    <dgm:cxn modelId="{ACF25B01-1215-4A00-9233-154A9F87A871}" type="presParOf" srcId="{DA98BE5C-2111-47B6-8DCD-E17A430B1B6C}" destId="{38B5B1A7-5801-4118-BF4A-DE4FC59754A2}" srcOrd="7" destOrd="0" presId="urn:microsoft.com/office/officeart/2005/8/layout/list1"/>
    <dgm:cxn modelId="{C23C2346-D098-4A7F-AC83-065C0B4C8E0C}" type="presParOf" srcId="{DA98BE5C-2111-47B6-8DCD-E17A430B1B6C}" destId="{392CBEA7-75F6-4D32-BB59-71F3F6B263B1}" srcOrd="8" destOrd="0" presId="urn:microsoft.com/office/officeart/2005/8/layout/list1"/>
    <dgm:cxn modelId="{E116E20E-22B1-45BD-9D01-3CE79D720704}" type="presParOf" srcId="{392CBEA7-75F6-4D32-BB59-71F3F6B263B1}" destId="{BA3FE9FA-4A08-4886-B05F-EFE144BF8668}" srcOrd="0" destOrd="0" presId="urn:microsoft.com/office/officeart/2005/8/layout/list1"/>
    <dgm:cxn modelId="{415681EA-80A1-4AAC-99D1-F35737ACA20D}" type="presParOf" srcId="{392CBEA7-75F6-4D32-BB59-71F3F6B263B1}" destId="{7E6ABF03-F4A5-477B-8831-E6652C85847D}" srcOrd="1" destOrd="0" presId="urn:microsoft.com/office/officeart/2005/8/layout/list1"/>
    <dgm:cxn modelId="{3E9AB22B-5F07-476C-9BDD-C33F1A89F228}" type="presParOf" srcId="{DA98BE5C-2111-47B6-8DCD-E17A430B1B6C}" destId="{E07C5279-E85D-43CC-B025-6555F47B8084}" srcOrd="9" destOrd="0" presId="urn:microsoft.com/office/officeart/2005/8/layout/list1"/>
    <dgm:cxn modelId="{CB9C7605-800D-4D93-8F6C-AC8CE22C40A9}" type="presParOf" srcId="{DA98BE5C-2111-47B6-8DCD-E17A430B1B6C}" destId="{405D34EB-7824-41FC-AAB0-9F2140D81D95}" srcOrd="10" destOrd="0" presId="urn:microsoft.com/office/officeart/2005/8/layout/list1"/>
    <dgm:cxn modelId="{18D75679-5174-4D30-9F76-3FF7C5B1CB81}" type="presParOf" srcId="{DA98BE5C-2111-47B6-8DCD-E17A430B1B6C}" destId="{266A82BD-3235-4DB6-8756-E874B6B6D8C4}" srcOrd="11" destOrd="0" presId="urn:microsoft.com/office/officeart/2005/8/layout/list1"/>
    <dgm:cxn modelId="{8FF6290E-B6AE-421C-AF62-002A393D8932}" type="presParOf" srcId="{DA98BE5C-2111-47B6-8DCD-E17A430B1B6C}" destId="{0B6DA6ED-BC30-4D14-9BC8-57427BE740A3}" srcOrd="12" destOrd="0" presId="urn:microsoft.com/office/officeart/2005/8/layout/list1"/>
    <dgm:cxn modelId="{69111B52-F42B-4A31-A8A6-308E20B9229D}" type="presParOf" srcId="{0B6DA6ED-BC30-4D14-9BC8-57427BE740A3}" destId="{A3AE2C4A-6BD4-4EE7-A428-468C8B4A645C}" srcOrd="0" destOrd="0" presId="urn:microsoft.com/office/officeart/2005/8/layout/list1"/>
    <dgm:cxn modelId="{52301D43-B089-4135-A4F0-C38BCD7B15B7}" type="presParOf" srcId="{0B6DA6ED-BC30-4D14-9BC8-57427BE740A3}" destId="{4EC35062-7D54-4EAC-9839-28D0A0EE40A2}" srcOrd="1" destOrd="0" presId="urn:microsoft.com/office/officeart/2005/8/layout/list1"/>
    <dgm:cxn modelId="{A724BC55-02BC-423F-A2A0-AC657959D1F1}" type="presParOf" srcId="{DA98BE5C-2111-47B6-8DCD-E17A430B1B6C}" destId="{C952C27B-F2C4-42A9-9AE3-992CDF48E8EB}" srcOrd="13" destOrd="0" presId="urn:microsoft.com/office/officeart/2005/8/layout/list1"/>
    <dgm:cxn modelId="{F8A7BADE-BC8D-4129-842B-1A1BA67D86CF}" type="presParOf" srcId="{DA98BE5C-2111-47B6-8DCD-E17A430B1B6C}" destId="{9EEB2654-50DC-4639-88D2-860E1FE31B15}"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C873B6-6317-471F-8CD2-3D8C520B2665}">
      <dsp:nvSpPr>
        <dsp:cNvPr id="0" name=""/>
        <dsp:cNvSpPr/>
      </dsp:nvSpPr>
      <dsp:spPr>
        <a:xfrm>
          <a:off x="0" y="350664"/>
          <a:ext cx="65913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6DBD3F3-99ED-41AE-B285-2EC9C8798309}">
      <dsp:nvSpPr>
        <dsp:cNvPr id="0" name=""/>
        <dsp:cNvSpPr/>
      </dsp:nvSpPr>
      <dsp:spPr>
        <a:xfrm>
          <a:off x="329565" y="40704"/>
          <a:ext cx="461391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4395" tIns="0" rIns="174395" bIns="0" numCol="1" spcCol="1270" anchor="ctr" anchorCtr="0">
          <a:noAutofit/>
        </a:bodyPr>
        <a:lstStyle/>
        <a:p>
          <a:pPr lvl="0" algn="l" defTabSz="800100">
            <a:lnSpc>
              <a:spcPct val="90000"/>
            </a:lnSpc>
            <a:spcBef>
              <a:spcPct val="0"/>
            </a:spcBef>
            <a:spcAft>
              <a:spcPct val="35000"/>
            </a:spcAft>
          </a:pPr>
          <a:r>
            <a:rPr lang="es-MX" sz="1800" kern="1200" dirty="0">
              <a:latin typeface="Arial" panose="020B0604020202020204" pitchFamily="34" charset="0"/>
              <a:cs typeface="Arial" panose="020B0604020202020204" pitchFamily="34" charset="0"/>
            </a:rPr>
            <a:t>Concepto </a:t>
          </a:r>
        </a:p>
      </dsp:txBody>
      <dsp:txXfrm>
        <a:off x="359827" y="70966"/>
        <a:ext cx="4553386" cy="559396"/>
      </dsp:txXfrm>
    </dsp:sp>
    <dsp:sp modelId="{FF33C82C-4474-4B62-A467-4D6E380CB099}">
      <dsp:nvSpPr>
        <dsp:cNvPr id="0" name=""/>
        <dsp:cNvSpPr/>
      </dsp:nvSpPr>
      <dsp:spPr>
        <a:xfrm>
          <a:off x="0" y="1303224"/>
          <a:ext cx="65913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2E7EEF6-2BBE-47BE-9ED6-3E1C417FB35E}">
      <dsp:nvSpPr>
        <dsp:cNvPr id="0" name=""/>
        <dsp:cNvSpPr/>
      </dsp:nvSpPr>
      <dsp:spPr>
        <a:xfrm>
          <a:off x="329565" y="993264"/>
          <a:ext cx="461391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4395" tIns="0" rIns="174395" bIns="0" numCol="1" spcCol="1270" anchor="ctr" anchorCtr="0">
          <a:noAutofit/>
        </a:bodyPr>
        <a:lstStyle/>
        <a:p>
          <a:pPr lvl="0" algn="l" defTabSz="800100">
            <a:lnSpc>
              <a:spcPct val="90000"/>
            </a:lnSpc>
            <a:spcBef>
              <a:spcPct val="0"/>
            </a:spcBef>
            <a:spcAft>
              <a:spcPct val="35000"/>
            </a:spcAft>
          </a:pPr>
          <a:r>
            <a:rPr lang="es-MX" sz="1800" kern="1200" dirty="0">
              <a:latin typeface="Arial" panose="020B0604020202020204" pitchFamily="34" charset="0"/>
              <a:cs typeface="Arial" panose="020B0604020202020204" pitchFamily="34" charset="0"/>
            </a:rPr>
            <a:t>Fundamentos de la planeación</a:t>
          </a:r>
        </a:p>
      </dsp:txBody>
      <dsp:txXfrm>
        <a:off x="359827" y="1023526"/>
        <a:ext cx="4553386" cy="559396"/>
      </dsp:txXfrm>
    </dsp:sp>
    <dsp:sp modelId="{405D34EB-7824-41FC-AAB0-9F2140D81D95}">
      <dsp:nvSpPr>
        <dsp:cNvPr id="0" name=""/>
        <dsp:cNvSpPr/>
      </dsp:nvSpPr>
      <dsp:spPr>
        <a:xfrm>
          <a:off x="0" y="2255785"/>
          <a:ext cx="65913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E6ABF03-F4A5-477B-8831-E6652C85847D}">
      <dsp:nvSpPr>
        <dsp:cNvPr id="0" name=""/>
        <dsp:cNvSpPr/>
      </dsp:nvSpPr>
      <dsp:spPr>
        <a:xfrm>
          <a:off x="329565" y="1945824"/>
          <a:ext cx="461391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4395" tIns="0" rIns="174395" bIns="0" numCol="1" spcCol="1270" anchor="ctr" anchorCtr="0">
          <a:noAutofit/>
        </a:bodyPr>
        <a:lstStyle/>
        <a:p>
          <a:pPr lvl="0" algn="l" defTabSz="800100">
            <a:lnSpc>
              <a:spcPct val="90000"/>
            </a:lnSpc>
            <a:spcBef>
              <a:spcPct val="0"/>
            </a:spcBef>
            <a:spcAft>
              <a:spcPct val="35000"/>
            </a:spcAft>
          </a:pPr>
          <a:r>
            <a:rPr lang="es-MX" sz="1800" kern="1200" dirty="0">
              <a:latin typeface="Arial" panose="020B0604020202020204" pitchFamily="34" charset="0"/>
              <a:cs typeface="Arial" panose="020B0604020202020204" pitchFamily="34" charset="0"/>
            </a:rPr>
            <a:t>Conclusiones</a:t>
          </a:r>
        </a:p>
      </dsp:txBody>
      <dsp:txXfrm>
        <a:off x="359827" y="1976086"/>
        <a:ext cx="4553386" cy="559396"/>
      </dsp:txXfrm>
    </dsp:sp>
    <dsp:sp modelId="{9EEB2654-50DC-4639-88D2-860E1FE31B15}">
      <dsp:nvSpPr>
        <dsp:cNvPr id="0" name=""/>
        <dsp:cNvSpPr/>
      </dsp:nvSpPr>
      <dsp:spPr>
        <a:xfrm>
          <a:off x="0" y="3208345"/>
          <a:ext cx="6591300" cy="529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EC35062-7D54-4EAC-9839-28D0A0EE40A2}">
      <dsp:nvSpPr>
        <dsp:cNvPr id="0" name=""/>
        <dsp:cNvSpPr/>
      </dsp:nvSpPr>
      <dsp:spPr>
        <a:xfrm>
          <a:off x="329565" y="2898385"/>
          <a:ext cx="461391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4395" tIns="0" rIns="174395" bIns="0" numCol="1" spcCol="1270" anchor="ctr" anchorCtr="0">
          <a:noAutofit/>
        </a:bodyPr>
        <a:lstStyle/>
        <a:p>
          <a:pPr lvl="0" algn="l" defTabSz="800100">
            <a:lnSpc>
              <a:spcPct val="90000"/>
            </a:lnSpc>
            <a:spcBef>
              <a:spcPct val="0"/>
            </a:spcBef>
            <a:spcAft>
              <a:spcPct val="35000"/>
            </a:spcAft>
          </a:pPr>
          <a:r>
            <a:rPr lang="es-MX" sz="1800" kern="1200" dirty="0">
              <a:latin typeface="Arial" panose="020B0604020202020204" pitchFamily="34" charset="0"/>
              <a:cs typeface="Arial" panose="020B0604020202020204" pitchFamily="34" charset="0"/>
            </a:rPr>
            <a:t>Referencias</a:t>
          </a:r>
        </a:p>
      </dsp:txBody>
      <dsp:txXfrm>
        <a:off x="359827" y="2928647"/>
        <a:ext cx="4553386" cy="559396"/>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81A050-9073-4092-A87A-400A4FA87415}" type="datetimeFigureOut">
              <a:rPr lang="es-MX" smtClean="0"/>
              <a:t>20/10/17</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C500C2-CF40-478C-8292-B023E29D4509}" type="slidenum">
              <a:rPr lang="es-MX" smtClean="0"/>
              <a:t>‹Nr.›</a:t>
            </a:fld>
            <a:endParaRPr lang="es-MX"/>
          </a:p>
        </p:txBody>
      </p:sp>
    </p:spTree>
    <p:extLst>
      <p:ext uri="{BB962C8B-B14F-4D97-AF65-F5344CB8AC3E}">
        <p14:creationId xmlns:p14="http://schemas.microsoft.com/office/powerpoint/2010/main" val="20864717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41BE9DB7-1185-45AB-9FB6-8896B8F5AB9D}" type="slidenum">
              <a:rPr lang="es-ES" smtClean="0"/>
              <a:pPr/>
              <a:t>1</a:t>
            </a:fld>
            <a:endParaRPr lang="es-ES"/>
          </a:p>
        </p:txBody>
      </p:sp>
    </p:spTree>
    <p:extLst>
      <p:ext uri="{BB962C8B-B14F-4D97-AF65-F5344CB8AC3E}">
        <p14:creationId xmlns:p14="http://schemas.microsoft.com/office/powerpoint/2010/main" val="26780407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10"/>
          </p:nvPr>
        </p:nvSpPr>
        <p:spPr/>
        <p:txBody>
          <a:bodyPr/>
          <a:lstStyle/>
          <a:p>
            <a:fld id="{C2C500C2-CF40-478C-8292-B023E29D4509}" type="slidenum">
              <a:rPr lang="es-MX" smtClean="0"/>
              <a:t>44</a:t>
            </a:fld>
            <a:endParaRPr lang="es-MX"/>
          </a:p>
        </p:txBody>
      </p:sp>
    </p:spTree>
    <p:extLst>
      <p:ext uri="{BB962C8B-B14F-4D97-AF65-F5344CB8AC3E}">
        <p14:creationId xmlns:p14="http://schemas.microsoft.com/office/powerpoint/2010/main" val="15232183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17A5DCB4-98C9-E64E-B8D0-515F067BB405}" type="datetime1">
              <a:rPr lang="es-MX" smtClean="0"/>
              <a:t>20/10/17</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D1898CFB-8F02-45D3-A565-60B8EE0D795F}" type="slidenum">
              <a:rPr lang="es-PE" smtClean="0"/>
              <a:t>‹Nr.›</a:t>
            </a:fld>
            <a:endParaRPr lang="es-PE"/>
          </a:p>
        </p:txBody>
      </p:sp>
    </p:spTree>
    <p:extLst>
      <p:ext uri="{BB962C8B-B14F-4D97-AF65-F5344CB8AC3E}">
        <p14:creationId xmlns:p14="http://schemas.microsoft.com/office/powerpoint/2010/main" val="13238506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E362D22-B7EF-1E47-8EA6-72EAAC038BF1}" type="datetime1">
              <a:rPr lang="es-MX" smtClean="0"/>
              <a:t>20/10/17</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D1898CFB-8F02-45D3-A565-60B8EE0D795F}" type="slidenum">
              <a:rPr lang="es-PE" smtClean="0"/>
              <a:t>‹Nr.›</a:t>
            </a:fld>
            <a:endParaRPr lang="es-PE"/>
          </a:p>
        </p:txBody>
      </p:sp>
    </p:spTree>
    <p:extLst>
      <p:ext uri="{BB962C8B-B14F-4D97-AF65-F5344CB8AC3E}">
        <p14:creationId xmlns:p14="http://schemas.microsoft.com/office/powerpoint/2010/main" val="6012017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36568122-FDBC-4944-85CC-310F68F62832}" type="datetime1">
              <a:rPr lang="es-MX" smtClean="0"/>
              <a:t>20/10/17</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D1898CFB-8F02-45D3-A565-60B8EE0D795F}" type="slidenum">
              <a:rPr lang="es-PE" smtClean="0"/>
              <a:t>‹Nr.›</a:t>
            </a:fld>
            <a:endParaRPr lang="es-PE"/>
          </a:p>
        </p:txBody>
      </p:sp>
    </p:spTree>
    <p:extLst>
      <p:ext uri="{BB962C8B-B14F-4D97-AF65-F5344CB8AC3E}">
        <p14:creationId xmlns:p14="http://schemas.microsoft.com/office/powerpoint/2010/main" val="6673505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14C86DA5-22F7-7A4B-8F1E-6D65EE4566E6}" type="datetime1">
              <a:rPr lang="es-MX" smtClean="0"/>
              <a:t>20/10/17</a:t>
            </a:fld>
            <a:endParaRPr lang="es-PE"/>
          </a:p>
        </p:txBody>
      </p:sp>
      <p:sp>
        <p:nvSpPr>
          <p:cNvPr id="5" name="Footer Placeholder 4"/>
          <p:cNvSpPr>
            <a:spLocks noGrp="1"/>
          </p:cNvSpPr>
          <p:nvPr>
            <p:ph type="ftr" sz="quarter" idx="11"/>
          </p:nvPr>
        </p:nvSpPr>
        <p:spPr/>
        <p:txBody>
          <a:bodyPr/>
          <a:lstStyle/>
          <a:p>
            <a:endParaRPr lang="es-PE"/>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D1898CFB-8F02-45D3-A565-60B8EE0D795F}" type="slidenum">
              <a:rPr lang="es-PE" smtClean="0"/>
              <a:t>‹Nr.›</a:t>
            </a:fld>
            <a:endParaRPr lang="es-PE"/>
          </a:p>
        </p:txBody>
      </p:sp>
    </p:spTree>
    <p:extLst>
      <p:ext uri="{BB962C8B-B14F-4D97-AF65-F5344CB8AC3E}">
        <p14:creationId xmlns:p14="http://schemas.microsoft.com/office/powerpoint/2010/main" val="3567363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219D1F1-5885-A94F-AE74-953DA347B1A7}" type="datetime1">
              <a:rPr lang="es-MX" smtClean="0"/>
              <a:t>20/10/17</a:t>
            </a:fld>
            <a:endParaRPr lang="es-PE"/>
          </a:p>
        </p:txBody>
      </p:sp>
      <p:sp>
        <p:nvSpPr>
          <p:cNvPr id="5" name="Footer Placeholder 4"/>
          <p:cNvSpPr>
            <a:spLocks noGrp="1"/>
          </p:cNvSpPr>
          <p:nvPr>
            <p:ph type="ftr" sz="quarter" idx="11"/>
          </p:nvPr>
        </p:nvSpPr>
        <p:spPr/>
        <p:txBody>
          <a:bodyPr/>
          <a:lstStyle/>
          <a:p>
            <a:endParaRPr lang="es-PE"/>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1898CFB-8F02-45D3-A565-60B8EE0D795F}" type="slidenum">
              <a:rPr lang="es-PE" smtClean="0"/>
              <a:t>‹Nr.›</a:t>
            </a:fld>
            <a:endParaRPr lang="es-PE"/>
          </a:p>
        </p:txBody>
      </p:sp>
    </p:spTree>
    <p:extLst>
      <p:ext uri="{BB962C8B-B14F-4D97-AF65-F5344CB8AC3E}">
        <p14:creationId xmlns:p14="http://schemas.microsoft.com/office/powerpoint/2010/main" val="8703871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0E5D4A4A-2A60-B349-A89C-AC2847DCF147}" type="datetime1">
              <a:rPr lang="es-MX" smtClean="0"/>
              <a:t>20/10/17</a:t>
            </a:fld>
            <a:endParaRPr lang="es-PE"/>
          </a:p>
        </p:txBody>
      </p:sp>
      <p:sp>
        <p:nvSpPr>
          <p:cNvPr id="5" name="Footer Placeholder 4"/>
          <p:cNvSpPr>
            <a:spLocks noGrp="1"/>
          </p:cNvSpPr>
          <p:nvPr>
            <p:ph type="ftr" sz="quarter" idx="11"/>
          </p:nvPr>
        </p:nvSpPr>
        <p:spPr/>
        <p:txBody>
          <a:bodyPr/>
          <a:lstStyle/>
          <a:p>
            <a:endParaRPr lang="es-PE"/>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1898CFB-8F02-45D3-A565-60B8EE0D795F}" type="slidenum">
              <a:rPr lang="es-PE" smtClean="0"/>
              <a:t>‹Nr.›</a:t>
            </a:fld>
            <a:endParaRPr lang="es-PE"/>
          </a:p>
        </p:txBody>
      </p:sp>
    </p:spTree>
    <p:extLst>
      <p:ext uri="{BB962C8B-B14F-4D97-AF65-F5344CB8AC3E}">
        <p14:creationId xmlns:p14="http://schemas.microsoft.com/office/powerpoint/2010/main" val="36318241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8BA8A0C1-87EC-904B-9AED-EACC1AEFC42F}" type="datetime1">
              <a:rPr lang="es-MX" smtClean="0"/>
              <a:t>20/10/17</a:t>
            </a:fld>
            <a:endParaRPr lang="es-PE"/>
          </a:p>
        </p:txBody>
      </p:sp>
      <p:sp>
        <p:nvSpPr>
          <p:cNvPr id="6" name="Footer Placeholder 5"/>
          <p:cNvSpPr>
            <a:spLocks noGrp="1"/>
          </p:cNvSpPr>
          <p:nvPr>
            <p:ph type="ftr" sz="quarter" idx="11"/>
          </p:nvPr>
        </p:nvSpPr>
        <p:spPr/>
        <p:txBody>
          <a:bodyPr/>
          <a:lstStyle/>
          <a:p>
            <a:endParaRPr lang="es-PE"/>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D1898CFB-8F02-45D3-A565-60B8EE0D795F}" type="slidenum">
              <a:rPr lang="es-PE" smtClean="0"/>
              <a:t>‹Nr.›</a:t>
            </a:fld>
            <a:endParaRPr lang="es-PE"/>
          </a:p>
        </p:txBody>
      </p:sp>
    </p:spTree>
    <p:extLst>
      <p:ext uri="{BB962C8B-B14F-4D97-AF65-F5344CB8AC3E}">
        <p14:creationId xmlns:p14="http://schemas.microsoft.com/office/powerpoint/2010/main" val="21788720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0D77BA3F-F353-9841-84E1-374FE61322F9}" type="datetime1">
              <a:rPr lang="es-MX" smtClean="0"/>
              <a:t>20/10/17</a:t>
            </a:fld>
            <a:endParaRPr lang="es-PE"/>
          </a:p>
        </p:txBody>
      </p:sp>
      <p:sp>
        <p:nvSpPr>
          <p:cNvPr id="8" name="Footer Placeholder 7"/>
          <p:cNvSpPr>
            <a:spLocks noGrp="1"/>
          </p:cNvSpPr>
          <p:nvPr>
            <p:ph type="ftr" sz="quarter" idx="11"/>
          </p:nvPr>
        </p:nvSpPr>
        <p:spPr/>
        <p:txBody>
          <a:bodyPr/>
          <a:lstStyle/>
          <a:p>
            <a:endParaRPr lang="es-PE"/>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D1898CFB-8F02-45D3-A565-60B8EE0D795F}" type="slidenum">
              <a:rPr lang="es-PE" smtClean="0"/>
              <a:t>‹Nr.›</a:t>
            </a:fld>
            <a:endParaRPr lang="es-PE"/>
          </a:p>
        </p:txBody>
      </p:sp>
    </p:spTree>
    <p:extLst>
      <p:ext uri="{BB962C8B-B14F-4D97-AF65-F5344CB8AC3E}">
        <p14:creationId xmlns:p14="http://schemas.microsoft.com/office/powerpoint/2010/main" val="30349011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7EEA6A7C-DA54-FC45-AAF6-B8B2127DF84F}" type="datetime1">
              <a:rPr lang="es-MX" smtClean="0"/>
              <a:t>20/10/17</a:t>
            </a:fld>
            <a:endParaRPr lang="es-PE"/>
          </a:p>
        </p:txBody>
      </p:sp>
      <p:sp>
        <p:nvSpPr>
          <p:cNvPr id="4" name="Footer Placeholder 3"/>
          <p:cNvSpPr>
            <a:spLocks noGrp="1"/>
          </p:cNvSpPr>
          <p:nvPr>
            <p:ph type="ftr" sz="quarter" idx="11"/>
          </p:nvPr>
        </p:nvSpPr>
        <p:spPr/>
        <p:txBody>
          <a:bodyPr/>
          <a:lstStyle/>
          <a:p>
            <a:endParaRPr lang="es-PE"/>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1898CFB-8F02-45D3-A565-60B8EE0D795F}" type="slidenum">
              <a:rPr lang="es-PE" smtClean="0"/>
              <a:t>‹Nr.›</a:t>
            </a:fld>
            <a:endParaRPr lang="es-PE"/>
          </a:p>
        </p:txBody>
      </p:sp>
    </p:spTree>
    <p:extLst>
      <p:ext uri="{BB962C8B-B14F-4D97-AF65-F5344CB8AC3E}">
        <p14:creationId xmlns:p14="http://schemas.microsoft.com/office/powerpoint/2010/main" val="3763255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1E3788-5285-DB4D-A569-CE645885F555}" type="datetime1">
              <a:rPr lang="es-MX" smtClean="0"/>
              <a:t>20/10/17</a:t>
            </a:fld>
            <a:endParaRPr lang="es-PE"/>
          </a:p>
        </p:txBody>
      </p:sp>
      <p:sp>
        <p:nvSpPr>
          <p:cNvPr id="3" name="Footer Placeholder 2"/>
          <p:cNvSpPr>
            <a:spLocks noGrp="1"/>
          </p:cNvSpPr>
          <p:nvPr>
            <p:ph type="ftr" sz="quarter" idx="11"/>
          </p:nvPr>
        </p:nvSpPr>
        <p:spPr/>
        <p:txBody>
          <a:bodyPr/>
          <a:lstStyle/>
          <a:p>
            <a:endParaRPr lang="es-PE"/>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1898CFB-8F02-45D3-A565-60B8EE0D795F}" type="slidenum">
              <a:rPr lang="es-PE" smtClean="0"/>
              <a:t>‹Nr.›</a:t>
            </a:fld>
            <a:endParaRPr lang="es-PE"/>
          </a:p>
        </p:txBody>
      </p:sp>
    </p:spTree>
    <p:extLst>
      <p:ext uri="{BB962C8B-B14F-4D97-AF65-F5344CB8AC3E}">
        <p14:creationId xmlns:p14="http://schemas.microsoft.com/office/powerpoint/2010/main" val="30480169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193F32B4-6506-3F4E-8A8E-C6FC4B61A0E8}" type="datetime1">
              <a:rPr lang="es-MX" smtClean="0"/>
              <a:t>20/10/17</a:t>
            </a:fld>
            <a:endParaRPr lang="es-PE"/>
          </a:p>
        </p:txBody>
      </p:sp>
      <p:sp>
        <p:nvSpPr>
          <p:cNvPr id="6" name="Footer Placeholder 5"/>
          <p:cNvSpPr>
            <a:spLocks noGrp="1"/>
          </p:cNvSpPr>
          <p:nvPr>
            <p:ph type="ftr" sz="quarter" idx="11"/>
          </p:nvPr>
        </p:nvSpPr>
        <p:spPr/>
        <p:txBody>
          <a:bodyPr/>
          <a:lstStyle/>
          <a:p>
            <a:endParaRPr lang="es-PE"/>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1898CFB-8F02-45D3-A565-60B8EE0D795F}" type="slidenum">
              <a:rPr lang="es-PE" smtClean="0"/>
              <a:t>‹Nr.›</a:t>
            </a:fld>
            <a:endParaRPr lang="es-PE"/>
          </a:p>
        </p:txBody>
      </p:sp>
    </p:spTree>
    <p:extLst>
      <p:ext uri="{BB962C8B-B14F-4D97-AF65-F5344CB8AC3E}">
        <p14:creationId xmlns:p14="http://schemas.microsoft.com/office/powerpoint/2010/main" val="1885155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B814B7F-987E-ED41-9D0E-E7F870EB529C}" type="datetime1">
              <a:rPr lang="es-MX" smtClean="0"/>
              <a:t>20/10/17</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D1898CFB-8F02-45D3-A565-60B8EE0D795F}" type="slidenum">
              <a:rPr lang="es-PE" smtClean="0"/>
              <a:t>‹Nr.›</a:t>
            </a:fld>
            <a:endParaRPr lang="es-PE"/>
          </a:p>
        </p:txBody>
      </p:sp>
    </p:spTree>
    <p:extLst>
      <p:ext uri="{BB962C8B-B14F-4D97-AF65-F5344CB8AC3E}">
        <p14:creationId xmlns:p14="http://schemas.microsoft.com/office/powerpoint/2010/main" val="1957017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5347B68F-8C0F-954E-8CC6-3B66BDF25F0A}" type="datetime1">
              <a:rPr lang="es-MX" smtClean="0"/>
              <a:t>20/10/17</a:t>
            </a:fld>
            <a:endParaRPr lang="es-PE"/>
          </a:p>
        </p:txBody>
      </p:sp>
      <p:sp>
        <p:nvSpPr>
          <p:cNvPr id="6" name="Footer Placeholder 5"/>
          <p:cNvSpPr>
            <a:spLocks noGrp="1"/>
          </p:cNvSpPr>
          <p:nvPr>
            <p:ph type="ftr" sz="quarter" idx="11"/>
          </p:nvPr>
        </p:nvSpPr>
        <p:spPr/>
        <p:txBody>
          <a:bodyPr/>
          <a:lstStyle/>
          <a:p>
            <a:endParaRPr lang="es-PE"/>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1898CFB-8F02-45D3-A565-60B8EE0D795F}" type="slidenum">
              <a:rPr lang="es-PE" smtClean="0"/>
              <a:t>‹Nr.›</a:t>
            </a:fld>
            <a:endParaRPr lang="es-PE"/>
          </a:p>
        </p:txBody>
      </p:sp>
    </p:spTree>
    <p:extLst>
      <p:ext uri="{BB962C8B-B14F-4D97-AF65-F5344CB8AC3E}">
        <p14:creationId xmlns:p14="http://schemas.microsoft.com/office/powerpoint/2010/main" val="8747494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6F9D7E55-9B83-9041-9674-E9E16C8AF970}" type="datetime1">
              <a:rPr lang="es-MX" smtClean="0"/>
              <a:t>20/10/17</a:t>
            </a:fld>
            <a:endParaRPr lang="es-PE"/>
          </a:p>
        </p:txBody>
      </p:sp>
      <p:sp>
        <p:nvSpPr>
          <p:cNvPr id="5" name="Footer Placeholder 4"/>
          <p:cNvSpPr>
            <a:spLocks noGrp="1"/>
          </p:cNvSpPr>
          <p:nvPr>
            <p:ph type="ftr" sz="quarter" idx="11"/>
          </p:nvPr>
        </p:nvSpPr>
        <p:spPr/>
        <p:txBody>
          <a:bodyPr/>
          <a:lstStyle/>
          <a:p>
            <a:endParaRPr lang="es-PE"/>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1898CFB-8F02-45D3-A565-60B8EE0D795F}" type="slidenum">
              <a:rPr lang="es-PE" smtClean="0"/>
              <a:t>‹Nr.›</a:t>
            </a:fld>
            <a:endParaRPr lang="es-PE"/>
          </a:p>
        </p:txBody>
      </p:sp>
    </p:spTree>
    <p:extLst>
      <p:ext uri="{BB962C8B-B14F-4D97-AF65-F5344CB8AC3E}">
        <p14:creationId xmlns:p14="http://schemas.microsoft.com/office/powerpoint/2010/main" val="30954473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07B0504D-FFD3-CF48-B708-8F94FA49A56A}" type="datetime1">
              <a:rPr lang="es-MX" smtClean="0"/>
              <a:t>20/10/17</a:t>
            </a:fld>
            <a:endParaRPr lang="es-PE"/>
          </a:p>
        </p:txBody>
      </p:sp>
      <p:sp>
        <p:nvSpPr>
          <p:cNvPr id="5" name="Footer Placeholder 4"/>
          <p:cNvSpPr>
            <a:spLocks noGrp="1"/>
          </p:cNvSpPr>
          <p:nvPr>
            <p:ph type="ftr" sz="quarter" idx="11"/>
          </p:nvPr>
        </p:nvSpPr>
        <p:spPr/>
        <p:txBody>
          <a:bodyPr/>
          <a:lstStyle/>
          <a:p>
            <a:endParaRPr lang="es-PE"/>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1898CFB-8F02-45D3-A565-60B8EE0D795F}" type="slidenum">
              <a:rPr lang="es-PE" smtClean="0"/>
              <a:t>‹Nr.›</a:t>
            </a:fld>
            <a:endParaRPr lang="es-PE"/>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5933252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el estilo de texto del patrón</a:t>
            </a:r>
          </a:p>
        </p:txBody>
      </p:sp>
      <p:sp>
        <p:nvSpPr>
          <p:cNvPr id="5" name="Date Placeholder 4"/>
          <p:cNvSpPr>
            <a:spLocks noGrp="1"/>
          </p:cNvSpPr>
          <p:nvPr>
            <p:ph type="dt" sz="half" idx="10"/>
          </p:nvPr>
        </p:nvSpPr>
        <p:spPr/>
        <p:txBody>
          <a:bodyPr/>
          <a:lstStyle/>
          <a:p>
            <a:fld id="{94DF879D-FB43-1349-81F5-DF3ADDDC194B}" type="datetime1">
              <a:rPr lang="es-MX" smtClean="0"/>
              <a:t>20/10/17</a:t>
            </a:fld>
            <a:endParaRPr lang="es-PE"/>
          </a:p>
        </p:txBody>
      </p:sp>
      <p:sp>
        <p:nvSpPr>
          <p:cNvPr id="6" name="Footer Placeholder 5"/>
          <p:cNvSpPr>
            <a:spLocks noGrp="1"/>
          </p:cNvSpPr>
          <p:nvPr>
            <p:ph type="ftr" sz="quarter" idx="11"/>
          </p:nvPr>
        </p:nvSpPr>
        <p:spPr/>
        <p:txBody>
          <a:bodyPr/>
          <a:lstStyle/>
          <a:p>
            <a:endParaRPr lang="es-PE"/>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1898CFB-8F02-45D3-A565-60B8EE0D795F}" type="slidenum">
              <a:rPr lang="es-PE" smtClean="0"/>
              <a:t>‹Nr.›</a:t>
            </a:fld>
            <a:endParaRPr lang="es-PE"/>
          </a:p>
        </p:txBody>
      </p:sp>
    </p:spTree>
    <p:extLst>
      <p:ext uri="{BB962C8B-B14F-4D97-AF65-F5344CB8AC3E}">
        <p14:creationId xmlns:p14="http://schemas.microsoft.com/office/powerpoint/2010/main" val="9900489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el estilo de texto del patrón</a:t>
            </a:r>
          </a:p>
        </p:txBody>
      </p:sp>
      <p:sp>
        <p:nvSpPr>
          <p:cNvPr id="5" name="Date Placeholder 4"/>
          <p:cNvSpPr>
            <a:spLocks noGrp="1"/>
          </p:cNvSpPr>
          <p:nvPr>
            <p:ph type="dt" sz="half" idx="10"/>
          </p:nvPr>
        </p:nvSpPr>
        <p:spPr/>
        <p:txBody>
          <a:bodyPr/>
          <a:lstStyle/>
          <a:p>
            <a:fld id="{2B20FEBE-1D4E-2E48-9A5B-5517C3F56A9E}" type="datetime1">
              <a:rPr lang="es-MX" smtClean="0"/>
              <a:t>20/10/17</a:t>
            </a:fld>
            <a:endParaRPr lang="es-PE"/>
          </a:p>
        </p:txBody>
      </p:sp>
      <p:sp>
        <p:nvSpPr>
          <p:cNvPr id="6" name="Footer Placeholder 5"/>
          <p:cNvSpPr>
            <a:spLocks noGrp="1"/>
          </p:cNvSpPr>
          <p:nvPr>
            <p:ph type="ftr" sz="quarter" idx="11"/>
          </p:nvPr>
        </p:nvSpPr>
        <p:spPr/>
        <p:txBody>
          <a:bodyPr/>
          <a:lstStyle/>
          <a:p>
            <a:endParaRPr lang="es-PE"/>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1898CFB-8F02-45D3-A565-60B8EE0D795F}" type="slidenum">
              <a:rPr lang="es-PE" smtClean="0"/>
              <a:t>‹Nr.›</a:t>
            </a:fld>
            <a:endParaRPr lang="es-PE"/>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63617115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el estilo de texto del patrón</a:t>
            </a:r>
          </a:p>
        </p:txBody>
      </p:sp>
      <p:sp>
        <p:nvSpPr>
          <p:cNvPr id="5" name="Date Placeholder 4"/>
          <p:cNvSpPr>
            <a:spLocks noGrp="1"/>
          </p:cNvSpPr>
          <p:nvPr>
            <p:ph type="dt" sz="half" idx="10"/>
          </p:nvPr>
        </p:nvSpPr>
        <p:spPr/>
        <p:txBody>
          <a:bodyPr/>
          <a:lstStyle/>
          <a:p>
            <a:fld id="{4B3330C6-AE01-EB47-AF6E-92DC4B6E0AA4}" type="datetime1">
              <a:rPr lang="es-MX" smtClean="0"/>
              <a:t>20/10/17</a:t>
            </a:fld>
            <a:endParaRPr lang="es-PE"/>
          </a:p>
        </p:txBody>
      </p:sp>
      <p:sp>
        <p:nvSpPr>
          <p:cNvPr id="6" name="Footer Placeholder 5"/>
          <p:cNvSpPr>
            <a:spLocks noGrp="1"/>
          </p:cNvSpPr>
          <p:nvPr>
            <p:ph type="ftr" sz="quarter" idx="11"/>
          </p:nvPr>
        </p:nvSpPr>
        <p:spPr/>
        <p:txBody>
          <a:bodyPr/>
          <a:lstStyle/>
          <a:p>
            <a:endParaRPr lang="es-PE"/>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1898CFB-8F02-45D3-A565-60B8EE0D795F}" type="slidenum">
              <a:rPr lang="es-PE" smtClean="0"/>
              <a:t>‹Nr.›</a:t>
            </a:fld>
            <a:endParaRPr lang="es-PE"/>
          </a:p>
        </p:txBody>
      </p:sp>
    </p:spTree>
    <p:extLst>
      <p:ext uri="{BB962C8B-B14F-4D97-AF65-F5344CB8AC3E}">
        <p14:creationId xmlns:p14="http://schemas.microsoft.com/office/powerpoint/2010/main" val="10667022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882EBD1-9A53-B34E-99B5-5BF4870527ED}" type="datetime1">
              <a:rPr lang="es-MX" smtClean="0"/>
              <a:t>20/10/17</a:t>
            </a:fld>
            <a:endParaRPr lang="es-PE"/>
          </a:p>
        </p:txBody>
      </p:sp>
      <p:sp>
        <p:nvSpPr>
          <p:cNvPr id="5" name="Footer Placeholder 4"/>
          <p:cNvSpPr>
            <a:spLocks noGrp="1"/>
          </p:cNvSpPr>
          <p:nvPr>
            <p:ph type="ftr" sz="quarter" idx="11"/>
          </p:nvPr>
        </p:nvSpPr>
        <p:spPr/>
        <p:txBody>
          <a:bodyPr/>
          <a:lstStyle/>
          <a:p>
            <a:endParaRPr lang="es-PE"/>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1898CFB-8F02-45D3-A565-60B8EE0D795F}" type="slidenum">
              <a:rPr lang="es-PE" smtClean="0"/>
              <a:t>‹Nr.›</a:t>
            </a:fld>
            <a:endParaRPr lang="es-PE"/>
          </a:p>
        </p:txBody>
      </p:sp>
    </p:spTree>
    <p:extLst>
      <p:ext uri="{BB962C8B-B14F-4D97-AF65-F5344CB8AC3E}">
        <p14:creationId xmlns:p14="http://schemas.microsoft.com/office/powerpoint/2010/main" val="86067407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49FD56B-CEFF-8442-80AB-180483957881}" type="datetime1">
              <a:rPr lang="es-MX" smtClean="0"/>
              <a:t>20/10/17</a:t>
            </a:fld>
            <a:endParaRPr lang="es-PE"/>
          </a:p>
        </p:txBody>
      </p:sp>
      <p:sp>
        <p:nvSpPr>
          <p:cNvPr id="5" name="Footer Placeholder 4"/>
          <p:cNvSpPr>
            <a:spLocks noGrp="1"/>
          </p:cNvSpPr>
          <p:nvPr>
            <p:ph type="ftr" sz="quarter" idx="11"/>
          </p:nvPr>
        </p:nvSpPr>
        <p:spPr/>
        <p:txBody>
          <a:bodyPr/>
          <a:lstStyle/>
          <a:p>
            <a:endParaRPr lang="es-PE"/>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1898CFB-8F02-45D3-A565-60B8EE0D795F}" type="slidenum">
              <a:rPr lang="es-PE" smtClean="0"/>
              <a:t>‹Nr.›</a:t>
            </a:fld>
            <a:endParaRPr lang="es-PE"/>
          </a:p>
        </p:txBody>
      </p:sp>
    </p:spTree>
    <p:extLst>
      <p:ext uri="{BB962C8B-B14F-4D97-AF65-F5344CB8AC3E}">
        <p14:creationId xmlns:p14="http://schemas.microsoft.com/office/powerpoint/2010/main" val="3148167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1D61DE8A-0225-274B-971A-E822A25BA361}" type="datetime1">
              <a:rPr lang="es-MX" smtClean="0"/>
              <a:t>20/10/17</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D1898CFB-8F02-45D3-A565-60B8EE0D795F}" type="slidenum">
              <a:rPr lang="es-PE" smtClean="0"/>
              <a:t>‹Nr.›</a:t>
            </a:fld>
            <a:endParaRPr lang="es-PE"/>
          </a:p>
        </p:txBody>
      </p:sp>
    </p:spTree>
    <p:extLst>
      <p:ext uri="{BB962C8B-B14F-4D97-AF65-F5344CB8AC3E}">
        <p14:creationId xmlns:p14="http://schemas.microsoft.com/office/powerpoint/2010/main" val="1466627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27F3E5F9-6E14-4B4B-A719-282E2AA40244}" type="datetime1">
              <a:rPr lang="es-MX" smtClean="0"/>
              <a:t>20/10/17</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D1898CFB-8F02-45D3-A565-60B8EE0D795F}" type="slidenum">
              <a:rPr lang="es-PE" smtClean="0"/>
              <a:t>‹Nr.›</a:t>
            </a:fld>
            <a:endParaRPr lang="es-PE"/>
          </a:p>
        </p:txBody>
      </p:sp>
    </p:spTree>
    <p:extLst>
      <p:ext uri="{BB962C8B-B14F-4D97-AF65-F5344CB8AC3E}">
        <p14:creationId xmlns:p14="http://schemas.microsoft.com/office/powerpoint/2010/main" val="2875869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Content Placeholder 3"/>
          <p:cNvSpPr>
            <a:spLocks noGrp="1"/>
          </p:cNvSpPr>
          <p:nvPr>
            <p:ph sz="half" idx="2"/>
          </p:nvPr>
        </p:nvSpPr>
        <p:spPr>
          <a:xfrm>
            <a:off x="633845" y="2507551"/>
            <a:ext cx="3867150" cy="36805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Content Placeholder 5"/>
          <p:cNvSpPr>
            <a:spLocks noGrp="1"/>
          </p:cNvSpPr>
          <p:nvPr>
            <p:ph sz="quarter" idx="4"/>
          </p:nvPr>
        </p:nvSpPr>
        <p:spPr>
          <a:xfrm>
            <a:off x="4629150" y="2507551"/>
            <a:ext cx="3886201" cy="36805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p:txBody>
          <a:bodyPr/>
          <a:lstStyle/>
          <a:p>
            <a:fld id="{E9EF0617-9F28-2041-98EB-5A05D6BBFA22}" type="datetime1">
              <a:rPr lang="es-MX" smtClean="0"/>
              <a:t>20/10/17</a:t>
            </a:fld>
            <a:endParaRPr lang="es-PE"/>
          </a:p>
        </p:txBody>
      </p:sp>
      <p:sp>
        <p:nvSpPr>
          <p:cNvPr id="8" name="Footer Placeholder 7"/>
          <p:cNvSpPr>
            <a:spLocks noGrp="1"/>
          </p:cNvSpPr>
          <p:nvPr>
            <p:ph type="ftr" sz="quarter" idx="11"/>
          </p:nvPr>
        </p:nvSpPr>
        <p:spPr/>
        <p:txBody>
          <a:bodyPr/>
          <a:lstStyle/>
          <a:p>
            <a:endParaRPr lang="es-PE"/>
          </a:p>
        </p:txBody>
      </p:sp>
      <p:sp>
        <p:nvSpPr>
          <p:cNvPr id="9" name="Slide Number Placeholder 8"/>
          <p:cNvSpPr>
            <a:spLocks noGrp="1"/>
          </p:cNvSpPr>
          <p:nvPr>
            <p:ph type="sldNum" sz="quarter" idx="12"/>
          </p:nvPr>
        </p:nvSpPr>
        <p:spPr/>
        <p:txBody>
          <a:bodyPr/>
          <a:lstStyle/>
          <a:p>
            <a:fld id="{D1898CFB-8F02-45D3-A565-60B8EE0D795F}" type="slidenum">
              <a:rPr lang="es-PE" smtClean="0"/>
              <a:t>‹Nr.›</a:t>
            </a:fld>
            <a:endParaRPr lang="es-PE"/>
          </a:p>
        </p:txBody>
      </p:sp>
      <p:sp>
        <p:nvSpPr>
          <p:cNvPr id="10" name="Title 9"/>
          <p:cNvSpPr>
            <a:spLocks noGrp="1"/>
          </p:cNvSpPr>
          <p:nvPr>
            <p:ph type="title"/>
          </p:nvPr>
        </p:nvSpPr>
        <p:spPr/>
        <p:txBody>
          <a:bodyPr/>
          <a:lstStyle/>
          <a:p>
            <a:r>
              <a:rPr lang="es-ES"/>
              <a:t>Haga clic para modificar el estilo de título del patrón</a:t>
            </a:r>
            <a:endParaRPr lang="en-US" dirty="0"/>
          </a:p>
        </p:txBody>
      </p:sp>
    </p:spTree>
    <p:extLst>
      <p:ext uri="{BB962C8B-B14F-4D97-AF65-F5344CB8AC3E}">
        <p14:creationId xmlns:p14="http://schemas.microsoft.com/office/powerpoint/2010/main" val="3164794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BE3274A-5037-9443-8099-34C055FA2FDF}" type="datetime1">
              <a:rPr lang="es-MX" smtClean="0"/>
              <a:t>20/10/17</a:t>
            </a:fld>
            <a:endParaRPr lang="es-PE"/>
          </a:p>
        </p:txBody>
      </p:sp>
      <p:sp>
        <p:nvSpPr>
          <p:cNvPr id="4" name="Footer Placeholder 3"/>
          <p:cNvSpPr>
            <a:spLocks noGrp="1"/>
          </p:cNvSpPr>
          <p:nvPr>
            <p:ph type="ftr" sz="quarter" idx="11"/>
          </p:nvPr>
        </p:nvSpPr>
        <p:spPr/>
        <p:txBody>
          <a:bodyPr/>
          <a:lstStyle/>
          <a:p>
            <a:endParaRPr lang="es-PE"/>
          </a:p>
        </p:txBody>
      </p:sp>
      <p:sp>
        <p:nvSpPr>
          <p:cNvPr id="5" name="Slide Number Placeholder 4"/>
          <p:cNvSpPr>
            <a:spLocks noGrp="1"/>
          </p:cNvSpPr>
          <p:nvPr>
            <p:ph type="sldNum" sz="quarter" idx="12"/>
          </p:nvPr>
        </p:nvSpPr>
        <p:spPr/>
        <p:txBody>
          <a:bodyPr/>
          <a:lstStyle/>
          <a:p>
            <a:fld id="{D1898CFB-8F02-45D3-A565-60B8EE0D795F}" type="slidenum">
              <a:rPr lang="es-PE" smtClean="0"/>
              <a:t>‹Nr.›</a:t>
            </a:fld>
            <a:endParaRPr lang="es-PE"/>
          </a:p>
        </p:txBody>
      </p:sp>
      <p:sp>
        <p:nvSpPr>
          <p:cNvPr id="6" name="Title 5"/>
          <p:cNvSpPr>
            <a:spLocks noGrp="1"/>
          </p:cNvSpPr>
          <p:nvPr>
            <p:ph type="title"/>
          </p:nvPr>
        </p:nvSpPr>
        <p:spPr/>
        <p:txBody>
          <a:bodyPr/>
          <a:lstStyle/>
          <a:p>
            <a:r>
              <a:rPr lang="es-ES"/>
              <a:t>Haga clic para modificar el estilo de título del patrón</a:t>
            </a:r>
            <a:endParaRPr lang="en-US"/>
          </a:p>
        </p:txBody>
      </p:sp>
    </p:spTree>
    <p:extLst>
      <p:ext uri="{BB962C8B-B14F-4D97-AF65-F5344CB8AC3E}">
        <p14:creationId xmlns:p14="http://schemas.microsoft.com/office/powerpoint/2010/main" val="24169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2AAB85-2A9C-CF43-BC84-639EF3EC808B}" type="datetime1">
              <a:rPr lang="es-MX" smtClean="0"/>
              <a:t>20/10/17</a:t>
            </a:fld>
            <a:endParaRPr lang="es-PE"/>
          </a:p>
        </p:txBody>
      </p:sp>
      <p:sp>
        <p:nvSpPr>
          <p:cNvPr id="3" name="Footer Placeholder 2"/>
          <p:cNvSpPr>
            <a:spLocks noGrp="1"/>
          </p:cNvSpPr>
          <p:nvPr>
            <p:ph type="ftr" sz="quarter" idx="11"/>
          </p:nvPr>
        </p:nvSpPr>
        <p:spPr/>
        <p:txBody>
          <a:bodyPr/>
          <a:lstStyle/>
          <a:p>
            <a:endParaRPr lang="es-PE"/>
          </a:p>
        </p:txBody>
      </p:sp>
      <p:sp>
        <p:nvSpPr>
          <p:cNvPr id="4" name="Slide Number Placeholder 3"/>
          <p:cNvSpPr>
            <a:spLocks noGrp="1"/>
          </p:cNvSpPr>
          <p:nvPr>
            <p:ph type="sldNum" sz="quarter" idx="12"/>
          </p:nvPr>
        </p:nvSpPr>
        <p:spPr/>
        <p:txBody>
          <a:bodyPr/>
          <a:lstStyle/>
          <a:p>
            <a:fld id="{D1898CFB-8F02-45D3-A565-60B8EE0D795F}" type="slidenum">
              <a:rPr lang="es-PE" smtClean="0"/>
              <a:t>‹Nr.›</a:t>
            </a:fld>
            <a:endParaRPr lang="es-PE"/>
          </a:p>
        </p:txBody>
      </p:sp>
    </p:spTree>
    <p:extLst>
      <p:ext uri="{BB962C8B-B14F-4D97-AF65-F5344CB8AC3E}">
        <p14:creationId xmlns:p14="http://schemas.microsoft.com/office/powerpoint/2010/main" val="27718854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14D74B0A-2815-BB4C-96B8-9C56CFFD3768}" type="datetime1">
              <a:rPr lang="es-MX" smtClean="0"/>
              <a:t>20/10/17</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D1898CFB-8F02-45D3-A565-60B8EE0D795F}" type="slidenum">
              <a:rPr lang="es-PE" smtClean="0"/>
              <a:t>‹Nr.›</a:t>
            </a:fld>
            <a:endParaRPr lang="es-PE"/>
          </a:p>
        </p:txBody>
      </p:sp>
    </p:spTree>
    <p:extLst>
      <p:ext uri="{BB962C8B-B14F-4D97-AF65-F5344CB8AC3E}">
        <p14:creationId xmlns:p14="http://schemas.microsoft.com/office/powerpoint/2010/main" val="1586607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s-ES"/>
              <a:t>Haga clic para modificar el estilo de título del patrón</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AE77711-194A-A442-B615-4220000E50C2}" type="datetime1">
              <a:rPr lang="es-MX" smtClean="0"/>
              <a:t>20/10/17</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D1898CFB-8F02-45D3-A565-60B8EE0D795F}" type="slidenum">
              <a:rPr lang="es-PE" smtClean="0"/>
              <a:t>‹Nr.›</a:t>
            </a:fld>
            <a:endParaRPr lang="es-PE"/>
          </a:p>
        </p:txBody>
      </p:sp>
    </p:spTree>
    <p:extLst>
      <p:ext uri="{BB962C8B-B14F-4D97-AF65-F5344CB8AC3E}">
        <p14:creationId xmlns:p14="http://schemas.microsoft.com/office/powerpoint/2010/main" val="118056552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slideLayout" Target="../slideLayouts/slideLayout25.xml"/><Relationship Id="rId15" Type="http://schemas.openxmlformats.org/officeDocument/2006/relationships/slideLayout" Target="../slideLayouts/slideLayout26.xml"/><Relationship Id="rId16" Type="http://schemas.openxmlformats.org/officeDocument/2006/relationships/slideLayout" Target="../slideLayouts/slideLayout27.xml"/><Relationship Id="rId17"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B8866610-121C-F945-8EC1-5B95F243510B}" type="datetime1">
              <a:rPr lang="es-MX" smtClean="0"/>
              <a:t>20/10/17</a:t>
            </a:fld>
            <a:endParaRPr lang="es-PE"/>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s-PE"/>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D1898CFB-8F02-45D3-A565-60B8EE0D795F}" type="slidenum">
              <a:rPr lang="es-PE" smtClean="0"/>
              <a:t>‹Nr.›</a:t>
            </a:fld>
            <a:endParaRPr lang="es-PE"/>
          </a:p>
        </p:txBody>
      </p:sp>
    </p:spTree>
    <p:extLst>
      <p:ext uri="{BB962C8B-B14F-4D97-AF65-F5344CB8AC3E}">
        <p14:creationId xmlns:p14="http://schemas.microsoft.com/office/powerpoint/2010/main" val="34532195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2FCCF916-D573-DB46-AB52-EBB746341038}" type="datetime1">
              <a:rPr lang="es-MX" smtClean="0"/>
              <a:t>20/10/17</a:t>
            </a:fld>
            <a:endParaRPr lang="es-PE"/>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PE"/>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D1898CFB-8F02-45D3-A565-60B8EE0D795F}" type="slidenum">
              <a:rPr lang="es-PE" smtClean="0"/>
              <a:t>‹Nr.›</a:t>
            </a:fld>
            <a:endParaRPr lang="es-PE"/>
          </a:p>
        </p:txBody>
      </p:sp>
    </p:spTree>
    <p:extLst>
      <p:ext uri="{BB962C8B-B14F-4D97-AF65-F5344CB8AC3E}">
        <p14:creationId xmlns:p14="http://schemas.microsoft.com/office/powerpoint/2010/main" val="3931012058"/>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microsoft.com/office/2007/relationships/hdphoto" Target="../media/hdphoto1.wdp"/><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s://okdiario.com/viajes/2017/08/03/discusiones-pareja-viajes-43558" TargetMode="External"/><Relationship Id="rId3" Type="http://schemas.openxmlformats.org/officeDocument/2006/relationships/image" Target="../media/image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0.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4.jpeg"/><Relationship Id="rId3" Type="http://schemas.openxmlformats.org/officeDocument/2006/relationships/hyperlink" Target="https://planeacionycalidad.org/"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s://comocrearnegociosexitosos.wordpress.com/2012/04/06/planeacion-estrategica-analisis-foda/" TargetMode="External"/><Relationship Id="rId3" Type="http://schemas.openxmlformats.org/officeDocument/2006/relationships/image" Target="../media/image1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www.radicalcompliance.com/classroom-trainings/" TargetMode="External"/><Relationship Id="rId3" Type="http://schemas.openxmlformats.org/officeDocument/2006/relationships/image" Target="../media/image16.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manodeobramexicana.com/category/empresa/" TargetMode="External"/><Relationship Id="rId3" Type="http://schemas.openxmlformats.org/officeDocument/2006/relationships/image" Target="../media/image17.jpeg"/></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hyperlink" Target="https://nutritres.wikispaces.com/PLANEACI%C3%93N" TargetMode="External"/><Relationship Id="rId5" Type="http://schemas.openxmlformats.org/officeDocument/2006/relationships/image" Target="../media/image19.png"/><Relationship Id="rId6" Type="http://schemas.openxmlformats.org/officeDocument/2006/relationships/hyperlink" Target="https://gananci.com/metas-a-corto-plazo/" TargetMode="External"/><Relationship Id="rId7" Type="http://schemas.openxmlformats.org/officeDocument/2006/relationships/image" Target="../media/image20.jpeg"/><Relationship Id="rId1" Type="http://schemas.openxmlformats.org/officeDocument/2006/relationships/slideLayout" Target="../slideLayouts/slideLayout13.xml"/><Relationship Id="rId2" Type="http://schemas.openxmlformats.org/officeDocument/2006/relationships/hyperlink" Target="https://www.quickenloans.com/blog/how-self-employment-affects-your-mortgage-application"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jpeg"/><Relationship Id="rId1" Type="http://schemas.openxmlformats.org/officeDocument/2006/relationships/slideLayout" Target="../slideLayouts/slideLayout13.xml"/><Relationship Id="rId2" Type="http://schemas.openxmlformats.org/officeDocument/2006/relationships/hyperlink" Target="http://comoahorrodinero.com/planes-ahorro-proyecto-largo-plazo/"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www.tse.org.gt/index.php/tse/quienes-somos/14-mision" TargetMode="External"/><Relationship Id="rId3" Type="http://schemas.openxmlformats.org/officeDocument/2006/relationships/image" Target="../media/image23.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www.gfrodamientosgenerales.com/index.php/2016-08-16-03-12-38/vision" TargetMode="External"/><Relationship Id="rId3" Type="http://schemas.openxmlformats.org/officeDocument/2006/relationships/image" Target="../media/image24.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www.losrecursoshumanos.com/liderazgo-basado-en-valores/" TargetMode="External"/><Relationship Id="rId3" Type="http://schemas.openxmlformats.org/officeDocument/2006/relationships/image" Target="../media/image2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6.jp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13.xml"/><Relationship Id="rId2" Type="http://schemas.openxmlformats.org/officeDocument/2006/relationships/diagramData" Target="../diagrams/data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s://www.youtube.com/watch?v=h6PR1oCHT3w" TargetMode="External"/><Relationship Id="rId3" Type="http://schemas.openxmlformats.org/officeDocument/2006/relationships/image" Target="../media/image27.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www.practicalteam.com/blog/para-que-sirve-tener-un-plan-estrategico/" TargetMode="External"/><Relationship Id="rId3" Type="http://schemas.openxmlformats.org/officeDocument/2006/relationships/image" Target="../media/image28.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s://www.plannegocios.com/plan_negocios/planes_anuales/plan_comercial_full_2017" TargetMode="External"/><Relationship Id="rId3" Type="http://schemas.openxmlformats.org/officeDocument/2006/relationships/image" Target="../media/image29.gi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www.smkexperts.com/nuestros-servicios/plan-comercial-y-marketing/" TargetMode="External"/><Relationship Id="rId3" Type="http://schemas.openxmlformats.org/officeDocument/2006/relationships/image" Target="../media/image30.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s://chispasdeexcelenciaeinnovacion.wordpress.com/2015/01/05/claves-para-un-plan-comercial-exitoso/" TargetMode="External"/><Relationship Id="rId3" Type="http://schemas.openxmlformats.org/officeDocument/2006/relationships/image" Target="../media/image31.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axeleratum.com/2012/icomo-hacer-un-plan-de-trabajo-paso-a-paso-de-la-metodologia/" TargetMode="External"/><Relationship Id="rId3" Type="http://schemas.openxmlformats.org/officeDocument/2006/relationships/image" Target="../media/image3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s://es.slideshare.net/piquis24/fundamentos-de-la-planeacin" TargetMode="External"/><Relationship Id="rId3" Type="http://schemas.openxmlformats.org/officeDocument/2006/relationships/image" Target="../media/image2.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3.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www.notas-d-prensa-gratis.com/nota/1839/como-un-plan-de-mercadeo-digital-aumento-las-.html" TargetMode="External"/><Relationship Id="rId3" Type="http://schemas.openxmlformats.org/officeDocument/2006/relationships/image" Target="../media/image34.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5.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s://es.slideshare.net/friendandfriend/plan-de-mercadotecnia-exposicion" TargetMode="External"/><Relationship Id="rId3" Type="http://schemas.openxmlformats.org/officeDocument/2006/relationships/image" Target="../media/image36.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7.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es.slideshare.net/educapdesarrollo/tipos-de-planes-14046431" TargetMode="Externa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edi-ninadedrap.blogspot.com/2010/02/12-fundamentos-de-planeacion.html" TargetMode="External"/><Relationship Id="rId3" Type="http://schemas.openxmlformats.org/officeDocument/2006/relationships/image" Target="../media/image4.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elconta.com/2012/06/25/planeacion-fiscal-definicion-fundamentos-objetivos-requisitos/" TargetMode="External"/><Relationship Id="rId3"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www.elsindi.cat/wp/blog/2016/11/18/resum-consell-de-la-policia-161116/" TargetMode="External"/><Relationship Id="rId3"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4 Marcador de contenido"/>
          <p:cNvSpPr>
            <a:spLocks noGrp="1"/>
          </p:cNvSpPr>
          <p:nvPr>
            <p:ph idx="1"/>
          </p:nvPr>
        </p:nvSpPr>
        <p:spPr>
          <a:xfrm>
            <a:off x="518864" y="1268760"/>
            <a:ext cx="8229600" cy="5256584"/>
          </a:xfrm>
        </p:spPr>
        <p:txBody>
          <a:bodyPr>
            <a:noAutofit/>
          </a:bodyPr>
          <a:lstStyle/>
          <a:p>
            <a:pPr algn="ctr" eaLnBrk="1" hangingPunct="1">
              <a:buFont typeface="Wingdings 2" pitchFamily="18" charset="2"/>
              <a:buNone/>
            </a:pPr>
            <a:endParaRPr lang="es-MX" sz="1600" dirty="0">
              <a:latin typeface="+mj-lt"/>
              <a:ea typeface="Arial Rounded MT Bold" charset="0"/>
              <a:cs typeface="Arial Rounded MT Bold" charset="0"/>
            </a:endParaRPr>
          </a:p>
          <a:p>
            <a:pPr algn="ctr" eaLnBrk="1" hangingPunct="1">
              <a:buFont typeface="Wingdings 2" pitchFamily="18" charset="2"/>
              <a:buNone/>
            </a:pPr>
            <a:r>
              <a:rPr lang="es-ES_tradnl" sz="1600" b="1" dirty="0">
                <a:latin typeface="+mj-lt"/>
                <a:ea typeface="Arial Rounded MT Bold" charset="0"/>
                <a:cs typeface="Arial Rounded MT Bold" charset="0"/>
              </a:rPr>
              <a:t>PROGRAMA EDUCATIVO DE INGENIERIA EN </a:t>
            </a:r>
            <a:r>
              <a:rPr lang="es-ES_tradnl" sz="1600" b="1" dirty="0" smtClean="0">
                <a:latin typeface="+mj-lt"/>
                <a:ea typeface="Arial Rounded MT Bold" charset="0"/>
                <a:cs typeface="Arial Rounded MT Bold" charset="0"/>
              </a:rPr>
              <a:t>COMPUTACIÓN</a:t>
            </a:r>
          </a:p>
          <a:p>
            <a:pPr algn="ctr" eaLnBrk="1" hangingPunct="1">
              <a:buFont typeface="Wingdings 2" pitchFamily="18" charset="2"/>
              <a:buNone/>
            </a:pPr>
            <a:endParaRPr lang="es-MX" sz="1600" dirty="0">
              <a:latin typeface="+mj-lt"/>
              <a:ea typeface="Arial Rounded MT Bold" charset="0"/>
              <a:cs typeface="Arial Rounded MT Bold" charset="0"/>
            </a:endParaRPr>
          </a:p>
          <a:p>
            <a:pPr algn="ctr" eaLnBrk="1" hangingPunct="1">
              <a:buFont typeface="Wingdings 2" pitchFamily="18" charset="2"/>
              <a:buNone/>
            </a:pPr>
            <a:r>
              <a:rPr lang="es-MX" sz="1600" dirty="0">
                <a:latin typeface="+mj-lt"/>
                <a:ea typeface="Arial Rounded MT Bold" charset="0"/>
                <a:cs typeface="Arial Rounded MT Bold" charset="0"/>
              </a:rPr>
              <a:t>UNIDAD DE APRENDIZAJE: </a:t>
            </a:r>
          </a:p>
          <a:p>
            <a:pPr algn="ctr" eaLnBrk="1" hangingPunct="1">
              <a:buFont typeface="Wingdings 2" pitchFamily="18" charset="2"/>
              <a:buNone/>
            </a:pPr>
            <a:r>
              <a:rPr lang="es-MX" sz="1600" b="1" dirty="0">
                <a:latin typeface="+mj-lt"/>
                <a:ea typeface="Arial Rounded MT Bold" charset="0"/>
                <a:cs typeface="Arial Rounded MT Bold" charset="0"/>
              </a:rPr>
              <a:t>ADMINISTRACIÓN </a:t>
            </a:r>
          </a:p>
          <a:p>
            <a:pPr algn="ctr" eaLnBrk="1" hangingPunct="1">
              <a:buFont typeface="Wingdings 2" pitchFamily="18" charset="2"/>
              <a:buNone/>
            </a:pPr>
            <a:endParaRPr lang="es-MX" sz="1600" b="1" dirty="0">
              <a:latin typeface="+mj-lt"/>
              <a:ea typeface="Arial Rounded MT Bold" charset="0"/>
              <a:cs typeface="Arial Rounded MT Bold" charset="0"/>
            </a:endParaRPr>
          </a:p>
          <a:p>
            <a:pPr marL="109728" indent="0" algn="ctr">
              <a:buNone/>
            </a:pPr>
            <a:r>
              <a:rPr lang="es-MX" sz="1600" b="1" dirty="0">
                <a:latin typeface="+mj-lt"/>
                <a:ea typeface="Arial Rounded MT Bold" charset="0"/>
                <a:cs typeface="Arial Rounded MT Bold" charset="0"/>
              </a:rPr>
              <a:t>UNIDAD DE COMPETENCIA	 III</a:t>
            </a:r>
          </a:p>
          <a:p>
            <a:pPr algn="ctr" eaLnBrk="1" hangingPunct="1">
              <a:buFont typeface="Wingdings 2" pitchFamily="18" charset="2"/>
              <a:buNone/>
            </a:pPr>
            <a:endParaRPr lang="es-ES" sz="1600" dirty="0">
              <a:latin typeface="+mj-lt"/>
              <a:ea typeface="Arial Rounded MT Bold" charset="0"/>
              <a:cs typeface="Arial Rounded MT Bold" charset="0"/>
            </a:endParaRPr>
          </a:p>
          <a:p>
            <a:pPr algn="ctr">
              <a:buNone/>
            </a:pPr>
            <a:r>
              <a:rPr lang="es-MX" sz="1600" dirty="0" smtClean="0">
                <a:latin typeface="+mj-lt"/>
                <a:ea typeface="Arial Rounded MT Bold" charset="0"/>
                <a:cs typeface="Arial Rounded MT Bold" charset="0"/>
              </a:rPr>
              <a:t>NOMBRE DEL MATERIAL:</a:t>
            </a:r>
            <a:endParaRPr lang="es-MX" sz="1600" dirty="0">
              <a:latin typeface="+mj-lt"/>
              <a:ea typeface="Arial Rounded MT Bold" charset="0"/>
              <a:cs typeface="Arial Rounded MT Bold" charset="0"/>
            </a:endParaRPr>
          </a:p>
          <a:p>
            <a:pPr algn="ctr">
              <a:buNone/>
            </a:pPr>
            <a:r>
              <a:rPr lang="es-MX" sz="1600" b="1" dirty="0">
                <a:latin typeface="+mj-lt"/>
                <a:ea typeface="Arial Rounded MT Bold" charset="0"/>
                <a:cs typeface="Arial Rounded MT Bold" charset="0"/>
              </a:rPr>
              <a:t>FUNDAMENTOS DE LA PLANEACIÓN Y SU CONCEPTO</a:t>
            </a:r>
          </a:p>
          <a:p>
            <a:pPr algn="ctr" eaLnBrk="1" hangingPunct="1">
              <a:buFont typeface="Wingdings 2" pitchFamily="18" charset="2"/>
              <a:buNone/>
            </a:pPr>
            <a:endParaRPr lang="es-MX" sz="1600" dirty="0">
              <a:latin typeface="+mj-lt"/>
              <a:ea typeface="Arial Rounded MT Bold" charset="0"/>
              <a:cs typeface="Arial Rounded MT Bold" charset="0"/>
            </a:endParaRPr>
          </a:p>
          <a:p>
            <a:pPr algn="ctr" eaLnBrk="1" hangingPunct="1">
              <a:buFont typeface="Wingdings 2" pitchFamily="18" charset="2"/>
              <a:buNone/>
            </a:pPr>
            <a:r>
              <a:rPr lang="es-MX" sz="1600" dirty="0">
                <a:latin typeface="+mj-lt"/>
                <a:ea typeface="Arial Rounded MT Bold" charset="0"/>
                <a:cs typeface="Arial Rounded MT Bold" charset="0"/>
              </a:rPr>
              <a:t> PRESENTA:	</a:t>
            </a:r>
          </a:p>
          <a:p>
            <a:pPr algn="ctr" eaLnBrk="1" hangingPunct="1">
              <a:buFont typeface="Wingdings 2" pitchFamily="18" charset="2"/>
              <a:buNone/>
            </a:pPr>
            <a:r>
              <a:rPr lang="es-MX" sz="1600" b="1" dirty="0">
                <a:latin typeface="+mj-lt"/>
                <a:ea typeface="Arial Rounded MT Bold" charset="0"/>
                <a:cs typeface="Arial Rounded MT Bold" charset="0"/>
              </a:rPr>
              <a:t>DR. EN C. E.  JOSÉ LUIS CASTILLO MENDOZA</a:t>
            </a:r>
          </a:p>
          <a:p>
            <a:pPr eaLnBrk="1" hangingPunct="1">
              <a:buFont typeface="Wingdings 2" pitchFamily="18" charset="2"/>
              <a:buNone/>
            </a:pPr>
            <a:endParaRPr lang="es-MX" sz="1600" dirty="0">
              <a:latin typeface="+mj-lt"/>
              <a:ea typeface="Arial Rounded MT Bold" charset="0"/>
              <a:cs typeface="Arial Rounded MT Bold" charset="0"/>
            </a:endParaRPr>
          </a:p>
          <a:p>
            <a:pPr algn="r" eaLnBrk="1" hangingPunct="1">
              <a:buFont typeface="Wingdings 2" pitchFamily="18" charset="2"/>
              <a:buNone/>
            </a:pPr>
            <a:r>
              <a:rPr lang="es-MX" sz="1600">
                <a:latin typeface="+mj-lt"/>
                <a:ea typeface="Arial Rounded MT Bold" charset="0"/>
                <a:cs typeface="Arial Rounded MT Bold" charset="0"/>
              </a:rPr>
              <a:t>Septiembre </a:t>
            </a:r>
            <a:r>
              <a:rPr lang="es-MX" sz="1600" smtClean="0">
                <a:latin typeface="+mj-lt"/>
                <a:ea typeface="Arial Rounded MT Bold" charset="0"/>
                <a:cs typeface="Arial Rounded MT Bold" charset="0"/>
              </a:rPr>
              <a:t>de 2017</a:t>
            </a:r>
            <a:endParaRPr lang="es-MX" sz="1600" dirty="0">
              <a:latin typeface="+mj-lt"/>
              <a:ea typeface="Arial Rounded MT Bold" charset="0"/>
              <a:cs typeface="Arial Rounded MT Bold" charset="0"/>
            </a:endParaRPr>
          </a:p>
          <a:p>
            <a:pPr algn="ctr" eaLnBrk="1" hangingPunct="1">
              <a:buFont typeface="Wingdings 2" pitchFamily="18" charset="2"/>
              <a:buNone/>
            </a:pPr>
            <a:endParaRPr lang="es-MX" sz="1600" dirty="0">
              <a:latin typeface="+mj-lt"/>
              <a:ea typeface="Arial Rounded MT Bold" charset="0"/>
              <a:cs typeface="Arial Rounded MT Bold" charset="0"/>
            </a:endParaRPr>
          </a:p>
        </p:txBody>
      </p:sp>
      <p:pic>
        <p:nvPicPr>
          <p:cNvPr id="5" name="Picture 4" descr="Resultado de imagen para Escudo UAEMEX"/>
          <p:cNvPicPr>
            <a:picLocks noChangeArrowheads="1"/>
          </p:cNvPicPr>
          <p:nvPr/>
        </p:nvPicPr>
        <p:blipFill>
          <a:blip r:embed="rId3">
            <a:extLst>
              <a:ext uri="{BEBA8EAE-BF5A-486C-A8C5-ECC9F3942E4B}">
                <a14:imgProps xmlns:a14="http://schemas.microsoft.com/office/drawing/2010/main">
                  <a14:imgLayer r:embed="rId4">
                    <a14:imgEffect>
                      <a14:backgroundRemoval t="324" b="99676" l="0" r="100000">
                        <a14:foregroundMark x1="43143" y1="8091" x2="43143" y2="8091"/>
                        <a14:foregroundMark x1="86857" y1="24272" x2="86857" y2="24272"/>
                      </a14:backgroundRemoval>
                    </a14:imgEffect>
                  </a14:imgLayer>
                </a14:imgProps>
              </a:ext>
              <a:ext uri="{28A0092B-C50C-407E-A947-70E740481C1C}">
                <a14:useLocalDpi xmlns:a14="http://schemas.microsoft.com/office/drawing/2010/main"/>
              </a:ext>
            </a:extLst>
          </a:blip>
          <a:srcRect/>
          <a:stretch>
            <a:fillRect/>
          </a:stretch>
        </p:blipFill>
        <p:spPr bwMode="auto">
          <a:xfrm>
            <a:off x="1259632" y="399479"/>
            <a:ext cx="1118134" cy="1013298"/>
          </a:xfrm>
          <a:prstGeom prst="rect">
            <a:avLst/>
          </a:prstGeom>
          <a:noFill/>
          <a:extLst>
            <a:ext uri="{909E8E84-426E-40dd-AFC4-6F175D3DCCD1}">
              <a14:hiddenFill xmlns:a14="http://schemas.microsoft.com/office/drawing/2010/main" xmlns="">
                <a:solidFill>
                  <a:srgbClr val="FFFFFF"/>
                </a:solidFill>
              </a14:hiddenFill>
            </a:ext>
          </a:extLst>
        </p:spPr>
      </p:pic>
      <p:sp>
        <p:nvSpPr>
          <p:cNvPr id="6" name="14 Rectángulo"/>
          <p:cNvSpPr/>
          <p:nvPr/>
        </p:nvSpPr>
        <p:spPr>
          <a:xfrm>
            <a:off x="1756795" y="643595"/>
            <a:ext cx="7614337" cy="400110"/>
          </a:xfrm>
          <a:prstGeom prst="rect">
            <a:avLst/>
          </a:prstGeom>
          <a:noFill/>
        </p:spPr>
        <p:txBody>
          <a:bodyPr wrap="square">
            <a:spAutoFit/>
          </a:bodyPr>
          <a:lstStyle/>
          <a:p>
            <a:pPr algn="ctr" fontAlgn="auto">
              <a:spcBef>
                <a:spcPts val="0"/>
              </a:spcBef>
              <a:spcAft>
                <a:spcPts val="0"/>
              </a:spcAft>
              <a:buFont typeface="Wingdings" pitchFamily="2" charset="2"/>
              <a:buNone/>
              <a:defRPr/>
            </a:pPr>
            <a:r>
              <a:rPr lang="es-MX" sz="2000" b="1" dirty="0" smtClean="0">
                <a:latin typeface="+mj-lt"/>
                <a:cs typeface="Gill Sans"/>
              </a:rPr>
              <a:t>UNIVERSIDAD AUTÓNOMA DEL ESTADO DE MÉXICO</a:t>
            </a:r>
            <a:endParaRPr lang="es-ES" sz="2000" b="1" dirty="0">
              <a:ln w="18415" cmpd="sng">
                <a:solidFill>
                  <a:srgbClr val="FFFFFF"/>
                </a:solidFill>
                <a:prstDash val="solid"/>
              </a:ln>
              <a:effectLst>
                <a:outerShdw blurRad="63500" dir="3600000" algn="tl" rotWithShape="0">
                  <a:srgbClr val="000000">
                    <a:alpha val="70000"/>
                  </a:srgbClr>
                </a:outerShdw>
              </a:effectLst>
              <a:latin typeface="+mj-lt"/>
              <a:cs typeface="Gill Sans"/>
            </a:endParaRPr>
          </a:p>
        </p:txBody>
      </p:sp>
      <p:sp>
        <p:nvSpPr>
          <p:cNvPr id="8" name="15 Proceso alternativo"/>
          <p:cNvSpPr/>
          <p:nvPr/>
        </p:nvSpPr>
        <p:spPr>
          <a:xfrm>
            <a:off x="2549306" y="999026"/>
            <a:ext cx="5867211" cy="374571"/>
          </a:xfrm>
          <a:prstGeom prst="flowChartAlternateProcess">
            <a:avLst/>
          </a:prstGeom>
          <a:noFill/>
        </p:spPr>
        <p:txBody>
          <a:bodyPr wrap="none">
            <a:spAutoFit/>
          </a:bodyPr>
          <a:lstStyle/>
          <a:p>
            <a:pPr algn="ctr" fontAlgn="auto">
              <a:spcBef>
                <a:spcPts val="0"/>
              </a:spcBef>
              <a:spcAft>
                <a:spcPts val="0"/>
              </a:spcAft>
              <a:buFont typeface="Wingdings" pitchFamily="2" charset="2"/>
              <a:buNone/>
              <a:defRPr/>
            </a:pPr>
            <a:r>
              <a:rPr lang="es-MX" sz="1600" b="1" dirty="0" smtClean="0">
                <a:latin typeface="+mj-lt"/>
                <a:cs typeface="Gill Sans"/>
              </a:rPr>
              <a:t>CENTRO UNIVERSITARIO UAEM  VALLE DE CHALCO</a:t>
            </a:r>
            <a:endParaRPr lang="es-ES" sz="1600" dirty="0">
              <a:ln w="17780" cmpd="sng">
                <a:solidFill>
                  <a:srgbClr val="FFFFFF"/>
                </a:solidFill>
                <a:prstDash val="solid"/>
                <a:miter lim="800000"/>
              </a:ln>
              <a:effectLst>
                <a:outerShdw blurRad="50800" algn="tl" rotWithShape="0">
                  <a:srgbClr val="000000"/>
                </a:outerShdw>
              </a:effectLst>
              <a:latin typeface="+mj-lt"/>
              <a:cs typeface="Gill Sans"/>
            </a:endParaRPr>
          </a:p>
        </p:txBody>
      </p:sp>
    </p:spTree>
    <p:extLst>
      <p:ext uri="{BB962C8B-B14F-4D97-AF65-F5344CB8AC3E}">
        <p14:creationId xmlns:p14="http://schemas.microsoft.com/office/powerpoint/2010/main" val="32915717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45201" y="624110"/>
            <a:ext cx="6589199" cy="716658"/>
          </a:xfrm>
        </p:spPr>
        <p:txBody>
          <a:bodyPr>
            <a:normAutofit/>
          </a:bodyPr>
          <a:lstStyle/>
          <a:p>
            <a:r>
              <a:rPr lang="es-PE" sz="3200" dirty="0"/>
              <a:t>Desventajas de la planeación</a:t>
            </a:r>
          </a:p>
        </p:txBody>
      </p:sp>
      <p:sp>
        <p:nvSpPr>
          <p:cNvPr id="3" name="2 Marcador de contenido"/>
          <p:cNvSpPr>
            <a:spLocks noGrp="1"/>
          </p:cNvSpPr>
          <p:nvPr>
            <p:ph idx="1"/>
          </p:nvPr>
        </p:nvSpPr>
        <p:spPr>
          <a:xfrm>
            <a:off x="1942415" y="1340768"/>
            <a:ext cx="6591985" cy="4570454"/>
          </a:xfrm>
        </p:spPr>
        <p:txBody>
          <a:bodyPr>
            <a:normAutofit/>
          </a:bodyPr>
          <a:lstStyle/>
          <a:p>
            <a:pPr>
              <a:lnSpc>
                <a:spcPct val="150000"/>
              </a:lnSpc>
            </a:pPr>
            <a:r>
              <a:rPr lang="es-PE" sz="2400" dirty="0" smtClean="0"/>
              <a:t>Consume </a:t>
            </a:r>
            <a:r>
              <a:rPr lang="es-PE" sz="2400" dirty="0"/>
              <a:t>tiempo y recursos (pero cuesta más no planear).</a:t>
            </a:r>
          </a:p>
          <a:p>
            <a:pPr>
              <a:lnSpc>
                <a:spcPct val="150000"/>
              </a:lnSpc>
            </a:pPr>
            <a:r>
              <a:rPr lang="es-PE" sz="2400" dirty="0" smtClean="0"/>
              <a:t>Ata </a:t>
            </a:r>
            <a:r>
              <a:rPr lang="es-PE" sz="2400" dirty="0"/>
              <a:t>a la organización a un paradigma de operación y  en algunos casos puede limitar la creatividad de los operativos.</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22183" y="4760980"/>
            <a:ext cx="4032448" cy="1866900"/>
          </a:xfrm>
          <a:prstGeom prst="rect">
            <a:avLst/>
          </a:prstGeom>
        </p:spPr>
      </p:pic>
      <p:sp>
        <p:nvSpPr>
          <p:cNvPr id="5" name="Marcador de número de diapositiva 4"/>
          <p:cNvSpPr>
            <a:spLocks noGrp="1"/>
          </p:cNvSpPr>
          <p:nvPr>
            <p:ph type="sldNum" sz="quarter" idx="12"/>
          </p:nvPr>
        </p:nvSpPr>
        <p:spPr/>
        <p:txBody>
          <a:bodyPr/>
          <a:lstStyle/>
          <a:p>
            <a:fld id="{D1898CFB-8F02-45D3-A565-60B8EE0D795F}" type="slidenum">
              <a:rPr lang="es-PE" smtClean="0"/>
              <a:t>10</a:t>
            </a:fld>
            <a:endParaRPr lang="es-PE"/>
          </a:p>
        </p:txBody>
      </p:sp>
    </p:spTree>
    <p:extLst>
      <p:ext uri="{BB962C8B-B14F-4D97-AF65-F5344CB8AC3E}">
        <p14:creationId xmlns:p14="http://schemas.microsoft.com/office/powerpoint/2010/main" val="22519609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5124" name="Rectangle 70">
            <a:extLst>
              <a:ext uri="{FF2B5EF4-FFF2-40B4-BE49-F238E27FC236}">
                <a16:creationId xmlns="" xmlns:a16="http://schemas.microsoft.com/office/drawing/2014/main" id="{1A44C337-3893-4B29-A265-B1329150B6A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15" y="-1"/>
            <a:ext cx="915543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5125" name="Group 72">
            <a:extLst>
              <a:ext uri="{FF2B5EF4-FFF2-40B4-BE49-F238E27FC236}">
                <a16:creationId xmlns="" xmlns:a16="http://schemas.microsoft.com/office/drawing/2014/main" id="{81E0B358-1267-4844-8B3D-B7A279B4175A}"/>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627110" y="228600"/>
            <a:ext cx="2138628" cy="6638625"/>
            <a:chOff x="2487613" y="285750"/>
            <a:chExt cx="2428875" cy="5654676"/>
          </a:xfrm>
        </p:grpSpPr>
        <p:sp>
          <p:nvSpPr>
            <p:cNvPr id="74" name="Freeform 11">
              <a:extLst>
                <a:ext uri="{FF2B5EF4-FFF2-40B4-BE49-F238E27FC236}">
                  <a16:creationId xmlns="" xmlns:a16="http://schemas.microsoft.com/office/drawing/2014/main" id="{B24AA06A-F1A5-4BB3-9486-9AE7A53B3F28}"/>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5126" name="Freeform 12">
              <a:extLst>
                <a:ext uri="{FF2B5EF4-FFF2-40B4-BE49-F238E27FC236}">
                  <a16:creationId xmlns="" xmlns:a16="http://schemas.microsoft.com/office/drawing/2014/main" id="{BDF97590-C600-44CB-9303-4A3679F5169E}"/>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76" name="Freeform 13">
              <a:extLst>
                <a:ext uri="{FF2B5EF4-FFF2-40B4-BE49-F238E27FC236}">
                  <a16:creationId xmlns="" xmlns:a16="http://schemas.microsoft.com/office/drawing/2014/main" id="{A9BBE156-3FFA-4DC4-8468-35BD28DDC605}"/>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77" name="Freeform 14">
              <a:extLst>
                <a:ext uri="{FF2B5EF4-FFF2-40B4-BE49-F238E27FC236}">
                  <a16:creationId xmlns="" xmlns:a16="http://schemas.microsoft.com/office/drawing/2014/main" id="{F7960DE5-3810-4B1E-B1E2-3BAFEA91EDD4}"/>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78" name="Freeform 15">
              <a:extLst>
                <a:ext uri="{FF2B5EF4-FFF2-40B4-BE49-F238E27FC236}">
                  <a16:creationId xmlns="" xmlns:a16="http://schemas.microsoft.com/office/drawing/2014/main" id="{359E957C-CE11-446F-8AA7-B3E98390B89F}"/>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79" name="Freeform 16">
              <a:extLst>
                <a:ext uri="{FF2B5EF4-FFF2-40B4-BE49-F238E27FC236}">
                  <a16:creationId xmlns="" xmlns:a16="http://schemas.microsoft.com/office/drawing/2014/main" id="{A3E9FE34-CA9E-4443-BEBF-D1B9A1C6C24D}"/>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80" name="Freeform 17">
              <a:extLst>
                <a:ext uri="{FF2B5EF4-FFF2-40B4-BE49-F238E27FC236}">
                  <a16:creationId xmlns="" xmlns:a16="http://schemas.microsoft.com/office/drawing/2014/main" id="{4F39D814-8A48-4509-BDEB-826F10659156}"/>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81" name="Freeform 18">
              <a:extLst>
                <a:ext uri="{FF2B5EF4-FFF2-40B4-BE49-F238E27FC236}">
                  <a16:creationId xmlns="" xmlns:a16="http://schemas.microsoft.com/office/drawing/2014/main" id="{8C6D08C0-8C49-4B87-9CF4-A1F08714FACF}"/>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82" name="Freeform 19">
              <a:extLst>
                <a:ext uri="{FF2B5EF4-FFF2-40B4-BE49-F238E27FC236}">
                  <a16:creationId xmlns="" xmlns:a16="http://schemas.microsoft.com/office/drawing/2014/main" id="{308C612B-4C0D-4863-B9CD-F86ABAA1B2BC}"/>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83" name="Freeform 20">
              <a:extLst>
                <a:ext uri="{FF2B5EF4-FFF2-40B4-BE49-F238E27FC236}">
                  <a16:creationId xmlns="" xmlns:a16="http://schemas.microsoft.com/office/drawing/2014/main" id="{600B1EC8-1B55-4390-A183-C33B5E2273BB}"/>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84" name="Freeform 21">
              <a:extLst>
                <a:ext uri="{FF2B5EF4-FFF2-40B4-BE49-F238E27FC236}">
                  <a16:creationId xmlns="" xmlns:a16="http://schemas.microsoft.com/office/drawing/2014/main" id="{1790A225-91E1-4BE5-A801-5F1E32721C5B}"/>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85" name="Freeform 22">
              <a:extLst>
                <a:ext uri="{FF2B5EF4-FFF2-40B4-BE49-F238E27FC236}">
                  <a16:creationId xmlns="" xmlns:a16="http://schemas.microsoft.com/office/drawing/2014/main" id="{DFFC46A2-6BBF-47FD-BC17-5EE1DF7CB906}"/>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87" name="Group 86">
            <a:extLst>
              <a:ext uri="{FF2B5EF4-FFF2-40B4-BE49-F238E27FC236}">
                <a16:creationId xmlns="" xmlns:a16="http://schemas.microsoft.com/office/drawing/2014/main" id="{AF44CA9C-80E8-44E1-A79C-D6EBFC73BCA0}"/>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507832" y="-786"/>
            <a:ext cx="1767505" cy="6854040"/>
            <a:chOff x="6627813" y="194833"/>
            <a:chExt cx="1952625" cy="5678918"/>
          </a:xfrm>
        </p:grpSpPr>
        <p:sp>
          <p:nvSpPr>
            <p:cNvPr id="88" name="Freeform 27">
              <a:extLst>
                <a:ext uri="{FF2B5EF4-FFF2-40B4-BE49-F238E27FC236}">
                  <a16:creationId xmlns="" xmlns:a16="http://schemas.microsoft.com/office/drawing/2014/main" id="{8CB9417F-98D9-4998-B00B-A5932E4C7D73}"/>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89" name="Freeform 28">
              <a:extLst>
                <a:ext uri="{FF2B5EF4-FFF2-40B4-BE49-F238E27FC236}">
                  <a16:creationId xmlns="" xmlns:a16="http://schemas.microsoft.com/office/drawing/2014/main" id="{FA79AA3D-583E-4A1E-AF7E-CBD980F5963B}"/>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90" name="Freeform 29">
              <a:extLst>
                <a:ext uri="{FF2B5EF4-FFF2-40B4-BE49-F238E27FC236}">
                  <a16:creationId xmlns="" xmlns:a16="http://schemas.microsoft.com/office/drawing/2014/main" id="{D80C9F17-A6B2-4A12-BC77-F84264A669FA}"/>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91" name="Freeform 30">
              <a:extLst>
                <a:ext uri="{FF2B5EF4-FFF2-40B4-BE49-F238E27FC236}">
                  <a16:creationId xmlns="" xmlns:a16="http://schemas.microsoft.com/office/drawing/2014/main" id="{949C9A53-ED97-44CE-BDD5-ED2489211608}"/>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92" name="Freeform 31">
              <a:extLst>
                <a:ext uri="{FF2B5EF4-FFF2-40B4-BE49-F238E27FC236}">
                  <a16:creationId xmlns="" xmlns:a16="http://schemas.microsoft.com/office/drawing/2014/main" id="{0F9FDAE7-225B-4072-8907-6EAA06174457}"/>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93" name="Freeform 32">
              <a:extLst>
                <a:ext uri="{FF2B5EF4-FFF2-40B4-BE49-F238E27FC236}">
                  <a16:creationId xmlns="" xmlns:a16="http://schemas.microsoft.com/office/drawing/2014/main" id="{9D49818B-8EA3-4B41-9783-EFE0C618C363}"/>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94" name="Freeform 33">
              <a:extLst>
                <a:ext uri="{FF2B5EF4-FFF2-40B4-BE49-F238E27FC236}">
                  <a16:creationId xmlns="" xmlns:a16="http://schemas.microsoft.com/office/drawing/2014/main" id="{01903E65-D822-4457-B0A5-2F4168224164}"/>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95" name="Freeform 34">
              <a:extLst>
                <a:ext uri="{FF2B5EF4-FFF2-40B4-BE49-F238E27FC236}">
                  <a16:creationId xmlns="" xmlns:a16="http://schemas.microsoft.com/office/drawing/2014/main" id="{A5CF9DAB-75BF-43D9-B1E7-817D1FAA0003}"/>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96" name="Freeform 35">
              <a:extLst>
                <a:ext uri="{FF2B5EF4-FFF2-40B4-BE49-F238E27FC236}">
                  <a16:creationId xmlns="" xmlns:a16="http://schemas.microsoft.com/office/drawing/2014/main" id="{BB22916D-4BCF-4A4C-8714-A2564D34C369}"/>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97" name="Freeform 36">
              <a:extLst>
                <a:ext uri="{FF2B5EF4-FFF2-40B4-BE49-F238E27FC236}">
                  <a16:creationId xmlns="" xmlns:a16="http://schemas.microsoft.com/office/drawing/2014/main" id="{4CD9F734-569E-44E7-BD53-6214E0F18C8F}"/>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98" name="Freeform 37">
              <a:extLst>
                <a:ext uri="{FF2B5EF4-FFF2-40B4-BE49-F238E27FC236}">
                  <a16:creationId xmlns="" xmlns:a16="http://schemas.microsoft.com/office/drawing/2014/main" id="{7A5DAACB-2F42-40C8-BF6A-75B79299F902}"/>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99" name="Freeform 38">
              <a:extLst>
                <a:ext uri="{FF2B5EF4-FFF2-40B4-BE49-F238E27FC236}">
                  <a16:creationId xmlns="" xmlns:a16="http://schemas.microsoft.com/office/drawing/2014/main" id="{AD78E0F9-8568-4672-A22F-4ED5B1A96F59}"/>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101" name="Rectangle 100">
            <a:extLst>
              <a:ext uri="{FF2B5EF4-FFF2-40B4-BE49-F238E27FC236}">
                <a16:creationId xmlns="" xmlns:a16="http://schemas.microsoft.com/office/drawing/2014/main" id="{AA5CD610-ED7C-4CED-A9A1-174432C88AF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84278" y="0"/>
            <a:ext cx="13716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03" name="Freeform 11">
            <a:extLst>
              <a:ext uri="{FF2B5EF4-FFF2-40B4-BE49-F238E27FC236}">
                <a16:creationId xmlns="" xmlns:a16="http://schemas.microsoft.com/office/drawing/2014/main" id="{0C4379BF-8C7A-480A-BC36-DA55D92A935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3484278" y="714375"/>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pic>
        <p:nvPicPr>
          <p:cNvPr id="5122" name="Picture 2" descr="Resultado de imagen para causas de no planear">
            <a:hlinkClick r:id="rId2"/>
            <a:extLst>
              <a:ext uri="{FF2B5EF4-FFF2-40B4-BE49-F238E27FC236}">
                <a16:creationId xmlns="" xmlns:a16="http://schemas.microsoft.com/office/drawing/2014/main" id="{FD9CDB6F-19C0-4B93-A1E1-2F34D6D02CD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8339" r="42927"/>
          <a:stretch/>
        </p:blipFill>
        <p:spPr bwMode="auto">
          <a:xfrm>
            <a:off x="-1166" y="1731"/>
            <a:ext cx="3503318"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4862322" y="624110"/>
            <a:ext cx="3766137" cy="1280890"/>
          </a:xfrm>
        </p:spPr>
        <p:txBody>
          <a:bodyPr>
            <a:normAutofit/>
          </a:bodyPr>
          <a:lstStyle/>
          <a:p>
            <a:pPr>
              <a:lnSpc>
                <a:spcPct val="90000"/>
              </a:lnSpc>
            </a:pPr>
            <a:r>
              <a:rPr lang="es-PE" sz="2800"/>
              <a:t>Causas de fracaso de la planeación	1</a:t>
            </a:r>
          </a:p>
        </p:txBody>
      </p:sp>
      <p:sp>
        <p:nvSpPr>
          <p:cNvPr id="3" name="2 Marcador de contenido"/>
          <p:cNvSpPr>
            <a:spLocks noGrp="1"/>
          </p:cNvSpPr>
          <p:nvPr>
            <p:ph idx="1"/>
          </p:nvPr>
        </p:nvSpPr>
        <p:spPr>
          <a:xfrm>
            <a:off x="4828643" y="2133600"/>
            <a:ext cx="3799814" cy="3777622"/>
          </a:xfrm>
        </p:spPr>
        <p:txBody>
          <a:bodyPr>
            <a:normAutofit/>
          </a:bodyPr>
          <a:lstStyle/>
          <a:p>
            <a:pPr>
              <a:buFont typeface="Arial" panose="020B0604020202020204" pitchFamily="34" charset="0"/>
              <a:buChar char="•"/>
            </a:pPr>
            <a:r>
              <a:rPr lang="es-PE"/>
              <a:t>No estar fundamentados en una investigación objetiva.</a:t>
            </a:r>
          </a:p>
          <a:p>
            <a:pPr>
              <a:buFont typeface="Arial" panose="020B0604020202020204" pitchFamily="34" charset="0"/>
              <a:buChar char="•"/>
            </a:pPr>
            <a:r>
              <a:rPr lang="es-PE"/>
              <a:t>No ser congruentes con la misión de la empresa.</a:t>
            </a:r>
          </a:p>
          <a:p>
            <a:pPr>
              <a:buFont typeface="Arial" panose="020B0604020202020204" pitchFamily="34" charset="0"/>
              <a:buChar char="•"/>
            </a:pPr>
            <a:r>
              <a:rPr lang="es-PE"/>
              <a:t>No tener claros los objetivos.</a:t>
            </a:r>
          </a:p>
          <a:p>
            <a:pPr>
              <a:buFont typeface="Arial" panose="020B0604020202020204" pitchFamily="34" charset="0"/>
              <a:buChar char="•"/>
            </a:pPr>
            <a:r>
              <a:rPr lang="es-PE"/>
              <a:t>Estar mal determinados en el tiempo y alcance.</a:t>
            </a:r>
          </a:p>
        </p:txBody>
      </p:sp>
      <p:sp>
        <p:nvSpPr>
          <p:cNvPr id="4" name="Marcador de número de diapositiva 3"/>
          <p:cNvSpPr>
            <a:spLocks noGrp="1"/>
          </p:cNvSpPr>
          <p:nvPr>
            <p:ph type="sldNum" sz="quarter" idx="12"/>
          </p:nvPr>
        </p:nvSpPr>
        <p:spPr/>
        <p:txBody>
          <a:bodyPr/>
          <a:lstStyle/>
          <a:p>
            <a:fld id="{D1898CFB-8F02-45D3-A565-60B8EE0D795F}" type="slidenum">
              <a:rPr lang="es-PE" smtClean="0"/>
              <a:t>11</a:t>
            </a:fld>
            <a:endParaRPr lang="es-PE"/>
          </a:p>
        </p:txBody>
      </p:sp>
    </p:spTree>
    <p:extLst>
      <p:ext uri="{BB962C8B-B14F-4D97-AF65-F5344CB8AC3E}">
        <p14:creationId xmlns:p14="http://schemas.microsoft.com/office/powerpoint/2010/main" val="14538905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45201" y="624110"/>
            <a:ext cx="6589199" cy="1004690"/>
          </a:xfrm>
        </p:spPr>
        <p:txBody>
          <a:bodyPr>
            <a:normAutofit/>
          </a:bodyPr>
          <a:lstStyle/>
          <a:p>
            <a:r>
              <a:rPr lang="es-PE" sz="3200" dirty="0"/>
              <a:t>Causas de fracaso de la planeación	2</a:t>
            </a:r>
          </a:p>
        </p:txBody>
      </p:sp>
      <p:sp>
        <p:nvSpPr>
          <p:cNvPr id="3" name="2 Marcador de contenido"/>
          <p:cNvSpPr>
            <a:spLocks noGrp="1"/>
          </p:cNvSpPr>
          <p:nvPr>
            <p:ph idx="1"/>
          </p:nvPr>
        </p:nvSpPr>
        <p:spPr>
          <a:xfrm>
            <a:off x="1942415" y="1772816"/>
            <a:ext cx="6591985" cy="4138406"/>
          </a:xfrm>
        </p:spPr>
        <p:txBody>
          <a:bodyPr>
            <a:noAutofit/>
          </a:bodyPr>
          <a:lstStyle/>
          <a:p>
            <a:pPr>
              <a:lnSpc>
                <a:spcPct val="150000"/>
              </a:lnSpc>
              <a:buFont typeface="Arial" panose="020B0604020202020204" pitchFamily="34" charset="0"/>
              <a:buChar char="•"/>
            </a:pPr>
            <a:r>
              <a:rPr lang="es-PE" sz="2400" dirty="0"/>
              <a:t>Tener una mala estimación del costo del proyecto.</a:t>
            </a:r>
          </a:p>
          <a:p>
            <a:pPr>
              <a:lnSpc>
                <a:spcPct val="150000"/>
              </a:lnSpc>
              <a:buFont typeface="Arial" panose="020B0604020202020204" pitchFamily="34" charset="0"/>
              <a:buChar char="•"/>
            </a:pPr>
            <a:r>
              <a:rPr lang="es-PE" sz="2400" dirty="0"/>
              <a:t>No hacer un análisis de las contingencias y acciones a seguir.</a:t>
            </a:r>
          </a:p>
          <a:p>
            <a:pPr>
              <a:lnSpc>
                <a:spcPct val="150000"/>
              </a:lnSpc>
              <a:buFont typeface="Arial" panose="020B0604020202020204" pitchFamily="34" charset="0"/>
              <a:buChar char="•"/>
            </a:pPr>
            <a:r>
              <a:rPr lang="es-PE" sz="2400" dirty="0"/>
              <a:t>Tener políticas inflexibles ante cambios inesperados.</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4008" y="4869160"/>
            <a:ext cx="4104456" cy="1988840"/>
          </a:xfrm>
          <a:prstGeom prst="rect">
            <a:avLst/>
          </a:prstGeom>
          <a:ln>
            <a:noFill/>
          </a:ln>
          <a:effectLst>
            <a:softEdge rad="112500"/>
          </a:effectLst>
        </p:spPr>
      </p:pic>
      <p:sp>
        <p:nvSpPr>
          <p:cNvPr id="5" name="Marcador de número de diapositiva 4"/>
          <p:cNvSpPr>
            <a:spLocks noGrp="1"/>
          </p:cNvSpPr>
          <p:nvPr>
            <p:ph type="sldNum" sz="quarter" idx="12"/>
          </p:nvPr>
        </p:nvSpPr>
        <p:spPr/>
        <p:txBody>
          <a:bodyPr/>
          <a:lstStyle/>
          <a:p>
            <a:fld id="{D1898CFB-8F02-45D3-A565-60B8EE0D795F}" type="slidenum">
              <a:rPr lang="es-PE" smtClean="0"/>
              <a:t>12</a:t>
            </a:fld>
            <a:endParaRPr lang="es-PE"/>
          </a:p>
        </p:txBody>
      </p:sp>
    </p:spTree>
    <p:extLst>
      <p:ext uri="{BB962C8B-B14F-4D97-AF65-F5344CB8AC3E}">
        <p14:creationId xmlns:p14="http://schemas.microsoft.com/office/powerpoint/2010/main" val="28841457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3401" y="431996"/>
            <a:ext cx="7740352" cy="1076698"/>
          </a:xfrm>
        </p:spPr>
        <p:txBody>
          <a:bodyPr>
            <a:normAutofit/>
          </a:bodyPr>
          <a:lstStyle/>
          <a:p>
            <a:pPr algn="ctr"/>
            <a:r>
              <a:rPr lang="es-PE" sz="3200" b="1" dirty="0"/>
              <a:t>Principales objetivos de </a:t>
            </a:r>
            <a:r>
              <a:rPr lang="es-PE" sz="3200" b="1"/>
              <a:t>la </a:t>
            </a:r>
            <a:r>
              <a:rPr lang="es-PE" sz="3200" b="1" smtClean="0"/>
              <a:t>planeación</a:t>
            </a:r>
            <a:r>
              <a:rPr lang="es-PE" sz="3200" b="1"/>
              <a:t> </a:t>
            </a:r>
            <a:r>
              <a:rPr lang="es-PE" sz="3200" b="1" smtClean="0"/>
              <a:t>1</a:t>
            </a:r>
            <a:endParaRPr lang="es-PE" sz="3200" b="1" dirty="0"/>
          </a:p>
        </p:txBody>
      </p:sp>
      <p:sp>
        <p:nvSpPr>
          <p:cNvPr id="3" name="2 Marcador de contenido"/>
          <p:cNvSpPr>
            <a:spLocks noGrp="1"/>
          </p:cNvSpPr>
          <p:nvPr>
            <p:ph idx="1"/>
          </p:nvPr>
        </p:nvSpPr>
        <p:spPr>
          <a:xfrm>
            <a:off x="1942415" y="1700808"/>
            <a:ext cx="6591985" cy="4210414"/>
          </a:xfrm>
        </p:spPr>
        <p:txBody>
          <a:bodyPr>
            <a:normAutofit/>
          </a:bodyPr>
          <a:lstStyle/>
          <a:p>
            <a:pPr marL="0" indent="0" algn="just">
              <a:lnSpc>
                <a:spcPct val="150000"/>
              </a:lnSpc>
              <a:buNone/>
            </a:pPr>
            <a:r>
              <a:rPr lang="es-PE" sz="2400" dirty="0"/>
              <a:t>Facilitar el control:</a:t>
            </a:r>
          </a:p>
          <a:p>
            <a:pPr marL="0" indent="0" algn="just">
              <a:lnSpc>
                <a:spcPct val="150000"/>
              </a:lnSpc>
              <a:buNone/>
            </a:pPr>
            <a:r>
              <a:rPr lang="es-PE" sz="2400" dirty="0"/>
              <a:t>Al planear se desarrollan objetivos y por su parte, en la función de control se comparará el desempeño real contra los objetivos.</a:t>
            </a:r>
          </a:p>
          <a:p>
            <a:pPr marL="0" indent="0" algn="just">
              <a:lnSpc>
                <a:spcPct val="150000"/>
              </a:lnSpc>
              <a:buNone/>
            </a:pPr>
            <a:r>
              <a:rPr lang="es-PE" sz="2400" dirty="0"/>
              <a:t>Sin la planeación no puede haber control.</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2163" y="5445224"/>
            <a:ext cx="4392488" cy="1270662"/>
          </a:xfrm>
          <a:prstGeom prst="rect">
            <a:avLst/>
          </a:prstGeom>
        </p:spPr>
      </p:pic>
      <p:sp>
        <p:nvSpPr>
          <p:cNvPr id="5" name="Marcador de número de diapositiva 4"/>
          <p:cNvSpPr>
            <a:spLocks noGrp="1"/>
          </p:cNvSpPr>
          <p:nvPr>
            <p:ph type="sldNum" sz="quarter" idx="12"/>
          </p:nvPr>
        </p:nvSpPr>
        <p:spPr/>
        <p:txBody>
          <a:bodyPr/>
          <a:lstStyle/>
          <a:p>
            <a:fld id="{D1898CFB-8F02-45D3-A565-60B8EE0D795F}" type="slidenum">
              <a:rPr lang="es-PE" smtClean="0"/>
              <a:t>13</a:t>
            </a:fld>
            <a:endParaRPr lang="es-PE"/>
          </a:p>
        </p:txBody>
      </p:sp>
    </p:spTree>
    <p:extLst>
      <p:ext uri="{BB962C8B-B14F-4D97-AF65-F5344CB8AC3E}">
        <p14:creationId xmlns:p14="http://schemas.microsoft.com/office/powerpoint/2010/main" val="36228390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45201" y="624110"/>
            <a:ext cx="6589199" cy="1004690"/>
          </a:xfrm>
        </p:spPr>
        <p:txBody>
          <a:bodyPr>
            <a:normAutofit fontScale="90000"/>
          </a:bodyPr>
          <a:lstStyle/>
          <a:p>
            <a:r>
              <a:rPr lang="es-PE" sz="3200" b="1" dirty="0"/>
              <a:t>Principales objetivos de la planeación	2</a:t>
            </a:r>
          </a:p>
        </p:txBody>
      </p:sp>
      <p:sp>
        <p:nvSpPr>
          <p:cNvPr id="3" name="2 Marcador de contenido"/>
          <p:cNvSpPr>
            <a:spLocks noGrp="1"/>
          </p:cNvSpPr>
          <p:nvPr>
            <p:ph idx="1"/>
          </p:nvPr>
        </p:nvSpPr>
        <p:spPr>
          <a:xfrm>
            <a:off x="1942415" y="1628800"/>
            <a:ext cx="6591985" cy="4282422"/>
          </a:xfrm>
        </p:spPr>
        <p:txBody>
          <a:bodyPr>
            <a:normAutofit/>
          </a:bodyPr>
          <a:lstStyle/>
          <a:p>
            <a:pPr marL="0" indent="0">
              <a:lnSpc>
                <a:spcPct val="150000"/>
              </a:lnSpc>
              <a:buNone/>
            </a:pPr>
            <a:r>
              <a:rPr lang="es-PE" sz="2400" dirty="0"/>
              <a:t>Reducir la incertidumbre:</a:t>
            </a:r>
          </a:p>
          <a:p>
            <a:pPr marL="0" indent="0">
              <a:lnSpc>
                <a:spcPct val="150000"/>
              </a:lnSpc>
              <a:buNone/>
            </a:pPr>
            <a:r>
              <a:rPr lang="es-PE" sz="2400" dirty="0"/>
              <a:t>Obliga a los administradores a ver hacia el futuro, anticipar los cambios, considerar su impacto y desarrollar las respuestas adecuadas.</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6016" y="4437112"/>
            <a:ext cx="4114800" cy="2160240"/>
          </a:xfrm>
          <a:prstGeom prst="rect">
            <a:avLst/>
          </a:prstGeom>
        </p:spPr>
      </p:pic>
      <p:sp>
        <p:nvSpPr>
          <p:cNvPr id="5" name="Marcador de número de diapositiva 4"/>
          <p:cNvSpPr>
            <a:spLocks noGrp="1"/>
          </p:cNvSpPr>
          <p:nvPr>
            <p:ph type="sldNum" sz="quarter" idx="12"/>
          </p:nvPr>
        </p:nvSpPr>
        <p:spPr/>
        <p:txBody>
          <a:bodyPr/>
          <a:lstStyle/>
          <a:p>
            <a:fld id="{D1898CFB-8F02-45D3-A565-60B8EE0D795F}" type="slidenum">
              <a:rPr lang="es-PE" smtClean="0"/>
              <a:t>14</a:t>
            </a:fld>
            <a:endParaRPr lang="es-PE"/>
          </a:p>
        </p:txBody>
      </p:sp>
    </p:spTree>
    <p:extLst>
      <p:ext uri="{BB962C8B-B14F-4D97-AF65-F5344CB8AC3E}">
        <p14:creationId xmlns:p14="http://schemas.microsoft.com/office/powerpoint/2010/main" val="35941326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6163" name="Rectangle 70">
            <a:extLst>
              <a:ext uri="{FF2B5EF4-FFF2-40B4-BE49-F238E27FC236}">
                <a16:creationId xmlns="" xmlns:a16="http://schemas.microsoft.com/office/drawing/2014/main" id="{1EDD21E1-BAF0-4314-AB31-82ECB8AC9EA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9144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64" name="Rectangle 72">
            <a:extLst>
              <a:ext uri="{FF2B5EF4-FFF2-40B4-BE49-F238E27FC236}">
                <a16:creationId xmlns="" xmlns:a16="http://schemas.microsoft.com/office/drawing/2014/main" id="{FDC8619C-F25D-468E-95FA-2A2151D7DDD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3716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6165" name="Freeform 12">
            <a:extLst>
              <a:ext uri="{FF2B5EF4-FFF2-40B4-BE49-F238E27FC236}">
                <a16:creationId xmlns="" xmlns:a16="http://schemas.microsoft.com/office/drawing/2014/main" id="{7D9439D6-DEAD-4CEB-A61B-BE3D64D1B59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061223"/>
            <a:ext cx="778526" cy="506277"/>
          </a:xfrm>
          <a:custGeom>
            <a:avLst/>
            <a:gdLst>
              <a:gd name="connsiteX0" fmla="*/ 0 w 1038036"/>
              <a:gd name="connsiteY0" fmla="*/ 0 h 506277"/>
              <a:gd name="connsiteX1" fmla="*/ 182880 w 1038036"/>
              <a:gd name="connsiteY1" fmla="*/ 0 h 506277"/>
              <a:gd name="connsiteX2" fmla="*/ 291705 w 1038036"/>
              <a:gd name="connsiteY2" fmla="*/ 0 h 506277"/>
              <a:gd name="connsiteX3" fmla="*/ 291705 w 1038036"/>
              <a:gd name="connsiteY3" fmla="*/ 151 h 506277"/>
              <a:gd name="connsiteX4" fmla="*/ 692049 w 1038036"/>
              <a:gd name="connsiteY4" fmla="*/ 705 h 506277"/>
              <a:gd name="connsiteX5" fmla="*/ 782744 w 1038036"/>
              <a:gd name="connsiteY5" fmla="*/ 705 h 506277"/>
              <a:gd name="connsiteX6" fmla="*/ 797001 w 1038036"/>
              <a:gd name="connsiteY6" fmla="*/ 5473 h 506277"/>
              <a:gd name="connsiteX7" fmla="*/ 801982 w 1038036"/>
              <a:gd name="connsiteY7" fmla="*/ 10242 h 506277"/>
              <a:gd name="connsiteX8" fmla="*/ 1030951 w 1038036"/>
              <a:gd name="connsiteY8" fmla="*/ 239185 h 506277"/>
              <a:gd name="connsiteX9" fmla="*/ 1030951 w 1038036"/>
              <a:gd name="connsiteY9" fmla="*/ 267797 h 506277"/>
              <a:gd name="connsiteX10" fmla="*/ 801982 w 1038036"/>
              <a:gd name="connsiteY10" fmla="*/ 496740 h 506277"/>
              <a:gd name="connsiteX11" fmla="*/ 797001 w 1038036"/>
              <a:gd name="connsiteY11" fmla="*/ 501508 h 506277"/>
              <a:gd name="connsiteX12" fmla="*/ 782744 w 1038036"/>
              <a:gd name="connsiteY12" fmla="*/ 506277 h 506277"/>
              <a:gd name="connsiteX13" fmla="*/ 692049 w 1038036"/>
              <a:gd name="connsiteY13" fmla="*/ 506277 h 506277"/>
              <a:gd name="connsiteX14" fmla="*/ 291705 w 1038036"/>
              <a:gd name="connsiteY14" fmla="*/ 505140 h 506277"/>
              <a:gd name="connsiteX15" fmla="*/ 291705 w 1038036"/>
              <a:gd name="connsiteY15" fmla="*/ 506277 h 506277"/>
              <a:gd name="connsiteX16" fmla="*/ 0 w 1038036"/>
              <a:gd name="connsiteY16" fmla="*/ 506277 h 50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38036" h="506277">
                <a:moveTo>
                  <a:pt x="0" y="0"/>
                </a:moveTo>
                <a:lnTo>
                  <a:pt x="182880" y="0"/>
                </a:lnTo>
                <a:lnTo>
                  <a:pt x="291705" y="0"/>
                </a:lnTo>
                <a:lnTo>
                  <a:pt x="291705" y="151"/>
                </a:lnTo>
                <a:lnTo>
                  <a:pt x="692049" y="705"/>
                </a:lnTo>
                <a:lnTo>
                  <a:pt x="782744" y="705"/>
                </a:lnTo>
                <a:cubicBezTo>
                  <a:pt x="787553" y="705"/>
                  <a:pt x="792363" y="5473"/>
                  <a:pt x="797001" y="5473"/>
                </a:cubicBezTo>
                <a:cubicBezTo>
                  <a:pt x="797001" y="10242"/>
                  <a:pt x="801982" y="10242"/>
                  <a:pt x="801982" y="10242"/>
                </a:cubicBezTo>
                <a:lnTo>
                  <a:pt x="1030951" y="239185"/>
                </a:lnTo>
                <a:cubicBezTo>
                  <a:pt x="1040398" y="248722"/>
                  <a:pt x="1040398" y="258259"/>
                  <a:pt x="1030951" y="267797"/>
                </a:cubicBezTo>
                <a:lnTo>
                  <a:pt x="801982" y="496740"/>
                </a:lnTo>
                <a:cubicBezTo>
                  <a:pt x="800436" y="498363"/>
                  <a:pt x="798547" y="499885"/>
                  <a:pt x="797001" y="501508"/>
                </a:cubicBezTo>
                <a:cubicBezTo>
                  <a:pt x="792363" y="506277"/>
                  <a:pt x="787553" y="506277"/>
                  <a:pt x="782744" y="506277"/>
                </a:cubicBezTo>
                <a:lnTo>
                  <a:pt x="692049" y="506277"/>
                </a:lnTo>
                <a:lnTo>
                  <a:pt x="291705" y="505140"/>
                </a:lnTo>
                <a:lnTo>
                  <a:pt x="291705" y="506277"/>
                </a:lnTo>
                <a:lnTo>
                  <a:pt x="0" y="50627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descr="Resultado de imagen para planeación">
            <a:extLst>
              <a:ext uri="{FF2B5EF4-FFF2-40B4-BE49-F238E27FC236}">
                <a16:creationId xmlns="" xmlns:a16="http://schemas.microsoft.com/office/drawing/2014/main" id="{70F853D5-F502-4366-BEEB-B8FFDBBE58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8937" y="2425681"/>
            <a:ext cx="4088720" cy="1686597"/>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2123728" y="522961"/>
            <a:ext cx="6389338" cy="1259894"/>
          </a:xfrm>
        </p:spPr>
        <p:txBody>
          <a:bodyPr>
            <a:normAutofit/>
          </a:bodyPr>
          <a:lstStyle/>
          <a:p>
            <a:pPr algn="ctr">
              <a:lnSpc>
                <a:spcPct val="90000"/>
              </a:lnSpc>
            </a:pPr>
            <a:r>
              <a:rPr lang="es-PE" sz="2800" b="1" dirty="0"/>
              <a:t>Principales objetivos de la </a:t>
            </a:r>
            <a:r>
              <a:rPr lang="es-PE" sz="2800" b="1" dirty="0" smtClean="0"/>
              <a:t>planeación 3</a:t>
            </a:r>
            <a:endParaRPr lang="es-PE" sz="2800" b="1" dirty="0"/>
          </a:p>
        </p:txBody>
      </p:sp>
      <p:sp>
        <p:nvSpPr>
          <p:cNvPr id="3" name="2 Marcador de contenido"/>
          <p:cNvSpPr>
            <a:spLocks noGrp="1"/>
          </p:cNvSpPr>
          <p:nvPr>
            <p:ph idx="1"/>
          </p:nvPr>
        </p:nvSpPr>
        <p:spPr>
          <a:xfrm>
            <a:off x="486918" y="2133600"/>
            <a:ext cx="3841989" cy="3759253"/>
          </a:xfrm>
        </p:spPr>
        <p:txBody>
          <a:bodyPr>
            <a:normAutofit/>
          </a:bodyPr>
          <a:lstStyle/>
          <a:p>
            <a:pPr marL="0" indent="0">
              <a:buNone/>
            </a:pPr>
            <a:r>
              <a:rPr lang="es-PE" dirty="0"/>
              <a:t>Reducir la duplicidad de funciones y la ineficiencia:</a:t>
            </a:r>
          </a:p>
          <a:p>
            <a:pPr marL="0" indent="0">
              <a:buNone/>
            </a:pPr>
            <a:r>
              <a:rPr lang="es-PE" dirty="0"/>
              <a:t>Evita que dos personas realicen la misma actividad y que el proceso para su realización sea muy largo, confuso o tardado.</a:t>
            </a:r>
          </a:p>
        </p:txBody>
      </p:sp>
      <p:sp>
        <p:nvSpPr>
          <p:cNvPr id="4" name="Marcador de número de diapositiva 3"/>
          <p:cNvSpPr>
            <a:spLocks noGrp="1"/>
          </p:cNvSpPr>
          <p:nvPr>
            <p:ph type="sldNum" sz="quarter" idx="12"/>
          </p:nvPr>
        </p:nvSpPr>
        <p:spPr>
          <a:xfrm>
            <a:off x="-69400" y="6072561"/>
            <a:ext cx="584978" cy="365125"/>
          </a:xfrm>
        </p:spPr>
        <p:txBody>
          <a:bodyPr/>
          <a:lstStyle/>
          <a:p>
            <a:fld id="{D1898CFB-8F02-45D3-A565-60B8EE0D795F}" type="slidenum">
              <a:rPr lang="es-PE" smtClean="0"/>
              <a:t>15</a:t>
            </a:fld>
            <a:endParaRPr lang="es-PE" dirty="0"/>
          </a:p>
        </p:txBody>
      </p:sp>
    </p:spTree>
    <p:extLst>
      <p:ext uri="{BB962C8B-B14F-4D97-AF65-F5344CB8AC3E}">
        <p14:creationId xmlns:p14="http://schemas.microsoft.com/office/powerpoint/2010/main" val="13876066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190" name="Rectangle 74">
            <a:extLst>
              <a:ext uri="{FF2B5EF4-FFF2-40B4-BE49-F238E27FC236}">
                <a16:creationId xmlns="" xmlns:a16="http://schemas.microsoft.com/office/drawing/2014/main" id="{E491B121-12B5-4977-A064-636AB0B9B0B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9144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91" name="Rectangle 76">
            <a:extLst>
              <a:ext uri="{FF2B5EF4-FFF2-40B4-BE49-F238E27FC236}">
                <a16:creationId xmlns="" xmlns:a16="http://schemas.microsoft.com/office/drawing/2014/main" id="{2ED05F70-AB3E-4472-B26B-EFE6A5A59BC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3716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7192" name="Freeform 11">
            <a:extLst>
              <a:ext uri="{FF2B5EF4-FFF2-40B4-BE49-F238E27FC236}">
                <a16:creationId xmlns="" xmlns:a16="http://schemas.microsoft.com/office/drawing/2014/main" id="{21F6BE39-9E37-45F0-B10C-92305CFB7C7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061223"/>
            <a:ext cx="778526" cy="506277"/>
          </a:xfrm>
          <a:custGeom>
            <a:avLst/>
            <a:gdLst>
              <a:gd name="connsiteX0" fmla="*/ 0 w 1038036"/>
              <a:gd name="connsiteY0" fmla="*/ 0 h 506277"/>
              <a:gd name="connsiteX1" fmla="*/ 182880 w 1038036"/>
              <a:gd name="connsiteY1" fmla="*/ 0 h 506277"/>
              <a:gd name="connsiteX2" fmla="*/ 291705 w 1038036"/>
              <a:gd name="connsiteY2" fmla="*/ 0 h 506277"/>
              <a:gd name="connsiteX3" fmla="*/ 291705 w 1038036"/>
              <a:gd name="connsiteY3" fmla="*/ 151 h 506277"/>
              <a:gd name="connsiteX4" fmla="*/ 692049 w 1038036"/>
              <a:gd name="connsiteY4" fmla="*/ 705 h 506277"/>
              <a:gd name="connsiteX5" fmla="*/ 782744 w 1038036"/>
              <a:gd name="connsiteY5" fmla="*/ 705 h 506277"/>
              <a:gd name="connsiteX6" fmla="*/ 797001 w 1038036"/>
              <a:gd name="connsiteY6" fmla="*/ 5473 h 506277"/>
              <a:gd name="connsiteX7" fmla="*/ 801982 w 1038036"/>
              <a:gd name="connsiteY7" fmla="*/ 10242 h 506277"/>
              <a:gd name="connsiteX8" fmla="*/ 1030951 w 1038036"/>
              <a:gd name="connsiteY8" fmla="*/ 239185 h 506277"/>
              <a:gd name="connsiteX9" fmla="*/ 1030951 w 1038036"/>
              <a:gd name="connsiteY9" fmla="*/ 267797 h 506277"/>
              <a:gd name="connsiteX10" fmla="*/ 801982 w 1038036"/>
              <a:gd name="connsiteY10" fmla="*/ 496740 h 506277"/>
              <a:gd name="connsiteX11" fmla="*/ 797001 w 1038036"/>
              <a:gd name="connsiteY11" fmla="*/ 501508 h 506277"/>
              <a:gd name="connsiteX12" fmla="*/ 782744 w 1038036"/>
              <a:gd name="connsiteY12" fmla="*/ 506277 h 506277"/>
              <a:gd name="connsiteX13" fmla="*/ 692049 w 1038036"/>
              <a:gd name="connsiteY13" fmla="*/ 506277 h 506277"/>
              <a:gd name="connsiteX14" fmla="*/ 291705 w 1038036"/>
              <a:gd name="connsiteY14" fmla="*/ 505140 h 506277"/>
              <a:gd name="connsiteX15" fmla="*/ 291705 w 1038036"/>
              <a:gd name="connsiteY15" fmla="*/ 506277 h 506277"/>
              <a:gd name="connsiteX16" fmla="*/ 0 w 1038036"/>
              <a:gd name="connsiteY16" fmla="*/ 506277 h 50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38036" h="506277">
                <a:moveTo>
                  <a:pt x="0" y="0"/>
                </a:moveTo>
                <a:lnTo>
                  <a:pt x="182880" y="0"/>
                </a:lnTo>
                <a:lnTo>
                  <a:pt x="291705" y="0"/>
                </a:lnTo>
                <a:lnTo>
                  <a:pt x="291705" y="151"/>
                </a:lnTo>
                <a:lnTo>
                  <a:pt x="692049" y="705"/>
                </a:lnTo>
                <a:lnTo>
                  <a:pt x="782744" y="705"/>
                </a:lnTo>
                <a:cubicBezTo>
                  <a:pt x="787553" y="705"/>
                  <a:pt x="792363" y="5473"/>
                  <a:pt x="797001" y="5473"/>
                </a:cubicBezTo>
                <a:cubicBezTo>
                  <a:pt x="797001" y="10242"/>
                  <a:pt x="801982" y="10242"/>
                  <a:pt x="801982" y="10242"/>
                </a:cubicBezTo>
                <a:lnTo>
                  <a:pt x="1030951" y="239185"/>
                </a:lnTo>
                <a:cubicBezTo>
                  <a:pt x="1040398" y="248722"/>
                  <a:pt x="1040398" y="258259"/>
                  <a:pt x="1030951" y="267797"/>
                </a:cubicBezTo>
                <a:lnTo>
                  <a:pt x="801982" y="496740"/>
                </a:lnTo>
                <a:cubicBezTo>
                  <a:pt x="800436" y="498363"/>
                  <a:pt x="798547" y="499885"/>
                  <a:pt x="797001" y="501508"/>
                </a:cubicBezTo>
                <a:cubicBezTo>
                  <a:pt x="792363" y="506277"/>
                  <a:pt x="787553" y="506277"/>
                  <a:pt x="782744" y="506277"/>
                </a:cubicBezTo>
                <a:lnTo>
                  <a:pt x="692049" y="506277"/>
                </a:lnTo>
                <a:lnTo>
                  <a:pt x="291705" y="505140"/>
                </a:lnTo>
                <a:lnTo>
                  <a:pt x="291705" y="506277"/>
                </a:lnTo>
                <a:lnTo>
                  <a:pt x="0" y="50627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4" name="Picture 6" descr="Resultado de imagen para planeacion">
            <a:extLst>
              <a:ext uri="{FF2B5EF4-FFF2-40B4-BE49-F238E27FC236}">
                <a16:creationId xmlns="" xmlns:a16="http://schemas.microsoft.com/office/drawing/2014/main" id="{98B00FE8-5738-4888-97B2-FC0A6CE693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71566" y="2087669"/>
            <a:ext cx="2986091" cy="2362621"/>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2" descr="Resultado de imagen para planeación">
            <a:hlinkClick r:id="rId3"/>
            <a:extLst>
              <a:ext uri="{FF2B5EF4-FFF2-40B4-BE49-F238E27FC236}">
                <a16:creationId xmlns="" xmlns:a16="http://schemas.microsoft.com/office/drawing/2014/main" id="{E242DC01-C3BF-4C85-AD9F-910A34D1F69F}"/>
              </a:ext>
            </a:extLst>
          </p:cNvPr>
          <p:cNvSpPr>
            <a:spLocks noChangeAspect="1" noChangeArrowheads="1"/>
          </p:cNvSpPr>
          <p:nvPr/>
        </p:nvSpPr>
        <p:spPr bwMode="auto">
          <a:xfrm>
            <a:off x="2190750" y="1838325"/>
            <a:ext cx="4762500" cy="31813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Título"/>
          <p:cNvSpPr>
            <a:spLocks noGrp="1"/>
          </p:cNvSpPr>
          <p:nvPr>
            <p:ph type="title"/>
          </p:nvPr>
        </p:nvSpPr>
        <p:spPr>
          <a:xfrm>
            <a:off x="511228" y="590804"/>
            <a:ext cx="7253434" cy="1259894"/>
          </a:xfrm>
        </p:spPr>
        <p:txBody>
          <a:bodyPr>
            <a:normAutofit/>
          </a:bodyPr>
          <a:lstStyle/>
          <a:p>
            <a:r>
              <a:rPr lang="es-PE" sz="3300" b="1"/>
              <a:t>Principales objetivos de la </a:t>
            </a:r>
            <a:r>
              <a:rPr lang="es-PE" sz="3300" b="1" smtClean="0"/>
              <a:t>planeación 4</a:t>
            </a:r>
            <a:endParaRPr lang="es-PE" sz="3300" b="1"/>
          </a:p>
        </p:txBody>
      </p:sp>
      <p:sp>
        <p:nvSpPr>
          <p:cNvPr id="3" name="2 Marcador de contenido"/>
          <p:cNvSpPr>
            <a:spLocks noGrp="1"/>
          </p:cNvSpPr>
          <p:nvPr>
            <p:ph idx="1"/>
          </p:nvPr>
        </p:nvSpPr>
        <p:spPr>
          <a:xfrm>
            <a:off x="486918" y="2133600"/>
            <a:ext cx="4930901" cy="3759253"/>
          </a:xfrm>
        </p:spPr>
        <p:txBody>
          <a:bodyPr>
            <a:normAutofit/>
          </a:bodyPr>
          <a:lstStyle/>
          <a:p>
            <a:pPr marL="0" indent="0">
              <a:buNone/>
            </a:pPr>
            <a:r>
              <a:rPr lang="es-PE"/>
              <a:t>Establecer el esfuerzo coordinado:</a:t>
            </a:r>
          </a:p>
          <a:p>
            <a:pPr marL="0" indent="0">
              <a:buNone/>
            </a:pPr>
            <a:r>
              <a:rPr lang="es-PE"/>
              <a:t>Cuando todos lo que están involucrados sepan hacia dónde se dirige la organización y qué es lo que deben aportar para lograr los objetivos organizacionales, pueden empezar a coordinar sus actividades, cooperar unos con otros y trabajar en equipos, esto facilitara confianza y podrás compartir ideas con los demás y así planificar nuevas metas de planeación. </a:t>
            </a:r>
          </a:p>
        </p:txBody>
      </p:sp>
      <p:sp>
        <p:nvSpPr>
          <p:cNvPr id="5" name="Marcador de número de diapositiva 4"/>
          <p:cNvSpPr>
            <a:spLocks noGrp="1"/>
          </p:cNvSpPr>
          <p:nvPr>
            <p:ph type="sldNum" sz="quarter" idx="12"/>
          </p:nvPr>
        </p:nvSpPr>
        <p:spPr>
          <a:xfrm>
            <a:off x="35496" y="6105211"/>
            <a:ext cx="584978" cy="365125"/>
          </a:xfrm>
        </p:spPr>
        <p:txBody>
          <a:bodyPr/>
          <a:lstStyle/>
          <a:p>
            <a:fld id="{D1898CFB-8F02-45D3-A565-60B8EE0D795F}" type="slidenum">
              <a:rPr lang="es-PE" smtClean="0"/>
              <a:t>16</a:t>
            </a:fld>
            <a:endParaRPr lang="es-PE"/>
          </a:p>
        </p:txBody>
      </p:sp>
    </p:spTree>
    <p:extLst>
      <p:ext uri="{BB962C8B-B14F-4D97-AF65-F5344CB8AC3E}">
        <p14:creationId xmlns:p14="http://schemas.microsoft.com/office/powerpoint/2010/main" val="6395401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PE" dirty="0"/>
              <a:t>¿Cual es la diferencia entre la planeación formal e informal?</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034622074"/>
              </p:ext>
            </p:extLst>
          </p:nvPr>
        </p:nvGraphicFramePr>
        <p:xfrm>
          <a:off x="755576" y="2132856"/>
          <a:ext cx="8219256" cy="3582429"/>
        </p:xfrm>
        <a:graphic>
          <a:graphicData uri="http://schemas.openxmlformats.org/drawingml/2006/table">
            <a:tbl>
              <a:tblPr firstRow="1" bandRow="1">
                <a:tableStyleId>{5C22544A-7EE6-4342-B048-85BDC9FD1C3A}</a:tableStyleId>
              </a:tblPr>
              <a:tblGrid>
                <a:gridCol w="4109628">
                  <a:extLst>
                    <a:ext uri="{9D8B030D-6E8A-4147-A177-3AD203B41FA5}">
                      <a16:colId xmlns="" xmlns:a16="http://schemas.microsoft.com/office/drawing/2014/main" val="20000"/>
                    </a:ext>
                  </a:extLst>
                </a:gridCol>
                <a:gridCol w="4109628">
                  <a:extLst>
                    <a:ext uri="{9D8B030D-6E8A-4147-A177-3AD203B41FA5}">
                      <a16:colId xmlns="" xmlns:a16="http://schemas.microsoft.com/office/drawing/2014/main" val="20001"/>
                    </a:ext>
                  </a:extLst>
                </a:gridCol>
              </a:tblGrid>
              <a:tr h="8011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PE" dirty="0"/>
                        <a:t>La Planeación Formal </a:t>
                      </a:r>
                    </a:p>
                    <a:p>
                      <a:endParaRPr lang="es-PE" dirty="0"/>
                    </a:p>
                  </a:txBody>
                  <a:tcPr/>
                </a:tc>
                <a:tc>
                  <a:txBody>
                    <a:bodyPr/>
                    <a:lstStyle/>
                    <a:p>
                      <a:r>
                        <a:rPr lang="es-PE" dirty="0"/>
                        <a:t>La Planeación Informal</a:t>
                      </a:r>
                    </a:p>
                  </a:txBody>
                  <a:tcPr/>
                </a:tc>
                <a:extLst>
                  <a:ext uri="{0D108BD9-81ED-4DB2-BD59-A6C34878D82A}">
                    <a16:rowId xmlns="" xmlns:a16="http://schemas.microsoft.com/office/drawing/2014/main" val="10000"/>
                  </a:ext>
                </a:extLst>
              </a:tr>
              <a:tr h="2781324">
                <a:tc>
                  <a:txBody>
                    <a:bodyPr/>
                    <a:lstStyle/>
                    <a:p>
                      <a:pPr marL="285750" indent="-285750">
                        <a:buFont typeface="Arial" panose="020B0604020202020204" pitchFamily="34" charset="0"/>
                        <a:buChar char="•"/>
                      </a:pPr>
                      <a:r>
                        <a:rPr lang="es-PE" dirty="0"/>
                        <a:t>Es la que todos los gerentes practican y en parte ya lo hacen como habitual,</a:t>
                      </a:r>
                      <a:r>
                        <a:rPr lang="es-PE" baseline="0" dirty="0"/>
                        <a:t> desarrollado por un proceso racional.</a:t>
                      </a:r>
                      <a:endParaRPr lang="es-PE" dirty="0"/>
                    </a:p>
                    <a:p>
                      <a:endParaRPr lang="es-PE" dirty="0"/>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PE" dirty="0"/>
                        <a:t>Es general, no traza</a:t>
                      </a:r>
                      <a:r>
                        <a:rPr lang="es-PE" baseline="0" dirty="0"/>
                        <a:t> </a:t>
                      </a:r>
                      <a:r>
                        <a:rPr lang="es-PE" dirty="0"/>
                        <a:t>planes definidos y le falta continuidad. </a:t>
                      </a:r>
                    </a:p>
                    <a:p>
                      <a:r>
                        <a:rPr lang="es-PE" dirty="0"/>
                        <a:t>Esto</a:t>
                      </a:r>
                      <a:r>
                        <a:rPr lang="es-PE" baseline="0" dirty="0"/>
                        <a:t> sucede cuando el que planea no registra lo que pasa si no que lo lleva en la memoria y actúa de manera intuitiva  e improvisada.</a:t>
                      </a:r>
                      <a:endParaRPr lang="es-PE" dirty="0"/>
                    </a:p>
                  </a:txBody>
                  <a:tcPr/>
                </a:tc>
                <a:extLst>
                  <a:ext uri="{0D108BD9-81ED-4DB2-BD59-A6C34878D82A}">
                    <a16:rowId xmlns="" xmlns:a16="http://schemas.microsoft.com/office/drawing/2014/main" val="10001"/>
                  </a:ext>
                </a:extLst>
              </a:tr>
            </a:tbl>
          </a:graphicData>
        </a:graphic>
      </p:graphicFrame>
      <p:sp>
        <p:nvSpPr>
          <p:cNvPr id="3" name="Marcador de número de diapositiva 2"/>
          <p:cNvSpPr>
            <a:spLocks noGrp="1"/>
          </p:cNvSpPr>
          <p:nvPr>
            <p:ph type="sldNum" sz="quarter" idx="12"/>
          </p:nvPr>
        </p:nvSpPr>
        <p:spPr/>
        <p:txBody>
          <a:bodyPr/>
          <a:lstStyle/>
          <a:p>
            <a:fld id="{D1898CFB-8F02-45D3-A565-60B8EE0D795F}" type="slidenum">
              <a:rPr lang="es-PE" smtClean="0"/>
              <a:t>17</a:t>
            </a:fld>
            <a:endParaRPr lang="es-PE"/>
          </a:p>
        </p:txBody>
      </p:sp>
    </p:spTree>
    <p:extLst>
      <p:ext uri="{BB962C8B-B14F-4D97-AF65-F5344CB8AC3E}">
        <p14:creationId xmlns:p14="http://schemas.microsoft.com/office/powerpoint/2010/main" val="3705645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45201" y="624110"/>
            <a:ext cx="6589199" cy="860674"/>
          </a:xfrm>
        </p:spPr>
        <p:txBody>
          <a:bodyPr/>
          <a:lstStyle/>
          <a:p>
            <a:r>
              <a:rPr lang="es-PE" dirty="0"/>
              <a:t>Tipos de planes</a:t>
            </a:r>
          </a:p>
        </p:txBody>
      </p:sp>
      <p:sp>
        <p:nvSpPr>
          <p:cNvPr id="3" name="2 Marcador de contenido"/>
          <p:cNvSpPr>
            <a:spLocks noGrp="1"/>
          </p:cNvSpPr>
          <p:nvPr>
            <p:ph idx="1"/>
          </p:nvPr>
        </p:nvSpPr>
        <p:spPr>
          <a:xfrm>
            <a:off x="1691680" y="1500701"/>
            <a:ext cx="6591985" cy="4103712"/>
          </a:xfrm>
        </p:spPr>
        <p:txBody>
          <a:bodyPr>
            <a:normAutofit/>
          </a:bodyPr>
          <a:lstStyle/>
          <a:p>
            <a:pPr algn="just">
              <a:lnSpc>
                <a:spcPct val="150000"/>
              </a:lnSpc>
            </a:pPr>
            <a:r>
              <a:rPr lang="es-PE" sz="2400" b="1" dirty="0"/>
              <a:t>Planes por su ámbito de influencia	</a:t>
            </a:r>
            <a:r>
              <a:rPr lang="es-PE" sz="2400" b="1" dirty="0" smtClean="0"/>
              <a:t>1</a:t>
            </a:r>
            <a:endParaRPr lang="es-PE" sz="2400" b="1" dirty="0"/>
          </a:p>
          <a:p>
            <a:pPr marL="0" indent="0" algn="just">
              <a:lnSpc>
                <a:spcPct val="150000"/>
              </a:lnSpc>
              <a:buNone/>
            </a:pPr>
            <a:r>
              <a:rPr lang="es-MX" sz="2400" dirty="0"/>
              <a:t>La evaluación del ámbito de influencia del proyecto permite visualizar la potencialidad y riqueza de la zona, otorgando la base técnica, necesaria para estimar los volúmenes de productos potenciales. </a:t>
            </a:r>
            <a:endParaRPr lang="es-PE" sz="2400" dirty="0"/>
          </a:p>
        </p:txBody>
      </p:sp>
      <p:sp>
        <p:nvSpPr>
          <p:cNvPr id="4" name="Marcador de número de diapositiva 3"/>
          <p:cNvSpPr>
            <a:spLocks noGrp="1"/>
          </p:cNvSpPr>
          <p:nvPr>
            <p:ph type="sldNum" sz="quarter" idx="12"/>
          </p:nvPr>
        </p:nvSpPr>
        <p:spPr/>
        <p:txBody>
          <a:bodyPr/>
          <a:lstStyle/>
          <a:p>
            <a:fld id="{D1898CFB-8F02-45D3-A565-60B8EE0D795F}" type="slidenum">
              <a:rPr lang="es-PE" smtClean="0"/>
              <a:t>18</a:t>
            </a:fld>
            <a:endParaRPr lang="es-PE"/>
          </a:p>
        </p:txBody>
      </p:sp>
    </p:spTree>
    <p:extLst>
      <p:ext uri="{BB962C8B-B14F-4D97-AF65-F5344CB8AC3E}">
        <p14:creationId xmlns:p14="http://schemas.microsoft.com/office/powerpoint/2010/main" val="39325119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1" name="Rectangle 70">
            <a:extLst>
              <a:ext uri="{FF2B5EF4-FFF2-40B4-BE49-F238E27FC236}">
                <a16:creationId xmlns="" xmlns:a16="http://schemas.microsoft.com/office/drawing/2014/main" id="{B2EC7880-C5D9-40A8-A6B0-3198AD07AD1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9144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 xmlns:a16="http://schemas.microsoft.com/office/drawing/2014/main" id="{94543A62-A2AB-454A-878E-D3D9190D5FC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3716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75" name="Freeform 11">
            <a:extLst>
              <a:ext uri="{FF2B5EF4-FFF2-40B4-BE49-F238E27FC236}">
                <a16:creationId xmlns="" xmlns:a16="http://schemas.microsoft.com/office/drawing/2014/main" id="{50553464-41F1-4160-9D02-7C5EC7013BD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061223"/>
            <a:ext cx="778526" cy="506277"/>
          </a:xfrm>
          <a:custGeom>
            <a:avLst/>
            <a:gdLst>
              <a:gd name="connsiteX0" fmla="*/ 0 w 1038036"/>
              <a:gd name="connsiteY0" fmla="*/ 0 h 506277"/>
              <a:gd name="connsiteX1" fmla="*/ 182880 w 1038036"/>
              <a:gd name="connsiteY1" fmla="*/ 0 h 506277"/>
              <a:gd name="connsiteX2" fmla="*/ 291705 w 1038036"/>
              <a:gd name="connsiteY2" fmla="*/ 0 h 506277"/>
              <a:gd name="connsiteX3" fmla="*/ 291705 w 1038036"/>
              <a:gd name="connsiteY3" fmla="*/ 151 h 506277"/>
              <a:gd name="connsiteX4" fmla="*/ 692049 w 1038036"/>
              <a:gd name="connsiteY4" fmla="*/ 705 h 506277"/>
              <a:gd name="connsiteX5" fmla="*/ 782744 w 1038036"/>
              <a:gd name="connsiteY5" fmla="*/ 705 h 506277"/>
              <a:gd name="connsiteX6" fmla="*/ 797001 w 1038036"/>
              <a:gd name="connsiteY6" fmla="*/ 5473 h 506277"/>
              <a:gd name="connsiteX7" fmla="*/ 801982 w 1038036"/>
              <a:gd name="connsiteY7" fmla="*/ 10242 h 506277"/>
              <a:gd name="connsiteX8" fmla="*/ 1030951 w 1038036"/>
              <a:gd name="connsiteY8" fmla="*/ 239185 h 506277"/>
              <a:gd name="connsiteX9" fmla="*/ 1030951 w 1038036"/>
              <a:gd name="connsiteY9" fmla="*/ 267797 h 506277"/>
              <a:gd name="connsiteX10" fmla="*/ 801982 w 1038036"/>
              <a:gd name="connsiteY10" fmla="*/ 496740 h 506277"/>
              <a:gd name="connsiteX11" fmla="*/ 797001 w 1038036"/>
              <a:gd name="connsiteY11" fmla="*/ 501508 h 506277"/>
              <a:gd name="connsiteX12" fmla="*/ 782744 w 1038036"/>
              <a:gd name="connsiteY12" fmla="*/ 506277 h 506277"/>
              <a:gd name="connsiteX13" fmla="*/ 692049 w 1038036"/>
              <a:gd name="connsiteY13" fmla="*/ 506277 h 506277"/>
              <a:gd name="connsiteX14" fmla="*/ 291705 w 1038036"/>
              <a:gd name="connsiteY14" fmla="*/ 505140 h 506277"/>
              <a:gd name="connsiteX15" fmla="*/ 291705 w 1038036"/>
              <a:gd name="connsiteY15" fmla="*/ 506277 h 506277"/>
              <a:gd name="connsiteX16" fmla="*/ 0 w 1038036"/>
              <a:gd name="connsiteY16" fmla="*/ 506277 h 50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38036" h="506277">
                <a:moveTo>
                  <a:pt x="0" y="0"/>
                </a:moveTo>
                <a:lnTo>
                  <a:pt x="182880" y="0"/>
                </a:lnTo>
                <a:lnTo>
                  <a:pt x="291705" y="0"/>
                </a:lnTo>
                <a:lnTo>
                  <a:pt x="291705" y="151"/>
                </a:lnTo>
                <a:lnTo>
                  <a:pt x="692049" y="705"/>
                </a:lnTo>
                <a:lnTo>
                  <a:pt x="782744" y="705"/>
                </a:lnTo>
                <a:cubicBezTo>
                  <a:pt x="787553" y="705"/>
                  <a:pt x="792363" y="5473"/>
                  <a:pt x="797001" y="5473"/>
                </a:cubicBezTo>
                <a:cubicBezTo>
                  <a:pt x="797001" y="10242"/>
                  <a:pt x="801982" y="10242"/>
                  <a:pt x="801982" y="10242"/>
                </a:cubicBezTo>
                <a:lnTo>
                  <a:pt x="1030951" y="239185"/>
                </a:lnTo>
                <a:cubicBezTo>
                  <a:pt x="1040398" y="248722"/>
                  <a:pt x="1040398" y="258259"/>
                  <a:pt x="1030951" y="267797"/>
                </a:cubicBezTo>
                <a:lnTo>
                  <a:pt x="801982" y="496740"/>
                </a:lnTo>
                <a:cubicBezTo>
                  <a:pt x="800436" y="498363"/>
                  <a:pt x="798547" y="499885"/>
                  <a:pt x="797001" y="501508"/>
                </a:cubicBezTo>
                <a:cubicBezTo>
                  <a:pt x="792363" y="506277"/>
                  <a:pt x="787553" y="506277"/>
                  <a:pt x="782744" y="506277"/>
                </a:cubicBezTo>
                <a:lnTo>
                  <a:pt x="692049" y="506277"/>
                </a:lnTo>
                <a:lnTo>
                  <a:pt x="291705" y="505140"/>
                </a:lnTo>
                <a:lnTo>
                  <a:pt x="291705" y="506277"/>
                </a:lnTo>
                <a:lnTo>
                  <a:pt x="0" y="50627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4" name="Picture 2" descr="Resultado de imagen para planeacion">
            <a:hlinkClick r:id="rId2"/>
            <a:extLst>
              <a:ext uri="{FF2B5EF4-FFF2-40B4-BE49-F238E27FC236}">
                <a16:creationId xmlns="" xmlns:a16="http://schemas.microsoft.com/office/drawing/2014/main" id="{37D1446A-B0FD-44B3-BAE5-794AB644230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449" r="24277" b="-2"/>
          <a:stretch/>
        </p:blipFill>
        <p:spPr bwMode="auto">
          <a:xfrm>
            <a:off x="3464657" y="640080"/>
            <a:ext cx="5215183" cy="5252773"/>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486918" y="645106"/>
            <a:ext cx="2737709" cy="1259894"/>
          </a:xfrm>
        </p:spPr>
        <p:txBody>
          <a:bodyPr>
            <a:normAutofit/>
          </a:bodyPr>
          <a:lstStyle/>
          <a:p>
            <a:pPr algn="ctr">
              <a:lnSpc>
                <a:spcPct val="90000"/>
              </a:lnSpc>
            </a:pPr>
            <a:r>
              <a:rPr lang="es-PE" sz="2800" b="1" dirty="0"/>
              <a:t>Planes por su ámbito </a:t>
            </a:r>
            <a:r>
              <a:rPr lang="es-PE" sz="2800" b="1"/>
              <a:t>de </a:t>
            </a:r>
            <a:r>
              <a:rPr lang="es-PE" sz="2800" b="1" smtClean="0"/>
              <a:t>influencia</a:t>
            </a:r>
            <a:r>
              <a:rPr lang="es-PE" sz="2800" b="1"/>
              <a:t> </a:t>
            </a:r>
            <a:r>
              <a:rPr lang="es-PE" sz="2800" b="1" smtClean="0"/>
              <a:t>2</a:t>
            </a:r>
            <a:endParaRPr lang="es-PE" sz="2800" b="1" dirty="0"/>
          </a:p>
        </p:txBody>
      </p:sp>
      <p:sp>
        <p:nvSpPr>
          <p:cNvPr id="3" name="2 Marcador de contenido"/>
          <p:cNvSpPr>
            <a:spLocks noGrp="1"/>
          </p:cNvSpPr>
          <p:nvPr>
            <p:ph idx="1"/>
          </p:nvPr>
        </p:nvSpPr>
        <p:spPr>
          <a:xfrm>
            <a:off x="486918" y="2133600"/>
            <a:ext cx="2737709" cy="3759253"/>
          </a:xfrm>
        </p:spPr>
        <p:txBody>
          <a:bodyPr>
            <a:normAutofit/>
          </a:bodyPr>
          <a:lstStyle/>
          <a:p>
            <a:r>
              <a:rPr lang="es-PE" dirty="0" smtClean="0"/>
              <a:t>Planes </a:t>
            </a:r>
            <a:r>
              <a:rPr lang="es-PE" dirty="0"/>
              <a:t>estratégicos: buscan lograr las metas generales de la organización, colocándola en términos de su ambiente y afecta a todas las áreas funcionales.</a:t>
            </a:r>
          </a:p>
        </p:txBody>
      </p:sp>
      <p:sp>
        <p:nvSpPr>
          <p:cNvPr id="4" name="Marcador de número de diapositiva 3"/>
          <p:cNvSpPr>
            <a:spLocks noGrp="1"/>
          </p:cNvSpPr>
          <p:nvPr>
            <p:ph type="sldNum" sz="quarter" idx="12"/>
          </p:nvPr>
        </p:nvSpPr>
        <p:spPr>
          <a:xfrm>
            <a:off x="-23869" y="6160219"/>
            <a:ext cx="584978" cy="365125"/>
          </a:xfrm>
        </p:spPr>
        <p:txBody>
          <a:bodyPr/>
          <a:lstStyle/>
          <a:p>
            <a:fld id="{D1898CFB-8F02-45D3-A565-60B8EE0D795F}" type="slidenum">
              <a:rPr lang="es-PE" smtClean="0"/>
              <a:t>19</a:t>
            </a:fld>
            <a:endParaRPr lang="es-PE" dirty="0"/>
          </a:p>
        </p:txBody>
      </p:sp>
    </p:spTree>
    <p:extLst>
      <p:ext uri="{BB962C8B-B14F-4D97-AF65-F5344CB8AC3E}">
        <p14:creationId xmlns:p14="http://schemas.microsoft.com/office/powerpoint/2010/main" val="32053029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42415" y="329900"/>
            <a:ext cx="6589199" cy="1280890"/>
          </a:xfrm>
        </p:spPr>
        <p:txBody>
          <a:bodyPr>
            <a:normAutofit/>
          </a:bodyPr>
          <a:lstStyle/>
          <a:p>
            <a:pPr algn="ctr"/>
            <a:r>
              <a:rPr lang="es-ES_tradnl" sz="3200" b="1" dirty="0" smtClean="0"/>
              <a:t>Estructura de la Unidad </a:t>
            </a:r>
            <a:r>
              <a:rPr lang="es-ES_tradnl" sz="3200" b="1" smtClean="0"/>
              <a:t>de Aprendizaje</a:t>
            </a:r>
            <a:endParaRPr lang="es-ES_tradnl" sz="3200" b="1"/>
          </a:p>
        </p:txBody>
      </p:sp>
      <p:sp>
        <p:nvSpPr>
          <p:cNvPr id="3" name="Marcador de contenido 2"/>
          <p:cNvSpPr>
            <a:spLocks noGrp="1"/>
          </p:cNvSpPr>
          <p:nvPr>
            <p:ph idx="1"/>
          </p:nvPr>
        </p:nvSpPr>
        <p:spPr>
          <a:xfrm>
            <a:off x="1939629" y="1642996"/>
            <a:ext cx="6880843" cy="4450299"/>
          </a:xfrm>
        </p:spPr>
        <p:txBody>
          <a:bodyPr>
            <a:normAutofit fontScale="85000" lnSpcReduction="10000"/>
          </a:bodyPr>
          <a:lstStyle/>
          <a:p>
            <a:pPr marL="182563" indent="-182563">
              <a:buNone/>
            </a:pPr>
            <a:r>
              <a:rPr lang="es-ES_tradnl" dirty="0"/>
              <a:t>1. DISTINGUIR LOS CONCEPTOS REFERENTES A LAS ORGANIZACIONES Y A LA ADMINISTRACIÓN</a:t>
            </a:r>
            <a:r>
              <a:rPr lang="es-ES_tradnl" dirty="0" smtClean="0"/>
              <a:t>.</a:t>
            </a:r>
          </a:p>
          <a:p>
            <a:pPr marL="182563" indent="-182563">
              <a:buNone/>
            </a:pPr>
            <a:r>
              <a:rPr lang="es-ES_tradnl" dirty="0" smtClean="0"/>
              <a:t> </a:t>
            </a:r>
            <a:r>
              <a:rPr lang="es-ES_tradnl" dirty="0"/>
              <a:t>2. REVISAR LA EVOLUCIÓN DEL PENSAMIENTO ADMINISTRATIVO.</a:t>
            </a:r>
            <a:br>
              <a:rPr lang="es-ES_tradnl" dirty="0"/>
            </a:br>
            <a:endParaRPr lang="es-ES_tradnl" dirty="0" smtClean="0"/>
          </a:p>
          <a:p>
            <a:pPr marL="182563" indent="-182563">
              <a:buNone/>
            </a:pPr>
            <a:r>
              <a:rPr lang="es-ES_tradnl" sz="1900" b="1" dirty="0" smtClean="0">
                <a:solidFill>
                  <a:srgbClr val="C00000"/>
                </a:solidFill>
              </a:rPr>
              <a:t>3</a:t>
            </a:r>
            <a:r>
              <a:rPr lang="es-ES_tradnl" sz="1900" b="1" dirty="0">
                <a:solidFill>
                  <a:srgbClr val="C00000"/>
                </a:solidFill>
              </a:rPr>
              <a:t>. IDENTIFICAR LA FASE DE PLANEACIÓN DEL PROCESO ADMINISTRATIVO</a:t>
            </a:r>
            <a:r>
              <a:rPr lang="es-ES_tradnl" sz="1900" b="1" dirty="0" smtClean="0">
                <a:solidFill>
                  <a:srgbClr val="C00000"/>
                </a:solidFill>
              </a:rPr>
              <a:t>.</a:t>
            </a:r>
          </a:p>
          <a:p>
            <a:pPr marL="582613" lvl="2" indent="-182563"/>
            <a:r>
              <a:rPr lang="es-ES_tradnl" sz="1700" b="1" dirty="0" smtClean="0">
                <a:solidFill>
                  <a:srgbClr val="C00000"/>
                </a:solidFill>
              </a:rPr>
              <a:t>FUNDAMENTOS </a:t>
            </a:r>
            <a:r>
              <a:rPr lang="es-ES_tradnl" sz="1700" b="1" dirty="0">
                <a:solidFill>
                  <a:srgbClr val="C00000"/>
                </a:solidFill>
              </a:rPr>
              <a:t>DE LA PLANEACIÓN Y SU CONCEPTO </a:t>
            </a:r>
            <a:endParaRPr lang="es-ES_tradnl" sz="1700" b="1" dirty="0">
              <a:solidFill>
                <a:srgbClr val="C00000"/>
              </a:solidFill>
            </a:endParaRPr>
          </a:p>
          <a:p>
            <a:pPr marL="582613" lvl="2" indent="-182563"/>
            <a:r>
              <a:rPr lang="es-ES_tradnl" dirty="0" smtClean="0"/>
              <a:t>LA </a:t>
            </a:r>
            <a:r>
              <a:rPr lang="es-ES_tradnl" dirty="0"/>
              <a:t>PLANEACIÓN ESTRATÉGICA Y SU PROCESO </a:t>
            </a:r>
            <a:endParaRPr lang="es-ES_tradnl" dirty="0"/>
          </a:p>
          <a:p>
            <a:pPr marL="582613" lvl="2" indent="-182563"/>
            <a:r>
              <a:rPr lang="es-ES_tradnl" dirty="0" smtClean="0"/>
              <a:t>TIPOS </a:t>
            </a:r>
            <a:r>
              <a:rPr lang="es-ES_tradnl" dirty="0"/>
              <a:t>DE PLANES </a:t>
            </a:r>
            <a:br>
              <a:rPr lang="es-ES_tradnl" dirty="0"/>
            </a:br>
            <a:endParaRPr lang="es-ES_tradnl" dirty="0" smtClean="0"/>
          </a:p>
          <a:p>
            <a:pPr marL="182563" indent="-182563">
              <a:buNone/>
            </a:pPr>
            <a:r>
              <a:rPr lang="es-ES_tradnl" dirty="0" smtClean="0"/>
              <a:t>4</a:t>
            </a:r>
            <a:r>
              <a:rPr lang="es-ES_tradnl" dirty="0"/>
              <a:t>. IDENTIFICAR LA FASE DE ORGANIZACIÓN DEL PROCESO ADMINISTRATIVO. </a:t>
            </a:r>
            <a:endParaRPr lang="es-ES_tradnl" dirty="0"/>
          </a:p>
          <a:p>
            <a:pPr marL="182563" indent="-182563">
              <a:buNone/>
            </a:pPr>
            <a:r>
              <a:rPr lang="es-ES_tradnl" dirty="0"/>
              <a:t>5. EJEMPLIFICAR LA FASE DE INTEGRACIÓN DE PERSONAL DEL PROCESO ADMINISTRATIVO</a:t>
            </a:r>
            <a:r>
              <a:rPr lang="es-ES_tradnl" dirty="0" smtClean="0"/>
              <a:t>.</a:t>
            </a:r>
          </a:p>
          <a:p>
            <a:pPr marL="182563" indent="-182563">
              <a:buNone/>
            </a:pPr>
            <a:r>
              <a:rPr lang="es-ES_tradnl" dirty="0" smtClean="0"/>
              <a:t> </a:t>
            </a:r>
            <a:r>
              <a:rPr lang="es-ES_tradnl" dirty="0"/>
              <a:t>6. EJEMPLIFICAR LA FASE DE DIRECCIÓN DEL PROCESO ADMINISTRATIVO.</a:t>
            </a:r>
            <a:br>
              <a:rPr lang="es-ES_tradnl" dirty="0"/>
            </a:br>
            <a:endParaRPr lang="es-ES_tradnl" dirty="0" smtClean="0"/>
          </a:p>
          <a:p>
            <a:pPr marL="182563" indent="-182563">
              <a:buNone/>
            </a:pPr>
            <a:r>
              <a:rPr lang="es-ES_tradnl" dirty="0" smtClean="0"/>
              <a:t>7</a:t>
            </a:r>
            <a:r>
              <a:rPr lang="es-ES_tradnl" dirty="0"/>
              <a:t>. IDENTIFICAR LA FASE DE CONTROL DEL PROCESO ADMINISTRATIVO. </a:t>
            </a:r>
            <a:endParaRPr lang="es-ES_tradnl" dirty="0"/>
          </a:p>
          <a:p>
            <a:pPr marL="0" indent="0">
              <a:buNone/>
            </a:pPr>
            <a:endParaRPr lang="es-ES_tradnl" dirty="0"/>
          </a:p>
        </p:txBody>
      </p:sp>
      <p:sp>
        <p:nvSpPr>
          <p:cNvPr id="4" name="Marcador de número de diapositiva 3"/>
          <p:cNvSpPr>
            <a:spLocks noGrp="1"/>
          </p:cNvSpPr>
          <p:nvPr>
            <p:ph type="sldNum" sz="quarter" idx="12"/>
          </p:nvPr>
        </p:nvSpPr>
        <p:spPr/>
        <p:txBody>
          <a:bodyPr/>
          <a:lstStyle/>
          <a:p>
            <a:fld id="{D1898CFB-8F02-45D3-A565-60B8EE0D795F}" type="slidenum">
              <a:rPr lang="es-PE" smtClean="0"/>
              <a:t>2</a:t>
            </a:fld>
            <a:endParaRPr lang="es-PE"/>
          </a:p>
        </p:txBody>
      </p:sp>
    </p:spTree>
    <p:extLst>
      <p:ext uri="{BB962C8B-B14F-4D97-AF65-F5344CB8AC3E}">
        <p14:creationId xmlns:p14="http://schemas.microsoft.com/office/powerpoint/2010/main" val="17525710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1" name="Rectangle 70">
            <a:extLst>
              <a:ext uri="{FF2B5EF4-FFF2-40B4-BE49-F238E27FC236}">
                <a16:creationId xmlns="" xmlns:a16="http://schemas.microsoft.com/office/drawing/2014/main" id="{1A44C337-3893-4B29-A265-B1329150B6A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15" y="-1"/>
            <a:ext cx="915543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73" name="Group 72">
            <a:extLst>
              <a:ext uri="{FF2B5EF4-FFF2-40B4-BE49-F238E27FC236}">
                <a16:creationId xmlns="" xmlns:a16="http://schemas.microsoft.com/office/drawing/2014/main" id="{81E0B358-1267-4844-8B3D-B7A279B4175A}"/>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627110" y="228600"/>
            <a:ext cx="2138628" cy="6638625"/>
            <a:chOff x="2487613" y="285750"/>
            <a:chExt cx="2428875" cy="5654676"/>
          </a:xfrm>
        </p:grpSpPr>
        <p:sp>
          <p:nvSpPr>
            <p:cNvPr id="74" name="Freeform 11">
              <a:extLst>
                <a:ext uri="{FF2B5EF4-FFF2-40B4-BE49-F238E27FC236}">
                  <a16:creationId xmlns="" xmlns:a16="http://schemas.microsoft.com/office/drawing/2014/main" id="{B24AA06A-F1A5-4BB3-9486-9AE7A53B3F28}"/>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75" name="Freeform 12">
              <a:extLst>
                <a:ext uri="{FF2B5EF4-FFF2-40B4-BE49-F238E27FC236}">
                  <a16:creationId xmlns="" xmlns:a16="http://schemas.microsoft.com/office/drawing/2014/main" id="{BDF97590-C600-44CB-9303-4A3679F5169E}"/>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76" name="Freeform 13">
              <a:extLst>
                <a:ext uri="{FF2B5EF4-FFF2-40B4-BE49-F238E27FC236}">
                  <a16:creationId xmlns="" xmlns:a16="http://schemas.microsoft.com/office/drawing/2014/main" id="{A9BBE156-3FFA-4DC4-8468-35BD28DDC605}"/>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77" name="Freeform 14">
              <a:extLst>
                <a:ext uri="{FF2B5EF4-FFF2-40B4-BE49-F238E27FC236}">
                  <a16:creationId xmlns="" xmlns:a16="http://schemas.microsoft.com/office/drawing/2014/main" id="{F7960DE5-3810-4B1E-B1E2-3BAFEA91EDD4}"/>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78" name="Freeform 15">
              <a:extLst>
                <a:ext uri="{FF2B5EF4-FFF2-40B4-BE49-F238E27FC236}">
                  <a16:creationId xmlns="" xmlns:a16="http://schemas.microsoft.com/office/drawing/2014/main" id="{359E957C-CE11-446F-8AA7-B3E98390B89F}"/>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79" name="Freeform 16">
              <a:extLst>
                <a:ext uri="{FF2B5EF4-FFF2-40B4-BE49-F238E27FC236}">
                  <a16:creationId xmlns="" xmlns:a16="http://schemas.microsoft.com/office/drawing/2014/main" id="{A3E9FE34-CA9E-4443-BEBF-D1B9A1C6C24D}"/>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80" name="Freeform 17">
              <a:extLst>
                <a:ext uri="{FF2B5EF4-FFF2-40B4-BE49-F238E27FC236}">
                  <a16:creationId xmlns="" xmlns:a16="http://schemas.microsoft.com/office/drawing/2014/main" id="{4F39D814-8A48-4509-BDEB-826F10659156}"/>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81" name="Freeform 18">
              <a:extLst>
                <a:ext uri="{FF2B5EF4-FFF2-40B4-BE49-F238E27FC236}">
                  <a16:creationId xmlns="" xmlns:a16="http://schemas.microsoft.com/office/drawing/2014/main" id="{8C6D08C0-8C49-4B87-9CF4-A1F08714FACF}"/>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82" name="Freeform 19">
              <a:extLst>
                <a:ext uri="{FF2B5EF4-FFF2-40B4-BE49-F238E27FC236}">
                  <a16:creationId xmlns="" xmlns:a16="http://schemas.microsoft.com/office/drawing/2014/main" id="{308C612B-4C0D-4863-B9CD-F86ABAA1B2BC}"/>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83" name="Freeform 20">
              <a:extLst>
                <a:ext uri="{FF2B5EF4-FFF2-40B4-BE49-F238E27FC236}">
                  <a16:creationId xmlns="" xmlns:a16="http://schemas.microsoft.com/office/drawing/2014/main" id="{600B1EC8-1B55-4390-A183-C33B5E2273BB}"/>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84" name="Freeform 21">
              <a:extLst>
                <a:ext uri="{FF2B5EF4-FFF2-40B4-BE49-F238E27FC236}">
                  <a16:creationId xmlns="" xmlns:a16="http://schemas.microsoft.com/office/drawing/2014/main" id="{1790A225-91E1-4BE5-A801-5F1E32721C5B}"/>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85" name="Freeform 22">
              <a:extLst>
                <a:ext uri="{FF2B5EF4-FFF2-40B4-BE49-F238E27FC236}">
                  <a16:creationId xmlns="" xmlns:a16="http://schemas.microsoft.com/office/drawing/2014/main" id="{DFFC46A2-6BBF-47FD-BC17-5EE1DF7CB906}"/>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87" name="Group 86">
            <a:extLst>
              <a:ext uri="{FF2B5EF4-FFF2-40B4-BE49-F238E27FC236}">
                <a16:creationId xmlns="" xmlns:a16="http://schemas.microsoft.com/office/drawing/2014/main" id="{AF44CA9C-80E8-44E1-A79C-D6EBFC73BCA0}"/>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507832" y="-786"/>
            <a:ext cx="1767505" cy="6854040"/>
            <a:chOff x="6627813" y="194833"/>
            <a:chExt cx="1952625" cy="5678918"/>
          </a:xfrm>
        </p:grpSpPr>
        <p:sp>
          <p:nvSpPr>
            <p:cNvPr id="88" name="Freeform 27">
              <a:extLst>
                <a:ext uri="{FF2B5EF4-FFF2-40B4-BE49-F238E27FC236}">
                  <a16:creationId xmlns="" xmlns:a16="http://schemas.microsoft.com/office/drawing/2014/main" id="{8CB9417F-98D9-4998-B00B-A5932E4C7D73}"/>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89" name="Freeform 28">
              <a:extLst>
                <a:ext uri="{FF2B5EF4-FFF2-40B4-BE49-F238E27FC236}">
                  <a16:creationId xmlns="" xmlns:a16="http://schemas.microsoft.com/office/drawing/2014/main" id="{FA79AA3D-583E-4A1E-AF7E-CBD980F5963B}"/>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90" name="Freeform 29">
              <a:extLst>
                <a:ext uri="{FF2B5EF4-FFF2-40B4-BE49-F238E27FC236}">
                  <a16:creationId xmlns="" xmlns:a16="http://schemas.microsoft.com/office/drawing/2014/main" id="{D80C9F17-A6B2-4A12-BC77-F84264A669FA}"/>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91" name="Freeform 30">
              <a:extLst>
                <a:ext uri="{FF2B5EF4-FFF2-40B4-BE49-F238E27FC236}">
                  <a16:creationId xmlns="" xmlns:a16="http://schemas.microsoft.com/office/drawing/2014/main" id="{949C9A53-ED97-44CE-BDD5-ED2489211608}"/>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92" name="Freeform 31">
              <a:extLst>
                <a:ext uri="{FF2B5EF4-FFF2-40B4-BE49-F238E27FC236}">
                  <a16:creationId xmlns="" xmlns:a16="http://schemas.microsoft.com/office/drawing/2014/main" id="{0F9FDAE7-225B-4072-8907-6EAA06174457}"/>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93" name="Freeform 32">
              <a:extLst>
                <a:ext uri="{FF2B5EF4-FFF2-40B4-BE49-F238E27FC236}">
                  <a16:creationId xmlns="" xmlns:a16="http://schemas.microsoft.com/office/drawing/2014/main" id="{9D49818B-8EA3-4B41-9783-EFE0C618C363}"/>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94" name="Freeform 33">
              <a:extLst>
                <a:ext uri="{FF2B5EF4-FFF2-40B4-BE49-F238E27FC236}">
                  <a16:creationId xmlns="" xmlns:a16="http://schemas.microsoft.com/office/drawing/2014/main" id="{01903E65-D822-4457-B0A5-2F4168224164}"/>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95" name="Freeform 34">
              <a:extLst>
                <a:ext uri="{FF2B5EF4-FFF2-40B4-BE49-F238E27FC236}">
                  <a16:creationId xmlns="" xmlns:a16="http://schemas.microsoft.com/office/drawing/2014/main" id="{A5CF9DAB-75BF-43D9-B1E7-817D1FAA0003}"/>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96" name="Freeform 35">
              <a:extLst>
                <a:ext uri="{FF2B5EF4-FFF2-40B4-BE49-F238E27FC236}">
                  <a16:creationId xmlns="" xmlns:a16="http://schemas.microsoft.com/office/drawing/2014/main" id="{BB22916D-4BCF-4A4C-8714-A2564D34C369}"/>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97" name="Freeform 36">
              <a:extLst>
                <a:ext uri="{FF2B5EF4-FFF2-40B4-BE49-F238E27FC236}">
                  <a16:creationId xmlns="" xmlns:a16="http://schemas.microsoft.com/office/drawing/2014/main" id="{4CD9F734-569E-44E7-BD53-6214E0F18C8F}"/>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98" name="Freeform 37">
              <a:extLst>
                <a:ext uri="{FF2B5EF4-FFF2-40B4-BE49-F238E27FC236}">
                  <a16:creationId xmlns="" xmlns:a16="http://schemas.microsoft.com/office/drawing/2014/main" id="{7A5DAACB-2F42-40C8-BF6A-75B79299F902}"/>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99" name="Freeform 38">
              <a:extLst>
                <a:ext uri="{FF2B5EF4-FFF2-40B4-BE49-F238E27FC236}">
                  <a16:creationId xmlns="" xmlns:a16="http://schemas.microsoft.com/office/drawing/2014/main" id="{AD78E0F9-8568-4672-A22F-4ED5B1A96F59}"/>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101" name="Rectangle 100">
            <a:extLst>
              <a:ext uri="{FF2B5EF4-FFF2-40B4-BE49-F238E27FC236}">
                <a16:creationId xmlns="" xmlns:a16="http://schemas.microsoft.com/office/drawing/2014/main" id="{AA5CD610-ED7C-4CED-A9A1-174432C88AF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84278" y="0"/>
            <a:ext cx="13716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03" name="Freeform 11">
            <a:extLst>
              <a:ext uri="{FF2B5EF4-FFF2-40B4-BE49-F238E27FC236}">
                <a16:creationId xmlns="" xmlns:a16="http://schemas.microsoft.com/office/drawing/2014/main" id="{0C4379BF-8C7A-480A-BC36-DA55D92A935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3484278" y="714375"/>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pic>
        <p:nvPicPr>
          <p:cNvPr id="9218" name="Picture 2" descr="Imagen relacionada">
            <a:hlinkClick r:id="rId2"/>
            <a:extLst>
              <a:ext uri="{FF2B5EF4-FFF2-40B4-BE49-F238E27FC236}">
                <a16:creationId xmlns="" xmlns:a16="http://schemas.microsoft.com/office/drawing/2014/main" id="{B56CE895-BF52-4F17-B5A4-D78C2F8147C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1023" r="34879" b="-2"/>
          <a:stretch/>
        </p:blipFill>
        <p:spPr bwMode="auto">
          <a:xfrm>
            <a:off x="-1166" y="1731"/>
            <a:ext cx="3503318"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4862322" y="624110"/>
            <a:ext cx="3766137" cy="1280890"/>
          </a:xfrm>
        </p:spPr>
        <p:txBody>
          <a:bodyPr>
            <a:normAutofit/>
          </a:bodyPr>
          <a:lstStyle/>
          <a:p>
            <a:pPr algn="ctr">
              <a:lnSpc>
                <a:spcPct val="90000"/>
              </a:lnSpc>
            </a:pPr>
            <a:r>
              <a:rPr lang="es-PE" sz="2800" b="1" dirty="0"/>
              <a:t>Planes por su ámbito de influencia</a:t>
            </a:r>
            <a:r>
              <a:rPr lang="es-PE" sz="2800" b="1"/>
              <a:t>	</a:t>
            </a:r>
            <a:r>
              <a:rPr lang="es-PE" sz="2800" b="1" smtClean="0"/>
              <a:t>3</a:t>
            </a:r>
            <a:endParaRPr lang="es-PE" sz="2800" b="1" dirty="0"/>
          </a:p>
        </p:txBody>
      </p:sp>
      <p:sp>
        <p:nvSpPr>
          <p:cNvPr id="3" name="2 Marcador de contenido"/>
          <p:cNvSpPr>
            <a:spLocks noGrp="1"/>
          </p:cNvSpPr>
          <p:nvPr>
            <p:ph idx="1"/>
          </p:nvPr>
        </p:nvSpPr>
        <p:spPr>
          <a:xfrm>
            <a:off x="4828643" y="2133600"/>
            <a:ext cx="3799814" cy="3777622"/>
          </a:xfrm>
        </p:spPr>
        <p:txBody>
          <a:bodyPr>
            <a:normAutofit/>
          </a:bodyPr>
          <a:lstStyle/>
          <a:p>
            <a:r>
              <a:rPr lang="es-PE" dirty="0" smtClean="0"/>
              <a:t>Planes </a:t>
            </a:r>
            <a:r>
              <a:rPr lang="es-PE" dirty="0"/>
              <a:t>operacionales. Son aquellos que especifican los detalles respecto a la forma como se van a alcanzarlos objetivos de la organización. Se derivan de los  planes estratégicos.</a:t>
            </a:r>
          </a:p>
        </p:txBody>
      </p:sp>
      <p:sp>
        <p:nvSpPr>
          <p:cNvPr id="4" name="Marcador de número de diapositiva 3"/>
          <p:cNvSpPr>
            <a:spLocks noGrp="1"/>
          </p:cNvSpPr>
          <p:nvPr>
            <p:ph type="sldNum" sz="quarter" idx="12"/>
          </p:nvPr>
        </p:nvSpPr>
        <p:spPr>
          <a:xfrm>
            <a:off x="3823505" y="750686"/>
            <a:ext cx="584978" cy="365125"/>
          </a:xfrm>
        </p:spPr>
        <p:txBody>
          <a:bodyPr/>
          <a:lstStyle/>
          <a:p>
            <a:fld id="{D1898CFB-8F02-45D3-A565-60B8EE0D795F}" type="slidenum">
              <a:rPr lang="es-PE" smtClean="0"/>
              <a:t>20</a:t>
            </a:fld>
            <a:endParaRPr lang="es-PE" dirty="0"/>
          </a:p>
        </p:txBody>
      </p:sp>
    </p:spTree>
    <p:extLst>
      <p:ext uri="{BB962C8B-B14F-4D97-AF65-F5344CB8AC3E}">
        <p14:creationId xmlns:p14="http://schemas.microsoft.com/office/powerpoint/2010/main" val="26160793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Resultado de imagen para planeacion">
            <a:hlinkClick r:id="rId2"/>
            <a:extLst>
              <a:ext uri="{FF2B5EF4-FFF2-40B4-BE49-F238E27FC236}">
                <a16:creationId xmlns="" xmlns:a16="http://schemas.microsoft.com/office/drawing/2014/main" id="{04A861E8-84FF-462E-8BC7-F5CF6A95FA7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0999" b="-1"/>
          <a:stretch/>
        </p:blipFill>
        <p:spPr bwMode="auto">
          <a:xfrm>
            <a:off x="20" y="10"/>
            <a:ext cx="9143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5">
            <a:extLst>
              <a:ext uri="{FF2B5EF4-FFF2-40B4-BE49-F238E27FC236}">
                <a16:creationId xmlns="" xmlns:a16="http://schemas.microsoft.com/office/drawing/2014/main" id="{201543D1-8AF1-41DA-AB4A-ECE74D355AB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0"/>
            <a:ext cx="7793831" cy="6858000"/>
          </a:xfrm>
          <a:custGeom>
            <a:avLst/>
            <a:gdLst>
              <a:gd name="T0" fmla="*/ 0 w 2184"/>
              <a:gd name="T1" fmla="*/ 1441 h 1441"/>
              <a:gd name="T2" fmla="*/ 1482 w 2184"/>
              <a:gd name="T3" fmla="*/ 1441 h 1441"/>
              <a:gd name="T4" fmla="*/ 2161 w 2184"/>
              <a:gd name="T5" fmla="*/ 762 h 1441"/>
              <a:gd name="T6" fmla="*/ 2161 w 2184"/>
              <a:gd name="T7" fmla="*/ 678 h 1441"/>
              <a:gd name="T8" fmla="*/ 1483 w 2184"/>
              <a:gd name="T9" fmla="*/ 0 h 1441"/>
              <a:gd name="T10" fmla="*/ 0 w 2184"/>
              <a:gd name="T11" fmla="*/ 0 h 1441"/>
              <a:gd name="T12" fmla="*/ 0 w 2184"/>
              <a:gd name="T13" fmla="*/ 1441 h 1441"/>
            </a:gdLst>
            <a:ahLst/>
            <a:cxnLst>
              <a:cxn ang="0">
                <a:pos x="T0" y="T1"/>
              </a:cxn>
              <a:cxn ang="0">
                <a:pos x="T2" y="T3"/>
              </a:cxn>
              <a:cxn ang="0">
                <a:pos x="T4" y="T5"/>
              </a:cxn>
              <a:cxn ang="0">
                <a:pos x="T6" y="T7"/>
              </a:cxn>
              <a:cxn ang="0">
                <a:pos x="T8" y="T9"/>
              </a:cxn>
              <a:cxn ang="0">
                <a:pos x="T10" y="T11"/>
              </a:cxn>
              <a:cxn ang="0">
                <a:pos x="T12" y="T13"/>
              </a:cxn>
            </a:cxnLst>
            <a:rect l="0" t="0" r="r" b="b"/>
            <a:pathLst>
              <a:path w="2184" h="1441">
                <a:moveTo>
                  <a:pt x="0" y="1441"/>
                </a:moveTo>
                <a:cubicBezTo>
                  <a:pt x="1482" y="1441"/>
                  <a:pt x="1482" y="1441"/>
                  <a:pt x="1482" y="1441"/>
                </a:cubicBezTo>
                <a:cubicBezTo>
                  <a:pt x="2161" y="762"/>
                  <a:pt x="2161" y="762"/>
                  <a:pt x="2161" y="762"/>
                </a:cubicBezTo>
                <a:cubicBezTo>
                  <a:pt x="2184" y="739"/>
                  <a:pt x="2184" y="701"/>
                  <a:pt x="2161" y="678"/>
                </a:cubicBezTo>
                <a:cubicBezTo>
                  <a:pt x="1483" y="0"/>
                  <a:pt x="1483" y="0"/>
                  <a:pt x="1483" y="0"/>
                </a:cubicBezTo>
                <a:cubicBezTo>
                  <a:pt x="0" y="0"/>
                  <a:pt x="0" y="0"/>
                  <a:pt x="0" y="0"/>
                </a:cubicBezTo>
                <a:lnTo>
                  <a:pt x="0" y="1441"/>
                </a:lnTo>
                <a:close/>
              </a:path>
            </a:pathLst>
          </a:custGeom>
          <a:solidFill>
            <a:schemeClr val="tx2">
              <a:lumMod val="50000"/>
              <a:alpha val="90000"/>
            </a:schemeClr>
          </a:solidFill>
          <a:ln>
            <a:noFill/>
          </a:ln>
          <a:effectLst/>
          <a:extLst/>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2" name="1 Título"/>
          <p:cNvSpPr>
            <a:spLocks noGrp="1"/>
          </p:cNvSpPr>
          <p:nvPr>
            <p:ph type="title"/>
          </p:nvPr>
        </p:nvSpPr>
        <p:spPr>
          <a:xfrm>
            <a:off x="406400" y="626533"/>
            <a:ext cx="5346700" cy="1278467"/>
          </a:xfrm>
        </p:spPr>
        <p:txBody>
          <a:bodyPr anchor="ctr">
            <a:normAutofit/>
          </a:bodyPr>
          <a:lstStyle/>
          <a:p>
            <a:r>
              <a:rPr lang="es-PE" sz="2800">
                <a:solidFill>
                  <a:srgbClr val="FEFFFF"/>
                </a:solidFill>
              </a:rPr>
              <a:t>Tipos de planes</a:t>
            </a:r>
          </a:p>
        </p:txBody>
      </p:sp>
      <p:sp>
        <p:nvSpPr>
          <p:cNvPr id="3" name="2 Marcador de contenido"/>
          <p:cNvSpPr>
            <a:spLocks noGrp="1"/>
          </p:cNvSpPr>
          <p:nvPr>
            <p:ph idx="1"/>
          </p:nvPr>
        </p:nvSpPr>
        <p:spPr>
          <a:xfrm>
            <a:off x="406401" y="2133599"/>
            <a:ext cx="5619750" cy="3809999"/>
          </a:xfrm>
        </p:spPr>
        <p:txBody>
          <a:bodyPr>
            <a:normAutofit/>
          </a:bodyPr>
          <a:lstStyle/>
          <a:p>
            <a:r>
              <a:rPr lang="es-PE" b="1">
                <a:solidFill>
                  <a:srgbClr val="FEFFFF"/>
                </a:solidFill>
              </a:rPr>
              <a:t>Planes por su horizonte temporal	1</a:t>
            </a:r>
          </a:p>
          <a:p>
            <a:pPr marL="0" indent="0">
              <a:buNone/>
            </a:pPr>
            <a:r>
              <a:rPr lang="es-MX">
                <a:solidFill>
                  <a:srgbClr val="FEFFFF"/>
                </a:solidFill>
              </a:rPr>
              <a:t>Marca de manera importante el proceso de inversión en una cartera, no tienen ni la misma relevancia ni la misma duración temporal las decisiones que se toman según sea una cartera u otra. </a:t>
            </a:r>
            <a:endParaRPr lang="es-PE">
              <a:solidFill>
                <a:srgbClr val="FEFFFF"/>
              </a:solidFill>
            </a:endParaRPr>
          </a:p>
        </p:txBody>
      </p:sp>
      <p:sp>
        <p:nvSpPr>
          <p:cNvPr id="4" name="Marcador de número de diapositiva 3"/>
          <p:cNvSpPr>
            <a:spLocks noGrp="1"/>
          </p:cNvSpPr>
          <p:nvPr>
            <p:ph type="sldNum" sz="quarter" idx="12"/>
          </p:nvPr>
        </p:nvSpPr>
        <p:spPr>
          <a:xfrm>
            <a:off x="323528" y="5989634"/>
            <a:ext cx="584978" cy="365125"/>
          </a:xfrm>
        </p:spPr>
        <p:txBody>
          <a:bodyPr/>
          <a:lstStyle/>
          <a:p>
            <a:fld id="{D1898CFB-8F02-45D3-A565-60B8EE0D795F}" type="slidenum">
              <a:rPr lang="es-PE" smtClean="0"/>
              <a:t>21</a:t>
            </a:fld>
            <a:endParaRPr lang="es-PE" dirty="0"/>
          </a:p>
        </p:txBody>
      </p:sp>
    </p:spTree>
    <p:extLst>
      <p:ext uri="{BB962C8B-B14F-4D97-AF65-F5344CB8AC3E}">
        <p14:creationId xmlns:p14="http://schemas.microsoft.com/office/powerpoint/2010/main" val="14929719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1272" name="Rectangle 74">
            <a:extLst>
              <a:ext uri="{FF2B5EF4-FFF2-40B4-BE49-F238E27FC236}">
                <a16:creationId xmlns="" xmlns:a16="http://schemas.microsoft.com/office/drawing/2014/main" id="{CC783856-8461-4835-BA44-920E6C86966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15" y="-1"/>
            <a:ext cx="915543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273" name="Rectangle 76">
            <a:extLst>
              <a:ext uri="{FF2B5EF4-FFF2-40B4-BE49-F238E27FC236}">
                <a16:creationId xmlns="" xmlns:a16="http://schemas.microsoft.com/office/drawing/2014/main" id="{E2E661FD-4AC2-4B06-96AD-4CFA2ECAC14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9143067" cy="6858000"/>
          </a:xfrm>
          <a:prstGeom prst="rect">
            <a:avLst/>
          </a:prstGeom>
          <a:solidFill>
            <a:schemeClr val="tx2">
              <a:lumMod val="50000"/>
              <a:alpha val="90000"/>
            </a:schemeClr>
          </a:solidFill>
          <a:ln>
            <a:noFill/>
          </a:ln>
          <a:effectLst/>
        </p:spPr>
        <p:style>
          <a:lnRef idx="1">
            <a:schemeClr val="accent1"/>
          </a:lnRef>
          <a:fillRef idx="3">
            <a:schemeClr val="accent1"/>
          </a:fillRef>
          <a:effectRef idx="2">
            <a:schemeClr val="accent1"/>
          </a:effectRef>
          <a:fontRef idx="minor">
            <a:schemeClr val="lt1"/>
          </a:fontRef>
        </p:style>
      </p:sp>
      <p:pic>
        <p:nvPicPr>
          <p:cNvPr id="11268" name="Picture 4" descr="Imagen relacionada">
            <a:hlinkClick r:id="rId2"/>
            <a:extLst>
              <a:ext uri="{FF2B5EF4-FFF2-40B4-BE49-F238E27FC236}">
                <a16:creationId xmlns="" xmlns:a16="http://schemas.microsoft.com/office/drawing/2014/main" id="{DCE4EB1C-CCE0-43B6-B4EC-863F04D040C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30" r="12126" b="2"/>
          <a:stretch/>
        </p:blipFill>
        <p:spPr bwMode="auto">
          <a:xfrm>
            <a:off x="6172198" y="10"/>
            <a:ext cx="2971802" cy="2254042"/>
          </a:xfrm>
          <a:prstGeom prst="rect">
            <a:avLst/>
          </a:prstGeom>
          <a:noFill/>
          <a:extLst>
            <a:ext uri="{909E8E84-426E-40DD-AFC4-6F175D3DCCD1}">
              <a14:hiddenFill xmlns:a14="http://schemas.microsoft.com/office/drawing/2010/main">
                <a:solidFill>
                  <a:srgbClr val="FFFFFF"/>
                </a:solidFill>
              </a14:hiddenFill>
            </a:ext>
          </a:extLst>
        </p:spPr>
      </p:pic>
      <p:pic>
        <p:nvPicPr>
          <p:cNvPr id="11270" name="Picture 6" descr="Resultado de imagen para planes a corto plazo">
            <a:hlinkClick r:id="rId4"/>
            <a:extLst>
              <a:ext uri="{FF2B5EF4-FFF2-40B4-BE49-F238E27FC236}">
                <a16:creationId xmlns="" xmlns:a16="http://schemas.microsoft.com/office/drawing/2014/main" id="{75FAA1A6-86FB-42B1-B655-D0EB716C420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8443" r="-1" b="9724"/>
          <a:stretch/>
        </p:blipFill>
        <p:spPr bwMode="auto">
          <a:xfrm>
            <a:off x="6172198" y="4594782"/>
            <a:ext cx="2971802" cy="2263218"/>
          </a:xfrm>
          <a:prstGeom prst="rect">
            <a:avLst/>
          </a:prstGeom>
          <a:noFill/>
          <a:extLst>
            <a:ext uri="{909E8E84-426E-40DD-AFC4-6F175D3DCCD1}">
              <a14:hiddenFill xmlns:a14="http://schemas.microsoft.com/office/drawing/2010/main">
                <a:solidFill>
                  <a:srgbClr val="FFFFFF"/>
                </a:solidFill>
              </a14:hiddenFill>
            </a:ext>
          </a:extLst>
        </p:spPr>
      </p:pic>
      <p:pic>
        <p:nvPicPr>
          <p:cNvPr id="11266" name="Picture 2" descr="Resultado de imagen para planes a corto plazo">
            <a:hlinkClick r:id="rId6"/>
            <a:extLst>
              <a:ext uri="{FF2B5EF4-FFF2-40B4-BE49-F238E27FC236}">
                <a16:creationId xmlns="" xmlns:a16="http://schemas.microsoft.com/office/drawing/2014/main" id="{6F420E8C-6789-46BF-B3FA-DBDC9E04FFF0}"/>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20604" r="-4" b="-4"/>
          <a:stretch/>
        </p:blipFill>
        <p:spPr bwMode="auto">
          <a:xfrm>
            <a:off x="6172198" y="2252669"/>
            <a:ext cx="2971802" cy="2339346"/>
          </a:xfrm>
          <a:prstGeom prst="rect">
            <a:avLst/>
          </a:prstGeom>
          <a:noFill/>
          <a:extLst>
            <a:ext uri="{909E8E84-426E-40DD-AFC4-6F175D3DCCD1}">
              <a14:hiddenFill xmlns:a14="http://schemas.microsoft.com/office/drawing/2010/main">
                <a:solidFill>
                  <a:srgbClr val="FFFFFF"/>
                </a:solidFill>
              </a14:hiddenFill>
            </a:ext>
          </a:extLst>
        </p:spPr>
      </p:pic>
      <p:cxnSp>
        <p:nvCxnSpPr>
          <p:cNvPr id="79" name="Straight Connector 78">
            <a:extLst>
              <a:ext uri="{FF2B5EF4-FFF2-40B4-BE49-F238E27FC236}">
                <a16:creationId xmlns="" xmlns:a16="http://schemas.microsoft.com/office/drawing/2014/main" id="{22D03238-5937-49EC-890A-BD6EC642290C}"/>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6173553" y="2254053"/>
            <a:ext cx="2969514" cy="2766"/>
          </a:xfrm>
          <a:prstGeom prst="line">
            <a:avLst/>
          </a:prstGeom>
          <a:ln w="50800" cap="sq">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 xmlns:a16="http://schemas.microsoft.com/office/drawing/2014/main" id="{61742E55-F170-46B9-AE1D-139B2C1EEBE3}"/>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6173553" y="4594782"/>
            <a:ext cx="2969514" cy="2766"/>
          </a:xfrm>
          <a:prstGeom prst="line">
            <a:avLst/>
          </a:prstGeom>
          <a:ln w="50800" cap="sq">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83" name="Freeform 5">
            <a:extLst>
              <a:ext uri="{FF2B5EF4-FFF2-40B4-BE49-F238E27FC236}">
                <a16:creationId xmlns="" xmlns:a16="http://schemas.microsoft.com/office/drawing/2014/main" id="{0777AFAE-D40D-4FF8-B7D3-D653BD138E1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659027"/>
            <a:ext cx="6782018" cy="1035152"/>
          </a:xfrm>
          <a:custGeom>
            <a:avLst/>
            <a:gdLst>
              <a:gd name="T0" fmla="*/ 1900 w 1902"/>
              <a:gd name="T1" fmla="*/ 77 h 163"/>
              <a:gd name="T2" fmla="*/ 1826 w 1902"/>
              <a:gd name="T3" fmla="*/ 3 h 163"/>
              <a:gd name="T4" fmla="*/ 1825 w 1902"/>
              <a:gd name="T5" fmla="*/ 2 h 163"/>
              <a:gd name="T6" fmla="*/ 1819 w 1902"/>
              <a:gd name="T7" fmla="*/ 0 h 163"/>
              <a:gd name="T8" fmla="*/ 1363 w 1902"/>
              <a:gd name="T9" fmla="*/ 0 h 163"/>
              <a:gd name="T10" fmla="*/ 1348 w 1902"/>
              <a:gd name="T11" fmla="*/ 0 h 163"/>
              <a:gd name="T12" fmla="*/ 1225 w 1902"/>
              <a:gd name="T13" fmla="*/ 0 h 163"/>
              <a:gd name="T14" fmla="*/ 1033 w 1902"/>
              <a:gd name="T15" fmla="*/ 0 h 163"/>
              <a:gd name="T16" fmla="*/ 892 w 1902"/>
              <a:gd name="T17" fmla="*/ 0 h 163"/>
              <a:gd name="T18" fmla="*/ 786 w 1902"/>
              <a:gd name="T19" fmla="*/ 0 h 163"/>
              <a:gd name="T20" fmla="*/ 577 w 1902"/>
              <a:gd name="T21" fmla="*/ 0 h 163"/>
              <a:gd name="T22" fmla="*/ 562 w 1902"/>
              <a:gd name="T23" fmla="*/ 0 h 163"/>
              <a:gd name="T24" fmla="*/ 439 w 1902"/>
              <a:gd name="T25" fmla="*/ 0 h 163"/>
              <a:gd name="T26" fmla="*/ 106 w 1902"/>
              <a:gd name="T27" fmla="*/ 0 h 163"/>
              <a:gd name="T28" fmla="*/ 0 w 1902"/>
              <a:gd name="T29" fmla="*/ 0 h 163"/>
              <a:gd name="T30" fmla="*/ 0 w 1902"/>
              <a:gd name="T31" fmla="*/ 163 h 163"/>
              <a:gd name="T32" fmla="*/ 106 w 1902"/>
              <a:gd name="T33" fmla="*/ 163 h 163"/>
              <a:gd name="T34" fmla="*/ 439 w 1902"/>
              <a:gd name="T35" fmla="*/ 163 h 163"/>
              <a:gd name="T36" fmla="*/ 562 w 1902"/>
              <a:gd name="T37" fmla="*/ 163 h 163"/>
              <a:gd name="T38" fmla="*/ 577 w 1902"/>
              <a:gd name="T39" fmla="*/ 163 h 163"/>
              <a:gd name="T40" fmla="*/ 786 w 1902"/>
              <a:gd name="T41" fmla="*/ 163 h 163"/>
              <a:gd name="T42" fmla="*/ 892 w 1902"/>
              <a:gd name="T43" fmla="*/ 163 h 163"/>
              <a:gd name="T44" fmla="*/ 1033 w 1902"/>
              <a:gd name="T45" fmla="*/ 163 h 163"/>
              <a:gd name="T46" fmla="*/ 1225 w 1902"/>
              <a:gd name="T47" fmla="*/ 163 h 163"/>
              <a:gd name="T48" fmla="*/ 1348 w 1902"/>
              <a:gd name="T49" fmla="*/ 163 h 163"/>
              <a:gd name="T50" fmla="*/ 1363 w 1902"/>
              <a:gd name="T51" fmla="*/ 163 h 163"/>
              <a:gd name="T52" fmla="*/ 1819 w 1902"/>
              <a:gd name="T53" fmla="*/ 163 h 163"/>
              <a:gd name="T54" fmla="*/ 1825 w 1902"/>
              <a:gd name="T55" fmla="*/ 161 h 163"/>
              <a:gd name="T56" fmla="*/ 1826 w 1902"/>
              <a:gd name="T57" fmla="*/ 160 h 163"/>
              <a:gd name="T58" fmla="*/ 1900 w 1902"/>
              <a:gd name="T59" fmla="*/ 86 h 163"/>
              <a:gd name="T60" fmla="*/ 1900 w 1902"/>
              <a:gd name="T61" fmla="*/ 7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02" h="163">
                <a:moveTo>
                  <a:pt x="1900" y="77"/>
                </a:moveTo>
                <a:cubicBezTo>
                  <a:pt x="1826" y="3"/>
                  <a:pt x="1826" y="3"/>
                  <a:pt x="1826" y="3"/>
                </a:cubicBezTo>
                <a:cubicBezTo>
                  <a:pt x="1825" y="2"/>
                  <a:pt x="1825" y="2"/>
                  <a:pt x="1825" y="2"/>
                </a:cubicBezTo>
                <a:cubicBezTo>
                  <a:pt x="1823" y="1"/>
                  <a:pt x="1821" y="0"/>
                  <a:pt x="1819" y="0"/>
                </a:cubicBezTo>
                <a:cubicBezTo>
                  <a:pt x="1363" y="0"/>
                  <a:pt x="1363" y="0"/>
                  <a:pt x="1363" y="0"/>
                </a:cubicBezTo>
                <a:cubicBezTo>
                  <a:pt x="1348" y="0"/>
                  <a:pt x="1348" y="0"/>
                  <a:pt x="1348" y="0"/>
                </a:cubicBezTo>
                <a:cubicBezTo>
                  <a:pt x="1225" y="0"/>
                  <a:pt x="1225" y="0"/>
                  <a:pt x="1225" y="0"/>
                </a:cubicBezTo>
                <a:cubicBezTo>
                  <a:pt x="1033" y="0"/>
                  <a:pt x="1033" y="0"/>
                  <a:pt x="1033" y="0"/>
                </a:cubicBezTo>
                <a:cubicBezTo>
                  <a:pt x="892" y="0"/>
                  <a:pt x="892" y="0"/>
                  <a:pt x="892" y="0"/>
                </a:cubicBezTo>
                <a:cubicBezTo>
                  <a:pt x="786" y="0"/>
                  <a:pt x="786" y="0"/>
                  <a:pt x="786" y="0"/>
                </a:cubicBezTo>
                <a:cubicBezTo>
                  <a:pt x="577" y="0"/>
                  <a:pt x="577" y="0"/>
                  <a:pt x="577" y="0"/>
                </a:cubicBezTo>
                <a:cubicBezTo>
                  <a:pt x="562" y="0"/>
                  <a:pt x="562" y="0"/>
                  <a:pt x="562" y="0"/>
                </a:cubicBezTo>
                <a:cubicBezTo>
                  <a:pt x="439" y="0"/>
                  <a:pt x="439" y="0"/>
                  <a:pt x="439" y="0"/>
                </a:cubicBezTo>
                <a:cubicBezTo>
                  <a:pt x="106" y="0"/>
                  <a:pt x="106" y="0"/>
                  <a:pt x="106" y="0"/>
                </a:cubicBezTo>
                <a:cubicBezTo>
                  <a:pt x="0" y="0"/>
                  <a:pt x="0" y="0"/>
                  <a:pt x="0" y="0"/>
                </a:cubicBezTo>
                <a:cubicBezTo>
                  <a:pt x="0" y="163"/>
                  <a:pt x="0" y="163"/>
                  <a:pt x="0" y="163"/>
                </a:cubicBezTo>
                <a:cubicBezTo>
                  <a:pt x="106" y="163"/>
                  <a:pt x="106" y="163"/>
                  <a:pt x="106" y="163"/>
                </a:cubicBezTo>
                <a:cubicBezTo>
                  <a:pt x="439" y="163"/>
                  <a:pt x="439" y="163"/>
                  <a:pt x="439" y="163"/>
                </a:cubicBezTo>
                <a:cubicBezTo>
                  <a:pt x="562" y="163"/>
                  <a:pt x="562" y="163"/>
                  <a:pt x="562" y="163"/>
                </a:cubicBezTo>
                <a:cubicBezTo>
                  <a:pt x="577" y="163"/>
                  <a:pt x="577" y="163"/>
                  <a:pt x="577" y="163"/>
                </a:cubicBezTo>
                <a:cubicBezTo>
                  <a:pt x="786" y="163"/>
                  <a:pt x="786" y="163"/>
                  <a:pt x="786" y="163"/>
                </a:cubicBezTo>
                <a:cubicBezTo>
                  <a:pt x="892" y="163"/>
                  <a:pt x="892" y="163"/>
                  <a:pt x="892" y="163"/>
                </a:cubicBezTo>
                <a:cubicBezTo>
                  <a:pt x="1033" y="163"/>
                  <a:pt x="1033" y="163"/>
                  <a:pt x="1033" y="163"/>
                </a:cubicBezTo>
                <a:cubicBezTo>
                  <a:pt x="1225" y="163"/>
                  <a:pt x="1225" y="163"/>
                  <a:pt x="1225" y="163"/>
                </a:cubicBezTo>
                <a:cubicBezTo>
                  <a:pt x="1348" y="163"/>
                  <a:pt x="1348" y="163"/>
                  <a:pt x="1348" y="163"/>
                </a:cubicBezTo>
                <a:cubicBezTo>
                  <a:pt x="1363" y="163"/>
                  <a:pt x="1363" y="163"/>
                  <a:pt x="1363" y="163"/>
                </a:cubicBezTo>
                <a:cubicBezTo>
                  <a:pt x="1819" y="163"/>
                  <a:pt x="1819" y="163"/>
                  <a:pt x="1819" y="163"/>
                </a:cubicBezTo>
                <a:cubicBezTo>
                  <a:pt x="1821" y="163"/>
                  <a:pt x="1823" y="162"/>
                  <a:pt x="1825" y="161"/>
                </a:cubicBezTo>
                <a:cubicBezTo>
                  <a:pt x="1825" y="160"/>
                  <a:pt x="1825" y="160"/>
                  <a:pt x="1826" y="160"/>
                </a:cubicBezTo>
                <a:cubicBezTo>
                  <a:pt x="1900" y="86"/>
                  <a:pt x="1900" y="86"/>
                  <a:pt x="1900" y="86"/>
                </a:cubicBezTo>
                <a:cubicBezTo>
                  <a:pt x="1902" y="83"/>
                  <a:pt x="1902" y="79"/>
                  <a:pt x="1900" y="7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1 Título"/>
          <p:cNvSpPr>
            <a:spLocks noGrp="1"/>
          </p:cNvSpPr>
          <p:nvPr>
            <p:ph type="title"/>
          </p:nvPr>
        </p:nvSpPr>
        <p:spPr>
          <a:xfrm>
            <a:off x="406400" y="787400"/>
            <a:ext cx="6109816" cy="778933"/>
          </a:xfrm>
        </p:spPr>
        <p:txBody>
          <a:bodyPr anchor="ctr">
            <a:normAutofit/>
          </a:bodyPr>
          <a:lstStyle/>
          <a:p>
            <a:pPr>
              <a:lnSpc>
                <a:spcPct val="90000"/>
              </a:lnSpc>
            </a:pPr>
            <a:r>
              <a:rPr lang="es-PE" sz="2400" dirty="0">
                <a:solidFill>
                  <a:srgbClr val="FEFFFF"/>
                </a:solidFill>
              </a:rPr>
              <a:t>Planes por su horizonte temporal	2</a:t>
            </a:r>
          </a:p>
        </p:txBody>
      </p:sp>
      <p:sp>
        <p:nvSpPr>
          <p:cNvPr id="3" name="2 Marcador de contenido"/>
          <p:cNvSpPr>
            <a:spLocks noGrp="1"/>
          </p:cNvSpPr>
          <p:nvPr>
            <p:ph idx="1"/>
          </p:nvPr>
        </p:nvSpPr>
        <p:spPr>
          <a:xfrm>
            <a:off x="406399" y="2032000"/>
            <a:ext cx="5359400" cy="3879222"/>
          </a:xfrm>
        </p:spPr>
        <p:txBody>
          <a:bodyPr>
            <a:normAutofit/>
          </a:bodyPr>
          <a:lstStyle/>
          <a:p>
            <a:r>
              <a:rPr lang="es-PE" dirty="0" smtClean="0">
                <a:solidFill>
                  <a:srgbClr val="FEFFFF"/>
                </a:solidFill>
              </a:rPr>
              <a:t>Planes </a:t>
            </a:r>
            <a:r>
              <a:rPr lang="es-PE" dirty="0">
                <a:solidFill>
                  <a:srgbClr val="FEFFFF"/>
                </a:solidFill>
              </a:rPr>
              <a:t>a corto plazo. Cubren periodo menores a un año.</a:t>
            </a:r>
          </a:p>
          <a:p>
            <a:endParaRPr lang="es-PE" dirty="0">
              <a:solidFill>
                <a:srgbClr val="FEFFFF"/>
              </a:solidFill>
            </a:endParaRPr>
          </a:p>
          <a:p>
            <a:r>
              <a:rPr lang="es-PE" dirty="0" smtClean="0">
                <a:solidFill>
                  <a:srgbClr val="FEFFFF"/>
                </a:solidFill>
              </a:rPr>
              <a:t>Planes </a:t>
            </a:r>
            <a:r>
              <a:rPr lang="es-PE" dirty="0">
                <a:solidFill>
                  <a:srgbClr val="FEFFFF"/>
                </a:solidFill>
              </a:rPr>
              <a:t>a mediano plazo. Cubren periodos entre un y tres años.</a:t>
            </a:r>
          </a:p>
        </p:txBody>
      </p:sp>
      <p:sp>
        <p:nvSpPr>
          <p:cNvPr id="4" name="Marcador de número de diapositiva 3"/>
          <p:cNvSpPr>
            <a:spLocks noGrp="1"/>
          </p:cNvSpPr>
          <p:nvPr>
            <p:ph type="sldNum" sz="quarter" idx="12"/>
          </p:nvPr>
        </p:nvSpPr>
        <p:spPr>
          <a:xfrm>
            <a:off x="323528" y="6066480"/>
            <a:ext cx="584978" cy="365125"/>
          </a:xfrm>
        </p:spPr>
        <p:txBody>
          <a:bodyPr/>
          <a:lstStyle/>
          <a:p>
            <a:fld id="{D1898CFB-8F02-45D3-A565-60B8EE0D795F}" type="slidenum">
              <a:rPr lang="es-PE" smtClean="0"/>
              <a:t>22</a:t>
            </a:fld>
            <a:endParaRPr lang="es-PE" dirty="0"/>
          </a:p>
        </p:txBody>
      </p:sp>
    </p:spTree>
    <p:extLst>
      <p:ext uri="{BB962C8B-B14F-4D97-AF65-F5344CB8AC3E}">
        <p14:creationId xmlns:p14="http://schemas.microsoft.com/office/powerpoint/2010/main" val="21496211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5" name="Rectangle 74">
            <a:extLst>
              <a:ext uri="{FF2B5EF4-FFF2-40B4-BE49-F238E27FC236}">
                <a16:creationId xmlns="" xmlns:a16="http://schemas.microsoft.com/office/drawing/2014/main" id="{55BDDF5B-1133-45D7-A901-9F28E0872FA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9144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 xmlns:a16="http://schemas.microsoft.com/office/drawing/2014/main" id="{EDD0748D-5151-4F2A-8DD0-FC4BB944445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64530" y="645106"/>
            <a:ext cx="4088720" cy="5247747"/>
          </a:xfrm>
          <a:prstGeom prst="rect">
            <a:avLst/>
          </a:prstGeom>
          <a:solidFill>
            <a:srgbClr val="FFFFFE"/>
          </a:solidFill>
          <a:ln w="12700" cap="sq">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 xmlns:a16="http://schemas.microsoft.com/office/drawing/2014/main" id="{F22C7101-14DA-4743-898E-3563B0FC932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3716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81" name="Freeform 12">
            <a:extLst>
              <a:ext uri="{FF2B5EF4-FFF2-40B4-BE49-F238E27FC236}">
                <a16:creationId xmlns="" xmlns:a16="http://schemas.microsoft.com/office/drawing/2014/main" id="{EE1A7EAA-DE31-45FD-8A51-7ADE79018FB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061223"/>
            <a:ext cx="778526" cy="506277"/>
          </a:xfrm>
          <a:custGeom>
            <a:avLst/>
            <a:gdLst>
              <a:gd name="connsiteX0" fmla="*/ 0 w 1038036"/>
              <a:gd name="connsiteY0" fmla="*/ 0 h 506277"/>
              <a:gd name="connsiteX1" fmla="*/ 182880 w 1038036"/>
              <a:gd name="connsiteY1" fmla="*/ 0 h 506277"/>
              <a:gd name="connsiteX2" fmla="*/ 291705 w 1038036"/>
              <a:gd name="connsiteY2" fmla="*/ 0 h 506277"/>
              <a:gd name="connsiteX3" fmla="*/ 291705 w 1038036"/>
              <a:gd name="connsiteY3" fmla="*/ 151 h 506277"/>
              <a:gd name="connsiteX4" fmla="*/ 692049 w 1038036"/>
              <a:gd name="connsiteY4" fmla="*/ 705 h 506277"/>
              <a:gd name="connsiteX5" fmla="*/ 782744 w 1038036"/>
              <a:gd name="connsiteY5" fmla="*/ 705 h 506277"/>
              <a:gd name="connsiteX6" fmla="*/ 797001 w 1038036"/>
              <a:gd name="connsiteY6" fmla="*/ 5473 h 506277"/>
              <a:gd name="connsiteX7" fmla="*/ 801982 w 1038036"/>
              <a:gd name="connsiteY7" fmla="*/ 10242 h 506277"/>
              <a:gd name="connsiteX8" fmla="*/ 1030951 w 1038036"/>
              <a:gd name="connsiteY8" fmla="*/ 239185 h 506277"/>
              <a:gd name="connsiteX9" fmla="*/ 1030951 w 1038036"/>
              <a:gd name="connsiteY9" fmla="*/ 267797 h 506277"/>
              <a:gd name="connsiteX10" fmla="*/ 801982 w 1038036"/>
              <a:gd name="connsiteY10" fmla="*/ 496740 h 506277"/>
              <a:gd name="connsiteX11" fmla="*/ 797001 w 1038036"/>
              <a:gd name="connsiteY11" fmla="*/ 501508 h 506277"/>
              <a:gd name="connsiteX12" fmla="*/ 782744 w 1038036"/>
              <a:gd name="connsiteY12" fmla="*/ 506277 h 506277"/>
              <a:gd name="connsiteX13" fmla="*/ 692049 w 1038036"/>
              <a:gd name="connsiteY13" fmla="*/ 506277 h 506277"/>
              <a:gd name="connsiteX14" fmla="*/ 291705 w 1038036"/>
              <a:gd name="connsiteY14" fmla="*/ 505140 h 506277"/>
              <a:gd name="connsiteX15" fmla="*/ 291705 w 1038036"/>
              <a:gd name="connsiteY15" fmla="*/ 506277 h 506277"/>
              <a:gd name="connsiteX16" fmla="*/ 0 w 1038036"/>
              <a:gd name="connsiteY16" fmla="*/ 506277 h 50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38036" h="506277">
                <a:moveTo>
                  <a:pt x="0" y="0"/>
                </a:moveTo>
                <a:lnTo>
                  <a:pt x="182880" y="0"/>
                </a:lnTo>
                <a:lnTo>
                  <a:pt x="291705" y="0"/>
                </a:lnTo>
                <a:lnTo>
                  <a:pt x="291705" y="151"/>
                </a:lnTo>
                <a:lnTo>
                  <a:pt x="692049" y="705"/>
                </a:lnTo>
                <a:lnTo>
                  <a:pt x="782744" y="705"/>
                </a:lnTo>
                <a:cubicBezTo>
                  <a:pt x="787553" y="705"/>
                  <a:pt x="792363" y="5473"/>
                  <a:pt x="797001" y="5473"/>
                </a:cubicBezTo>
                <a:cubicBezTo>
                  <a:pt x="797001" y="10242"/>
                  <a:pt x="801982" y="10242"/>
                  <a:pt x="801982" y="10242"/>
                </a:cubicBezTo>
                <a:lnTo>
                  <a:pt x="1030951" y="239185"/>
                </a:lnTo>
                <a:cubicBezTo>
                  <a:pt x="1040398" y="248722"/>
                  <a:pt x="1040398" y="258259"/>
                  <a:pt x="1030951" y="267797"/>
                </a:cubicBezTo>
                <a:lnTo>
                  <a:pt x="801982" y="496740"/>
                </a:lnTo>
                <a:cubicBezTo>
                  <a:pt x="800436" y="498363"/>
                  <a:pt x="798547" y="499885"/>
                  <a:pt x="797001" y="501508"/>
                </a:cubicBezTo>
                <a:cubicBezTo>
                  <a:pt x="792363" y="506277"/>
                  <a:pt x="787553" y="506277"/>
                  <a:pt x="782744" y="506277"/>
                </a:cubicBezTo>
                <a:lnTo>
                  <a:pt x="692049" y="506277"/>
                </a:lnTo>
                <a:lnTo>
                  <a:pt x="291705" y="505140"/>
                </a:lnTo>
                <a:lnTo>
                  <a:pt x="291705" y="506277"/>
                </a:lnTo>
                <a:lnTo>
                  <a:pt x="0" y="50627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4" name="Picture 6" descr="Resultado de imagen para planes a largo plazo">
            <a:hlinkClick r:id="rId2"/>
            <a:extLst>
              <a:ext uri="{FF2B5EF4-FFF2-40B4-BE49-F238E27FC236}">
                <a16:creationId xmlns="" xmlns:a16="http://schemas.microsoft.com/office/drawing/2014/main" id="{E989B6ED-F009-49F1-9D15-B3DF8F57EA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6172" y="1116848"/>
            <a:ext cx="3839876" cy="1919938"/>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https://encrypted-tbn0.gstatic.com/images?q=tbn:ANd9GcQzbOB2DHGBIv2MvK7qEXymEnyG7qxLr6ZSB9YoMFDn8iVFN6p73OlfUSsw">
            <a:extLst>
              <a:ext uri="{FF2B5EF4-FFF2-40B4-BE49-F238E27FC236}">
                <a16:creationId xmlns="" xmlns:a16="http://schemas.microsoft.com/office/drawing/2014/main" id="{7CA97938-1D38-47AB-8507-2C3CCEA751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1731" y="3692945"/>
            <a:ext cx="3834317" cy="1846152"/>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486918" y="645106"/>
            <a:ext cx="3841989" cy="1259894"/>
          </a:xfrm>
        </p:spPr>
        <p:txBody>
          <a:bodyPr>
            <a:normAutofit/>
          </a:bodyPr>
          <a:lstStyle/>
          <a:p>
            <a:pPr algn="ctr">
              <a:lnSpc>
                <a:spcPct val="90000"/>
              </a:lnSpc>
            </a:pPr>
            <a:r>
              <a:rPr lang="es-PE" sz="2800" dirty="0"/>
              <a:t>Planes por su horizonte temporal	3</a:t>
            </a:r>
          </a:p>
        </p:txBody>
      </p:sp>
      <p:sp>
        <p:nvSpPr>
          <p:cNvPr id="3" name="2 Marcador de contenido"/>
          <p:cNvSpPr>
            <a:spLocks noGrp="1"/>
          </p:cNvSpPr>
          <p:nvPr>
            <p:ph idx="1"/>
          </p:nvPr>
        </p:nvSpPr>
        <p:spPr>
          <a:xfrm>
            <a:off x="486918" y="2133600"/>
            <a:ext cx="3841989" cy="3759253"/>
          </a:xfrm>
        </p:spPr>
        <p:txBody>
          <a:bodyPr>
            <a:normAutofit/>
          </a:bodyPr>
          <a:lstStyle/>
          <a:p>
            <a:pPr marL="0" indent="0">
              <a:buNone/>
            </a:pPr>
            <a:r>
              <a:rPr lang="es-PE"/>
              <a:t>• Planes a largo plazo. Abarcan periodos mayores de tres años.</a:t>
            </a:r>
          </a:p>
          <a:p>
            <a:pPr marL="0" indent="0">
              <a:buNone/>
            </a:pPr>
            <a:endParaRPr lang="es-PE"/>
          </a:p>
          <a:p>
            <a:pPr marL="0" indent="0">
              <a:buNone/>
            </a:pPr>
            <a:r>
              <a:rPr lang="es-PE"/>
              <a:t>• Los planes estratégicos se establecen a largo plazo y los operacionales a mediano y corto plazo.</a:t>
            </a:r>
          </a:p>
        </p:txBody>
      </p:sp>
      <p:sp>
        <p:nvSpPr>
          <p:cNvPr id="4" name="Marcador de número de diapositiva 3"/>
          <p:cNvSpPr>
            <a:spLocks noGrp="1"/>
          </p:cNvSpPr>
          <p:nvPr>
            <p:ph type="sldNum" sz="quarter" idx="12"/>
          </p:nvPr>
        </p:nvSpPr>
        <p:spPr>
          <a:xfrm>
            <a:off x="96774" y="6170516"/>
            <a:ext cx="584978" cy="365125"/>
          </a:xfrm>
        </p:spPr>
        <p:txBody>
          <a:bodyPr/>
          <a:lstStyle/>
          <a:p>
            <a:fld id="{D1898CFB-8F02-45D3-A565-60B8EE0D795F}" type="slidenum">
              <a:rPr lang="es-PE" smtClean="0"/>
              <a:t>23</a:t>
            </a:fld>
            <a:endParaRPr lang="es-PE" dirty="0"/>
          </a:p>
        </p:txBody>
      </p:sp>
    </p:spTree>
    <p:extLst>
      <p:ext uri="{BB962C8B-B14F-4D97-AF65-F5344CB8AC3E}">
        <p14:creationId xmlns:p14="http://schemas.microsoft.com/office/powerpoint/2010/main" val="39883547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45201" y="624110"/>
            <a:ext cx="6589199" cy="716658"/>
          </a:xfrm>
        </p:spPr>
        <p:txBody>
          <a:bodyPr/>
          <a:lstStyle/>
          <a:p>
            <a:r>
              <a:rPr lang="es-PE" dirty="0"/>
              <a:t>Planes por especificidad</a:t>
            </a:r>
          </a:p>
        </p:txBody>
      </p:sp>
      <p:sp>
        <p:nvSpPr>
          <p:cNvPr id="3" name="2 Marcador de contenido"/>
          <p:cNvSpPr>
            <a:spLocks noGrp="1"/>
          </p:cNvSpPr>
          <p:nvPr>
            <p:ph idx="1"/>
          </p:nvPr>
        </p:nvSpPr>
        <p:spPr>
          <a:xfrm>
            <a:off x="1942415" y="1556792"/>
            <a:ext cx="6591985" cy="4281678"/>
          </a:xfrm>
        </p:spPr>
        <p:txBody>
          <a:bodyPr>
            <a:normAutofit/>
          </a:bodyPr>
          <a:lstStyle/>
          <a:p>
            <a:pPr marL="0" indent="0" algn="just">
              <a:lnSpc>
                <a:spcPct val="150000"/>
              </a:lnSpc>
              <a:buNone/>
            </a:pPr>
            <a:r>
              <a:rPr lang="es-PE" sz="2400" dirty="0"/>
              <a:t>• Planes específicos. Son aquellos que están claramente definidos y no dan lugar a interpretaciones.</a:t>
            </a:r>
          </a:p>
          <a:p>
            <a:pPr marL="0" indent="0" algn="just">
              <a:lnSpc>
                <a:spcPct val="150000"/>
              </a:lnSpc>
              <a:buNone/>
            </a:pPr>
            <a:r>
              <a:rPr lang="es-PE" sz="2400" dirty="0"/>
              <a:t>• Planes direccionales. Son flexibles y se establecen como patrones generales. Proporcionan un enfoque, pero dan libertad de acción.</a:t>
            </a:r>
          </a:p>
        </p:txBody>
      </p:sp>
      <p:sp>
        <p:nvSpPr>
          <p:cNvPr id="4" name="Marcador de número de diapositiva 3"/>
          <p:cNvSpPr>
            <a:spLocks noGrp="1"/>
          </p:cNvSpPr>
          <p:nvPr>
            <p:ph type="sldNum" sz="quarter" idx="12"/>
          </p:nvPr>
        </p:nvSpPr>
        <p:spPr/>
        <p:txBody>
          <a:bodyPr/>
          <a:lstStyle/>
          <a:p>
            <a:fld id="{D1898CFB-8F02-45D3-A565-60B8EE0D795F}" type="slidenum">
              <a:rPr lang="es-PE" smtClean="0"/>
              <a:t>24</a:t>
            </a:fld>
            <a:endParaRPr lang="es-PE"/>
          </a:p>
        </p:txBody>
      </p:sp>
    </p:spTree>
    <p:extLst>
      <p:ext uri="{BB962C8B-B14F-4D97-AF65-F5344CB8AC3E}">
        <p14:creationId xmlns:p14="http://schemas.microsoft.com/office/powerpoint/2010/main" val="13454073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PE" dirty="0"/>
              <a:t>Elementos y herramientas de la Planeación</a:t>
            </a:r>
          </a:p>
        </p:txBody>
      </p:sp>
      <p:sp>
        <p:nvSpPr>
          <p:cNvPr id="4" name="3 Rectángulo"/>
          <p:cNvSpPr/>
          <p:nvPr/>
        </p:nvSpPr>
        <p:spPr>
          <a:xfrm>
            <a:off x="4067944" y="1952570"/>
            <a:ext cx="1800200" cy="360784"/>
          </a:xfrm>
          <a:prstGeom prst="rect">
            <a:avLst/>
          </a:prstGeom>
          <a:solidFill>
            <a:srgbClr val="FFFF00"/>
          </a:solidFill>
          <a:ln>
            <a:solidFill>
              <a:schemeClr val="accent5">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PE" dirty="0"/>
              <a:t>Misión</a:t>
            </a:r>
          </a:p>
        </p:txBody>
      </p:sp>
      <p:sp>
        <p:nvSpPr>
          <p:cNvPr id="5" name="4 Rectángulo"/>
          <p:cNvSpPr/>
          <p:nvPr/>
        </p:nvSpPr>
        <p:spPr>
          <a:xfrm>
            <a:off x="3563888" y="2419723"/>
            <a:ext cx="2952328" cy="288032"/>
          </a:xfrm>
          <a:prstGeom prst="rect">
            <a:avLst/>
          </a:prstGeom>
          <a:solidFill>
            <a:srgbClr val="FFFF00"/>
          </a:solidFill>
          <a:ln>
            <a:solidFill>
              <a:schemeClr val="accent5">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PE" dirty="0"/>
              <a:t>Visión y valores</a:t>
            </a:r>
          </a:p>
        </p:txBody>
      </p:sp>
      <p:sp>
        <p:nvSpPr>
          <p:cNvPr id="6" name="5 Rectángulo"/>
          <p:cNvSpPr/>
          <p:nvPr/>
        </p:nvSpPr>
        <p:spPr>
          <a:xfrm>
            <a:off x="3077834" y="2773257"/>
            <a:ext cx="3780420" cy="272785"/>
          </a:xfrm>
          <a:prstGeom prst="rect">
            <a:avLst/>
          </a:prstGeom>
          <a:solidFill>
            <a:srgbClr val="FFFF0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dirty="0">
                <a:solidFill>
                  <a:sysClr val="windowText" lastClr="000000"/>
                </a:solidFill>
              </a:rPr>
              <a:t>Objetivos y metas</a:t>
            </a:r>
          </a:p>
        </p:txBody>
      </p:sp>
      <p:sp>
        <p:nvSpPr>
          <p:cNvPr id="7" name="6 Rectángulo"/>
          <p:cNvSpPr/>
          <p:nvPr/>
        </p:nvSpPr>
        <p:spPr>
          <a:xfrm>
            <a:off x="2706383" y="3129678"/>
            <a:ext cx="4523322" cy="290722"/>
          </a:xfrm>
          <a:prstGeom prst="rect">
            <a:avLst/>
          </a:prstGeom>
          <a:solidFill>
            <a:srgbClr val="FFFF0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dirty="0">
                <a:solidFill>
                  <a:schemeClr val="tx1"/>
                </a:solidFill>
              </a:rPr>
              <a:t>Estrategias</a:t>
            </a:r>
          </a:p>
        </p:txBody>
      </p:sp>
      <p:sp>
        <p:nvSpPr>
          <p:cNvPr id="8" name="7 Rectángulo"/>
          <p:cNvSpPr/>
          <p:nvPr/>
        </p:nvSpPr>
        <p:spPr>
          <a:xfrm>
            <a:off x="2397053" y="3552844"/>
            <a:ext cx="5285997" cy="288032"/>
          </a:xfrm>
          <a:prstGeom prst="rect">
            <a:avLst/>
          </a:prstGeom>
          <a:solidFill>
            <a:srgbClr val="FFFF0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dirty="0">
                <a:solidFill>
                  <a:schemeClr val="tx1"/>
                </a:solidFill>
              </a:rPr>
              <a:t>Reglas y políticas</a:t>
            </a:r>
          </a:p>
        </p:txBody>
      </p:sp>
      <p:sp>
        <p:nvSpPr>
          <p:cNvPr id="9" name="8 Rectángulo"/>
          <p:cNvSpPr/>
          <p:nvPr/>
        </p:nvSpPr>
        <p:spPr>
          <a:xfrm>
            <a:off x="1979494" y="3996053"/>
            <a:ext cx="5977100" cy="28803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dirty="0">
                <a:solidFill>
                  <a:schemeClr val="tx1"/>
                </a:solidFill>
              </a:rPr>
              <a:t>Procedimientos</a:t>
            </a:r>
          </a:p>
        </p:txBody>
      </p:sp>
      <p:sp>
        <p:nvSpPr>
          <p:cNvPr id="10" name="9 Rectángulo"/>
          <p:cNvSpPr/>
          <p:nvPr/>
        </p:nvSpPr>
        <p:spPr>
          <a:xfrm>
            <a:off x="1637674" y="4510776"/>
            <a:ext cx="6660740" cy="28803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dirty="0">
                <a:solidFill>
                  <a:schemeClr val="tx1"/>
                </a:solidFill>
              </a:rPr>
              <a:t>Programas</a:t>
            </a:r>
          </a:p>
        </p:txBody>
      </p:sp>
      <p:sp>
        <p:nvSpPr>
          <p:cNvPr id="11" name="10 Rectángulo"/>
          <p:cNvSpPr/>
          <p:nvPr/>
        </p:nvSpPr>
        <p:spPr>
          <a:xfrm>
            <a:off x="1061610" y="4993079"/>
            <a:ext cx="7272808" cy="288032"/>
          </a:xfrm>
          <a:prstGeom prst="rect">
            <a:avLst/>
          </a:prstGeom>
          <a:solidFill>
            <a:srgbClr val="FFFF0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dirty="0">
                <a:solidFill>
                  <a:schemeClr val="tx1"/>
                </a:solidFill>
              </a:rPr>
              <a:t>Presupuestos</a:t>
            </a:r>
          </a:p>
        </p:txBody>
      </p:sp>
      <p:sp>
        <p:nvSpPr>
          <p:cNvPr id="3" name="Marcador de número de diapositiva 2"/>
          <p:cNvSpPr>
            <a:spLocks noGrp="1"/>
          </p:cNvSpPr>
          <p:nvPr>
            <p:ph type="sldNum" sz="quarter" idx="12"/>
          </p:nvPr>
        </p:nvSpPr>
        <p:spPr/>
        <p:txBody>
          <a:bodyPr/>
          <a:lstStyle/>
          <a:p>
            <a:fld id="{D1898CFB-8F02-45D3-A565-60B8EE0D795F}" type="slidenum">
              <a:rPr lang="es-PE" smtClean="0"/>
              <a:t>25</a:t>
            </a:fld>
            <a:endParaRPr lang="es-PE"/>
          </a:p>
        </p:txBody>
      </p:sp>
    </p:spTree>
    <p:extLst>
      <p:ext uri="{BB962C8B-B14F-4D97-AF65-F5344CB8AC3E}">
        <p14:creationId xmlns:p14="http://schemas.microsoft.com/office/powerpoint/2010/main" val="16935482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3322" name="Rectangle 70">
            <a:extLst>
              <a:ext uri="{FF2B5EF4-FFF2-40B4-BE49-F238E27FC236}">
                <a16:creationId xmlns="" xmlns:a16="http://schemas.microsoft.com/office/drawing/2014/main" id="{008ED74B-06F2-4BD5-838F-1AAD0033EF0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15" y="-1"/>
            <a:ext cx="915543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3314" name="Picture 2" descr="Resultado de imagen para mision">
            <a:hlinkClick r:id="rId2"/>
            <a:extLst>
              <a:ext uri="{FF2B5EF4-FFF2-40B4-BE49-F238E27FC236}">
                <a16:creationId xmlns="" xmlns:a16="http://schemas.microsoft.com/office/drawing/2014/main" id="{C993D36F-4535-46B8-BAE7-DFC1DDAE37FD}"/>
              </a:ext>
            </a:extLst>
          </p:cNvPr>
          <p:cNvPicPr>
            <a:picLocks noChangeAspect="1" noChangeArrowheads="1"/>
          </p:cNvPicPr>
          <p:nvPr/>
        </p:nvPicPr>
        <p:blipFill rotWithShape="1">
          <a:blip r:embed="rId3">
            <a:duotone>
              <a:schemeClr val="bg2">
                <a:shade val="45000"/>
                <a:satMod val="135000"/>
              </a:schemeClr>
              <a:prstClr val="white"/>
            </a:duotone>
            <a:alphaModFix amt="40000"/>
            <a:extLst>
              <a:ext uri="{28A0092B-C50C-407E-A947-70E740481C1C}">
                <a14:useLocalDpi xmlns:a14="http://schemas.microsoft.com/office/drawing/2010/main" val="0"/>
              </a:ext>
            </a:extLst>
          </a:blip>
          <a:srcRect l="18686" r="23648" b="1"/>
          <a:stretch/>
        </p:blipFill>
        <p:spPr bwMode="auto">
          <a:xfrm>
            <a:off x="20" y="10"/>
            <a:ext cx="9143980" cy="6857990"/>
          </a:xfrm>
          <a:prstGeom prst="rect">
            <a:avLst/>
          </a:prstGeom>
          <a:noFill/>
          <a:extLst>
            <a:ext uri="{909E8E84-426E-40DD-AFC4-6F175D3DCCD1}">
              <a14:hiddenFill xmlns:a14="http://schemas.microsoft.com/office/drawing/2010/main">
                <a:solidFill>
                  <a:srgbClr val="FFFFFF"/>
                </a:solidFill>
              </a14:hiddenFill>
            </a:ext>
          </a:extLst>
        </p:spPr>
      </p:pic>
      <p:grpSp>
        <p:nvGrpSpPr>
          <p:cNvPr id="13323" name="Group 72">
            <a:extLst>
              <a:ext uri="{FF2B5EF4-FFF2-40B4-BE49-F238E27FC236}">
                <a16:creationId xmlns="" xmlns:a16="http://schemas.microsoft.com/office/drawing/2014/main" id="{E9F586E1-75B5-49B8-9A21-DD14CA0F6955}"/>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 y="228600"/>
            <a:ext cx="2138628" cy="6638625"/>
            <a:chOff x="2487613" y="285750"/>
            <a:chExt cx="2428875" cy="5654676"/>
          </a:xfrm>
        </p:grpSpPr>
        <p:sp>
          <p:nvSpPr>
            <p:cNvPr id="74" name="Freeform 11">
              <a:extLst>
                <a:ext uri="{FF2B5EF4-FFF2-40B4-BE49-F238E27FC236}">
                  <a16:creationId xmlns="" xmlns:a16="http://schemas.microsoft.com/office/drawing/2014/main" id="{8ECF1231-6B06-42A7-9653-F6A738AACE62}"/>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13324" name="Freeform 12">
              <a:extLst>
                <a:ext uri="{FF2B5EF4-FFF2-40B4-BE49-F238E27FC236}">
                  <a16:creationId xmlns="" xmlns:a16="http://schemas.microsoft.com/office/drawing/2014/main" id="{DD0D424C-4930-4745-B075-4AF5691E38B6}"/>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76" name="Freeform 13">
              <a:extLst>
                <a:ext uri="{FF2B5EF4-FFF2-40B4-BE49-F238E27FC236}">
                  <a16:creationId xmlns="" xmlns:a16="http://schemas.microsoft.com/office/drawing/2014/main" id="{8CD110D4-7970-4333-ACA2-F5A0DFCE94F3}"/>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77" name="Freeform 14">
              <a:extLst>
                <a:ext uri="{FF2B5EF4-FFF2-40B4-BE49-F238E27FC236}">
                  <a16:creationId xmlns="" xmlns:a16="http://schemas.microsoft.com/office/drawing/2014/main" id="{94C2DE85-6DF9-48B6-AC63-963A52242186}"/>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78" name="Freeform 15">
              <a:extLst>
                <a:ext uri="{FF2B5EF4-FFF2-40B4-BE49-F238E27FC236}">
                  <a16:creationId xmlns="" xmlns:a16="http://schemas.microsoft.com/office/drawing/2014/main" id="{2B527314-243D-423D-9285-A30290D18F5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79" name="Freeform 16">
              <a:extLst>
                <a:ext uri="{FF2B5EF4-FFF2-40B4-BE49-F238E27FC236}">
                  <a16:creationId xmlns="" xmlns:a16="http://schemas.microsoft.com/office/drawing/2014/main" id="{857798C9-0A62-400E-B105-429ABFC4D7E2}"/>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80" name="Freeform 17">
              <a:extLst>
                <a:ext uri="{FF2B5EF4-FFF2-40B4-BE49-F238E27FC236}">
                  <a16:creationId xmlns="" xmlns:a16="http://schemas.microsoft.com/office/drawing/2014/main" id="{40E214F1-D642-41FF-8FBB-F1484108E999}"/>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81" name="Freeform 18">
              <a:extLst>
                <a:ext uri="{FF2B5EF4-FFF2-40B4-BE49-F238E27FC236}">
                  <a16:creationId xmlns="" xmlns:a16="http://schemas.microsoft.com/office/drawing/2014/main" id="{24EBEFE9-8F4F-41C2-9022-FF9730C4E0BF}"/>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82" name="Freeform 19">
              <a:extLst>
                <a:ext uri="{FF2B5EF4-FFF2-40B4-BE49-F238E27FC236}">
                  <a16:creationId xmlns="" xmlns:a16="http://schemas.microsoft.com/office/drawing/2014/main" id="{389BEA2F-6457-431A-941E-840A670CA139}"/>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83" name="Freeform 20">
              <a:extLst>
                <a:ext uri="{FF2B5EF4-FFF2-40B4-BE49-F238E27FC236}">
                  <a16:creationId xmlns="" xmlns:a16="http://schemas.microsoft.com/office/drawing/2014/main" id="{D32D9258-EB54-414B-A2D5-4583395695F2}"/>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84" name="Freeform 21">
              <a:extLst>
                <a:ext uri="{FF2B5EF4-FFF2-40B4-BE49-F238E27FC236}">
                  <a16:creationId xmlns="" xmlns:a16="http://schemas.microsoft.com/office/drawing/2014/main" id="{495967EF-C4BF-4A5F-90E5-A603A6654293}"/>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85" name="Freeform 22">
              <a:extLst>
                <a:ext uri="{FF2B5EF4-FFF2-40B4-BE49-F238E27FC236}">
                  <a16:creationId xmlns="" xmlns:a16="http://schemas.microsoft.com/office/drawing/2014/main" id="{253675EB-03CE-4B59-BEBD-4D0D98710438}"/>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87" name="Group 86">
            <a:extLst>
              <a:ext uri="{FF2B5EF4-FFF2-40B4-BE49-F238E27FC236}">
                <a16:creationId xmlns="" xmlns:a16="http://schemas.microsoft.com/office/drawing/2014/main" id="{F9CAF6A1-77C7-4ABC-9E4A-E74A8DB16DC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0412" y="-786"/>
            <a:ext cx="1767505" cy="6854040"/>
            <a:chOff x="6627813" y="194833"/>
            <a:chExt cx="1952625" cy="5678918"/>
          </a:xfrm>
        </p:grpSpPr>
        <p:sp>
          <p:nvSpPr>
            <p:cNvPr id="88" name="Freeform 27">
              <a:extLst>
                <a:ext uri="{FF2B5EF4-FFF2-40B4-BE49-F238E27FC236}">
                  <a16:creationId xmlns="" xmlns:a16="http://schemas.microsoft.com/office/drawing/2014/main" id="{6B3F65AF-943F-4D0E-B890-AA058F48B373}"/>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89" name="Freeform 28">
              <a:extLst>
                <a:ext uri="{FF2B5EF4-FFF2-40B4-BE49-F238E27FC236}">
                  <a16:creationId xmlns="" xmlns:a16="http://schemas.microsoft.com/office/drawing/2014/main" id="{660B5807-5995-44AD-9E16-10337DC83A67}"/>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90" name="Freeform 29">
              <a:extLst>
                <a:ext uri="{FF2B5EF4-FFF2-40B4-BE49-F238E27FC236}">
                  <a16:creationId xmlns="" xmlns:a16="http://schemas.microsoft.com/office/drawing/2014/main" id="{E80AC2A9-A86D-45A4-B218-B52F22B3E3FC}"/>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91" name="Freeform 30">
              <a:extLst>
                <a:ext uri="{FF2B5EF4-FFF2-40B4-BE49-F238E27FC236}">
                  <a16:creationId xmlns="" xmlns:a16="http://schemas.microsoft.com/office/drawing/2014/main" id="{2DB7D344-D8A0-46BE-8BD4-70DEC451E567}"/>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92" name="Freeform 31">
              <a:extLst>
                <a:ext uri="{FF2B5EF4-FFF2-40B4-BE49-F238E27FC236}">
                  <a16:creationId xmlns="" xmlns:a16="http://schemas.microsoft.com/office/drawing/2014/main" id="{90B7E18B-6B64-4711-94DE-715DE0CB71A8}"/>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93" name="Freeform 32">
              <a:extLst>
                <a:ext uri="{FF2B5EF4-FFF2-40B4-BE49-F238E27FC236}">
                  <a16:creationId xmlns="" xmlns:a16="http://schemas.microsoft.com/office/drawing/2014/main" id="{7CCF1B9C-A47F-4AC1-8164-F13CD4288767}"/>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94" name="Freeform 33">
              <a:extLst>
                <a:ext uri="{FF2B5EF4-FFF2-40B4-BE49-F238E27FC236}">
                  <a16:creationId xmlns="" xmlns:a16="http://schemas.microsoft.com/office/drawing/2014/main" id="{A7694E0F-733F-4E78-A250-B7840DA06EB5}"/>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95" name="Freeform 34">
              <a:extLst>
                <a:ext uri="{FF2B5EF4-FFF2-40B4-BE49-F238E27FC236}">
                  <a16:creationId xmlns="" xmlns:a16="http://schemas.microsoft.com/office/drawing/2014/main" id="{7DE4B38A-BCE4-48FC-9109-41F73413B118}"/>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96" name="Freeform 35">
              <a:extLst>
                <a:ext uri="{FF2B5EF4-FFF2-40B4-BE49-F238E27FC236}">
                  <a16:creationId xmlns="" xmlns:a16="http://schemas.microsoft.com/office/drawing/2014/main" id="{36605C57-20A9-46A2-A6DB-2EA83ADC9433}"/>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97" name="Freeform 36">
              <a:extLst>
                <a:ext uri="{FF2B5EF4-FFF2-40B4-BE49-F238E27FC236}">
                  <a16:creationId xmlns="" xmlns:a16="http://schemas.microsoft.com/office/drawing/2014/main" id="{23EFA4B2-9313-4409-9BAE-FC04D2AF119F}"/>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98" name="Freeform 37">
              <a:extLst>
                <a:ext uri="{FF2B5EF4-FFF2-40B4-BE49-F238E27FC236}">
                  <a16:creationId xmlns="" xmlns:a16="http://schemas.microsoft.com/office/drawing/2014/main" id="{C8A794CC-8846-4A65-8227-1001468DB81D}"/>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99" name="Freeform 38">
              <a:extLst>
                <a:ext uri="{FF2B5EF4-FFF2-40B4-BE49-F238E27FC236}">
                  <a16:creationId xmlns="" xmlns:a16="http://schemas.microsoft.com/office/drawing/2014/main" id="{87046215-2C6C-4EFD-9689-6EBF98CA98FE}"/>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101" name="Rectangle 100">
            <a:extLst>
              <a:ext uri="{FF2B5EF4-FFF2-40B4-BE49-F238E27FC236}">
                <a16:creationId xmlns="" xmlns:a16="http://schemas.microsoft.com/office/drawing/2014/main" id="{CC9387DA-2D8E-4E5D-BD65-274370B6596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3716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03" name="Freeform 11">
            <a:extLst>
              <a:ext uri="{FF2B5EF4-FFF2-40B4-BE49-F238E27FC236}">
                <a16:creationId xmlns="" xmlns:a16="http://schemas.microsoft.com/office/drawing/2014/main" id="{18BFC65B-9706-4EE1-8B75-FEEC1C53055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3141" y="714375"/>
            <a:ext cx="1191394"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2" name="1 Título"/>
          <p:cNvSpPr>
            <a:spLocks noGrp="1"/>
          </p:cNvSpPr>
          <p:nvPr>
            <p:ph type="title"/>
          </p:nvPr>
        </p:nvSpPr>
        <p:spPr>
          <a:xfrm>
            <a:off x="1944693" y="624110"/>
            <a:ext cx="6683766" cy="1280890"/>
          </a:xfrm>
        </p:spPr>
        <p:txBody>
          <a:bodyPr>
            <a:normAutofit/>
          </a:bodyPr>
          <a:lstStyle/>
          <a:p>
            <a:r>
              <a:rPr lang="es-PE"/>
              <a:t>                 Misión</a:t>
            </a:r>
            <a:endParaRPr lang="es-PE" dirty="0"/>
          </a:p>
        </p:txBody>
      </p:sp>
      <p:sp>
        <p:nvSpPr>
          <p:cNvPr id="3" name="2 Marcador de contenido"/>
          <p:cNvSpPr>
            <a:spLocks noGrp="1"/>
          </p:cNvSpPr>
          <p:nvPr>
            <p:ph idx="1"/>
          </p:nvPr>
        </p:nvSpPr>
        <p:spPr>
          <a:xfrm>
            <a:off x="1941909" y="2133600"/>
            <a:ext cx="6686550" cy="3777622"/>
          </a:xfrm>
        </p:spPr>
        <p:txBody>
          <a:bodyPr>
            <a:normAutofit/>
          </a:bodyPr>
          <a:lstStyle/>
          <a:p>
            <a:pPr marL="0" indent="0">
              <a:buNone/>
            </a:pPr>
            <a:r>
              <a:rPr lang="es-PE"/>
              <a:t>Define la razón de ser de la empresa</a:t>
            </a:r>
          </a:p>
          <a:p>
            <a:pPr marL="0" indent="0">
              <a:buNone/>
            </a:pPr>
            <a:r>
              <a:rPr lang="es-PE"/>
              <a:t>Ejemplo: Coca-Cola</a:t>
            </a:r>
          </a:p>
          <a:p>
            <a:pPr marL="0" indent="0">
              <a:buNone/>
            </a:pPr>
            <a:r>
              <a:rPr lang="es-PE"/>
              <a:t>Nuestra misión</a:t>
            </a:r>
          </a:p>
          <a:p>
            <a:pPr marL="0" indent="0">
              <a:buNone/>
            </a:pPr>
            <a:r>
              <a:rPr lang="es-PE"/>
              <a:t>Define el objetivo a largo plazo como empresa y el criterio de peso de las actuaciones y decisiones para lograr tres metas fundamentales:</a:t>
            </a:r>
          </a:p>
          <a:p>
            <a:pPr marL="0" indent="0">
              <a:buNone/>
            </a:pPr>
            <a:r>
              <a:rPr lang="es-PE"/>
              <a:t>Refrescar al mundo.</a:t>
            </a:r>
          </a:p>
          <a:p>
            <a:pPr marL="0" indent="0">
              <a:buNone/>
            </a:pPr>
            <a:r>
              <a:rPr lang="es-PE"/>
              <a:t>Inspirar momentos de optimismo y felicidad.</a:t>
            </a:r>
          </a:p>
          <a:p>
            <a:pPr marL="0" indent="0">
              <a:buNone/>
            </a:pPr>
            <a:r>
              <a:rPr lang="es-PE"/>
              <a:t>Crear valor y marcar la diferencia.</a:t>
            </a:r>
          </a:p>
        </p:txBody>
      </p:sp>
      <p:sp>
        <p:nvSpPr>
          <p:cNvPr id="4" name="Marcador de número de diapositiva 3"/>
          <p:cNvSpPr>
            <a:spLocks noGrp="1"/>
          </p:cNvSpPr>
          <p:nvPr>
            <p:ph type="sldNum" sz="quarter" idx="12"/>
          </p:nvPr>
        </p:nvSpPr>
        <p:spPr/>
        <p:txBody>
          <a:bodyPr/>
          <a:lstStyle/>
          <a:p>
            <a:fld id="{D1898CFB-8F02-45D3-A565-60B8EE0D795F}" type="slidenum">
              <a:rPr lang="es-PE" smtClean="0"/>
              <a:t>26</a:t>
            </a:fld>
            <a:endParaRPr lang="es-PE"/>
          </a:p>
        </p:txBody>
      </p:sp>
    </p:spTree>
    <p:extLst>
      <p:ext uri="{BB962C8B-B14F-4D97-AF65-F5344CB8AC3E}">
        <p14:creationId xmlns:p14="http://schemas.microsoft.com/office/powerpoint/2010/main" val="8559334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1" name="Rectangle 70">
            <a:extLst>
              <a:ext uri="{FF2B5EF4-FFF2-40B4-BE49-F238E27FC236}">
                <a16:creationId xmlns="" xmlns:a16="http://schemas.microsoft.com/office/drawing/2014/main" id="{B2EC7880-C5D9-40A8-A6B0-3198AD07AD1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9144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 xmlns:a16="http://schemas.microsoft.com/office/drawing/2014/main" id="{94543A62-A2AB-454A-878E-D3D9190D5FC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3716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75" name="Freeform 11">
            <a:extLst>
              <a:ext uri="{FF2B5EF4-FFF2-40B4-BE49-F238E27FC236}">
                <a16:creationId xmlns="" xmlns:a16="http://schemas.microsoft.com/office/drawing/2014/main" id="{50553464-41F1-4160-9D02-7C5EC7013BD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061223"/>
            <a:ext cx="778526" cy="506277"/>
          </a:xfrm>
          <a:custGeom>
            <a:avLst/>
            <a:gdLst>
              <a:gd name="connsiteX0" fmla="*/ 0 w 1038036"/>
              <a:gd name="connsiteY0" fmla="*/ 0 h 506277"/>
              <a:gd name="connsiteX1" fmla="*/ 182880 w 1038036"/>
              <a:gd name="connsiteY1" fmla="*/ 0 h 506277"/>
              <a:gd name="connsiteX2" fmla="*/ 291705 w 1038036"/>
              <a:gd name="connsiteY2" fmla="*/ 0 h 506277"/>
              <a:gd name="connsiteX3" fmla="*/ 291705 w 1038036"/>
              <a:gd name="connsiteY3" fmla="*/ 151 h 506277"/>
              <a:gd name="connsiteX4" fmla="*/ 692049 w 1038036"/>
              <a:gd name="connsiteY4" fmla="*/ 705 h 506277"/>
              <a:gd name="connsiteX5" fmla="*/ 782744 w 1038036"/>
              <a:gd name="connsiteY5" fmla="*/ 705 h 506277"/>
              <a:gd name="connsiteX6" fmla="*/ 797001 w 1038036"/>
              <a:gd name="connsiteY6" fmla="*/ 5473 h 506277"/>
              <a:gd name="connsiteX7" fmla="*/ 801982 w 1038036"/>
              <a:gd name="connsiteY7" fmla="*/ 10242 h 506277"/>
              <a:gd name="connsiteX8" fmla="*/ 1030951 w 1038036"/>
              <a:gd name="connsiteY8" fmla="*/ 239185 h 506277"/>
              <a:gd name="connsiteX9" fmla="*/ 1030951 w 1038036"/>
              <a:gd name="connsiteY9" fmla="*/ 267797 h 506277"/>
              <a:gd name="connsiteX10" fmla="*/ 801982 w 1038036"/>
              <a:gd name="connsiteY10" fmla="*/ 496740 h 506277"/>
              <a:gd name="connsiteX11" fmla="*/ 797001 w 1038036"/>
              <a:gd name="connsiteY11" fmla="*/ 501508 h 506277"/>
              <a:gd name="connsiteX12" fmla="*/ 782744 w 1038036"/>
              <a:gd name="connsiteY12" fmla="*/ 506277 h 506277"/>
              <a:gd name="connsiteX13" fmla="*/ 692049 w 1038036"/>
              <a:gd name="connsiteY13" fmla="*/ 506277 h 506277"/>
              <a:gd name="connsiteX14" fmla="*/ 291705 w 1038036"/>
              <a:gd name="connsiteY14" fmla="*/ 505140 h 506277"/>
              <a:gd name="connsiteX15" fmla="*/ 291705 w 1038036"/>
              <a:gd name="connsiteY15" fmla="*/ 506277 h 506277"/>
              <a:gd name="connsiteX16" fmla="*/ 0 w 1038036"/>
              <a:gd name="connsiteY16" fmla="*/ 506277 h 50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38036" h="506277">
                <a:moveTo>
                  <a:pt x="0" y="0"/>
                </a:moveTo>
                <a:lnTo>
                  <a:pt x="182880" y="0"/>
                </a:lnTo>
                <a:lnTo>
                  <a:pt x="291705" y="0"/>
                </a:lnTo>
                <a:lnTo>
                  <a:pt x="291705" y="151"/>
                </a:lnTo>
                <a:lnTo>
                  <a:pt x="692049" y="705"/>
                </a:lnTo>
                <a:lnTo>
                  <a:pt x="782744" y="705"/>
                </a:lnTo>
                <a:cubicBezTo>
                  <a:pt x="787553" y="705"/>
                  <a:pt x="792363" y="5473"/>
                  <a:pt x="797001" y="5473"/>
                </a:cubicBezTo>
                <a:cubicBezTo>
                  <a:pt x="797001" y="10242"/>
                  <a:pt x="801982" y="10242"/>
                  <a:pt x="801982" y="10242"/>
                </a:cubicBezTo>
                <a:lnTo>
                  <a:pt x="1030951" y="239185"/>
                </a:lnTo>
                <a:cubicBezTo>
                  <a:pt x="1040398" y="248722"/>
                  <a:pt x="1040398" y="258259"/>
                  <a:pt x="1030951" y="267797"/>
                </a:cubicBezTo>
                <a:lnTo>
                  <a:pt x="801982" y="496740"/>
                </a:lnTo>
                <a:cubicBezTo>
                  <a:pt x="800436" y="498363"/>
                  <a:pt x="798547" y="499885"/>
                  <a:pt x="797001" y="501508"/>
                </a:cubicBezTo>
                <a:cubicBezTo>
                  <a:pt x="792363" y="506277"/>
                  <a:pt x="787553" y="506277"/>
                  <a:pt x="782744" y="506277"/>
                </a:cubicBezTo>
                <a:lnTo>
                  <a:pt x="692049" y="506277"/>
                </a:lnTo>
                <a:lnTo>
                  <a:pt x="291705" y="505140"/>
                </a:lnTo>
                <a:lnTo>
                  <a:pt x="291705" y="506277"/>
                </a:lnTo>
                <a:lnTo>
                  <a:pt x="0" y="50627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362" name="Picture 2" descr="Resultado de imagen para vision">
            <a:hlinkClick r:id="rId2"/>
            <a:extLst>
              <a:ext uri="{FF2B5EF4-FFF2-40B4-BE49-F238E27FC236}">
                <a16:creationId xmlns="" xmlns:a16="http://schemas.microsoft.com/office/drawing/2014/main" id="{AAD6A832-5E04-4686-9030-CFB4C557C2D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396" r="20331" b="-2"/>
          <a:stretch/>
        </p:blipFill>
        <p:spPr bwMode="auto">
          <a:xfrm>
            <a:off x="3464657" y="640080"/>
            <a:ext cx="5215183" cy="5252773"/>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486918" y="645106"/>
            <a:ext cx="2737709" cy="1259894"/>
          </a:xfrm>
        </p:spPr>
        <p:txBody>
          <a:bodyPr>
            <a:normAutofit/>
          </a:bodyPr>
          <a:lstStyle/>
          <a:p>
            <a:r>
              <a:rPr lang="es-PE" dirty="0"/>
              <a:t>Visión</a:t>
            </a:r>
            <a:endParaRPr lang="es-PE"/>
          </a:p>
        </p:txBody>
      </p:sp>
      <p:sp>
        <p:nvSpPr>
          <p:cNvPr id="3" name="2 Marcador de contenido"/>
          <p:cNvSpPr>
            <a:spLocks noGrp="1"/>
          </p:cNvSpPr>
          <p:nvPr>
            <p:ph idx="1"/>
          </p:nvPr>
        </p:nvSpPr>
        <p:spPr>
          <a:xfrm>
            <a:off x="486918" y="2133600"/>
            <a:ext cx="2737709" cy="3759253"/>
          </a:xfrm>
        </p:spPr>
        <p:txBody>
          <a:bodyPr>
            <a:normAutofit/>
          </a:bodyPr>
          <a:lstStyle/>
          <a:p>
            <a:pPr marL="0" indent="0">
              <a:buNone/>
            </a:pPr>
            <a:r>
              <a:rPr lang="es-PE"/>
              <a:t>Es el marco del plan de trabajo y describe lo que se necesita lograr en función de conseguir la máxima sostenibilidad, calidad y crecimiento. Con ella, se pretenden lograr unos objetivos adaptados a diferentes ámbitos:</a:t>
            </a:r>
          </a:p>
        </p:txBody>
      </p:sp>
      <p:sp>
        <p:nvSpPr>
          <p:cNvPr id="4" name="Marcador de número de diapositiva 3"/>
          <p:cNvSpPr>
            <a:spLocks noGrp="1"/>
          </p:cNvSpPr>
          <p:nvPr>
            <p:ph type="sldNum" sz="quarter" idx="12"/>
          </p:nvPr>
        </p:nvSpPr>
        <p:spPr>
          <a:xfrm>
            <a:off x="35496" y="6160219"/>
            <a:ext cx="584978" cy="365125"/>
          </a:xfrm>
        </p:spPr>
        <p:txBody>
          <a:bodyPr/>
          <a:lstStyle/>
          <a:p>
            <a:fld id="{D1898CFB-8F02-45D3-A565-60B8EE0D795F}" type="slidenum">
              <a:rPr lang="es-PE" smtClean="0"/>
              <a:t>27</a:t>
            </a:fld>
            <a:endParaRPr lang="es-PE" dirty="0"/>
          </a:p>
        </p:txBody>
      </p:sp>
    </p:spTree>
    <p:extLst>
      <p:ext uri="{BB962C8B-B14F-4D97-AF65-F5344CB8AC3E}">
        <p14:creationId xmlns:p14="http://schemas.microsoft.com/office/powerpoint/2010/main" val="30825098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62493" y="361751"/>
            <a:ext cx="6589199" cy="716658"/>
          </a:xfrm>
        </p:spPr>
        <p:txBody>
          <a:bodyPr/>
          <a:lstStyle/>
          <a:p>
            <a:r>
              <a:rPr lang="es-PE" dirty="0"/>
              <a:t>                Valores</a:t>
            </a:r>
          </a:p>
        </p:txBody>
      </p:sp>
      <p:sp>
        <p:nvSpPr>
          <p:cNvPr id="3" name="2 Marcador de contenido"/>
          <p:cNvSpPr>
            <a:spLocks noGrp="1"/>
          </p:cNvSpPr>
          <p:nvPr>
            <p:ph idx="1"/>
          </p:nvPr>
        </p:nvSpPr>
        <p:spPr>
          <a:xfrm>
            <a:off x="1962493" y="1101823"/>
            <a:ext cx="6591985" cy="4464496"/>
          </a:xfrm>
        </p:spPr>
        <p:txBody>
          <a:bodyPr>
            <a:normAutofit fontScale="92500"/>
          </a:bodyPr>
          <a:lstStyle/>
          <a:p>
            <a:pPr marL="0" indent="0">
              <a:lnSpc>
                <a:spcPct val="150000"/>
              </a:lnSpc>
              <a:buNone/>
            </a:pPr>
            <a:r>
              <a:rPr lang="es-PE" sz="2400" dirty="0"/>
              <a:t>Nuestros valores:</a:t>
            </a:r>
          </a:p>
          <a:p>
            <a:pPr marL="0" indent="0">
              <a:lnSpc>
                <a:spcPct val="150000"/>
              </a:lnSpc>
              <a:buNone/>
            </a:pPr>
            <a:r>
              <a:rPr lang="es-PE" sz="2400" dirty="0"/>
              <a:t>Guían las acciones y el comportamiento de The Coca-Cola Company en el mundo, y son:</a:t>
            </a:r>
          </a:p>
          <a:p>
            <a:pPr marL="0" indent="0">
              <a:lnSpc>
                <a:spcPct val="150000"/>
              </a:lnSpc>
              <a:buNone/>
            </a:pPr>
            <a:r>
              <a:rPr lang="es-PE" sz="2400" dirty="0"/>
              <a:t>Liderazgo: Esforzarse en dar forma a un futuro mejor.</a:t>
            </a:r>
          </a:p>
          <a:p>
            <a:pPr marL="0" indent="0">
              <a:lnSpc>
                <a:spcPct val="150000"/>
              </a:lnSpc>
              <a:buNone/>
            </a:pPr>
            <a:r>
              <a:rPr lang="es-PE" sz="2400" dirty="0"/>
              <a:t>Colaboración: Potenciar el talento colectivo.</a:t>
            </a:r>
          </a:p>
          <a:p>
            <a:pPr marL="0" indent="0">
              <a:lnSpc>
                <a:spcPct val="150000"/>
              </a:lnSpc>
              <a:buNone/>
            </a:pPr>
            <a:r>
              <a:rPr lang="es-PE" sz="2400" dirty="0"/>
              <a:t>Integridad: Ser transparentes.</a:t>
            </a:r>
          </a:p>
          <a:p>
            <a:pPr marL="0" indent="0">
              <a:lnSpc>
                <a:spcPct val="150000"/>
              </a:lnSpc>
              <a:buNone/>
            </a:pPr>
            <a:r>
              <a:rPr lang="es-PE" sz="2400" dirty="0"/>
              <a:t>Rendir cuentas: Ser responsables.</a:t>
            </a:r>
          </a:p>
        </p:txBody>
      </p:sp>
      <p:pic>
        <p:nvPicPr>
          <p:cNvPr id="16386" name="Picture 2" descr="Resultado de imagen para valores">
            <a:hlinkClick r:id="rId2"/>
            <a:extLst>
              <a:ext uri="{FF2B5EF4-FFF2-40B4-BE49-F238E27FC236}">
                <a16:creationId xmlns="" xmlns:a16="http://schemas.microsoft.com/office/drawing/2014/main" id="{FF35E894-F30A-4FBD-B0C1-D7DF0048B1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7288" y="5464869"/>
            <a:ext cx="7156711" cy="1393131"/>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sz="quarter" idx="12"/>
          </p:nvPr>
        </p:nvSpPr>
        <p:spPr/>
        <p:txBody>
          <a:bodyPr/>
          <a:lstStyle/>
          <a:p>
            <a:fld id="{D1898CFB-8F02-45D3-A565-60B8EE0D795F}" type="slidenum">
              <a:rPr lang="es-PE" smtClean="0"/>
              <a:t>28</a:t>
            </a:fld>
            <a:endParaRPr lang="es-PE"/>
          </a:p>
        </p:txBody>
      </p:sp>
    </p:spTree>
    <p:extLst>
      <p:ext uri="{BB962C8B-B14F-4D97-AF65-F5344CB8AC3E}">
        <p14:creationId xmlns:p14="http://schemas.microsoft.com/office/powerpoint/2010/main" val="10304933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45201" y="624110"/>
            <a:ext cx="6589199" cy="716658"/>
          </a:xfrm>
        </p:spPr>
        <p:txBody>
          <a:bodyPr/>
          <a:lstStyle/>
          <a:p>
            <a:r>
              <a:rPr lang="es-PE" dirty="0"/>
              <a:t>                Valores</a:t>
            </a:r>
          </a:p>
        </p:txBody>
      </p:sp>
      <p:sp>
        <p:nvSpPr>
          <p:cNvPr id="3" name="2 Marcador de contenido"/>
          <p:cNvSpPr>
            <a:spLocks noGrp="1"/>
          </p:cNvSpPr>
          <p:nvPr>
            <p:ph idx="1"/>
          </p:nvPr>
        </p:nvSpPr>
        <p:spPr>
          <a:xfrm>
            <a:off x="1962493" y="1556792"/>
            <a:ext cx="6591985" cy="3777622"/>
          </a:xfrm>
        </p:spPr>
        <p:txBody>
          <a:bodyPr>
            <a:normAutofit/>
          </a:bodyPr>
          <a:lstStyle/>
          <a:p>
            <a:pPr marL="0" indent="0">
              <a:buNone/>
            </a:pPr>
            <a:r>
              <a:rPr lang="es-PE" sz="2400" b="1" dirty="0"/>
              <a:t>Pasión: </a:t>
            </a:r>
            <a:r>
              <a:rPr lang="es-PE" sz="2400" dirty="0"/>
              <a:t>Estar comprometidos con el corazón y con la mente.</a:t>
            </a:r>
          </a:p>
          <a:p>
            <a:pPr marL="0" indent="0">
              <a:buNone/>
            </a:pPr>
            <a:r>
              <a:rPr lang="es-PE" sz="2400" b="1" dirty="0"/>
              <a:t>Diversidad: </a:t>
            </a:r>
            <a:r>
              <a:rPr lang="es-PE" sz="2400" dirty="0"/>
              <a:t>Contar con un amplio abanico de marcas.</a:t>
            </a:r>
          </a:p>
          <a:p>
            <a:pPr marL="0" indent="0">
              <a:buNone/>
            </a:pPr>
            <a:r>
              <a:rPr lang="es-PE" sz="2400" b="1" dirty="0"/>
              <a:t>Calidad: </a:t>
            </a:r>
            <a:r>
              <a:rPr lang="es-PE" sz="2400" dirty="0"/>
              <a:t>Búsqueda de la excelencia.</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3848" y="3933056"/>
            <a:ext cx="2952328" cy="2736329"/>
          </a:xfrm>
          <a:prstGeom prst="rect">
            <a:avLst/>
          </a:prstGeom>
          <a:ln>
            <a:noFill/>
          </a:ln>
          <a:effectLst>
            <a:softEdge rad="112500"/>
          </a:effectLst>
        </p:spPr>
      </p:pic>
      <p:sp>
        <p:nvSpPr>
          <p:cNvPr id="5" name="Marcador de número de diapositiva 4"/>
          <p:cNvSpPr>
            <a:spLocks noGrp="1"/>
          </p:cNvSpPr>
          <p:nvPr>
            <p:ph type="sldNum" sz="quarter" idx="12"/>
          </p:nvPr>
        </p:nvSpPr>
        <p:spPr/>
        <p:txBody>
          <a:bodyPr/>
          <a:lstStyle/>
          <a:p>
            <a:fld id="{D1898CFB-8F02-45D3-A565-60B8EE0D795F}" type="slidenum">
              <a:rPr lang="es-PE" smtClean="0"/>
              <a:t>29</a:t>
            </a:fld>
            <a:endParaRPr lang="es-PE"/>
          </a:p>
        </p:txBody>
      </p:sp>
    </p:spTree>
    <p:extLst>
      <p:ext uri="{BB962C8B-B14F-4D97-AF65-F5344CB8AC3E}">
        <p14:creationId xmlns:p14="http://schemas.microsoft.com/office/powerpoint/2010/main" val="3475849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Contenido</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810154313"/>
              </p:ext>
            </p:extLst>
          </p:nvPr>
        </p:nvGraphicFramePr>
        <p:xfrm>
          <a:off x="1943100" y="2133600"/>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número de diapositiva 2"/>
          <p:cNvSpPr>
            <a:spLocks noGrp="1"/>
          </p:cNvSpPr>
          <p:nvPr>
            <p:ph type="sldNum" sz="quarter" idx="12"/>
          </p:nvPr>
        </p:nvSpPr>
        <p:spPr/>
        <p:txBody>
          <a:bodyPr/>
          <a:lstStyle/>
          <a:p>
            <a:fld id="{043C88B6-E485-4629-A905-5B7DF589FD01}" type="slidenum">
              <a:rPr lang="es-MX" smtClean="0"/>
              <a:pPr/>
              <a:t>3</a:t>
            </a:fld>
            <a:endParaRPr lang="es-MX"/>
          </a:p>
        </p:txBody>
      </p:sp>
    </p:spTree>
    <p:extLst>
      <p:ext uri="{BB962C8B-B14F-4D97-AF65-F5344CB8AC3E}">
        <p14:creationId xmlns:p14="http://schemas.microsoft.com/office/powerpoint/2010/main" val="39830403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77917" y="260648"/>
            <a:ext cx="6589199" cy="932682"/>
          </a:xfrm>
        </p:spPr>
        <p:txBody>
          <a:bodyPr>
            <a:normAutofit/>
          </a:bodyPr>
          <a:lstStyle/>
          <a:p>
            <a:r>
              <a:rPr lang="es-PE" dirty="0"/>
              <a:t>El proceso básico de planeación</a:t>
            </a:r>
          </a:p>
        </p:txBody>
      </p:sp>
      <p:sp>
        <p:nvSpPr>
          <p:cNvPr id="3" name="2 Marcador de contenido"/>
          <p:cNvSpPr>
            <a:spLocks noGrp="1"/>
          </p:cNvSpPr>
          <p:nvPr>
            <p:ph idx="1"/>
          </p:nvPr>
        </p:nvSpPr>
        <p:spPr>
          <a:xfrm>
            <a:off x="1547665" y="1628800"/>
            <a:ext cx="7002292" cy="4680520"/>
          </a:xfrm>
        </p:spPr>
        <p:txBody>
          <a:bodyPr>
            <a:noAutofit/>
          </a:bodyPr>
          <a:lstStyle/>
          <a:p>
            <a:pPr marL="0" indent="0">
              <a:buNone/>
            </a:pPr>
            <a:r>
              <a:rPr lang="es-PE" sz="2400" b="1" dirty="0"/>
              <a:t>Fines.</a:t>
            </a:r>
            <a:r>
              <a:rPr lang="es-PE" sz="2400" dirty="0"/>
              <a:t> Especificar metas y objetivos</a:t>
            </a:r>
          </a:p>
          <a:p>
            <a:pPr marL="0" indent="0">
              <a:buNone/>
            </a:pPr>
            <a:r>
              <a:rPr lang="es-PE" sz="2400" b="1" dirty="0"/>
              <a:t>Medios.</a:t>
            </a:r>
            <a:r>
              <a:rPr lang="es-PE" sz="2400" dirty="0"/>
              <a:t> Elegir políticas, programas, procedimientos, para alcanzar los objetivos.</a:t>
            </a:r>
          </a:p>
          <a:p>
            <a:pPr marL="0" indent="0">
              <a:buNone/>
            </a:pPr>
            <a:r>
              <a:rPr lang="es-PE" sz="2400" b="1" dirty="0"/>
              <a:t>Recursos.</a:t>
            </a:r>
            <a:r>
              <a:rPr lang="es-PE" sz="2400" dirty="0"/>
              <a:t> Determinar los tipos y cantidades de recursos necesarios para alcanzar los objetivos.</a:t>
            </a:r>
          </a:p>
          <a:p>
            <a:pPr marL="0" indent="0">
              <a:buNone/>
            </a:pPr>
            <a:r>
              <a:rPr lang="es-PE" sz="2400" b="1" dirty="0"/>
              <a:t>Realización. </a:t>
            </a:r>
            <a:r>
              <a:rPr lang="es-PE" sz="2400" dirty="0"/>
              <a:t>Diseñar los procedimientos para la toma de decisiones</a:t>
            </a:r>
          </a:p>
          <a:p>
            <a:pPr marL="0" indent="0">
              <a:buNone/>
            </a:pPr>
            <a:r>
              <a:rPr lang="es-PE" sz="2400" b="1" dirty="0"/>
              <a:t>Control.</a:t>
            </a:r>
            <a:r>
              <a:rPr lang="es-PE" sz="2400" dirty="0"/>
              <a:t> Diseñar un proceso para prever y detectar los errores o fallas del plan.</a:t>
            </a:r>
          </a:p>
        </p:txBody>
      </p:sp>
      <p:sp>
        <p:nvSpPr>
          <p:cNvPr id="4" name="Marcador de número de diapositiva 3"/>
          <p:cNvSpPr>
            <a:spLocks noGrp="1"/>
          </p:cNvSpPr>
          <p:nvPr>
            <p:ph type="sldNum" sz="quarter" idx="12"/>
          </p:nvPr>
        </p:nvSpPr>
        <p:spPr/>
        <p:txBody>
          <a:bodyPr/>
          <a:lstStyle/>
          <a:p>
            <a:fld id="{D1898CFB-8F02-45D3-A565-60B8EE0D795F}" type="slidenum">
              <a:rPr lang="es-PE" smtClean="0"/>
              <a:t>30</a:t>
            </a:fld>
            <a:endParaRPr lang="es-PE"/>
          </a:p>
        </p:txBody>
      </p:sp>
    </p:spTree>
    <p:extLst>
      <p:ext uri="{BB962C8B-B14F-4D97-AF65-F5344CB8AC3E}">
        <p14:creationId xmlns:p14="http://schemas.microsoft.com/office/powerpoint/2010/main" val="7664888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1" name="Rectangle 70">
            <a:extLst>
              <a:ext uri="{FF2B5EF4-FFF2-40B4-BE49-F238E27FC236}">
                <a16:creationId xmlns="" xmlns:a16="http://schemas.microsoft.com/office/drawing/2014/main" id="{008ED74B-06F2-4BD5-838F-1AAD0033EF0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15" y="-1"/>
            <a:ext cx="915543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7410" name="Picture 2" descr="Resultado de imagen para tipos de planeacion">
            <a:hlinkClick r:id="rId2"/>
            <a:extLst>
              <a:ext uri="{FF2B5EF4-FFF2-40B4-BE49-F238E27FC236}">
                <a16:creationId xmlns="" xmlns:a16="http://schemas.microsoft.com/office/drawing/2014/main" id="{4BA481DD-F6FE-45BA-AF9A-358F142D930A}"/>
              </a:ext>
            </a:extLst>
          </p:cNvPr>
          <p:cNvPicPr>
            <a:picLocks noChangeAspect="1" noChangeArrowheads="1"/>
          </p:cNvPicPr>
          <p:nvPr/>
        </p:nvPicPr>
        <p:blipFill rotWithShape="1">
          <a:blip r:embed="rId3">
            <a:duotone>
              <a:schemeClr val="bg2">
                <a:shade val="45000"/>
                <a:satMod val="135000"/>
              </a:schemeClr>
              <a:prstClr val="white"/>
            </a:duotone>
            <a:alphaModFix amt="40000"/>
            <a:extLst>
              <a:ext uri="{28A0092B-C50C-407E-A947-70E740481C1C}">
                <a14:useLocalDpi xmlns:a14="http://schemas.microsoft.com/office/drawing/2010/main" val="0"/>
              </a:ext>
            </a:extLst>
          </a:blip>
          <a:srcRect/>
          <a:stretch/>
        </p:blipFill>
        <p:spPr bwMode="auto">
          <a:xfrm>
            <a:off x="20" y="10"/>
            <a:ext cx="9143980" cy="6857990"/>
          </a:xfrm>
          <a:prstGeom prst="rect">
            <a:avLst/>
          </a:prstGeom>
          <a:noFill/>
          <a:extLst>
            <a:ext uri="{909E8E84-426E-40DD-AFC4-6F175D3DCCD1}">
              <a14:hiddenFill xmlns:a14="http://schemas.microsoft.com/office/drawing/2010/main">
                <a:solidFill>
                  <a:srgbClr val="FFFFFF"/>
                </a:solidFill>
              </a14:hiddenFill>
            </a:ext>
          </a:extLst>
        </p:spPr>
      </p:pic>
      <p:grpSp>
        <p:nvGrpSpPr>
          <p:cNvPr id="73" name="Group 72">
            <a:extLst>
              <a:ext uri="{FF2B5EF4-FFF2-40B4-BE49-F238E27FC236}">
                <a16:creationId xmlns="" xmlns:a16="http://schemas.microsoft.com/office/drawing/2014/main" id="{E9F586E1-75B5-49B8-9A21-DD14CA0F6955}"/>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 y="228600"/>
            <a:ext cx="2138628" cy="6638625"/>
            <a:chOff x="2487613" y="285750"/>
            <a:chExt cx="2428875" cy="5654676"/>
          </a:xfrm>
        </p:grpSpPr>
        <p:sp>
          <p:nvSpPr>
            <p:cNvPr id="74" name="Freeform 11">
              <a:extLst>
                <a:ext uri="{FF2B5EF4-FFF2-40B4-BE49-F238E27FC236}">
                  <a16:creationId xmlns="" xmlns:a16="http://schemas.microsoft.com/office/drawing/2014/main" id="{8ECF1231-6B06-42A7-9653-F6A738AACE62}"/>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75" name="Freeform 12">
              <a:extLst>
                <a:ext uri="{FF2B5EF4-FFF2-40B4-BE49-F238E27FC236}">
                  <a16:creationId xmlns="" xmlns:a16="http://schemas.microsoft.com/office/drawing/2014/main" id="{DD0D424C-4930-4745-B075-4AF5691E38B6}"/>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76" name="Freeform 13">
              <a:extLst>
                <a:ext uri="{FF2B5EF4-FFF2-40B4-BE49-F238E27FC236}">
                  <a16:creationId xmlns="" xmlns:a16="http://schemas.microsoft.com/office/drawing/2014/main" id="{8CD110D4-7970-4333-ACA2-F5A0DFCE94F3}"/>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77" name="Freeform 14">
              <a:extLst>
                <a:ext uri="{FF2B5EF4-FFF2-40B4-BE49-F238E27FC236}">
                  <a16:creationId xmlns="" xmlns:a16="http://schemas.microsoft.com/office/drawing/2014/main" id="{94C2DE85-6DF9-48B6-AC63-963A52242186}"/>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78" name="Freeform 15">
              <a:extLst>
                <a:ext uri="{FF2B5EF4-FFF2-40B4-BE49-F238E27FC236}">
                  <a16:creationId xmlns="" xmlns:a16="http://schemas.microsoft.com/office/drawing/2014/main" id="{2B527314-243D-423D-9285-A30290D18F5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79" name="Freeform 16">
              <a:extLst>
                <a:ext uri="{FF2B5EF4-FFF2-40B4-BE49-F238E27FC236}">
                  <a16:creationId xmlns="" xmlns:a16="http://schemas.microsoft.com/office/drawing/2014/main" id="{857798C9-0A62-400E-B105-429ABFC4D7E2}"/>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80" name="Freeform 17">
              <a:extLst>
                <a:ext uri="{FF2B5EF4-FFF2-40B4-BE49-F238E27FC236}">
                  <a16:creationId xmlns="" xmlns:a16="http://schemas.microsoft.com/office/drawing/2014/main" id="{40E214F1-D642-41FF-8FBB-F1484108E999}"/>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81" name="Freeform 18">
              <a:extLst>
                <a:ext uri="{FF2B5EF4-FFF2-40B4-BE49-F238E27FC236}">
                  <a16:creationId xmlns="" xmlns:a16="http://schemas.microsoft.com/office/drawing/2014/main" id="{24EBEFE9-8F4F-41C2-9022-FF9730C4E0BF}"/>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82" name="Freeform 19">
              <a:extLst>
                <a:ext uri="{FF2B5EF4-FFF2-40B4-BE49-F238E27FC236}">
                  <a16:creationId xmlns="" xmlns:a16="http://schemas.microsoft.com/office/drawing/2014/main" id="{389BEA2F-6457-431A-941E-840A670CA139}"/>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83" name="Freeform 20">
              <a:extLst>
                <a:ext uri="{FF2B5EF4-FFF2-40B4-BE49-F238E27FC236}">
                  <a16:creationId xmlns="" xmlns:a16="http://schemas.microsoft.com/office/drawing/2014/main" id="{D32D9258-EB54-414B-A2D5-4583395695F2}"/>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84" name="Freeform 21">
              <a:extLst>
                <a:ext uri="{FF2B5EF4-FFF2-40B4-BE49-F238E27FC236}">
                  <a16:creationId xmlns="" xmlns:a16="http://schemas.microsoft.com/office/drawing/2014/main" id="{495967EF-C4BF-4A5F-90E5-A603A6654293}"/>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85" name="Freeform 22">
              <a:extLst>
                <a:ext uri="{FF2B5EF4-FFF2-40B4-BE49-F238E27FC236}">
                  <a16:creationId xmlns="" xmlns:a16="http://schemas.microsoft.com/office/drawing/2014/main" id="{253675EB-03CE-4B59-BEBD-4D0D98710438}"/>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87" name="Group 86">
            <a:extLst>
              <a:ext uri="{FF2B5EF4-FFF2-40B4-BE49-F238E27FC236}">
                <a16:creationId xmlns="" xmlns:a16="http://schemas.microsoft.com/office/drawing/2014/main" id="{F9CAF6A1-77C7-4ABC-9E4A-E74A8DB16DC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0412" y="-786"/>
            <a:ext cx="1767505" cy="6854040"/>
            <a:chOff x="6627813" y="194833"/>
            <a:chExt cx="1952625" cy="5678918"/>
          </a:xfrm>
        </p:grpSpPr>
        <p:sp>
          <p:nvSpPr>
            <p:cNvPr id="88" name="Freeform 27">
              <a:extLst>
                <a:ext uri="{FF2B5EF4-FFF2-40B4-BE49-F238E27FC236}">
                  <a16:creationId xmlns="" xmlns:a16="http://schemas.microsoft.com/office/drawing/2014/main" id="{6B3F65AF-943F-4D0E-B890-AA058F48B373}"/>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89" name="Freeform 28">
              <a:extLst>
                <a:ext uri="{FF2B5EF4-FFF2-40B4-BE49-F238E27FC236}">
                  <a16:creationId xmlns="" xmlns:a16="http://schemas.microsoft.com/office/drawing/2014/main" id="{660B5807-5995-44AD-9E16-10337DC83A67}"/>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90" name="Freeform 29">
              <a:extLst>
                <a:ext uri="{FF2B5EF4-FFF2-40B4-BE49-F238E27FC236}">
                  <a16:creationId xmlns="" xmlns:a16="http://schemas.microsoft.com/office/drawing/2014/main" id="{E80AC2A9-A86D-45A4-B218-B52F22B3E3FC}"/>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91" name="Freeform 30">
              <a:extLst>
                <a:ext uri="{FF2B5EF4-FFF2-40B4-BE49-F238E27FC236}">
                  <a16:creationId xmlns="" xmlns:a16="http://schemas.microsoft.com/office/drawing/2014/main" id="{2DB7D344-D8A0-46BE-8BD4-70DEC451E567}"/>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92" name="Freeform 31">
              <a:extLst>
                <a:ext uri="{FF2B5EF4-FFF2-40B4-BE49-F238E27FC236}">
                  <a16:creationId xmlns="" xmlns:a16="http://schemas.microsoft.com/office/drawing/2014/main" id="{90B7E18B-6B64-4711-94DE-715DE0CB71A8}"/>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93" name="Freeform 32">
              <a:extLst>
                <a:ext uri="{FF2B5EF4-FFF2-40B4-BE49-F238E27FC236}">
                  <a16:creationId xmlns="" xmlns:a16="http://schemas.microsoft.com/office/drawing/2014/main" id="{7CCF1B9C-A47F-4AC1-8164-F13CD4288767}"/>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94" name="Freeform 33">
              <a:extLst>
                <a:ext uri="{FF2B5EF4-FFF2-40B4-BE49-F238E27FC236}">
                  <a16:creationId xmlns="" xmlns:a16="http://schemas.microsoft.com/office/drawing/2014/main" id="{A7694E0F-733F-4E78-A250-B7840DA06EB5}"/>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95" name="Freeform 34">
              <a:extLst>
                <a:ext uri="{FF2B5EF4-FFF2-40B4-BE49-F238E27FC236}">
                  <a16:creationId xmlns="" xmlns:a16="http://schemas.microsoft.com/office/drawing/2014/main" id="{7DE4B38A-BCE4-48FC-9109-41F73413B118}"/>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96" name="Freeform 35">
              <a:extLst>
                <a:ext uri="{FF2B5EF4-FFF2-40B4-BE49-F238E27FC236}">
                  <a16:creationId xmlns="" xmlns:a16="http://schemas.microsoft.com/office/drawing/2014/main" id="{36605C57-20A9-46A2-A6DB-2EA83ADC9433}"/>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97" name="Freeform 36">
              <a:extLst>
                <a:ext uri="{FF2B5EF4-FFF2-40B4-BE49-F238E27FC236}">
                  <a16:creationId xmlns="" xmlns:a16="http://schemas.microsoft.com/office/drawing/2014/main" id="{23EFA4B2-9313-4409-9BAE-FC04D2AF119F}"/>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98" name="Freeform 37">
              <a:extLst>
                <a:ext uri="{FF2B5EF4-FFF2-40B4-BE49-F238E27FC236}">
                  <a16:creationId xmlns="" xmlns:a16="http://schemas.microsoft.com/office/drawing/2014/main" id="{C8A794CC-8846-4A65-8227-1001468DB81D}"/>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99" name="Freeform 38">
              <a:extLst>
                <a:ext uri="{FF2B5EF4-FFF2-40B4-BE49-F238E27FC236}">
                  <a16:creationId xmlns="" xmlns:a16="http://schemas.microsoft.com/office/drawing/2014/main" id="{87046215-2C6C-4EFD-9689-6EBF98CA98FE}"/>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101" name="Rectangle 100">
            <a:extLst>
              <a:ext uri="{FF2B5EF4-FFF2-40B4-BE49-F238E27FC236}">
                <a16:creationId xmlns="" xmlns:a16="http://schemas.microsoft.com/office/drawing/2014/main" id="{CC9387DA-2D8E-4E5D-BD65-274370B6596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3716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03" name="Freeform 11">
            <a:extLst>
              <a:ext uri="{FF2B5EF4-FFF2-40B4-BE49-F238E27FC236}">
                <a16:creationId xmlns="" xmlns:a16="http://schemas.microsoft.com/office/drawing/2014/main" id="{18BFC65B-9706-4EE1-8B75-FEEC1C53055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3141" y="714375"/>
            <a:ext cx="1191394"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2" name="1 Título"/>
          <p:cNvSpPr>
            <a:spLocks noGrp="1"/>
          </p:cNvSpPr>
          <p:nvPr>
            <p:ph type="title"/>
          </p:nvPr>
        </p:nvSpPr>
        <p:spPr>
          <a:xfrm>
            <a:off x="1944693" y="624110"/>
            <a:ext cx="6683766" cy="1280890"/>
          </a:xfrm>
        </p:spPr>
        <p:txBody>
          <a:bodyPr>
            <a:normAutofit/>
          </a:bodyPr>
          <a:lstStyle/>
          <a:p>
            <a:r>
              <a:rPr lang="es-PE" dirty="0"/>
              <a:t>Tipos de planes</a:t>
            </a:r>
          </a:p>
        </p:txBody>
      </p:sp>
      <p:sp>
        <p:nvSpPr>
          <p:cNvPr id="3" name="2 Marcador de contenido"/>
          <p:cNvSpPr>
            <a:spLocks noGrp="1"/>
          </p:cNvSpPr>
          <p:nvPr>
            <p:ph idx="1"/>
          </p:nvPr>
        </p:nvSpPr>
        <p:spPr>
          <a:xfrm>
            <a:off x="1941909" y="2133600"/>
            <a:ext cx="6686550" cy="3777622"/>
          </a:xfrm>
        </p:spPr>
        <p:txBody>
          <a:bodyPr>
            <a:normAutofit/>
          </a:bodyPr>
          <a:lstStyle/>
          <a:p>
            <a:pPr marL="0" indent="0">
              <a:buNone/>
            </a:pPr>
            <a:r>
              <a:rPr lang="es-PE"/>
              <a:t>• Plan estratégico.</a:t>
            </a:r>
          </a:p>
          <a:p>
            <a:pPr marL="0" indent="0">
              <a:buNone/>
            </a:pPr>
            <a:r>
              <a:rPr lang="es-PE"/>
              <a:t>• Plan anual.</a:t>
            </a:r>
          </a:p>
          <a:p>
            <a:pPr marL="0" indent="0">
              <a:buNone/>
            </a:pPr>
            <a:r>
              <a:rPr lang="es-PE"/>
              <a:t>• Plan comercial.</a:t>
            </a:r>
          </a:p>
          <a:p>
            <a:r>
              <a:rPr lang="es-PE"/>
              <a:t>Plan de trabajo</a:t>
            </a:r>
          </a:p>
          <a:p>
            <a:r>
              <a:rPr lang="es-PE"/>
              <a:t>Plan  de investigación</a:t>
            </a:r>
          </a:p>
          <a:p>
            <a:pPr marL="0" indent="0">
              <a:buNone/>
            </a:pPr>
            <a:r>
              <a:rPr lang="es-PE"/>
              <a:t>• Plan de mercadotecnia.</a:t>
            </a:r>
          </a:p>
        </p:txBody>
      </p:sp>
      <p:sp>
        <p:nvSpPr>
          <p:cNvPr id="4" name="Marcador de número de diapositiva 3"/>
          <p:cNvSpPr>
            <a:spLocks noGrp="1"/>
          </p:cNvSpPr>
          <p:nvPr>
            <p:ph type="sldNum" sz="quarter" idx="12"/>
          </p:nvPr>
        </p:nvSpPr>
        <p:spPr/>
        <p:txBody>
          <a:bodyPr/>
          <a:lstStyle/>
          <a:p>
            <a:fld id="{D1898CFB-8F02-45D3-A565-60B8EE0D795F}" type="slidenum">
              <a:rPr lang="es-PE" smtClean="0"/>
              <a:t>31</a:t>
            </a:fld>
            <a:endParaRPr lang="es-PE"/>
          </a:p>
        </p:txBody>
      </p:sp>
    </p:spTree>
    <p:extLst>
      <p:ext uri="{BB962C8B-B14F-4D97-AF65-F5344CB8AC3E}">
        <p14:creationId xmlns:p14="http://schemas.microsoft.com/office/powerpoint/2010/main" val="9548001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1" name="Rectangle 70">
            <a:extLst>
              <a:ext uri="{FF2B5EF4-FFF2-40B4-BE49-F238E27FC236}">
                <a16:creationId xmlns="" xmlns:a16="http://schemas.microsoft.com/office/drawing/2014/main" id="{1EDD21E1-BAF0-4314-AB31-82ECB8AC9EA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9144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 xmlns:a16="http://schemas.microsoft.com/office/drawing/2014/main" id="{FDC8619C-F25D-468E-95FA-2A2151D7DDD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3716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75" name="Freeform 12">
            <a:extLst>
              <a:ext uri="{FF2B5EF4-FFF2-40B4-BE49-F238E27FC236}">
                <a16:creationId xmlns="" xmlns:a16="http://schemas.microsoft.com/office/drawing/2014/main" id="{7D9439D6-DEAD-4CEB-A61B-BE3D64D1B59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061223"/>
            <a:ext cx="778526" cy="506277"/>
          </a:xfrm>
          <a:custGeom>
            <a:avLst/>
            <a:gdLst>
              <a:gd name="connsiteX0" fmla="*/ 0 w 1038036"/>
              <a:gd name="connsiteY0" fmla="*/ 0 h 506277"/>
              <a:gd name="connsiteX1" fmla="*/ 182880 w 1038036"/>
              <a:gd name="connsiteY1" fmla="*/ 0 h 506277"/>
              <a:gd name="connsiteX2" fmla="*/ 291705 w 1038036"/>
              <a:gd name="connsiteY2" fmla="*/ 0 h 506277"/>
              <a:gd name="connsiteX3" fmla="*/ 291705 w 1038036"/>
              <a:gd name="connsiteY3" fmla="*/ 151 h 506277"/>
              <a:gd name="connsiteX4" fmla="*/ 692049 w 1038036"/>
              <a:gd name="connsiteY4" fmla="*/ 705 h 506277"/>
              <a:gd name="connsiteX5" fmla="*/ 782744 w 1038036"/>
              <a:gd name="connsiteY5" fmla="*/ 705 h 506277"/>
              <a:gd name="connsiteX6" fmla="*/ 797001 w 1038036"/>
              <a:gd name="connsiteY6" fmla="*/ 5473 h 506277"/>
              <a:gd name="connsiteX7" fmla="*/ 801982 w 1038036"/>
              <a:gd name="connsiteY7" fmla="*/ 10242 h 506277"/>
              <a:gd name="connsiteX8" fmla="*/ 1030951 w 1038036"/>
              <a:gd name="connsiteY8" fmla="*/ 239185 h 506277"/>
              <a:gd name="connsiteX9" fmla="*/ 1030951 w 1038036"/>
              <a:gd name="connsiteY9" fmla="*/ 267797 h 506277"/>
              <a:gd name="connsiteX10" fmla="*/ 801982 w 1038036"/>
              <a:gd name="connsiteY10" fmla="*/ 496740 h 506277"/>
              <a:gd name="connsiteX11" fmla="*/ 797001 w 1038036"/>
              <a:gd name="connsiteY11" fmla="*/ 501508 h 506277"/>
              <a:gd name="connsiteX12" fmla="*/ 782744 w 1038036"/>
              <a:gd name="connsiteY12" fmla="*/ 506277 h 506277"/>
              <a:gd name="connsiteX13" fmla="*/ 692049 w 1038036"/>
              <a:gd name="connsiteY13" fmla="*/ 506277 h 506277"/>
              <a:gd name="connsiteX14" fmla="*/ 291705 w 1038036"/>
              <a:gd name="connsiteY14" fmla="*/ 505140 h 506277"/>
              <a:gd name="connsiteX15" fmla="*/ 291705 w 1038036"/>
              <a:gd name="connsiteY15" fmla="*/ 506277 h 506277"/>
              <a:gd name="connsiteX16" fmla="*/ 0 w 1038036"/>
              <a:gd name="connsiteY16" fmla="*/ 506277 h 50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38036" h="506277">
                <a:moveTo>
                  <a:pt x="0" y="0"/>
                </a:moveTo>
                <a:lnTo>
                  <a:pt x="182880" y="0"/>
                </a:lnTo>
                <a:lnTo>
                  <a:pt x="291705" y="0"/>
                </a:lnTo>
                <a:lnTo>
                  <a:pt x="291705" y="151"/>
                </a:lnTo>
                <a:lnTo>
                  <a:pt x="692049" y="705"/>
                </a:lnTo>
                <a:lnTo>
                  <a:pt x="782744" y="705"/>
                </a:lnTo>
                <a:cubicBezTo>
                  <a:pt x="787553" y="705"/>
                  <a:pt x="792363" y="5473"/>
                  <a:pt x="797001" y="5473"/>
                </a:cubicBezTo>
                <a:cubicBezTo>
                  <a:pt x="797001" y="10242"/>
                  <a:pt x="801982" y="10242"/>
                  <a:pt x="801982" y="10242"/>
                </a:cubicBezTo>
                <a:lnTo>
                  <a:pt x="1030951" y="239185"/>
                </a:lnTo>
                <a:cubicBezTo>
                  <a:pt x="1040398" y="248722"/>
                  <a:pt x="1040398" y="258259"/>
                  <a:pt x="1030951" y="267797"/>
                </a:cubicBezTo>
                <a:lnTo>
                  <a:pt x="801982" y="496740"/>
                </a:lnTo>
                <a:cubicBezTo>
                  <a:pt x="800436" y="498363"/>
                  <a:pt x="798547" y="499885"/>
                  <a:pt x="797001" y="501508"/>
                </a:cubicBezTo>
                <a:cubicBezTo>
                  <a:pt x="792363" y="506277"/>
                  <a:pt x="787553" y="506277"/>
                  <a:pt x="782744" y="506277"/>
                </a:cubicBezTo>
                <a:lnTo>
                  <a:pt x="692049" y="506277"/>
                </a:lnTo>
                <a:lnTo>
                  <a:pt x="291705" y="505140"/>
                </a:lnTo>
                <a:lnTo>
                  <a:pt x="291705" y="506277"/>
                </a:lnTo>
                <a:lnTo>
                  <a:pt x="0" y="50627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434" name="Picture 2" descr="Resultado de imagen para plan estrategico">
            <a:hlinkClick r:id="rId2"/>
            <a:extLst>
              <a:ext uri="{FF2B5EF4-FFF2-40B4-BE49-F238E27FC236}">
                <a16:creationId xmlns="" xmlns:a16="http://schemas.microsoft.com/office/drawing/2014/main" id="{C555F004-1CB5-4521-82EB-4E557B0B89C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68937" y="1929924"/>
            <a:ext cx="4088720" cy="2678111"/>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486918" y="645106"/>
            <a:ext cx="3841989" cy="1259894"/>
          </a:xfrm>
        </p:spPr>
        <p:txBody>
          <a:bodyPr>
            <a:normAutofit/>
          </a:bodyPr>
          <a:lstStyle/>
          <a:p>
            <a:r>
              <a:rPr lang="es-PE" dirty="0"/>
              <a:t>Plan estratégico</a:t>
            </a:r>
            <a:br>
              <a:rPr lang="es-PE" dirty="0"/>
            </a:br>
            <a:endParaRPr lang="es-PE" dirty="0"/>
          </a:p>
        </p:txBody>
      </p:sp>
      <p:sp>
        <p:nvSpPr>
          <p:cNvPr id="3" name="2 Marcador de contenido"/>
          <p:cNvSpPr>
            <a:spLocks noGrp="1"/>
          </p:cNvSpPr>
          <p:nvPr>
            <p:ph idx="1"/>
          </p:nvPr>
        </p:nvSpPr>
        <p:spPr>
          <a:xfrm>
            <a:off x="486918" y="2133600"/>
            <a:ext cx="3841989" cy="3759253"/>
          </a:xfrm>
        </p:spPr>
        <p:txBody>
          <a:bodyPr>
            <a:normAutofit/>
          </a:bodyPr>
          <a:lstStyle/>
          <a:p>
            <a:pPr marL="0" indent="0">
              <a:buNone/>
            </a:pPr>
            <a:r>
              <a:rPr lang="es-PE"/>
              <a:t>El plan estratégico es </a:t>
            </a:r>
            <a:r>
              <a:rPr lang="es-PE" b="1"/>
              <a:t>cuantitativo</a:t>
            </a:r>
            <a:r>
              <a:rPr lang="es-PE"/>
              <a:t>: establece las cifras que debe alcanzar la compañía,</a:t>
            </a:r>
          </a:p>
          <a:p>
            <a:pPr marL="0" indent="0">
              <a:buNone/>
            </a:pPr>
            <a:r>
              <a:rPr lang="es-PE" b="1"/>
              <a:t>manifiesto</a:t>
            </a:r>
            <a:r>
              <a:rPr lang="es-PE"/>
              <a:t>: describe el modo de conseguirlas, perfilando la estrategia a seguir, y</a:t>
            </a:r>
          </a:p>
          <a:p>
            <a:pPr marL="0" indent="0">
              <a:buNone/>
            </a:pPr>
            <a:r>
              <a:rPr lang="es-PE" b="1"/>
              <a:t>temporal</a:t>
            </a:r>
            <a:r>
              <a:rPr lang="es-PE"/>
              <a:t>: indica los plazos de los que dispone la compañía para alcanzar esas cifras.</a:t>
            </a:r>
          </a:p>
        </p:txBody>
      </p:sp>
      <p:sp>
        <p:nvSpPr>
          <p:cNvPr id="4" name="Marcador de número de diapositiva 3"/>
          <p:cNvSpPr>
            <a:spLocks noGrp="1"/>
          </p:cNvSpPr>
          <p:nvPr>
            <p:ph type="sldNum" sz="quarter" idx="12"/>
          </p:nvPr>
        </p:nvSpPr>
        <p:spPr>
          <a:xfrm>
            <a:off x="37589" y="6121453"/>
            <a:ext cx="584978" cy="365125"/>
          </a:xfrm>
        </p:spPr>
        <p:txBody>
          <a:bodyPr/>
          <a:lstStyle/>
          <a:p>
            <a:fld id="{D1898CFB-8F02-45D3-A565-60B8EE0D795F}" type="slidenum">
              <a:rPr lang="es-PE" smtClean="0"/>
              <a:t>32</a:t>
            </a:fld>
            <a:endParaRPr lang="es-PE" dirty="0"/>
          </a:p>
        </p:txBody>
      </p:sp>
    </p:spTree>
    <p:extLst>
      <p:ext uri="{BB962C8B-B14F-4D97-AF65-F5344CB8AC3E}">
        <p14:creationId xmlns:p14="http://schemas.microsoft.com/office/powerpoint/2010/main" val="37096352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45201" y="624110"/>
            <a:ext cx="6589199" cy="788666"/>
          </a:xfrm>
        </p:spPr>
        <p:txBody>
          <a:bodyPr>
            <a:normAutofit fontScale="90000"/>
          </a:bodyPr>
          <a:lstStyle/>
          <a:p>
            <a:r>
              <a:rPr lang="es-PE" dirty="0"/>
              <a:t>Plan anual</a:t>
            </a:r>
            <a:br>
              <a:rPr lang="es-PE" dirty="0"/>
            </a:br>
            <a:endParaRPr lang="es-PE" dirty="0"/>
          </a:p>
        </p:txBody>
      </p:sp>
      <p:sp>
        <p:nvSpPr>
          <p:cNvPr id="3" name="2 Marcador de contenido"/>
          <p:cNvSpPr>
            <a:spLocks noGrp="1"/>
          </p:cNvSpPr>
          <p:nvPr>
            <p:ph idx="1"/>
          </p:nvPr>
        </p:nvSpPr>
        <p:spPr>
          <a:xfrm>
            <a:off x="1942415" y="1412776"/>
            <a:ext cx="6591985" cy="4498446"/>
          </a:xfrm>
        </p:spPr>
        <p:txBody>
          <a:bodyPr/>
          <a:lstStyle/>
          <a:p>
            <a:pPr marL="0" indent="0">
              <a:lnSpc>
                <a:spcPct val="150000"/>
              </a:lnSpc>
              <a:buNone/>
            </a:pPr>
            <a:r>
              <a:rPr lang="es-PE" sz="2400" dirty="0"/>
              <a:t>• Identificar las necesidades de la comunidad.</a:t>
            </a:r>
          </a:p>
          <a:p>
            <a:pPr marL="0" indent="0">
              <a:lnSpc>
                <a:spcPct val="150000"/>
              </a:lnSpc>
              <a:buNone/>
            </a:pPr>
            <a:r>
              <a:rPr lang="es-PE" sz="2400" dirty="0"/>
              <a:t>• Desarrollar la misión, metas y objetivos de la organización.</a:t>
            </a:r>
          </a:p>
          <a:p>
            <a:pPr marL="0" indent="0">
              <a:lnSpc>
                <a:spcPct val="150000"/>
              </a:lnSpc>
              <a:buNone/>
            </a:pPr>
            <a:r>
              <a:rPr lang="es-PE" sz="2400" dirty="0"/>
              <a:t>• Diseñar programas y actividades para cumplir los objetivos.</a:t>
            </a:r>
          </a:p>
          <a:p>
            <a:pPr marL="0" indent="0">
              <a:lnSpc>
                <a:spcPct val="150000"/>
              </a:lnSpc>
              <a:buNone/>
            </a:pPr>
            <a:r>
              <a:rPr lang="es-PE" sz="2400" dirty="0"/>
              <a:t>• Evaluar el éxito de dichas actividades.</a:t>
            </a:r>
          </a:p>
          <a:p>
            <a:endParaRPr lang="es-PE" dirty="0"/>
          </a:p>
        </p:txBody>
      </p:sp>
      <p:sp>
        <p:nvSpPr>
          <p:cNvPr id="4" name="Marcador de número de diapositiva 3"/>
          <p:cNvSpPr>
            <a:spLocks noGrp="1"/>
          </p:cNvSpPr>
          <p:nvPr>
            <p:ph type="sldNum" sz="quarter" idx="12"/>
          </p:nvPr>
        </p:nvSpPr>
        <p:spPr/>
        <p:txBody>
          <a:bodyPr/>
          <a:lstStyle/>
          <a:p>
            <a:fld id="{D1898CFB-8F02-45D3-A565-60B8EE0D795F}" type="slidenum">
              <a:rPr lang="es-PE" smtClean="0"/>
              <a:t>33</a:t>
            </a:fld>
            <a:endParaRPr lang="es-PE"/>
          </a:p>
        </p:txBody>
      </p:sp>
    </p:spTree>
    <p:extLst>
      <p:ext uri="{BB962C8B-B14F-4D97-AF65-F5344CB8AC3E}">
        <p14:creationId xmlns:p14="http://schemas.microsoft.com/office/powerpoint/2010/main" val="17745970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Resultado de imagen para plan comercial">
            <a:hlinkClick r:id="rId2"/>
            <a:extLst>
              <a:ext uri="{FF2B5EF4-FFF2-40B4-BE49-F238E27FC236}">
                <a16:creationId xmlns="" xmlns:a16="http://schemas.microsoft.com/office/drawing/2014/main" id="{A63FB643-5B18-49DA-B58F-4DBD60D9097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342" r="17153" b="-1"/>
          <a:stretch/>
        </p:blipFill>
        <p:spPr bwMode="auto">
          <a:xfrm>
            <a:off x="5148064" y="3429000"/>
            <a:ext cx="2016224" cy="2270536"/>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1944693" y="624110"/>
            <a:ext cx="6683766" cy="1280890"/>
          </a:xfrm>
        </p:spPr>
        <p:txBody>
          <a:bodyPr>
            <a:normAutofit/>
          </a:bodyPr>
          <a:lstStyle/>
          <a:p>
            <a:r>
              <a:rPr lang="es-PE"/>
              <a:t>Plan </a:t>
            </a:r>
            <a:r>
              <a:rPr lang="es-PE" dirty="0"/>
              <a:t>comercial 	1</a:t>
            </a:r>
            <a:endParaRPr lang="es-PE"/>
          </a:p>
        </p:txBody>
      </p:sp>
      <p:sp>
        <p:nvSpPr>
          <p:cNvPr id="3" name="2 Marcador de contenido"/>
          <p:cNvSpPr>
            <a:spLocks noGrp="1"/>
          </p:cNvSpPr>
          <p:nvPr>
            <p:ph idx="1"/>
          </p:nvPr>
        </p:nvSpPr>
        <p:spPr>
          <a:xfrm>
            <a:off x="1941909" y="2125362"/>
            <a:ext cx="4376340" cy="3785860"/>
          </a:xfrm>
        </p:spPr>
        <p:txBody>
          <a:bodyPr>
            <a:normAutofit/>
          </a:bodyPr>
          <a:lstStyle/>
          <a:p>
            <a:pPr marL="0" indent="0">
              <a:buNone/>
            </a:pPr>
            <a:r>
              <a:rPr lang="es-PE"/>
              <a:t>Llevan a decidir qué vender y cómo hacerlo. Para tomar estas decisiones, se siguen los pasos o etapas de la “Estrategia comercial”. </a:t>
            </a:r>
          </a:p>
        </p:txBody>
      </p:sp>
      <p:sp>
        <p:nvSpPr>
          <p:cNvPr id="4" name="Marcador de número de diapositiva 3"/>
          <p:cNvSpPr>
            <a:spLocks noGrp="1"/>
          </p:cNvSpPr>
          <p:nvPr>
            <p:ph type="sldNum" sz="quarter" idx="12"/>
          </p:nvPr>
        </p:nvSpPr>
        <p:spPr/>
        <p:txBody>
          <a:bodyPr/>
          <a:lstStyle/>
          <a:p>
            <a:fld id="{D1898CFB-8F02-45D3-A565-60B8EE0D795F}" type="slidenum">
              <a:rPr lang="es-PE" smtClean="0"/>
              <a:t>34</a:t>
            </a:fld>
            <a:endParaRPr lang="es-PE"/>
          </a:p>
        </p:txBody>
      </p:sp>
    </p:spTree>
    <p:extLst>
      <p:ext uri="{BB962C8B-B14F-4D97-AF65-F5344CB8AC3E}">
        <p14:creationId xmlns:p14="http://schemas.microsoft.com/office/powerpoint/2010/main" val="31488948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Resultado de imagen para plan comercial">
            <a:hlinkClick r:id="rId2"/>
            <a:extLst>
              <a:ext uri="{FF2B5EF4-FFF2-40B4-BE49-F238E27FC236}">
                <a16:creationId xmlns="" xmlns:a16="http://schemas.microsoft.com/office/drawing/2014/main" id="{E2B02A34-85D9-4AEE-BB56-27A237AB744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866" r="48244" b="3159"/>
          <a:stretch/>
        </p:blipFill>
        <p:spPr bwMode="auto">
          <a:xfrm>
            <a:off x="20" y="10"/>
            <a:ext cx="9143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2533" name="Freeform 5">
            <a:extLst>
              <a:ext uri="{FF2B5EF4-FFF2-40B4-BE49-F238E27FC236}">
                <a16:creationId xmlns="" xmlns:a16="http://schemas.microsoft.com/office/drawing/2014/main" id="{201543D1-8AF1-41DA-AB4A-ECE74D355AB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0"/>
            <a:ext cx="7793831" cy="6858000"/>
          </a:xfrm>
          <a:custGeom>
            <a:avLst/>
            <a:gdLst>
              <a:gd name="T0" fmla="*/ 0 w 2184"/>
              <a:gd name="T1" fmla="*/ 1441 h 1441"/>
              <a:gd name="T2" fmla="*/ 1482 w 2184"/>
              <a:gd name="T3" fmla="*/ 1441 h 1441"/>
              <a:gd name="T4" fmla="*/ 2161 w 2184"/>
              <a:gd name="T5" fmla="*/ 762 h 1441"/>
              <a:gd name="T6" fmla="*/ 2161 w 2184"/>
              <a:gd name="T7" fmla="*/ 678 h 1441"/>
              <a:gd name="T8" fmla="*/ 1483 w 2184"/>
              <a:gd name="T9" fmla="*/ 0 h 1441"/>
              <a:gd name="T10" fmla="*/ 0 w 2184"/>
              <a:gd name="T11" fmla="*/ 0 h 1441"/>
              <a:gd name="T12" fmla="*/ 0 w 2184"/>
              <a:gd name="T13" fmla="*/ 1441 h 1441"/>
            </a:gdLst>
            <a:ahLst/>
            <a:cxnLst>
              <a:cxn ang="0">
                <a:pos x="T0" y="T1"/>
              </a:cxn>
              <a:cxn ang="0">
                <a:pos x="T2" y="T3"/>
              </a:cxn>
              <a:cxn ang="0">
                <a:pos x="T4" y="T5"/>
              </a:cxn>
              <a:cxn ang="0">
                <a:pos x="T6" y="T7"/>
              </a:cxn>
              <a:cxn ang="0">
                <a:pos x="T8" y="T9"/>
              </a:cxn>
              <a:cxn ang="0">
                <a:pos x="T10" y="T11"/>
              </a:cxn>
              <a:cxn ang="0">
                <a:pos x="T12" y="T13"/>
              </a:cxn>
            </a:cxnLst>
            <a:rect l="0" t="0" r="r" b="b"/>
            <a:pathLst>
              <a:path w="2184" h="1441">
                <a:moveTo>
                  <a:pt x="0" y="1441"/>
                </a:moveTo>
                <a:cubicBezTo>
                  <a:pt x="1482" y="1441"/>
                  <a:pt x="1482" y="1441"/>
                  <a:pt x="1482" y="1441"/>
                </a:cubicBezTo>
                <a:cubicBezTo>
                  <a:pt x="2161" y="762"/>
                  <a:pt x="2161" y="762"/>
                  <a:pt x="2161" y="762"/>
                </a:cubicBezTo>
                <a:cubicBezTo>
                  <a:pt x="2184" y="739"/>
                  <a:pt x="2184" y="701"/>
                  <a:pt x="2161" y="678"/>
                </a:cubicBezTo>
                <a:cubicBezTo>
                  <a:pt x="1483" y="0"/>
                  <a:pt x="1483" y="0"/>
                  <a:pt x="1483" y="0"/>
                </a:cubicBezTo>
                <a:cubicBezTo>
                  <a:pt x="0" y="0"/>
                  <a:pt x="0" y="0"/>
                  <a:pt x="0" y="0"/>
                </a:cubicBezTo>
                <a:lnTo>
                  <a:pt x="0" y="1441"/>
                </a:lnTo>
                <a:close/>
              </a:path>
            </a:pathLst>
          </a:custGeom>
          <a:solidFill>
            <a:schemeClr val="tx2">
              <a:lumMod val="50000"/>
              <a:alpha val="90000"/>
            </a:schemeClr>
          </a:solidFill>
          <a:ln>
            <a:noFill/>
          </a:ln>
          <a:effectLst/>
          <a:extLst/>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2" name="1 Título"/>
          <p:cNvSpPr>
            <a:spLocks noGrp="1"/>
          </p:cNvSpPr>
          <p:nvPr>
            <p:ph type="title"/>
          </p:nvPr>
        </p:nvSpPr>
        <p:spPr>
          <a:xfrm>
            <a:off x="406400" y="626533"/>
            <a:ext cx="5346700" cy="1278467"/>
          </a:xfrm>
        </p:spPr>
        <p:txBody>
          <a:bodyPr anchor="ctr">
            <a:normAutofit/>
          </a:bodyPr>
          <a:lstStyle/>
          <a:p>
            <a:r>
              <a:rPr lang="es-PE" sz="2800">
                <a:solidFill>
                  <a:srgbClr val="FEFFFF"/>
                </a:solidFill>
              </a:rPr>
              <a:t>Plan comercial</a:t>
            </a:r>
          </a:p>
        </p:txBody>
      </p:sp>
      <p:sp>
        <p:nvSpPr>
          <p:cNvPr id="3" name="2 Marcador de contenido"/>
          <p:cNvSpPr>
            <a:spLocks noGrp="1"/>
          </p:cNvSpPr>
          <p:nvPr>
            <p:ph idx="1"/>
          </p:nvPr>
        </p:nvSpPr>
        <p:spPr>
          <a:xfrm>
            <a:off x="406401" y="2133599"/>
            <a:ext cx="5619750" cy="3809999"/>
          </a:xfrm>
        </p:spPr>
        <p:txBody>
          <a:bodyPr>
            <a:normAutofit/>
          </a:bodyPr>
          <a:lstStyle/>
          <a:p>
            <a:pPr marL="0" indent="0">
              <a:buNone/>
            </a:pPr>
            <a:r>
              <a:rPr lang="es-PE">
                <a:solidFill>
                  <a:srgbClr val="FEFFFF"/>
                </a:solidFill>
              </a:rPr>
              <a:t>Al elaborar esta estrategia, se supone que están definidos los temas más amplios y prioritarios: la razón de ser del negocio, los objetivos generales y de largo plazo que se espera alcanzar, etc.</a:t>
            </a:r>
          </a:p>
        </p:txBody>
      </p:sp>
      <p:sp>
        <p:nvSpPr>
          <p:cNvPr id="4" name="Marcador de número de diapositiva 3"/>
          <p:cNvSpPr>
            <a:spLocks noGrp="1"/>
          </p:cNvSpPr>
          <p:nvPr>
            <p:ph type="sldNum" sz="quarter" idx="12"/>
          </p:nvPr>
        </p:nvSpPr>
        <p:spPr>
          <a:xfrm>
            <a:off x="113911" y="6218236"/>
            <a:ext cx="584978" cy="365125"/>
          </a:xfrm>
        </p:spPr>
        <p:txBody>
          <a:bodyPr/>
          <a:lstStyle/>
          <a:p>
            <a:fld id="{D1898CFB-8F02-45D3-A565-60B8EE0D795F}" type="slidenum">
              <a:rPr lang="es-PE" smtClean="0"/>
              <a:t>35</a:t>
            </a:fld>
            <a:endParaRPr lang="es-PE" dirty="0"/>
          </a:p>
        </p:txBody>
      </p:sp>
    </p:spTree>
    <p:extLst>
      <p:ext uri="{BB962C8B-B14F-4D97-AF65-F5344CB8AC3E}">
        <p14:creationId xmlns:p14="http://schemas.microsoft.com/office/powerpoint/2010/main" val="7471145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3BA13E17-10BB-44AB-B50C-DCFF230F2CF1}"/>
              </a:ext>
            </a:extLst>
          </p:cNvPr>
          <p:cNvSpPr>
            <a:spLocks noGrp="1"/>
          </p:cNvSpPr>
          <p:nvPr>
            <p:ph type="title"/>
          </p:nvPr>
        </p:nvSpPr>
        <p:spPr/>
        <p:txBody>
          <a:bodyPr/>
          <a:lstStyle/>
          <a:p>
            <a:endParaRPr lang="es-MX"/>
          </a:p>
        </p:txBody>
      </p:sp>
      <p:sp>
        <p:nvSpPr>
          <p:cNvPr id="3" name="Marcador de contenido 2">
            <a:extLst>
              <a:ext uri="{FF2B5EF4-FFF2-40B4-BE49-F238E27FC236}">
                <a16:creationId xmlns="" xmlns:a16="http://schemas.microsoft.com/office/drawing/2014/main" id="{7D3348B5-0927-4FA5-8BD0-F26AFBCAECBE}"/>
              </a:ext>
            </a:extLst>
          </p:cNvPr>
          <p:cNvSpPr>
            <a:spLocks noGrp="1"/>
          </p:cNvSpPr>
          <p:nvPr>
            <p:ph idx="1"/>
          </p:nvPr>
        </p:nvSpPr>
        <p:spPr/>
        <p:txBody>
          <a:bodyPr/>
          <a:lstStyle/>
          <a:p>
            <a:endParaRPr lang="es-MX"/>
          </a:p>
        </p:txBody>
      </p:sp>
      <p:pic>
        <p:nvPicPr>
          <p:cNvPr id="20482" name="Picture 2" descr="Resultado de imagen para plan comercial">
            <a:hlinkClick r:id="rId2"/>
            <a:extLst>
              <a:ext uri="{FF2B5EF4-FFF2-40B4-BE49-F238E27FC236}">
                <a16:creationId xmlns="" xmlns:a16="http://schemas.microsoft.com/office/drawing/2014/main" id="{B03E5974-1FD4-47F8-8A30-A13000C2B3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0213" y="624110"/>
            <a:ext cx="6834187" cy="5287112"/>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sz="quarter" idx="12"/>
          </p:nvPr>
        </p:nvSpPr>
        <p:spPr/>
        <p:txBody>
          <a:bodyPr/>
          <a:lstStyle/>
          <a:p>
            <a:fld id="{D1898CFB-8F02-45D3-A565-60B8EE0D795F}" type="slidenum">
              <a:rPr lang="es-PE" smtClean="0"/>
              <a:t>36</a:t>
            </a:fld>
            <a:endParaRPr lang="es-PE"/>
          </a:p>
        </p:txBody>
      </p:sp>
    </p:spTree>
    <p:extLst>
      <p:ext uri="{BB962C8B-B14F-4D97-AF65-F5344CB8AC3E}">
        <p14:creationId xmlns:p14="http://schemas.microsoft.com/office/powerpoint/2010/main" val="39677201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4583" name="Rectangle 70">
            <a:extLst>
              <a:ext uri="{FF2B5EF4-FFF2-40B4-BE49-F238E27FC236}">
                <a16:creationId xmlns="" xmlns:a16="http://schemas.microsoft.com/office/drawing/2014/main" id="{B2EC7880-C5D9-40A8-A6B0-3198AD07AD1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9144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584" name="Rectangle 72">
            <a:extLst>
              <a:ext uri="{FF2B5EF4-FFF2-40B4-BE49-F238E27FC236}">
                <a16:creationId xmlns="" xmlns:a16="http://schemas.microsoft.com/office/drawing/2014/main" id="{94543A62-A2AB-454A-878E-D3D9190D5FC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3716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4585" name="Freeform 11">
            <a:extLst>
              <a:ext uri="{FF2B5EF4-FFF2-40B4-BE49-F238E27FC236}">
                <a16:creationId xmlns="" xmlns:a16="http://schemas.microsoft.com/office/drawing/2014/main" id="{50553464-41F1-4160-9D02-7C5EC7013BD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061223"/>
            <a:ext cx="778526" cy="506277"/>
          </a:xfrm>
          <a:custGeom>
            <a:avLst/>
            <a:gdLst>
              <a:gd name="connsiteX0" fmla="*/ 0 w 1038036"/>
              <a:gd name="connsiteY0" fmla="*/ 0 h 506277"/>
              <a:gd name="connsiteX1" fmla="*/ 182880 w 1038036"/>
              <a:gd name="connsiteY1" fmla="*/ 0 h 506277"/>
              <a:gd name="connsiteX2" fmla="*/ 291705 w 1038036"/>
              <a:gd name="connsiteY2" fmla="*/ 0 h 506277"/>
              <a:gd name="connsiteX3" fmla="*/ 291705 w 1038036"/>
              <a:gd name="connsiteY3" fmla="*/ 151 h 506277"/>
              <a:gd name="connsiteX4" fmla="*/ 692049 w 1038036"/>
              <a:gd name="connsiteY4" fmla="*/ 705 h 506277"/>
              <a:gd name="connsiteX5" fmla="*/ 782744 w 1038036"/>
              <a:gd name="connsiteY5" fmla="*/ 705 h 506277"/>
              <a:gd name="connsiteX6" fmla="*/ 797001 w 1038036"/>
              <a:gd name="connsiteY6" fmla="*/ 5473 h 506277"/>
              <a:gd name="connsiteX7" fmla="*/ 801982 w 1038036"/>
              <a:gd name="connsiteY7" fmla="*/ 10242 h 506277"/>
              <a:gd name="connsiteX8" fmla="*/ 1030951 w 1038036"/>
              <a:gd name="connsiteY8" fmla="*/ 239185 h 506277"/>
              <a:gd name="connsiteX9" fmla="*/ 1030951 w 1038036"/>
              <a:gd name="connsiteY9" fmla="*/ 267797 h 506277"/>
              <a:gd name="connsiteX10" fmla="*/ 801982 w 1038036"/>
              <a:gd name="connsiteY10" fmla="*/ 496740 h 506277"/>
              <a:gd name="connsiteX11" fmla="*/ 797001 w 1038036"/>
              <a:gd name="connsiteY11" fmla="*/ 501508 h 506277"/>
              <a:gd name="connsiteX12" fmla="*/ 782744 w 1038036"/>
              <a:gd name="connsiteY12" fmla="*/ 506277 h 506277"/>
              <a:gd name="connsiteX13" fmla="*/ 692049 w 1038036"/>
              <a:gd name="connsiteY13" fmla="*/ 506277 h 506277"/>
              <a:gd name="connsiteX14" fmla="*/ 291705 w 1038036"/>
              <a:gd name="connsiteY14" fmla="*/ 505140 h 506277"/>
              <a:gd name="connsiteX15" fmla="*/ 291705 w 1038036"/>
              <a:gd name="connsiteY15" fmla="*/ 506277 h 506277"/>
              <a:gd name="connsiteX16" fmla="*/ 0 w 1038036"/>
              <a:gd name="connsiteY16" fmla="*/ 506277 h 50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38036" h="506277">
                <a:moveTo>
                  <a:pt x="0" y="0"/>
                </a:moveTo>
                <a:lnTo>
                  <a:pt x="182880" y="0"/>
                </a:lnTo>
                <a:lnTo>
                  <a:pt x="291705" y="0"/>
                </a:lnTo>
                <a:lnTo>
                  <a:pt x="291705" y="151"/>
                </a:lnTo>
                <a:lnTo>
                  <a:pt x="692049" y="705"/>
                </a:lnTo>
                <a:lnTo>
                  <a:pt x="782744" y="705"/>
                </a:lnTo>
                <a:cubicBezTo>
                  <a:pt x="787553" y="705"/>
                  <a:pt x="792363" y="5473"/>
                  <a:pt x="797001" y="5473"/>
                </a:cubicBezTo>
                <a:cubicBezTo>
                  <a:pt x="797001" y="10242"/>
                  <a:pt x="801982" y="10242"/>
                  <a:pt x="801982" y="10242"/>
                </a:cubicBezTo>
                <a:lnTo>
                  <a:pt x="1030951" y="239185"/>
                </a:lnTo>
                <a:cubicBezTo>
                  <a:pt x="1040398" y="248722"/>
                  <a:pt x="1040398" y="258259"/>
                  <a:pt x="1030951" y="267797"/>
                </a:cubicBezTo>
                <a:lnTo>
                  <a:pt x="801982" y="496740"/>
                </a:lnTo>
                <a:cubicBezTo>
                  <a:pt x="800436" y="498363"/>
                  <a:pt x="798547" y="499885"/>
                  <a:pt x="797001" y="501508"/>
                </a:cubicBezTo>
                <a:cubicBezTo>
                  <a:pt x="792363" y="506277"/>
                  <a:pt x="787553" y="506277"/>
                  <a:pt x="782744" y="506277"/>
                </a:cubicBezTo>
                <a:lnTo>
                  <a:pt x="692049" y="506277"/>
                </a:lnTo>
                <a:lnTo>
                  <a:pt x="291705" y="505140"/>
                </a:lnTo>
                <a:lnTo>
                  <a:pt x="291705" y="506277"/>
                </a:lnTo>
                <a:lnTo>
                  <a:pt x="0" y="50627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578" name="Picture 2" descr="Resultado de imagen para plan de trabajo">
            <a:hlinkClick r:id="rId2"/>
            <a:extLst>
              <a:ext uri="{FF2B5EF4-FFF2-40B4-BE49-F238E27FC236}">
                <a16:creationId xmlns="" xmlns:a16="http://schemas.microsoft.com/office/drawing/2014/main" id="{452736B1-C3A8-48C8-881C-E2BFF8189AE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624" r="9920" b="1"/>
          <a:stretch/>
        </p:blipFill>
        <p:spPr bwMode="auto">
          <a:xfrm>
            <a:off x="3464657" y="640080"/>
            <a:ext cx="5215183" cy="5252773"/>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486918" y="645106"/>
            <a:ext cx="2737709" cy="1259894"/>
          </a:xfrm>
        </p:spPr>
        <p:txBody>
          <a:bodyPr>
            <a:normAutofit/>
          </a:bodyPr>
          <a:lstStyle/>
          <a:p>
            <a:r>
              <a:rPr lang="es-PE" dirty="0"/>
              <a:t>Plan de trabajo	1</a:t>
            </a:r>
          </a:p>
        </p:txBody>
      </p:sp>
      <p:sp>
        <p:nvSpPr>
          <p:cNvPr id="3" name="2 Marcador de contenido"/>
          <p:cNvSpPr>
            <a:spLocks noGrp="1"/>
          </p:cNvSpPr>
          <p:nvPr>
            <p:ph idx="1"/>
          </p:nvPr>
        </p:nvSpPr>
        <p:spPr>
          <a:xfrm>
            <a:off x="486918" y="2133600"/>
            <a:ext cx="2737709" cy="3759253"/>
          </a:xfrm>
        </p:spPr>
        <p:txBody>
          <a:bodyPr>
            <a:normAutofit/>
          </a:bodyPr>
          <a:lstStyle/>
          <a:p>
            <a:pPr marL="0" indent="0">
              <a:buNone/>
            </a:pPr>
            <a:r>
              <a:rPr lang="es-PE"/>
              <a:t>Instrumento administrativo que proporciona a la organización directrices detalladas para la realización de actividades especificas durante un periodo de tiempo especifico o establecido. </a:t>
            </a:r>
          </a:p>
          <a:p>
            <a:pPr marL="0" indent="0">
              <a:buNone/>
            </a:pPr>
            <a:endParaRPr lang="es-PE"/>
          </a:p>
        </p:txBody>
      </p:sp>
      <p:sp>
        <p:nvSpPr>
          <p:cNvPr id="4" name="Marcador de número de diapositiva 3"/>
          <p:cNvSpPr>
            <a:spLocks noGrp="1"/>
          </p:cNvSpPr>
          <p:nvPr>
            <p:ph type="sldNum" sz="quarter" idx="12"/>
          </p:nvPr>
        </p:nvSpPr>
        <p:spPr>
          <a:xfrm>
            <a:off x="26582" y="6160219"/>
            <a:ext cx="584978" cy="365125"/>
          </a:xfrm>
        </p:spPr>
        <p:txBody>
          <a:bodyPr/>
          <a:lstStyle/>
          <a:p>
            <a:fld id="{D1898CFB-8F02-45D3-A565-60B8EE0D795F}" type="slidenum">
              <a:rPr lang="es-PE" smtClean="0"/>
              <a:t>37</a:t>
            </a:fld>
            <a:endParaRPr lang="es-PE" dirty="0"/>
          </a:p>
        </p:txBody>
      </p:sp>
    </p:spTree>
    <p:extLst>
      <p:ext uri="{BB962C8B-B14F-4D97-AF65-F5344CB8AC3E}">
        <p14:creationId xmlns:p14="http://schemas.microsoft.com/office/powerpoint/2010/main" val="23266768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45201" y="624110"/>
            <a:ext cx="6589199" cy="644650"/>
          </a:xfrm>
        </p:spPr>
        <p:txBody>
          <a:bodyPr/>
          <a:lstStyle/>
          <a:p>
            <a:r>
              <a:rPr lang="es-PE" dirty="0"/>
              <a:t>Plan de trabajo	2</a:t>
            </a:r>
          </a:p>
        </p:txBody>
      </p:sp>
      <p:sp>
        <p:nvSpPr>
          <p:cNvPr id="3" name="2 Marcador de contenido"/>
          <p:cNvSpPr>
            <a:spLocks noGrp="1"/>
          </p:cNvSpPr>
          <p:nvPr>
            <p:ph idx="1"/>
          </p:nvPr>
        </p:nvSpPr>
        <p:spPr>
          <a:xfrm>
            <a:off x="1942415" y="1412776"/>
            <a:ext cx="6591985" cy="4498446"/>
          </a:xfrm>
        </p:spPr>
        <p:txBody>
          <a:bodyPr>
            <a:normAutofit lnSpcReduction="10000"/>
          </a:bodyPr>
          <a:lstStyle/>
          <a:p>
            <a:pPr marL="0" indent="0">
              <a:lnSpc>
                <a:spcPct val="150000"/>
              </a:lnSpc>
              <a:buNone/>
            </a:pPr>
            <a:r>
              <a:rPr lang="es-MX" sz="2400" b="1" dirty="0"/>
              <a:t>Consejos</a:t>
            </a:r>
          </a:p>
          <a:p>
            <a:pPr algn="just">
              <a:lnSpc>
                <a:spcPct val="150000"/>
              </a:lnSpc>
            </a:pPr>
            <a:r>
              <a:rPr lang="es-MX" sz="2400" dirty="0"/>
              <a:t>Haz que tu plan de trabajo funcione para ti. Los planes de trabajo pueden ser tan detallados o amplios como quieras o necesitas que sean. Puedes escribirlos en un pedazo de papel o crearlos con un software profesional, usando gráficos y colores. Usa lo que sea más natural y eficaz para ti.</a:t>
            </a:r>
          </a:p>
          <a:p>
            <a:pPr marL="0" indent="0">
              <a:buNone/>
            </a:pPr>
            <a:endParaRPr lang="es-PE" dirty="0"/>
          </a:p>
        </p:txBody>
      </p:sp>
      <p:sp>
        <p:nvSpPr>
          <p:cNvPr id="4" name="Marcador de número de diapositiva 3"/>
          <p:cNvSpPr>
            <a:spLocks noGrp="1"/>
          </p:cNvSpPr>
          <p:nvPr>
            <p:ph type="sldNum" sz="quarter" idx="12"/>
          </p:nvPr>
        </p:nvSpPr>
        <p:spPr/>
        <p:txBody>
          <a:bodyPr/>
          <a:lstStyle/>
          <a:p>
            <a:fld id="{D1898CFB-8F02-45D3-A565-60B8EE0D795F}" type="slidenum">
              <a:rPr lang="es-PE" smtClean="0"/>
              <a:t>38</a:t>
            </a:fld>
            <a:endParaRPr lang="es-PE"/>
          </a:p>
        </p:txBody>
      </p:sp>
    </p:spTree>
    <p:extLst>
      <p:ext uri="{BB962C8B-B14F-4D97-AF65-F5344CB8AC3E}">
        <p14:creationId xmlns:p14="http://schemas.microsoft.com/office/powerpoint/2010/main" val="11982864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45201" y="624110"/>
            <a:ext cx="6589199" cy="644650"/>
          </a:xfrm>
        </p:spPr>
        <p:txBody>
          <a:bodyPr/>
          <a:lstStyle/>
          <a:p>
            <a:r>
              <a:rPr lang="es-PE" dirty="0"/>
              <a:t>Plan de trabajo	3</a:t>
            </a:r>
          </a:p>
        </p:txBody>
      </p:sp>
      <p:sp>
        <p:nvSpPr>
          <p:cNvPr id="3" name="2 Marcador de contenido"/>
          <p:cNvSpPr>
            <a:spLocks noGrp="1"/>
          </p:cNvSpPr>
          <p:nvPr>
            <p:ph idx="1"/>
          </p:nvPr>
        </p:nvSpPr>
        <p:spPr>
          <a:xfrm>
            <a:off x="1942415" y="1412776"/>
            <a:ext cx="6591985" cy="4498446"/>
          </a:xfrm>
        </p:spPr>
        <p:txBody>
          <a:bodyPr>
            <a:normAutofit fontScale="92500"/>
          </a:bodyPr>
          <a:lstStyle/>
          <a:p>
            <a:pPr marL="0" indent="0" algn="just">
              <a:lnSpc>
                <a:spcPct val="150000"/>
              </a:lnSpc>
              <a:buNone/>
            </a:pPr>
            <a:r>
              <a:rPr lang="es-MX" sz="2400" b="1" dirty="0"/>
              <a:t>Consejos</a:t>
            </a:r>
          </a:p>
          <a:p>
            <a:pPr algn="just">
              <a:lnSpc>
                <a:spcPct val="150000"/>
              </a:lnSpc>
            </a:pPr>
            <a:r>
              <a:rPr lang="es-MX" sz="2400" dirty="0"/>
              <a:t>Identificar los escalones de tu proyecto es especialmente bueno. Los escalones son puntos a lo largo del proyecto que destacan para cumplir ciertos objetivos. También pueden servir como punto de reflexión, lo que te permite ver por dónde va el proceso y asegurarte de que todavía estés en el camino con el plan de trabajo.</a:t>
            </a:r>
          </a:p>
          <a:p>
            <a:pPr marL="0" indent="0">
              <a:buNone/>
            </a:pPr>
            <a:endParaRPr lang="es-PE" dirty="0"/>
          </a:p>
        </p:txBody>
      </p:sp>
      <p:sp>
        <p:nvSpPr>
          <p:cNvPr id="4" name="Marcador de número de diapositiva 3"/>
          <p:cNvSpPr>
            <a:spLocks noGrp="1"/>
          </p:cNvSpPr>
          <p:nvPr>
            <p:ph type="sldNum" sz="quarter" idx="12"/>
          </p:nvPr>
        </p:nvSpPr>
        <p:spPr/>
        <p:txBody>
          <a:bodyPr/>
          <a:lstStyle/>
          <a:p>
            <a:fld id="{D1898CFB-8F02-45D3-A565-60B8EE0D795F}" type="slidenum">
              <a:rPr lang="es-PE" smtClean="0"/>
              <a:t>39</a:t>
            </a:fld>
            <a:endParaRPr lang="es-PE"/>
          </a:p>
        </p:txBody>
      </p:sp>
    </p:spTree>
    <p:extLst>
      <p:ext uri="{BB962C8B-B14F-4D97-AF65-F5344CB8AC3E}">
        <p14:creationId xmlns:p14="http://schemas.microsoft.com/office/powerpoint/2010/main" val="4173376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F6EF40C0-5E64-48E7-B4EB-7A5BD08AA091}"/>
              </a:ext>
            </a:extLst>
          </p:cNvPr>
          <p:cNvSpPr>
            <a:spLocks noGrp="1"/>
          </p:cNvSpPr>
          <p:nvPr>
            <p:ph type="title"/>
          </p:nvPr>
        </p:nvSpPr>
        <p:spPr/>
        <p:txBody>
          <a:bodyPr/>
          <a:lstStyle/>
          <a:p>
            <a:endParaRPr lang="es-MX"/>
          </a:p>
        </p:txBody>
      </p:sp>
      <p:sp>
        <p:nvSpPr>
          <p:cNvPr id="3" name="Marcador de contenido 2">
            <a:extLst>
              <a:ext uri="{FF2B5EF4-FFF2-40B4-BE49-F238E27FC236}">
                <a16:creationId xmlns="" xmlns:a16="http://schemas.microsoft.com/office/drawing/2014/main" id="{7763B4A6-D547-4C41-AD2C-26BBC07F7AD1}"/>
              </a:ext>
            </a:extLst>
          </p:cNvPr>
          <p:cNvSpPr>
            <a:spLocks noGrp="1"/>
          </p:cNvSpPr>
          <p:nvPr>
            <p:ph idx="1"/>
          </p:nvPr>
        </p:nvSpPr>
        <p:spPr/>
        <p:txBody>
          <a:bodyPr/>
          <a:lstStyle/>
          <a:p>
            <a:endParaRPr lang="es-MX"/>
          </a:p>
        </p:txBody>
      </p:sp>
      <p:pic>
        <p:nvPicPr>
          <p:cNvPr id="1026" name="Picture 2" descr="Resultado de imagen para fundamentos de la planeación">
            <a:hlinkClick r:id="rId2"/>
            <a:extLst>
              <a:ext uri="{FF2B5EF4-FFF2-40B4-BE49-F238E27FC236}">
                <a16:creationId xmlns="" xmlns:a16="http://schemas.microsoft.com/office/drawing/2014/main" id="{1B6E2789-50F0-4115-9E47-E2C9D74276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8813" y="624110"/>
            <a:ext cx="6605587" cy="5397178"/>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sz="quarter" idx="12"/>
          </p:nvPr>
        </p:nvSpPr>
        <p:spPr/>
        <p:txBody>
          <a:bodyPr/>
          <a:lstStyle/>
          <a:p>
            <a:fld id="{D1898CFB-8F02-45D3-A565-60B8EE0D795F}" type="slidenum">
              <a:rPr lang="es-PE" smtClean="0"/>
              <a:t>4</a:t>
            </a:fld>
            <a:endParaRPr lang="es-PE"/>
          </a:p>
        </p:txBody>
      </p:sp>
    </p:spTree>
    <p:extLst>
      <p:ext uri="{BB962C8B-B14F-4D97-AF65-F5344CB8AC3E}">
        <p14:creationId xmlns:p14="http://schemas.microsoft.com/office/powerpoint/2010/main" val="42435867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45201" y="624110"/>
            <a:ext cx="6589199" cy="716658"/>
          </a:xfrm>
        </p:spPr>
        <p:txBody>
          <a:bodyPr/>
          <a:lstStyle/>
          <a:p>
            <a:r>
              <a:rPr lang="es-PE" dirty="0"/>
              <a:t>Plan de investigación</a:t>
            </a:r>
          </a:p>
        </p:txBody>
      </p:sp>
      <p:sp>
        <p:nvSpPr>
          <p:cNvPr id="3" name="2 Marcador de contenido"/>
          <p:cNvSpPr>
            <a:spLocks noGrp="1"/>
          </p:cNvSpPr>
          <p:nvPr>
            <p:ph idx="1"/>
          </p:nvPr>
        </p:nvSpPr>
        <p:spPr>
          <a:xfrm>
            <a:off x="1942415" y="1340768"/>
            <a:ext cx="6591985" cy="4570454"/>
          </a:xfrm>
        </p:spPr>
        <p:txBody>
          <a:bodyPr>
            <a:normAutofit/>
          </a:bodyPr>
          <a:lstStyle/>
          <a:p>
            <a:pPr marL="0" indent="0">
              <a:lnSpc>
                <a:spcPct val="150000"/>
              </a:lnSpc>
              <a:buNone/>
            </a:pPr>
            <a:r>
              <a:rPr lang="es-PE" sz="2400" dirty="0"/>
              <a:t>Es un procedimiento científico destinado a recabar información y formular hipótesis sobre un determinado fenómeno social o científico. Como primer paso, se debe realizar el planteamiento del problema, con la formulación del fenómeno que se investigará.</a:t>
            </a:r>
            <a:r>
              <a:rPr lang="es-PE" dirty="0"/>
              <a:t/>
            </a:r>
            <a:br>
              <a:rPr lang="es-PE" dirty="0"/>
            </a:br>
            <a:endParaRPr lang="es-PE"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8144" y="4779640"/>
            <a:ext cx="2682240" cy="20783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Marcador de número de diapositiva 4"/>
          <p:cNvSpPr>
            <a:spLocks noGrp="1"/>
          </p:cNvSpPr>
          <p:nvPr>
            <p:ph type="sldNum" sz="quarter" idx="12"/>
          </p:nvPr>
        </p:nvSpPr>
        <p:spPr/>
        <p:txBody>
          <a:bodyPr/>
          <a:lstStyle/>
          <a:p>
            <a:fld id="{D1898CFB-8F02-45D3-A565-60B8EE0D795F}" type="slidenum">
              <a:rPr lang="es-PE" smtClean="0"/>
              <a:t>40</a:t>
            </a:fld>
            <a:endParaRPr lang="es-PE"/>
          </a:p>
        </p:txBody>
      </p:sp>
    </p:spTree>
    <p:extLst>
      <p:ext uri="{BB962C8B-B14F-4D97-AF65-F5344CB8AC3E}">
        <p14:creationId xmlns:p14="http://schemas.microsoft.com/office/powerpoint/2010/main" val="39802187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6639" name="Rectangle 76">
            <a:extLst>
              <a:ext uri="{FF2B5EF4-FFF2-40B4-BE49-F238E27FC236}">
                <a16:creationId xmlns="" xmlns:a16="http://schemas.microsoft.com/office/drawing/2014/main" id="{1EDD21E1-BAF0-4314-AB31-82ECB8AC9EA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9144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640" name="Rectangle 78">
            <a:extLst>
              <a:ext uri="{FF2B5EF4-FFF2-40B4-BE49-F238E27FC236}">
                <a16:creationId xmlns="" xmlns:a16="http://schemas.microsoft.com/office/drawing/2014/main" id="{FDC8619C-F25D-468E-95FA-2A2151D7DDD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3716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81" name="Freeform 12">
            <a:extLst>
              <a:ext uri="{FF2B5EF4-FFF2-40B4-BE49-F238E27FC236}">
                <a16:creationId xmlns="" xmlns:a16="http://schemas.microsoft.com/office/drawing/2014/main" id="{7D9439D6-DEAD-4CEB-A61B-BE3D64D1B59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061223"/>
            <a:ext cx="778526" cy="506277"/>
          </a:xfrm>
          <a:custGeom>
            <a:avLst/>
            <a:gdLst>
              <a:gd name="connsiteX0" fmla="*/ 0 w 1038036"/>
              <a:gd name="connsiteY0" fmla="*/ 0 h 506277"/>
              <a:gd name="connsiteX1" fmla="*/ 182880 w 1038036"/>
              <a:gd name="connsiteY1" fmla="*/ 0 h 506277"/>
              <a:gd name="connsiteX2" fmla="*/ 291705 w 1038036"/>
              <a:gd name="connsiteY2" fmla="*/ 0 h 506277"/>
              <a:gd name="connsiteX3" fmla="*/ 291705 w 1038036"/>
              <a:gd name="connsiteY3" fmla="*/ 151 h 506277"/>
              <a:gd name="connsiteX4" fmla="*/ 692049 w 1038036"/>
              <a:gd name="connsiteY4" fmla="*/ 705 h 506277"/>
              <a:gd name="connsiteX5" fmla="*/ 782744 w 1038036"/>
              <a:gd name="connsiteY5" fmla="*/ 705 h 506277"/>
              <a:gd name="connsiteX6" fmla="*/ 797001 w 1038036"/>
              <a:gd name="connsiteY6" fmla="*/ 5473 h 506277"/>
              <a:gd name="connsiteX7" fmla="*/ 801982 w 1038036"/>
              <a:gd name="connsiteY7" fmla="*/ 10242 h 506277"/>
              <a:gd name="connsiteX8" fmla="*/ 1030951 w 1038036"/>
              <a:gd name="connsiteY8" fmla="*/ 239185 h 506277"/>
              <a:gd name="connsiteX9" fmla="*/ 1030951 w 1038036"/>
              <a:gd name="connsiteY9" fmla="*/ 267797 h 506277"/>
              <a:gd name="connsiteX10" fmla="*/ 801982 w 1038036"/>
              <a:gd name="connsiteY10" fmla="*/ 496740 h 506277"/>
              <a:gd name="connsiteX11" fmla="*/ 797001 w 1038036"/>
              <a:gd name="connsiteY11" fmla="*/ 501508 h 506277"/>
              <a:gd name="connsiteX12" fmla="*/ 782744 w 1038036"/>
              <a:gd name="connsiteY12" fmla="*/ 506277 h 506277"/>
              <a:gd name="connsiteX13" fmla="*/ 692049 w 1038036"/>
              <a:gd name="connsiteY13" fmla="*/ 506277 h 506277"/>
              <a:gd name="connsiteX14" fmla="*/ 291705 w 1038036"/>
              <a:gd name="connsiteY14" fmla="*/ 505140 h 506277"/>
              <a:gd name="connsiteX15" fmla="*/ 291705 w 1038036"/>
              <a:gd name="connsiteY15" fmla="*/ 506277 h 506277"/>
              <a:gd name="connsiteX16" fmla="*/ 0 w 1038036"/>
              <a:gd name="connsiteY16" fmla="*/ 506277 h 50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38036" h="506277">
                <a:moveTo>
                  <a:pt x="0" y="0"/>
                </a:moveTo>
                <a:lnTo>
                  <a:pt x="182880" y="0"/>
                </a:lnTo>
                <a:lnTo>
                  <a:pt x="291705" y="0"/>
                </a:lnTo>
                <a:lnTo>
                  <a:pt x="291705" y="151"/>
                </a:lnTo>
                <a:lnTo>
                  <a:pt x="692049" y="705"/>
                </a:lnTo>
                <a:lnTo>
                  <a:pt x="782744" y="705"/>
                </a:lnTo>
                <a:cubicBezTo>
                  <a:pt x="787553" y="705"/>
                  <a:pt x="792363" y="5473"/>
                  <a:pt x="797001" y="5473"/>
                </a:cubicBezTo>
                <a:cubicBezTo>
                  <a:pt x="797001" y="10242"/>
                  <a:pt x="801982" y="10242"/>
                  <a:pt x="801982" y="10242"/>
                </a:cubicBezTo>
                <a:lnTo>
                  <a:pt x="1030951" y="239185"/>
                </a:lnTo>
                <a:cubicBezTo>
                  <a:pt x="1040398" y="248722"/>
                  <a:pt x="1040398" y="258259"/>
                  <a:pt x="1030951" y="267797"/>
                </a:cubicBezTo>
                <a:lnTo>
                  <a:pt x="801982" y="496740"/>
                </a:lnTo>
                <a:cubicBezTo>
                  <a:pt x="800436" y="498363"/>
                  <a:pt x="798547" y="499885"/>
                  <a:pt x="797001" y="501508"/>
                </a:cubicBezTo>
                <a:cubicBezTo>
                  <a:pt x="792363" y="506277"/>
                  <a:pt x="787553" y="506277"/>
                  <a:pt x="782744" y="506277"/>
                </a:cubicBezTo>
                <a:lnTo>
                  <a:pt x="692049" y="506277"/>
                </a:lnTo>
                <a:lnTo>
                  <a:pt x="291705" y="505140"/>
                </a:lnTo>
                <a:lnTo>
                  <a:pt x="291705" y="506277"/>
                </a:lnTo>
                <a:lnTo>
                  <a:pt x="0" y="50627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632" name="Picture 8" descr="Resultado de imagen para plan de mercadotecnia">
            <a:hlinkClick r:id="rId2"/>
            <a:extLst>
              <a:ext uri="{FF2B5EF4-FFF2-40B4-BE49-F238E27FC236}">
                <a16:creationId xmlns="" xmlns:a16="http://schemas.microsoft.com/office/drawing/2014/main" id="{753FB4D3-6A38-494A-B297-F33D3632CBA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68937" y="1909480"/>
            <a:ext cx="4088720" cy="2718998"/>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486918" y="645106"/>
            <a:ext cx="4301106" cy="1259894"/>
          </a:xfrm>
        </p:spPr>
        <p:txBody>
          <a:bodyPr>
            <a:normAutofit/>
          </a:bodyPr>
          <a:lstStyle/>
          <a:p>
            <a:pPr>
              <a:lnSpc>
                <a:spcPct val="90000"/>
              </a:lnSpc>
            </a:pPr>
            <a:r>
              <a:rPr lang="es-PE" sz="2800"/>
              <a:t>Plan de mercadotecnia	1</a:t>
            </a:r>
            <a:r>
              <a:rPr lang="es-PE" sz="2800" b="1"/>
              <a:t/>
            </a:r>
            <a:br>
              <a:rPr lang="es-PE" sz="2800" b="1"/>
            </a:br>
            <a:endParaRPr lang="es-PE" sz="2800"/>
          </a:p>
        </p:txBody>
      </p:sp>
      <p:sp>
        <p:nvSpPr>
          <p:cNvPr id="3" name="2 Marcador de contenido"/>
          <p:cNvSpPr>
            <a:spLocks noGrp="1"/>
          </p:cNvSpPr>
          <p:nvPr>
            <p:ph idx="1"/>
          </p:nvPr>
        </p:nvSpPr>
        <p:spPr>
          <a:xfrm>
            <a:off x="486918" y="2133600"/>
            <a:ext cx="3841989" cy="3759253"/>
          </a:xfrm>
        </p:spPr>
        <p:txBody>
          <a:bodyPr>
            <a:normAutofit/>
          </a:bodyPr>
          <a:lstStyle/>
          <a:p>
            <a:pPr marL="0" indent="0">
              <a:buNone/>
            </a:pPr>
            <a:r>
              <a:rPr lang="es-PE"/>
              <a:t>Se hace uso del plan de mercadotecnia, que es una herramienta orientada a la manipulación de cuatro variables básicas: </a:t>
            </a:r>
          </a:p>
          <a:p>
            <a:pPr>
              <a:buFont typeface="Arial" panose="020B0604020202020204" pitchFamily="34" charset="0"/>
              <a:buChar char="•"/>
            </a:pPr>
            <a:r>
              <a:rPr lang="es-PE"/>
              <a:t>Producto</a:t>
            </a:r>
          </a:p>
          <a:p>
            <a:pPr>
              <a:buFont typeface="Arial" panose="020B0604020202020204" pitchFamily="34" charset="0"/>
              <a:buChar char="•"/>
            </a:pPr>
            <a:r>
              <a:rPr lang="es-PE"/>
              <a:t>Plaza</a:t>
            </a:r>
          </a:p>
          <a:p>
            <a:pPr>
              <a:buFont typeface="Arial" panose="020B0604020202020204" pitchFamily="34" charset="0"/>
              <a:buChar char="•"/>
            </a:pPr>
            <a:r>
              <a:rPr lang="es-PE"/>
              <a:t>Precio</a:t>
            </a:r>
          </a:p>
          <a:p>
            <a:pPr>
              <a:buFont typeface="Arial" panose="020B0604020202020204" pitchFamily="34" charset="0"/>
              <a:buChar char="•"/>
            </a:pPr>
            <a:r>
              <a:rPr lang="es-PE"/>
              <a:t>Promoción</a:t>
            </a:r>
          </a:p>
        </p:txBody>
      </p:sp>
      <p:sp>
        <p:nvSpPr>
          <p:cNvPr id="4" name="Marcador de número de diapositiva 3"/>
          <p:cNvSpPr>
            <a:spLocks noGrp="1"/>
          </p:cNvSpPr>
          <p:nvPr>
            <p:ph type="sldNum" sz="quarter" idx="12"/>
          </p:nvPr>
        </p:nvSpPr>
        <p:spPr>
          <a:xfrm>
            <a:off x="96774" y="6162968"/>
            <a:ext cx="584978" cy="365125"/>
          </a:xfrm>
        </p:spPr>
        <p:txBody>
          <a:bodyPr/>
          <a:lstStyle/>
          <a:p>
            <a:fld id="{D1898CFB-8F02-45D3-A565-60B8EE0D795F}" type="slidenum">
              <a:rPr lang="es-PE" smtClean="0"/>
              <a:t>41</a:t>
            </a:fld>
            <a:endParaRPr lang="es-PE" dirty="0"/>
          </a:p>
        </p:txBody>
      </p:sp>
    </p:spTree>
    <p:extLst>
      <p:ext uri="{BB962C8B-B14F-4D97-AF65-F5344CB8AC3E}">
        <p14:creationId xmlns:p14="http://schemas.microsoft.com/office/powerpoint/2010/main" val="408286171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45201" y="624110"/>
            <a:ext cx="6589199" cy="572642"/>
          </a:xfrm>
        </p:spPr>
        <p:txBody>
          <a:bodyPr>
            <a:normAutofit fontScale="90000"/>
          </a:bodyPr>
          <a:lstStyle/>
          <a:p>
            <a:r>
              <a:rPr lang="es-PE" dirty="0"/>
              <a:t>Plan de mercadotecnia	2</a:t>
            </a:r>
            <a:r>
              <a:rPr lang="es-PE" b="1" dirty="0"/>
              <a:t/>
            </a:r>
            <a:br>
              <a:rPr lang="es-PE" b="1" dirty="0"/>
            </a:br>
            <a:endParaRPr lang="es-PE" dirty="0"/>
          </a:p>
        </p:txBody>
      </p:sp>
      <p:sp>
        <p:nvSpPr>
          <p:cNvPr id="3" name="2 Marcador de contenido"/>
          <p:cNvSpPr>
            <a:spLocks noGrp="1"/>
          </p:cNvSpPr>
          <p:nvPr>
            <p:ph idx="1"/>
          </p:nvPr>
        </p:nvSpPr>
        <p:spPr>
          <a:xfrm>
            <a:off x="1942415" y="1412776"/>
            <a:ext cx="6591985" cy="4498446"/>
          </a:xfrm>
        </p:spPr>
        <p:txBody>
          <a:bodyPr>
            <a:noAutofit/>
          </a:bodyPr>
          <a:lstStyle/>
          <a:p>
            <a:pPr marL="0" indent="0">
              <a:lnSpc>
                <a:spcPct val="150000"/>
              </a:lnSpc>
              <a:buNone/>
            </a:pPr>
            <a:r>
              <a:rPr lang="es-PE" sz="2400" dirty="0"/>
              <a:t>En función de las cuatro P se planeará y se asignarán objetivos económicos, logísticos y de mercado para enfrentar diferentes retos de mercado, como pueden ser expansión de la cobertura de mercado etc.</a:t>
            </a:r>
            <a:br>
              <a:rPr lang="es-PE" sz="2400" dirty="0"/>
            </a:br>
            <a:endParaRPr lang="es-PE" sz="24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1920" y="4437112"/>
            <a:ext cx="2286000" cy="200025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5" name="Marcador de número de diapositiva 4"/>
          <p:cNvSpPr>
            <a:spLocks noGrp="1"/>
          </p:cNvSpPr>
          <p:nvPr>
            <p:ph type="sldNum" sz="quarter" idx="12"/>
          </p:nvPr>
        </p:nvSpPr>
        <p:spPr/>
        <p:txBody>
          <a:bodyPr/>
          <a:lstStyle/>
          <a:p>
            <a:fld id="{D1898CFB-8F02-45D3-A565-60B8EE0D795F}" type="slidenum">
              <a:rPr lang="es-PE" smtClean="0"/>
              <a:t>42</a:t>
            </a:fld>
            <a:endParaRPr lang="es-PE"/>
          </a:p>
        </p:txBody>
      </p:sp>
    </p:spTree>
    <p:extLst>
      <p:ext uri="{BB962C8B-B14F-4D97-AF65-F5344CB8AC3E}">
        <p14:creationId xmlns:p14="http://schemas.microsoft.com/office/powerpoint/2010/main" val="38012179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44DBA9A0-F5F8-44C3-9C4B-39D355117645}"/>
              </a:ext>
            </a:extLst>
          </p:cNvPr>
          <p:cNvSpPr>
            <a:spLocks noGrp="1"/>
          </p:cNvSpPr>
          <p:nvPr>
            <p:ph type="title"/>
          </p:nvPr>
        </p:nvSpPr>
        <p:spPr/>
        <p:txBody>
          <a:bodyPr/>
          <a:lstStyle/>
          <a:p>
            <a:endParaRPr lang="es-MX"/>
          </a:p>
        </p:txBody>
      </p:sp>
      <p:sp>
        <p:nvSpPr>
          <p:cNvPr id="3" name="Marcador de contenido 2">
            <a:extLst>
              <a:ext uri="{FF2B5EF4-FFF2-40B4-BE49-F238E27FC236}">
                <a16:creationId xmlns="" xmlns:a16="http://schemas.microsoft.com/office/drawing/2014/main" id="{70E0401E-177E-4EBE-9996-A79F20E38DBF}"/>
              </a:ext>
            </a:extLst>
          </p:cNvPr>
          <p:cNvSpPr>
            <a:spLocks noGrp="1"/>
          </p:cNvSpPr>
          <p:nvPr>
            <p:ph idx="1"/>
          </p:nvPr>
        </p:nvSpPr>
        <p:spPr/>
        <p:txBody>
          <a:bodyPr/>
          <a:lstStyle/>
          <a:p>
            <a:endParaRPr lang="es-MX" dirty="0"/>
          </a:p>
        </p:txBody>
      </p:sp>
      <p:pic>
        <p:nvPicPr>
          <p:cNvPr id="25604" name="Picture 4" descr="Resultado de imagen para plan de mercadotecnia">
            <a:hlinkClick r:id="rId2"/>
            <a:extLst>
              <a:ext uri="{FF2B5EF4-FFF2-40B4-BE49-F238E27FC236}">
                <a16:creationId xmlns="" xmlns:a16="http://schemas.microsoft.com/office/drawing/2014/main" id="{87D0B43E-33D1-4227-B9E6-CEDE04E41B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4050" y="624110"/>
            <a:ext cx="6610350" cy="5613202"/>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sz="quarter" idx="12"/>
          </p:nvPr>
        </p:nvSpPr>
        <p:spPr/>
        <p:txBody>
          <a:bodyPr/>
          <a:lstStyle/>
          <a:p>
            <a:fld id="{D1898CFB-8F02-45D3-A565-60B8EE0D795F}" type="slidenum">
              <a:rPr lang="es-PE" smtClean="0"/>
              <a:t>43</a:t>
            </a:fld>
            <a:endParaRPr lang="es-PE"/>
          </a:p>
        </p:txBody>
      </p:sp>
    </p:spTree>
    <p:extLst>
      <p:ext uri="{BB962C8B-B14F-4D97-AF65-F5344CB8AC3E}">
        <p14:creationId xmlns:p14="http://schemas.microsoft.com/office/powerpoint/2010/main" val="2582282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78024"/>
            <a:ext cx="8229600" cy="1066800"/>
          </a:xfrm>
        </p:spPr>
        <p:txBody>
          <a:bodyPr/>
          <a:lstStyle/>
          <a:p>
            <a:pPr algn="ctr"/>
            <a:r>
              <a:rPr lang="es-ES" b="1" dirty="0"/>
              <a:t>CONCLUSIONES</a:t>
            </a:r>
            <a:endParaRPr lang="es-MX" b="1" dirty="0"/>
          </a:p>
        </p:txBody>
      </p:sp>
      <p:sp>
        <p:nvSpPr>
          <p:cNvPr id="3" name="2 Marcador de contenido"/>
          <p:cNvSpPr>
            <a:spLocks noGrp="1"/>
          </p:cNvSpPr>
          <p:nvPr>
            <p:ph idx="1"/>
          </p:nvPr>
        </p:nvSpPr>
        <p:spPr>
          <a:xfrm>
            <a:off x="1907704" y="1863130"/>
            <a:ext cx="6591985" cy="3777622"/>
          </a:xfrm>
        </p:spPr>
        <p:txBody>
          <a:bodyPr>
            <a:noAutofit/>
          </a:bodyPr>
          <a:lstStyle/>
          <a:p>
            <a:pPr marL="0" indent="0" algn="just">
              <a:lnSpc>
                <a:spcPct val="150000"/>
              </a:lnSpc>
              <a:buNone/>
            </a:pPr>
            <a:r>
              <a:rPr lang="es-MX" sz="2400" dirty="0"/>
              <a:t>Cuando todas la fases del proceso de planeación se aplican adecuadamente se tomaran las decisiones adecuadamente de acuerdo a la situación especifica del medio y de la organización donde se actué.</a:t>
            </a:r>
          </a:p>
          <a:p>
            <a:pPr algn="just"/>
            <a:endParaRPr lang="es-MX" sz="2000" dirty="0"/>
          </a:p>
        </p:txBody>
      </p:sp>
      <p:sp>
        <p:nvSpPr>
          <p:cNvPr id="4" name="Marcador de número de diapositiva 3"/>
          <p:cNvSpPr>
            <a:spLocks noGrp="1"/>
          </p:cNvSpPr>
          <p:nvPr>
            <p:ph type="sldNum" sz="quarter" idx="12"/>
          </p:nvPr>
        </p:nvSpPr>
        <p:spPr/>
        <p:txBody>
          <a:bodyPr/>
          <a:lstStyle/>
          <a:p>
            <a:fld id="{043C88B6-E485-4629-A905-5B7DF589FD01}" type="slidenum">
              <a:rPr lang="es-MX" smtClean="0"/>
              <a:pPr/>
              <a:t>44</a:t>
            </a:fld>
            <a:endParaRPr lang="es-MX"/>
          </a:p>
        </p:txBody>
      </p:sp>
    </p:spTree>
    <p:extLst>
      <p:ext uri="{BB962C8B-B14F-4D97-AF65-F5344CB8AC3E}">
        <p14:creationId xmlns:p14="http://schemas.microsoft.com/office/powerpoint/2010/main" val="1713895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76672"/>
            <a:ext cx="8229600" cy="1066800"/>
          </a:xfrm>
        </p:spPr>
        <p:txBody>
          <a:bodyPr/>
          <a:lstStyle/>
          <a:p>
            <a:pPr algn="ctr"/>
            <a:r>
              <a:rPr lang="es-ES" b="1" dirty="0"/>
              <a:t>REFERENCIAS</a:t>
            </a:r>
            <a:endParaRPr lang="es-MX" b="1" dirty="0"/>
          </a:p>
        </p:txBody>
      </p:sp>
      <p:sp>
        <p:nvSpPr>
          <p:cNvPr id="3" name="2 Marcador de contenido"/>
          <p:cNvSpPr>
            <a:spLocks noGrp="1"/>
          </p:cNvSpPr>
          <p:nvPr>
            <p:ph idx="1"/>
          </p:nvPr>
        </p:nvSpPr>
        <p:spPr>
          <a:xfrm>
            <a:off x="1259632" y="1205123"/>
            <a:ext cx="7437512" cy="4392488"/>
          </a:xfrm>
        </p:spPr>
        <p:txBody>
          <a:bodyPr>
            <a:noAutofit/>
          </a:bodyPr>
          <a:lstStyle/>
          <a:p>
            <a:pPr marL="395478" indent="-285750">
              <a:lnSpc>
                <a:spcPct val="120000"/>
              </a:lnSpc>
              <a:spcBef>
                <a:spcPts val="0"/>
              </a:spcBef>
              <a:spcAft>
                <a:spcPts val="600"/>
              </a:spcAft>
            </a:pPr>
            <a:r>
              <a:rPr lang="es-MX" sz="1600" dirty="0">
                <a:latin typeface="Candara" charset="0"/>
                <a:ea typeface="Candara" charset="0"/>
                <a:cs typeface="Candara" charset="0"/>
              </a:rPr>
              <a:t>Arias, G. F. y Heredia, E. V. (2009). </a:t>
            </a:r>
            <a:r>
              <a:rPr lang="es-MX" sz="1600" b="1" dirty="0">
                <a:latin typeface="Candara" charset="0"/>
                <a:ea typeface="Candara" charset="0"/>
                <a:cs typeface="Candara" charset="0"/>
              </a:rPr>
              <a:t>ADMINISTRACIÓN DE RECURSOS HUMANOS PARA EL ALTO DESEMPEÑO</a:t>
            </a:r>
            <a:r>
              <a:rPr lang="es-MX" sz="1600" dirty="0">
                <a:latin typeface="Candara" charset="0"/>
                <a:ea typeface="Candara" charset="0"/>
                <a:cs typeface="Candara" charset="0"/>
              </a:rPr>
              <a:t>. México: Trillas. ISBN: </a:t>
            </a:r>
            <a:r>
              <a:rPr lang="es-MX" sz="1600" dirty="0" smtClean="0">
                <a:latin typeface="Candara" charset="0"/>
                <a:ea typeface="Candara" charset="0"/>
                <a:cs typeface="Candara" charset="0"/>
              </a:rPr>
              <a:t>968-245-974-5</a:t>
            </a:r>
            <a:endParaRPr lang="es-MX" sz="1600" dirty="0">
              <a:latin typeface="Candara" charset="0"/>
              <a:ea typeface="Candara" charset="0"/>
              <a:cs typeface="Candara" charset="0"/>
            </a:endParaRPr>
          </a:p>
          <a:p>
            <a:pPr marL="395478" indent="-285750">
              <a:lnSpc>
                <a:spcPct val="120000"/>
              </a:lnSpc>
              <a:spcBef>
                <a:spcPts val="0"/>
              </a:spcBef>
              <a:spcAft>
                <a:spcPts val="600"/>
              </a:spcAft>
            </a:pPr>
            <a:r>
              <a:rPr lang="es-MX" sz="1600" dirty="0">
                <a:latin typeface="Candara" charset="0"/>
                <a:ea typeface="Candara" charset="0"/>
                <a:cs typeface="Candara" charset="0"/>
              </a:rPr>
              <a:t>De </a:t>
            </a:r>
            <a:r>
              <a:rPr lang="es-MX" sz="1600" dirty="0" err="1">
                <a:latin typeface="Candara" charset="0"/>
                <a:ea typeface="Candara" charset="0"/>
                <a:cs typeface="Candara" charset="0"/>
              </a:rPr>
              <a:t>Beas</a:t>
            </a:r>
            <a:r>
              <a:rPr lang="es-MX" sz="1600" dirty="0">
                <a:latin typeface="Candara" charset="0"/>
                <a:ea typeface="Candara" charset="0"/>
                <a:cs typeface="Candara" charset="0"/>
              </a:rPr>
              <a:t>, A. M. (2013). </a:t>
            </a:r>
            <a:r>
              <a:rPr lang="es-MX" sz="1600" b="1" dirty="0">
                <a:latin typeface="Candara" charset="0"/>
                <a:ea typeface="Candara" charset="0"/>
                <a:cs typeface="Candara" charset="0"/>
              </a:rPr>
              <a:t>ORGANIZACION Y ADMINISTRACION DE EMPRESAS. </a:t>
            </a:r>
            <a:r>
              <a:rPr lang="es-MX" sz="1600" dirty="0">
                <a:latin typeface="Candara" charset="0"/>
                <a:ea typeface="Candara" charset="0"/>
                <a:cs typeface="Candara" charset="0"/>
              </a:rPr>
              <a:t>México: McGraw-Hill Interamericana. ISBN: </a:t>
            </a:r>
            <a:r>
              <a:rPr lang="es-MX" sz="1600" dirty="0" smtClean="0">
                <a:latin typeface="Candara" charset="0"/>
                <a:ea typeface="Candara" charset="0"/>
                <a:cs typeface="Candara" charset="0"/>
              </a:rPr>
              <a:t>8448101219</a:t>
            </a:r>
            <a:endParaRPr lang="es-MX" sz="1600" dirty="0">
              <a:latin typeface="Candara" charset="0"/>
              <a:ea typeface="Candara" charset="0"/>
              <a:cs typeface="Candara" charset="0"/>
            </a:endParaRPr>
          </a:p>
          <a:p>
            <a:pPr marL="395478" indent="-285750">
              <a:lnSpc>
                <a:spcPct val="120000"/>
              </a:lnSpc>
              <a:spcBef>
                <a:spcPts val="0"/>
              </a:spcBef>
              <a:spcAft>
                <a:spcPts val="600"/>
              </a:spcAft>
            </a:pPr>
            <a:r>
              <a:rPr lang="en-US" sz="1600" dirty="0">
                <a:latin typeface="Candara" charset="0"/>
                <a:ea typeface="Candara" charset="0"/>
                <a:cs typeface="Candara" charset="0"/>
              </a:rPr>
              <a:t>Davis, K. y </a:t>
            </a:r>
            <a:r>
              <a:rPr lang="en-US" sz="1600" dirty="0" err="1">
                <a:latin typeface="Candara" charset="0"/>
                <a:ea typeface="Candara" charset="0"/>
                <a:cs typeface="Candara" charset="0"/>
              </a:rPr>
              <a:t>Newstrom</a:t>
            </a:r>
            <a:r>
              <a:rPr lang="en-US" sz="1600" dirty="0">
                <a:latin typeface="Candara" charset="0"/>
                <a:ea typeface="Candara" charset="0"/>
                <a:cs typeface="Candara" charset="0"/>
              </a:rPr>
              <a:t>, W. (2009). </a:t>
            </a:r>
            <a:r>
              <a:rPr lang="es-MX" sz="1600" b="1" dirty="0">
                <a:latin typeface="Candara" charset="0"/>
                <a:ea typeface="Candara" charset="0"/>
                <a:cs typeface="Candara" charset="0"/>
              </a:rPr>
              <a:t>COMPORTAMIENTO HUMANO EN EL TRABAJO. </a:t>
            </a:r>
            <a:r>
              <a:rPr lang="es-MX" sz="1600" dirty="0">
                <a:latin typeface="Candara" charset="0"/>
                <a:ea typeface="Candara" charset="0"/>
                <a:cs typeface="Candara" charset="0"/>
              </a:rPr>
              <a:t>México: Mc Graw Hill. ISBN: </a:t>
            </a:r>
            <a:r>
              <a:rPr lang="es-MX" sz="1600" dirty="0" smtClean="0">
                <a:latin typeface="Candara" charset="0"/>
                <a:ea typeface="Candara" charset="0"/>
                <a:cs typeface="Candara" charset="0"/>
              </a:rPr>
              <a:t>968-422-854-6</a:t>
            </a:r>
            <a:endParaRPr lang="es-MX" sz="1600" dirty="0">
              <a:latin typeface="Candara" charset="0"/>
              <a:ea typeface="Candara" charset="0"/>
              <a:cs typeface="Candara" charset="0"/>
            </a:endParaRPr>
          </a:p>
          <a:p>
            <a:pPr marL="395478" indent="-285750">
              <a:lnSpc>
                <a:spcPct val="120000"/>
              </a:lnSpc>
              <a:spcBef>
                <a:spcPts val="0"/>
              </a:spcBef>
              <a:spcAft>
                <a:spcPts val="600"/>
              </a:spcAft>
            </a:pPr>
            <a:r>
              <a:rPr lang="es-MX" sz="1600" dirty="0" err="1">
                <a:latin typeface="Candara" charset="0"/>
                <a:ea typeface="Candara" charset="0"/>
                <a:cs typeface="Candara" charset="0"/>
              </a:rPr>
              <a:t>Münch</a:t>
            </a:r>
            <a:r>
              <a:rPr lang="es-MX" sz="1600" dirty="0">
                <a:latin typeface="Candara" charset="0"/>
                <a:ea typeface="Candara" charset="0"/>
                <a:cs typeface="Candara" charset="0"/>
              </a:rPr>
              <a:t>, G. L. (2005). </a:t>
            </a:r>
            <a:r>
              <a:rPr lang="es-MX" sz="1600" b="1" dirty="0">
                <a:latin typeface="Candara" charset="0"/>
                <a:ea typeface="Candara" charset="0"/>
                <a:cs typeface="Candara" charset="0"/>
              </a:rPr>
              <a:t>ADMINISTRACIÓN DE CAPITAL HUMANO</a:t>
            </a:r>
            <a:r>
              <a:rPr lang="es-MX" sz="1600" dirty="0">
                <a:latin typeface="Candara" charset="0"/>
                <a:ea typeface="Candara" charset="0"/>
                <a:cs typeface="Candara" charset="0"/>
              </a:rPr>
              <a:t>. México: Trillas. ISBN: </a:t>
            </a:r>
            <a:r>
              <a:rPr lang="es-MX" sz="1600" dirty="0" smtClean="0">
                <a:latin typeface="Candara" charset="0"/>
                <a:ea typeface="Candara" charset="0"/>
                <a:cs typeface="Candara" charset="0"/>
              </a:rPr>
              <a:t>968-24-7341-1</a:t>
            </a:r>
            <a:endParaRPr lang="es-MX" sz="1600" dirty="0">
              <a:latin typeface="Candara" charset="0"/>
              <a:ea typeface="Candara" charset="0"/>
              <a:cs typeface="Candara" charset="0"/>
            </a:endParaRPr>
          </a:p>
          <a:p>
            <a:pPr marL="395478" indent="-285750">
              <a:lnSpc>
                <a:spcPct val="120000"/>
              </a:lnSpc>
              <a:spcBef>
                <a:spcPts val="0"/>
              </a:spcBef>
              <a:spcAft>
                <a:spcPts val="600"/>
              </a:spcAft>
            </a:pPr>
            <a:r>
              <a:rPr lang="es-MX" sz="1600" dirty="0">
                <a:latin typeface="Candara" charset="0"/>
                <a:ea typeface="Candara" charset="0"/>
                <a:cs typeface="Candara" charset="0"/>
              </a:rPr>
              <a:t>Prieto, S.C. (2005). </a:t>
            </a:r>
            <a:r>
              <a:rPr lang="es-MX" sz="1600" b="1" dirty="0">
                <a:latin typeface="Candara" charset="0"/>
                <a:ea typeface="Candara" charset="0"/>
                <a:cs typeface="Candara" charset="0"/>
              </a:rPr>
              <a:t>INTRODUCCIÓN A LOS NEGOCIOS</a:t>
            </a:r>
            <a:r>
              <a:rPr lang="es-MX" sz="1600" dirty="0">
                <a:latin typeface="Candara" charset="0"/>
                <a:ea typeface="Candara" charset="0"/>
                <a:cs typeface="Candara" charset="0"/>
              </a:rPr>
              <a:t>. México: Banca y Comercio. ISBN: </a:t>
            </a:r>
            <a:r>
              <a:rPr lang="es-MX" sz="1600" dirty="0" smtClean="0">
                <a:latin typeface="Candara" charset="0"/>
                <a:ea typeface="Candara" charset="0"/>
                <a:cs typeface="Candara" charset="0"/>
              </a:rPr>
              <a:t>968-480-562-4</a:t>
            </a:r>
            <a:endParaRPr lang="es-MX" sz="1600" dirty="0">
              <a:latin typeface="Candara" charset="0"/>
              <a:ea typeface="Candara" charset="0"/>
              <a:cs typeface="Candara" charset="0"/>
            </a:endParaRPr>
          </a:p>
          <a:p>
            <a:pPr marL="395478" indent="-285750">
              <a:lnSpc>
                <a:spcPct val="120000"/>
              </a:lnSpc>
              <a:spcBef>
                <a:spcPts val="0"/>
              </a:spcBef>
              <a:spcAft>
                <a:spcPts val="600"/>
              </a:spcAft>
            </a:pPr>
            <a:r>
              <a:rPr lang="da-DK" sz="1600" dirty="0">
                <a:latin typeface="Candara" charset="0"/>
                <a:ea typeface="Candara" charset="0"/>
                <a:cs typeface="Candara" charset="0"/>
              </a:rPr>
              <a:t>Robbins, S. (2011). </a:t>
            </a:r>
            <a:r>
              <a:rPr lang="es-MX" sz="1600" b="1" dirty="0">
                <a:latin typeface="Candara" charset="0"/>
                <a:ea typeface="Candara" charset="0"/>
                <a:cs typeface="Candara" charset="0"/>
              </a:rPr>
              <a:t>ADMINISTRACIÓN Y SU PROCESO. </a:t>
            </a:r>
            <a:r>
              <a:rPr lang="es-MX" sz="1600" dirty="0">
                <a:latin typeface="Candara" charset="0"/>
                <a:ea typeface="Candara" charset="0"/>
                <a:cs typeface="Candara" charset="0"/>
              </a:rPr>
              <a:t>México: Pearson. ISBN: 970-26-0552-0</a:t>
            </a:r>
          </a:p>
          <a:p>
            <a:pPr marL="109728" indent="0">
              <a:lnSpc>
                <a:spcPct val="120000"/>
              </a:lnSpc>
              <a:spcBef>
                <a:spcPts val="0"/>
              </a:spcBef>
              <a:spcAft>
                <a:spcPts val="600"/>
              </a:spcAft>
              <a:buNone/>
            </a:pPr>
            <a:endParaRPr lang="es-MX" sz="1600" dirty="0">
              <a:latin typeface="Candara" charset="0"/>
              <a:ea typeface="Candara" charset="0"/>
              <a:cs typeface="Candara" charset="0"/>
            </a:endParaRPr>
          </a:p>
          <a:p>
            <a:pPr marL="109728" indent="0">
              <a:lnSpc>
                <a:spcPct val="120000"/>
              </a:lnSpc>
              <a:spcBef>
                <a:spcPts val="0"/>
              </a:spcBef>
              <a:spcAft>
                <a:spcPts val="600"/>
              </a:spcAft>
              <a:buNone/>
            </a:pPr>
            <a:endParaRPr lang="es-MX" sz="1600" dirty="0">
              <a:latin typeface="Candara" charset="0"/>
              <a:ea typeface="Candara" charset="0"/>
              <a:cs typeface="Candara" charset="0"/>
            </a:endParaRPr>
          </a:p>
        </p:txBody>
      </p:sp>
      <p:pic>
        <p:nvPicPr>
          <p:cNvPr id="4" name="Imagen 3"/>
          <p:cNvPicPr>
            <a:picLocks noChangeAspect="1"/>
          </p:cNvPicPr>
          <p:nvPr/>
        </p:nvPicPr>
        <p:blipFill>
          <a:blip r:embed="rId2"/>
          <a:stretch>
            <a:fillRect/>
          </a:stretch>
        </p:blipFill>
        <p:spPr>
          <a:xfrm>
            <a:off x="3494766" y="5589240"/>
            <a:ext cx="2175156" cy="1416199"/>
          </a:xfrm>
          <a:prstGeom prst="rect">
            <a:avLst/>
          </a:prstGeom>
          <a:ln>
            <a:noFill/>
          </a:ln>
          <a:effectLst>
            <a:softEdge rad="112500"/>
          </a:effectLst>
        </p:spPr>
      </p:pic>
      <p:sp>
        <p:nvSpPr>
          <p:cNvPr id="5" name="Marcador de número de diapositiva 4"/>
          <p:cNvSpPr>
            <a:spLocks noGrp="1"/>
          </p:cNvSpPr>
          <p:nvPr>
            <p:ph type="sldNum" sz="quarter" idx="12"/>
          </p:nvPr>
        </p:nvSpPr>
        <p:spPr/>
        <p:txBody>
          <a:bodyPr/>
          <a:lstStyle/>
          <a:p>
            <a:fld id="{043C88B6-E485-4629-A905-5B7DF589FD01}" type="slidenum">
              <a:rPr lang="es-MX" smtClean="0"/>
              <a:pPr/>
              <a:t>45</a:t>
            </a:fld>
            <a:endParaRPr lang="es-MX"/>
          </a:p>
        </p:txBody>
      </p:sp>
    </p:spTree>
    <p:extLst>
      <p:ext uri="{BB962C8B-B14F-4D97-AF65-F5344CB8AC3E}">
        <p14:creationId xmlns:p14="http://schemas.microsoft.com/office/powerpoint/2010/main" val="14028967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63688" y="779958"/>
            <a:ext cx="6589199" cy="1280890"/>
          </a:xfrm>
        </p:spPr>
        <p:txBody>
          <a:bodyPr/>
          <a:lstStyle/>
          <a:p>
            <a:pPr algn="ctr"/>
            <a:r>
              <a:rPr lang="es-PE" b="1" smtClean="0"/>
              <a:t>REFERENCIAS</a:t>
            </a:r>
            <a:endParaRPr lang="es-PE" b="1" dirty="0"/>
          </a:p>
        </p:txBody>
      </p:sp>
      <p:sp>
        <p:nvSpPr>
          <p:cNvPr id="3" name="2 Marcador de contenido"/>
          <p:cNvSpPr>
            <a:spLocks noGrp="1"/>
          </p:cNvSpPr>
          <p:nvPr>
            <p:ph idx="1"/>
          </p:nvPr>
        </p:nvSpPr>
        <p:spPr>
          <a:xfrm>
            <a:off x="1547664" y="1628800"/>
            <a:ext cx="6591985" cy="3777622"/>
          </a:xfrm>
        </p:spPr>
        <p:txBody>
          <a:bodyPr>
            <a:noAutofit/>
          </a:bodyPr>
          <a:lstStyle/>
          <a:p>
            <a:endParaRPr lang="es-PE" sz="1600" dirty="0">
              <a:solidFill>
                <a:schemeClr val="tx1"/>
              </a:solidFill>
              <a:latin typeface="Candara" charset="0"/>
              <a:ea typeface="Candara" charset="0"/>
              <a:cs typeface="Candara" charset="0"/>
              <a:hlinkClick r:id="rId2"/>
            </a:endParaRPr>
          </a:p>
          <a:p>
            <a:r>
              <a:rPr lang="es-PE" sz="1600" dirty="0">
                <a:solidFill>
                  <a:schemeClr val="tx1"/>
                </a:solidFill>
                <a:latin typeface="Candara" charset="0"/>
                <a:ea typeface="Candara" charset="0"/>
                <a:cs typeface="Candara" charset="0"/>
              </a:rPr>
              <a:t>http://es.slideshare.net/educapdesarrollo/tipos-de-planes-14046431</a:t>
            </a:r>
          </a:p>
          <a:p>
            <a:r>
              <a:rPr lang="es-PE" sz="1600" dirty="0">
                <a:solidFill>
                  <a:schemeClr val="tx1"/>
                </a:solidFill>
                <a:latin typeface="Candara" charset="0"/>
                <a:ea typeface="Candara" charset="0"/>
                <a:cs typeface="Candara" charset="0"/>
              </a:rPr>
              <a:t>http://elvis23planificacion.blogspot.es/</a:t>
            </a:r>
          </a:p>
          <a:p>
            <a:r>
              <a:rPr lang="es-PE" sz="1600" dirty="0">
                <a:solidFill>
                  <a:schemeClr val="tx1"/>
                </a:solidFill>
                <a:latin typeface="Candara" charset="0"/>
                <a:ea typeface="Candara" charset="0"/>
                <a:cs typeface="Candara" charset="0"/>
              </a:rPr>
              <a:t>http://es.slideshare.net/alticoru/fundamentos-de-planeacion-13263981</a:t>
            </a:r>
          </a:p>
          <a:p>
            <a:r>
              <a:rPr lang="es-PE" sz="1600" dirty="0">
                <a:solidFill>
                  <a:schemeClr val="tx1"/>
                </a:solidFill>
                <a:latin typeface="Candara" charset="0"/>
                <a:ea typeface="Candara" charset="0"/>
                <a:cs typeface="Candara" charset="0"/>
              </a:rPr>
              <a:t>http://es.slideshare.net/alejo47/fundamentos-de-planeacion</a:t>
            </a:r>
          </a:p>
          <a:p>
            <a:r>
              <a:rPr lang="es-PE" sz="1600" dirty="0">
                <a:solidFill>
                  <a:schemeClr val="tx1"/>
                </a:solidFill>
                <a:latin typeface="Candara" charset="0"/>
                <a:ea typeface="Candara" charset="0"/>
                <a:cs typeface="Candara" charset="0"/>
              </a:rPr>
              <a:t>http://www.sinnexus.com/business_intelligence/plan_estrategico.aspx</a:t>
            </a:r>
          </a:p>
          <a:p>
            <a:r>
              <a:rPr lang="es-PE" sz="1600" dirty="0">
                <a:solidFill>
                  <a:schemeClr val="tx1"/>
                </a:solidFill>
                <a:latin typeface="Candara" charset="0"/>
                <a:ea typeface="Candara" charset="0"/>
                <a:cs typeface="Candara" charset="0"/>
              </a:rPr>
              <a:t>http://www.gestiopolis.com/planificacion-estrategica-presupuestos-ciclo-directivo-funcion-cuba/</a:t>
            </a:r>
          </a:p>
          <a:p>
            <a:r>
              <a:rPr lang="es-PE" sz="1600" dirty="0">
                <a:solidFill>
                  <a:schemeClr val="tx1"/>
                </a:solidFill>
                <a:latin typeface="Candara" charset="0"/>
                <a:ea typeface="Candara" charset="0"/>
                <a:cs typeface="Candara" charset="0"/>
              </a:rPr>
              <a:t>http://negocios.about.com/od/Administracion/a/Como-Armar-Un-Plan-Comercial.htm</a:t>
            </a:r>
          </a:p>
          <a:p>
            <a:r>
              <a:rPr lang="es-PE" sz="1600" dirty="0">
                <a:solidFill>
                  <a:schemeClr val="tx1"/>
                </a:solidFill>
                <a:latin typeface="Candara" charset="0"/>
                <a:ea typeface="Candara" charset="0"/>
                <a:cs typeface="Candara" charset="0"/>
              </a:rPr>
              <a:t>http://definicion.de/proyecto-de-investigacion/</a:t>
            </a:r>
          </a:p>
          <a:p>
            <a:r>
              <a:rPr lang="es-PE" sz="1600" dirty="0">
                <a:solidFill>
                  <a:schemeClr val="tx1"/>
                </a:solidFill>
                <a:latin typeface="Candara" charset="0"/>
                <a:ea typeface="Candara" charset="0"/>
                <a:cs typeface="Candara" charset="0"/>
              </a:rPr>
              <a:t>http://www.eumed.net/ce/2007b/djdr.htm</a:t>
            </a:r>
          </a:p>
          <a:p>
            <a:endParaRPr lang="es-PE" sz="1600" dirty="0">
              <a:solidFill>
                <a:schemeClr val="tx1"/>
              </a:solidFill>
              <a:latin typeface="Candara" charset="0"/>
              <a:ea typeface="Candara" charset="0"/>
              <a:cs typeface="Candara" charset="0"/>
            </a:endParaRPr>
          </a:p>
          <a:p>
            <a:endParaRPr lang="es-PE" sz="1600" dirty="0">
              <a:solidFill>
                <a:schemeClr val="tx1"/>
              </a:solidFill>
              <a:latin typeface="Candara" charset="0"/>
              <a:ea typeface="Candara" charset="0"/>
              <a:cs typeface="Candara" charset="0"/>
            </a:endParaRPr>
          </a:p>
          <a:p>
            <a:endParaRPr lang="es-PE" sz="1600" dirty="0">
              <a:solidFill>
                <a:schemeClr val="tx1"/>
              </a:solidFill>
              <a:latin typeface="Candara" charset="0"/>
              <a:ea typeface="Candara" charset="0"/>
              <a:cs typeface="Candara" charset="0"/>
            </a:endParaRPr>
          </a:p>
          <a:p>
            <a:pPr marL="0" indent="0">
              <a:buNone/>
            </a:pPr>
            <a:endParaRPr lang="es-PE" sz="1600" dirty="0">
              <a:solidFill>
                <a:schemeClr val="tx1"/>
              </a:solidFill>
              <a:latin typeface="Candara" charset="0"/>
              <a:ea typeface="Candara" charset="0"/>
              <a:cs typeface="Candara" charset="0"/>
            </a:endParaRPr>
          </a:p>
        </p:txBody>
      </p:sp>
      <p:sp>
        <p:nvSpPr>
          <p:cNvPr id="4" name="Marcador de número de diapositiva 3"/>
          <p:cNvSpPr>
            <a:spLocks noGrp="1"/>
          </p:cNvSpPr>
          <p:nvPr>
            <p:ph type="sldNum" sz="quarter" idx="12"/>
          </p:nvPr>
        </p:nvSpPr>
        <p:spPr/>
        <p:txBody>
          <a:bodyPr/>
          <a:lstStyle/>
          <a:p>
            <a:fld id="{D1898CFB-8F02-45D3-A565-60B8EE0D795F}" type="slidenum">
              <a:rPr lang="es-PE" smtClean="0"/>
              <a:t>46</a:t>
            </a:fld>
            <a:endParaRPr lang="es-PE"/>
          </a:p>
        </p:txBody>
      </p:sp>
    </p:spTree>
    <p:extLst>
      <p:ext uri="{BB962C8B-B14F-4D97-AF65-F5344CB8AC3E}">
        <p14:creationId xmlns:p14="http://schemas.microsoft.com/office/powerpoint/2010/main" val="421669958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AE0E1D49-5C46-43DE-BD7C-BD31DB8F2F80}"/>
              </a:ext>
            </a:extLst>
          </p:cNvPr>
          <p:cNvSpPr>
            <a:spLocks noGrp="1"/>
          </p:cNvSpPr>
          <p:nvPr>
            <p:ph idx="1"/>
          </p:nvPr>
        </p:nvSpPr>
        <p:spPr>
          <a:xfrm>
            <a:off x="1763688" y="1152908"/>
            <a:ext cx="6591985" cy="4642462"/>
          </a:xfrm>
        </p:spPr>
        <p:txBody>
          <a:bodyPr>
            <a:noAutofit/>
          </a:bodyPr>
          <a:lstStyle/>
          <a:p>
            <a:r>
              <a:rPr lang="es-MX" sz="1600" smtClean="0">
                <a:latin typeface="Candara" charset="0"/>
                <a:ea typeface="Candara" charset="0"/>
                <a:cs typeface="Candara" charset="0"/>
              </a:rPr>
              <a:t>https</a:t>
            </a:r>
            <a:r>
              <a:rPr lang="es-MX" sz="1600" dirty="0">
                <a:latin typeface="Candara" charset="0"/>
                <a:ea typeface="Candara" charset="0"/>
                <a:cs typeface="Candara" charset="0"/>
              </a:rPr>
              <a:t>://www.google.com.mx/search?q=fundamentos+de+la+planeaci%C3%B3n&amp;source=lnms&amp;tbm=isch&amp;sa=X&amp;ved=0ahUKEwj9u7Ky5PvWAhVn4IMKHbHTD6gQ_AUICigB&amp;biw=1366&amp;bih=662#imgrc=B-kKHd9J1a0GEM:</a:t>
            </a:r>
          </a:p>
          <a:p>
            <a:r>
              <a:rPr lang="es-MX" sz="1600" dirty="0">
                <a:latin typeface="Candara" charset="0"/>
                <a:ea typeface="Candara" charset="0"/>
                <a:cs typeface="Candara" charset="0"/>
              </a:rPr>
              <a:t>https://www.google.com.mx/search?q=fundamentos+de+la+planeaci%C3%B3n&amp;source=lnms&amp;tbm=isch&amp;sa=X&amp;ved=0ahUKEwj9u7Ky5PvWAhVn4IMKHbHTD6gQ_AUICigB&amp;biw=1366&amp;bih=662#imgrc=KcQ0mASHO-IjOM:</a:t>
            </a:r>
          </a:p>
          <a:p>
            <a:r>
              <a:rPr lang="es-MX" sz="1600" dirty="0">
                <a:latin typeface="Candara" charset="0"/>
                <a:ea typeface="Candara" charset="0"/>
                <a:cs typeface="Candara" charset="0"/>
              </a:rPr>
              <a:t>https://www.google.com.mx/search?q=fundamentos+de+la+planeaci%C3%B3n&amp;source=lnms&amp;tbm=isch&amp;sa=X&amp;ved=0ahUKEwj9u7Ky5PvWAhVn4IMKHbHTD6gQ_AUICigB&amp;biw=1366&amp;bih=662#imgrc=tViA6rLY71ZpPM:</a:t>
            </a:r>
          </a:p>
          <a:p>
            <a:r>
              <a:rPr lang="es-MX" sz="1600" dirty="0">
                <a:latin typeface="Candara" charset="0"/>
                <a:ea typeface="Candara" charset="0"/>
                <a:cs typeface="Candara" charset="0"/>
              </a:rPr>
              <a:t>https://</a:t>
            </a:r>
            <a:r>
              <a:rPr lang="es-MX" sz="1600" dirty="0" smtClean="0">
                <a:latin typeface="Candara" charset="0"/>
                <a:ea typeface="Candara" charset="0"/>
                <a:cs typeface="Candara" charset="0"/>
              </a:rPr>
              <a:t>www.google.com.mx/</a:t>
            </a:r>
            <a:r>
              <a:rPr lang="es-MX" sz="1600" dirty="0" smtClean="0">
                <a:solidFill>
                  <a:schemeClr val="tx1"/>
                </a:solidFill>
                <a:latin typeface="Candara" charset="0"/>
                <a:ea typeface="Candara" charset="0"/>
                <a:cs typeface="Candara" charset="0"/>
              </a:rPr>
              <a:t>search?q=causas+de+no+planear&amp;source=lnms&amp;tbm=isch&amp;sa=X&amp;ved=0ahUKEwjI2t3K7_vWAhVqxoMKHcUFA4wQ_AUICigB&amp;biw=1366&amp;bih=662#imgrc=RMu-ENN4xl_u_M</a:t>
            </a:r>
            <a:r>
              <a:rPr lang="es-MX" sz="1600" dirty="0" smtClean="0">
                <a:latin typeface="Candara" charset="0"/>
                <a:ea typeface="Candara" charset="0"/>
                <a:cs typeface="Candara" charset="0"/>
              </a:rPr>
              <a:t>:</a:t>
            </a:r>
            <a:endParaRPr lang="es-MX" sz="1600" dirty="0">
              <a:latin typeface="Candara" charset="0"/>
              <a:ea typeface="Candara" charset="0"/>
              <a:cs typeface="Candara" charset="0"/>
            </a:endParaRPr>
          </a:p>
          <a:p>
            <a:r>
              <a:rPr lang="es-MX" sz="1600" dirty="0">
                <a:latin typeface="Candara" charset="0"/>
                <a:ea typeface="Candara" charset="0"/>
                <a:cs typeface="Candara" charset="0"/>
              </a:rPr>
              <a:t>https://www.google.com.mx/search?tbm=isch&amp;q=planeacion&amp;chips=q:planeacion,g_5:emprendimiento&amp;sa=X&amp;ved=0ahUKEwi11_j68fvWAhVs7IMKHdDNA2AQ4lYIOigC&amp;biw=1366&amp;bih=662&amp;dpr=1#imgrc=ww0Ht-1tvyCX9M:</a:t>
            </a:r>
          </a:p>
        </p:txBody>
      </p:sp>
      <p:sp>
        <p:nvSpPr>
          <p:cNvPr id="4" name="Marcador de número de diapositiva 3"/>
          <p:cNvSpPr>
            <a:spLocks noGrp="1"/>
          </p:cNvSpPr>
          <p:nvPr>
            <p:ph type="sldNum" sz="quarter" idx="12"/>
          </p:nvPr>
        </p:nvSpPr>
        <p:spPr/>
        <p:txBody>
          <a:bodyPr/>
          <a:lstStyle/>
          <a:p>
            <a:fld id="{D1898CFB-8F02-45D3-A565-60B8EE0D795F}" type="slidenum">
              <a:rPr lang="es-PE" smtClean="0"/>
              <a:t>47</a:t>
            </a:fld>
            <a:endParaRPr lang="es-PE"/>
          </a:p>
        </p:txBody>
      </p:sp>
    </p:spTree>
    <p:extLst>
      <p:ext uri="{BB962C8B-B14F-4D97-AF65-F5344CB8AC3E}">
        <p14:creationId xmlns:p14="http://schemas.microsoft.com/office/powerpoint/2010/main" val="16064766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A870E7C7-B916-4A1D-AC40-D41485820826}"/>
              </a:ext>
            </a:extLst>
          </p:cNvPr>
          <p:cNvSpPr>
            <a:spLocks noGrp="1"/>
          </p:cNvSpPr>
          <p:nvPr>
            <p:ph idx="1"/>
          </p:nvPr>
        </p:nvSpPr>
        <p:spPr>
          <a:xfrm>
            <a:off x="1691680" y="787783"/>
            <a:ext cx="6591985" cy="4570454"/>
          </a:xfrm>
        </p:spPr>
        <p:txBody>
          <a:bodyPr>
            <a:noAutofit/>
          </a:bodyPr>
          <a:lstStyle/>
          <a:p>
            <a:r>
              <a:rPr lang="es-MX" sz="1600" dirty="0">
                <a:latin typeface="Candara" charset="0"/>
                <a:ea typeface="Candara" charset="0"/>
                <a:cs typeface="Candara" charset="0"/>
              </a:rPr>
              <a:t>https://www.google.com.mx/search?tbm=isch&amp;q=planeacion&amp;chips=q:planeacion,g_5:emprendimiento&amp;sa=X&amp;ved=0ahUKEwi11_j68fvWAhVs7IMKHdDNA2AQ4lYIOigC&amp;biw=1366&amp;bih=662&amp;dpr=1#imgrc=4G73NvguZ2OJFM:</a:t>
            </a:r>
          </a:p>
          <a:p>
            <a:r>
              <a:rPr lang="es-MX" sz="1600" dirty="0">
                <a:latin typeface="Candara" charset="0"/>
                <a:ea typeface="Candara" charset="0"/>
                <a:cs typeface="Candara" charset="0"/>
              </a:rPr>
              <a:t>https://www.google.com.mx/search?tbm=isch&amp;q=planeacion&amp;chips=q:planeacion,g_5:emprendimiento&amp;sa=X&amp;ved=0ahUKEwi11_j68fvWAhVs7IMKHdDNA2AQ4lYIOigC&amp;biw=1366&amp;bih=662&amp;dpr=1#imgrc=5uhDKFCHnZBp1M:</a:t>
            </a:r>
          </a:p>
          <a:p>
            <a:r>
              <a:rPr lang="es-MX" sz="1600" dirty="0">
                <a:latin typeface="Candara" charset="0"/>
                <a:ea typeface="Candara" charset="0"/>
                <a:cs typeface="Candara" charset="0"/>
              </a:rPr>
              <a:t>https://www.google.com.mx/search?q=planes+a+corto+plazo&amp;source=lnms&amp;tbm=isch&amp;sa=X&amp;ved=0ahUKEwiz49vL9PvWAhUH3YMKHfbeCP0Q_AUICigB&amp;biw=1366&amp;bih=662#imgrc=AnFlcfvFrmkzrM:</a:t>
            </a:r>
          </a:p>
          <a:p>
            <a:r>
              <a:rPr lang="es-MX" sz="1600" dirty="0">
                <a:latin typeface="Candara" charset="0"/>
                <a:ea typeface="Candara" charset="0"/>
                <a:cs typeface="Candara" charset="0"/>
              </a:rPr>
              <a:t>https://www.google.com.mx/</a:t>
            </a:r>
            <a:r>
              <a:rPr lang="es-MX" sz="1600" dirty="0" err="1">
                <a:latin typeface="Candara" charset="0"/>
                <a:ea typeface="Candara" charset="0"/>
                <a:cs typeface="Candara" charset="0"/>
              </a:rPr>
              <a:t>search?biw</a:t>
            </a:r>
            <a:r>
              <a:rPr lang="es-MX" sz="1600" dirty="0">
                <a:latin typeface="Candara" charset="0"/>
                <a:ea typeface="Candara" charset="0"/>
                <a:cs typeface="Candara" charset="0"/>
              </a:rPr>
              <a:t>=1366&amp;bih=662&amp;tbm=</a:t>
            </a:r>
            <a:r>
              <a:rPr lang="es-MX" sz="1600" dirty="0" err="1">
                <a:latin typeface="Candara" charset="0"/>
                <a:ea typeface="Candara" charset="0"/>
                <a:cs typeface="Candara" charset="0"/>
              </a:rPr>
              <a:t>isch&amp;sa</a:t>
            </a:r>
            <a:r>
              <a:rPr lang="es-MX" sz="1600" dirty="0">
                <a:latin typeface="Candara" charset="0"/>
                <a:ea typeface="Candara" charset="0"/>
                <a:cs typeface="Candara" charset="0"/>
              </a:rPr>
              <a:t>=1&amp;q=</a:t>
            </a:r>
            <a:r>
              <a:rPr lang="es-MX" sz="1600" dirty="0" err="1">
                <a:latin typeface="Candara" charset="0"/>
                <a:ea typeface="Candara" charset="0"/>
                <a:cs typeface="Candara" charset="0"/>
              </a:rPr>
              <a:t>mision&amp;oq</a:t>
            </a:r>
            <a:r>
              <a:rPr lang="es-MX" sz="1600" dirty="0">
                <a:latin typeface="Candara" charset="0"/>
                <a:ea typeface="Candara" charset="0"/>
                <a:cs typeface="Candara" charset="0"/>
              </a:rPr>
              <a:t>=</a:t>
            </a:r>
            <a:r>
              <a:rPr lang="es-MX" sz="1600" dirty="0" err="1">
                <a:latin typeface="Candara" charset="0"/>
                <a:ea typeface="Candara" charset="0"/>
                <a:cs typeface="Candara" charset="0"/>
              </a:rPr>
              <a:t>mision&amp;gs_l</a:t>
            </a:r>
            <a:r>
              <a:rPr lang="es-MX" sz="1600" dirty="0">
                <a:latin typeface="Candara" charset="0"/>
                <a:ea typeface="Candara" charset="0"/>
                <a:cs typeface="Candara" charset="0"/>
              </a:rPr>
              <a:t>=psy-ab.3..0i67k1j0j0i67k1l3j0l5.147610.150982.0.152192.25.14.0.0.0.0.162.1389.1j11.12.0....0...1.1.64.psy-ab..18.7.818...0i24k1.0.ipAzTMwDD4E#imgrc=tbVG3Wek_PxpMM:</a:t>
            </a:r>
          </a:p>
          <a:p>
            <a:r>
              <a:rPr lang="es-MX" sz="1600" dirty="0">
                <a:latin typeface="Candara" charset="0"/>
                <a:ea typeface="Candara" charset="0"/>
                <a:cs typeface="Candara" charset="0"/>
              </a:rPr>
              <a:t>https://www.google.com.mx/</a:t>
            </a:r>
            <a:r>
              <a:rPr lang="es-MX" sz="1600" dirty="0" err="1">
                <a:latin typeface="Candara" charset="0"/>
                <a:ea typeface="Candara" charset="0"/>
                <a:cs typeface="Candara" charset="0"/>
              </a:rPr>
              <a:t>search?biw</a:t>
            </a:r>
            <a:r>
              <a:rPr lang="es-MX" sz="1600" dirty="0">
                <a:latin typeface="Candara" charset="0"/>
                <a:ea typeface="Candara" charset="0"/>
                <a:cs typeface="Candara" charset="0"/>
              </a:rPr>
              <a:t>=1366&amp;bih=662&amp;tbm=</a:t>
            </a:r>
            <a:r>
              <a:rPr lang="es-MX" sz="1600" dirty="0" err="1">
                <a:latin typeface="Candara" charset="0"/>
                <a:ea typeface="Candara" charset="0"/>
                <a:cs typeface="Candara" charset="0"/>
              </a:rPr>
              <a:t>isch&amp;sa</a:t>
            </a:r>
            <a:r>
              <a:rPr lang="es-MX" sz="1600" dirty="0">
                <a:latin typeface="Candara" charset="0"/>
                <a:ea typeface="Candara" charset="0"/>
                <a:cs typeface="Candara" charset="0"/>
              </a:rPr>
              <a:t>=1&amp;q=</a:t>
            </a:r>
            <a:r>
              <a:rPr lang="es-MX" sz="1600" dirty="0" err="1">
                <a:latin typeface="Candara" charset="0"/>
                <a:ea typeface="Candara" charset="0"/>
                <a:cs typeface="Candara" charset="0"/>
              </a:rPr>
              <a:t>vision&amp;oq</a:t>
            </a:r>
            <a:r>
              <a:rPr lang="es-MX" sz="1600" dirty="0">
                <a:latin typeface="Candara" charset="0"/>
                <a:ea typeface="Candara" charset="0"/>
                <a:cs typeface="Candara" charset="0"/>
              </a:rPr>
              <a:t>=</a:t>
            </a:r>
            <a:r>
              <a:rPr lang="es-MX" sz="1600" dirty="0" err="1">
                <a:latin typeface="Candara" charset="0"/>
                <a:ea typeface="Candara" charset="0"/>
                <a:cs typeface="Candara" charset="0"/>
              </a:rPr>
              <a:t>vision&amp;gs_l</a:t>
            </a:r>
            <a:r>
              <a:rPr lang="es-MX" sz="1600" dirty="0">
                <a:latin typeface="Candara" charset="0"/>
                <a:ea typeface="Candara" charset="0"/>
                <a:cs typeface="Candara" charset="0"/>
              </a:rPr>
              <a:t>=psy-ab.3..0i67k1l5j0l5.43591.46918.0.47685.11.10.0.0.0.0.282.998.1j3j2.6.0....0...1.1.64.psy-ab..5.6.996....0.QtL64F8Tc7M#imgrc=u3LsTg5Z946v6M:</a:t>
            </a:r>
          </a:p>
        </p:txBody>
      </p:sp>
      <p:sp>
        <p:nvSpPr>
          <p:cNvPr id="4" name="Marcador de número de diapositiva 3"/>
          <p:cNvSpPr>
            <a:spLocks noGrp="1"/>
          </p:cNvSpPr>
          <p:nvPr>
            <p:ph type="sldNum" sz="quarter" idx="12"/>
          </p:nvPr>
        </p:nvSpPr>
        <p:spPr/>
        <p:txBody>
          <a:bodyPr/>
          <a:lstStyle/>
          <a:p>
            <a:fld id="{D1898CFB-8F02-45D3-A565-60B8EE0D795F}" type="slidenum">
              <a:rPr lang="es-PE" smtClean="0"/>
              <a:t>48</a:t>
            </a:fld>
            <a:endParaRPr lang="es-PE"/>
          </a:p>
        </p:txBody>
      </p:sp>
    </p:spTree>
    <p:extLst>
      <p:ext uri="{BB962C8B-B14F-4D97-AF65-F5344CB8AC3E}">
        <p14:creationId xmlns:p14="http://schemas.microsoft.com/office/powerpoint/2010/main" val="3254038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8814B201-45E8-49F1-BE44-93F087E13300}"/>
              </a:ext>
            </a:extLst>
          </p:cNvPr>
          <p:cNvSpPr>
            <a:spLocks noGrp="1"/>
          </p:cNvSpPr>
          <p:nvPr>
            <p:ph idx="1"/>
          </p:nvPr>
        </p:nvSpPr>
        <p:spPr>
          <a:xfrm>
            <a:off x="1691680" y="476672"/>
            <a:ext cx="6591985" cy="4714470"/>
          </a:xfrm>
        </p:spPr>
        <p:txBody>
          <a:bodyPr>
            <a:noAutofit/>
          </a:bodyPr>
          <a:lstStyle/>
          <a:p>
            <a:r>
              <a:rPr lang="es-MX" sz="1600" dirty="0">
                <a:latin typeface="Candara" charset="0"/>
                <a:ea typeface="Candara" charset="0"/>
                <a:cs typeface="Candara" charset="0"/>
              </a:rPr>
              <a:t>https://www.google.com.mx/</a:t>
            </a:r>
            <a:r>
              <a:rPr lang="es-MX" sz="1600" dirty="0" err="1">
                <a:latin typeface="Candara" charset="0"/>
                <a:ea typeface="Candara" charset="0"/>
                <a:cs typeface="Candara" charset="0"/>
              </a:rPr>
              <a:t>search?biw</a:t>
            </a:r>
            <a:r>
              <a:rPr lang="es-MX" sz="1600" dirty="0">
                <a:latin typeface="Candara" charset="0"/>
                <a:ea typeface="Candara" charset="0"/>
                <a:cs typeface="Candara" charset="0"/>
              </a:rPr>
              <a:t>=1366&amp;bih=662&amp;tbm=</a:t>
            </a:r>
            <a:r>
              <a:rPr lang="es-MX" sz="1600" dirty="0" err="1">
                <a:latin typeface="Candara" charset="0"/>
                <a:ea typeface="Candara" charset="0"/>
                <a:cs typeface="Candara" charset="0"/>
              </a:rPr>
              <a:t>isch&amp;sa</a:t>
            </a:r>
            <a:r>
              <a:rPr lang="es-MX" sz="1600" dirty="0">
                <a:latin typeface="Candara" charset="0"/>
                <a:ea typeface="Candara" charset="0"/>
                <a:cs typeface="Candara" charset="0"/>
              </a:rPr>
              <a:t>=1&amp;q=</a:t>
            </a:r>
            <a:r>
              <a:rPr lang="es-MX" sz="1600" dirty="0" err="1">
                <a:latin typeface="Candara" charset="0"/>
                <a:ea typeface="Candara" charset="0"/>
                <a:cs typeface="Candara" charset="0"/>
              </a:rPr>
              <a:t>tipos+de+planeacion&amp;oq</a:t>
            </a:r>
            <a:r>
              <a:rPr lang="es-MX" sz="1600" dirty="0">
                <a:latin typeface="Candara" charset="0"/>
                <a:ea typeface="Candara" charset="0"/>
                <a:cs typeface="Candara" charset="0"/>
              </a:rPr>
              <a:t>=</a:t>
            </a:r>
            <a:r>
              <a:rPr lang="es-MX" sz="1600" dirty="0" err="1">
                <a:latin typeface="Candara" charset="0"/>
                <a:ea typeface="Candara" charset="0"/>
                <a:cs typeface="Candara" charset="0"/>
              </a:rPr>
              <a:t>tipos+de+planeac&amp;gs_l</a:t>
            </a:r>
            <a:r>
              <a:rPr lang="es-MX" sz="1600" dirty="0">
                <a:latin typeface="Candara" charset="0"/>
                <a:ea typeface="Candara" charset="0"/>
                <a:cs typeface="Candara" charset="0"/>
              </a:rPr>
              <a:t>=psy-ab.1.0.0l10.88784.95835.0.100437.22.20.0.0.0.0.140.2076.1j17.18.0....0...1.1.64.psy-ab..5.17.1972...0i67k1.0.KtGECS666_A</a:t>
            </a:r>
          </a:p>
          <a:p>
            <a:r>
              <a:rPr lang="es-MX" sz="1600" dirty="0">
                <a:latin typeface="Candara" charset="0"/>
                <a:ea typeface="Candara" charset="0"/>
                <a:cs typeface="Candara" charset="0"/>
              </a:rPr>
              <a:t>https://www.google.com.mx/</a:t>
            </a:r>
            <a:r>
              <a:rPr lang="es-MX" sz="1600" dirty="0" err="1">
                <a:latin typeface="Candara" charset="0"/>
                <a:ea typeface="Candara" charset="0"/>
                <a:cs typeface="Candara" charset="0"/>
              </a:rPr>
              <a:t>search?biw</a:t>
            </a:r>
            <a:r>
              <a:rPr lang="es-MX" sz="1600" dirty="0">
                <a:latin typeface="Candara" charset="0"/>
                <a:ea typeface="Candara" charset="0"/>
                <a:cs typeface="Candara" charset="0"/>
              </a:rPr>
              <a:t>=1366&amp;bih=662&amp;tbm=</a:t>
            </a:r>
            <a:r>
              <a:rPr lang="es-MX" sz="1600" dirty="0" err="1">
                <a:latin typeface="Candara" charset="0"/>
                <a:ea typeface="Candara" charset="0"/>
                <a:cs typeface="Candara" charset="0"/>
              </a:rPr>
              <a:t>isch&amp;sa</a:t>
            </a:r>
            <a:r>
              <a:rPr lang="es-MX" sz="1600" dirty="0">
                <a:latin typeface="Candara" charset="0"/>
                <a:ea typeface="Candara" charset="0"/>
                <a:cs typeface="Candara" charset="0"/>
              </a:rPr>
              <a:t>=1&amp;q=</a:t>
            </a:r>
            <a:r>
              <a:rPr lang="es-MX" sz="1600" dirty="0" err="1">
                <a:latin typeface="Candara" charset="0"/>
                <a:ea typeface="Candara" charset="0"/>
                <a:cs typeface="Candara" charset="0"/>
              </a:rPr>
              <a:t>plan+estrategico&amp;oq</a:t>
            </a:r>
            <a:r>
              <a:rPr lang="es-MX" sz="1600" dirty="0">
                <a:latin typeface="Candara" charset="0"/>
                <a:ea typeface="Candara" charset="0"/>
                <a:cs typeface="Candara" charset="0"/>
              </a:rPr>
              <a:t>=</a:t>
            </a:r>
            <a:r>
              <a:rPr lang="es-MX" sz="1600" dirty="0" err="1">
                <a:latin typeface="Candara" charset="0"/>
                <a:ea typeface="Candara" charset="0"/>
                <a:cs typeface="Candara" charset="0"/>
              </a:rPr>
              <a:t>plan+estrategico&amp;gs_l</a:t>
            </a:r>
            <a:r>
              <a:rPr lang="es-MX" sz="1600" dirty="0">
                <a:latin typeface="Candara" charset="0"/>
                <a:ea typeface="Candara" charset="0"/>
                <a:cs typeface="Candara" charset="0"/>
              </a:rPr>
              <a:t>=psy-ab.3..0l10.157230.163948.0.164503.34.24.0.0.0.0.161.2304.4j17.21.0....0...1.1.64.psy-ab..18.16.1780...0i67k1.0.kdvEb6LL5R4#imgrc=r0s_n9vRRb0PuM:M:</a:t>
            </a:r>
          </a:p>
          <a:p>
            <a:r>
              <a:rPr lang="es-MX" sz="1600" dirty="0">
                <a:latin typeface="Candara" charset="0"/>
                <a:ea typeface="Candara" charset="0"/>
                <a:cs typeface="Candara" charset="0"/>
              </a:rPr>
              <a:t>https://www.google.com.mx/</a:t>
            </a:r>
            <a:r>
              <a:rPr lang="es-MX" sz="1600" dirty="0" err="1">
                <a:latin typeface="Candara" charset="0"/>
                <a:ea typeface="Candara" charset="0"/>
                <a:cs typeface="Candara" charset="0"/>
              </a:rPr>
              <a:t>search?biw</a:t>
            </a:r>
            <a:r>
              <a:rPr lang="es-MX" sz="1600" dirty="0">
                <a:latin typeface="Candara" charset="0"/>
                <a:ea typeface="Candara" charset="0"/>
                <a:cs typeface="Candara" charset="0"/>
              </a:rPr>
              <a:t>=1366&amp;bih=662&amp;tbm=</a:t>
            </a:r>
            <a:r>
              <a:rPr lang="es-MX" sz="1600" dirty="0" err="1">
                <a:latin typeface="Candara" charset="0"/>
                <a:ea typeface="Candara" charset="0"/>
                <a:cs typeface="Candara" charset="0"/>
              </a:rPr>
              <a:t>isch&amp;sa</a:t>
            </a:r>
            <a:r>
              <a:rPr lang="es-MX" sz="1600" dirty="0">
                <a:latin typeface="Candara" charset="0"/>
                <a:ea typeface="Candara" charset="0"/>
                <a:cs typeface="Candara" charset="0"/>
              </a:rPr>
              <a:t>=1&amp;q=</a:t>
            </a:r>
            <a:r>
              <a:rPr lang="es-MX" sz="1600" dirty="0" err="1">
                <a:latin typeface="Candara" charset="0"/>
                <a:ea typeface="Candara" charset="0"/>
                <a:cs typeface="Candara" charset="0"/>
              </a:rPr>
              <a:t>plan+comercial&amp;oq</a:t>
            </a:r>
            <a:r>
              <a:rPr lang="es-MX" sz="1600" dirty="0">
                <a:latin typeface="Candara" charset="0"/>
                <a:ea typeface="Candara" charset="0"/>
                <a:cs typeface="Candara" charset="0"/>
              </a:rPr>
              <a:t>=</a:t>
            </a:r>
            <a:r>
              <a:rPr lang="es-MX" sz="1600" dirty="0" err="1">
                <a:latin typeface="Candara" charset="0"/>
                <a:ea typeface="Candara" charset="0"/>
                <a:cs typeface="Candara" charset="0"/>
              </a:rPr>
              <a:t>plan+comercial&amp;gs_l</a:t>
            </a:r>
            <a:r>
              <a:rPr lang="es-MX" sz="1600" dirty="0">
                <a:latin typeface="Candara" charset="0"/>
                <a:ea typeface="Candara" charset="0"/>
                <a:cs typeface="Candara" charset="0"/>
              </a:rPr>
              <a:t>=psy-ab.3..0l10.97055.102383.0.102866.20.20.0.0.0.0.155.2029.0j16.16.0....0...1.1.64.psy-ab..4.16.2025...0i67k1.0.49jMfUSDyDY#imgrc=B07Iof0fKiAZ0M:</a:t>
            </a:r>
          </a:p>
          <a:p>
            <a:r>
              <a:rPr lang="es-MX" sz="1600" dirty="0">
                <a:latin typeface="Candara" charset="0"/>
                <a:ea typeface="Candara" charset="0"/>
                <a:cs typeface="Candara" charset="0"/>
              </a:rPr>
              <a:t>https://www.google.com.mx/</a:t>
            </a:r>
            <a:r>
              <a:rPr lang="es-MX" sz="1600" dirty="0" err="1">
                <a:latin typeface="Candara" charset="0"/>
                <a:ea typeface="Candara" charset="0"/>
                <a:cs typeface="Candara" charset="0"/>
              </a:rPr>
              <a:t>search?biw</a:t>
            </a:r>
            <a:r>
              <a:rPr lang="es-MX" sz="1600" dirty="0">
                <a:latin typeface="Candara" charset="0"/>
                <a:ea typeface="Candara" charset="0"/>
                <a:cs typeface="Candara" charset="0"/>
              </a:rPr>
              <a:t>=1366&amp;bih=662&amp;tbm=</a:t>
            </a:r>
            <a:r>
              <a:rPr lang="es-MX" sz="1600" dirty="0" err="1">
                <a:latin typeface="Candara" charset="0"/>
                <a:ea typeface="Candara" charset="0"/>
                <a:cs typeface="Candara" charset="0"/>
              </a:rPr>
              <a:t>isch&amp;sa</a:t>
            </a:r>
            <a:r>
              <a:rPr lang="es-MX" sz="1600" dirty="0">
                <a:latin typeface="Candara" charset="0"/>
                <a:ea typeface="Candara" charset="0"/>
                <a:cs typeface="Candara" charset="0"/>
              </a:rPr>
              <a:t>=1&amp;q=</a:t>
            </a:r>
            <a:r>
              <a:rPr lang="es-MX" sz="1600" dirty="0" err="1">
                <a:latin typeface="Candara" charset="0"/>
                <a:ea typeface="Candara" charset="0"/>
                <a:cs typeface="Candara" charset="0"/>
              </a:rPr>
              <a:t>plan+de+trabajo&amp;oq</a:t>
            </a:r>
            <a:r>
              <a:rPr lang="es-MX" sz="1600" dirty="0">
                <a:latin typeface="Candara" charset="0"/>
                <a:ea typeface="Candara" charset="0"/>
                <a:cs typeface="Candara" charset="0"/>
              </a:rPr>
              <a:t>=</a:t>
            </a:r>
            <a:r>
              <a:rPr lang="es-MX" sz="1600" dirty="0" err="1">
                <a:latin typeface="Candara" charset="0"/>
                <a:ea typeface="Candara" charset="0"/>
                <a:cs typeface="Candara" charset="0"/>
              </a:rPr>
              <a:t>plan+de+trabajo&amp;gs_l</a:t>
            </a:r>
            <a:r>
              <a:rPr lang="es-MX" sz="1600" dirty="0">
                <a:latin typeface="Candara" charset="0"/>
                <a:ea typeface="Candara" charset="0"/>
                <a:cs typeface="Candara" charset="0"/>
              </a:rPr>
              <a:t>=psy-ab.3..0l10.341957.347778.0.348293.19.19.0.0.0.0.163.2278.2j17.19.0....0...1.1.64.psy-ab..0.19.2266...0i67k1.0.lXZiqJ5rEL0#imgrc=mU_6hrInDQTd6M:</a:t>
            </a:r>
          </a:p>
          <a:p>
            <a:r>
              <a:rPr lang="es-MX" sz="1600" dirty="0">
                <a:latin typeface="Candara" charset="0"/>
                <a:ea typeface="Candara" charset="0"/>
                <a:cs typeface="Candara" charset="0"/>
              </a:rPr>
              <a:t>https://www.google.com.mx/</a:t>
            </a:r>
            <a:r>
              <a:rPr lang="es-MX" sz="1600" dirty="0" err="1">
                <a:latin typeface="Candara" charset="0"/>
                <a:ea typeface="Candara" charset="0"/>
                <a:cs typeface="Candara" charset="0"/>
              </a:rPr>
              <a:t>search?biw</a:t>
            </a:r>
            <a:r>
              <a:rPr lang="es-MX" sz="1600" dirty="0">
                <a:latin typeface="Candara" charset="0"/>
                <a:ea typeface="Candara" charset="0"/>
                <a:cs typeface="Candara" charset="0"/>
              </a:rPr>
              <a:t>=1366&amp;bih=662&amp;tbm=</a:t>
            </a:r>
            <a:r>
              <a:rPr lang="es-MX" sz="1600" dirty="0" err="1">
                <a:latin typeface="Candara" charset="0"/>
                <a:ea typeface="Candara" charset="0"/>
                <a:cs typeface="Candara" charset="0"/>
              </a:rPr>
              <a:t>isch&amp;sa</a:t>
            </a:r>
            <a:r>
              <a:rPr lang="es-MX" sz="1600" dirty="0">
                <a:latin typeface="Candara" charset="0"/>
                <a:ea typeface="Candara" charset="0"/>
                <a:cs typeface="Candara" charset="0"/>
              </a:rPr>
              <a:t>=1&amp;q=</a:t>
            </a:r>
            <a:r>
              <a:rPr lang="es-MX" sz="1600" dirty="0" err="1">
                <a:latin typeface="Candara" charset="0"/>
                <a:ea typeface="Candara" charset="0"/>
                <a:cs typeface="Candara" charset="0"/>
              </a:rPr>
              <a:t>plan+de+mercadotecnia&amp;oq</a:t>
            </a:r>
            <a:r>
              <a:rPr lang="es-MX" sz="1600" dirty="0">
                <a:latin typeface="Candara" charset="0"/>
                <a:ea typeface="Candara" charset="0"/>
                <a:cs typeface="Candara" charset="0"/>
              </a:rPr>
              <a:t>=</a:t>
            </a:r>
            <a:r>
              <a:rPr lang="es-MX" sz="1600" dirty="0" err="1">
                <a:latin typeface="Candara" charset="0"/>
                <a:ea typeface="Candara" charset="0"/>
                <a:cs typeface="Candara" charset="0"/>
              </a:rPr>
              <a:t>plan+de+merc&amp;gs_l</a:t>
            </a:r>
            <a:r>
              <a:rPr lang="es-MX" sz="1600" dirty="0">
                <a:latin typeface="Candara" charset="0"/>
                <a:ea typeface="Candara" charset="0"/>
                <a:cs typeface="Candara" charset="0"/>
              </a:rPr>
              <a:t>=psy-ab.1.1.0l10.105350.108428.0.110272.11.11.0.0.0.0.142.1281.0j11.11.0....0...1.1.64.psy-ab..1.10.1177...0i67k1.0.eH2s-VCN6IA#imgrc=nC8o5sl-VcwpeM:</a:t>
            </a:r>
          </a:p>
        </p:txBody>
      </p:sp>
      <p:sp>
        <p:nvSpPr>
          <p:cNvPr id="4" name="Marcador de número de diapositiva 3"/>
          <p:cNvSpPr>
            <a:spLocks noGrp="1"/>
          </p:cNvSpPr>
          <p:nvPr>
            <p:ph type="sldNum" sz="quarter" idx="12"/>
          </p:nvPr>
        </p:nvSpPr>
        <p:spPr/>
        <p:txBody>
          <a:bodyPr/>
          <a:lstStyle/>
          <a:p>
            <a:fld id="{D1898CFB-8F02-45D3-A565-60B8EE0D795F}" type="slidenum">
              <a:rPr lang="es-PE" smtClean="0"/>
              <a:t>49</a:t>
            </a:fld>
            <a:endParaRPr lang="es-PE"/>
          </a:p>
        </p:txBody>
      </p:sp>
    </p:spTree>
    <p:extLst>
      <p:ext uri="{BB962C8B-B14F-4D97-AF65-F5344CB8AC3E}">
        <p14:creationId xmlns:p14="http://schemas.microsoft.com/office/powerpoint/2010/main" val="21823500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45201" y="624110"/>
            <a:ext cx="6589199" cy="788666"/>
          </a:xfrm>
        </p:spPr>
        <p:txBody>
          <a:bodyPr>
            <a:normAutofit fontScale="90000"/>
          </a:bodyPr>
          <a:lstStyle/>
          <a:p>
            <a:r>
              <a:rPr lang="es-PE" dirty="0"/>
              <a:t>Concepto de planeación</a:t>
            </a:r>
            <a:br>
              <a:rPr lang="es-PE" dirty="0"/>
            </a:br>
            <a:endParaRPr lang="es-PE" dirty="0"/>
          </a:p>
        </p:txBody>
      </p:sp>
      <p:sp>
        <p:nvSpPr>
          <p:cNvPr id="3" name="2 Marcador de contenido"/>
          <p:cNvSpPr>
            <a:spLocks noGrp="1"/>
          </p:cNvSpPr>
          <p:nvPr>
            <p:ph idx="1"/>
          </p:nvPr>
        </p:nvSpPr>
        <p:spPr>
          <a:xfrm>
            <a:off x="1429004" y="1628800"/>
            <a:ext cx="6596418" cy="2803748"/>
          </a:xfrm>
        </p:spPr>
        <p:txBody>
          <a:bodyPr>
            <a:normAutofit lnSpcReduction="10000"/>
          </a:bodyPr>
          <a:lstStyle/>
          <a:p>
            <a:pPr marL="0" indent="0" algn="just">
              <a:lnSpc>
                <a:spcPct val="150000"/>
              </a:lnSpc>
              <a:buNone/>
            </a:pPr>
            <a:r>
              <a:rPr lang="es-PE" sz="2400" dirty="0"/>
              <a:t>Consiste en establecer anticipadamente las metas, los objetivos, políticas, reglas, procedimientos, programas, presupuestos y estrategias de una empresa. Consiste en determinar lo que se va a hacerse.</a:t>
            </a:r>
          </a:p>
          <a:p>
            <a:endParaRPr lang="es-PE"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8104" y="4149080"/>
            <a:ext cx="2800350" cy="2425452"/>
          </a:xfrm>
          <a:prstGeom prst="rect">
            <a:avLst/>
          </a:prstGeom>
          <a:ln>
            <a:noFill/>
          </a:ln>
          <a:effectLst>
            <a:softEdge rad="112500"/>
          </a:effectLst>
        </p:spPr>
      </p:pic>
      <p:sp>
        <p:nvSpPr>
          <p:cNvPr id="5" name="Marcador de número de diapositiva 4"/>
          <p:cNvSpPr>
            <a:spLocks noGrp="1"/>
          </p:cNvSpPr>
          <p:nvPr>
            <p:ph type="sldNum" sz="quarter" idx="12"/>
          </p:nvPr>
        </p:nvSpPr>
        <p:spPr/>
        <p:txBody>
          <a:bodyPr/>
          <a:lstStyle/>
          <a:p>
            <a:fld id="{D1898CFB-8F02-45D3-A565-60B8EE0D795F}" type="slidenum">
              <a:rPr lang="es-PE" smtClean="0"/>
              <a:t>5</a:t>
            </a:fld>
            <a:endParaRPr lang="es-PE"/>
          </a:p>
        </p:txBody>
      </p:sp>
    </p:spTree>
    <p:extLst>
      <p:ext uri="{BB962C8B-B14F-4D97-AF65-F5344CB8AC3E}">
        <p14:creationId xmlns:p14="http://schemas.microsoft.com/office/powerpoint/2010/main" val="2043215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1" name="Rectangle 70">
            <a:extLst>
              <a:ext uri="{FF2B5EF4-FFF2-40B4-BE49-F238E27FC236}">
                <a16:creationId xmlns="" xmlns:a16="http://schemas.microsoft.com/office/drawing/2014/main" id="{B2EC7880-C5D9-40A8-A6B0-3198AD07AD1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9144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 xmlns:a16="http://schemas.microsoft.com/office/drawing/2014/main" id="{94543A62-A2AB-454A-878E-D3D9190D5FC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3716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75" name="Freeform 11">
            <a:extLst>
              <a:ext uri="{FF2B5EF4-FFF2-40B4-BE49-F238E27FC236}">
                <a16:creationId xmlns="" xmlns:a16="http://schemas.microsoft.com/office/drawing/2014/main" id="{50553464-41F1-4160-9D02-7C5EC7013BD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061223"/>
            <a:ext cx="778526" cy="506277"/>
          </a:xfrm>
          <a:custGeom>
            <a:avLst/>
            <a:gdLst>
              <a:gd name="connsiteX0" fmla="*/ 0 w 1038036"/>
              <a:gd name="connsiteY0" fmla="*/ 0 h 506277"/>
              <a:gd name="connsiteX1" fmla="*/ 182880 w 1038036"/>
              <a:gd name="connsiteY1" fmla="*/ 0 h 506277"/>
              <a:gd name="connsiteX2" fmla="*/ 291705 w 1038036"/>
              <a:gd name="connsiteY2" fmla="*/ 0 h 506277"/>
              <a:gd name="connsiteX3" fmla="*/ 291705 w 1038036"/>
              <a:gd name="connsiteY3" fmla="*/ 151 h 506277"/>
              <a:gd name="connsiteX4" fmla="*/ 692049 w 1038036"/>
              <a:gd name="connsiteY4" fmla="*/ 705 h 506277"/>
              <a:gd name="connsiteX5" fmla="*/ 782744 w 1038036"/>
              <a:gd name="connsiteY5" fmla="*/ 705 h 506277"/>
              <a:gd name="connsiteX6" fmla="*/ 797001 w 1038036"/>
              <a:gd name="connsiteY6" fmla="*/ 5473 h 506277"/>
              <a:gd name="connsiteX7" fmla="*/ 801982 w 1038036"/>
              <a:gd name="connsiteY7" fmla="*/ 10242 h 506277"/>
              <a:gd name="connsiteX8" fmla="*/ 1030951 w 1038036"/>
              <a:gd name="connsiteY8" fmla="*/ 239185 h 506277"/>
              <a:gd name="connsiteX9" fmla="*/ 1030951 w 1038036"/>
              <a:gd name="connsiteY9" fmla="*/ 267797 h 506277"/>
              <a:gd name="connsiteX10" fmla="*/ 801982 w 1038036"/>
              <a:gd name="connsiteY10" fmla="*/ 496740 h 506277"/>
              <a:gd name="connsiteX11" fmla="*/ 797001 w 1038036"/>
              <a:gd name="connsiteY11" fmla="*/ 501508 h 506277"/>
              <a:gd name="connsiteX12" fmla="*/ 782744 w 1038036"/>
              <a:gd name="connsiteY12" fmla="*/ 506277 h 506277"/>
              <a:gd name="connsiteX13" fmla="*/ 692049 w 1038036"/>
              <a:gd name="connsiteY13" fmla="*/ 506277 h 506277"/>
              <a:gd name="connsiteX14" fmla="*/ 291705 w 1038036"/>
              <a:gd name="connsiteY14" fmla="*/ 505140 h 506277"/>
              <a:gd name="connsiteX15" fmla="*/ 291705 w 1038036"/>
              <a:gd name="connsiteY15" fmla="*/ 506277 h 506277"/>
              <a:gd name="connsiteX16" fmla="*/ 0 w 1038036"/>
              <a:gd name="connsiteY16" fmla="*/ 506277 h 50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38036" h="506277">
                <a:moveTo>
                  <a:pt x="0" y="0"/>
                </a:moveTo>
                <a:lnTo>
                  <a:pt x="182880" y="0"/>
                </a:lnTo>
                <a:lnTo>
                  <a:pt x="291705" y="0"/>
                </a:lnTo>
                <a:lnTo>
                  <a:pt x="291705" y="151"/>
                </a:lnTo>
                <a:lnTo>
                  <a:pt x="692049" y="705"/>
                </a:lnTo>
                <a:lnTo>
                  <a:pt x="782744" y="705"/>
                </a:lnTo>
                <a:cubicBezTo>
                  <a:pt x="787553" y="705"/>
                  <a:pt x="792363" y="5473"/>
                  <a:pt x="797001" y="5473"/>
                </a:cubicBezTo>
                <a:cubicBezTo>
                  <a:pt x="797001" y="10242"/>
                  <a:pt x="801982" y="10242"/>
                  <a:pt x="801982" y="10242"/>
                </a:cubicBezTo>
                <a:lnTo>
                  <a:pt x="1030951" y="239185"/>
                </a:lnTo>
                <a:cubicBezTo>
                  <a:pt x="1040398" y="248722"/>
                  <a:pt x="1040398" y="258259"/>
                  <a:pt x="1030951" y="267797"/>
                </a:cubicBezTo>
                <a:lnTo>
                  <a:pt x="801982" y="496740"/>
                </a:lnTo>
                <a:cubicBezTo>
                  <a:pt x="800436" y="498363"/>
                  <a:pt x="798547" y="499885"/>
                  <a:pt x="797001" y="501508"/>
                </a:cubicBezTo>
                <a:cubicBezTo>
                  <a:pt x="792363" y="506277"/>
                  <a:pt x="787553" y="506277"/>
                  <a:pt x="782744" y="506277"/>
                </a:cubicBezTo>
                <a:lnTo>
                  <a:pt x="692049" y="506277"/>
                </a:lnTo>
                <a:lnTo>
                  <a:pt x="291705" y="505140"/>
                </a:lnTo>
                <a:lnTo>
                  <a:pt x="291705" y="506277"/>
                </a:lnTo>
                <a:lnTo>
                  <a:pt x="0" y="50627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Resultado de imagen para fundamentos de la planeación">
            <a:hlinkClick r:id="rId2"/>
            <a:extLst>
              <a:ext uri="{FF2B5EF4-FFF2-40B4-BE49-F238E27FC236}">
                <a16:creationId xmlns="" xmlns:a16="http://schemas.microsoft.com/office/drawing/2014/main" id="{C686F210-D33C-4013-92E2-0A49CCD153A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175" r="6744"/>
          <a:stretch/>
        </p:blipFill>
        <p:spPr bwMode="auto">
          <a:xfrm>
            <a:off x="3464657" y="640080"/>
            <a:ext cx="5215183" cy="5252773"/>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486918" y="645106"/>
            <a:ext cx="2737709" cy="1259894"/>
          </a:xfrm>
        </p:spPr>
        <p:txBody>
          <a:bodyPr>
            <a:normAutofit/>
          </a:bodyPr>
          <a:lstStyle/>
          <a:p>
            <a:pPr>
              <a:lnSpc>
                <a:spcPct val="90000"/>
              </a:lnSpc>
            </a:pPr>
            <a:r>
              <a:rPr lang="es-PE" sz="2800"/>
              <a:t>Objetivos  de la Planeación</a:t>
            </a:r>
          </a:p>
        </p:txBody>
      </p:sp>
      <p:sp>
        <p:nvSpPr>
          <p:cNvPr id="3" name="2 Marcador de contenido"/>
          <p:cNvSpPr>
            <a:spLocks noGrp="1"/>
          </p:cNvSpPr>
          <p:nvPr>
            <p:ph idx="1"/>
          </p:nvPr>
        </p:nvSpPr>
        <p:spPr>
          <a:xfrm>
            <a:off x="486918" y="2133600"/>
            <a:ext cx="2737709" cy="3759253"/>
          </a:xfrm>
        </p:spPr>
        <p:txBody>
          <a:bodyPr>
            <a:normAutofit/>
          </a:bodyPr>
          <a:lstStyle/>
          <a:p>
            <a:r>
              <a:rPr lang="es-PE"/>
              <a:t>Marca una dirección</a:t>
            </a:r>
          </a:p>
          <a:p>
            <a:r>
              <a:rPr lang="es-PE"/>
              <a:t>Reduce la incertidumbre</a:t>
            </a:r>
          </a:p>
          <a:p>
            <a:r>
              <a:rPr lang="es-PE"/>
              <a:t>Establece criterios de control</a:t>
            </a:r>
          </a:p>
          <a:p>
            <a:r>
              <a:rPr lang="es-PE"/>
              <a:t>Etc.</a:t>
            </a:r>
          </a:p>
          <a:p>
            <a:pPr marL="0" indent="0">
              <a:buNone/>
            </a:pPr>
            <a:endParaRPr lang="es-PE" dirty="0"/>
          </a:p>
        </p:txBody>
      </p:sp>
      <p:sp>
        <p:nvSpPr>
          <p:cNvPr id="4" name="Marcador de número de diapositiva 3"/>
          <p:cNvSpPr>
            <a:spLocks noGrp="1"/>
          </p:cNvSpPr>
          <p:nvPr>
            <p:ph type="sldNum" sz="quarter" idx="12"/>
          </p:nvPr>
        </p:nvSpPr>
        <p:spPr/>
        <p:txBody>
          <a:bodyPr/>
          <a:lstStyle/>
          <a:p>
            <a:fld id="{D1898CFB-8F02-45D3-A565-60B8EE0D795F}" type="slidenum">
              <a:rPr lang="es-PE" smtClean="0"/>
              <a:t>6</a:t>
            </a:fld>
            <a:endParaRPr lang="es-PE"/>
          </a:p>
        </p:txBody>
      </p:sp>
    </p:spTree>
    <p:extLst>
      <p:ext uri="{BB962C8B-B14F-4D97-AF65-F5344CB8AC3E}">
        <p14:creationId xmlns:p14="http://schemas.microsoft.com/office/powerpoint/2010/main" val="14267969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45201" y="624110"/>
            <a:ext cx="6589199" cy="750744"/>
          </a:xfrm>
        </p:spPr>
        <p:txBody>
          <a:bodyPr>
            <a:normAutofit fontScale="90000"/>
          </a:bodyPr>
          <a:lstStyle/>
          <a:p>
            <a:r>
              <a:rPr lang="es-PE" sz="4400" dirty="0"/>
              <a:t>Importancia</a:t>
            </a:r>
            <a:r>
              <a:rPr lang="es-PE" dirty="0"/>
              <a:t/>
            </a:r>
            <a:br>
              <a:rPr lang="es-PE" dirty="0"/>
            </a:br>
            <a:endParaRPr lang="es-PE" dirty="0"/>
          </a:p>
        </p:txBody>
      </p:sp>
      <p:sp>
        <p:nvSpPr>
          <p:cNvPr id="3" name="2 Marcador de contenido"/>
          <p:cNvSpPr>
            <a:spLocks noGrp="1"/>
          </p:cNvSpPr>
          <p:nvPr>
            <p:ph idx="1"/>
          </p:nvPr>
        </p:nvSpPr>
        <p:spPr>
          <a:xfrm>
            <a:off x="1942415" y="1374854"/>
            <a:ext cx="6591985" cy="4536368"/>
          </a:xfrm>
        </p:spPr>
        <p:txBody>
          <a:bodyPr>
            <a:normAutofit/>
          </a:bodyPr>
          <a:lstStyle/>
          <a:p>
            <a:pPr marL="0" indent="0" algn="just">
              <a:lnSpc>
                <a:spcPct val="150000"/>
              </a:lnSpc>
              <a:buNone/>
            </a:pPr>
            <a:r>
              <a:rPr lang="es-PE" sz="2400" dirty="0"/>
              <a:t>La planeación reduce el riesgo en la toma de decisiones y da mayor certeza a los resultados esperados.</a:t>
            </a:r>
          </a:p>
          <a:p>
            <a:pPr marL="0" indent="0" algn="just">
              <a:lnSpc>
                <a:spcPct val="150000"/>
              </a:lnSpc>
              <a:buNone/>
            </a:pPr>
            <a:r>
              <a:rPr lang="es-PE" sz="2400" dirty="0"/>
              <a:t>No obstante, existen amenazas que pueden poner en riesgo la planeación de las empresas.</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38407" y="4653136"/>
            <a:ext cx="3438827" cy="18008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Marcador de número de diapositiva 4"/>
          <p:cNvSpPr>
            <a:spLocks noGrp="1"/>
          </p:cNvSpPr>
          <p:nvPr>
            <p:ph type="sldNum" sz="quarter" idx="12"/>
          </p:nvPr>
        </p:nvSpPr>
        <p:spPr/>
        <p:txBody>
          <a:bodyPr/>
          <a:lstStyle/>
          <a:p>
            <a:fld id="{D1898CFB-8F02-45D3-A565-60B8EE0D795F}" type="slidenum">
              <a:rPr lang="es-PE" smtClean="0"/>
              <a:t>7</a:t>
            </a:fld>
            <a:endParaRPr lang="es-PE"/>
          </a:p>
        </p:txBody>
      </p:sp>
    </p:spTree>
    <p:extLst>
      <p:ext uri="{BB962C8B-B14F-4D97-AF65-F5344CB8AC3E}">
        <p14:creationId xmlns:p14="http://schemas.microsoft.com/office/powerpoint/2010/main" val="34091428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96692" y="490662"/>
            <a:ext cx="6779096" cy="850106"/>
          </a:xfrm>
        </p:spPr>
        <p:txBody>
          <a:bodyPr>
            <a:normAutofit/>
          </a:bodyPr>
          <a:lstStyle/>
          <a:p>
            <a:r>
              <a:rPr lang="es-PE" dirty="0"/>
              <a:t>Ventajas	1</a:t>
            </a:r>
          </a:p>
        </p:txBody>
      </p:sp>
      <p:sp>
        <p:nvSpPr>
          <p:cNvPr id="3" name="2 Marcador de contenido"/>
          <p:cNvSpPr>
            <a:spLocks noGrp="1"/>
          </p:cNvSpPr>
          <p:nvPr>
            <p:ph idx="1"/>
          </p:nvPr>
        </p:nvSpPr>
        <p:spPr>
          <a:xfrm>
            <a:off x="1177280" y="1811957"/>
            <a:ext cx="7643192" cy="4785395"/>
          </a:xfrm>
        </p:spPr>
        <p:txBody>
          <a:bodyPr>
            <a:noAutofit/>
          </a:bodyPr>
          <a:lstStyle/>
          <a:p>
            <a:pPr>
              <a:lnSpc>
                <a:spcPct val="150000"/>
              </a:lnSpc>
            </a:pPr>
            <a:r>
              <a:rPr lang="es-PE" sz="2400" dirty="0" smtClean="0"/>
              <a:t>Sólo </a:t>
            </a:r>
            <a:r>
              <a:rPr lang="es-PE" sz="2400" dirty="0"/>
              <a:t>se puede controlar y dirigir lo que se planea.</a:t>
            </a:r>
          </a:p>
          <a:p>
            <a:pPr>
              <a:lnSpc>
                <a:spcPct val="150000"/>
              </a:lnSpc>
            </a:pPr>
            <a:r>
              <a:rPr lang="es-PE" sz="2400" dirty="0" smtClean="0"/>
              <a:t>Distribución </a:t>
            </a:r>
            <a:r>
              <a:rPr lang="es-PE" sz="2400" dirty="0"/>
              <a:t>más justa de recursos</a:t>
            </a:r>
          </a:p>
          <a:p>
            <a:pPr>
              <a:lnSpc>
                <a:spcPct val="150000"/>
              </a:lnSpc>
            </a:pPr>
            <a:r>
              <a:rPr lang="es-PE" sz="2400" dirty="0" smtClean="0"/>
              <a:t>Los </a:t>
            </a:r>
            <a:r>
              <a:rPr lang="es-PE" sz="2400" dirty="0"/>
              <a:t>procesos y procedimientos son y pueden ser objeto de mejora continua</a:t>
            </a:r>
          </a:p>
          <a:p>
            <a:pPr>
              <a:lnSpc>
                <a:spcPct val="150000"/>
              </a:lnSpc>
            </a:pPr>
            <a:r>
              <a:rPr lang="es-PE" sz="2400" dirty="0" smtClean="0"/>
              <a:t>Permite </a:t>
            </a:r>
            <a:r>
              <a:rPr lang="es-PE" sz="2400" dirty="0"/>
              <a:t>traducir la previsión y las estrategias en acciones concretas.</a:t>
            </a:r>
          </a:p>
        </p:txBody>
      </p:sp>
      <p:pic>
        <p:nvPicPr>
          <p:cNvPr id="3074" name="Picture 2" descr="Resultado de imagen para fundamentos de la planeación">
            <a:hlinkClick r:id="rId2"/>
            <a:extLst>
              <a:ext uri="{FF2B5EF4-FFF2-40B4-BE49-F238E27FC236}">
                <a16:creationId xmlns="" xmlns:a16="http://schemas.microsoft.com/office/drawing/2014/main" id="{2FB7CC29-6F8F-4765-AAEA-98F17171A0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2240" y="73219"/>
            <a:ext cx="2404124" cy="1411565"/>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sz="quarter" idx="12"/>
          </p:nvPr>
        </p:nvSpPr>
        <p:spPr/>
        <p:txBody>
          <a:bodyPr/>
          <a:lstStyle/>
          <a:p>
            <a:fld id="{D1898CFB-8F02-45D3-A565-60B8EE0D795F}" type="slidenum">
              <a:rPr lang="es-PE" smtClean="0"/>
              <a:t>8</a:t>
            </a:fld>
            <a:endParaRPr lang="es-PE"/>
          </a:p>
        </p:txBody>
      </p:sp>
    </p:spTree>
    <p:extLst>
      <p:ext uri="{BB962C8B-B14F-4D97-AF65-F5344CB8AC3E}">
        <p14:creationId xmlns:p14="http://schemas.microsoft.com/office/powerpoint/2010/main" val="8611085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07704" y="274638"/>
            <a:ext cx="6779096" cy="850106"/>
          </a:xfrm>
        </p:spPr>
        <p:txBody>
          <a:bodyPr>
            <a:normAutofit fontScale="90000"/>
          </a:bodyPr>
          <a:lstStyle/>
          <a:p>
            <a:r>
              <a:rPr lang="es-PE" dirty="0"/>
              <a:t>Ventajas	2</a:t>
            </a:r>
            <a:br>
              <a:rPr lang="es-PE" dirty="0"/>
            </a:br>
            <a:endParaRPr lang="es-PE" dirty="0"/>
          </a:p>
        </p:txBody>
      </p:sp>
      <p:sp>
        <p:nvSpPr>
          <p:cNvPr id="3" name="2 Marcador de contenido"/>
          <p:cNvSpPr>
            <a:spLocks noGrp="1"/>
          </p:cNvSpPr>
          <p:nvPr>
            <p:ph idx="1"/>
          </p:nvPr>
        </p:nvSpPr>
        <p:spPr>
          <a:xfrm>
            <a:off x="1182452" y="2027238"/>
            <a:ext cx="8229600" cy="4785395"/>
          </a:xfrm>
        </p:spPr>
        <p:txBody>
          <a:bodyPr>
            <a:normAutofit/>
          </a:bodyPr>
          <a:lstStyle/>
          <a:p>
            <a:pPr>
              <a:lnSpc>
                <a:spcPct val="150000"/>
              </a:lnSpc>
            </a:pPr>
            <a:r>
              <a:rPr lang="es-PE" sz="2800" dirty="0" smtClean="0"/>
              <a:t>Permite </a:t>
            </a:r>
            <a:r>
              <a:rPr lang="es-PE" sz="2800" dirty="0"/>
              <a:t>la mejor organización</a:t>
            </a:r>
          </a:p>
          <a:p>
            <a:pPr>
              <a:lnSpc>
                <a:spcPct val="150000"/>
              </a:lnSpc>
            </a:pPr>
            <a:r>
              <a:rPr lang="es-PE" sz="2800" dirty="0" smtClean="0"/>
              <a:t>Facilita </a:t>
            </a:r>
            <a:r>
              <a:rPr lang="es-PE" sz="2800" dirty="0"/>
              <a:t>la coordinación de los recursos humanos</a:t>
            </a:r>
          </a:p>
          <a:p>
            <a:pPr>
              <a:lnSpc>
                <a:spcPct val="150000"/>
              </a:lnSpc>
            </a:pPr>
            <a:r>
              <a:rPr lang="es-PE" sz="2800" dirty="0" smtClean="0"/>
              <a:t>Ayuda </a:t>
            </a:r>
            <a:r>
              <a:rPr lang="es-PE" sz="2800" dirty="0"/>
              <a:t>a la dirección de la empresa</a:t>
            </a:r>
          </a:p>
          <a:p>
            <a:pPr>
              <a:lnSpc>
                <a:spcPct val="150000"/>
              </a:lnSpc>
            </a:pPr>
            <a:r>
              <a:rPr lang="es-PE" sz="2800" dirty="0" smtClean="0"/>
              <a:t>Disminuye </a:t>
            </a:r>
            <a:r>
              <a:rPr lang="es-PE" sz="2800" dirty="0"/>
              <a:t>el riesgo de la empresa frente a contingencias posibles.</a:t>
            </a:r>
          </a:p>
        </p:txBody>
      </p:sp>
      <p:pic>
        <p:nvPicPr>
          <p:cNvPr id="4098" name="Picture 2" descr="Imagen relacionada">
            <a:hlinkClick r:id="rId2"/>
            <a:extLst>
              <a:ext uri="{FF2B5EF4-FFF2-40B4-BE49-F238E27FC236}">
                <a16:creationId xmlns="" xmlns:a16="http://schemas.microsoft.com/office/drawing/2014/main" id="{0D612203-7BD2-4F2F-A0D5-3C9AB5011F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8925" y="8881"/>
            <a:ext cx="2505075" cy="1752600"/>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sz="quarter" idx="12"/>
          </p:nvPr>
        </p:nvSpPr>
        <p:spPr/>
        <p:txBody>
          <a:bodyPr/>
          <a:lstStyle/>
          <a:p>
            <a:fld id="{D1898CFB-8F02-45D3-A565-60B8EE0D795F}" type="slidenum">
              <a:rPr lang="es-PE" smtClean="0"/>
              <a:t>9</a:t>
            </a:fld>
            <a:endParaRPr lang="es-PE"/>
          </a:p>
        </p:txBody>
      </p:sp>
    </p:spTree>
    <p:extLst>
      <p:ext uri="{BB962C8B-B14F-4D97-AF65-F5344CB8AC3E}">
        <p14:creationId xmlns:p14="http://schemas.microsoft.com/office/powerpoint/2010/main" val="18032917"/>
      </p:ext>
    </p:extLst>
  </p:cSld>
  <p:clrMapOvr>
    <a:masterClrMapping/>
  </p:clrMapOvr>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Candara">
      <a:majorFont>
        <a:latin typeface="Candara" panose="020E0502030303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panose="020E0502030303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462</TotalTime>
  <Words>1808</Words>
  <Application>Microsoft Macintosh PowerPoint</Application>
  <PresentationFormat>Presentación en pantalla (4:3)</PresentationFormat>
  <Paragraphs>266</Paragraphs>
  <Slides>49</Slides>
  <Notes>2</Notes>
  <HiddenSlides>0</HiddenSlides>
  <MMClips>0</MMClips>
  <ScaleCrop>false</ScaleCrop>
  <HeadingPairs>
    <vt:vector size="6" baseType="variant">
      <vt:variant>
        <vt:lpstr>Fuentes usadas</vt:lpstr>
      </vt:variant>
      <vt:variant>
        <vt:i4>9</vt:i4>
      </vt:variant>
      <vt:variant>
        <vt:lpstr>Tema</vt:lpstr>
      </vt:variant>
      <vt:variant>
        <vt:i4>2</vt:i4>
      </vt:variant>
      <vt:variant>
        <vt:lpstr>Títulos de diapositiva</vt:lpstr>
      </vt:variant>
      <vt:variant>
        <vt:i4>49</vt:i4>
      </vt:variant>
    </vt:vector>
  </HeadingPairs>
  <TitlesOfParts>
    <vt:vector size="60" baseType="lpstr">
      <vt:lpstr>Arial Rounded MT Bold</vt:lpstr>
      <vt:lpstr>Calibri</vt:lpstr>
      <vt:lpstr>Calibri Light</vt:lpstr>
      <vt:lpstr>Candara</vt:lpstr>
      <vt:lpstr>Gill Sans</vt:lpstr>
      <vt:lpstr>Wingdings</vt:lpstr>
      <vt:lpstr>Wingdings 2</vt:lpstr>
      <vt:lpstr>Wingdings 3</vt:lpstr>
      <vt:lpstr>Arial</vt:lpstr>
      <vt:lpstr>HDOfficeLightV0</vt:lpstr>
      <vt:lpstr>Espiral</vt:lpstr>
      <vt:lpstr>Presentación de PowerPoint</vt:lpstr>
      <vt:lpstr>Estructura de la Unidad de Aprendizaje</vt:lpstr>
      <vt:lpstr>Contenido</vt:lpstr>
      <vt:lpstr>Presentación de PowerPoint</vt:lpstr>
      <vt:lpstr>Concepto de planeación </vt:lpstr>
      <vt:lpstr>Objetivos  de la Planeación</vt:lpstr>
      <vt:lpstr>Importancia </vt:lpstr>
      <vt:lpstr>Ventajas 1</vt:lpstr>
      <vt:lpstr>Ventajas 2 </vt:lpstr>
      <vt:lpstr>Desventajas de la planeación</vt:lpstr>
      <vt:lpstr>Causas de fracaso de la planeación 1</vt:lpstr>
      <vt:lpstr>Causas de fracaso de la planeación 2</vt:lpstr>
      <vt:lpstr>Principales objetivos de la planeación 1</vt:lpstr>
      <vt:lpstr>Principales objetivos de la planeación 2</vt:lpstr>
      <vt:lpstr>Principales objetivos de la planeación 3</vt:lpstr>
      <vt:lpstr>Principales objetivos de la planeación 4</vt:lpstr>
      <vt:lpstr>¿Cual es la diferencia entre la planeación formal e informal?</vt:lpstr>
      <vt:lpstr>Tipos de planes</vt:lpstr>
      <vt:lpstr>Planes por su ámbito de influencia 2</vt:lpstr>
      <vt:lpstr>Planes por su ámbito de influencia 3</vt:lpstr>
      <vt:lpstr>Tipos de planes</vt:lpstr>
      <vt:lpstr>Planes por su horizonte temporal 2</vt:lpstr>
      <vt:lpstr>Planes por su horizonte temporal 3</vt:lpstr>
      <vt:lpstr>Planes por especificidad</vt:lpstr>
      <vt:lpstr>Elementos y herramientas de la Planeación</vt:lpstr>
      <vt:lpstr>                 Misión</vt:lpstr>
      <vt:lpstr>Visión</vt:lpstr>
      <vt:lpstr>                Valores</vt:lpstr>
      <vt:lpstr>                Valores</vt:lpstr>
      <vt:lpstr>El proceso básico de planeación</vt:lpstr>
      <vt:lpstr>Tipos de planes</vt:lpstr>
      <vt:lpstr>Plan estratégico </vt:lpstr>
      <vt:lpstr>Plan anual </vt:lpstr>
      <vt:lpstr>Plan comercial  1</vt:lpstr>
      <vt:lpstr>Plan comercial</vt:lpstr>
      <vt:lpstr>Presentación de PowerPoint</vt:lpstr>
      <vt:lpstr>Plan de trabajo 1</vt:lpstr>
      <vt:lpstr>Plan de trabajo 2</vt:lpstr>
      <vt:lpstr>Plan de trabajo 3</vt:lpstr>
      <vt:lpstr>Plan de investigación</vt:lpstr>
      <vt:lpstr>Plan de mercadotecnia 1 </vt:lpstr>
      <vt:lpstr>Plan de mercadotecnia 2 </vt:lpstr>
      <vt:lpstr>Presentación de PowerPoint</vt:lpstr>
      <vt:lpstr>CONCLUSIONES</vt:lpstr>
      <vt:lpstr>REFERENCIAS</vt:lpstr>
      <vt:lpstr>REFERENCIAS</vt:lpstr>
      <vt:lpstr>Presentación de PowerPoint</vt:lpstr>
      <vt:lpstr>Presentación de PowerPoint</vt:lpstr>
      <vt:lpstr>Presentación de PowerPoint</vt:lpstr>
    </vt:vector>
  </TitlesOfParts>
  <Company>FELIPE S.A DE C.V</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Puppies</dc:creator>
  <cp:lastModifiedBy>José Luis Castillo Soberanes</cp:lastModifiedBy>
  <cp:revision>47</cp:revision>
  <dcterms:created xsi:type="dcterms:W3CDTF">2015-09-04T04:21:20Z</dcterms:created>
  <dcterms:modified xsi:type="dcterms:W3CDTF">2017-10-21T00:18:42Z</dcterms:modified>
</cp:coreProperties>
</file>