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sldIdLst>
    <p:sldId id="292" r:id="rId2"/>
    <p:sldId id="365" r:id="rId3"/>
    <p:sldId id="293" r:id="rId4"/>
    <p:sldId id="340" r:id="rId5"/>
    <p:sldId id="258" r:id="rId6"/>
    <p:sldId id="312" r:id="rId7"/>
    <p:sldId id="295" r:id="rId8"/>
    <p:sldId id="303" r:id="rId9"/>
    <p:sldId id="304" r:id="rId10"/>
    <p:sldId id="305" r:id="rId11"/>
    <p:sldId id="313" r:id="rId12"/>
    <p:sldId id="315" r:id="rId13"/>
    <p:sldId id="316" r:id="rId14"/>
    <p:sldId id="317" r:id="rId15"/>
    <p:sldId id="318" r:id="rId16"/>
    <p:sldId id="326" r:id="rId17"/>
    <p:sldId id="320" r:id="rId18"/>
    <p:sldId id="323" r:id="rId19"/>
    <p:sldId id="324" r:id="rId20"/>
    <p:sldId id="328" r:id="rId21"/>
    <p:sldId id="360" r:id="rId22"/>
    <p:sldId id="327" r:id="rId23"/>
    <p:sldId id="329" r:id="rId24"/>
    <p:sldId id="330" r:id="rId25"/>
    <p:sldId id="331" r:id="rId26"/>
    <p:sldId id="332" r:id="rId27"/>
    <p:sldId id="333" r:id="rId28"/>
    <p:sldId id="334" r:id="rId29"/>
    <p:sldId id="335" r:id="rId30"/>
    <p:sldId id="336" r:id="rId31"/>
    <p:sldId id="338" r:id="rId32"/>
    <p:sldId id="339" r:id="rId33"/>
    <p:sldId id="337" r:id="rId34"/>
    <p:sldId id="341" r:id="rId35"/>
    <p:sldId id="344" r:id="rId36"/>
    <p:sldId id="342" r:id="rId37"/>
    <p:sldId id="345" r:id="rId38"/>
    <p:sldId id="346" r:id="rId39"/>
    <p:sldId id="347" r:id="rId40"/>
    <p:sldId id="361" r:id="rId41"/>
    <p:sldId id="362" r:id="rId42"/>
    <p:sldId id="348" r:id="rId43"/>
    <p:sldId id="352" r:id="rId44"/>
    <p:sldId id="351" r:id="rId45"/>
    <p:sldId id="350" r:id="rId46"/>
    <p:sldId id="349" r:id="rId47"/>
    <p:sldId id="322" r:id="rId48"/>
    <p:sldId id="321" r:id="rId49"/>
    <p:sldId id="357" r:id="rId50"/>
    <p:sldId id="364" r:id="rId51"/>
    <p:sldId id="355" r:id="rId52"/>
    <p:sldId id="358" r:id="rId53"/>
    <p:sldId id="306" r:id="rId54"/>
    <p:sldId id="359" r:id="rId55"/>
    <p:sldId id="363" r:id="rId5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5"/>
    <p:restoredTop sz="94595"/>
  </p:normalViewPr>
  <p:slideViewPr>
    <p:cSldViewPr>
      <p:cViewPr varScale="1">
        <p:scale>
          <a:sx n="104" d="100"/>
          <a:sy n="104" d="100"/>
        </p:scale>
        <p:origin x="1552" y="2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62"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F34EB5-C7EC-4A8E-BF33-9886F63330C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3A9483C4-167A-4F62-98AC-63019D5B4C6B}">
      <dgm:prSet phldrT="[Texto]" custT="1"/>
      <dgm:spPr/>
      <dgm:t>
        <a:bodyPr/>
        <a:lstStyle/>
        <a:p>
          <a:r>
            <a:rPr lang="es-MX" sz="1800" dirty="0">
              <a:latin typeface="Arial" panose="020B0604020202020204" pitchFamily="34" charset="0"/>
              <a:cs typeface="Arial" panose="020B0604020202020204" pitchFamily="34" charset="0"/>
            </a:rPr>
            <a:t>Los derechos de la propiedad intelectual - marca</a:t>
          </a:r>
        </a:p>
      </dgm:t>
    </dgm:pt>
    <dgm:pt modelId="{75F378BE-6722-49CE-88DF-EC32816ED796}" type="parTrans" cxnId="{6C289ABC-D736-4E86-9D36-F724017C504A}">
      <dgm:prSet/>
      <dgm:spPr/>
      <dgm:t>
        <a:bodyPr/>
        <a:lstStyle/>
        <a:p>
          <a:endParaRPr lang="es-MX"/>
        </a:p>
      </dgm:t>
    </dgm:pt>
    <dgm:pt modelId="{1AA17D1A-2F23-42B5-9405-BC005CADF575}" type="sibTrans" cxnId="{6C289ABC-D736-4E86-9D36-F724017C504A}">
      <dgm:prSet/>
      <dgm:spPr/>
      <dgm:t>
        <a:bodyPr/>
        <a:lstStyle/>
        <a:p>
          <a:endParaRPr lang="es-MX"/>
        </a:p>
      </dgm:t>
    </dgm:pt>
    <dgm:pt modelId="{F53B7BCE-A358-47B8-AA0C-24C2351ADC34}">
      <dgm:prSet phldrT="[Texto]" custT="1"/>
      <dgm:spPr/>
      <dgm:t>
        <a:bodyPr/>
        <a:lstStyle/>
        <a:p>
          <a:r>
            <a:rPr lang="es-MX" sz="1800" dirty="0">
              <a:latin typeface="Arial" panose="020B0604020202020204" pitchFamily="34" charset="0"/>
              <a:cs typeface="Arial" panose="020B0604020202020204" pitchFamily="34" charset="0"/>
            </a:rPr>
            <a:t>Marca</a:t>
          </a:r>
        </a:p>
      </dgm:t>
    </dgm:pt>
    <dgm:pt modelId="{EC6E22E0-E24D-4AFA-84F3-2B9D4F296C69}" type="parTrans" cxnId="{EC2701A9-14A0-4ACB-8A97-9F6DDA0EC361}">
      <dgm:prSet/>
      <dgm:spPr/>
      <dgm:t>
        <a:bodyPr/>
        <a:lstStyle/>
        <a:p>
          <a:endParaRPr lang="es-MX"/>
        </a:p>
      </dgm:t>
    </dgm:pt>
    <dgm:pt modelId="{E118B5EF-F446-4143-B306-14987440314D}" type="sibTrans" cxnId="{EC2701A9-14A0-4ACB-8A97-9F6DDA0EC361}">
      <dgm:prSet/>
      <dgm:spPr/>
      <dgm:t>
        <a:bodyPr/>
        <a:lstStyle/>
        <a:p>
          <a:endParaRPr lang="es-MX"/>
        </a:p>
      </dgm:t>
    </dgm:pt>
    <dgm:pt modelId="{4E2201F1-27BB-4EA1-B67C-1AC43E2B10A1}">
      <dgm:prSet phldrT="[Texto]" custT="1"/>
      <dgm:spPr/>
      <dgm:t>
        <a:bodyPr/>
        <a:lstStyle/>
        <a:p>
          <a:r>
            <a:rPr lang="es-MX" sz="1800" dirty="0">
              <a:latin typeface="Arial" panose="020B0604020202020204" pitchFamily="34" charset="0"/>
              <a:cs typeface="Arial" panose="020B0604020202020204" pitchFamily="34" charset="0"/>
            </a:rPr>
            <a:t>Información sobre la protección de la propiedad industrial </a:t>
          </a:r>
        </a:p>
      </dgm:t>
    </dgm:pt>
    <dgm:pt modelId="{018D5D91-84E0-4742-9513-4693313EAFE2}" type="parTrans" cxnId="{BB87AAFF-7F31-404A-816F-CF98670ED53A}">
      <dgm:prSet/>
      <dgm:spPr/>
      <dgm:t>
        <a:bodyPr/>
        <a:lstStyle/>
        <a:p>
          <a:endParaRPr lang="es-MX"/>
        </a:p>
      </dgm:t>
    </dgm:pt>
    <dgm:pt modelId="{452A16F3-8243-4E9B-91F3-84EF9FFE259A}" type="sibTrans" cxnId="{BB87AAFF-7F31-404A-816F-CF98670ED53A}">
      <dgm:prSet/>
      <dgm:spPr/>
      <dgm:t>
        <a:bodyPr/>
        <a:lstStyle/>
        <a:p>
          <a:endParaRPr lang="es-MX"/>
        </a:p>
      </dgm:t>
    </dgm:pt>
    <dgm:pt modelId="{DA98BE5C-2111-47B6-8DCD-E17A430B1B6C}" type="pres">
      <dgm:prSet presAssocID="{66F34EB5-C7EC-4A8E-BF33-9886F63330CA}" presName="linear" presStyleCnt="0">
        <dgm:presLayoutVars>
          <dgm:dir/>
          <dgm:animLvl val="lvl"/>
          <dgm:resizeHandles val="exact"/>
        </dgm:presLayoutVars>
      </dgm:prSet>
      <dgm:spPr/>
      <dgm:t>
        <a:bodyPr/>
        <a:lstStyle/>
        <a:p>
          <a:endParaRPr lang="es-ES_tradnl"/>
        </a:p>
      </dgm:t>
    </dgm:pt>
    <dgm:pt modelId="{D908EFD0-0359-448B-9C0C-32ED80FD3DD7}" type="pres">
      <dgm:prSet presAssocID="{F53B7BCE-A358-47B8-AA0C-24C2351ADC34}" presName="parentLin" presStyleCnt="0"/>
      <dgm:spPr/>
    </dgm:pt>
    <dgm:pt modelId="{7F13274E-F861-4B71-B619-F5CCC6BF8A44}" type="pres">
      <dgm:prSet presAssocID="{F53B7BCE-A358-47B8-AA0C-24C2351ADC34}" presName="parentLeftMargin" presStyleLbl="node1" presStyleIdx="0" presStyleCnt="3"/>
      <dgm:spPr/>
      <dgm:t>
        <a:bodyPr/>
        <a:lstStyle/>
        <a:p>
          <a:endParaRPr lang="es-ES_tradnl"/>
        </a:p>
      </dgm:t>
    </dgm:pt>
    <dgm:pt modelId="{C6DBD3F3-99ED-41AE-B285-2EC9C8798309}" type="pres">
      <dgm:prSet presAssocID="{F53B7BCE-A358-47B8-AA0C-24C2351ADC34}" presName="parentText" presStyleLbl="node1" presStyleIdx="0" presStyleCnt="3">
        <dgm:presLayoutVars>
          <dgm:chMax val="0"/>
          <dgm:bulletEnabled val="1"/>
        </dgm:presLayoutVars>
      </dgm:prSet>
      <dgm:spPr/>
      <dgm:t>
        <a:bodyPr/>
        <a:lstStyle/>
        <a:p>
          <a:endParaRPr lang="es-ES_tradnl"/>
        </a:p>
      </dgm:t>
    </dgm:pt>
    <dgm:pt modelId="{90F1324C-9E53-4B83-A467-89D6B776B3F8}" type="pres">
      <dgm:prSet presAssocID="{F53B7BCE-A358-47B8-AA0C-24C2351ADC34}" presName="negativeSpace" presStyleCnt="0"/>
      <dgm:spPr/>
    </dgm:pt>
    <dgm:pt modelId="{1FC873B6-6317-471F-8CD2-3D8C520B2665}" type="pres">
      <dgm:prSet presAssocID="{F53B7BCE-A358-47B8-AA0C-24C2351ADC34}" presName="childText" presStyleLbl="conFgAcc1" presStyleIdx="0" presStyleCnt="3">
        <dgm:presLayoutVars>
          <dgm:bulletEnabled val="1"/>
        </dgm:presLayoutVars>
      </dgm:prSet>
      <dgm:spPr/>
    </dgm:pt>
    <dgm:pt modelId="{D40FC59B-A564-4462-B58A-9CCD40D132DB}" type="pres">
      <dgm:prSet presAssocID="{E118B5EF-F446-4143-B306-14987440314D}" presName="spaceBetweenRectangles" presStyleCnt="0"/>
      <dgm:spPr/>
    </dgm:pt>
    <dgm:pt modelId="{29D3B5DB-CD35-417A-AAC7-7EA5394338E5}" type="pres">
      <dgm:prSet presAssocID="{3A9483C4-167A-4F62-98AC-63019D5B4C6B}" presName="parentLin" presStyleCnt="0"/>
      <dgm:spPr/>
    </dgm:pt>
    <dgm:pt modelId="{8BE8F792-C75F-485E-B736-7733D03A3494}" type="pres">
      <dgm:prSet presAssocID="{3A9483C4-167A-4F62-98AC-63019D5B4C6B}" presName="parentLeftMargin" presStyleLbl="node1" presStyleIdx="0" presStyleCnt="3"/>
      <dgm:spPr/>
      <dgm:t>
        <a:bodyPr/>
        <a:lstStyle/>
        <a:p>
          <a:endParaRPr lang="es-ES_tradnl"/>
        </a:p>
      </dgm:t>
    </dgm:pt>
    <dgm:pt modelId="{A2E7EEF6-2BBE-47BE-9ED6-3E1C417FB35E}" type="pres">
      <dgm:prSet presAssocID="{3A9483C4-167A-4F62-98AC-63019D5B4C6B}" presName="parentText" presStyleLbl="node1" presStyleIdx="1" presStyleCnt="3">
        <dgm:presLayoutVars>
          <dgm:chMax val="0"/>
          <dgm:bulletEnabled val="1"/>
        </dgm:presLayoutVars>
      </dgm:prSet>
      <dgm:spPr/>
      <dgm:t>
        <a:bodyPr/>
        <a:lstStyle/>
        <a:p>
          <a:endParaRPr lang="es-ES_tradnl"/>
        </a:p>
      </dgm:t>
    </dgm:pt>
    <dgm:pt modelId="{D05243C6-E6A0-43B6-B1BE-CD2361C2A4F0}" type="pres">
      <dgm:prSet presAssocID="{3A9483C4-167A-4F62-98AC-63019D5B4C6B}" presName="negativeSpace" presStyleCnt="0"/>
      <dgm:spPr/>
    </dgm:pt>
    <dgm:pt modelId="{FF33C82C-4474-4B62-A467-4D6E380CB099}" type="pres">
      <dgm:prSet presAssocID="{3A9483C4-167A-4F62-98AC-63019D5B4C6B}" presName="childText" presStyleLbl="conFgAcc1" presStyleIdx="1" presStyleCnt="3">
        <dgm:presLayoutVars>
          <dgm:bulletEnabled val="1"/>
        </dgm:presLayoutVars>
      </dgm:prSet>
      <dgm:spPr/>
    </dgm:pt>
    <dgm:pt modelId="{38B5B1A7-5801-4118-BF4A-DE4FC59754A2}" type="pres">
      <dgm:prSet presAssocID="{1AA17D1A-2F23-42B5-9405-BC005CADF575}" presName="spaceBetweenRectangles" presStyleCnt="0"/>
      <dgm:spPr/>
    </dgm:pt>
    <dgm:pt modelId="{0B6DA6ED-BC30-4D14-9BC8-57427BE740A3}" type="pres">
      <dgm:prSet presAssocID="{4E2201F1-27BB-4EA1-B67C-1AC43E2B10A1}" presName="parentLin" presStyleCnt="0"/>
      <dgm:spPr/>
    </dgm:pt>
    <dgm:pt modelId="{A3AE2C4A-6BD4-4EE7-A428-468C8B4A645C}" type="pres">
      <dgm:prSet presAssocID="{4E2201F1-27BB-4EA1-B67C-1AC43E2B10A1}" presName="parentLeftMargin" presStyleLbl="node1" presStyleIdx="1" presStyleCnt="3"/>
      <dgm:spPr/>
      <dgm:t>
        <a:bodyPr/>
        <a:lstStyle/>
        <a:p>
          <a:endParaRPr lang="es-ES_tradnl"/>
        </a:p>
      </dgm:t>
    </dgm:pt>
    <dgm:pt modelId="{4EC35062-7D54-4EAC-9839-28D0A0EE40A2}" type="pres">
      <dgm:prSet presAssocID="{4E2201F1-27BB-4EA1-B67C-1AC43E2B10A1}" presName="parentText" presStyleLbl="node1" presStyleIdx="2" presStyleCnt="3">
        <dgm:presLayoutVars>
          <dgm:chMax val="0"/>
          <dgm:bulletEnabled val="1"/>
        </dgm:presLayoutVars>
      </dgm:prSet>
      <dgm:spPr/>
      <dgm:t>
        <a:bodyPr/>
        <a:lstStyle/>
        <a:p>
          <a:endParaRPr lang="es-ES_tradnl"/>
        </a:p>
      </dgm:t>
    </dgm:pt>
    <dgm:pt modelId="{C952C27B-F2C4-42A9-9AE3-992CDF48E8EB}" type="pres">
      <dgm:prSet presAssocID="{4E2201F1-27BB-4EA1-B67C-1AC43E2B10A1}" presName="negativeSpace" presStyleCnt="0"/>
      <dgm:spPr/>
    </dgm:pt>
    <dgm:pt modelId="{9EEB2654-50DC-4639-88D2-860E1FE31B15}" type="pres">
      <dgm:prSet presAssocID="{4E2201F1-27BB-4EA1-B67C-1AC43E2B10A1}" presName="childText" presStyleLbl="conFgAcc1" presStyleIdx="2" presStyleCnt="3">
        <dgm:presLayoutVars>
          <dgm:bulletEnabled val="1"/>
        </dgm:presLayoutVars>
      </dgm:prSet>
      <dgm:spPr/>
    </dgm:pt>
  </dgm:ptLst>
  <dgm:cxnLst>
    <dgm:cxn modelId="{C5D1BBD6-7CDD-4091-A0A6-7278455D1B97}" type="presOf" srcId="{66F34EB5-C7EC-4A8E-BF33-9886F63330CA}" destId="{DA98BE5C-2111-47B6-8DCD-E17A430B1B6C}" srcOrd="0" destOrd="0" presId="urn:microsoft.com/office/officeart/2005/8/layout/list1"/>
    <dgm:cxn modelId="{6C793FD5-3C44-4626-B8AC-C8AC2D93FD8A}" type="presOf" srcId="{4E2201F1-27BB-4EA1-B67C-1AC43E2B10A1}" destId="{4EC35062-7D54-4EAC-9839-28D0A0EE40A2}" srcOrd="1" destOrd="0" presId="urn:microsoft.com/office/officeart/2005/8/layout/list1"/>
    <dgm:cxn modelId="{F0E9876A-0CD4-4D02-94DF-97D601F60AFC}" type="presOf" srcId="{3A9483C4-167A-4F62-98AC-63019D5B4C6B}" destId="{8BE8F792-C75F-485E-B736-7733D03A3494}" srcOrd="0" destOrd="0" presId="urn:microsoft.com/office/officeart/2005/8/layout/list1"/>
    <dgm:cxn modelId="{CF50B244-0BDE-4155-A825-FD09C305A032}" type="presOf" srcId="{3A9483C4-167A-4F62-98AC-63019D5B4C6B}" destId="{A2E7EEF6-2BBE-47BE-9ED6-3E1C417FB35E}" srcOrd="1" destOrd="0" presId="urn:microsoft.com/office/officeart/2005/8/layout/list1"/>
    <dgm:cxn modelId="{30C45F12-9D8A-422C-B0E1-5B1B9374BB7D}" type="presOf" srcId="{F53B7BCE-A358-47B8-AA0C-24C2351ADC34}" destId="{C6DBD3F3-99ED-41AE-B285-2EC9C8798309}" srcOrd="1" destOrd="0" presId="urn:microsoft.com/office/officeart/2005/8/layout/list1"/>
    <dgm:cxn modelId="{EC2701A9-14A0-4ACB-8A97-9F6DDA0EC361}" srcId="{66F34EB5-C7EC-4A8E-BF33-9886F63330CA}" destId="{F53B7BCE-A358-47B8-AA0C-24C2351ADC34}" srcOrd="0" destOrd="0" parTransId="{EC6E22E0-E24D-4AFA-84F3-2B9D4F296C69}" sibTransId="{E118B5EF-F446-4143-B306-14987440314D}"/>
    <dgm:cxn modelId="{AB9A20F1-F393-4358-8F54-C65615AABF0B}" type="presOf" srcId="{F53B7BCE-A358-47B8-AA0C-24C2351ADC34}" destId="{7F13274E-F861-4B71-B619-F5CCC6BF8A44}" srcOrd="0" destOrd="0" presId="urn:microsoft.com/office/officeart/2005/8/layout/list1"/>
    <dgm:cxn modelId="{BB87AAFF-7F31-404A-816F-CF98670ED53A}" srcId="{66F34EB5-C7EC-4A8E-BF33-9886F63330CA}" destId="{4E2201F1-27BB-4EA1-B67C-1AC43E2B10A1}" srcOrd="2" destOrd="0" parTransId="{018D5D91-84E0-4742-9513-4693313EAFE2}" sibTransId="{452A16F3-8243-4E9B-91F3-84EF9FFE259A}"/>
    <dgm:cxn modelId="{6C289ABC-D736-4E86-9D36-F724017C504A}" srcId="{66F34EB5-C7EC-4A8E-BF33-9886F63330CA}" destId="{3A9483C4-167A-4F62-98AC-63019D5B4C6B}" srcOrd="1" destOrd="0" parTransId="{75F378BE-6722-49CE-88DF-EC32816ED796}" sibTransId="{1AA17D1A-2F23-42B5-9405-BC005CADF575}"/>
    <dgm:cxn modelId="{2A05CE4E-8118-4275-AF53-3AB3FE9980FC}" type="presOf" srcId="{4E2201F1-27BB-4EA1-B67C-1AC43E2B10A1}" destId="{A3AE2C4A-6BD4-4EE7-A428-468C8B4A645C}" srcOrd="0" destOrd="0" presId="urn:microsoft.com/office/officeart/2005/8/layout/list1"/>
    <dgm:cxn modelId="{7CB67AC0-4165-4840-9780-0150B006C43C}" type="presParOf" srcId="{DA98BE5C-2111-47B6-8DCD-E17A430B1B6C}" destId="{D908EFD0-0359-448B-9C0C-32ED80FD3DD7}" srcOrd="0" destOrd="0" presId="urn:microsoft.com/office/officeart/2005/8/layout/list1"/>
    <dgm:cxn modelId="{2FE4B28F-F1FA-47F9-B253-807400F144CB}" type="presParOf" srcId="{D908EFD0-0359-448B-9C0C-32ED80FD3DD7}" destId="{7F13274E-F861-4B71-B619-F5CCC6BF8A44}" srcOrd="0" destOrd="0" presId="urn:microsoft.com/office/officeart/2005/8/layout/list1"/>
    <dgm:cxn modelId="{87275670-42DE-4F93-A66B-17A289B621BA}" type="presParOf" srcId="{D908EFD0-0359-448B-9C0C-32ED80FD3DD7}" destId="{C6DBD3F3-99ED-41AE-B285-2EC9C8798309}" srcOrd="1" destOrd="0" presId="urn:microsoft.com/office/officeart/2005/8/layout/list1"/>
    <dgm:cxn modelId="{03DF3FC1-37FE-4F65-96BC-E1B19BFF2F96}" type="presParOf" srcId="{DA98BE5C-2111-47B6-8DCD-E17A430B1B6C}" destId="{90F1324C-9E53-4B83-A467-89D6B776B3F8}" srcOrd="1" destOrd="0" presId="urn:microsoft.com/office/officeart/2005/8/layout/list1"/>
    <dgm:cxn modelId="{2726A4BD-B23E-43A1-B885-DB7D9D9E4D40}" type="presParOf" srcId="{DA98BE5C-2111-47B6-8DCD-E17A430B1B6C}" destId="{1FC873B6-6317-471F-8CD2-3D8C520B2665}" srcOrd="2" destOrd="0" presId="urn:microsoft.com/office/officeart/2005/8/layout/list1"/>
    <dgm:cxn modelId="{69469A5D-A386-48BC-918E-C3F9088911BE}" type="presParOf" srcId="{DA98BE5C-2111-47B6-8DCD-E17A430B1B6C}" destId="{D40FC59B-A564-4462-B58A-9CCD40D132DB}" srcOrd="3" destOrd="0" presId="urn:microsoft.com/office/officeart/2005/8/layout/list1"/>
    <dgm:cxn modelId="{9F0EB6F8-FC88-4C12-ACC1-5F0EE482F169}" type="presParOf" srcId="{DA98BE5C-2111-47B6-8DCD-E17A430B1B6C}" destId="{29D3B5DB-CD35-417A-AAC7-7EA5394338E5}" srcOrd="4" destOrd="0" presId="urn:microsoft.com/office/officeart/2005/8/layout/list1"/>
    <dgm:cxn modelId="{02733CBC-2D43-4395-8FB2-FABED6AA6E8F}" type="presParOf" srcId="{29D3B5DB-CD35-417A-AAC7-7EA5394338E5}" destId="{8BE8F792-C75F-485E-B736-7733D03A3494}" srcOrd="0" destOrd="0" presId="urn:microsoft.com/office/officeart/2005/8/layout/list1"/>
    <dgm:cxn modelId="{073483B6-592A-40A0-A85C-5E021AA57A04}" type="presParOf" srcId="{29D3B5DB-CD35-417A-AAC7-7EA5394338E5}" destId="{A2E7EEF6-2BBE-47BE-9ED6-3E1C417FB35E}" srcOrd="1" destOrd="0" presId="urn:microsoft.com/office/officeart/2005/8/layout/list1"/>
    <dgm:cxn modelId="{3BDB5B0D-AC83-4265-9BC3-37E7E0EEF309}" type="presParOf" srcId="{DA98BE5C-2111-47B6-8DCD-E17A430B1B6C}" destId="{D05243C6-E6A0-43B6-B1BE-CD2361C2A4F0}" srcOrd="5" destOrd="0" presId="urn:microsoft.com/office/officeart/2005/8/layout/list1"/>
    <dgm:cxn modelId="{D5BE21CB-FCD3-485E-A616-1D71A9BCCCEC}" type="presParOf" srcId="{DA98BE5C-2111-47B6-8DCD-E17A430B1B6C}" destId="{FF33C82C-4474-4B62-A467-4D6E380CB099}" srcOrd="6" destOrd="0" presId="urn:microsoft.com/office/officeart/2005/8/layout/list1"/>
    <dgm:cxn modelId="{1DC2F390-E7B4-4DA7-AD37-E4ADF041DA61}" type="presParOf" srcId="{DA98BE5C-2111-47B6-8DCD-E17A430B1B6C}" destId="{38B5B1A7-5801-4118-BF4A-DE4FC59754A2}" srcOrd="7" destOrd="0" presId="urn:microsoft.com/office/officeart/2005/8/layout/list1"/>
    <dgm:cxn modelId="{9500CAA8-7609-4680-AF01-D2BFCB300A39}" type="presParOf" srcId="{DA98BE5C-2111-47B6-8DCD-E17A430B1B6C}" destId="{0B6DA6ED-BC30-4D14-9BC8-57427BE740A3}" srcOrd="8" destOrd="0" presId="urn:microsoft.com/office/officeart/2005/8/layout/list1"/>
    <dgm:cxn modelId="{A6CB8850-F417-4699-8B11-8F625AB466E9}" type="presParOf" srcId="{0B6DA6ED-BC30-4D14-9BC8-57427BE740A3}" destId="{A3AE2C4A-6BD4-4EE7-A428-468C8B4A645C}" srcOrd="0" destOrd="0" presId="urn:microsoft.com/office/officeart/2005/8/layout/list1"/>
    <dgm:cxn modelId="{033EB02F-A7DB-47E2-9E1F-FC428E332787}" type="presParOf" srcId="{0B6DA6ED-BC30-4D14-9BC8-57427BE740A3}" destId="{4EC35062-7D54-4EAC-9839-28D0A0EE40A2}" srcOrd="1" destOrd="0" presId="urn:microsoft.com/office/officeart/2005/8/layout/list1"/>
    <dgm:cxn modelId="{8BB4519F-248F-46F6-9872-C4519D0444E5}" type="presParOf" srcId="{DA98BE5C-2111-47B6-8DCD-E17A430B1B6C}" destId="{C952C27B-F2C4-42A9-9AE3-992CDF48E8EB}" srcOrd="9" destOrd="0" presId="urn:microsoft.com/office/officeart/2005/8/layout/list1"/>
    <dgm:cxn modelId="{30061A50-3254-40A3-A589-AAAF4C182C0D}" type="presParOf" srcId="{DA98BE5C-2111-47B6-8DCD-E17A430B1B6C}" destId="{9EEB2654-50DC-4639-88D2-860E1FE31B1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873B6-6317-471F-8CD2-3D8C520B2665}">
      <dsp:nvSpPr>
        <dsp:cNvPr id="0" name=""/>
        <dsp:cNvSpPr/>
      </dsp:nvSpPr>
      <dsp:spPr>
        <a:xfrm>
          <a:off x="0" y="472884"/>
          <a:ext cx="6591300" cy="705600"/>
        </a:xfrm>
        <a:prstGeom prst="rect">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DBD3F3-99ED-41AE-B285-2EC9C8798309}">
      <dsp:nvSpPr>
        <dsp:cNvPr id="0" name=""/>
        <dsp:cNvSpPr/>
      </dsp:nvSpPr>
      <dsp:spPr>
        <a:xfrm>
          <a:off x="329565" y="59604"/>
          <a:ext cx="4613910" cy="826560"/>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Marca</a:t>
          </a:r>
        </a:p>
      </dsp:txBody>
      <dsp:txXfrm>
        <a:off x="369914" y="99953"/>
        <a:ext cx="4533212" cy="745862"/>
      </dsp:txXfrm>
    </dsp:sp>
    <dsp:sp modelId="{FF33C82C-4474-4B62-A467-4D6E380CB099}">
      <dsp:nvSpPr>
        <dsp:cNvPr id="0" name=""/>
        <dsp:cNvSpPr/>
      </dsp:nvSpPr>
      <dsp:spPr>
        <a:xfrm>
          <a:off x="0" y="1742965"/>
          <a:ext cx="6591300" cy="705600"/>
        </a:xfrm>
        <a:prstGeom prst="rect">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E7EEF6-2BBE-47BE-9ED6-3E1C417FB35E}">
      <dsp:nvSpPr>
        <dsp:cNvPr id="0" name=""/>
        <dsp:cNvSpPr/>
      </dsp:nvSpPr>
      <dsp:spPr>
        <a:xfrm>
          <a:off x="329565" y="1329684"/>
          <a:ext cx="4613910" cy="826560"/>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Los derechos de la propiedad intelectual - marca</a:t>
          </a:r>
        </a:p>
      </dsp:txBody>
      <dsp:txXfrm>
        <a:off x="369914" y="1370033"/>
        <a:ext cx="4533212" cy="745862"/>
      </dsp:txXfrm>
    </dsp:sp>
    <dsp:sp modelId="{9EEB2654-50DC-4639-88D2-860E1FE31B15}">
      <dsp:nvSpPr>
        <dsp:cNvPr id="0" name=""/>
        <dsp:cNvSpPr/>
      </dsp:nvSpPr>
      <dsp:spPr>
        <a:xfrm>
          <a:off x="0" y="3013045"/>
          <a:ext cx="6591300" cy="705600"/>
        </a:xfrm>
        <a:prstGeom prst="rect">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C35062-7D54-4EAC-9839-28D0A0EE40A2}">
      <dsp:nvSpPr>
        <dsp:cNvPr id="0" name=""/>
        <dsp:cNvSpPr/>
      </dsp:nvSpPr>
      <dsp:spPr>
        <a:xfrm>
          <a:off x="329565" y="2599765"/>
          <a:ext cx="4613910" cy="826560"/>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Información sobre la protección de la propiedad industrial </a:t>
          </a:r>
        </a:p>
      </dsp:txBody>
      <dsp:txXfrm>
        <a:off x="369914" y="2640114"/>
        <a:ext cx="4533212" cy="74586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389358-D948-47FD-AEEC-EF9301286B79}" type="datetimeFigureOut">
              <a:rPr lang="es-MX" smtClean="0"/>
              <a:t>20/10/17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2E97EC-2B08-4B2E-BC97-0F82BFE5E395}" type="slidenum">
              <a:rPr lang="es-MX" smtClean="0"/>
              <a:t>‹Nr.›</a:t>
            </a:fld>
            <a:endParaRPr lang="es-MX"/>
          </a:p>
        </p:txBody>
      </p:sp>
    </p:spTree>
    <p:extLst>
      <p:ext uri="{BB962C8B-B14F-4D97-AF65-F5344CB8AC3E}">
        <p14:creationId xmlns:p14="http://schemas.microsoft.com/office/powerpoint/2010/main" val="2312957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1BE9DB7-1185-45AB-9FB6-8896B8F5AB9D}" type="slidenum">
              <a:rPr lang="es-ES" smtClean="0"/>
              <a:pPr/>
              <a:t>1</a:t>
            </a:fld>
            <a:endParaRPr lang="es-ES"/>
          </a:p>
        </p:txBody>
      </p:sp>
    </p:spTree>
    <p:extLst>
      <p:ext uri="{BB962C8B-B14F-4D97-AF65-F5344CB8AC3E}">
        <p14:creationId xmlns:p14="http://schemas.microsoft.com/office/powerpoint/2010/main" val="1225181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5EDCB2B-916E-4A43-9C7A-C43EC4B27205}" type="datetimeFigureOut">
              <a:rPr lang="es-MX" smtClean="0"/>
              <a:pPr/>
              <a:t>20/10/17</a:t>
            </a:fld>
            <a:endParaRPr lang="es-MX"/>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MX"/>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17501B7-2BC7-46BC-8936-8E7FF4DA4EAB}" type="slidenum">
              <a:rPr lang="es-MX" smtClean="0"/>
              <a:pPr/>
              <a:t>‹Nr.›</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5EDCB2B-916E-4A43-9C7A-C43EC4B27205}" type="datetimeFigureOut">
              <a:rPr lang="es-MX" smtClean="0"/>
              <a:pPr/>
              <a:t>20/10/17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17501B7-2BC7-46BC-8936-8E7FF4DA4EAB}" type="slidenum">
              <a:rPr lang="es-MX" smtClean="0"/>
              <a:pPr/>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p>
            <a:fld id="{55EDCB2B-916E-4A43-9C7A-C43EC4B27205}" type="datetimeFigureOut">
              <a:rPr lang="es-MX" smtClean="0"/>
              <a:pPr/>
              <a:t>20/10/17</a:t>
            </a:fld>
            <a:endParaRPr lang="es-MX"/>
          </a:p>
        </p:txBody>
      </p:sp>
      <p:sp>
        <p:nvSpPr>
          <p:cNvPr id="5" name="4 Marcador de pie de página"/>
          <p:cNvSpPr>
            <a:spLocks noGrp="1"/>
          </p:cNvSpPr>
          <p:nvPr>
            <p:ph type="ftr" sz="quarter" idx="11"/>
          </p:nvPr>
        </p:nvSpPr>
        <p:spPr>
          <a:xfrm>
            <a:off x="457200" y="6556248"/>
            <a:ext cx="3657600" cy="228600"/>
          </a:xfrm>
        </p:spPr>
        <p:txBody>
          <a:bodyPr/>
          <a:lstStyle/>
          <a:p>
            <a:endParaRPr lang="es-MX"/>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17501B7-2BC7-46BC-8936-8E7FF4DA4EAB}" type="slidenum">
              <a:rPr lang="es-MX" smtClean="0"/>
              <a:pPr/>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5EDCB2B-916E-4A43-9C7A-C43EC4B27205}" type="datetimeFigureOut">
              <a:rPr lang="es-MX" smtClean="0"/>
              <a:pPr/>
              <a:t>20/10/17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17501B7-2BC7-46BC-8936-8E7FF4DA4EAB}" type="slidenum">
              <a:rPr lang="es-MX" smtClean="0"/>
              <a:pPr/>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5EDCB2B-916E-4A43-9C7A-C43EC4B27205}" type="datetimeFigureOut">
              <a:rPr lang="es-MX" smtClean="0"/>
              <a:pPr/>
              <a:t>20/10/17</a:t>
            </a:fld>
            <a:endParaRPr lang="es-MX"/>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MX"/>
          </a:p>
        </p:txBody>
      </p:sp>
      <p:sp>
        <p:nvSpPr>
          <p:cNvPr id="6" name="5 Marcador de número de diapositiva"/>
          <p:cNvSpPr>
            <a:spLocks noGrp="1"/>
          </p:cNvSpPr>
          <p:nvPr>
            <p:ph type="sldNum" sz="quarter" idx="12"/>
          </p:nvPr>
        </p:nvSpPr>
        <p:spPr>
          <a:xfrm>
            <a:off x="6733952" y="6555112"/>
            <a:ext cx="588336" cy="228600"/>
          </a:xfrm>
        </p:spPr>
        <p:txBody>
          <a:bodyPr/>
          <a:lstStyle/>
          <a:p>
            <a:fld id="{217501B7-2BC7-46BC-8936-8E7FF4DA4EAB}" type="slidenum">
              <a:rPr lang="es-MX" smtClean="0"/>
              <a:pPr/>
              <a:t>‹Nr.›</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55EDCB2B-916E-4A43-9C7A-C43EC4B27205}" type="datetimeFigureOut">
              <a:rPr lang="es-MX" smtClean="0"/>
              <a:pPr/>
              <a:t>20/10/17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17501B7-2BC7-46BC-8936-8E7FF4DA4EAB}" type="slidenum">
              <a:rPr lang="es-MX" smtClean="0"/>
              <a:pPr/>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55EDCB2B-916E-4A43-9C7A-C43EC4B27205}" type="datetimeFigureOut">
              <a:rPr lang="es-MX" smtClean="0"/>
              <a:pPr/>
              <a:t>20/10/17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17501B7-2BC7-46BC-8936-8E7FF4DA4EAB}" type="slidenum">
              <a:rPr lang="es-MX" smtClean="0"/>
              <a:pPr/>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5EDCB2B-916E-4A43-9C7A-C43EC4B27205}" type="datetimeFigureOut">
              <a:rPr lang="es-MX" smtClean="0"/>
              <a:pPr/>
              <a:t>20/10/17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17501B7-2BC7-46BC-8936-8E7FF4DA4EAB}" type="slidenum">
              <a:rPr lang="es-MX" smtClean="0"/>
              <a:pPr/>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55EDCB2B-916E-4A43-9C7A-C43EC4B27205}" type="datetimeFigureOut">
              <a:rPr lang="es-MX" smtClean="0"/>
              <a:pPr/>
              <a:t>20/10/17</a:t>
            </a:fld>
            <a:endParaRPr lang="es-MX"/>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MX"/>
          </a:p>
        </p:txBody>
      </p:sp>
      <p:sp>
        <p:nvSpPr>
          <p:cNvPr id="4" name="3 Marcador de número de diapositiva"/>
          <p:cNvSpPr>
            <a:spLocks noGrp="1"/>
          </p:cNvSpPr>
          <p:nvPr>
            <p:ph type="sldNum" sz="quarter" idx="12"/>
          </p:nvPr>
        </p:nvSpPr>
        <p:spPr/>
        <p:txBody>
          <a:bodyPr/>
          <a:lstStyle/>
          <a:p>
            <a:fld id="{217501B7-2BC7-46BC-8936-8E7FF4DA4EAB}" type="slidenum">
              <a:rPr lang="es-MX" smtClean="0"/>
              <a:pPr/>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55EDCB2B-916E-4A43-9C7A-C43EC4B27205}" type="datetimeFigureOut">
              <a:rPr lang="es-MX" smtClean="0"/>
              <a:pPr/>
              <a:t>20/10/17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17501B7-2BC7-46BC-8936-8E7FF4DA4EAB}" type="slidenum">
              <a:rPr lang="es-MX" smtClean="0"/>
              <a:pPr/>
              <a:t>‹Nr.›</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a:t>Haga clic para modificar el estilo de texto del patrón</a:t>
            </a:r>
          </a:p>
        </p:txBody>
      </p:sp>
      <p:sp>
        <p:nvSpPr>
          <p:cNvPr id="5" name="4 Marcador de fecha"/>
          <p:cNvSpPr>
            <a:spLocks noGrp="1"/>
          </p:cNvSpPr>
          <p:nvPr>
            <p:ph type="dt" sz="half" idx="10"/>
          </p:nvPr>
        </p:nvSpPr>
        <p:spPr/>
        <p:txBody>
          <a:bodyPr/>
          <a:lstStyle/>
          <a:p>
            <a:fld id="{55EDCB2B-916E-4A43-9C7A-C43EC4B27205}" type="datetimeFigureOut">
              <a:rPr lang="es-MX" smtClean="0"/>
              <a:pPr/>
              <a:t>20/10/17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17501B7-2BC7-46BC-8936-8E7FF4DA4EAB}" type="slidenum">
              <a:rPr lang="es-MX" smtClean="0"/>
              <a:pPr/>
              <a:t>‹Nr.›</a:t>
            </a:fld>
            <a:endParaRPr lang="es-MX"/>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s-ES"/>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5EDCB2B-916E-4A43-9C7A-C43EC4B27205}" type="datetimeFigureOut">
              <a:rPr lang="es-MX" smtClean="0"/>
              <a:pPr/>
              <a:t>20/10/17</a:t>
            </a:fld>
            <a:endParaRPr lang="es-MX"/>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MX"/>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17501B7-2BC7-46BC-8936-8E7FF4DA4EAB}" type="slidenum">
              <a:rPr lang="es-MX" smtClean="0"/>
              <a:pPr/>
              <a:t>‹Nr.›</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mf-formacion.com/blog/corporativo/marketing/ikea-humilla-nuevamente-a-los-vendedores-de-muebles-y-via-tecnologia/" TargetMode="External"/><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hipertextual.com/2017/08/iphone-8-costara-999-dolares" TargetMode="External"/><Relationship Id="rId3"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arlogos.org/Car-Logos/BMW-logo.html" TargetMode="Externa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onnietogle.com/122/" TargetMode="Externa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logs.20minutos.es/yaestaellistoquetodolosabe/no-todos-los-emblemas-de-una-marca-se-llaman-logotipo-estas-son-las-diferencias/" TargetMode="External"/><Relationship Id="rId3" Type="http://schemas.openxmlformats.org/officeDocument/2006/relationships/image" Target="../media/image1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dykinson.com/libros/legislacion-de-marcas-patentes-y-diseno-industrial/9788447046201/" TargetMode="External"/><Relationship Id="rId3"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log.oxfamintermon.org/como-saber-que-marcas-son-ejemplos-de-responsabilidad-social/" TargetMode="Externa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efinicion.de/slogan/" TargetMode="External"/><Relationship Id="rId3" Type="http://schemas.openxmlformats.org/officeDocument/2006/relationships/image" Target="../media/image1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hyperlink" Target="http://www.garuyo.com/trend/10-consejos-para-sobrevivir-en-el-metro-del-df" TargetMode="External"/><Relationship Id="rId5" Type="http://schemas.openxmlformats.org/officeDocument/2006/relationships/image" Target="../media/image18.jpeg"/><Relationship Id="rId6" Type="http://schemas.openxmlformats.org/officeDocument/2006/relationships/hyperlink" Target="https://www.maggi.com.ve/producto/cubito-de-pollo/" TargetMode="External"/><Relationship Id="rId7"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hyperlink" Target="http://www.vw.com.mx/es.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rankia.mx/blog/mejores-opiniones-mexico/3397839-impi-mexico-procedimiento-para-registrar-marca-paso" TargetMode="External"/><Relationship Id="rId3"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revistapaaxsound.com/protege-tu-nombre-artstico-como-marca-travs-del-impi.html" TargetMode="External"/><Relationship Id="rId3" Type="http://schemas.openxmlformats.org/officeDocument/2006/relationships/image" Target="../media/image2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tarracogest.com/marca-registrada/" TargetMode="External"/><Relationship Id="rId3" Type="http://schemas.openxmlformats.org/officeDocument/2006/relationships/image" Target="../media/image2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eos.org.mx/tag/tiempo/" TargetMode="External"/><Relationship Id="rId3"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conomipedia.com/definiciones/patente.html" TargetMode="External"/><Relationship Id="rId3" Type="http://schemas.openxmlformats.org/officeDocument/2006/relationships/image" Target="../media/image2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lertaamber.gob.mx/?id_estado=10" TargetMode="External"/><Relationship Id="rId3" Type="http://schemas.openxmlformats.org/officeDocument/2006/relationships/image" Target="../media/image2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iemposprofeticos.org/la-union-europea-ue-las-profecias-biblicas/" TargetMode="External"/><Relationship Id="rId3" Type="http://schemas.openxmlformats.org/officeDocument/2006/relationships/image" Target="../media/image26.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libreriaisef.com.mx/productos/960-agenda-de-la-propiedad-industrial-2017-9786074068375.html" TargetMode="External"/><Relationship Id="rId3" Type="http://schemas.openxmlformats.org/officeDocument/2006/relationships/image" Target="../media/image2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tech.uaeh.edu.mx/notis/ompi.html" TargetMode="External"/><Relationship Id="rId3"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hyperlink" Target="http://drcormillot.com/son-seguros-los-medicamentos-genericos/" TargetMode="External"/><Relationship Id="rId5" Type="http://schemas.openxmlformats.org/officeDocument/2006/relationships/image" Target="../media/image30.jpeg"/><Relationship Id="rId6" Type="http://schemas.openxmlformats.org/officeDocument/2006/relationships/hyperlink" Target="https://unapausaparalapublicidad.com/2014/12/17/30-logos-sorprendemente-similares-o-conscientemente-plagiados/" TargetMode="External"/><Relationship Id="rId7" Type="http://schemas.openxmlformats.org/officeDocument/2006/relationships/image" Target="../media/image31.jpeg"/><Relationship Id="rId1" Type="http://schemas.openxmlformats.org/officeDocument/2006/relationships/slideLayout" Target="../slideLayouts/slideLayout2.xml"/><Relationship Id="rId2" Type="http://schemas.openxmlformats.org/officeDocument/2006/relationships/hyperlink" Target="http://www.brandemia.org/7-marcas-con-nombres-distintos-en-otros-paises"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seguro.marca.com/registro/v2/registro.html" TargetMode="External"/><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dn23.merca20.com/wp-content/uploads/2014/11/lego8.png" TargetMode="External"/><Relationship Id="rId3" Type="http://schemas.openxmlformats.org/officeDocument/2006/relationships/image" Target="../media/image3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oa.org.ar/legNormaDetalle.aspx?id=4087" TargetMode="External"/><Relationship Id="rId3" Type="http://schemas.openxmlformats.org/officeDocument/2006/relationships/image" Target="../media/image34.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rofesional.mercadolibre.com.uy/MLU-447104885-agente-de-marcas-y-patentes-propiedad-industrial-_JM" TargetMode="External"/><Relationship Id="rId3" Type="http://schemas.openxmlformats.org/officeDocument/2006/relationships/image" Target="../media/image35.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astropal.com/index.php/es/2015-05-22-05-42-08/boletin/item/6-politica-hacia-acuerdos-de-coexistencia" TargetMode="External"/><Relationship Id="rId3" Type="http://schemas.openxmlformats.org/officeDocument/2006/relationships/image" Target="../media/image36.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u.spb.ru/en/international/academics/marca" TargetMode="External"/><Relationship Id="rId3"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s.dreamstime.com/imagen-de-archivo-libre-de-regal%C3%ADas-copyright-iconos-del-vector-de-la-marca-registrada-fijados-image35296756" TargetMode="External"/><Relationship Id="rId3" Type="http://schemas.openxmlformats.org/officeDocument/2006/relationships/image" Target="../media/image37.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s.dreamstime.com/stock-de-ilustraci%C3%B3n-sello-de-goma-de-la-marca-registrada-image87552090" TargetMode="External"/><Relationship Id="rId3" Type="http://schemas.openxmlformats.org/officeDocument/2006/relationships/image" Target="../media/image38.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abricatingandmetalworking.com/2014/01/twenty-three-tools-to-build-your-brand/" TargetMode="Externa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aterialmercadeo.blogspot.com/2013/02/clasificacion-y-ciclo-de-vida-del.html" TargetMode="Externa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altonivel.com.mx/slim-corona-a-telcel-como-la-marca-mas-valiosa-de-mexico-56592/" TargetMode="External"/><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esignhill.com/design-blog/17-logo-desings-actually-remember/" TargetMode="Externa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4 Marcador de contenido"/>
          <p:cNvSpPr>
            <a:spLocks noGrp="1"/>
          </p:cNvSpPr>
          <p:nvPr>
            <p:ph idx="1"/>
          </p:nvPr>
        </p:nvSpPr>
        <p:spPr>
          <a:xfrm>
            <a:off x="0" y="1316126"/>
            <a:ext cx="8229600" cy="5256584"/>
          </a:xfrm>
        </p:spPr>
        <p:txBody>
          <a:bodyPr>
            <a:noAutofit/>
          </a:bodyPr>
          <a:lstStyle/>
          <a:p>
            <a:pPr algn="ctr" eaLnBrk="1" hangingPunct="1">
              <a:buFont typeface="Wingdings 2" pitchFamily="18" charset="2"/>
              <a:buNone/>
            </a:pPr>
            <a:endParaRPr lang="es-MX" sz="1600" dirty="0"/>
          </a:p>
          <a:p>
            <a:pPr algn="ctr" eaLnBrk="1" hangingPunct="1">
              <a:buFont typeface="Wingdings 2" pitchFamily="18" charset="2"/>
              <a:buNone/>
            </a:pPr>
            <a:r>
              <a:rPr lang="es-ES_tradnl" sz="1600" dirty="0">
                <a:cs typeface="Arial" panose="020B0604020202020204" pitchFamily="34" charset="0"/>
              </a:rPr>
              <a:t>PROGRAMA </a:t>
            </a:r>
            <a:r>
              <a:rPr lang="es-ES_tradnl" sz="1600" dirty="0" smtClean="0">
                <a:cs typeface="Arial" panose="020B0604020202020204" pitchFamily="34" charset="0"/>
              </a:rPr>
              <a:t>EDUCATIVO </a:t>
            </a:r>
            <a:endParaRPr lang="es-ES_tradnl" sz="1600" dirty="0">
              <a:cs typeface="Arial" panose="020B0604020202020204" pitchFamily="34" charset="0"/>
            </a:endParaRPr>
          </a:p>
          <a:p>
            <a:pPr algn="ctr" eaLnBrk="1" hangingPunct="1">
              <a:buFont typeface="Wingdings 2" pitchFamily="18" charset="2"/>
              <a:buNone/>
            </a:pPr>
            <a:r>
              <a:rPr lang="es-ES_tradnl" sz="1600" b="1" dirty="0" smtClean="0">
                <a:cs typeface="Arial" panose="020B0604020202020204" pitchFamily="34" charset="0"/>
              </a:rPr>
              <a:t>DISEÑO </a:t>
            </a:r>
            <a:r>
              <a:rPr lang="es-ES_tradnl" sz="1600" b="1" dirty="0">
                <a:cs typeface="Arial" panose="020B0604020202020204" pitchFamily="34" charset="0"/>
              </a:rPr>
              <a:t>INDUSTRIAL</a:t>
            </a:r>
          </a:p>
          <a:p>
            <a:pPr algn="ctr" eaLnBrk="1" hangingPunct="1">
              <a:buFont typeface="Wingdings 2" pitchFamily="18" charset="2"/>
              <a:buNone/>
            </a:pPr>
            <a:endParaRPr lang="es-MX" sz="1600" dirty="0">
              <a:cs typeface="Arial" panose="020B0604020202020204" pitchFamily="34" charset="0"/>
            </a:endParaRPr>
          </a:p>
          <a:p>
            <a:pPr algn="ctr">
              <a:buNone/>
            </a:pPr>
            <a:r>
              <a:rPr lang="es-MX" sz="1600" dirty="0">
                <a:cs typeface="Arial" panose="020B0604020202020204" pitchFamily="34" charset="0"/>
              </a:rPr>
              <a:t>UNIDAD DE APRENDIZAJE: </a:t>
            </a:r>
          </a:p>
          <a:p>
            <a:pPr algn="ctr">
              <a:buNone/>
            </a:pPr>
            <a:r>
              <a:rPr lang="es-MX" sz="1600" b="1" dirty="0">
                <a:cs typeface="Arial" panose="020B0604020202020204" pitchFamily="34" charset="0"/>
              </a:rPr>
              <a:t>MERCADOTECNIA </a:t>
            </a:r>
          </a:p>
          <a:p>
            <a:pPr algn="ctr">
              <a:buNone/>
            </a:pPr>
            <a:endParaRPr lang="es-MX" sz="1600" b="1" dirty="0">
              <a:cs typeface="Arial" panose="020B0604020202020204" pitchFamily="34" charset="0"/>
            </a:endParaRPr>
          </a:p>
          <a:p>
            <a:pPr marL="109728" indent="0" algn="ctr">
              <a:buNone/>
            </a:pPr>
            <a:r>
              <a:rPr lang="es-MX" sz="1600" b="1" dirty="0">
                <a:cs typeface="Arial" panose="020B0604020202020204" pitchFamily="34" charset="0"/>
              </a:rPr>
              <a:t>UNIDAD DE </a:t>
            </a:r>
            <a:r>
              <a:rPr lang="es-MX" sz="1600" b="1">
                <a:cs typeface="Arial" panose="020B0604020202020204" pitchFamily="34" charset="0"/>
              </a:rPr>
              <a:t>COMPETENCIA </a:t>
            </a:r>
            <a:r>
              <a:rPr lang="es-MX" sz="1600" b="1" smtClean="0">
                <a:cs typeface="Arial" panose="020B0604020202020204" pitchFamily="34" charset="0"/>
              </a:rPr>
              <a:t>II</a:t>
            </a:r>
            <a:endParaRPr lang="es-MX" sz="1600" b="1" dirty="0">
              <a:cs typeface="Arial" panose="020B0604020202020204" pitchFamily="34" charset="0"/>
            </a:endParaRPr>
          </a:p>
          <a:p>
            <a:pPr algn="ctr">
              <a:buNone/>
            </a:pPr>
            <a:endParaRPr lang="es-ES" sz="1600" dirty="0">
              <a:cs typeface="Arial" panose="020B0604020202020204" pitchFamily="34" charset="0"/>
            </a:endParaRPr>
          </a:p>
          <a:p>
            <a:pPr algn="ctr">
              <a:buNone/>
            </a:pPr>
            <a:r>
              <a:rPr lang="es-ES" sz="1600" dirty="0" smtClean="0">
                <a:cs typeface="Arial" panose="020B0604020202020204" pitchFamily="34" charset="0"/>
              </a:rPr>
              <a:t>N</a:t>
            </a:r>
            <a:r>
              <a:rPr lang="es-MX" sz="1600" dirty="0" smtClean="0">
                <a:cs typeface="Arial" panose="020B0604020202020204" pitchFamily="34" charset="0"/>
              </a:rPr>
              <a:t>OMBRE DEL MATERIAL</a:t>
            </a:r>
            <a:r>
              <a:rPr lang="es-MX" sz="1600" dirty="0" smtClean="0">
                <a:cs typeface="Arial" panose="020B0604020202020204" pitchFamily="34" charset="0"/>
              </a:rPr>
              <a:t>:</a:t>
            </a:r>
            <a:endParaRPr lang="es-MX" sz="1600" dirty="0">
              <a:cs typeface="Arial" panose="020B0604020202020204" pitchFamily="34" charset="0"/>
            </a:endParaRPr>
          </a:p>
          <a:p>
            <a:pPr algn="ctr">
              <a:buNone/>
            </a:pPr>
            <a:r>
              <a:rPr lang="es-MX" sz="1600" b="1" dirty="0" smtClean="0">
                <a:cs typeface="Arial" panose="020B0604020202020204" pitchFamily="34" charset="0"/>
              </a:rPr>
              <a:t>MARCA</a:t>
            </a:r>
            <a:endParaRPr lang="es-MX" sz="1600" b="1" dirty="0">
              <a:cs typeface="Arial" panose="020B0604020202020204" pitchFamily="34" charset="0"/>
            </a:endParaRPr>
          </a:p>
          <a:p>
            <a:pPr algn="ctr">
              <a:buNone/>
            </a:pPr>
            <a:endParaRPr lang="es-MX" sz="1600" dirty="0">
              <a:cs typeface="Arial" panose="020B0604020202020204" pitchFamily="34" charset="0"/>
            </a:endParaRPr>
          </a:p>
          <a:p>
            <a:pPr algn="ctr">
              <a:buNone/>
            </a:pPr>
            <a:r>
              <a:rPr lang="es-MX" sz="1600" dirty="0">
                <a:cs typeface="Arial" panose="020B0604020202020204" pitchFamily="34" charset="0"/>
              </a:rPr>
              <a:t> PRESENTA</a:t>
            </a:r>
            <a:r>
              <a:rPr lang="es-MX" sz="1600" dirty="0" smtClean="0">
                <a:cs typeface="Arial" panose="020B0604020202020204" pitchFamily="34" charset="0"/>
              </a:rPr>
              <a:t>:</a:t>
            </a:r>
            <a:endParaRPr lang="es-MX" sz="1600" dirty="0">
              <a:cs typeface="Arial" panose="020B0604020202020204" pitchFamily="34" charset="0"/>
            </a:endParaRPr>
          </a:p>
          <a:p>
            <a:pPr algn="ctr">
              <a:buNone/>
            </a:pPr>
            <a:r>
              <a:rPr lang="es-MX" sz="1600" b="1" dirty="0">
                <a:cs typeface="Arial" panose="020B0604020202020204" pitchFamily="34" charset="0"/>
              </a:rPr>
              <a:t>DR. EN C.E. JOSÉ LUIS CASTILLO MENDOZA</a:t>
            </a:r>
          </a:p>
          <a:p>
            <a:pPr algn="ctr" eaLnBrk="1" hangingPunct="1">
              <a:buFont typeface="Wingdings 2" pitchFamily="18" charset="2"/>
              <a:buNone/>
            </a:pPr>
            <a:endParaRPr lang="es-MX" sz="1600" dirty="0"/>
          </a:p>
          <a:p>
            <a:pPr algn="ctr" eaLnBrk="1" hangingPunct="1">
              <a:buFont typeface="Wingdings 2" pitchFamily="18" charset="2"/>
              <a:buNone/>
            </a:pPr>
            <a:r>
              <a:rPr lang="es-MX" sz="1600" b="1" dirty="0"/>
              <a:t>Octubre 2017</a:t>
            </a:r>
          </a:p>
        </p:txBody>
      </p:sp>
      <p:sp>
        <p:nvSpPr>
          <p:cNvPr id="3" name="Marcador de número de diapositiva 2"/>
          <p:cNvSpPr>
            <a:spLocks noGrp="1"/>
          </p:cNvSpPr>
          <p:nvPr>
            <p:ph type="sldNum" sz="quarter" idx="12"/>
          </p:nvPr>
        </p:nvSpPr>
        <p:spPr/>
        <p:txBody>
          <a:bodyPr/>
          <a:lstStyle/>
          <a:p>
            <a:fld id="{043C88B6-E485-4629-A905-5B7DF589FD01}" type="slidenum">
              <a:rPr lang="es-MX" smtClean="0"/>
              <a:pPr/>
              <a:t>1</a:t>
            </a:fld>
            <a:endParaRPr lang="es-MX"/>
          </a:p>
        </p:txBody>
      </p:sp>
      <p:pic>
        <p:nvPicPr>
          <p:cNvPr id="5" name="Picture 4" descr="Resultado de imagen para Escudo UAEMEX"/>
          <p:cNvPicPr>
            <a:picLocks noChangeArrowheads="1"/>
          </p:cNvPicPr>
          <p:nvPr/>
        </p:nvPicPr>
        <p:blipFill>
          <a:blip r:embed="rId3">
            <a:extLst>
              <a:ext uri="{BEBA8EAE-BF5A-486C-A8C5-ECC9F3942E4B}">
                <a14:imgProps xmlns:a14="http://schemas.microsoft.com/office/drawing/2010/main">
                  <a14:imgLayer r:embed="rId4">
                    <a14:imgEffect>
                      <a14:backgroundRemoval t="324" b="99676" l="0" r="100000">
                        <a14:foregroundMark x1="43143" y1="8091" x2="43143" y2="8091"/>
                        <a14:foregroundMark x1="86857" y1="24272" x2="86857" y2="24272"/>
                      </a14:backgroundRemoval>
                    </a14:imgEffect>
                  </a14:imgLayer>
                </a14:imgProps>
              </a:ext>
              <a:ext uri="{28A0092B-C50C-407E-A947-70E740481C1C}">
                <a14:useLocalDpi xmlns:a14="http://schemas.microsoft.com/office/drawing/2010/main"/>
              </a:ext>
            </a:extLst>
          </a:blip>
          <a:srcRect/>
          <a:stretch>
            <a:fillRect/>
          </a:stretch>
        </p:blipFill>
        <p:spPr bwMode="auto">
          <a:xfrm>
            <a:off x="107504" y="260648"/>
            <a:ext cx="1118134" cy="1013298"/>
          </a:xfrm>
          <a:prstGeom prst="rect">
            <a:avLst/>
          </a:prstGeom>
          <a:noFill/>
          <a:extLst>
            <a:ext uri="{909E8E84-426E-40dd-AFC4-6F175D3DCCD1}">
              <a14:hiddenFill xmlns="" xmlns:a14="http://schemas.microsoft.com/office/drawing/2010/main">
                <a:solidFill>
                  <a:srgbClr val="FFFFFF"/>
                </a:solidFill>
              </a14:hiddenFill>
            </a:ext>
          </a:extLst>
        </p:spPr>
      </p:pic>
      <p:sp>
        <p:nvSpPr>
          <p:cNvPr id="6" name="14 Rectángulo"/>
          <p:cNvSpPr/>
          <p:nvPr/>
        </p:nvSpPr>
        <p:spPr>
          <a:xfrm>
            <a:off x="604667" y="504764"/>
            <a:ext cx="7614337" cy="400110"/>
          </a:xfrm>
          <a:prstGeom prst="rect">
            <a:avLst/>
          </a:prstGeom>
          <a:noFill/>
        </p:spPr>
        <p:txBody>
          <a:bodyPr wrap="square">
            <a:spAutoFit/>
          </a:bodyPr>
          <a:lstStyle/>
          <a:p>
            <a:pPr algn="ctr" fontAlgn="auto">
              <a:spcBef>
                <a:spcPts val="0"/>
              </a:spcBef>
              <a:spcAft>
                <a:spcPts val="0"/>
              </a:spcAft>
              <a:buFont typeface="Wingdings" pitchFamily="2" charset="2"/>
              <a:buNone/>
              <a:defRPr/>
            </a:pPr>
            <a:r>
              <a:rPr lang="es-MX" sz="2000" b="1" dirty="0" smtClean="0">
                <a:latin typeface="+mj-lt"/>
                <a:cs typeface="Gill Sans"/>
              </a:rPr>
              <a:t>UNIVERSIDAD AUTÓNOMA DEL ESTADO DE MÉXICO</a:t>
            </a:r>
            <a:endParaRPr lang="es-ES" sz="2000" b="1" dirty="0">
              <a:ln w="18415" cmpd="sng">
                <a:solidFill>
                  <a:srgbClr val="FFFFFF"/>
                </a:solidFill>
                <a:prstDash val="solid"/>
              </a:ln>
              <a:effectLst>
                <a:outerShdw blurRad="63500" dir="3600000" algn="tl" rotWithShape="0">
                  <a:srgbClr val="000000">
                    <a:alpha val="70000"/>
                  </a:srgbClr>
                </a:outerShdw>
              </a:effectLst>
              <a:latin typeface="+mj-lt"/>
              <a:cs typeface="Gill Sans"/>
            </a:endParaRPr>
          </a:p>
        </p:txBody>
      </p:sp>
      <p:sp>
        <p:nvSpPr>
          <p:cNvPr id="8" name="15 Proceso alternativo"/>
          <p:cNvSpPr/>
          <p:nvPr/>
        </p:nvSpPr>
        <p:spPr>
          <a:xfrm>
            <a:off x="1397178" y="860195"/>
            <a:ext cx="5867211" cy="374571"/>
          </a:xfrm>
          <a:prstGeom prst="flowChartAlternateProcess">
            <a:avLst/>
          </a:prstGeom>
          <a:noFill/>
        </p:spPr>
        <p:txBody>
          <a:bodyPr wrap="none">
            <a:spAutoFit/>
          </a:bodyPr>
          <a:lstStyle/>
          <a:p>
            <a:pPr algn="ctr" fontAlgn="auto">
              <a:spcBef>
                <a:spcPts val="0"/>
              </a:spcBef>
              <a:spcAft>
                <a:spcPts val="0"/>
              </a:spcAft>
              <a:buFont typeface="Wingdings" pitchFamily="2" charset="2"/>
              <a:buNone/>
              <a:defRPr/>
            </a:pPr>
            <a:r>
              <a:rPr lang="es-MX" sz="1600" b="1" dirty="0" smtClean="0">
                <a:latin typeface="+mj-lt"/>
                <a:cs typeface="Gill Sans"/>
              </a:rPr>
              <a:t>CENTRO UNIVERSITARIO UAEM  VALLE DE CHALCO</a:t>
            </a:r>
            <a:endParaRPr lang="es-ES" sz="1600" dirty="0">
              <a:ln w="17780" cmpd="sng">
                <a:solidFill>
                  <a:srgbClr val="FFFFFF"/>
                </a:solidFill>
                <a:prstDash val="solid"/>
                <a:miter lim="800000"/>
              </a:ln>
              <a:effectLst>
                <a:outerShdw blurRad="50800" algn="tl" rotWithShape="0">
                  <a:srgbClr val="000000"/>
                </a:outerShdw>
              </a:effectLst>
              <a:latin typeface="+mj-lt"/>
              <a:cs typeface="Gill Sans"/>
            </a:endParaRPr>
          </a:p>
        </p:txBody>
      </p:sp>
    </p:spTree>
    <p:extLst>
      <p:ext uri="{BB962C8B-B14F-4D97-AF65-F5344CB8AC3E}">
        <p14:creationId xmlns:p14="http://schemas.microsoft.com/office/powerpoint/2010/main" val="2853721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A170F81-7935-4AD9-9F40-1D33DDE49014}"/>
              </a:ext>
            </a:extLst>
          </p:cNvPr>
          <p:cNvSpPr>
            <a:spLocks noGrp="1"/>
          </p:cNvSpPr>
          <p:nvPr>
            <p:ph idx="1"/>
          </p:nvPr>
        </p:nvSpPr>
        <p:spPr/>
        <p:txBody>
          <a:bodyPr>
            <a:normAutofit/>
          </a:bodyPr>
          <a:lstStyle/>
          <a:p>
            <a:pPr algn="just"/>
            <a:r>
              <a:rPr lang="es-MX" dirty="0"/>
              <a:t>En diversos casos la marca identifica lo que esta circulando en el mercado.</a:t>
            </a:r>
          </a:p>
          <a:p>
            <a:pPr algn="just"/>
            <a:endParaRPr lang="es-MX" dirty="0"/>
          </a:p>
          <a:p>
            <a:pPr algn="just"/>
            <a:r>
              <a:rPr lang="es-MX" dirty="0"/>
              <a:t>Algunos </a:t>
            </a:r>
            <a:r>
              <a:rPr lang="es-MX" dirty="0" smtClean="0"/>
              <a:t>ejemplos </a:t>
            </a:r>
            <a:r>
              <a:rPr lang="es-MX" dirty="0"/>
              <a:t>serian los </a:t>
            </a:r>
            <a:r>
              <a:rPr lang="es-MX" dirty="0" smtClean="0"/>
              <a:t>siguientes:</a:t>
            </a:r>
            <a:endParaRPr lang="es-MX" dirty="0"/>
          </a:p>
          <a:p>
            <a:pPr lvl="1" algn="just">
              <a:buFont typeface="Wingdings" panose="05000000000000000000" pitchFamily="2" charset="2"/>
              <a:buChar char="q"/>
            </a:pPr>
            <a:r>
              <a:rPr lang="es-MX" dirty="0"/>
              <a:t>Prefiero las papas Barcel. </a:t>
            </a:r>
          </a:p>
          <a:p>
            <a:pPr lvl="1" algn="just">
              <a:buFont typeface="Wingdings" panose="05000000000000000000" pitchFamily="2" charset="2"/>
              <a:buChar char="q"/>
            </a:pPr>
            <a:r>
              <a:rPr lang="es-MX" i="1" dirty="0"/>
              <a:t>No cuenta con refresco de otra marca.</a:t>
            </a:r>
          </a:p>
          <a:p>
            <a:pPr lvl="1" algn="just">
              <a:buFont typeface="Wingdings" panose="05000000000000000000" pitchFamily="2" charset="2"/>
              <a:buChar char="q"/>
            </a:pPr>
            <a:r>
              <a:rPr lang="es-MX" i="1" dirty="0"/>
              <a:t>Prefiero los tenis de otra marca.</a:t>
            </a:r>
            <a:endParaRPr lang="es-MX" dirty="0"/>
          </a:p>
        </p:txBody>
      </p:sp>
    </p:spTree>
    <p:extLst>
      <p:ext uri="{BB962C8B-B14F-4D97-AF65-F5344CB8AC3E}">
        <p14:creationId xmlns:p14="http://schemas.microsoft.com/office/powerpoint/2010/main" val="692289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45059D8-E059-4069-BE7B-E162CDA202AD}"/>
              </a:ext>
            </a:extLst>
          </p:cNvPr>
          <p:cNvSpPr>
            <a:spLocks noGrp="1"/>
          </p:cNvSpPr>
          <p:nvPr>
            <p:ph idx="1"/>
          </p:nvPr>
        </p:nvSpPr>
        <p:spPr/>
        <p:txBody>
          <a:bodyPr/>
          <a:lstStyle/>
          <a:p>
            <a:r>
              <a:rPr lang="es-MX" dirty="0"/>
              <a:t>Es necesario hacer mención que con solo mencionar la marca, esta juega un papel importante en el cliente para su consumo o preferencia.</a:t>
            </a:r>
          </a:p>
        </p:txBody>
      </p:sp>
      <p:pic>
        <p:nvPicPr>
          <p:cNvPr id="7170" name="Picture 2" descr="Resultado de imagen para ikea muebles logo">
            <a:hlinkClick r:id="rId2"/>
            <a:extLst>
              <a:ext uri="{FF2B5EF4-FFF2-40B4-BE49-F238E27FC236}">
                <a16:creationId xmlns="" xmlns:a16="http://schemas.microsoft.com/office/drawing/2014/main" id="{28348317-24DD-4359-8550-273A1BB54B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935" y="3861048"/>
            <a:ext cx="6425530" cy="1899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711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DA44D73-7D58-4B90-A0EF-01968F059F13}"/>
              </a:ext>
            </a:extLst>
          </p:cNvPr>
          <p:cNvSpPr>
            <a:spLocks noGrp="1"/>
          </p:cNvSpPr>
          <p:nvPr>
            <p:ph idx="1"/>
          </p:nvPr>
        </p:nvSpPr>
        <p:spPr/>
        <p:txBody>
          <a:bodyPr/>
          <a:lstStyle/>
          <a:p>
            <a:pPr algn="just"/>
            <a:r>
              <a:rPr lang="es-MX" dirty="0"/>
              <a:t>Como sabemos la maca representa una imagen, en la que esta acostumbrado el consumidor y va mas allá del producto mismo.</a:t>
            </a:r>
          </a:p>
        </p:txBody>
      </p:sp>
      <p:pic>
        <p:nvPicPr>
          <p:cNvPr id="8194" name="Picture 2" descr="Resultado de imagen para iphone 8">
            <a:hlinkClick r:id="rId2"/>
            <a:extLst>
              <a:ext uri="{FF2B5EF4-FFF2-40B4-BE49-F238E27FC236}">
                <a16:creationId xmlns="" xmlns:a16="http://schemas.microsoft.com/office/drawing/2014/main" id="{3F0D010F-E1F8-4BD1-9813-47E2D1A789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3284984"/>
            <a:ext cx="4104456" cy="3029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907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7A07A78-2ADF-4886-8D7A-887D22751F53}"/>
              </a:ext>
            </a:extLst>
          </p:cNvPr>
          <p:cNvSpPr>
            <a:spLocks noGrp="1"/>
          </p:cNvSpPr>
          <p:nvPr>
            <p:ph idx="1"/>
          </p:nvPr>
        </p:nvSpPr>
        <p:spPr/>
        <p:txBody>
          <a:bodyPr/>
          <a:lstStyle/>
          <a:p>
            <a:r>
              <a:rPr lang="es-MX" dirty="0"/>
              <a:t>por ejemplo la marca</a:t>
            </a:r>
          </a:p>
          <a:p>
            <a:r>
              <a:rPr lang="es-MX" b="1" dirty="0" err="1"/>
              <a:t>Vmw</a:t>
            </a:r>
            <a:endParaRPr lang="es-MX" b="1" dirty="0"/>
          </a:p>
          <a:p>
            <a:endParaRPr lang="es-MX" b="1" dirty="0"/>
          </a:p>
          <a:p>
            <a:endParaRPr lang="es-MX" b="1" dirty="0"/>
          </a:p>
          <a:p>
            <a:endParaRPr lang="es-MX" b="1" dirty="0"/>
          </a:p>
          <a:p>
            <a:endParaRPr lang="es-MX" b="1" dirty="0"/>
          </a:p>
          <a:p>
            <a:pPr marL="0" indent="0" algn="just">
              <a:buNone/>
            </a:pPr>
            <a:r>
              <a:rPr lang="es-MX" dirty="0"/>
              <a:t>Lo precede un status diferente en comparación de otro auto, por consiguiente esta marca eleva sus precios por sus diferentes características.</a:t>
            </a:r>
          </a:p>
        </p:txBody>
      </p:sp>
      <p:pic>
        <p:nvPicPr>
          <p:cNvPr id="9218" name="Picture 2" descr="Resultado de imagen para logo de bmw">
            <a:hlinkClick r:id="rId2"/>
            <a:extLst>
              <a:ext uri="{FF2B5EF4-FFF2-40B4-BE49-F238E27FC236}">
                <a16:creationId xmlns="" xmlns:a16="http://schemas.microsoft.com/office/drawing/2014/main" id="{3EA8FC1E-5531-4C12-BEA9-2EBD86DD00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6039" y="2564905"/>
            <a:ext cx="2346002"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375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2770C51-6E6F-4D58-B752-72087FC8C006}"/>
              </a:ext>
            </a:extLst>
          </p:cNvPr>
          <p:cNvSpPr>
            <a:spLocks noGrp="1"/>
          </p:cNvSpPr>
          <p:nvPr>
            <p:ph idx="1"/>
          </p:nvPr>
        </p:nvSpPr>
        <p:spPr/>
        <p:txBody>
          <a:bodyPr/>
          <a:lstStyle/>
          <a:p>
            <a:pPr algn="just"/>
            <a:r>
              <a:rPr lang="es-MX" dirty="0"/>
              <a:t>Dentro de la industria, hay que mencionar que una variedad de productos traen la marca de fabrica, esta señal que se pone a los artículos.</a:t>
            </a:r>
          </a:p>
        </p:txBody>
      </p:sp>
      <p:pic>
        <p:nvPicPr>
          <p:cNvPr id="10242" name="Picture 2" descr="Imagen relacionada">
            <a:hlinkClick r:id="rId2"/>
            <a:extLst>
              <a:ext uri="{FF2B5EF4-FFF2-40B4-BE49-F238E27FC236}">
                <a16:creationId xmlns="" xmlns:a16="http://schemas.microsoft.com/office/drawing/2014/main" id="{70E1791D-2181-410D-BF92-08B6EB4F62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3356992"/>
            <a:ext cx="2181225" cy="2181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697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B58CD1E-2D3E-4925-A725-C0FB8DF25CB2}"/>
              </a:ext>
            </a:extLst>
          </p:cNvPr>
          <p:cNvSpPr>
            <a:spLocks noGrp="1"/>
          </p:cNvSpPr>
          <p:nvPr>
            <p:ph idx="1"/>
          </p:nvPr>
        </p:nvSpPr>
        <p:spPr/>
        <p:txBody>
          <a:bodyPr/>
          <a:lstStyle/>
          <a:p>
            <a:pPr algn="just"/>
            <a:r>
              <a:rPr lang="es-MX" dirty="0"/>
              <a:t>Las marcas de fábrica o de comercio tienen presencia en la vida cotidiana, desde un programa de televisión, en el metro, en camiones, en internet, la cual hacen que sea una valiosa herramienta.</a:t>
            </a:r>
          </a:p>
        </p:txBody>
      </p:sp>
      <p:pic>
        <p:nvPicPr>
          <p:cNvPr id="11266" name="Picture 2" descr="Resultado de imagen para marca">
            <a:hlinkClick r:id="rId2"/>
            <a:extLst>
              <a:ext uri="{FF2B5EF4-FFF2-40B4-BE49-F238E27FC236}">
                <a16:creationId xmlns="" xmlns:a16="http://schemas.microsoft.com/office/drawing/2014/main" id="{52886BD6-B6EF-4996-A1E9-1404D83E12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717032"/>
            <a:ext cx="5476875" cy="2418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1750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1D0AD66-369D-4B9F-9B07-B7D257D89ACB}"/>
              </a:ext>
            </a:extLst>
          </p:cNvPr>
          <p:cNvSpPr>
            <a:spLocks noGrp="1"/>
          </p:cNvSpPr>
          <p:nvPr>
            <p:ph idx="1"/>
          </p:nvPr>
        </p:nvSpPr>
        <p:spPr/>
        <p:txBody>
          <a:bodyPr>
            <a:normAutofit/>
          </a:bodyPr>
          <a:lstStyle/>
          <a:p>
            <a:pPr marL="0" indent="0" algn="ctr">
              <a:buNone/>
            </a:pPr>
            <a:r>
              <a:rPr lang="es-MX" sz="4800" b="1" dirty="0"/>
              <a:t>Los derechos de la propiedad intelectual - marca</a:t>
            </a:r>
          </a:p>
        </p:txBody>
      </p:sp>
    </p:spTree>
    <p:extLst>
      <p:ext uri="{BB962C8B-B14F-4D97-AF65-F5344CB8AC3E}">
        <p14:creationId xmlns:p14="http://schemas.microsoft.com/office/powerpoint/2010/main" val="38378820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7A7F5AD-7CB0-4743-A86D-732AA576A433}"/>
              </a:ext>
            </a:extLst>
          </p:cNvPr>
          <p:cNvSpPr>
            <a:spLocks noGrp="1"/>
          </p:cNvSpPr>
          <p:nvPr>
            <p:ph idx="1"/>
          </p:nvPr>
        </p:nvSpPr>
        <p:spPr/>
        <p:txBody>
          <a:bodyPr/>
          <a:lstStyle/>
          <a:p>
            <a:pPr algn="just">
              <a:lnSpc>
                <a:spcPct val="150000"/>
              </a:lnSpc>
            </a:pPr>
            <a:r>
              <a:rPr lang="es-MX" dirty="0"/>
              <a:t>La propiedad intelectual hace referencia a los derechos exclusivos otorgados por el Estado sobre las creaciones del intelecto humano, en particular, las invenciones, las obras literarias y artísticas, y los signos y diseños distintivos utilizados en el comercio.</a:t>
            </a:r>
          </a:p>
        </p:txBody>
      </p:sp>
    </p:spTree>
    <p:extLst>
      <p:ext uri="{BB962C8B-B14F-4D97-AF65-F5344CB8AC3E}">
        <p14:creationId xmlns:p14="http://schemas.microsoft.com/office/powerpoint/2010/main" val="13135535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0BADDD2-C1BC-4128-9672-900484B4765F}"/>
              </a:ext>
            </a:extLst>
          </p:cNvPr>
          <p:cNvSpPr>
            <a:spLocks noGrp="1"/>
          </p:cNvSpPr>
          <p:nvPr>
            <p:ph idx="1"/>
          </p:nvPr>
        </p:nvSpPr>
        <p:spPr/>
        <p:txBody>
          <a:bodyPr>
            <a:normAutofit lnSpcReduction="10000"/>
          </a:bodyPr>
          <a:lstStyle/>
          <a:p>
            <a:r>
              <a:rPr lang="es-MX" sz="3200" dirty="0"/>
              <a:t>La propiedad intelectual se divide en dos categorías:</a:t>
            </a:r>
            <a:r>
              <a:rPr lang="es-MX" dirty="0"/>
              <a:t> </a:t>
            </a:r>
          </a:p>
          <a:p>
            <a:pPr>
              <a:buFont typeface="Wingdings" panose="05000000000000000000" pitchFamily="2" charset="2"/>
              <a:buChar char="q"/>
            </a:pPr>
            <a:r>
              <a:rPr lang="es-MX" dirty="0"/>
              <a:t>Los derechos de propiedad industrial, entre los que figuran </a:t>
            </a:r>
          </a:p>
          <a:p>
            <a:pPr>
              <a:buFont typeface="Wingdings" panose="05000000000000000000" pitchFamily="2" charset="2"/>
              <a:buChar char="q"/>
            </a:pPr>
            <a:r>
              <a:rPr lang="es-MX" dirty="0"/>
              <a:t>Las patentes.</a:t>
            </a:r>
          </a:p>
          <a:p>
            <a:pPr>
              <a:buFont typeface="Wingdings" panose="05000000000000000000" pitchFamily="2" charset="2"/>
              <a:buChar char="q"/>
            </a:pPr>
            <a:r>
              <a:rPr lang="es-MX" dirty="0"/>
              <a:t>Los modelos de utilidad.</a:t>
            </a:r>
          </a:p>
          <a:p>
            <a:pPr>
              <a:buFont typeface="Wingdings" panose="05000000000000000000" pitchFamily="2" charset="2"/>
              <a:buChar char="q"/>
            </a:pPr>
            <a:r>
              <a:rPr lang="es-MX" b="1" dirty="0"/>
              <a:t>Las marcas.</a:t>
            </a:r>
          </a:p>
          <a:p>
            <a:pPr>
              <a:buFont typeface="Wingdings" panose="05000000000000000000" pitchFamily="2" charset="2"/>
              <a:buChar char="q"/>
            </a:pPr>
            <a:r>
              <a:rPr lang="es-MX" dirty="0"/>
              <a:t>Los diseños industriales.</a:t>
            </a:r>
          </a:p>
          <a:p>
            <a:pPr>
              <a:buFont typeface="Wingdings" panose="05000000000000000000" pitchFamily="2" charset="2"/>
              <a:buChar char="q"/>
            </a:pPr>
            <a:r>
              <a:rPr lang="es-MX" dirty="0"/>
              <a:t>los secretos comerciales. </a:t>
            </a:r>
          </a:p>
          <a:p>
            <a:pPr marL="0" indent="0">
              <a:buNone/>
            </a:pPr>
            <a:r>
              <a:rPr lang="es-MX" dirty="0"/>
              <a:t/>
            </a:r>
            <a:br>
              <a:rPr lang="es-MX" dirty="0"/>
            </a:br>
            <a:endParaRPr lang="es-MX" dirty="0"/>
          </a:p>
        </p:txBody>
      </p:sp>
    </p:spTree>
    <p:extLst>
      <p:ext uri="{BB962C8B-B14F-4D97-AF65-F5344CB8AC3E}">
        <p14:creationId xmlns:p14="http://schemas.microsoft.com/office/powerpoint/2010/main" val="2611643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765BB90-DA9E-41C0-9C3C-831E79448863}"/>
              </a:ext>
            </a:extLst>
          </p:cNvPr>
          <p:cNvSpPr>
            <a:spLocks noGrp="1"/>
          </p:cNvSpPr>
          <p:nvPr>
            <p:ph idx="1"/>
          </p:nvPr>
        </p:nvSpPr>
        <p:spPr/>
        <p:txBody>
          <a:bodyPr/>
          <a:lstStyle/>
          <a:p>
            <a:pPr>
              <a:lnSpc>
                <a:spcPct val="150000"/>
              </a:lnSpc>
            </a:pPr>
            <a:r>
              <a:rPr lang="es-MX" sz="3200" dirty="0"/>
              <a:t> </a:t>
            </a:r>
            <a:r>
              <a:rPr lang="es-MX" sz="3200" dirty="0" smtClean="0"/>
              <a:t>La </a:t>
            </a:r>
            <a:r>
              <a:rPr lang="es-MX" sz="3200" dirty="0"/>
              <a:t>segunda en:</a:t>
            </a:r>
          </a:p>
          <a:p>
            <a:pPr>
              <a:lnSpc>
                <a:spcPct val="150000"/>
              </a:lnSpc>
              <a:buFont typeface="Wingdings" panose="05000000000000000000" pitchFamily="2" charset="2"/>
              <a:buChar char="q"/>
            </a:pPr>
            <a:r>
              <a:rPr lang="es-MX" dirty="0"/>
              <a:t>Derecho de autor.</a:t>
            </a:r>
          </a:p>
          <a:p>
            <a:pPr>
              <a:lnSpc>
                <a:spcPct val="150000"/>
              </a:lnSpc>
              <a:buFont typeface="Wingdings" panose="05000000000000000000" pitchFamily="2" charset="2"/>
              <a:buChar char="q"/>
            </a:pPr>
            <a:r>
              <a:rPr lang="es-MX" dirty="0"/>
              <a:t>Derechos conexos, que guardan relación con las obras literarias y artísticas.</a:t>
            </a:r>
          </a:p>
          <a:p>
            <a:pPr marL="0" indent="0">
              <a:lnSpc>
                <a:spcPct val="150000"/>
              </a:lnSpc>
              <a:buNone/>
            </a:pPr>
            <a:r>
              <a:rPr lang="es-MX" dirty="0"/>
              <a:t/>
            </a:r>
            <a:br>
              <a:rPr lang="es-MX" dirty="0"/>
            </a:br>
            <a:endParaRPr lang="es-MX" dirty="0"/>
          </a:p>
        </p:txBody>
      </p:sp>
      <p:pic>
        <p:nvPicPr>
          <p:cNvPr id="12290" name="Picture 2" descr="Resultado de imagen para legislacion sobre marcas y patentes">
            <a:hlinkClick r:id="rId2"/>
            <a:extLst>
              <a:ext uri="{FF2B5EF4-FFF2-40B4-BE49-F238E27FC236}">
                <a16:creationId xmlns="" xmlns:a16="http://schemas.microsoft.com/office/drawing/2014/main" id="{D9FC6F06-6027-473E-BD6E-07DABC5CFE2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0828" y="3824061"/>
            <a:ext cx="1705372" cy="2778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006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_tradnl" dirty="0" smtClean="0"/>
              <a:t>Estructura de la unidad de aprendizaje</a:t>
            </a:r>
            <a:endParaRPr lang="es-ES_tradnl" dirty="0"/>
          </a:p>
        </p:txBody>
      </p:sp>
      <p:sp>
        <p:nvSpPr>
          <p:cNvPr id="3" name="Marcador de contenido 2"/>
          <p:cNvSpPr>
            <a:spLocks noGrp="1"/>
          </p:cNvSpPr>
          <p:nvPr>
            <p:ph idx="1"/>
          </p:nvPr>
        </p:nvSpPr>
        <p:spPr/>
        <p:txBody>
          <a:bodyPr>
            <a:normAutofit fontScale="92500" lnSpcReduction="10000"/>
          </a:bodyPr>
          <a:lstStyle/>
          <a:p>
            <a:r>
              <a:rPr lang="es-ES_tradnl" dirty="0"/>
              <a:t>UNIDAD 1 - </a:t>
            </a:r>
            <a:r>
              <a:rPr lang="es-ES_tradnl" dirty="0" smtClean="0"/>
              <a:t>Introducción </a:t>
            </a:r>
            <a:r>
              <a:rPr lang="es-ES_tradnl" dirty="0"/>
              <a:t>a la Mercadotecnia </a:t>
            </a:r>
            <a:endParaRPr lang="es-ES_tradnl" dirty="0" smtClean="0"/>
          </a:p>
          <a:p>
            <a:r>
              <a:rPr lang="es-ES_tradnl" b="1" dirty="0" smtClean="0">
                <a:solidFill>
                  <a:srgbClr val="C00000"/>
                </a:solidFill>
              </a:rPr>
              <a:t>UNIDAD </a:t>
            </a:r>
            <a:r>
              <a:rPr lang="es-ES_tradnl" b="1" dirty="0">
                <a:solidFill>
                  <a:srgbClr val="C00000"/>
                </a:solidFill>
              </a:rPr>
              <a:t>2 - Estrategias de Producto y </a:t>
            </a:r>
            <a:r>
              <a:rPr lang="es-ES_tradnl" b="1" dirty="0" smtClean="0">
                <a:solidFill>
                  <a:srgbClr val="C00000"/>
                </a:solidFill>
              </a:rPr>
              <a:t>Precio</a:t>
            </a:r>
          </a:p>
          <a:p>
            <a:pPr marL="292608" lvl="1" indent="0">
              <a:buNone/>
            </a:pPr>
            <a:r>
              <a:rPr lang="es-ES_tradnl" dirty="0" smtClean="0"/>
              <a:t>2.1 </a:t>
            </a:r>
            <a:r>
              <a:rPr lang="es-ES_tradnl" dirty="0"/>
              <a:t>- Naturaleza del Producto </a:t>
            </a:r>
            <a:endParaRPr lang="es-ES_tradnl" dirty="0" smtClean="0"/>
          </a:p>
          <a:p>
            <a:pPr marL="530352" lvl="2" indent="0">
              <a:buNone/>
            </a:pPr>
            <a:r>
              <a:rPr lang="es-ES_tradnl" dirty="0" smtClean="0"/>
              <a:t>2.1.1 </a:t>
            </a:r>
            <a:r>
              <a:rPr lang="mr-IN" dirty="0" smtClean="0"/>
              <a:t>–</a:t>
            </a:r>
            <a:r>
              <a:rPr lang="es-ES_tradnl" dirty="0" smtClean="0"/>
              <a:t> Clasificación</a:t>
            </a:r>
            <a:endParaRPr lang="es-ES_tradnl" dirty="0"/>
          </a:p>
          <a:p>
            <a:pPr marL="530352" lvl="2" indent="0">
              <a:buNone/>
            </a:pPr>
            <a:r>
              <a:rPr lang="es-ES_tradnl" b="1" dirty="0" smtClean="0">
                <a:solidFill>
                  <a:srgbClr val="C00000"/>
                </a:solidFill>
              </a:rPr>
              <a:t>2.1.2 </a:t>
            </a:r>
            <a:r>
              <a:rPr lang="es-ES_tradnl" b="1" dirty="0">
                <a:solidFill>
                  <a:srgbClr val="C00000"/>
                </a:solidFill>
              </a:rPr>
              <a:t>- Marca, empaque, envase y embalaje</a:t>
            </a:r>
            <a:r>
              <a:rPr lang="es-ES_tradnl" dirty="0"/>
              <a:t> </a:t>
            </a:r>
            <a:endParaRPr lang="es-ES_tradnl" dirty="0"/>
          </a:p>
          <a:p>
            <a:pPr marL="530225" lvl="2" indent="-212725">
              <a:buNone/>
            </a:pPr>
            <a:r>
              <a:rPr lang="es-ES_tradnl" dirty="0" smtClean="0"/>
              <a:t>2.2 </a:t>
            </a:r>
            <a:r>
              <a:rPr lang="es-ES_tradnl" dirty="0"/>
              <a:t>- </a:t>
            </a:r>
            <a:r>
              <a:rPr lang="es-ES_tradnl" dirty="0" smtClean="0"/>
              <a:t>Ciclo </a:t>
            </a:r>
            <a:r>
              <a:rPr lang="es-ES_tradnl" dirty="0"/>
              <a:t>de Vida del </a:t>
            </a:r>
            <a:r>
              <a:rPr lang="es-ES_tradnl" dirty="0" smtClean="0"/>
              <a:t>Producto (CVP)</a:t>
            </a:r>
            <a:endParaRPr lang="es-ES_tradnl" dirty="0"/>
          </a:p>
          <a:p>
            <a:pPr marL="530225" lvl="2" indent="-212725">
              <a:buNone/>
            </a:pPr>
            <a:r>
              <a:rPr lang="es-ES_tradnl" dirty="0" smtClean="0"/>
              <a:t>2.3 </a:t>
            </a:r>
            <a:r>
              <a:rPr lang="es-ES_tradnl" dirty="0"/>
              <a:t>- </a:t>
            </a:r>
            <a:r>
              <a:rPr lang="es-ES_tradnl" dirty="0" smtClean="0"/>
              <a:t>Segmentación, diferenciación </a:t>
            </a:r>
            <a:r>
              <a:rPr lang="es-ES_tradnl" dirty="0"/>
              <a:t>y </a:t>
            </a:r>
            <a:r>
              <a:rPr lang="es-ES_tradnl" dirty="0" smtClean="0"/>
              <a:t>posicionamiento</a:t>
            </a:r>
            <a:endParaRPr lang="es-ES_tradnl" dirty="0"/>
          </a:p>
          <a:p>
            <a:pPr marL="530225" lvl="2" indent="-212725">
              <a:buNone/>
            </a:pPr>
            <a:r>
              <a:rPr lang="es-ES_tradnl" dirty="0" smtClean="0"/>
              <a:t>2.4 </a:t>
            </a:r>
            <a:r>
              <a:rPr lang="es-ES_tradnl" dirty="0"/>
              <a:t>- Desarrollo de nuevos </a:t>
            </a:r>
            <a:r>
              <a:rPr lang="es-ES_tradnl" dirty="0" smtClean="0"/>
              <a:t>productos</a:t>
            </a:r>
          </a:p>
          <a:p>
            <a:pPr marL="530225" lvl="2" indent="-212725">
              <a:buNone/>
            </a:pPr>
            <a:r>
              <a:rPr lang="es-ES_tradnl" dirty="0" smtClean="0"/>
              <a:t>2.5 </a:t>
            </a:r>
            <a:r>
              <a:rPr lang="es-ES_tradnl" dirty="0"/>
              <a:t>- </a:t>
            </a:r>
            <a:r>
              <a:rPr lang="es-ES_tradnl" dirty="0" smtClean="0"/>
              <a:t>Administración </a:t>
            </a:r>
            <a:r>
              <a:rPr lang="es-ES_tradnl" dirty="0"/>
              <a:t>del portafolio de </a:t>
            </a:r>
            <a:r>
              <a:rPr lang="es-ES_tradnl" dirty="0" smtClean="0"/>
              <a:t>productos</a:t>
            </a:r>
          </a:p>
          <a:p>
            <a:pPr marL="530225" lvl="2" indent="-212725">
              <a:buNone/>
            </a:pPr>
            <a:r>
              <a:rPr lang="es-ES_tradnl" dirty="0" smtClean="0"/>
              <a:t>2.6 </a:t>
            </a:r>
            <a:r>
              <a:rPr lang="es-ES_tradnl" dirty="0"/>
              <a:t>- </a:t>
            </a:r>
            <a:r>
              <a:rPr lang="es-ES_tradnl" dirty="0" smtClean="0"/>
              <a:t>Administración </a:t>
            </a:r>
            <a:r>
              <a:rPr lang="es-ES_tradnl" dirty="0"/>
              <a:t>de precios </a:t>
            </a:r>
            <a:endParaRPr lang="es-ES_tradnl" dirty="0" smtClean="0"/>
          </a:p>
          <a:p>
            <a:r>
              <a:rPr lang="es-ES_tradnl" dirty="0" smtClean="0"/>
              <a:t>UNIDAD </a:t>
            </a:r>
            <a:r>
              <a:rPr lang="es-ES_tradnl" dirty="0"/>
              <a:t>3 - Canales de </a:t>
            </a:r>
            <a:r>
              <a:rPr lang="es-ES_tradnl" dirty="0" smtClean="0"/>
              <a:t>distribución </a:t>
            </a:r>
            <a:r>
              <a:rPr lang="es-ES_tradnl" dirty="0"/>
              <a:t>y punto de venta </a:t>
            </a:r>
            <a:endParaRPr lang="es-ES_tradnl" dirty="0" smtClean="0"/>
          </a:p>
          <a:p>
            <a:r>
              <a:rPr lang="es-ES_tradnl" dirty="0" smtClean="0"/>
              <a:t>UNIDAD </a:t>
            </a:r>
            <a:r>
              <a:rPr lang="es-ES_tradnl" dirty="0"/>
              <a:t>4 - Comportamiento del consumidor </a:t>
            </a:r>
            <a:endParaRPr lang="es-ES_tradnl" dirty="0" smtClean="0"/>
          </a:p>
          <a:p>
            <a:r>
              <a:rPr lang="es-ES_tradnl" dirty="0" smtClean="0"/>
              <a:t>UNIDAD </a:t>
            </a:r>
            <a:r>
              <a:rPr lang="es-ES_tradnl" dirty="0"/>
              <a:t>5 - </a:t>
            </a:r>
            <a:r>
              <a:rPr lang="es-ES_tradnl" dirty="0" smtClean="0"/>
              <a:t>Investigación </a:t>
            </a:r>
            <a:r>
              <a:rPr lang="es-ES_tradnl" dirty="0"/>
              <a:t>de Mercados </a:t>
            </a:r>
            <a:endParaRPr lang="es-ES_tradnl" dirty="0"/>
          </a:p>
        </p:txBody>
      </p:sp>
    </p:spTree>
    <p:extLst>
      <p:ext uri="{BB962C8B-B14F-4D97-AF65-F5344CB8AC3E}">
        <p14:creationId xmlns:p14="http://schemas.microsoft.com/office/powerpoint/2010/main" val="9388651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62D02A0-E27D-4974-AF2A-3B5D5C30E3E6}"/>
              </a:ext>
            </a:extLst>
          </p:cNvPr>
          <p:cNvSpPr>
            <a:spLocks noGrp="1"/>
          </p:cNvSpPr>
          <p:nvPr>
            <p:ph idx="1"/>
          </p:nvPr>
        </p:nvSpPr>
        <p:spPr/>
        <p:txBody>
          <a:bodyPr/>
          <a:lstStyle/>
          <a:p>
            <a:pPr algn="just">
              <a:lnSpc>
                <a:spcPct val="150000"/>
              </a:lnSpc>
            </a:pPr>
            <a:r>
              <a:rPr lang="es-MX" dirty="0"/>
              <a:t>Las marcas pueden consistir en palabras, letras, números, dibujos, fotos, formas, colores, etiquetas o combinaciones de estos elementos que se empleen para diferenciar el origen de los productos o servicios.</a:t>
            </a:r>
          </a:p>
        </p:txBody>
      </p:sp>
    </p:spTree>
    <p:extLst>
      <p:ext uri="{BB962C8B-B14F-4D97-AF65-F5344CB8AC3E}">
        <p14:creationId xmlns:p14="http://schemas.microsoft.com/office/powerpoint/2010/main" val="1626919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7F289E3-4D98-450D-9D90-1DF3D850A5EB}"/>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2B299440-90B0-4829-84CC-5E09A3C7B6FA}"/>
              </a:ext>
            </a:extLst>
          </p:cNvPr>
          <p:cNvSpPr>
            <a:spLocks noGrp="1"/>
          </p:cNvSpPr>
          <p:nvPr>
            <p:ph idx="1"/>
          </p:nvPr>
        </p:nvSpPr>
        <p:spPr/>
        <p:txBody>
          <a:bodyPr/>
          <a:lstStyle/>
          <a:p>
            <a:endParaRPr lang="es-MX"/>
          </a:p>
        </p:txBody>
      </p:sp>
      <p:pic>
        <p:nvPicPr>
          <p:cNvPr id="14338" name="Picture 2" descr="Resultado de imagen para marca">
            <a:hlinkClick r:id="rId2"/>
            <a:extLst>
              <a:ext uri="{FF2B5EF4-FFF2-40B4-BE49-F238E27FC236}">
                <a16:creationId xmlns="" xmlns:a16="http://schemas.microsoft.com/office/drawing/2014/main" id="{1B678D32-F2E8-406B-841E-E5136A90CD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20040"/>
            <a:ext cx="7427167" cy="6135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9959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B327462-644D-43F3-A6C9-4AF03B685FF6}"/>
              </a:ext>
            </a:extLst>
          </p:cNvPr>
          <p:cNvSpPr>
            <a:spLocks noGrp="1"/>
          </p:cNvSpPr>
          <p:nvPr>
            <p:ph idx="1"/>
          </p:nvPr>
        </p:nvSpPr>
        <p:spPr/>
        <p:txBody>
          <a:bodyPr/>
          <a:lstStyle/>
          <a:p>
            <a:pPr algn="just"/>
            <a:r>
              <a:rPr lang="es-MX" dirty="0"/>
              <a:t> En algunos países, los lemas publicitarios también se consideran marcas y se pueden registrar como tales en las oficinas nacionales de marcas. </a:t>
            </a:r>
          </a:p>
        </p:txBody>
      </p:sp>
      <p:pic>
        <p:nvPicPr>
          <p:cNvPr id="15362" name="Picture 2" descr="Resultado de imagen para lema publicitario">
            <a:hlinkClick r:id="rId2"/>
            <a:extLst>
              <a:ext uri="{FF2B5EF4-FFF2-40B4-BE49-F238E27FC236}">
                <a16:creationId xmlns="" xmlns:a16="http://schemas.microsoft.com/office/drawing/2014/main" id="{0431FCE8-DB97-4E9F-91A4-CA5CD37684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501008"/>
            <a:ext cx="5688632" cy="1969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5740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EFB7326-2890-4EC8-96E1-21F0E42C0FC8}"/>
              </a:ext>
            </a:extLst>
          </p:cNvPr>
          <p:cNvSpPr>
            <a:spLocks noGrp="1"/>
          </p:cNvSpPr>
          <p:nvPr>
            <p:ph idx="1"/>
          </p:nvPr>
        </p:nvSpPr>
        <p:spPr/>
        <p:txBody>
          <a:bodyPr>
            <a:normAutofit/>
          </a:bodyPr>
          <a:lstStyle/>
          <a:p>
            <a:pPr algn="just">
              <a:lnSpc>
                <a:spcPct val="150000"/>
              </a:lnSpc>
            </a:pPr>
            <a:r>
              <a:rPr lang="es-MX" dirty="0"/>
              <a:t>Asimismo, cada vez son más los países que permiten el registro de formas menos tradicionales de marcas, tales como un único color, los signos tridimensionales (por ejemplo, la forma de un producto o su embalaje.</a:t>
            </a:r>
          </a:p>
        </p:txBody>
      </p:sp>
    </p:spTree>
    <p:extLst>
      <p:ext uri="{BB962C8B-B14F-4D97-AF65-F5344CB8AC3E}">
        <p14:creationId xmlns:p14="http://schemas.microsoft.com/office/powerpoint/2010/main" val="9185222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1410505-A7DC-488C-B4A4-A50893AD111D}"/>
              </a:ext>
            </a:extLst>
          </p:cNvPr>
          <p:cNvSpPr>
            <a:spLocks noGrp="1"/>
          </p:cNvSpPr>
          <p:nvPr>
            <p:ph idx="1"/>
          </p:nvPr>
        </p:nvSpPr>
        <p:spPr>
          <a:xfrm>
            <a:off x="457200" y="1609416"/>
            <a:ext cx="7239000" cy="4846320"/>
          </a:xfrm>
        </p:spPr>
        <p:txBody>
          <a:bodyPr/>
          <a:lstStyle/>
          <a:p>
            <a:pPr algn="just"/>
            <a:r>
              <a:rPr lang="es-MX" dirty="0"/>
              <a:t>Así como también protegiendo los signos sonoros (sonidos) y los signos olfativos (olores),  y los nombres comerciales.</a:t>
            </a:r>
          </a:p>
          <a:p>
            <a:pPr marL="0" indent="0" algn="just">
              <a:buNone/>
            </a:pPr>
            <a:endParaRPr lang="es-MX" dirty="0"/>
          </a:p>
        </p:txBody>
      </p:sp>
      <p:pic>
        <p:nvPicPr>
          <p:cNvPr id="16388" name="Picture 4" descr="Resultado de imagen para vw">
            <a:hlinkClick r:id="rId2"/>
            <a:extLst>
              <a:ext uri="{FF2B5EF4-FFF2-40B4-BE49-F238E27FC236}">
                <a16:creationId xmlns="" xmlns:a16="http://schemas.microsoft.com/office/drawing/2014/main" id="{D4F51895-A11E-404C-9F00-36C5138DC4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3068960"/>
            <a:ext cx="2897138" cy="1348557"/>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Resultado de imagen para metro df">
            <a:hlinkClick r:id="rId4"/>
            <a:extLst>
              <a:ext uri="{FF2B5EF4-FFF2-40B4-BE49-F238E27FC236}">
                <a16:creationId xmlns="" xmlns:a16="http://schemas.microsoft.com/office/drawing/2014/main" id="{13FEDFBC-7FA9-4CC1-ABD6-C9C0B1EE173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3371" y="5232125"/>
            <a:ext cx="5286375" cy="1193875"/>
          </a:xfrm>
          <a:prstGeom prst="rect">
            <a:avLst/>
          </a:prstGeom>
          <a:noFill/>
          <a:extLst>
            <a:ext uri="{909E8E84-426E-40DD-AFC4-6F175D3DCCD1}">
              <a14:hiddenFill xmlns:a14="http://schemas.microsoft.com/office/drawing/2010/main">
                <a:solidFill>
                  <a:srgbClr val="FFFFFF"/>
                </a:solidFill>
              </a14:hiddenFill>
            </a:ext>
          </a:extLst>
        </p:spPr>
      </p:pic>
      <p:pic>
        <p:nvPicPr>
          <p:cNvPr id="16392" name="Picture 8" descr="Resultado de imagen para caldo maggi de pollo">
            <a:hlinkClick r:id="rId6"/>
            <a:extLst>
              <a:ext uri="{FF2B5EF4-FFF2-40B4-BE49-F238E27FC236}">
                <a16:creationId xmlns="" xmlns:a16="http://schemas.microsoft.com/office/drawing/2014/main" id="{406DB056-7A35-46D2-BC8F-2235ACF567B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75537" y="3337397"/>
            <a:ext cx="2934266"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3713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9808BDA-5B58-4F9B-AB07-227D1B2A303A}"/>
              </a:ext>
            </a:extLst>
          </p:cNvPr>
          <p:cNvSpPr>
            <a:spLocks noGrp="1"/>
          </p:cNvSpPr>
          <p:nvPr>
            <p:ph idx="1"/>
          </p:nvPr>
        </p:nvSpPr>
        <p:spPr/>
        <p:txBody>
          <a:bodyPr/>
          <a:lstStyle/>
          <a:p>
            <a:pPr algn="just">
              <a:lnSpc>
                <a:spcPct val="150000"/>
              </a:lnSpc>
            </a:pPr>
            <a:r>
              <a:rPr lang="es-MX" dirty="0"/>
              <a:t>En algunos países las empresas del sector farmacéutico recurren a la protección de las marcas para proteger la forma o el color distintivos de los productos farmacéuticos (como las cápsulas o los comprimidos) y su embalaje.</a:t>
            </a:r>
          </a:p>
        </p:txBody>
      </p:sp>
    </p:spTree>
    <p:extLst>
      <p:ext uri="{BB962C8B-B14F-4D97-AF65-F5344CB8AC3E}">
        <p14:creationId xmlns:p14="http://schemas.microsoft.com/office/powerpoint/2010/main" val="1945835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6DFBF29-3E4D-4A2E-8F4A-658BAAA2BE4E}"/>
              </a:ext>
            </a:extLst>
          </p:cNvPr>
          <p:cNvSpPr>
            <a:spLocks noGrp="1"/>
          </p:cNvSpPr>
          <p:nvPr>
            <p:ph idx="1"/>
          </p:nvPr>
        </p:nvSpPr>
        <p:spPr/>
        <p:txBody>
          <a:bodyPr/>
          <a:lstStyle/>
          <a:p>
            <a:pPr algn="just"/>
            <a:r>
              <a:rPr lang="es-MX" dirty="0"/>
              <a:t>La protección de las marcas se obtiene mediante el </a:t>
            </a:r>
            <a:r>
              <a:rPr lang="es-MX" b="1" dirty="0"/>
              <a:t>registro</a:t>
            </a:r>
            <a:r>
              <a:rPr lang="es-MX" dirty="0"/>
              <a:t>, y en algunos países, también a través de su </a:t>
            </a:r>
            <a:r>
              <a:rPr lang="es-MX" b="1" dirty="0"/>
              <a:t>utilización</a:t>
            </a:r>
            <a:r>
              <a:rPr lang="es-MX" dirty="0"/>
              <a:t>. </a:t>
            </a:r>
          </a:p>
        </p:txBody>
      </p:sp>
      <p:pic>
        <p:nvPicPr>
          <p:cNvPr id="17410" name="Picture 2" descr="Resultado de imagen para impi mexico">
            <a:hlinkClick r:id="rId2"/>
            <a:extLst>
              <a:ext uri="{FF2B5EF4-FFF2-40B4-BE49-F238E27FC236}">
                <a16:creationId xmlns="" xmlns:a16="http://schemas.microsoft.com/office/drawing/2014/main" id="{B3B6B9FB-B312-4B3D-A1D7-5DAD912AD5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356992"/>
            <a:ext cx="3867150" cy="154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2213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E9DF35D-CAFB-4A15-80CB-648AF03B5565}"/>
              </a:ext>
            </a:extLst>
          </p:cNvPr>
          <p:cNvSpPr>
            <a:spLocks noGrp="1"/>
          </p:cNvSpPr>
          <p:nvPr>
            <p:ph idx="1"/>
          </p:nvPr>
        </p:nvSpPr>
        <p:spPr/>
        <p:txBody>
          <a:bodyPr/>
          <a:lstStyle/>
          <a:p>
            <a:pPr algn="just">
              <a:lnSpc>
                <a:spcPct val="150000"/>
              </a:lnSpc>
            </a:pPr>
            <a:r>
              <a:rPr lang="es-MX" dirty="0"/>
              <a:t>Aun cuando las marcas puedan protegerse a través de su utilización, conviene que las empresas registren la marca presentando la solicitud adecuada en la oficina nacional o regional de marcas.</a:t>
            </a:r>
          </a:p>
        </p:txBody>
      </p:sp>
      <p:pic>
        <p:nvPicPr>
          <p:cNvPr id="18434" name="Picture 2" descr="Resultado de imagen para impi mexico">
            <a:hlinkClick r:id="rId2"/>
            <a:extLst>
              <a:ext uri="{FF2B5EF4-FFF2-40B4-BE49-F238E27FC236}">
                <a16:creationId xmlns="" xmlns:a16="http://schemas.microsoft.com/office/drawing/2014/main" id="{17A303B7-425D-42E7-92D5-A29A6D042C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4913136"/>
            <a:ext cx="5715000" cy="1688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73147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67AAD49-D19A-4445-BE3C-2E3FA1EB3F2D}"/>
              </a:ext>
            </a:extLst>
          </p:cNvPr>
          <p:cNvSpPr>
            <a:spLocks noGrp="1"/>
          </p:cNvSpPr>
          <p:nvPr>
            <p:ph idx="1"/>
          </p:nvPr>
        </p:nvSpPr>
        <p:spPr/>
        <p:txBody>
          <a:bodyPr/>
          <a:lstStyle/>
          <a:p>
            <a:pPr algn="just"/>
            <a:r>
              <a:rPr lang="es-MX" dirty="0"/>
              <a:t>Aunque puede variar la duración de la protección, en muchos países las marcas registradas están protegidas durante 10 años. </a:t>
            </a:r>
          </a:p>
        </p:txBody>
      </p:sp>
      <p:pic>
        <p:nvPicPr>
          <p:cNvPr id="19458" name="Picture 2" descr="Resultado de imagen para marca registrada">
            <a:hlinkClick r:id="rId2"/>
            <a:extLst>
              <a:ext uri="{FF2B5EF4-FFF2-40B4-BE49-F238E27FC236}">
                <a16:creationId xmlns="" xmlns:a16="http://schemas.microsoft.com/office/drawing/2014/main" id="{E108ADA4-C003-41C1-B217-81FD6AEFE9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3356992"/>
            <a:ext cx="3810000" cy="2636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05086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1F71B2E-47EB-4378-AB0E-3DFF5E74ECA4}"/>
              </a:ext>
            </a:extLst>
          </p:cNvPr>
          <p:cNvSpPr>
            <a:spLocks noGrp="1"/>
          </p:cNvSpPr>
          <p:nvPr>
            <p:ph idx="1"/>
          </p:nvPr>
        </p:nvSpPr>
        <p:spPr/>
        <p:txBody>
          <a:bodyPr/>
          <a:lstStyle/>
          <a:p>
            <a:pPr algn="just"/>
            <a:r>
              <a:rPr lang="es-MX" dirty="0"/>
              <a:t>El registro puede renovarse indefinidamente (por lo general, durante períodos consecutivos de 10 años) a condición de que se paguen las tasas de renovación en el plazo estipulado.</a:t>
            </a:r>
          </a:p>
        </p:txBody>
      </p:sp>
      <p:pic>
        <p:nvPicPr>
          <p:cNvPr id="20482" name="Picture 2" descr="Resultado de imagen para tiempo">
            <a:hlinkClick r:id="rId2"/>
            <a:extLst>
              <a:ext uri="{FF2B5EF4-FFF2-40B4-BE49-F238E27FC236}">
                <a16:creationId xmlns="" xmlns:a16="http://schemas.microsoft.com/office/drawing/2014/main" id="{9A79D149-98F3-4F32-ABF5-06D1646704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429000"/>
            <a:ext cx="3600400" cy="2418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409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Contenido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1907603"/>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043C88B6-E485-4629-A905-5B7DF589FD01}" type="slidenum">
              <a:rPr lang="es-MX" smtClean="0"/>
              <a:pPr/>
              <a:t>3</a:t>
            </a:fld>
            <a:endParaRPr lang="es-MX"/>
          </a:p>
        </p:txBody>
      </p:sp>
    </p:spTree>
    <p:extLst>
      <p:ext uri="{BB962C8B-B14F-4D97-AF65-F5344CB8AC3E}">
        <p14:creationId xmlns:p14="http://schemas.microsoft.com/office/powerpoint/2010/main" val="2938260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3CA6D44-15B0-4C23-9A41-0F3F033A4163}"/>
              </a:ext>
            </a:extLst>
          </p:cNvPr>
          <p:cNvSpPr>
            <a:spLocks noGrp="1"/>
          </p:cNvSpPr>
          <p:nvPr>
            <p:ph idx="1"/>
          </p:nvPr>
        </p:nvSpPr>
        <p:spPr>
          <a:xfrm>
            <a:off x="457200" y="1772816"/>
            <a:ext cx="7239000" cy="4682920"/>
          </a:xfrm>
        </p:spPr>
        <p:txBody>
          <a:bodyPr/>
          <a:lstStyle/>
          <a:p>
            <a:pPr marL="0" indent="0" algn="just">
              <a:buNone/>
            </a:pPr>
            <a:r>
              <a:rPr lang="es-MX" sz="3600" b="1" dirty="0"/>
              <a:t>Información sobre la protección de la propiedad industrial y los procedimientos conexos en distintos países</a:t>
            </a:r>
          </a:p>
          <a:p>
            <a:endParaRPr lang="es-MX" dirty="0"/>
          </a:p>
        </p:txBody>
      </p:sp>
    </p:spTree>
    <p:extLst>
      <p:ext uri="{BB962C8B-B14F-4D97-AF65-F5344CB8AC3E}">
        <p14:creationId xmlns:p14="http://schemas.microsoft.com/office/powerpoint/2010/main" val="1292482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9E15C68-ACA2-456C-ADD8-57C387EAD5D0}"/>
              </a:ext>
            </a:extLst>
          </p:cNvPr>
          <p:cNvSpPr>
            <a:spLocks noGrp="1"/>
          </p:cNvSpPr>
          <p:nvPr>
            <p:ph idx="1"/>
          </p:nvPr>
        </p:nvSpPr>
        <p:spPr/>
        <p:txBody>
          <a:bodyPr/>
          <a:lstStyle/>
          <a:p>
            <a:pPr algn="just">
              <a:lnSpc>
                <a:spcPct val="150000"/>
              </a:lnSpc>
            </a:pPr>
            <a:r>
              <a:rPr lang="es-MX" dirty="0"/>
              <a:t>Los derechos de propiedad industrial, como las patentes, las </a:t>
            </a:r>
            <a:r>
              <a:rPr lang="es-MX" b="1" dirty="0"/>
              <a:t>marcas </a:t>
            </a:r>
            <a:r>
              <a:rPr lang="es-MX" dirty="0"/>
              <a:t>y los diseños industriales, son “derechos territoriales” que se protegen mediante el registro o un procedimiento de concesión. </a:t>
            </a:r>
          </a:p>
        </p:txBody>
      </p:sp>
      <p:pic>
        <p:nvPicPr>
          <p:cNvPr id="21506" name="Picture 2" descr="Resultado de imagen para patentes">
            <a:hlinkClick r:id="rId2"/>
            <a:extLst>
              <a:ext uri="{FF2B5EF4-FFF2-40B4-BE49-F238E27FC236}">
                <a16:creationId xmlns="" xmlns:a16="http://schemas.microsoft.com/office/drawing/2014/main" id="{EF25096C-F49F-4849-942D-1DD26343F8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979" y="4653136"/>
            <a:ext cx="2913112" cy="2121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38851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F876497-5F22-4683-81FB-54B55934FEE0}"/>
              </a:ext>
            </a:extLst>
          </p:cNvPr>
          <p:cNvSpPr>
            <a:spLocks noGrp="1"/>
          </p:cNvSpPr>
          <p:nvPr>
            <p:ph idx="1"/>
          </p:nvPr>
        </p:nvSpPr>
        <p:spPr/>
        <p:txBody>
          <a:bodyPr/>
          <a:lstStyle/>
          <a:p>
            <a:pPr algn="just"/>
            <a:r>
              <a:rPr lang="es-MX" dirty="0"/>
              <a:t> Esto significa que únicamente pueden hacerse valer en los países (por ejemplo, México). </a:t>
            </a:r>
          </a:p>
        </p:txBody>
      </p:sp>
      <p:pic>
        <p:nvPicPr>
          <p:cNvPr id="22530" name="Picture 2" descr="Resultado de imagen para mexico">
            <a:hlinkClick r:id="rId2"/>
            <a:extLst>
              <a:ext uri="{FF2B5EF4-FFF2-40B4-BE49-F238E27FC236}">
                <a16:creationId xmlns="" xmlns:a16="http://schemas.microsoft.com/office/drawing/2014/main" id="{CB443779-B0F2-4414-AFF2-60CFAFE9F4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3140968"/>
            <a:ext cx="4718273" cy="3014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4381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CD4A76F-06E1-4D6D-A0DB-89837043ED54}"/>
              </a:ext>
            </a:extLst>
          </p:cNvPr>
          <p:cNvSpPr>
            <a:spLocks noGrp="1"/>
          </p:cNvSpPr>
          <p:nvPr>
            <p:ph idx="1"/>
          </p:nvPr>
        </p:nvSpPr>
        <p:spPr/>
        <p:txBody>
          <a:bodyPr/>
          <a:lstStyle/>
          <a:p>
            <a:pPr algn="just"/>
            <a:r>
              <a:rPr lang="es-MX" dirty="0"/>
              <a:t> Los derechos de la propiedad intelectual también se establece por regiones (por ejemplo, los Estados miembros de la Unión Europea) en la cual que se haya establecido la protección y esta este vigente</a:t>
            </a:r>
          </a:p>
        </p:txBody>
      </p:sp>
      <p:pic>
        <p:nvPicPr>
          <p:cNvPr id="23554" name="Picture 2" descr="Resultado de imagen para union europea">
            <a:hlinkClick r:id="rId2"/>
            <a:extLst>
              <a:ext uri="{FF2B5EF4-FFF2-40B4-BE49-F238E27FC236}">
                <a16:creationId xmlns="" xmlns:a16="http://schemas.microsoft.com/office/drawing/2014/main" id="{EA5392CA-EEEA-4798-9872-40B79B2069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7325" y="4234742"/>
            <a:ext cx="6238875" cy="2201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6689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5587441-6077-4408-B286-4EBB2D91F2AA}"/>
              </a:ext>
            </a:extLst>
          </p:cNvPr>
          <p:cNvSpPr>
            <a:spLocks noGrp="1"/>
          </p:cNvSpPr>
          <p:nvPr>
            <p:ph idx="1"/>
          </p:nvPr>
        </p:nvSpPr>
        <p:spPr/>
        <p:txBody>
          <a:bodyPr/>
          <a:lstStyle/>
          <a:p>
            <a:pPr algn="just"/>
            <a:r>
              <a:rPr lang="es-MX" dirty="0"/>
              <a:t>Por lo tanto, una empresa del sector farmacéutico que haya presentado debidamente una solicitud para proteger sus invenciones y marcas en el mercado nacional, y haya obtenido la protección que ofrecen las patentes, las </a:t>
            </a:r>
            <a:r>
              <a:rPr lang="es-MX" b="1" dirty="0"/>
              <a:t>marcas</a:t>
            </a:r>
            <a:r>
              <a:rPr lang="es-MX" dirty="0"/>
              <a:t> o los diseños industriales, carece de protección en los mercados de exportación. </a:t>
            </a:r>
          </a:p>
        </p:txBody>
      </p:sp>
    </p:spTree>
    <p:extLst>
      <p:ext uri="{BB962C8B-B14F-4D97-AF65-F5344CB8AC3E}">
        <p14:creationId xmlns:p14="http://schemas.microsoft.com/office/powerpoint/2010/main" val="1110368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D4D308C-6B9A-46BB-B5C3-0CB297795916}"/>
              </a:ext>
            </a:extLst>
          </p:cNvPr>
          <p:cNvSpPr>
            <a:spLocks noGrp="1"/>
          </p:cNvSpPr>
          <p:nvPr>
            <p:ph idx="1"/>
          </p:nvPr>
        </p:nvSpPr>
        <p:spPr/>
        <p:txBody>
          <a:bodyPr/>
          <a:lstStyle/>
          <a:p>
            <a:pPr algn="just"/>
            <a:r>
              <a:rPr lang="es-MX" dirty="0"/>
              <a:t>Es importante que las empresas que trabajan con los mercados de exportación conozcan  la legislación de propiedad industrial, los reglamentos, las tasas y los procedimientos vigentes en esos mercados y que se aseguren de que sus derechos están protegidos en ellos.</a:t>
            </a:r>
          </a:p>
        </p:txBody>
      </p:sp>
      <p:pic>
        <p:nvPicPr>
          <p:cNvPr id="24578" name="Picture 2" descr="Resultado de imagen para la legislación de propiedad industrial, los reglamentos">
            <a:hlinkClick r:id="rId2"/>
            <a:extLst>
              <a:ext uri="{FF2B5EF4-FFF2-40B4-BE49-F238E27FC236}">
                <a16:creationId xmlns="" xmlns:a16="http://schemas.microsoft.com/office/drawing/2014/main" id="{29E1EB28-2E09-40FC-BF0E-368FBF3AFB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2075" y="4293096"/>
            <a:ext cx="3971925" cy="2057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61102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FC363BA-08E1-4B4A-87E3-74B4682A4E4E}"/>
              </a:ext>
            </a:extLst>
          </p:cNvPr>
          <p:cNvSpPr>
            <a:spLocks noGrp="1"/>
          </p:cNvSpPr>
          <p:nvPr>
            <p:ph idx="1"/>
          </p:nvPr>
        </p:nvSpPr>
        <p:spPr/>
        <p:txBody>
          <a:bodyPr/>
          <a:lstStyle/>
          <a:p>
            <a:pPr algn="just"/>
            <a:r>
              <a:rPr lang="es-MX" dirty="0"/>
              <a:t>En el caso de las patentes, las marcas y los diseños industriales, los sistemas internacionales de presentación y registro administrados por la Organización Mundial de la Propiedad Intelectual (OMPI) ofrecen mecanismos para solicitar la protección en varios países por medio de una única solicitud para cada tipo de derecho de propiedad industrial.</a:t>
            </a:r>
          </a:p>
        </p:txBody>
      </p:sp>
    </p:spTree>
    <p:extLst>
      <p:ext uri="{BB962C8B-B14F-4D97-AF65-F5344CB8AC3E}">
        <p14:creationId xmlns:p14="http://schemas.microsoft.com/office/powerpoint/2010/main" val="35057682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1BA108D-55A4-42CA-9FFE-A6811EE63769}"/>
              </a:ext>
            </a:extLst>
          </p:cNvPr>
          <p:cNvSpPr>
            <a:spLocks noGrp="1"/>
          </p:cNvSpPr>
          <p:nvPr>
            <p:ph idx="1"/>
          </p:nvPr>
        </p:nvSpPr>
        <p:spPr/>
        <p:txBody>
          <a:bodyPr/>
          <a:lstStyle/>
          <a:p>
            <a:pPr algn="just"/>
            <a:r>
              <a:rPr lang="es-MX" dirty="0"/>
              <a:t>En la mayoría de los países del mundo cuentan con legislación para proteger la propiedad industrial. A lo largo de los años, ha habido una importante armonización de la legislación en ese ámbito. </a:t>
            </a:r>
          </a:p>
        </p:txBody>
      </p:sp>
      <p:pic>
        <p:nvPicPr>
          <p:cNvPr id="4" name="Picture 2" descr="Resultado de imagen para ompi">
            <a:hlinkClick r:id="rId2"/>
            <a:extLst>
              <a:ext uri="{FF2B5EF4-FFF2-40B4-BE49-F238E27FC236}">
                <a16:creationId xmlns="" xmlns:a16="http://schemas.microsoft.com/office/drawing/2014/main" id="{36A03DB1-2331-49AD-90F4-2575BA9D62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21088"/>
            <a:ext cx="9154729" cy="2636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50207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D5C2B5F-140E-457F-8F5B-4BA8CB3596BB}"/>
              </a:ext>
            </a:extLst>
          </p:cNvPr>
          <p:cNvSpPr>
            <a:spLocks noGrp="1"/>
          </p:cNvSpPr>
          <p:nvPr>
            <p:ph idx="1"/>
          </p:nvPr>
        </p:nvSpPr>
        <p:spPr/>
        <p:txBody>
          <a:bodyPr/>
          <a:lstStyle/>
          <a:p>
            <a:pPr algn="just"/>
            <a:r>
              <a:rPr lang="es-MX" dirty="0"/>
              <a:t>El registro de una marca otorga a la empresa el derecho exclusivo a impedir que terceros comercialicen productos idénticos o similares con la misma marca o con una marca similar hasta el punto de crear confusión. </a:t>
            </a:r>
          </a:p>
        </p:txBody>
      </p:sp>
      <p:pic>
        <p:nvPicPr>
          <p:cNvPr id="26626" name="Picture 2" descr="Resultado de imagen para marcas similares o iguales">
            <a:hlinkClick r:id="rId2"/>
            <a:extLst>
              <a:ext uri="{FF2B5EF4-FFF2-40B4-BE49-F238E27FC236}">
                <a16:creationId xmlns="" xmlns:a16="http://schemas.microsoft.com/office/drawing/2014/main" id="{5A518CD4-5167-4B10-8F17-2E24968D655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3789040"/>
            <a:ext cx="1790526" cy="1841947"/>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Resultado de imagen para marcas similares o iguales">
            <a:hlinkClick r:id="rId4"/>
            <a:extLst>
              <a:ext uri="{FF2B5EF4-FFF2-40B4-BE49-F238E27FC236}">
                <a16:creationId xmlns="" xmlns:a16="http://schemas.microsoft.com/office/drawing/2014/main" id="{2B71AB16-E3BF-4CE6-98C6-46E711F4221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35052" y="5120205"/>
            <a:ext cx="2589076" cy="1481907"/>
          </a:xfrm>
          <a:prstGeom prst="rect">
            <a:avLst/>
          </a:prstGeom>
          <a:noFill/>
          <a:extLst>
            <a:ext uri="{909E8E84-426E-40DD-AFC4-6F175D3DCCD1}">
              <a14:hiddenFill xmlns:a14="http://schemas.microsoft.com/office/drawing/2010/main">
                <a:solidFill>
                  <a:srgbClr val="FFFFFF"/>
                </a:solidFill>
              </a14:hiddenFill>
            </a:ext>
          </a:extLst>
        </p:spPr>
      </p:pic>
      <p:pic>
        <p:nvPicPr>
          <p:cNvPr id="26630" name="Picture 6" descr="Resultado de imagen para marcas similares o iguales">
            <a:hlinkClick r:id="rId6"/>
            <a:extLst>
              <a:ext uri="{FF2B5EF4-FFF2-40B4-BE49-F238E27FC236}">
                <a16:creationId xmlns="" xmlns:a16="http://schemas.microsoft.com/office/drawing/2014/main" id="{8E8BE49D-BD9F-4660-B2EB-8ACD3560929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4657" y="3789040"/>
            <a:ext cx="4131543" cy="1118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17592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EC62879-E2F6-40AD-ADBD-0F5C25596500}"/>
              </a:ext>
            </a:extLst>
          </p:cNvPr>
          <p:cNvSpPr>
            <a:spLocks noGrp="1"/>
          </p:cNvSpPr>
          <p:nvPr>
            <p:ph idx="1"/>
          </p:nvPr>
        </p:nvSpPr>
        <p:spPr/>
        <p:txBody>
          <a:bodyPr/>
          <a:lstStyle/>
          <a:p>
            <a:pPr algn="just"/>
            <a:r>
              <a:rPr lang="es-MX" dirty="0"/>
              <a:t>Las marcas protegidas también pueden cederse en licencia a otras empresas, proporcionando de esta manera una fuente de ingresos adicional para la empresa.</a:t>
            </a:r>
          </a:p>
          <a:p>
            <a:pPr algn="just"/>
            <a:r>
              <a:rPr lang="es-MX" dirty="0"/>
              <a:t>La adquisición de licencias brinda a las marcas la posibilidad de estar actualizadas por medio de la incorporación de diseños o personajes que están de moda. </a:t>
            </a:r>
          </a:p>
        </p:txBody>
      </p:sp>
    </p:spTree>
    <p:extLst>
      <p:ext uri="{BB962C8B-B14F-4D97-AF65-F5344CB8AC3E}">
        <p14:creationId xmlns:p14="http://schemas.microsoft.com/office/powerpoint/2010/main" val="1474317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sultado de imagen para marca">
            <a:hlinkClick r:id="rId2"/>
            <a:extLst>
              <a:ext uri="{FF2B5EF4-FFF2-40B4-BE49-F238E27FC236}">
                <a16:creationId xmlns="" xmlns:a16="http://schemas.microsoft.com/office/drawing/2014/main" id="{57D26358-5E5D-4EC7-BE22-A693693693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6400" y="2420888"/>
            <a:ext cx="5400600"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84525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E585951-99CC-4A01-8070-E4D49BD03A71}"/>
              </a:ext>
            </a:extLst>
          </p:cNvPr>
          <p:cNvSpPr>
            <a:spLocks noGrp="1"/>
          </p:cNvSpPr>
          <p:nvPr>
            <p:ph idx="1"/>
          </p:nvPr>
        </p:nvSpPr>
        <p:spPr>
          <a:xfrm>
            <a:off x="539552" y="692696"/>
            <a:ext cx="7239000" cy="4846320"/>
          </a:xfrm>
        </p:spPr>
        <p:txBody>
          <a:bodyPr/>
          <a:lstStyle/>
          <a:p>
            <a:r>
              <a:rPr lang="es-MX" dirty="0"/>
              <a:t>LEGO</a:t>
            </a:r>
          </a:p>
          <a:p>
            <a:pPr marL="0" indent="0" algn="just">
              <a:buNone/>
            </a:pPr>
            <a:r>
              <a:rPr lang="es-MX" dirty="0"/>
              <a:t>Ésta marca de juguetes danesa caracterizada por tener bloques de plástico, ha incorporado juegos con la imagen de </a:t>
            </a:r>
            <a:r>
              <a:rPr lang="es-MX" dirty="0" err="1"/>
              <a:t>The</a:t>
            </a:r>
            <a:r>
              <a:rPr lang="es-MX" dirty="0"/>
              <a:t> </a:t>
            </a:r>
            <a:r>
              <a:rPr lang="es-MX" dirty="0" err="1"/>
              <a:t>Avengers</a:t>
            </a:r>
            <a:r>
              <a:rPr lang="es-MX" dirty="0"/>
              <a:t>, </a:t>
            </a:r>
            <a:r>
              <a:rPr lang="es-MX" dirty="0" err="1"/>
              <a:t>The</a:t>
            </a:r>
            <a:r>
              <a:rPr lang="es-MX" dirty="0"/>
              <a:t> </a:t>
            </a:r>
            <a:r>
              <a:rPr lang="es-MX" dirty="0" err="1"/>
              <a:t>Simpsons</a:t>
            </a:r>
            <a:r>
              <a:rPr lang="es-MX" dirty="0"/>
              <a:t>, </a:t>
            </a:r>
            <a:r>
              <a:rPr lang="es-MX" dirty="0" err="1"/>
              <a:t>Star</a:t>
            </a:r>
            <a:r>
              <a:rPr lang="es-MX" dirty="0"/>
              <a:t> </a:t>
            </a:r>
            <a:r>
              <a:rPr lang="es-MX" dirty="0" err="1"/>
              <a:t>Wars</a:t>
            </a:r>
            <a:r>
              <a:rPr lang="es-MX" dirty="0"/>
              <a:t>, Minecraft, Batman, James Bond, entro otras.</a:t>
            </a:r>
          </a:p>
        </p:txBody>
      </p:sp>
      <p:pic>
        <p:nvPicPr>
          <p:cNvPr id="6" name="Picture 2" descr="https://cdn23.merca20.com/wp-content/uploads/2014/11/lego8.png">
            <a:hlinkClick r:id="rId2"/>
            <a:extLst>
              <a:ext uri="{FF2B5EF4-FFF2-40B4-BE49-F238E27FC236}">
                <a16:creationId xmlns="" xmlns:a16="http://schemas.microsoft.com/office/drawing/2014/main" id="{40777984-9236-4391-8814-A38C92C042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9991" y="3363904"/>
            <a:ext cx="3893418" cy="3216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5845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AAB0586-5686-41F1-853F-E7A8A955236E}"/>
              </a:ext>
            </a:extLst>
          </p:cNvPr>
          <p:cNvSpPr>
            <a:spLocks noGrp="1"/>
          </p:cNvSpPr>
          <p:nvPr>
            <p:ph idx="1"/>
          </p:nvPr>
        </p:nvSpPr>
        <p:spPr>
          <a:xfrm>
            <a:off x="457200" y="1052736"/>
            <a:ext cx="7239000" cy="5403000"/>
          </a:xfrm>
        </p:spPr>
        <p:txBody>
          <a:bodyPr/>
          <a:lstStyle/>
          <a:p>
            <a:pPr algn="just"/>
            <a:r>
              <a:rPr lang="es-MX" dirty="0"/>
              <a:t>Electronic </a:t>
            </a:r>
            <a:r>
              <a:rPr lang="es-MX" dirty="0" err="1"/>
              <a:t>Arts</a:t>
            </a:r>
            <a:r>
              <a:rPr lang="es-MX" dirty="0"/>
              <a:t> es una compañía de Estados Unidos que distribuye videojuegos para ordenador y consolas, algunos de los personajes que ha incorporado en sus productos son jugadores de Fútbol en FIFA, </a:t>
            </a:r>
            <a:r>
              <a:rPr lang="es-MX" dirty="0" err="1"/>
              <a:t>Star</a:t>
            </a:r>
            <a:r>
              <a:rPr lang="es-MX" dirty="0"/>
              <a:t> </a:t>
            </a:r>
            <a:r>
              <a:rPr lang="es-MX" dirty="0" err="1"/>
              <a:t>Wars</a:t>
            </a:r>
            <a:r>
              <a:rPr lang="es-MX" dirty="0"/>
              <a:t> y Mi Villano Favorito con Minions.</a:t>
            </a:r>
          </a:p>
        </p:txBody>
      </p:sp>
      <p:pic>
        <p:nvPicPr>
          <p:cNvPr id="30722" name="Picture 2" descr="https://cdn23.merca20.com/wp-content/uploads/2015/06/267380-ea_logo.png">
            <a:extLst>
              <a:ext uri="{FF2B5EF4-FFF2-40B4-BE49-F238E27FC236}">
                <a16:creationId xmlns="" xmlns:a16="http://schemas.microsoft.com/office/drawing/2014/main" id="{F5E08D9E-273A-450A-9702-04C2B6DEF7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3744752"/>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81261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07BD5C6-5F9E-48F9-8D5A-2A1A964A13FF}"/>
              </a:ext>
            </a:extLst>
          </p:cNvPr>
          <p:cNvSpPr>
            <a:spLocks noGrp="1"/>
          </p:cNvSpPr>
          <p:nvPr>
            <p:ph idx="1"/>
          </p:nvPr>
        </p:nvSpPr>
        <p:spPr/>
        <p:txBody>
          <a:bodyPr>
            <a:normAutofit/>
          </a:bodyPr>
          <a:lstStyle/>
          <a:p>
            <a:pPr algn="just"/>
            <a:r>
              <a:rPr lang="es-MX" dirty="0"/>
              <a:t>A fin de registrar una marca, los solicitantes están obligados a enviar o entregar un formulario de solicitud de marca debidamente complementado.</a:t>
            </a:r>
          </a:p>
        </p:txBody>
      </p:sp>
      <p:pic>
        <p:nvPicPr>
          <p:cNvPr id="31746" name="Picture 2" descr="Resultado de imagen para FORMULARIO DE SOLICITUD DE MARCA">
            <a:hlinkClick r:id="rId2"/>
            <a:extLst>
              <a:ext uri="{FF2B5EF4-FFF2-40B4-BE49-F238E27FC236}">
                <a16:creationId xmlns="" xmlns:a16="http://schemas.microsoft.com/office/drawing/2014/main" id="{B3A64127-13AF-4AD5-B36C-85A09DAFA3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3320005"/>
            <a:ext cx="5819775" cy="3282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96642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DCABF9C-45E5-4AAE-AD83-6C52127C1B76}"/>
              </a:ext>
            </a:extLst>
          </p:cNvPr>
          <p:cNvSpPr>
            <a:spLocks noGrp="1"/>
          </p:cNvSpPr>
          <p:nvPr>
            <p:ph idx="1"/>
          </p:nvPr>
        </p:nvSpPr>
        <p:spPr/>
        <p:txBody>
          <a:bodyPr/>
          <a:lstStyle/>
          <a:p>
            <a:r>
              <a:rPr lang="es-MX" dirty="0"/>
              <a:t> </a:t>
            </a:r>
            <a:r>
              <a:rPr lang="es-MX" sz="2800" dirty="0"/>
              <a:t>El formulario debe tener los siguientes datos:</a:t>
            </a:r>
          </a:p>
          <a:p>
            <a:pPr>
              <a:buFont typeface="Wingdings" panose="05000000000000000000" pitchFamily="2" charset="2"/>
              <a:buChar char="q"/>
            </a:pPr>
            <a:r>
              <a:rPr lang="es-MX" dirty="0"/>
              <a:t>Los datos de la empresa.</a:t>
            </a:r>
          </a:p>
          <a:p>
            <a:pPr>
              <a:buFont typeface="Wingdings" panose="05000000000000000000" pitchFamily="2" charset="2"/>
              <a:buChar char="q"/>
            </a:pPr>
            <a:r>
              <a:rPr lang="es-MX" dirty="0"/>
              <a:t>Una ilustración gráfica de la marca (a veces se exige un formato específico).</a:t>
            </a:r>
          </a:p>
          <a:p>
            <a:pPr>
              <a:buFont typeface="Wingdings" panose="05000000000000000000" pitchFamily="2" charset="2"/>
              <a:buChar char="q"/>
            </a:pPr>
            <a:r>
              <a:rPr lang="es-MX" dirty="0"/>
              <a:t>Una descripción de los productos y servicios </a:t>
            </a:r>
          </a:p>
          <a:p>
            <a:pPr>
              <a:buFont typeface="Wingdings" panose="05000000000000000000" pitchFamily="2" charset="2"/>
              <a:buChar char="q"/>
            </a:pPr>
            <a:r>
              <a:rPr lang="es-MX" dirty="0"/>
              <a:t>El pago de las tasas correspondientes.</a:t>
            </a:r>
          </a:p>
          <a:p>
            <a:endParaRPr lang="es-MX" dirty="0"/>
          </a:p>
        </p:txBody>
      </p:sp>
    </p:spTree>
    <p:extLst>
      <p:ext uri="{BB962C8B-B14F-4D97-AF65-F5344CB8AC3E}">
        <p14:creationId xmlns:p14="http://schemas.microsoft.com/office/powerpoint/2010/main" val="10714006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CF09352-4BE3-48E7-A6C4-D78607774658}"/>
              </a:ext>
            </a:extLst>
          </p:cNvPr>
          <p:cNvSpPr>
            <a:spLocks noGrp="1"/>
          </p:cNvSpPr>
          <p:nvPr>
            <p:ph idx="1"/>
          </p:nvPr>
        </p:nvSpPr>
        <p:spPr/>
        <p:txBody>
          <a:bodyPr/>
          <a:lstStyle/>
          <a:p>
            <a:pPr algn="just"/>
            <a:r>
              <a:rPr lang="es-MX" dirty="0"/>
              <a:t>La empresa puede realizar directamente la búsqueda de marcas o contratar los servicios de un agente de marcas. Sea cual fuera el método elegido, es importante tener en cuenta que esa búsqueda es únicamente preliminar. </a:t>
            </a:r>
          </a:p>
        </p:txBody>
      </p:sp>
      <p:pic>
        <p:nvPicPr>
          <p:cNvPr id="32770" name="Picture 2" descr="Resultado de imagen para agente de marcas y patentes">
            <a:hlinkClick r:id="rId2"/>
            <a:extLst>
              <a:ext uri="{FF2B5EF4-FFF2-40B4-BE49-F238E27FC236}">
                <a16:creationId xmlns="" xmlns:a16="http://schemas.microsoft.com/office/drawing/2014/main" id="{36733276-0F9E-4D1A-80DE-7F3022A1A9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4221088"/>
            <a:ext cx="2809875"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95767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C184618-EBD9-4FE2-B002-3B59D108C11C}"/>
              </a:ext>
            </a:extLst>
          </p:cNvPr>
          <p:cNvSpPr>
            <a:spLocks noGrp="1"/>
          </p:cNvSpPr>
          <p:nvPr>
            <p:ph idx="1"/>
          </p:nvPr>
        </p:nvSpPr>
        <p:spPr/>
        <p:txBody>
          <a:bodyPr/>
          <a:lstStyle/>
          <a:p>
            <a:pPr algn="just">
              <a:lnSpc>
                <a:spcPct val="150000"/>
              </a:lnSpc>
            </a:pPr>
            <a:r>
              <a:rPr lang="es-MX" dirty="0"/>
              <a:t>Si la oficina de registro considera que una marca es idéntica o similar hasta el punto de crear confusión con productos idénticos o similares de otra marca ya existente, será denegada o invalidada, según corresponda.</a:t>
            </a:r>
          </a:p>
        </p:txBody>
      </p:sp>
    </p:spTree>
    <p:extLst>
      <p:ext uri="{BB962C8B-B14F-4D97-AF65-F5344CB8AC3E}">
        <p14:creationId xmlns:p14="http://schemas.microsoft.com/office/powerpoint/2010/main" val="35643641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0522F5B-F362-4016-B5C2-2169E76510E1}"/>
              </a:ext>
            </a:extLst>
          </p:cNvPr>
          <p:cNvSpPr>
            <a:spLocks noGrp="1"/>
          </p:cNvSpPr>
          <p:nvPr>
            <p:ph idx="1"/>
          </p:nvPr>
        </p:nvSpPr>
        <p:spPr/>
        <p:txBody>
          <a:bodyPr/>
          <a:lstStyle/>
          <a:p>
            <a:pPr algn="just">
              <a:lnSpc>
                <a:spcPct val="150000"/>
              </a:lnSpc>
            </a:pPr>
            <a:r>
              <a:rPr lang="es-MX" dirty="0"/>
              <a:t>También pueden rechazarse las solicitudes por “motivos relativos” cuando la marca entra en conflicto con marcas ya existentes. La coexistencia de dos marcas idénticas (o muy similares) asignadas al mismo tipo de producto puede causar confusión entre los consumidores.</a:t>
            </a:r>
          </a:p>
        </p:txBody>
      </p:sp>
    </p:spTree>
    <p:extLst>
      <p:ext uri="{BB962C8B-B14F-4D97-AF65-F5344CB8AC3E}">
        <p14:creationId xmlns:p14="http://schemas.microsoft.com/office/powerpoint/2010/main" val="29829931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FC64A44-5E96-4824-BFAD-C2C91F9C7327}"/>
              </a:ext>
            </a:extLst>
          </p:cNvPr>
          <p:cNvSpPr>
            <a:spLocks noGrp="1"/>
          </p:cNvSpPr>
          <p:nvPr>
            <p:ph idx="1"/>
          </p:nvPr>
        </p:nvSpPr>
        <p:spPr/>
        <p:txBody>
          <a:bodyPr/>
          <a:lstStyle/>
          <a:p>
            <a:pPr algn="just"/>
            <a:r>
              <a:rPr lang="es-MX" dirty="0"/>
              <a:t>El Comité Permanente sobre el Derecho de Marcas, Diseños Industriales e Indicaciones Geográficas (SCT) es el foro en que los Estados miembros de la OMPI examinan cuestiones jurídicas y de política relacionadas con la elaboración a escala internacional de leyes y normas sobre marcas.</a:t>
            </a:r>
          </a:p>
          <a:p>
            <a:pPr marL="0" indent="0">
              <a:buNone/>
            </a:pPr>
            <a:r>
              <a:rPr lang="es-MX" dirty="0"/>
              <a:t/>
            </a:r>
            <a:br>
              <a:rPr lang="es-MX" dirty="0"/>
            </a:br>
            <a:endParaRPr lang="es-MX" dirty="0"/>
          </a:p>
        </p:txBody>
      </p:sp>
    </p:spTree>
    <p:extLst>
      <p:ext uri="{BB962C8B-B14F-4D97-AF65-F5344CB8AC3E}">
        <p14:creationId xmlns:p14="http://schemas.microsoft.com/office/powerpoint/2010/main" val="29345972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39C05BE-A930-431E-9329-0EABD0FB06ED}"/>
              </a:ext>
            </a:extLst>
          </p:cNvPr>
          <p:cNvSpPr>
            <a:spLocks noGrp="1"/>
          </p:cNvSpPr>
          <p:nvPr>
            <p:ph idx="1"/>
          </p:nvPr>
        </p:nvSpPr>
        <p:spPr/>
        <p:txBody>
          <a:bodyPr/>
          <a:lstStyle/>
          <a:p>
            <a:r>
              <a:rPr lang="es-MX" dirty="0"/>
              <a:t>Cuando existen marcas similares o idénticas, la firma de acuerdos de coexistencia puede ser una solución mutuamente beneficiosa al problema.</a:t>
            </a:r>
          </a:p>
        </p:txBody>
      </p:sp>
      <p:pic>
        <p:nvPicPr>
          <p:cNvPr id="33794" name="Picture 2" descr="Resultado de imagen para acuerdos de coexistencia">
            <a:hlinkClick r:id="rId2"/>
            <a:extLst>
              <a:ext uri="{FF2B5EF4-FFF2-40B4-BE49-F238E27FC236}">
                <a16:creationId xmlns="" xmlns:a16="http://schemas.microsoft.com/office/drawing/2014/main" id="{98715FC4-2C95-4FC0-89C7-7FCD1A004A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3645024"/>
            <a:ext cx="5715000" cy="1829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96512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5337D76-E1B9-4F56-821C-52D7AC1B8EB6}"/>
              </a:ext>
            </a:extLst>
          </p:cNvPr>
          <p:cNvSpPr>
            <a:spLocks noGrp="1"/>
          </p:cNvSpPr>
          <p:nvPr>
            <p:ph idx="1"/>
          </p:nvPr>
        </p:nvSpPr>
        <p:spPr/>
        <p:txBody>
          <a:bodyPr/>
          <a:lstStyle/>
          <a:p>
            <a:pPr algn="just"/>
            <a:r>
              <a:rPr lang="es-MX" dirty="0"/>
              <a:t>Muchas empresas utilizan símbolos como ®, TM, SM, MD (</a:t>
            </a:r>
            <a:r>
              <a:rPr lang="es-MX" i="1" dirty="0"/>
              <a:t>marque </a:t>
            </a:r>
            <a:r>
              <a:rPr lang="es-MX" i="1" dirty="0" err="1"/>
              <a:t>deposée</a:t>
            </a:r>
            <a:r>
              <a:rPr lang="es-MX" dirty="0"/>
              <a:t>, en francés) o MR (marca registrada, en español) o símbolos equivalentes junto a su marca a fin de informar a los consumidores y a la competencia que la palabra, el logotipo u otro signo es una marca.</a:t>
            </a:r>
          </a:p>
        </p:txBody>
      </p:sp>
    </p:spTree>
    <p:extLst>
      <p:ext uri="{BB962C8B-B14F-4D97-AF65-F5344CB8AC3E}">
        <p14:creationId xmlns:p14="http://schemas.microsoft.com/office/powerpoint/2010/main" val="3609570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1268760"/>
            <a:ext cx="6912768" cy="2000548"/>
          </a:xfrm>
          <a:prstGeom prst="rect">
            <a:avLst/>
          </a:prstGeom>
        </p:spPr>
        <p:txBody>
          <a:bodyPr wrap="square">
            <a:spAutoFit/>
          </a:bodyPr>
          <a:lstStyle/>
          <a:p>
            <a:pPr algn="just"/>
            <a:r>
              <a:rPr lang="es-MX" sz="2800" b="1" dirty="0"/>
              <a:t>Marca</a:t>
            </a:r>
          </a:p>
          <a:p>
            <a:pPr algn="just"/>
            <a:endParaRPr lang="es-MX" sz="2400" dirty="0"/>
          </a:p>
          <a:p>
            <a:pPr algn="just"/>
            <a:r>
              <a:rPr lang="es-MX" sz="2400" dirty="0"/>
              <a:t>Una marca ha sido siempre un signo de propiedad personal y se penaliza el uso indebido o la usurpación.</a:t>
            </a:r>
          </a:p>
        </p:txBody>
      </p:sp>
      <p:pic>
        <p:nvPicPr>
          <p:cNvPr id="1028" name="Picture 4" descr="Resultado de imagen para marca">
            <a:hlinkClick r:id="rId2"/>
            <a:extLst>
              <a:ext uri="{FF2B5EF4-FFF2-40B4-BE49-F238E27FC236}">
                <a16:creationId xmlns="" xmlns:a16="http://schemas.microsoft.com/office/drawing/2014/main" id="{0E55093B-885F-408E-8055-8A3A112540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3273427"/>
            <a:ext cx="3971925" cy="25620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B44A0C6-FFF4-47A0-A4EB-9C7015542312}"/>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80123302-EAC3-4D2D-A166-05B2336F35E6}"/>
              </a:ext>
            </a:extLst>
          </p:cNvPr>
          <p:cNvSpPr>
            <a:spLocks noGrp="1"/>
          </p:cNvSpPr>
          <p:nvPr>
            <p:ph idx="1"/>
          </p:nvPr>
        </p:nvSpPr>
        <p:spPr/>
        <p:txBody>
          <a:bodyPr/>
          <a:lstStyle/>
          <a:p>
            <a:endParaRPr lang="es-MX"/>
          </a:p>
        </p:txBody>
      </p:sp>
      <p:pic>
        <p:nvPicPr>
          <p:cNvPr id="34818" name="Picture 2" descr="Resultado de imagen para marca registrada">
            <a:hlinkClick r:id="rId2"/>
            <a:extLst>
              <a:ext uri="{FF2B5EF4-FFF2-40B4-BE49-F238E27FC236}">
                <a16:creationId xmlns="" xmlns:a16="http://schemas.microsoft.com/office/drawing/2014/main" id="{75450D6A-0D74-4BA7-9C77-2236B7F3F4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20040"/>
            <a:ext cx="7239000" cy="6135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8184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4C93586-81CE-483F-AF6F-8BE978B3B7EF}"/>
              </a:ext>
            </a:extLst>
          </p:cNvPr>
          <p:cNvSpPr>
            <a:spLocks noGrp="1"/>
          </p:cNvSpPr>
          <p:nvPr>
            <p:ph idx="1"/>
          </p:nvPr>
        </p:nvSpPr>
        <p:spPr/>
        <p:txBody>
          <a:bodyPr/>
          <a:lstStyle/>
          <a:p>
            <a:pPr algn="just"/>
            <a:r>
              <a:rPr lang="es-MX" dirty="0"/>
              <a:t> Es importante que vigile de cerca su utilización, ya que la marca es un elemento vital de la imagen de los productos de su empresa. </a:t>
            </a:r>
          </a:p>
        </p:txBody>
      </p:sp>
      <p:pic>
        <p:nvPicPr>
          <p:cNvPr id="35842" name="Picture 2" descr="Resultado de imagen para marca registrada">
            <a:hlinkClick r:id="rId2"/>
            <a:extLst>
              <a:ext uri="{FF2B5EF4-FFF2-40B4-BE49-F238E27FC236}">
                <a16:creationId xmlns="" xmlns:a16="http://schemas.microsoft.com/office/drawing/2014/main" id="{13573439-0D27-4A1D-AE23-C8D963457AF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3501008"/>
            <a:ext cx="3714750" cy="2490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9149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CF0B9C4-F7C3-4579-9596-4EF2DCFDC056}"/>
              </a:ext>
            </a:extLst>
          </p:cNvPr>
          <p:cNvSpPr>
            <a:spLocks noGrp="1"/>
          </p:cNvSpPr>
          <p:nvPr>
            <p:ph type="title"/>
          </p:nvPr>
        </p:nvSpPr>
        <p:spPr/>
        <p:txBody>
          <a:bodyPr anchor="ctr"/>
          <a:lstStyle/>
          <a:p>
            <a:r>
              <a:rPr lang="es-MX" dirty="0" smtClean="0"/>
              <a:t>Referencias</a:t>
            </a:r>
            <a:endParaRPr lang="es-MX" dirty="0"/>
          </a:p>
        </p:txBody>
      </p:sp>
      <p:sp>
        <p:nvSpPr>
          <p:cNvPr id="3" name="Marcador de contenido 2">
            <a:extLst>
              <a:ext uri="{FF2B5EF4-FFF2-40B4-BE49-F238E27FC236}">
                <a16:creationId xmlns="" xmlns:a16="http://schemas.microsoft.com/office/drawing/2014/main" id="{A730CF01-BF85-4BED-93C4-ADB90F96B598}"/>
              </a:ext>
            </a:extLst>
          </p:cNvPr>
          <p:cNvSpPr>
            <a:spLocks noGrp="1"/>
          </p:cNvSpPr>
          <p:nvPr>
            <p:ph idx="1"/>
          </p:nvPr>
        </p:nvSpPr>
        <p:spPr/>
        <p:txBody>
          <a:bodyPr/>
          <a:lstStyle/>
          <a:p>
            <a:r>
              <a:rPr lang="en-US" dirty="0" err="1"/>
              <a:t>Mercadotecnia</a:t>
            </a:r>
            <a:r>
              <a:rPr lang="en-US" dirty="0"/>
              <a:t>, Laura Fischer, Jorge </a:t>
            </a:r>
            <a:r>
              <a:rPr lang="en-US" dirty="0" err="1"/>
              <a:t>Espejo</a:t>
            </a:r>
            <a:r>
              <a:rPr lang="en-US" dirty="0"/>
              <a:t>, </a:t>
            </a:r>
            <a:r>
              <a:rPr lang="es-ES" dirty="0"/>
              <a:t>Mc Graw Hill, 2007</a:t>
            </a:r>
          </a:p>
          <a:p>
            <a:r>
              <a:rPr lang="es-ES" dirty="0"/>
              <a:t>Administración  de Mercadotecnia, </a:t>
            </a:r>
            <a:r>
              <a:rPr lang="es-ES" dirty="0" err="1"/>
              <a:t>Ginkota</a:t>
            </a:r>
            <a:r>
              <a:rPr lang="es-ES" dirty="0"/>
              <a:t> </a:t>
            </a:r>
            <a:r>
              <a:rPr lang="es-ES" dirty="0" err="1"/>
              <a:t>Kotabe</a:t>
            </a:r>
            <a:r>
              <a:rPr lang="es-ES" dirty="0"/>
              <a:t>, Trillas,2009</a:t>
            </a:r>
          </a:p>
          <a:p>
            <a:r>
              <a:rPr lang="es-ES" dirty="0"/>
              <a:t>Fundamentos de </a:t>
            </a:r>
            <a:r>
              <a:rPr lang="es-ES" dirty="0" err="1"/>
              <a:t>Marqueting</a:t>
            </a:r>
            <a:r>
              <a:rPr lang="es-ES" dirty="0"/>
              <a:t>. Marcha, </a:t>
            </a:r>
            <a:r>
              <a:rPr lang="en-US" dirty="0"/>
              <a:t>Williams J. 2007</a:t>
            </a:r>
          </a:p>
          <a:p>
            <a:r>
              <a:rPr lang="es-MX" dirty="0" smtClean="0"/>
              <a:t>Legislación </a:t>
            </a:r>
            <a:r>
              <a:rPr lang="es-MX" dirty="0"/>
              <a:t>de marcas, patentes y diseño industrial, Ramon Morran Soldevilla, S. L. SIVITAS Ediciones, 2009</a:t>
            </a:r>
          </a:p>
          <a:p>
            <a:endParaRPr lang="es-MX" dirty="0"/>
          </a:p>
          <a:p>
            <a:endParaRPr lang="es-MX" dirty="0"/>
          </a:p>
        </p:txBody>
      </p:sp>
    </p:spTree>
    <p:extLst>
      <p:ext uri="{BB962C8B-B14F-4D97-AF65-F5344CB8AC3E}">
        <p14:creationId xmlns:p14="http://schemas.microsoft.com/office/powerpoint/2010/main" val="943030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D22FE2F-6CD3-433D-BB36-0FB335B73929}"/>
              </a:ext>
            </a:extLst>
          </p:cNvPr>
          <p:cNvSpPr>
            <a:spLocks noGrp="1"/>
          </p:cNvSpPr>
          <p:nvPr>
            <p:ph idx="1"/>
          </p:nvPr>
        </p:nvSpPr>
        <p:spPr>
          <a:xfrm>
            <a:off x="395536" y="1196752"/>
            <a:ext cx="7239000" cy="4846320"/>
          </a:xfrm>
        </p:spPr>
        <p:txBody>
          <a:bodyPr>
            <a:normAutofit fontScale="85000" lnSpcReduction="10000"/>
          </a:bodyPr>
          <a:lstStyle/>
          <a:p>
            <a:r>
              <a:rPr lang="es-MX" dirty="0"/>
              <a:t>https://definicion.de/marca/</a:t>
            </a:r>
          </a:p>
          <a:p>
            <a:r>
              <a:rPr lang="es-MX" dirty="0"/>
              <a:t>http://www.wipo.int/trademarks/es/</a:t>
            </a:r>
          </a:p>
          <a:p>
            <a:r>
              <a:rPr lang="es-MX" dirty="0"/>
              <a:t>http://www.wipo.int/sme/es/documents/ip_pharma.htm</a:t>
            </a:r>
          </a:p>
          <a:p>
            <a:r>
              <a:rPr lang="es-MX" dirty="0"/>
              <a:t>https://www.google.com.mx/search?q=logo+de+bmw&amp;source=lnms&amp;tbm=isch&amp;sa=X&amp;ved=0ahUKEwi8ksrlwPnWAhWj34MKHZIJAsIQ_AUICigB&amp;biw=1366&amp;bih=662#imgrc=q6wzAPBEfgEX6M:</a:t>
            </a:r>
          </a:p>
          <a:p>
            <a:r>
              <a:rPr lang="es-MX" dirty="0"/>
              <a:t>https://www.google.com.mx/search?q=marca&amp;source=lnms&amp;tbm=isch&amp;sa=X&amp;ved=0ahUKEwjcy-WiyfjWAhVjr1QKHXJ1BOYQ_AUICygC&amp;biw=136</a:t>
            </a:r>
          </a:p>
          <a:p>
            <a:r>
              <a:rPr lang="es-MX" dirty="0"/>
              <a:t>https://www.google.com.mx/search?q=logo&amp;source=lnms&amp;tbm=isch&amp;sa=X&amp;ved=0ahUKEwjoybu57_jWAhUKilQKHZ0BBMwQ_AUICigB&amp;biw=1366&amp;bih=662#imgrc=_6&amp;bih=662#imgrc=_</a:t>
            </a:r>
          </a:p>
        </p:txBody>
      </p:sp>
    </p:spTree>
    <p:extLst>
      <p:ext uri="{BB962C8B-B14F-4D97-AF65-F5344CB8AC3E}">
        <p14:creationId xmlns:p14="http://schemas.microsoft.com/office/powerpoint/2010/main" val="28092739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D6B7B8B-5B9B-4A44-B554-864767E42CEF}"/>
              </a:ext>
            </a:extLst>
          </p:cNvPr>
          <p:cNvSpPr>
            <a:spLocks noGrp="1"/>
          </p:cNvSpPr>
          <p:nvPr>
            <p:ph idx="1"/>
          </p:nvPr>
        </p:nvSpPr>
        <p:spPr/>
        <p:txBody>
          <a:bodyPr>
            <a:normAutofit fontScale="92500" lnSpcReduction="10000"/>
          </a:bodyPr>
          <a:lstStyle/>
          <a:p>
            <a:r>
              <a:rPr lang="es-MX" dirty="0"/>
              <a:t>https://www.google.com.mx/search?q=marca+de+fabrica&amp;source=lnms&amp;tbm=isch&amp;sa=X&amp;ved=0ahUKEwjWnsWawfnWAhUFyoMKHUTIAFEQ_AUICigB&amp;biw=1366&amp;bih=662#imgdii=3Qo_D_UfS0xdVM:&amp;imgrc=Hkn9vouWaKMBwM:</a:t>
            </a:r>
          </a:p>
          <a:p>
            <a:r>
              <a:rPr lang="es-MX" dirty="0"/>
              <a:t>https://www.google.com.mx/search?q=lema+publicitario&amp;source=lnms&amp;tbm=isch&amp;sa=X&amp;ved=0ahUKEwieoryyw_nWAhWJ5YMKHR9KBqkQ_AUICigB&amp;biw=1366&amp;bih=662#imgrc=OL9Qjq7HkmtVnM:</a:t>
            </a:r>
          </a:p>
          <a:p>
            <a:r>
              <a:rPr lang="es-MX" dirty="0"/>
              <a:t>https://www.google.com.mx/search?q=vw&amp;source=lnms&amp;tbm=isch&amp;sa=X&amp;ved=0ahUKEwih_f3VxPnWAhWD5oMKHdtEAwkQ_AUICigB&amp;biw=1366&amp;bih=662#imgrc=_ifDZSzio8OzYM:</a:t>
            </a:r>
          </a:p>
          <a:p>
            <a:endParaRPr lang="es-MX" dirty="0"/>
          </a:p>
        </p:txBody>
      </p:sp>
    </p:spTree>
    <p:extLst>
      <p:ext uri="{BB962C8B-B14F-4D97-AF65-F5344CB8AC3E}">
        <p14:creationId xmlns:p14="http://schemas.microsoft.com/office/powerpoint/2010/main" val="10042396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27DD0DC-FE5C-487C-B488-E2A29EA8A3FD}"/>
              </a:ext>
            </a:extLst>
          </p:cNvPr>
          <p:cNvSpPr>
            <a:spLocks noGrp="1"/>
          </p:cNvSpPr>
          <p:nvPr>
            <p:ph idx="1"/>
          </p:nvPr>
        </p:nvSpPr>
        <p:spPr/>
        <p:txBody>
          <a:bodyPr/>
          <a:lstStyle/>
          <a:p>
            <a:r>
              <a:rPr lang="es-MX" dirty="0"/>
              <a:t>https://cdn23.merca20.com/wp-content/uploads/2015/06/267380-ea_logo.png</a:t>
            </a:r>
          </a:p>
          <a:p>
            <a:r>
              <a:rPr lang="es-MX" dirty="0"/>
              <a:t>https://www.google.com.mx/search?q=metro+df&amp;source=lnms&amp;tbm=isch&amp;sa=X&amp;ved=0ahUKEwj2pruAxfnWAhWM14MKHaabDd0Q_AUICygC&amp;biw=1366&amp;bih=662#imgrc=Smd28CN6pVm7tM:</a:t>
            </a:r>
          </a:p>
          <a:p>
            <a:endParaRPr lang="es-MX" dirty="0"/>
          </a:p>
        </p:txBody>
      </p:sp>
    </p:spTree>
    <p:extLst>
      <p:ext uri="{BB962C8B-B14F-4D97-AF65-F5344CB8AC3E}">
        <p14:creationId xmlns:p14="http://schemas.microsoft.com/office/powerpoint/2010/main" val="1745819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781CE76-F98A-41C1-91B4-FF279B53D6A5}"/>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2CA4AA64-0628-457A-B580-EB9337BC86A1}"/>
              </a:ext>
            </a:extLst>
          </p:cNvPr>
          <p:cNvSpPr>
            <a:spLocks noGrp="1"/>
          </p:cNvSpPr>
          <p:nvPr>
            <p:ph idx="1"/>
          </p:nvPr>
        </p:nvSpPr>
        <p:spPr/>
        <p:txBody>
          <a:bodyPr/>
          <a:lstStyle/>
          <a:p>
            <a:pPr algn="just"/>
            <a:r>
              <a:rPr lang="es-MX" dirty="0"/>
              <a:t>Una marca (en inglés </a:t>
            </a:r>
            <a:r>
              <a:rPr lang="es-MX" i="1" dirty="0" err="1"/>
              <a:t>brand</a:t>
            </a:r>
            <a:r>
              <a:rPr lang="es-MX" dirty="0"/>
              <a:t>) es una identificación comercial primordial y/o el conjunto de varios identificadores con los que se relaciona y ofrece un producto o servicio en el mercado.</a:t>
            </a:r>
          </a:p>
        </p:txBody>
      </p:sp>
      <p:pic>
        <p:nvPicPr>
          <p:cNvPr id="6146" name="Picture 2" descr="Resultado de imagen para brand">
            <a:hlinkClick r:id="rId2"/>
            <a:extLst>
              <a:ext uri="{FF2B5EF4-FFF2-40B4-BE49-F238E27FC236}">
                <a16:creationId xmlns="" xmlns:a16="http://schemas.microsoft.com/office/drawing/2014/main" id="{1A86E6E3-A1FB-4987-990D-2D4AA62FD8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3933056"/>
            <a:ext cx="5067300" cy="2273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844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El prestigio y reputación de una marca representa un factor de seguridad para </a:t>
            </a:r>
            <a:r>
              <a:rPr lang="es-MX"/>
              <a:t>el consumidor.</a:t>
            </a:r>
            <a:endParaRPr lang="es-MX" dirty="0"/>
          </a:p>
        </p:txBody>
      </p:sp>
      <p:pic>
        <p:nvPicPr>
          <p:cNvPr id="3074" name="Picture 2" descr="Resultado de imagen para clasificacion del consumido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4221088"/>
            <a:ext cx="3829050" cy="1913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0778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CE0175D-5050-4B46-83D9-578B8994EC75}"/>
              </a:ext>
            </a:extLst>
          </p:cNvPr>
          <p:cNvSpPr>
            <a:spLocks noGrp="1"/>
          </p:cNvSpPr>
          <p:nvPr>
            <p:ph idx="1"/>
          </p:nvPr>
        </p:nvSpPr>
        <p:spPr/>
        <p:txBody>
          <a:bodyPr/>
          <a:lstStyle/>
          <a:p>
            <a:r>
              <a:rPr lang="es-MX" dirty="0"/>
              <a:t>Suele ser común en confundir los conceptos de logotipo con el de marca.</a:t>
            </a:r>
          </a:p>
          <a:p>
            <a:r>
              <a:rPr lang="es-MX" dirty="0"/>
              <a:t>La marca es el conjunto de signos distintivos de un producto o servicio.</a:t>
            </a:r>
          </a:p>
        </p:txBody>
      </p:sp>
      <p:pic>
        <p:nvPicPr>
          <p:cNvPr id="3074" name="Picture 2" descr="Resultado de imagen para marca">
            <a:hlinkClick r:id="rId2"/>
            <a:extLst>
              <a:ext uri="{FF2B5EF4-FFF2-40B4-BE49-F238E27FC236}">
                <a16:creationId xmlns="" xmlns:a16="http://schemas.microsoft.com/office/drawing/2014/main" id="{8B41745C-4DB4-4F47-AAC0-D2B8DC1DBB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645024"/>
            <a:ext cx="5867400"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279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353A626-B805-4FCB-A202-CEE453DC4B3E}"/>
              </a:ext>
            </a:extLst>
          </p:cNvPr>
          <p:cNvSpPr>
            <a:spLocks noGrp="1"/>
          </p:cNvSpPr>
          <p:nvPr>
            <p:ph idx="1"/>
          </p:nvPr>
        </p:nvSpPr>
        <p:spPr/>
        <p:txBody>
          <a:bodyPr/>
          <a:lstStyle/>
          <a:p>
            <a:r>
              <a:rPr lang="es-MX" dirty="0"/>
              <a:t>El logo es un signo gráfico que identifica a una empresa, un producto comercial, un proyecto, o en general,</a:t>
            </a:r>
          </a:p>
          <a:p>
            <a:endParaRPr lang="es-MX" dirty="0"/>
          </a:p>
        </p:txBody>
      </p:sp>
      <p:pic>
        <p:nvPicPr>
          <p:cNvPr id="2050" name="Picture 2" descr="Resultado de imagen para logo">
            <a:hlinkClick r:id="rId2"/>
            <a:extLst>
              <a:ext uri="{FF2B5EF4-FFF2-40B4-BE49-F238E27FC236}">
                <a16:creationId xmlns="" xmlns:a16="http://schemas.microsoft.com/office/drawing/2014/main" id="{97DA28E7-3A0D-4FBA-8431-1A84C3922CD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9620" y="3284984"/>
            <a:ext cx="3634160" cy="2201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1969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Opulent</Template>
  <TotalTime>2194</TotalTime>
  <Words>1422</Words>
  <Application>Microsoft Macintosh PowerPoint</Application>
  <PresentationFormat>Presentación en pantalla (4:3)</PresentationFormat>
  <Paragraphs>131</Paragraphs>
  <Slides>55</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55</vt:i4>
      </vt:variant>
    </vt:vector>
  </HeadingPairs>
  <TitlesOfParts>
    <vt:vector size="62" baseType="lpstr">
      <vt:lpstr>Calibri</vt:lpstr>
      <vt:lpstr>Gill Sans</vt:lpstr>
      <vt:lpstr>Mangal</vt:lpstr>
      <vt:lpstr>Wingdings</vt:lpstr>
      <vt:lpstr>Wingdings 2</vt:lpstr>
      <vt:lpstr>Arial</vt:lpstr>
      <vt:lpstr>Opulento</vt:lpstr>
      <vt:lpstr>Presentación de PowerPoint</vt:lpstr>
      <vt:lpstr>Estructura de la unidad de aprendizaje</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Clasificación del Consumidor</dc:title>
  <dc:creator>Azul</dc:creator>
  <cp:lastModifiedBy>José Luis Castillo Soberanes</cp:lastModifiedBy>
  <cp:revision>78</cp:revision>
  <cp:lastPrinted>2017-10-21T00:39:53Z</cp:lastPrinted>
  <dcterms:created xsi:type="dcterms:W3CDTF">2014-09-22T01:58:57Z</dcterms:created>
  <dcterms:modified xsi:type="dcterms:W3CDTF">2017-10-21T00:40:37Z</dcterms:modified>
</cp:coreProperties>
</file>