
<file path=[Content_Types].xml><?xml version="1.0" encoding="utf-8"?>
<Types xmlns="http://schemas.openxmlformats.org/package/2006/content-types">
  <Default Extension="xml" ContentType="application/xml"/>
  <Default Extension="jpeg" ContentType="image/jpeg"/>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6"/>
  </p:notesMasterIdLst>
  <p:sldIdLst>
    <p:sldId id="296" r:id="rId2"/>
    <p:sldId id="309" r:id="rId3"/>
    <p:sldId id="297" r:id="rId4"/>
    <p:sldId id="305" r:id="rId5"/>
    <p:sldId id="257" r:id="rId6"/>
    <p:sldId id="298" r:id="rId7"/>
    <p:sldId id="299" r:id="rId8"/>
    <p:sldId id="258" r:id="rId9"/>
    <p:sldId id="306" r:id="rId10"/>
    <p:sldId id="259" r:id="rId11"/>
    <p:sldId id="260" r:id="rId12"/>
    <p:sldId id="261" r:id="rId13"/>
    <p:sldId id="262" r:id="rId14"/>
    <p:sldId id="263" r:id="rId15"/>
    <p:sldId id="264" r:id="rId16"/>
    <p:sldId id="265" r:id="rId17"/>
    <p:sldId id="295" r:id="rId18"/>
    <p:sldId id="266" r:id="rId19"/>
    <p:sldId id="267" r:id="rId20"/>
    <p:sldId id="268" r:id="rId21"/>
    <p:sldId id="269" r:id="rId22"/>
    <p:sldId id="270" r:id="rId23"/>
    <p:sldId id="307" r:id="rId24"/>
    <p:sldId id="271" r:id="rId25"/>
    <p:sldId id="291" r:id="rId26"/>
    <p:sldId id="292" r:id="rId27"/>
    <p:sldId id="293" r:id="rId28"/>
    <p:sldId id="294" r:id="rId29"/>
    <p:sldId id="272" r:id="rId30"/>
    <p:sldId id="273" r:id="rId31"/>
    <p:sldId id="274" r:id="rId32"/>
    <p:sldId id="275" r:id="rId33"/>
    <p:sldId id="276" r:id="rId34"/>
    <p:sldId id="277" r:id="rId35"/>
    <p:sldId id="303" r:id="rId36"/>
    <p:sldId id="278" r:id="rId37"/>
    <p:sldId id="279" r:id="rId38"/>
    <p:sldId id="280" r:id="rId39"/>
    <p:sldId id="304" r:id="rId40"/>
    <p:sldId id="281" r:id="rId41"/>
    <p:sldId id="282" r:id="rId42"/>
    <p:sldId id="300" r:id="rId43"/>
    <p:sldId id="301" r:id="rId44"/>
    <p:sldId id="302" r:id="rId4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6" autoAdjust="0"/>
    <p:restoredTop sz="94660"/>
  </p:normalViewPr>
  <p:slideViewPr>
    <p:cSldViewPr snapToGrid="0">
      <p:cViewPr varScale="1">
        <p:scale>
          <a:sx n="111" d="100"/>
          <a:sy n="111" d="100"/>
        </p:scale>
        <p:origin x="344"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notesMaster" Target="notesMasters/notesMaster1.xml"/><Relationship Id="rId47" Type="http://schemas.openxmlformats.org/officeDocument/2006/relationships/presProps" Target="presProps.xml"/><Relationship Id="rId48" Type="http://schemas.openxmlformats.org/officeDocument/2006/relationships/viewProps" Target="viewProps.xml"/><Relationship Id="rId49" Type="http://schemas.openxmlformats.org/officeDocument/2006/relationships/theme" Target="theme/theme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ableStyles" Target="tableStyles.xml"/><Relationship Id="rId51" Type="http://schemas.microsoft.com/office/2015/10/relationships/revisionInfo" Target="revisionInfo.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6F34EB5-C7EC-4A8E-BF33-9886F63330CA}"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3A9483C4-167A-4F62-98AC-63019D5B4C6B}">
      <dgm:prSet phldrT="[Texto]" custT="1"/>
      <dgm:spPr/>
      <dgm:t>
        <a:bodyPr/>
        <a:lstStyle/>
        <a:p>
          <a:r>
            <a:rPr lang="es-MX" sz="1800" dirty="0">
              <a:latin typeface="Arial" panose="020B0604020202020204" pitchFamily="34" charset="0"/>
              <a:cs typeface="Arial" panose="020B0604020202020204" pitchFamily="34" charset="0"/>
            </a:rPr>
            <a:t>Elementos del canal de distribución</a:t>
          </a:r>
        </a:p>
      </dgm:t>
    </dgm:pt>
    <dgm:pt modelId="{75F378BE-6722-49CE-88DF-EC32816ED796}" type="parTrans" cxnId="{6C289ABC-D736-4E86-9D36-F724017C504A}">
      <dgm:prSet/>
      <dgm:spPr/>
      <dgm:t>
        <a:bodyPr/>
        <a:lstStyle/>
        <a:p>
          <a:endParaRPr lang="es-MX"/>
        </a:p>
      </dgm:t>
    </dgm:pt>
    <dgm:pt modelId="{1AA17D1A-2F23-42B5-9405-BC005CADF575}" type="sibTrans" cxnId="{6C289ABC-D736-4E86-9D36-F724017C504A}">
      <dgm:prSet/>
      <dgm:spPr/>
      <dgm:t>
        <a:bodyPr/>
        <a:lstStyle/>
        <a:p>
          <a:endParaRPr lang="es-MX"/>
        </a:p>
      </dgm:t>
    </dgm:pt>
    <dgm:pt modelId="{F53B7BCE-A358-47B8-AA0C-24C2351ADC34}">
      <dgm:prSet phldrT="[Texto]" custT="1"/>
      <dgm:spPr/>
      <dgm:t>
        <a:bodyPr/>
        <a:lstStyle/>
        <a:p>
          <a:r>
            <a:rPr lang="es-MX" sz="1800" dirty="0">
              <a:latin typeface="Arial" panose="020B0604020202020204" pitchFamily="34" charset="0"/>
              <a:cs typeface="Arial" panose="020B0604020202020204" pitchFamily="34" charset="0"/>
            </a:rPr>
            <a:t>Canales de distribución</a:t>
          </a:r>
        </a:p>
      </dgm:t>
    </dgm:pt>
    <dgm:pt modelId="{EC6E22E0-E24D-4AFA-84F3-2B9D4F296C69}" type="parTrans" cxnId="{EC2701A9-14A0-4ACB-8A97-9F6DDA0EC361}">
      <dgm:prSet/>
      <dgm:spPr/>
      <dgm:t>
        <a:bodyPr/>
        <a:lstStyle/>
        <a:p>
          <a:endParaRPr lang="es-MX"/>
        </a:p>
      </dgm:t>
    </dgm:pt>
    <dgm:pt modelId="{E118B5EF-F446-4143-B306-14987440314D}" type="sibTrans" cxnId="{EC2701A9-14A0-4ACB-8A97-9F6DDA0EC361}">
      <dgm:prSet/>
      <dgm:spPr/>
      <dgm:t>
        <a:bodyPr/>
        <a:lstStyle/>
        <a:p>
          <a:endParaRPr lang="es-MX"/>
        </a:p>
      </dgm:t>
    </dgm:pt>
    <dgm:pt modelId="{35D6EA46-F509-4078-830A-1EE3F84CA67C}">
      <dgm:prSet custT="1"/>
      <dgm:spPr/>
      <dgm:t>
        <a:bodyPr/>
        <a:lstStyle/>
        <a:p>
          <a:r>
            <a:rPr lang="es-MX" sz="1800" dirty="0">
              <a:latin typeface="Arial" panose="020B0604020202020204" pitchFamily="34" charset="0"/>
              <a:cs typeface="Arial" panose="020B0604020202020204" pitchFamily="34" charset="0"/>
            </a:rPr>
            <a:t>Logística de distribución </a:t>
          </a:r>
        </a:p>
      </dgm:t>
    </dgm:pt>
    <dgm:pt modelId="{54000648-A29D-4D43-8101-9FA4A73C3750}" type="parTrans" cxnId="{F56A37F3-A140-4CDA-86FB-F48977836EE3}">
      <dgm:prSet/>
      <dgm:spPr/>
      <dgm:t>
        <a:bodyPr/>
        <a:lstStyle/>
        <a:p>
          <a:endParaRPr lang="es-ES"/>
        </a:p>
      </dgm:t>
    </dgm:pt>
    <dgm:pt modelId="{0EEF2CA5-7DBD-4763-89DB-E43E779D6905}" type="sibTrans" cxnId="{F56A37F3-A140-4CDA-86FB-F48977836EE3}">
      <dgm:prSet/>
      <dgm:spPr/>
      <dgm:t>
        <a:bodyPr/>
        <a:lstStyle/>
        <a:p>
          <a:endParaRPr lang="es-ES"/>
        </a:p>
      </dgm:t>
    </dgm:pt>
    <dgm:pt modelId="{DA98BE5C-2111-47B6-8DCD-E17A430B1B6C}" type="pres">
      <dgm:prSet presAssocID="{66F34EB5-C7EC-4A8E-BF33-9886F63330CA}" presName="linear" presStyleCnt="0">
        <dgm:presLayoutVars>
          <dgm:dir/>
          <dgm:animLvl val="lvl"/>
          <dgm:resizeHandles val="exact"/>
        </dgm:presLayoutVars>
      </dgm:prSet>
      <dgm:spPr/>
      <dgm:t>
        <a:bodyPr/>
        <a:lstStyle/>
        <a:p>
          <a:endParaRPr lang="es-ES_tradnl"/>
        </a:p>
      </dgm:t>
    </dgm:pt>
    <dgm:pt modelId="{D908EFD0-0359-448B-9C0C-32ED80FD3DD7}" type="pres">
      <dgm:prSet presAssocID="{F53B7BCE-A358-47B8-AA0C-24C2351ADC34}" presName="parentLin" presStyleCnt="0"/>
      <dgm:spPr/>
    </dgm:pt>
    <dgm:pt modelId="{7F13274E-F861-4B71-B619-F5CCC6BF8A44}" type="pres">
      <dgm:prSet presAssocID="{F53B7BCE-A358-47B8-AA0C-24C2351ADC34}" presName="parentLeftMargin" presStyleLbl="node1" presStyleIdx="0" presStyleCnt="3"/>
      <dgm:spPr/>
      <dgm:t>
        <a:bodyPr/>
        <a:lstStyle/>
        <a:p>
          <a:endParaRPr lang="es-ES_tradnl"/>
        </a:p>
      </dgm:t>
    </dgm:pt>
    <dgm:pt modelId="{C6DBD3F3-99ED-41AE-B285-2EC9C8798309}" type="pres">
      <dgm:prSet presAssocID="{F53B7BCE-A358-47B8-AA0C-24C2351ADC34}" presName="parentText" presStyleLbl="node1" presStyleIdx="0" presStyleCnt="3">
        <dgm:presLayoutVars>
          <dgm:chMax val="0"/>
          <dgm:bulletEnabled val="1"/>
        </dgm:presLayoutVars>
      </dgm:prSet>
      <dgm:spPr/>
      <dgm:t>
        <a:bodyPr/>
        <a:lstStyle/>
        <a:p>
          <a:endParaRPr lang="es-ES_tradnl"/>
        </a:p>
      </dgm:t>
    </dgm:pt>
    <dgm:pt modelId="{90F1324C-9E53-4B83-A467-89D6B776B3F8}" type="pres">
      <dgm:prSet presAssocID="{F53B7BCE-A358-47B8-AA0C-24C2351ADC34}" presName="negativeSpace" presStyleCnt="0"/>
      <dgm:spPr/>
    </dgm:pt>
    <dgm:pt modelId="{1FC873B6-6317-471F-8CD2-3D8C520B2665}" type="pres">
      <dgm:prSet presAssocID="{F53B7BCE-A358-47B8-AA0C-24C2351ADC34}" presName="childText" presStyleLbl="conFgAcc1" presStyleIdx="0" presStyleCnt="3">
        <dgm:presLayoutVars>
          <dgm:bulletEnabled val="1"/>
        </dgm:presLayoutVars>
      </dgm:prSet>
      <dgm:spPr/>
    </dgm:pt>
    <dgm:pt modelId="{D40FC59B-A564-4462-B58A-9CCD40D132DB}" type="pres">
      <dgm:prSet presAssocID="{E118B5EF-F446-4143-B306-14987440314D}" presName="spaceBetweenRectangles" presStyleCnt="0"/>
      <dgm:spPr/>
    </dgm:pt>
    <dgm:pt modelId="{29D3B5DB-CD35-417A-AAC7-7EA5394338E5}" type="pres">
      <dgm:prSet presAssocID="{3A9483C4-167A-4F62-98AC-63019D5B4C6B}" presName="parentLin" presStyleCnt="0"/>
      <dgm:spPr/>
    </dgm:pt>
    <dgm:pt modelId="{8BE8F792-C75F-485E-B736-7733D03A3494}" type="pres">
      <dgm:prSet presAssocID="{3A9483C4-167A-4F62-98AC-63019D5B4C6B}" presName="parentLeftMargin" presStyleLbl="node1" presStyleIdx="0" presStyleCnt="3"/>
      <dgm:spPr/>
      <dgm:t>
        <a:bodyPr/>
        <a:lstStyle/>
        <a:p>
          <a:endParaRPr lang="es-ES_tradnl"/>
        </a:p>
      </dgm:t>
    </dgm:pt>
    <dgm:pt modelId="{A2E7EEF6-2BBE-47BE-9ED6-3E1C417FB35E}" type="pres">
      <dgm:prSet presAssocID="{3A9483C4-167A-4F62-98AC-63019D5B4C6B}" presName="parentText" presStyleLbl="node1" presStyleIdx="1" presStyleCnt="3">
        <dgm:presLayoutVars>
          <dgm:chMax val="0"/>
          <dgm:bulletEnabled val="1"/>
        </dgm:presLayoutVars>
      </dgm:prSet>
      <dgm:spPr/>
      <dgm:t>
        <a:bodyPr/>
        <a:lstStyle/>
        <a:p>
          <a:endParaRPr lang="es-ES_tradnl"/>
        </a:p>
      </dgm:t>
    </dgm:pt>
    <dgm:pt modelId="{D05243C6-E6A0-43B6-B1BE-CD2361C2A4F0}" type="pres">
      <dgm:prSet presAssocID="{3A9483C4-167A-4F62-98AC-63019D5B4C6B}" presName="negativeSpace" presStyleCnt="0"/>
      <dgm:spPr/>
    </dgm:pt>
    <dgm:pt modelId="{FF33C82C-4474-4B62-A467-4D6E380CB099}" type="pres">
      <dgm:prSet presAssocID="{3A9483C4-167A-4F62-98AC-63019D5B4C6B}" presName="childText" presStyleLbl="conFgAcc1" presStyleIdx="1" presStyleCnt="3">
        <dgm:presLayoutVars>
          <dgm:bulletEnabled val="1"/>
        </dgm:presLayoutVars>
      </dgm:prSet>
      <dgm:spPr/>
    </dgm:pt>
    <dgm:pt modelId="{38B5B1A7-5801-4118-BF4A-DE4FC59754A2}" type="pres">
      <dgm:prSet presAssocID="{1AA17D1A-2F23-42B5-9405-BC005CADF575}" presName="spaceBetweenRectangles" presStyleCnt="0"/>
      <dgm:spPr/>
    </dgm:pt>
    <dgm:pt modelId="{BE8A69DB-683F-4A2A-80F2-230EFFF2D5C9}" type="pres">
      <dgm:prSet presAssocID="{35D6EA46-F509-4078-830A-1EE3F84CA67C}" presName="parentLin" presStyleCnt="0"/>
      <dgm:spPr/>
    </dgm:pt>
    <dgm:pt modelId="{07FB60AC-8CD3-4B12-859F-CBB995274B96}" type="pres">
      <dgm:prSet presAssocID="{35D6EA46-F509-4078-830A-1EE3F84CA67C}" presName="parentLeftMargin" presStyleLbl="node1" presStyleIdx="1" presStyleCnt="3"/>
      <dgm:spPr/>
      <dgm:t>
        <a:bodyPr/>
        <a:lstStyle/>
        <a:p>
          <a:endParaRPr lang="es-ES_tradnl"/>
        </a:p>
      </dgm:t>
    </dgm:pt>
    <dgm:pt modelId="{653A6608-ADCE-4275-A104-539EAF3CEFAE}" type="pres">
      <dgm:prSet presAssocID="{35D6EA46-F509-4078-830A-1EE3F84CA67C}" presName="parentText" presStyleLbl="node1" presStyleIdx="2" presStyleCnt="3" custLinFactNeighborX="-2312" custLinFactNeighborY="-1603">
        <dgm:presLayoutVars>
          <dgm:chMax val="0"/>
          <dgm:bulletEnabled val="1"/>
        </dgm:presLayoutVars>
      </dgm:prSet>
      <dgm:spPr/>
      <dgm:t>
        <a:bodyPr/>
        <a:lstStyle/>
        <a:p>
          <a:endParaRPr lang="es-ES_tradnl"/>
        </a:p>
      </dgm:t>
    </dgm:pt>
    <dgm:pt modelId="{7D13E747-FBFB-46B7-B4D8-E5D5BB254FEB}" type="pres">
      <dgm:prSet presAssocID="{35D6EA46-F509-4078-830A-1EE3F84CA67C}" presName="negativeSpace" presStyleCnt="0"/>
      <dgm:spPr/>
    </dgm:pt>
    <dgm:pt modelId="{50C04F40-6732-4935-AB39-B675249DB137}" type="pres">
      <dgm:prSet presAssocID="{35D6EA46-F509-4078-830A-1EE3F84CA67C}" presName="childText" presStyleLbl="conFgAcc1" presStyleIdx="2" presStyleCnt="3">
        <dgm:presLayoutVars>
          <dgm:bulletEnabled val="1"/>
        </dgm:presLayoutVars>
      </dgm:prSet>
      <dgm:spPr/>
    </dgm:pt>
  </dgm:ptLst>
  <dgm:cxnLst>
    <dgm:cxn modelId="{0311710C-1FA3-48F8-89CC-19A1760668FC}" type="presOf" srcId="{35D6EA46-F509-4078-830A-1EE3F84CA67C}" destId="{07FB60AC-8CD3-4B12-859F-CBB995274B96}" srcOrd="0" destOrd="0" presId="urn:microsoft.com/office/officeart/2005/8/layout/list1"/>
    <dgm:cxn modelId="{C5D1BBD6-7CDD-4091-A0A6-7278455D1B97}" type="presOf" srcId="{66F34EB5-C7EC-4A8E-BF33-9886F63330CA}" destId="{DA98BE5C-2111-47B6-8DCD-E17A430B1B6C}" srcOrd="0" destOrd="0" presId="urn:microsoft.com/office/officeart/2005/8/layout/list1"/>
    <dgm:cxn modelId="{F0E9876A-0CD4-4D02-94DF-97D601F60AFC}" type="presOf" srcId="{3A9483C4-167A-4F62-98AC-63019D5B4C6B}" destId="{8BE8F792-C75F-485E-B736-7733D03A3494}" srcOrd="0" destOrd="0" presId="urn:microsoft.com/office/officeart/2005/8/layout/list1"/>
    <dgm:cxn modelId="{CF50B244-0BDE-4155-A825-FD09C305A032}" type="presOf" srcId="{3A9483C4-167A-4F62-98AC-63019D5B4C6B}" destId="{A2E7EEF6-2BBE-47BE-9ED6-3E1C417FB35E}" srcOrd="1" destOrd="0" presId="urn:microsoft.com/office/officeart/2005/8/layout/list1"/>
    <dgm:cxn modelId="{30C45F12-9D8A-422C-B0E1-5B1B9374BB7D}" type="presOf" srcId="{F53B7BCE-A358-47B8-AA0C-24C2351ADC34}" destId="{C6DBD3F3-99ED-41AE-B285-2EC9C8798309}" srcOrd="1" destOrd="0" presId="urn:microsoft.com/office/officeart/2005/8/layout/list1"/>
    <dgm:cxn modelId="{F56A37F3-A140-4CDA-86FB-F48977836EE3}" srcId="{66F34EB5-C7EC-4A8E-BF33-9886F63330CA}" destId="{35D6EA46-F509-4078-830A-1EE3F84CA67C}" srcOrd="2" destOrd="0" parTransId="{54000648-A29D-4D43-8101-9FA4A73C3750}" sibTransId="{0EEF2CA5-7DBD-4763-89DB-E43E779D6905}"/>
    <dgm:cxn modelId="{EC2701A9-14A0-4ACB-8A97-9F6DDA0EC361}" srcId="{66F34EB5-C7EC-4A8E-BF33-9886F63330CA}" destId="{F53B7BCE-A358-47B8-AA0C-24C2351ADC34}" srcOrd="0" destOrd="0" parTransId="{EC6E22E0-E24D-4AFA-84F3-2B9D4F296C69}" sibTransId="{E118B5EF-F446-4143-B306-14987440314D}"/>
    <dgm:cxn modelId="{AB9A20F1-F393-4358-8F54-C65615AABF0B}" type="presOf" srcId="{F53B7BCE-A358-47B8-AA0C-24C2351ADC34}" destId="{7F13274E-F861-4B71-B619-F5CCC6BF8A44}" srcOrd="0" destOrd="0" presId="urn:microsoft.com/office/officeart/2005/8/layout/list1"/>
    <dgm:cxn modelId="{CF9E6B9A-6102-4202-9524-7C7243E215B8}" type="presOf" srcId="{35D6EA46-F509-4078-830A-1EE3F84CA67C}" destId="{653A6608-ADCE-4275-A104-539EAF3CEFAE}" srcOrd="1" destOrd="0" presId="urn:microsoft.com/office/officeart/2005/8/layout/list1"/>
    <dgm:cxn modelId="{6C289ABC-D736-4E86-9D36-F724017C504A}" srcId="{66F34EB5-C7EC-4A8E-BF33-9886F63330CA}" destId="{3A9483C4-167A-4F62-98AC-63019D5B4C6B}" srcOrd="1" destOrd="0" parTransId="{75F378BE-6722-49CE-88DF-EC32816ED796}" sibTransId="{1AA17D1A-2F23-42B5-9405-BC005CADF575}"/>
    <dgm:cxn modelId="{7CB67AC0-4165-4840-9780-0150B006C43C}" type="presParOf" srcId="{DA98BE5C-2111-47B6-8DCD-E17A430B1B6C}" destId="{D908EFD0-0359-448B-9C0C-32ED80FD3DD7}" srcOrd="0" destOrd="0" presId="urn:microsoft.com/office/officeart/2005/8/layout/list1"/>
    <dgm:cxn modelId="{2FE4B28F-F1FA-47F9-B253-807400F144CB}" type="presParOf" srcId="{D908EFD0-0359-448B-9C0C-32ED80FD3DD7}" destId="{7F13274E-F861-4B71-B619-F5CCC6BF8A44}" srcOrd="0" destOrd="0" presId="urn:microsoft.com/office/officeart/2005/8/layout/list1"/>
    <dgm:cxn modelId="{87275670-42DE-4F93-A66B-17A289B621BA}" type="presParOf" srcId="{D908EFD0-0359-448B-9C0C-32ED80FD3DD7}" destId="{C6DBD3F3-99ED-41AE-B285-2EC9C8798309}" srcOrd="1" destOrd="0" presId="urn:microsoft.com/office/officeart/2005/8/layout/list1"/>
    <dgm:cxn modelId="{03DF3FC1-37FE-4F65-96BC-E1B19BFF2F96}" type="presParOf" srcId="{DA98BE5C-2111-47B6-8DCD-E17A430B1B6C}" destId="{90F1324C-9E53-4B83-A467-89D6B776B3F8}" srcOrd="1" destOrd="0" presId="urn:microsoft.com/office/officeart/2005/8/layout/list1"/>
    <dgm:cxn modelId="{2726A4BD-B23E-43A1-B885-DB7D9D9E4D40}" type="presParOf" srcId="{DA98BE5C-2111-47B6-8DCD-E17A430B1B6C}" destId="{1FC873B6-6317-471F-8CD2-3D8C520B2665}" srcOrd="2" destOrd="0" presId="urn:microsoft.com/office/officeart/2005/8/layout/list1"/>
    <dgm:cxn modelId="{69469A5D-A386-48BC-918E-C3F9088911BE}" type="presParOf" srcId="{DA98BE5C-2111-47B6-8DCD-E17A430B1B6C}" destId="{D40FC59B-A564-4462-B58A-9CCD40D132DB}" srcOrd="3" destOrd="0" presId="urn:microsoft.com/office/officeart/2005/8/layout/list1"/>
    <dgm:cxn modelId="{9F0EB6F8-FC88-4C12-ACC1-5F0EE482F169}" type="presParOf" srcId="{DA98BE5C-2111-47B6-8DCD-E17A430B1B6C}" destId="{29D3B5DB-CD35-417A-AAC7-7EA5394338E5}" srcOrd="4" destOrd="0" presId="urn:microsoft.com/office/officeart/2005/8/layout/list1"/>
    <dgm:cxn modelId="{02733CBC-2D43-4395-8FB2-FABED6AA6E8F}" type="presParOf" srcId="{29D3B5DB-CD35-417A-AAC7-7EA5394338E5}" destId="{8BE8F792-C75F-485E-B736-7733D03A3494}" srcOrd="0" destOrd="0" presId="urn:microsoft.com/office/officeart/2005/8/layout/list1"/>
    <dgm:cxn modelId="{073483B6-592A-40A0-A85C-5E021AA57A04}" type="presParOf" srcId="{29D3B5DB-CD35-417A-AAC7-7EA5394338E5}" destId="{A2E7EEF6-2BBE-47BE-9ED6-3E1C417FB35E}" srcOrd="1" destOrd="0" presId="urn:microsoft.com/office/officeart/2005/8/layout/list1"/>
    <dgm:cxn modelId="{3BDB5B0D-AC83-4265-9BC3-37E7E0EEF309}" type="presParOf" srcId="{DA98BE5C-2111-47B6-8DCD-E17A430B1B6C}" destId="{D05243C6-E6A0-43B6-B1BE-CD2361C2A4F0}" srcOrd="5" destOrd="0" presId="urn:microsoft.com/office/officeart/2005/8/layout/list1"/>
    <dgm:cxn modelId="{D5BE21CB-FCD3-485E-A616-1D71A9BCCCEC}" type="presParOf" srcId="{DA98BE5C-2111-47B6-8DCD-E17A430B1B6C}" destId="{FF33C82C-4474-4B62-A467-4D6E380CB099}" srcOrd="6" destOrd="0" presId="urn:microsoft.com/office/officeart/2005/8/layout/list1"/>
    <dgm:cxn modelId="{1DC2F390-E7B4-4DA7-AD37-E4ADF041DA61}" type="presParOf" srcId="{DA98BE5C-2111-47B6-8DCD-E17A430B1B6C}" destId="{38B5B1A7-5801-4118-BF4A-DE4FC59754A2}" srcOrd="7" destOrd="0" presId="urn:microsoft.com/office/officeart/2005/8/layout/list1"/>
    <dgm:cxn modelId="{F772F76C-4683-4241-831A-B1F5175DD06D}" type="presParOf" srcId="{DA98BE5C-2111-47B6-8DCD-E17A430B1B6C}" destId="{BE8A69DB-683F-4A2A-80F2-230EFFF2D5C9}" srcOrd="8" destOrd="0" presId="urn:microsoft.com/office/officeart/2005/8/layout/list1"/>
    <dgm:cxn modelId="{E607FD12-6AD1-442C-96C7-79F229F26CB6}" type="presParOf" srcId="{BE8A69DB-683F-4A2A-80F2-230EFFF2D5C9}" destId="{07FB60AC-8CD3-4B12-859F-CBB995274B96}" srcOrd="0" destOrd="0" presId="urn:microsoft.com/office/officeart/2005/8/layout/list1"/>
    <dgm:cxn modelId="{D6BD6F7A-929B-4BD1-97B1-C7222C1C8D5E}" type="presParOf" srcId="{BE8A69DB-683F-4A2A-80F2-230EFFF2D5C9}" destId="{653A6608-ADCE-4275-A104-539EAF3CEFAE}" srcOrd="1" destOrd="0" presId="urn:microsoft.com/office/officeart/2005/8/layout/list1"/>
    <dgm:cxn modelId="{5E387BF1-6A43-45EA-A68D-9C34986B1DE6}" type="presParOf" srcId="{DA98BE5C-2111-47B6-8DCD-E17A430B1B6C}" destId="{7D13E747-FBFB-46B7-B4D8-E5D5BB254FEB}" srcOrd="9" destOrd="0" presId="urn:microsoft.com/office/officeart/2005/8/layout/list1"/>
    <dgm:cxn modelId="{E00432C1-8364-4EB8-B2A1-6CC9AB9EFE27}" type="presParOf" srcId="{DA98BE5C-2111-47B6-8DCD-E17A430B1B6C}" destId="{50C04F40-6732-4935-AB39-B675249DB137}"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421B4DD-5F13-4335-989C-66204CAB027D}" type="doc">
      <dgm:prSet loTypeId="urn:microsoft.com/office/officeart/2008/layout/LinedList" loCatId="Inbox" qsTypeId="urn:microsoft.com/office/officeart/2005/8/quickstyle/simple1" qsCatId="simple" csTypeId="urn:microsoft.com/office/officeart/2005/8/colors/colorful4" csCatId="colorful"/>
      <dgm:spPr/>
      <dgm:t>
        <a:bodyPr/>
        <a:lstStyle/>
        <a:p>
          <a:endParaRPr lang="en-US"/>
        </a:p>
      </dgm:t>
    </dgm:pt>
    <dgm:pt modelId="{A2F04FFF-0B4B-4FEF-ADAB-E4819CF80CC5}">
      <dgm:prSet/>
      <dgm:spPr/>
      <dgm:t>
        <a:bodyPr/>
        <a:lstStyle/>
        <a:p>
          <a:r>
            <a:rPr lang="es-MX"/>
            <a:t>Las principales áreas implicadas en esta temática son:</a:t>
          </a:r>
          <a:endParaRPr lang="en-US"/>
        </a:p>
      </dgm:t>
    </dgm:pt>
    <dgm:pt modelId="{6187E0D8-8E7A-4D2C-B09E-A22FBC9059B1}" type="parTrans" cxnId="{0F7E116E-02AE-4BDC-BE16-DE3B8DBB8BDB}">
      <dgm:prSet/>
      <dgm:spPr/>
      <dgm:t>
        <a:bodyPr/>
        <a:lstStyle/>
        <a:p>
          <a:endParaRPr lang="en-US"/>
        </a:p>
      </dgm:t>
    </dgm:pt>
    <dgm:pt modelId="{3BC56713-0C1D-4950-AAA8-3AA3DD4FFD6A}" type="sibTrans" cxnId="{0F7E116E-02AE-4BDC-BE16-DE3B8DBB8BDB}">
      <dgm:prSet/>
      <dgm:spPr/>
      <dgm:t>
        <a:bodyPr/>
        <a:lstStyle/>
        <a:p>
          <a:endParaRPr lang="en-US"/>
        </a:p>
      </dgm:t>
    </dgm:pt>
    <dgm:pt modelId="{CB446476-1B26-4C74-91CE-45B3025AFCD2}">
      <dgm:prSet/>
      <dgm:spPr/>
      <dgm:t>
        <a:bodyPr/>
        <a:lstStyle/>
        <a:p>
          <a:r>
            <a:rPr lang="es-MX"/>
            <a:t>Almacén.</a:t>
          </a:r>
          <a:endParaRPr lang="en-US"/>
        </a:p>
      </dgm:t>
    </dgm:pt>
    <dgm:pt modelId="{BAE3B265-FC25-4D9F-AF8D-561DDFEF6808}" type="parTrans" cxnId="{CEE41686-F4CA-4412-998B-D42458F0AD81}">
      <dgm:prSet/>
      <dgm:spPr/>
      <dgm:t>
        <a:bodyPr/>
        <a:lstStyle/>
        <a:p>
          <a:endParaRPr lang="en-US"/>
        </a:p>
      </dgm:t>
    </dgm:pt>
    <dgm:pt modelId="{76F87784-82F1-4D9E-8779-D409B78618C8}" type="sibTrans" cxnId="{CEE41686-F4CA-4412-998B-D42458F0AD81}">
      <dgm:prSet/>
      <dgm:spPr/>
      <dgm:t>
        <a:bodyPr/>
        <a:lstStyle/>
        <a:p>
          <a:endParaRPr lang="en-US"/>
        </a:p>
      </dgm:t>
    </dgm:pt>
    <dgm:pt modelId="{3DB1F625-4A81-4C05-981B-5B08D669EEE0}">
      <dgm:prSet/>
      <dgm:spPr/>
      <dgm:t>
        <a:bodyPr/>
        <a:lstStyle/>
        <a:p>
          <a:r>
            <a:rPr lang="es-MX"/>
            <a:t>Recepción de suministros.</a:t>
          </a:r>
          <a:endParaRPr lang="en-US"/>
        </a:p>
      </dgm:t>
    </dgm:pt>
    <dgm:pt modelId="{EEDD6BB6-9D78-4B8E-B1F5-369A357D87E1}" type="parTrans" cxnId="{05510135-7EBA-442F-BC13-2BD697632417}">
      <dgm:prSet/>
      <dgm:spPr/>
      <dgm:t>
        <a:bodyPr/>
        <a:lstStyle/>
        <a:p>
          <a:endParaRPr lang="en-US"/>
        </a:p>
      </dgm:t>
    </dgm:pt>
    <dgm:pt modelId="{D1CC6D2A-9758-45F8-B341-BCC5D53F6AE7}" type="sibTrans" cxnId="{05510135-7EBA-442F-BC13-2BD697632417}">
      <dgm:prSet/>
      <dgm:spPr/>
      <dgm:t>
        <a:bodyPr/>
        <a:lstStyle/>
        <a:p>
          <a:endParaRPr lang="en-US"/>
        </a:p>
      </dgm:t>
    </dgm:pt>
    <dgm:pt modelId="{0DBE1585-AA23-47E5-A656-CCCD67F334AA}">
      <dgm:prSet/>
      <dgm:spPr/>
      <dgm:t>
        <a:bodyPr/>
        <a:lstStyle/>
        <a:p>
          <a:r>
            <a:rPr lang="es-MX"/>
            <a:t>Aprovisionamiento y compras.</a:t>
          </a:r>
          <a:endParaRPr lang="en-US"/>
        </a:p>
      </dgm:t>
    </dgm:pt>
    <dgm:pt modelId="{106E906F-99CD-4C11-9ACD-0CF4F076DC1E}" type="parTrans" cxnId="{788F4597-FB52-4870-A986-74E4E9F1CEB8}">
      <dgm:prSet/>
      <dgm:spPr/>
      <dgm:t>
        <a:bodyPr/>
        <a:lstStyle/>
        <a:p>
          <a:endParaRPr lang="en-US"/>
        </a:p>
      </dgm:t>
    </dgm:pt>
    <dgm:pt modelId="{E464A84F-A755-4183-B5B5-9BEF21D4D4D5}" type="sibTrans" cxnId="{788F4597-FB52-4870-A986-74E4E9F1CEB8}">
      <dgm:prSet/>
      <dgm:spPr/>
      <dgm:t>
        <a:bodyPr/>
        <a:lstStyle/>
        <a:p>
          <a:endParaRPr lang="en-US"/>
        </a:p>
      </dgm:t>
    </dgm:pt>
    <dgm:pt modelId="{D26CF93B-6692-41BC-A93E-54B6D22A690A}">
      <dgm:prSet/>
      <dgm:spPr/>
      <dgm:t>
        <a:bodyPr/>
        <a:lstStyle/>
        <a:p>
          <a:r>
            <a:rPr lang="es-MX"/>
            <a:t>Transporte externo.</a:t>
          </a:r>
          <a:endParaRPr lang="en-US"/>
        </a:p>
      </dgm:t>
    </dgm:pt>
    <dgm:pt modelId="{D3BF788C-7527-4E9F-997C-3F8395E64452}" type="parTrans" cxnId="{766E7655-AD8F-4B66-A9BF-6B27EC90EBC3}">
      <dgm:prSet/>
      <dgm:spPr/>
      <dgm:t>
        <a:bodyPr/>
        <a:lstStyle/>
        <a:p>
          <a:endParaRPr lang="en-US"/>
        </a:p>
      </dgm:t>
    </dgm:pt>
    <dgm:pt modelId="{9F96F7D3-34A9-42DF-BA28-A051408425AA}" type="sibTrans" cxnId="{766E7655-AD8F-4B66-A9BF-6B27EC90EBC3}">
      <dgm:prSet/>
      <dgm:spPr/>
      <dgm:t>
        <a:bodyPr/>
        <a:lstStyle/>
        <a:p>
          <a:endParaRPr lang="en-US"/>
        </a:p>
      </dgm:t>
    </dgm:pt>
    <dgm:pt modelId="{AAFDD9CA-6B59-4DC6-B171-4705D76ABB42}">
      <dgm:prSet/>
      <dgm:spPr/>
      <dgm:t>
        <a:bodyPr/>
        <a:lstStyle/>
        <a:p>
          <a:r>
            <a:rPr lang="es-MX"/>
            <a:t>Transporte interno.</a:t>
          </a:r>
          <a:endParaRPr lang="en-US"/>
        </a:p>
      </dgm:t>
    </dgm:pt>
    <dgm:pt modelId="{A4B33564-4269-49F0-8286-98884AA49CDE}" type="parTrans" cxnId="{A63B7AA7-E74E-45F0-9789-B1387536E3A6}">
      <dgm:prSet/>
      <dgm:spPr/>
      <dgm:t>
        <a:bodyPr/>
        <a:lstStyle/>
        <a:p>
          <a:endParaRPr lang="en-US"/>
        </a:p>
      </dgm:t>
    </dgm:pt>
    <dgm:pt modelId="{0D57E377-27EE-4D24-B36B-24F621D4A10B}" type="sibTrans" cxnId="{A63B7AA7-E74E-45F0-9789-B1387536E3A6}">
      <dgm:prSet/>
      <dgm:spPr/>
      <dgm:t>
        <a:bodyPr/>
        <a:lstStyle/>
        <a:p>
          <a:endParaRPr lang="en-US"/>
        </a:p>
      </dgm:t>
    </dgm:pt>
    <dgm:pt modelId="{CADCD09C-21E7-405D-924D-5F8C2D7FDA0F}">
      <dgm:prSet/>
      <dgm:spPr/>
      <dgm:t>
        <a:bodyPr/>
        <a:lstStyle/>
        <a:p>
          <a:r>
            <a:rPr lang="es-MX"/>
            <a:t>Transporte interempresa.</a:t>
          </a:r>
          <a:endParaRPr lang="en-US"/>
        </a:p>
      </dgm:t>
    </dgm:pt>
    <dgm:pt modelId="{BDB73CFB-5EE2-4925-9679-643B1C30CF95}" type="parTrans" cxnId="{D29BFD42-67B0-4B91-9461-C5E1F361EFE7}">
      <dgm:prSet/>
      <dgm:spPr/>
      <dgm:t>
        <a:bodyPr/>
        <a:lstStyle/>
        <a:p>
          <a:endParaRPr lang="en-US"/>
        </a:p>
      </dgm:t>
    </dgm:pt>
    <dgm:pt modelId="{22EC293B-C7A0-4361-8B6A-29166B8FB439}" type="sibTrans" cxnId="{D29BFD42-67B0-4B91-9461-C5E1F361EFE7}">
      <dgm:prSet/>
      <dgm:spPr/>
      <dgm:t>
        <a:bodyPr/>
        <a:lstStyle/>
        <a:p>
          <a:endParaRPr lang="en-US"/>
        </a:p>
      </dgm:t>
    </dgm:pt>
    <dgm:pt modelId="{47BB6A9A-FE1A-4748-9747-2815FE209ACA}">
      <dgm:prSet/>
      <dgm:spPr/>
      <dgm:t>
        <a:bodyPr/>
        <a:lstStyle/>
        <a:p>
          <a:r>
            <a:rPr lang="es-MX"/>
            <a:t>Distribución.</a:t>
          </a:r>
          <a:endParaRPr lang="en-US"/>
        </a:p>
      </dgm:t>
    </dgm:pt>
    <dgm:pt modelId="{C756A9EA-306B-4D8E-A01C-FFB5472FEA99}" type="parTrans" cxnId="{F2DB518E-CCBF-4330-843D-B98A1F3043A2}">
      <dgm:prSet/>
      <dgm:spPr/>
      <dgm:t>
        <a:bodyPr/>
        <a:lstStyle/>
        <a:p>
          <a:endParaRPr lang="en-US"/>
        </a:p>
      </dgm:t>
    </dgm:pt>
    <dgm:pt modelId="{0A49D2B9-07F3-49EB-B683-6030868D80D8}" type="sibTrans" cxnId="{F2DB518E-CCBF-4330-843D-B98A1F3043A2}">
      <dgm:prSet/>
      <dgm:spPr/>
      <dgm:t>
        <a:bodyPr/>
        <a:lstStyle/>
        <a:p>
          <a:endParaRPr lang="en-US"/>
        </a:p>
      </dgm:t>
    </dgm:pt>
    <dgm:pt modelId="{220E3847-B68B-40A1-8039-A65A8736D440}" type="pres">
      <dgm:prSet presAssocID="{B421B4DD-5F13-4335-989C-66204CAB027D}" presName="vert0" presStyleCnt="0">
        <dgm:presLayoutVars>
          <dgm:dir/>
          <dgm:animOne val="branch"/>
          <dgm:animLvl val="lvl"/>
        </dgm:presLayoutVars>
      </dgm:prSet>
      <dgm:spPr/>
      <dgm:t>
        <a:bodyPr/>
        <a:lstStyle/>
        <a:p>
          <a:endParaRPr lang="es-ES_tradnl"/>
        </a:p>
      </dgm:t>
    </dgm:pt>
    <dgm:pt modelId="{5566CF0C-C305-45F8-9DE4-2DECF2B72E3C}" type="pres">
      <dgm:prSet presAssocID="{A2F04FFF-0B4B-4FEF-ADAB-E4819CF80CC5}" presName="thickLine" presStyleLbl="alignNode1" presStyleIdx="0" presStyleCnt="8"/>
      <dgm:spPr/>
    </dgm:pt>
    <dgm:pt modelId="{FE2C8899-1403-4232-964B-6A0DCEBB752C}" type="pres">
      <dgm:prSet presAssocID="{A2F04FFF-0B4B-4FEF-ADAB-E4819CF80CC5}" presName="horz1" presStyleCnt="0"/>
      <dgm:spPr/>
    </dgm:pt>
    <dgm:pt modelId="{1EA524CF-5857-47E5-9CE9-A46FD635AE21}" type="pres">
      <dgm:prSet presAssocID="{A2F04FFF-0B4B-4FEF-ADAB-E4819CF80CC5}" presName="tx1" presStyleLbl="revTx" presStyleIdx="0" presStyleCnt="8"/>
      <dgm:spPr/>
      <dgm:t>
        <a:bodyPr/>
        <a:lstStyle/>
        <a:p>
          <a:endParaRPr lang="es-ES_tradnl"/>
        </a:p>
      </dgm:t>
    </dgm:pt>
    <dgm:pt modelId="{540C104F-224B-4A4E-BDF5-BE63D706AFE5}" type="pres">
      <dgm:prSet presAssocID="{A2F04FFF-0B4B-4FEF-ADAB-E4819CF80CC5}" presName="vert1" presStyleCnt="0"/>
      <dgm:spPr/>
    </dgm:pt>
    <dgm:pt modelId="{756989A9-4B1E-4794-A67B-7A11E978D970}" type="pres">
      <dgm:prSet presAssocID="{CB446476-1B26-4C74-91CE-45B3025AFCD2}" presName="thickLine" presStyleLbl="alignNode1" presStyleIdx="1" presStyleCnt="8"/>
      <dgm:spPr/>
    </dgm:pt>
    <dgm:pt modelId="{056821E0-2C18-4618-8803-891846CEA3E4}" type="pres">
      <dgm:prSet presAssocID="{CB446476-1B26-4C74-91CE-45B3025AFCD2}" presName="horz1" presStyleCnt="0"/>
      <dgm:spPr/>
    </dgm:pt>
    <dgm:pt modelId="{98D0CF7F-AACF-40ED-997E-46681D6E2FB3}" type="pres">
      <dgm:prSet presAssocID="{CB446476-1B26-4C74-91CE-45B3025AFCD2}" presName="tx1" presStyleLbl="revTx" presStyleIdx="1" presStyleCnt="8"/>
      <dgm:spPr/>
      <dgm:t>
        <a:bodyPr/>
        <a:lstStyle/>
        <a:p>
          <a:endParaRPr lang="es-ES_tradnl"/>
        </a:p>
      </dgm:t>
    </dgm:pt>
    <dgm:pt modelId="{274A2E7C-344F-40B2-ABF3-5B6F86F179B4}" type="pres">
      <dgm:prSet presAssocID="{CB446476-1B26-4C74-91CE-45B3025AFCD2}" presName="vert1" presStyleCnt="0"/>
      <dgm:spPr/>
    </dgm:pt>
    <dgm:pt modelId="{B152A3AD-C6BF-4CB5-95A6-BFFA128FA28C}" type="pres">
      <dgm:prSet presAssocID="{3DB1F625-4A81-4C05-981B-5B08D669EEE0}" presName="thickLine" presStyleLbl="alignNode1" presStyleIdx="2" presStyleCnt="8"/>
      <dgm:spPr/>
    </dgm:pt>
    <dgm:pt modelId="{A3AC785E-569A-4669-A0DB-808AE56A002B}" type="pres">
      <dgm:prSet presAssocID="{3DB1F625-4A81-4C05-981B-5B08D669EEE0}" presName="horz1" presStyleCnt="0"/>
      <dgm:spPr/>
    </dgm:pt>
    <dgm:pt modelId="{F1C4647F-60AC-473F-AB86-4ADD578BD5B6}" type="pres">
      <dgm:prSet presAssocID="{3DB1F625-4A81-4C05-981B-5B08D669EEE0}" presName="tx1" presStyleLbl="revTx" presStyleIdx="2" presStyleCnt="8"/>
      <dgm:spPr/>
      <dgm:t>
        <a:bodyPr/>
        <a:lstStyle/>
        <a:p>
          <a:endParaRPr lang="es-ES_tradnl"/>
        </a:p>
      </dgm:t>
    </dgm:pt>
    <dgm:pt modelId="{00E08F09-082F-46B7-90FC-EF1E469C8A66}" type="pres">
      <dgm:prSet presAssocID="{3DB1F625-4A81-4C05-981B-5B08D669EEE0}" presName="vert1" presStyleCnt="0"/>
      <dgm:spPr/>
    </dgm:pt>
    <dgm:pt modelId="{D364C20E-B7BE-47A7-B009-29BFD1B38D67}" type="pres">
      <dgm:prSet presAssocID="{0DBE1585-AA23-47E5-A656-CCCD67F334AA}" presName="thickLine" presStyleLbl="alignNode1" presStyleIdx="3" presStyleCnt="8"/>
      <dgm:spPr/>
    </dgm:pt>
    <dgm:pt modelId="{096E9CA6-C76A-4565-9AAD-5F5E2E5C0CC4}" type="pres">
      <dgm:prSet presAssocID="{0DBE1585-AA23-47E5-A656-CCCD67F334AA}" presName="horz1" presStyleCnt="0"/>
      <dgm:spPr/>
    </dgm:pt>
    <dgm:pt modelId="{E00318C8-B8A5-4A25-AD66-A74B6D240A20}" type="pres">
      <dgm:prSet presAssocID="{0DBE1585-AA23-47E5-A656-CCCD67F334AA}" presName="tx1" presStyleLbl="revTx" presStyleIdx="3" presStyleCnt="8"/>
      <dgm:spPr/>
      <dgm:t>
        <a:bodyPr/>
        <a:lstStyle/>
        <a:p>
          <a:endParaRPr lang="es-ES_tradnl"/>
        </a:p>
      </dgm:t>
    </dgm:pt>
    <dgm:pt modelId="{8F592FE9-B2F0-4CE9-B0B7-D548EC2D6DB6}" type="pres">
      <dgm:prSet presAssocID="{0DBE1585-AA23-47E5-A656-CCCD67F334AA}" presName="vert1" presStyleCnt="0"/>
      <dgm:spPr/>
    </dgm:pt>
    <dgm:pt modelId="{02C0EE0A-9047-4669-88E0-4E95183B945F}" type="pres">
      <dgm:prSet presAssocID="{D26CF93B-6692-41BC-A93E-54B6D22A690A}" presName="thickLine" presStyleLbl="alignNode1" presStyleIdx="4" presStyleCnt="8"/>
      <dgm:spPr/>
    </dgm:pt>
    <dgm:pt modelId="{51950C21-4B39-4FF5-9F8B-B82A3AA152D5}" type="pres">
      <dgm:prSet presAssocID="{D26CF93B-6692-41BC-A93E-54B6D22A690A}" presName="horz1" presStyleCnt="0"/>
      <dgm:spPr/>
    </dgm:pt>
    <dgm:pt modelId="{12D25A85-4DB1-4B29-8C40-6A3C37707E67}" type="pres">
      <dgm:prSet presAssocID="{D26CF93B-6692-41BC-A93E-54B6D22A690A}" presName="tx1" presStyleLbl="revTx" presStyleIdx="4" presStyleCnt="8"/>
      <dgm:spPr/>
      <dgm:t>
        <a:bodyPr/>
        <a:lstStyle/>
        <a:p>
          <a:endParaRPr lang="es-ES_tradnl"/>
        </a:p>
      </dgm:t>
    </dgm:pt>
    <dgm:pt modelId="{0ACB3FC3-D144-4DC1-B336-F1141309BEEB}" type="pres">
      <dgm:prSet presAssocID="{D26CF93B-6692-41BC-A93E-54B6D22A690A}" presName="vert1" presStyleCnt="0"/>
      <dgm:spPr/>
    </dgm:pt>
    <dgm:pt modelId="{27F6A2F4-1604-4DC7-B6DB-90B7711B6FB0}" type="pres">
      <dgm:prSet presAssocID="{AAFDD9CA-6B59-4DC6-B171-4705D76ABB42}" presName="thickLine" presStyleLbl="alignNode1" presStyleIdx="5" presStyleCnt="8"/>
      <dgm:spPr/>
    </dgm:pt>
    <dgm:pt modelId="{A9BF3AA6-5B01-467F-A4A0-8E929FD0289A}" type="pres">
      <dgm:prSet presAssocID="{AAFDD9CA-6B59-4DC6-B171-4705D76ABB42}" presName="horz1" presStyleCnt="0"/>
      <dgm:spPr/>
    </dgm:pt>
    <dgm:pt modelId="{957E06CC-4F55-44EA-9CD9-1539326936E1}" type="pres">
      <dgm:prSet presAssocID="{AAFDD9CA-6B59-4DC6-B171-4705D76ABB42}" presName="tx1" presStyleLbl="revTx" presStyleIdx="5" presStyleCnt="8"/>
      <dgm:spPr/>
      <dgm:t>
        <a:bodyPr/>
        <a:lstStyle/>
        <a:p>
          <a:endParaRPr lang="es-ES_tradnl"/>
        </a:p>
      </dgm:t>
    </dgm:pt>
    <dgm:pt modelId="{9BB59310-38F9-4674-AD98-8E68292D92E1}" type="pres">
      <dgm:prSet presAssocID="{AAFDD9CA-6B59-4DC6-B171-4705D76ABB42}" presName="vert1" presStyleCnt="0"/>
      <dgm:spPr/>
    </dgm:pt>
    <dgm:pt modelId="{6A12E644-29CF-4BEB-949E-BD34C4940643}" type="pres">
      <dgm:prSet presAssocID="{CADCD09C-21E7-405D-924D-5F8C2D7FDA0F}" presName="thickLine" presStyleLbl="alignNode1" presStyleIdx="6" presStyleCnt="8"/>
      <dgm:spPr/>
    </dgm:pt>
    <dgm:pt modelId="{F63D5A82-3181-4004-B9B1-EBCF7BBE3642}" type="pres">
      <dgm:prSet presAssocID="{CADCD09C-21E7-405D-924D-5F8C2D7FDA0F}" presName="horz1" presStyleCnt="0"/>
      <dgm:spPr/>
    </dgm:pt>
    <dgm:pt modelId="{AE771AE9-6872-43E7-9170-2F830044601B}" type="pres">
      <dgm:prSet presAssocID="{CADCD09C-21E7-405D-924D-5F8C2D7FDA0F}" presName="tx1" presStyleLbl="revTx" presStyleIdx="6" presStyleCnt="8"/>
      <dgm:spPr/>
      <dgm:t>
        <a:bodyPr/>
        <a:lstStyle/>
        <a:p>
          <a:endParaRPr lang="es-ES_tradnl"/>
        </a:p>
      </dgm:t>
    </dgm:pt>
    <dgm:pt modelId="{E4122EE8-6460-4AE3-B3AE-CDA1D5C6296A}" type="pres">
      <dgm:prSet presAssocID="{CADCD09C-21E7-405D-924D-5F8C2D7FDA0F}" presName="vert1" presStyleCnt="0"/>
      <dgm:spPr/>
    </dgm:pt>
    <dgm:pt modelId="{55F83DFF-BEA2-427E-9B96-11D2EEB8F8B7}" type="pres">
      <dgm:prSet presAssocID="{47BB6A9A-FE1A-4748-9747-2815FE209ACA}" presName="thickLine" presStyleLbl="alignNode1" presStyleIdx="7" presStyleCnt="8"/>
      <dgm:spPr/>
    </dgm:pt>
    <dgm:pt modelId="{939559C9-8445-492B-8D61-0CF8B3B678FC}" type="pres">
      <dgm:prSet presAssocID="{47BB6A9A-FE1A-4748-9747-2815FE209ACA}" presName="horz1" presStyleCnt="0"/>
      <dgm:spPr/>
    </dgm:pt>
    <dgm:pt modelId="{21934AAE-7859-41D4-B1FA-9145281E4345}" type="pres">
      <dgm:prSet presAssocID="{47BB6A9A-FE1A-4748-9747-2815FE209ACA}" presName="tx1" presStyleLbl="revTx" presStyleIdx="7" presStyleCnt="8"/>
      <dgm:spPr/>
      <dgm:t>
        <a:bodyPr/>
        <a:lstStyle/>
        <a:p>
          <a:endParaRPr lang="es-ES_tradnl"/>
        </a:p>
      </dgm:t>
    </dgm:pt>
    <dgm:pt modelId="{37BD4A22-3AA8-4978-B6CE-349F3DCEA859}" type="pres">
      <dgm:prSet presAssocID="{47BB6A9A-FE1A-4748-9747-2815FE209ACA}" presName="vert1" presStyleCnt="0"/>
      <dgm:spPr/>
    </dgm:pt>
  </dgm:ptLst>
  <dgm:cxnLst>
    <dgm:cxn modelId="{F2DB518E-CCBF-4330-843D-B98A1F3043A2}" srcId="{B421B4DD-5F13-4335-989C-66204CAB027D}" destId="{47BB6A9A-FE1A-4748-9747-2815FE209ACA}" srcOrd="7" destOrd="0" parTransId="{C756A9EA-306B-4D8E-A01C-FFB5472FEA99}" sibTransId="{0A49D2B9-07F3-49EB-B683-6030868D80D8}"/>
    <dgm:cxn modelId="{CEE41686-F4CA-4412-998B-D42458F0AD81}" srcId="{B421B4DD-5F13-4335-989C-66204CAB027D}" destId="{CB446476-1B26-4C74-91CE-45B3025AFCD2}" srcOrd="1" destOrd="0" parTransId="{BAE3B265-FC25-4D9F-AF8D-561DDFEF6808}" sibTransId="{76F87784-82F1-4D9E-8779-D409B78618C8}"/>
    <dgm:cxn modelId="{D29BFD42-67B0-4B91-9461-C5E1F361EFE7}" srcId="{B421B4DD-5F13-4335-989C-66204CAB027D}" destId="{CADCD09C-21E7-405D-924D-5F8C2D7FDA0F}" srcOrd="6" destOrd="0" parTransId="{BDB73CFB-5EE2-4925-9679-643B1C30CF95}" sibTransId="{22EC293B-C7A0-4361-8B6A-29166B8FB439}"/>
    <dgm:cxn modelId="{A63B7AA7-E74E-45F0-9789-B1387536E3A6}" srcId="{B421B4DD-5F13-4335-989C-66204CAB027D}" destId="{AAFDD9CA-6B59-4DC6-B171-4705D76ABB42}" srcOrd="5" destOrd="0" parTransId="{A4B33564-4269-49F0-8286-98884AA49CDE}" sibTransId="{0D57E377-27EE-4D24-B36B-24F621D4A10B}"/>
    <dgm:cxn modelId="{582103EB-178B-47B8-9ABD-451AEB8337F2}" type="presOf" srcId="{CB446476-1B26-4C74-91CE-45B3025AFCD2}" destId="{98D0CF7F-AACF-40ED-997E-46681D6E2FB3}" srcOrd="0" destOrd="0" presId="urn:microsoft.com/office/officeart/2008/layout/LinedList"/>
    <dgm:cxn modelId="{0F7E116E-02AE-4BDC-BE16-DE3B8DBB8BDB}" srcId="{B421B4DD-5F13-4335-989C-66204CAB027D}" destId="{A2F04FFF-0B4B-4FEF-ADAB-E4819CF80CC5}" srcOrd="0" destOrd="0" parTransId="{6187E0D8-8E7A-4D2C-B09E-A22FBC9059B1}" sibTransId="{3BC56713-0C1D-4950-AAA8-3AA3DD4FFD6A}"/>
    <dgm:cxn modelId="{8199A385-9C55-46D8-961E-3A9F84A51E44}" type="presOf" srcId="{B421B4DD-5F13-4335-989C-66204CAB027D}" destId="{220E3847-B68B-40A1-8039-A65A8736D440}" srcOrd="0" destOrd="0" presId="urn:microsoft.com/office/officeart/2008/layout/LinedList"/>
    <dgm:cxn modelId="{FDAE86E8-C848-48BD-A06C-59F14CDD3554}" type="presOf" srcId="{AAFDD9CA-6B59-4DC6-B171-4705D76ABB42}" destId="{957E06CC-4F55-44EA-9CD9-1539326936E1}" srcOrd="0" destOrd="0" presId="urn:microsoft.com/office/officeart/2008/layout/LinedList"/>
    <dgm:cxn modelId="{91558122-16AA-4DA7-8F4E-BAB10274868C}" type="presOf" srcId="{47BB6A9A-FE1A-4748-9747-2815FE209ACA}" destId="{21934AAE-7859-41D4-B1FA-9145281E4345}" srcOrd="0" destOrd="0" presId="urn:microsoft.com/office/officeart/2008/layout/LinedList"/>
    <dgm:cxn modelId="{FBA0D4F6-0119-4A78-B1BD-B48F14857E2C}" type="presOf" srcId="{3DB1F625-4A81-4C05-981B-5B08D669EEE0}" destId="{F1C4647F-60AC-473F-AB86-4ADD578BD5B6}" srcOrd="0" destOrd="0" presId="urn:microsoft.com/office/officeart/2008/layout/LinedList"/>
    <dgm:cxn modelId="{766E7655-AD8F-4B66-A9BF-6B27EC90EBC3}" srcId="{B421B4DD-5F13-4335-989C-66204CAB027D}" destId="{D26CF93B-6692-41BC-A93E-54B6D22A690A}" srcOrd="4" destOrd="0" parTransId="{D3BF788C-7527-4E9F-997C-3F8395E64452}" sibTransId="{9F96F7D3-34A9-42DF-BA28-A051408425AA}"/>
    <dgm:cxn modelId="{6BCE4656-7124-4C5B-9E00-DB2C4E2FEFD0}" type="presOf" srcId="{CADCD09C-21E7-405D-924D-5F8C2D7FDA0F}" destId="{AE771AE9-6872-43E7-9170-2F830044601B}" srcOrd="0" destOrd="0" presId="urn:microsoft.com/office/officeart/2008/layout/LinedList"/>
    <dgm:cxn modelId="{4C2FEBEE-08CC-4965-A5A1-CD400DBA2AF7}" type="presOf" srcId="{0DBE1585-AA23-47E5-A656-CCCD67F334AA}" destId="{E00318C8-B8A5-4A25-AD66-A74B6D240A20}" srcOrd="0" destOrd="0" presId="urn:microsoft.com/office/officeart/2008/layout/LinedList"/>
    <dgm:cxn modelId="{FC9832E8-67A3-42CC-9BBB-E44C6B5D9686}" type="presOf" srcId="{D26CF93B-6692-41BC-A93E-54B6D22A690A}" destId="{12D25A85-4DB1-4B29-8C40-6A3C37707E67}" srcOrd="0" destOrd="0" presId="urn:microsoft.com/office/officeart/2008/layout/LinedList"/>
    <dgm:cxn modelId="{25D48B68-CE4A-45E4-9506-5396CB361BC4}" type="presOf" srcId="{A2F04FFF-0B4B-4FEF-ADAB-E4819CF80CC5}" destId="{1EA524CF-5857-47E5-9CE9-A46FD635AE21}" srcOrd="0" destOrd="0" presId="urn:microsoft.com/office/officeart/2008/layout/LinedList"/>
    <dgm:cxn modelId="{05510135-7EBA-442F-BC13-2BD697632417}" srcId="{B421B4DD-5F13-4335-989C-66204CAB027D}" destId="{3DB1F625-4A81-4C05-981B-5B08D669EEE0}" srcOrd="2" destOrd="0" parTransId="{EEDD6BB6-9D78-4B8E-B1F5-369A357D87E1}" sibTransId="{D1CC6D2A-9758-45F8-B341-BCC5D53F6AE7}"/>
    <dgm:cxn modelId="{788F4597-FB52-4870-A986-74E4E9F1CEB8}" srcId="{B421B4DD-5F13-4335-989C-66204CAB027D}" destId="{0DBE1585-AA23-47E5-A656-CCCD67F334AA}" srcOrd="3" destOrd="0" parTransId="{106E906F-99CD-4C11-9ACD-0CF4F076DC1E}" sibTransId="{E464A84F-A755-4183-B5B5-9BEF21D4D4D5}"/>
    <dgm:cxn modelId="{09D088D6-5655-4152-9ADC-01E9303FC5B8}" type="presParOf" srcId="{220E3847-B68B-40A1-8039-A65A8736D440}" destId="{5566CF0C-C305-45F8-9DE4-2DECF2B72E3C}" srcOrd="0" destOrd="0" presId="urn:microsoft.com/office/officeart/2008/layout/LinedList"/>
    <dgm:cxn modelId="{0167537E-1E21-41A4-9388-7FC4747C8D75}" type="presParOf" srcId="{220E3847-B68B-40A1-8039-A65A8736D440}" destId="{FE2C8899-1403-4232-964B-6A0DCEBB752C}" srcOrd="1" destOrd="0" presId="urn:microsoft.com/office/officeart/2008/layout/LinedList"/>
    <dgm:cxn modelId="{2DE78C65-E89D-4B92-99C9-C84D71456BA5}" type="presParOf" srcId="{FE2C8899-1403-4232-964B-6A0DCEBB752C}" destId="{1EA524CF-5857-47E5-9CE9-A46FD635AE21}" srcOrd="0" destOrd="0" presId="urn:microsoft.com/office/officeart/2008/layout/LinedList"/>
    <dgm:cxn modelId="{87D92540-A889-4AA4-BE45-FE9261BCB9E9}" type="presParOf" srcId="{FE2C8899-1403-4232-964B-6A0DCEBB752C}" destId="{540C104F-224B-4A4E-BDF5-BE63D706AFE5}" srcOrd="1" destOrd="0" presId="urn:microsoft.com/office/officeart/2008/layout/LinedList"/>
    <dgm:cxn modelId="{4258B701-DCF5-4DC6-BB8D-C1EBD425A6FC}" type="presParOf" srcId="{220E3847-B68B-40A1-8039-A65A8736D440}" destId="{756989A9-4B1E-4794-A67B-7A11E978D970}" srcOrd="2" destOrd="0" presId="urn:microsoft.com/office/officeart/2008/layout/LinedList"/>
    <dgm:cxn modelId="{4E5EDCBB-ADA0-48C4-B943-1A79A50CC259}" type="presParOf" srcId="{220E3847-B68B-40A1-8039-A65A8736D440}" destId="{056821E0-2C18-4618-8803-891846CEA3E4}" srcOrd="3" destOrd="0" presId="urn:microsoft.com/office/officeart/2008/layout/LinedList"/>
    <dgm:cxn modelId="{72F417BE-6200-4B0A-B720-7120E2385701}" type="presParOf" srcId="{056821E0-2C18-4618-8803-891846CEA3E4}" destId="{98D0CF7F-AACF-40ED-997E-46681D6E2FB3}" srcOrd="0" destOrd="0" presId="urn:microsoft.com/office/officeart/2008/layout/LinedList"/>
    <dgm:cxn modelId="{81E384A7-1685-4B19-96B1-081E2677B79A}" type="presParOf" srcId="{056821E0-2C18-4618-8803-891846CEA3E4}" destId="{274A2E7C-344F-40B2-ABF3-5B6F86F179B4}" srcOrd="1" destOrd="0" presId="urn:microsoft.com/office/officeart/2008/layout/LinedList"/>
    <dgm:cxn modelId="{A1B3E4AA-2FFF-45DC-9535-0A524DE27289}" type="presParOf" srcId="{220E3847-B68B-40A1-8039-A65A8736D440}" destId="{B152A3AD-C6BF-4CB5-95A6-BFFA128FA28C}" srcOrd="4" destOrd="0" presId="urn:microsoft.com/office/officeart/2008/layout/LinedList"/>
    <dgm:cxn modelId="{1E0F8B81-3EE7-42A7-8E6B-EE33479A5F14}" type="presParOf" srcId="{220E3847-B68B-40A1-8039-A65A8736D440}" destId="{A3AC785E-569A-4669-A0DB-808AE56A002B}" srcOrd="5" destOrd="0" presId="urn:microsoft.com/office/officeart/2008/layout/LinedList"/>
    <dgm:cxn modelId="{3101246F-9380-4CD7-B45E-AB836232A031}" type="presParOf" srcId="{A3AC785E-569A-4669-A0DB-808AE56A002B}" destId="{F1C4647F-60AC-473F-AB86-4ADD578BD5B6}" srcOrd="0" destOrd="0" presId="urn:microsoft.com/office/officeart/2008/layout/LinedList"/>
    <dgm:cxn modelId="{3C8441A6-2EC2-49C9-A87D-551EB5A5CB97}" type="presParOf" srcId="{A3AC785E-569A-4669-A0DB-808AE56A002B}" destId="{00E08F09-082F-46B7-90FC-EF1E469C8A66}" srcOrd="1" destOrd="0" presId="urn:microsoft.com/office/officeart/2008/layout/LinedList"/>
    <dgm:cxn modelId="{46FB3846-EC72-4C5D-A98E-74EAC4155460}" type="presParOf" srcId="{220E3847-B68B-40A1-8039-A65A8736D440}" destId="{D364C20E-B7BE-47A7-B009-29BFD1B38D67}" srcOrd="6" destOrd="0" presId="urn:microsoft.com/office/officeart/2008/layout/LinedList"/>
    <dgm:cxn modelId="{6C6501DC-85F1-4570-8C0E-D01E76F8D0D1}" type="presParOf" srcId="{220E3847-B68B-40A1-8039-A65A8736D440}" destId="{096E9CA6-C76A-4565-9AAD-5F5E2E5C0CC4}" srcOrd="7" destOrd="0" presId="urn:microsoft.com/office/officeart/2008/layout/LinedList"/>
    <dgm:cxn modelId="{70041CB5-05ED-4D46-A8E7-A7B7DC43C6EA}" type="presParOf" srcId="{096E9CA6-C76A-4565-9AAD-5F5E2E5C0CC4}" destId="{E00318C8-B8A5-4A25-AD66-A74B6D240A20}" srcOrd="0" destOrd="0" presId="urn:microsoft.com/office/officeart/2008/layout/LinedList"/>
    <dgm:cxn modelId="{77CD55F4-E86C-42D4-AEB5-9980634B16B4}" type="presParOf" srcId="{096E9CA6-C76A-4565-9AAD-5F5E2E5C0CC4}" destId="{8F592FE9-B2F0-4CE9-B0B7-D548EC2D6DB6}" srcOrd="1" destOrd="0" presId="urn:microsoft.com/office/officeart/2008/layout/LinedList"/>
    <dgm:cxn modelId="{568CB171-4073-49DF-8102-C7017F6F249D}" type="presParOf" srcId="{220E3847-B68B-40A1-8039-A65A8736D440}" destId="{02C0EE0A-9047-4669-88E0-4E95183B945F}" srcOrd="8" destOrd="0" presId="urn:microsoft.com/office/officeart/2008/layout/LinedList"/>
    <dgm:cxn modelId="{5C75A39C-6BB1-4D3D-8600-8601AFC769A2}" type="presParOf" srcId="{220E3847-B68B-40A1-8039-A65A8736D440}" destId="{51950C21-4B39-4FF5-9F8B-B82A3AA152D5}" srcOrd="9" destOrd="0" presId="urn:microsoft.com/office/officeart/2008/layout/LinedList"/>
    <dgm:cxn modelId="{22A6E385-36C1-42FD-984B-463FF8DEDB91}" type="presParOf" srcId="{51950C21-4B39-4FF5-9F8B-B82A3AA152D5}" destId="{12D25A85-4DB1-4B29-8C40-6A3C37707E67}" srcOrd="0" destOrd="0" presId="urn:microsoft.com/office/officeart/2008/layout/LinedList"/>
    <dgm:cxn modelId="{71F1CAC3-FAA8-4AA9-B334-1875166910C7}" type="presParOf" srcId="{51950C21-4B39-4FF5-9F8B-B82A3AA152D5}" destId="{0ACB3FC3-D144-4DC1-B336-F1141309BEEB}" srcOrd="1" destOrd="0" presId="urn:microsoft.com/office/officeart/2008/layout/LinedList"/>
    <dgm:cxn modelId="{B0EABD2A-4400-422A-B2FE-3E82AC5C928F}" type="presParOf" srcId="{220E3847-B68B-40A1-8039-A65A8736D440}" destId="{27F6A2F4-1604-4DC7-B6DB-90B7711B6FB0}" srcOrd="10" destOrd="0" presId="urn:microsoft.com/office/officeart/2008/layout/LinedList"/>
    <dgm:cxn modelId="{1AE18893-2C2A-4F37-8776-1A6F97F3418E}" type="presParOf" srcId="{220E3847-B68B-40A1-8039-A65A8736D440}" destId="{A9BF3AA6-5B01-467F-A4A0-8E929FD0289A}" srcOrd="11" destOrd="0" presId="urn:microsoft.com/office/officeart/2008/layout/LinedList"/>
    <dgm:cxn modelId="{DCB812A4-5734-431D-8A27-97BDCE3FD0BE}" type="presParOf" srcId="{A9BF3AA6-5B01-467F-A4A0-8E929FD0289A}" destId="{957E06CC-4F55-44EA-9CD9-1539326936E1}" srcOrd="0" destOrd="0" presId="urn:microsoft.com/office/officeart/2008/layout/LinedList"/>
    <dgm:cxn modelId="{87926E02-3C56-478F-A016-7716FDD823D7}" type="presParOf" srcId="{A9BF3AA6-5B01-467F-A4A0-8E929FD0289A}" destId="{9BB59310-38F9-4674-AD98-8E68292D92E1}" srcOrd="1" destOrd="0" presId="urn:microsoft.com/office/officeart/2008/layout/LinedList"/>
    <dgm:cxn modelId="{8B52AA06-1168-41B5-A569-6472B23AEC44}" type="presParOf" srcId="{220E3847-B68B-40A1-8039-A65A8736D440}" destId="{6A12E644-29CF-4BEB-949E-BD34C4940643}" srcOrd="12" destOrd="0" presId="urn:microsoft.com/office/officeart/2008/layout/LinedList"/>
    <dgm:cxn modelId="{5C5A8FD6-EDA6-4CA4-977F-717AB75DD771}" type="presParOf" srcId="{220E3847-B68B-40A1-8039-A65A8736D440}" destId="{F63D5A82-3181-4004-B9B1-EBCF7BBE3642}" srcOrd="13" destOrd="0" presId="urn:microsoft.com/office/officeart/2008/layout/LinedList"/>
    <dgm:cxn modelId="{ECBC25EA-BC17-43ED-8A5E-7CC607DFCC54}" type="presParOf" srcId="{F63D5A82-3181-4004-B9B1-EBCF7BBE3642}" destId="{AE771AE9-6872-43E7-9170-2F830044601B}" srcOrd="0" destOrd="0" presId="urn:microsoft.com/office/officeart/2008/layout/LinedList"/>
    <dgm:cxn modelId="{47DF9C6E-6735-4AE8-9A6D-D5238F738BB9}" type="presParOf" srcId="{F63D5A82-3181-4004-B9B1-EBCF7BBE3642}" destId="{E4122EE8-6460-4AE3-B3AE-CDA1D5C6296A}" srcOrd="1" destOrd="0" presId="urn:microsoft.com/office/officeart/2008/layout/LinedList"/>
    <dgm:cxn modelId="{7E264937-3C88-498A-9B14-28DDCAD61E67}" type="presParOf" srcId="{220E3847-B68B-40A1-8039-A65A8736D440}" destId="{55F83DFF-BEA2-427E-9B96-11D2EEB8F8B7}" srcOrd="14" destOrd="0" presId="urn:microsoft.com/office/officeart/2008/layout/LinedList"/>
    <dgm:cxn modelId="{1D582070-6696-4126-9F7E-EDF4ADCE3D64}" type="presParOf" srcId="{220E3847-B68B-40A1-8039-A65A8736D440}" destId="{939559C9-8445-492B-8D61-0CF8B3B678FC}" srcOrd="15" destOrd="0" presId="urn:microsoft.com/office/officeart/2008/layout/LinedList"/>
    <dgm:cxn modelId="{B0E77F88-CCAA-4F5A-85CB-FF39BD1A8581}" type="presParOf" srcId="{939559C9-8445-492B-8D61-0CF8B3B678FC}" destId="{21934AAE-7859-41D4-B1FA-9145281E4345}" srcOrd="0" destOrd="0" presId="urn:microsoft.com/office/officeart/2008/layout/LinedList"/>
    <dgm:cxn modelId="{E5215DBD-314D-4866-BDD0-96259A81CA28}" type="presParOf" srcId="{939559C9-8445-492B-8D61-0CF8B3B678FC}" destId="{37BD4A22-3AA8-4978-B6CE-349F3DCEA859}" srcOrd="1" destOrd="0" presId="urn:microsoft.com/office/officeart/2008/layout/LinedLis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C873B6-6317-471F-8CD2-3D8C520B2665}">
      <dsp:nvSpPr>
        <dsp:cNvPr id="0" name=""/>
        <dsp:cNvSpPr/>
      </dsp:nvSpPr>
      <dsp:spPr>
        <a:xfrm>
          <a:off x="0" y="472884"/>
          <a:ext cx="6591300" cy="7056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6DBD3F3-99ED-41AE-B285-2EC9C8798309}">
      <dsp:nvSpPr>
        <dsp:cNvPr id="0" name=""/>
        <dsp:cNvSpPr/>
      </dsp:nvSpPr>
      <dsp:spPr>
        <a:xfrm>
          <a:off x="329565" y="59604"/>
          <a:ext cx="4613910" cy="82656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4395" tIns="0" rIns="174395" bIns="0" numCol="1" spcCol="1270" anchor="ctr" anchorCtr="0">
          <a:noAutofit/>
        </a:bodyPr>
        <a:lstStyle/>
        <a:p>
          <a:pPr lvl="0" algn="l" defTabSz="800100">
            <a:lnSpc>
              <a:spcPct val="90000"/>
            </a:lnSpc>
            <a:spcBef>
              <a:spcPct val="0"/>
            </a:spcBef>
            <a:spcAft>
              <a:spcPct val="35000"/>
            </a:spcAft>
          </a:pPr>
          <a:r>
            <a:rPr lang="es-MX" sz="1800" kern="1200" dirty="0">
              <a:latin typeface="Arial" panose="020B0604020202020204" pitchFamily="34" charset="0"/>
              <a:cs typeface="Arial" panose="020B0604020202020204" pitchFamily="34" charset="0"/>
            </a:rPr>
            <a:t>Canales de distribución</a:t>
          </a:r>
        </a:p>
      </dsp:txBody>
      <dsp:txXfrm>
        <a:off x="369914" y="99953"/>
        <a:ext cx="4533212" cy="745862"/>
      </dsp:txXfrm>
    </dsp:sp>
    <dsp:sp modelId="{FF33C82C-4474-4B62-A467-4D6E380CB099}">
      <dsp:nvSpPr>
        <dsp:cNvPr id="0" name=""/>
        <dsp:cNvSpPr/>
      </dsp:nvSpPr>
      <dsp:spPr>
        <a:xfrm>
          <a:off x="0" y="1742965"/>
          <a:ext cx="6591300" cy="7056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2E7EEF6-2BBE-47BE-9ED6-3E1C417FB35E}">
      <dsp:nvSpPr>
        <dsp:cNvPr id="0" name=""/>
        <dsp:cNvSpPr/>
      </dsp:nvSpPr>
      <dsp:spPr>
        <a:xfrm>
          <a:off x="329565" y="1329684"/>
          <a:ext cx="4613910" cy="82656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4395" tIns="0" rIns="174395" bIns="0" numCol="1" spcCol="1270" anchor="ctr" anchorCtr="0">
          <a:noAutofit/>
        </a:bodyPr>
        <a:lstStyle/>
        <a:p>
          <a:pPr lvl="0" algn="l" defTabSz="800100">
            <a:lnSpc>
              <a:spcPct val="90000"/>
            </a:lnSpc>
            <a:spcBef>
              <a:spcPct val="0"/>
            </a:spcBef>
            <a:spcAft>
              <a:spcPct val="35000"/>
            </a:spcAft>
          </a:pPr>
          <a:r>
            <a:rPr lang="es-MX" sz="1800" kern="1200" dirty="0">
              <a:latin typeface="Arial" panose="020B0604020202020204" pitchFamily="34" charset="0"/>
              <a:cs typeface="Arial" panose="020B0604020202020204" pitchFamily="34" charset="0"/>
            </a:rPr>
            <a:t>Elementos del canal de distribución</a:t>
          </a:r>
        </a:p>
      </dsp:txBody>
      <dsp:txXfrm>
        <a:off x="369914" y="1370033"/>
        <a:ext cx="4533212" cy="745862"/>
      </dsp:txXfrm>
    </dsp:sp>
    <dsp:sp modelId="{50C04F40-6732-4935-AB39-B675249DB137}">
      <dsp:nvSpPr>
        <dsp:cNvPr id="0" name=""/>
        <dsp:cNvSpPr/>
      </dsp:nvSpPr>
      <dsp:spPr>
        <a:xfrm>
          <a:off x="0" y="3013045"/>
          <a:ext cx="6591300" cy="7056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53A6608-ADCE-4275-A104-539EAF3CEFAE}">
      <dsp:nvSpPr>
        <dsp:cNvPr id="0" name=""/>
        <dsp:cNvSpPr/>
      </dsp:nvSpPr>
      <dsp:spPr>
        <a:xfrm>
          <a:off x="321945" y="2586515"/>
          <a:ext cx="4613910" cy="82656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4395" tIns="0" rIns="174395" bIns="0" numCol="1" spcCol="1270" anchor="ctr" anchorCtr="0">
          <a:noAutofit/>
        </a:bodyPr>
        <a:lstStyle/>
        <a:p>
          <a:pPr lvl="0" algn="l" defTabSz="800100">
            <a:lnSpc>
              <a:spcPct val="90000"/>
            </a:lnSpc>
            <a:spcBef>
              <a:spcPct val="0"/>
            </a:spcBef>
            <a:spcAft>
              <a:spcPct val="35000"/>
            </a:spcAft>
          </a:pPr>
          <a:r>
            <a:rPr lang="es-MX" sz="1800" kern="1200" dirty="0">
              <a:latin typeface="Arial" panose="020B0604020202020204" pitchFamily="34" charset="0"/>
              <a:cs typeface="Arial" panose="020B0604020202020204" pitchFamily="34" charset="0"/>
            </a:rPr>
            <a:t>Logística de distribución </a:t>
          </a:r>
        </a:p>
      </dsp:txBody>
      <dsp:txXfrm>
        <a:off x="362294" y="2626864"/>
        <a:ext cx="4533212" cy="7458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66CF0C-C305-45F8-9DE4-2DECF2B72E3C}">
      <dsp:nvSpPr>
        <dsp:cNvPr id="0" name=""/>
        <dsp:cNvSpPr/>
      </dsp:nvSpPr>
      <dsp:spPr>
        <a:xfrm>
          <a:off x="0" y="0"/>
          <a:ext cx="9601196" cy="0"/>
        </a:xfrm>
        <a:prstGeom prst="line">
          <a:avLst/>
        </a:prstGeom>
        <a:solidFill>
          <a:schemeClr val="accent4">
            <a:hueOff val="0"/>
            <a:satOff val="0"/>
            <a:lumOff val="0"/>
            <a:alphaOff val="0"/>
          </a:schemeClr>
        </a:solidFill>
        <a:ln w="15875"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A524CF-5857-47E5-9CE9-A46FD635AE21}">
      <dsp:nvSpPr>
        <dsp:cNvPr id="0" name=""/>
        <dsp:cNvSpPr/>
      </dsp:nvSpPr>
      <dsp:spPr>
        <a:xfrm>
          <a:off x="0" y="0"/>
          <a:ext cx="9601196" cy="4148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es-MX" sz="1900" kern="1200"/>
            <a:t>Las principales áreas implicadas en esta temática son:</a:t>
          </a:r>
          <a:endParaRPr lang="en-US" sz="1900" kern="1200"/>
        </a:p>
      </dsp:txBody>
      <dsp:txXfrm>
        <a:off x="0" y="0"/>
        <a:ext cx="9601196" cy="414867"/>
      </dsp:txXfrm>
    </dsp:sp>
    <dsp:sp modelId="{756989A9-4B1E-4794-A67B-7A11E978D970}">
      <dsp:nvSpPr>
        <dsp:cNvPr id="0" name=""/>
        <dsp:cNvSpPr/>
      </dsp:nvSpPr>
      <dsp:spPr>
        <a:xfrm>
          <a:off x="0" y="414867"/>
          <a:ext cx="9601196" cy="0"/>
        </a:xfrm>
        <a:prstGeom prst="line">
          <a:avLst/>
        </a:prstGeom>
        <a:solidFill>
          <a:schemeClr val="accent4">
            <a:hueOff val="190716"/>
            <a:satOff val="2549"/>
            <a:lumOff val="1233"/>
            <a:alphaOff val="0"/>
          </a:schemeClr>
        </a:solidFill>
        <a:ln w="15875" cap="flat" cmpd="sng" algn="ctr">
          <a:solidFill>
            <a:schemeClr val="accent4">
              <a:hueOff val="190716"/>
              <a:satOff val="2549"/>
              <a:lumOff val="123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8D0CF7F-AACF-40ED-997E-46681D6E2FB3}">
      <dsp:nvSpPr>
        <dsp:cNvPr id="0" name=""/>
        <dsp:cNvSpPr/>
      </dsp:nvSpPr>
      <dsp:spPr>
        <a:xfrm>
          <a:off x="0" y="414867"/>
          <a:ext cx="9601196" cy="4148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es-MX" sz="1900" kern="1200"/>
            <a:t>Almacén.</a:t>
          </a:r>
          <a:endParaRPr lang="en-US" sz="1900" kern="1200"/>
        </a:p>
      </dsp:txBody>
      <dsp:txXfrm>
        <a:off x="0" y="414867"/>
        <a:ext cx="9601196" cy="414867"/>
      </dsp:txXfrm>
    </dsp:sp>
    <dsp:sp modelId="{B152A3AD-C6BF-4CB5-95A6-BFFA128FA28C}">
      <dsp:nvSpPr>
        <dsp:cNvPr id="0" name=""/>
        <dsp:cNvSpPr/>
      </dsp:nvSpPr>
      <dsp:spPr>
        <a:xfrm>
          <a:off x="0" y="829734"/>
          <a:ext cx="9601196" cy="0"/>
        </a:xfrm>
        <a:prstGeom prst="line">
          <a:avLst/>
        </a:prstGeom>
        <a:solidFill>
          <a:schemeClr val="accent4">
            <a:hueOff val="381433"/>
            <a:satOff val="5098"/>
            <a:lumOff val="2465"/>
            <a:alphaOff val="0"/>
          </a:schemeClr>
        </a:solidFill>
        <a:ln w="15875" cap="flat" cmpd="sng" algn="ctr">
          <a:solidFill>
            <a:schemeClr val="accent4">
              <a:hueOff val="381433"/>
              <a:satOff val="5098"/>
              <a:lumOff val="246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1C4647F-60AC-473F-AB86-4ADD578BD5B6}">
      <dsp:nvSpPr>
        <dsp:cNvPr id="0" name=""/>
        <dsp:cNvSpPr/>
      </dsp:nvSpPr>
      <dsp:spPr>
        <a:xfrm>
          <a:off x="0" y="829734"/>
          <a:ext cx="9601196" cy="4148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es-MX" sz="1900" kern="1200"/>
            <a:t>Recepción de suministros.</a:t>
          </a:r>
          <a:endParaRPr lang="en-US" sz="1900" kern="1200"/>
        </a:p>
      </dsp:txBody>
      <dsp:txXfrm>
        <a:off x="0" y="829734"/>
        <a:ext cx="9601196" cy="414867"/>
      </dsp:txXfrm>
    </dsp:sp>
    <dsp:sp modelId="{D364C20E-B7BE-47A7-B009-29BFD1B38D67}">
      <dsp:nvSpPr>
        <dsp:cNvPr id="0" name=""/>
        <dsp:cNvSpPr/>
      </dsp:nvSpPr>
      <dsp:spPr>
        <a:xfrm>
          <a:off x="0" y="1244600"/>
          <a:ext cx="9601196" cy="0"/>
        </a:xfrm>
        <a:prstGeom prst="line">
          <a:avLst/>
        </a:prstGeom>
        <a:solidFill>
          <a:schemeClr val="accent4">
            <a:hueOff val="572149"/>
            <a:satOff val="7647"/>
            <a:lumOff val="3698"/>
            <a:alphaOff val="0"/>
          </a:schemeClr>
        </a:solidFill>
        <a:ln w="15875" cap="flat" cmpd="sng" algn="ctr">
          <a:solidFill>
            <a:schemeClr val="accent4">
              <a:hueOff val="572149"/>
              <a:satOff val="7647"/>
              <a:lumOff val="369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00318C8-B8A5-4A25-AD66-A74B6D240A20}">
      <dsp:nvSpPr>
        <dsp:cNvPr id="0" name=""/>
        <dsp:cNvSpPr/>
      </dsp:nvSpPr>
      <dsp:spPr>
        <a:xfrm>
          <a:off x="0" y="1244600"/>
          <a:ext cx="9601196" cy="4148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es-MX" sz="1900" kern="1200"/>
            <a:t>Aprovisionamiento y compras.</a:t>
          </a:r>
          <a:endParaRPr lang="en-US" sz="1900" kern="1200"/>
        </a:p>
      </dsp:txBody>
      <dsp:txXfrm>
        <a:off x="0" y="1244600"/>
        <a:ext cx="9601196" cy="414867"/>
      </dsp:txXfrm>
    </dsp:sp>
    <dsp:sp modelId="{02C0EE0A-9047-4669-88E0-4E95183B945F}">
      <dsp:nvSpPr>
        <dsp:cNvPr id="0" name=""/>
        <dsp:cNvSpPr/>
      </dsp:nvSpPr>
      <dsp:spPr>
        <a:xfrm>
          <a:off x="0" y="1659468"/>
          <a:ext cx="9601196" cy="0"/>
        </a:xfrm>
        <a:prstGeom prst="line">
          <a:avLst/>
        </a:prstGeom>
        <a:solidFill>
          <a:schemeClr val="accent4">
            <a:hueOff val="762866"/>
            <a:satOff val="10197"/>
            <a:lumOff val="4930"/>
            <a:alphaOff val="0"/>
          </a:schemeClr>
        </a:solidFill>
        <a:ln w="15875" cap="flat" cmpd="sng" algn="ctr">
          <a:solidFill>
            <a:schemeClr val="accent4">
              <a:hueOff val="762866"/>
              <a:satOff val="10197"/>
              <a:lumOff val="493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2D25A85-4DB1-4B29-8C40-6A3C37707E67}">
      <dsp:nvSpPr>
        <dsp:cNvPr id="0" name=""/>
        <dsp:cNvSpPr/>
      </dsp:nvSpPr>
      <dsp:spPr>
        <a:xfrm>
          <a:off x="0" y="1659468"/>
          <a:ext cx="9601196" cy="4148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es-MX" sz="1900" kern="1200"/>
            <a:t>Transporte externo.</a:t>
          </a:r>
          <a:endParaRPr lang="en-US" sz="1900" kern="1200"/>
        </a:p>
      </dsp:txBody>
      <dsp:txXfrm>
        <a:off x="0" y="1659468"/>
        <a:ext cx="9601196" cy="414867"/>
      </dsp:txXfrm>
    </dsp:sp>
    <dsp:sp modelId="{27F6A2F4-1604-4DC7-B6DB-90B7711B6FB0}">
      <dsp:nvSpPr>
        <dsp:cNvPr id="0" name=""/>
        <dsp:cNvSpPr/>
      </dsp:nvSpPr>
      <dsp:spPr>
        <a:xfrm>
          <a:off x="0" y="2074335"/>
          <a:ext cx="9601196" cy="0"/>
        </a:xfrm>
        <a:prstGeom prst="line">
          <a:avLst/>
        </a:prstGeom>
        <a:solidFill>
          <a:schemeClr val="accent4">
            <a:hueOff val="953582"/>
            <a:satOff val="12746"/>
            <a:lumOff val="6163"/>
            <a:alphaOff val="0"/>
          </a:schemeClr>
        </a:solidFill>
        <a:ln w="15875" cap="flat" cmpd="sng" algn="ctr">
          <a:solidFill>
            <a:schemeClr val="accent4">
              <a:hueOff val="953582"/>
              <a:satOff val="12746"/>
              <a:lumOff val="616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57E06CC-4F55-44EA-9CD9-1539326936E1}">
      <dsp:nvSpPr>
        <dsp:cNvPr id="0" name=""/>
        <dsp:cNvSpPr/>
      </dsp:nvSpPr>
      <dsp:spPr>
        <a:xfrm>
          <a:off x="0" y="2074335"/>
          <a:ext cx="9601196" cy="4148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es-MX" sz="1900" kern="1200"/>
            <a:t>Transporte interno.</a:t>
          </a:r>
          <a:endParaRPr lang="en-US" sz="1900" kern="1200"/>
        </a:p>
      </dsp:txBody>
      <dsp:txXfrm>
        <a:off x="0" y="2074335"/>
        <a:ext cx="9601196" cy="414867"/>
      </dsp:txXfrm>
    </dsp:sp>
    <dsp:sp modelId="{6A12E644-29CF-4BEB-949E-BD34C4940643}">
      <dsp:nvSpPr>
        <dsp:cNvPr id="0" name=""/>
        <dsp:cNvSpPr/>
      </dsp:nvSpPr>
      <dsp:spPr>
        <a:xfrm>
          <a:off x="0" y="2489201"/>
          <a:ext cx="9601196" cy="0"/>
        </a:xfrm>
        <a:prstGeom prst="line">
          <a:avLst/>
        </a:prstGeom>
        <a:solidFill>
          <a:schemeClr val="accent4">
            <a:hueOff val="1144299"/>
            <a:satOff val="15295"/>
            <a:lumOff val="7395"/>
            <a:alphaOff val="0"/>
          </a:schemeClr>
        </a:solidFill>
        <a:ln w="15875" cap="flat" cmpd="sng" algn="ctr">
          <a:solidFill>
            <a:schemeClr val="accent4">
              <a:hueOff val="1144299"/>
              <a:satOff val="15295"/>
              <a:lumOff val="739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E771AE9-6872-43E7-9170-2F830044601B}">
      <dsp:nvSpPr>
        <dsp:cNvPr id="0" name=""/>
        <dsp:cNvSpPr/>
      </dsp:nvSpPr>
      <dsp:spPr>
        <a:xfrm>
          <a:off x="0" y="2489202"/>
          <a:ext cx="9601196" cy="4148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es-MX" sz="1900" kern="1200"/>
            <a:t>Transporte interempresa.</a:t>
          </a:r>
          <a:endParaRPr lang="en-US" sz="1900" kern="1200"/>
        </a:p>
      </dsp:txBody>
      <dsp:txXfrm>
        <a:off x="0" y="2489202"/>
        <a:ext cx="9601196" cy="414867"/>
      </dsp:txXfrm>
    </dsp:sp>
    <dsp:sp modelId="{55F83DFF-BEA2-427E-9B96-11D2EEB8F8B7}">
      <dsp:nvSpPr>
        <dsp:cNvPr id="0" name=""/>
        <dsp:cNvSpPr/>
      </dsp:nvSpPr>
      <dsp:spPr>
        <a:xfrm>
          <a:off x="0" y="2904069"/>
          <a:ext cx="9601196" cy="0"/>
        </a:xfrm>
        <a:prstGeom prst="line">
          <a:avLst/>
        </a:prstGeom>
        <a:solidFill>
          <a:schemeClr val="accent4">
            <a:hueOff val="1335015"/>
            <a:satOff val="17844"/>
            <a:lumOff val="8628"/>
            <a:alphaOff val="0"/>
          </a:schemeClr>
        </a:solidFill>
        <a:ln w="15875" cap="flat" cmpd="sng" algn="ctr">
          <a:solidFill>
            <a:schemeClr val="accent4">
              <a:hueOff val="1335015"/>
              <a:satOff val="17844"/>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1934AAE-7859-41D4-B1FA-9145281E4345}">
      <dsp:nvSpPr>
        <dsp:cNvPr id="0" name=""/>
        <dsp:cNvSpPr/>
      </dsp:nvSpPr>
      <dsp:spPr>
        <a:xfrm>
          <a:off x="0" y="2904069"/>
          <a:ext cx="9601196" cy="4148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es-MX" sz="1900" kern="1200"/>
            <a:t>Distribución.</a:t>
          </a:r>
          <a:endParaRPr lang="en-US" sz="1900" kern="1200"/>
        </a:p>
      </dsp:txBody>
      <dsp:txXfrm>
        <a:off x="0" y="2904069"/>
        <a:ext cx="9601196" cy="414867"/>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D35F45-E53C-431D-9B5B-A1E84F46FBFB}" type="datetimeFigureOut">
              <a:rPr lang="es-MX" smtClean="0"/>
              <a:t>20/10/17</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FF188C-2A0B-4508-9A8A-1A865204ABCA}" type="slidenum">
              <a:rPr lang="es-MX" smtClean="0"/>
              <a:t>‹Nr.›</a:t>
            </a:fld>
            <a:endParaRPr lang="es-MX"/>
          </a:p>
        </p:txBody>
      </p:sp>
    </p:spTree>
    <p:extLst>
      <p:ext uri="{BB962C8B-B14F-4D97-AF65-F5344CB8AC3E}">
        <p14:creationId xmlns:p14="http://schemas.microsoft.com/office/powerpoint/2010/main" val="34150223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41BE9DB7-1185-45AB-9FB6-8896B8F5AB9D}" type="slidenum">
              <a:rPr lang="es-ES" smtClean="0"/>
              <a:pPr/>
              <a:t>1</a:t>
            </a:fld>
            <a:endParaRPr lang="es-ES"/>
          </a:p>
        </p:txBody>
      </p:sp>
    </p:spTree>
    <p:extLst>
      <p:ext uri="{BB962C8B-B14F-4D97-AF65-F5344CB8AC3E}">
        <p14:creationId xmlns:p14="http://schemas.microsoft.com/office/powerpoint/2010/main" val="41919240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9FF188C-2A0B-4508-9A8A-1A865204ABCA}" type="slidenum">
              <a:rPr lang="es-MX" smtClean="0"/>
              <a:t>32</a:t>
            </a:fld>
            <a:endParaRPr lang="es-MX"/>
          </a:p>
        </p:txBody>
      </p:sp>
    </p:spTree>
    <p:extLst>
      <p:ext uri="{BB962C8B-B14F-4D97-AF65-F5344CB8AC3E}">
        <p14:creationId xmlns:p14="http://schemas.microsoft.com/office/powerpoint/2010/main" val="19364289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10/20/17</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‹Nr.›</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s-ES"/>
              <a:t>Haga clic para modificar el estilo de título del patrón</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s-ES"/>
              <a:t>Haga clic para modificar el estilo de título del patrón</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s-ES"/>
              <a:t>Haga clic para modificar el estilo de título del patrón</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10/20/17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s-ES"/>
              <a:t>Haga clic para modificar el estilo de título del patrón</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4.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10/20/17</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4" Type="http://schemas.microsoft.com/office/2007/relationships/hdphoto" Target="../media/hdphoto1.wdp"/><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gelafrutsadecv.blogspot.com/2016/06/desarrollo-del-tema-estrategia-de.html" TargetMode="External"/><Relationship Id="rId3"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hyperlink" Target="http://www.draucayali.gob.pe/productores-del-caserio-lacre-tendran-semillas-y-constancias-de-posesion/" TargetMode="External"/><Relationship Id="rId5" Type="http://schemas.openxmlformats.org/officeDocument/2006/relationships/image" Target="../media/image14.jpeg"/><Relationship Id="rId6" Type="http://schemas.openxmlformats.org/officeDocument/2006/relationships/image" Target="../media/image15.jpeg"/><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hyperlink" Target="https://www.climbingframes.com.au/blog/delivery-or-collection/" TargetMode="External"/><Relationship Id="rId5" Type="http://schemas.openxmlformats.org/officeDocument/2006/relationships/image" Target="../media/image16.jpeg"/><Relationship Id="rId6" Type="http://schemas.openxmlformats.org/officeDocument/2006/relationships/image" Target="../media/image17.jpeg"/><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jpe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19.jpeg"/><Relationship Id="rId5" Type="http://schemas.openxmlformats.org/officeDocument/2006/relationships/hyperlink" Target="https://robertkiyosakienaccion.wordpress.com/2014/11/14/robert-kiyosaki-y-la-mecanica-del-network-marketing/modeloet/" TargetMode="External"/><Relationship Id="rId6" Type="http://schemas.openxmlformats.org/officeDocument/2006/relationships/image" Target="../media/image20.jpeg"/><Relationship Id="rId7" Type="http://schemas.openxmlformats.org/officeDocument/2006/relationships/hyperlink" Target="http://www.escolares.net/marketing/introduccion-al-marketing/conceptos-basicos-del-marketing/estrategias-de-canales-de-distribucion/" TargetMode="External"/><Relationship Id="rId8" Type="http://schemas.openxmlformats.org/officeDocument/2006/relationships/image" Target="../media/image21.png"/><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hyperlink" Target="http://www.previsora.com/index.php/42-agriculture/106-intermediarios" TargetMode="External"/><Relationship Id="rId5" Type="http://schemas.openxmlformats.org/officeDocument/2006/relationships/image" Target="../media/image22.png"/><Relationship Id="rId6" Type="http://schemas.openxmlformats.org/officeDocument/2006/relationships/hyperlink" Target="http://ladistribucionyoglala.blogspot.com/2015/05/funciones-que-realizan-los.html" TargetMode="External"/><Relationship Id="rId7" Type="http://schemas.openxmlformats.org/officeDocument/2006/relationships/image" Target="../media/image23.jpeg"/><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marketingmix.co.uk/" TargetMode="External"/><Relationship Id="rId3" Type="http://schemas.openxmlformats.org/officeDocument/2006/relationships/image" Target="../media/image2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marketingmix.co.uk/" TargetMode="External"/><Relationship Id="rId3"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7.jpeg"/><Relationship Id="rId5" Type="http://schemas.openxmlformats.org/officeDocument/2006/relationships/hyperlink" Target="http://www.anabolicrx24.net/precio/" TargetMode="External"/><Relationship Id="rId6" Type="http://schemas.openxmlformats.org/officeDocument/2006/relationships/image" Target="../media/image28.png"/><Relationship Id="rId7" Type="http://schemas.openxmlformats.org/officeDocument/2006/relationships/hyperlink" Target="http://limoncomunicacion.com/2016/01/02/poner-o-no-poner-precios-en-la-web-esta-es-la-cuestion/" TargetMode="External"/><Relationship Id="rId8" Type="http://schemas.openxmlformats.org/officeDocument/2006/relationships/image" Target="../media/image29.jpeg"/><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hyperlink" Target="http://blog.gtk.com.co/blog/descripci%C3%B3n-de-un-producto-en-ecommerce" TargetMode="External"/><Relationship Id="rId5" Type="http://schemas.openxmlformats.org/officeDocument/2006/relationships/image" Target="../media/image30.jpeg"/><Relationship Id="rId6" Type="http://schemas.openxmlformats.org/officeDocument/2006/relationships/hyperlink" Target="http://www.luislar.es/el-tipo-de-producto-de-woocommerce/" TargetMode="External"/><Relationship Id="rId7" Type="http://schemas.openxmlformats.org/officeDocument/2006/relationships/image" Target="../media/image31.png"/><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hyperlink" Target="http://growshopmayorista.cl/distribuidor-growshop.html" TargetMode="External"/><Relationship Id="rId5" Type="http://schemas.openxmlformats.org/officeDocument/2006/relationships/image" Target="../media/image32.jpeg"/><Relationship Id="rId6" Type="http://schemas.openxmlformats.org/officeDocument/2006/relationships/image" Target="../media/image33.jpeg"/><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hyperlink" Target="https://www.quantummx.com/05-promociones-incentivan-los-consumidores/" TargetMode="External"/><Relationship Id="rId5" Type="http://schemas.openxmlformats.org/officeDocument/2006/relationships/image" Target="../media/image34.jpeg"/><Relationship Id="rId6" Type="http://schemas.openxmlformats.org/officeDocument/2006/relationships/image" Target="../media/image35.jpeg"/><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estransportes.com.uy/logistica-integral-uruguay.htm" TargetMode="External"/><Relationship Id="rId3" Type="http://schemas.openxmlformats.org/officeDocument/2006/relationships/image" Target="../media/image36.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areaciencias.com/ecologia/recursos-naturales-ejemplos.html" TargetMode="External"/><Relationship Id="rId4" Type="http://schemas.openxmlformats.org/officeDocument/2006/relationships/image" Target="../media/image38.jpeg"/><Relationship Id="rId5" Type="http://schemas.openxmlformats.org/officeDocument/2006/relationships/hyperlink" Target="http://www.exibed.org/recursos-humanos/" TargetMode="External"/><Relationship Id="rId6" Type="http://schemas.openxmlformats.org/officeDocument/2006/relationships/image" Target="../media/image39.png"/><Relationship Id="rId1" Type="http://schemas.openxmlformats.org/officeDocument/2006/relationships/slideLayout" Target="../slideLayouts/slideLayout2.xml"/><Relationship Id="rId2" Type="http://schemas.openxmlformats.org/officeDocument/2006/relationships/image" Target="../media/image37.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0.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1.jpeg"/></Relationships>
</file>

<file path=ppt/slides/_rels/slide29.xml.rels><?xml version="1.0" encoding="UTF-8" standalone="yes"?>
<Relationships xmlns="http://schemas.openxmlformats.org/package/2006/relationships"><Relationship Id="rId3" Type="http://schemas.openxmlformats.org/officeDocument/2006/relationships/image" Target="../media/image42.jpe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hyperlink" Target="http://profesiones-ocupaciones.universia.net/profesion/tecnico-logistica/183" TargetMode="Externa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30.xml.rels><?xml version="1.0" encoding="UTF-8" standalone="yes"?>
<Relationships xmlns="http://schemas.openxmlformats.org/package/2006/relationships"><Relationship Id="rId3" Type="http://schemas.openxmlformats.org/officeDocument/2006/relationships/image" Target="../media/image43.jpeg"/><Relationship Id="rId4" Type="http://schemas.openxmlformats.org/officeDocument/2006/relationships/image" Target="../media/image44.png"/><Relationship Id="rId5" Type="http://schemas.openxmlformats.org/officeDocument/2006/relationships/image" Target="../media/image4.png"/><Relationship Id="rId6" Type="http://schemas.openxmlformats.org/officeDocument/2006/relationships/diagramData" Target="../diagrams/data2.xml"/><Relationship Id="rId7" Type="http://schemas.openxmlformats.org/officeDocument/2006/relationships/diagramLayout" Target="../diagrams/layout2.xml"/><Relationship Id="rId8" Type="http://schemas.openxmlformats.org/officeDocument/2006/relationships/diagramQuickStyle" Target="../diagrams/quickStyle2.xml"/><Relationship Id="rId9" Type="http://schemas.openxmlformats.org/officeDocument/2006/relationships/diagramColors" Target="../diagrams/colors2.xml"/><Relationship Id="rId10"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hyperlink" Target="https://www.gestion.org/estrategia-empresarial/logistica-empresarial/"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45.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hyperlink" Target="http://www.focustexasmag.com/logistica-en-texas/"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3.xml.rels><?xml version="1.0" encoding="UTF-8" standalone="yes"?>
<Relationships xmlns="http://schemas.openxmlformats.org/package/2006/relationships"><Relationship Id="rId3" Type="http://schemas.openxmlformats.org/officeDocument/2006/relationships/image" Target="../media/image46.jpe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hyperlink" Target="https://www.obs-edu.com/es/blog-project-management/etapas-de-un-proyecto/el-arte-de-controlar-la-etapa-de-planificacion-de-un-proyecto"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slideshare.net/jagl1022/puntos-de-venta-canales-de-distribucion" TargetMode="External"/><Relationship Id="rId3" Type="http://schemas.openxmlformats.org/officeDocument/2006/relationships/image" Target="../media/image47.jpeg"/></Relationships>
</file>

<file path=ppt/slides/_rels/slide36.xml.rels><?xml version="1.0" encoding="UTF-8" standalone="yes"?>
<Relationships xmlns="http://schemas.openxmlformats.org/package/2006/relationships"><Relationship Id="rId3" Type="http://schemas.openxmlformats.org/officeDocument/2006/relationships/image" Target="../media/image48.jpeg"/><Relationship Id="rId4" Type="http://schemas.openxmlformats.org/officeDocument/2006/relationships/hyperlink" Target="http://www.interempresas.net/Logistica/Articulos/28563-Ulma-presenta-sus-novedades-logisticas-en-Sitl.html" TargetMode="External"/><Relationship Id="rId5" Type="http://schemas.openxmlformats.org/officeDocument/2006/relationships/image" Target="../media/image49.jpeg"/><Relationship Id="rId1" Type="http://schemas.openxmlformats.org/officeDocument/2006/relationships/slideLayout" Target="../slideLayouts/slideLayout2.xml"/><Relationship Id="rId2" Type="http://schemas.openxmlformats.org/officeDocument/2006/relationships/hyperlink" Target="http://laborus.es/cursos-online/es/374-manipulaci%C3%B3n-de-cargas-en-carretillas-elevadoras-mantenimiento-y-transporte-interno-de-la-industria-alimentaria.html"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hyperlink" Target="http://miblogtic.blogspot.es/1394030536/unidad-i-las-tic-y-la-educacion-beneficios/" TargetMode="External"/><Relationship Id="rId5" Type="http://schemas.openxmlformats.org/officeDocument/2006/relationships/image" Target="../media/image50.png"/><Relationship Id="rId6" Type="http://schemas.openxmlformats.org/officeDocument/2006/relationships/hyperlink" Target="http://www.media-tics.com/noticia/4698/medios-de-comunicacion/whatsapp-un-potente-canal-de-distribucion-desaprovechado-por-los-medios.html" TargetMode="External"/><Relationship Id="rId7" Type="http://schemas.openxmlformats.org/officeDocument/2006/relationships/image" Target="../media/image51.jpeg"/><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s://es.slideshare.net/lorenavc15/las-tics-en-el-turismo" TargetMode="External"/><Relationship Id="rId3" Type="http://schemas.openxmlformats.org/officeDocument/2006/relationships/image" Target="../media/image5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hyperlink" Target="http://www.mayoristasonce.com/rosario/distribuidores-mayoristas-rosario.html" TargetMode="External"/><Relationship Id="rId5" Type="http://schemas.openxmlformats.org/officeDocument/2006/relationships/image" Target="../media/image53.jpeg"/><Relationship Id="rId6" Type="http://schemas.openxmlformats.org/officeDocument/2006/relationships/hyperlink" Target="http://mayorep.com/catalogo.php" TargetMode="External"/><Relationship Id="rId7" Type="http://schemas.openxmlformats.org/officeDocument/2006/relationships/image" Target="../media/image54.jpeg"/><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s://www.google.com.mx/search?q=canales+de+distribucion&amp;source=lnms&amp;tbm=isch&amp;sa=X&amp;ved=0ahUKEwj9gYaejP7WAhXDZiYKHfw1CXsQ_AUICigB&amp;biw=1366&amp;bih=662#imgrc=GwDGm0hgFoeCfM" TargetMode="External"/><Relationship Id="rId4" Type="http://schemas.openxmlformats.org/officeDocument/2006/relationships/hyperlink" Target="https://www.google.com.mx/search?q=canales+de+distribucion&amp;source=lnms&amp;tbm=isch&amp;sa=X&amp;ved=0ahUKEwj9gYaejP7WAhXDZiYKHfw1CXsQ_AUICigB&amp;biw=1366&amp;bih=662#imgrc=blRGvJkXC5u7ZM" TargetMode="External"/><Relationship Id="rId5" Type="http://schemas.openxmlformats.org/officeDocument/2006/relationships/hyperlink" Target="https://www.google.com.mx/search?q=mayoristas+y+minoristas&amp;source=lnms&amp;tbm=isch&amp;sa=X&amp;ved=0ahUKEwii94jJqv_WAhVl4IMKHTFzC_wQ_AUICigB&amp;biw=1366&amp;bih=662#imgrc=gyzwvN1Z-DdX_M" TargetMode="External"/><Relationship Id="rId1" Type="http://schemas.openxmlformats.org/officeDocument/2006/relationships/slideLayout" Target="../slideLayouts/slideLayout2.xml"/><Relationship Id="rId2" Type="http://schemas.openxmlformats.org/officeDocument/2006/relationships/hyperlink" Target="https://www.google.com.mx/search?q=canales+de+distribucion&amp;source=lnms&amp;tbm=isch&amp;sa=X&amp;ved=0ahUKEwj9gYaejP7WAhXDZiYKHfw1CXsQ_AUICigB&amp;biw=1366&amp;bih=662#imgrc=Na99_PnsslgC5M"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https://www.google.com.mx/search?q=precio&amp;source=lnms&amp;tbm=isch&amp;sa=X&amp;ved=0ahUKEwikurHhr__WAhXq6YMKHejvB8oQ_AUICigB&amp;biw=1366&amp;bih=662#imgrc=23sO_42_BWdcXM" TargetMode="External"/><Relationship Id="rId4" Type="http://schemas.openxmlformats.org/officeDocument/2006/relationships/hyperlink" Target="https://www.google.com.mx/search?q=producto&amp;source=lnms&amp;tbm=isch&amp;sa=X&amp;ved=0ahUKEwjK9KTIsP_WAhXn6IMKHZA6BxIQ_AUICigB&amp;biw=1366&amp;bih=662#imgrc=YAytIYvi0oWVSM" TargetMode="External"/><Relationship Id="rId1" Type="http://schemas.openxmlformats.org/officeDocument/2006/relationships/slideLayout" Target="../slideLayouts/slideLayout2.xml"/><Relationship Id="rId2" Type="http://schemas.openxmlformats.org/officeDocument/2006/relationships/hyperlink" Target="https://www.google.com.mx/search?q=Marketing+mix&amp;source=lnms&amp;tbm=isch&amp;sa=X&amp;ved=0ahUKEwipq-WOr__WAhUp64MKHeo3DeMQ_AUICigB&amp;biw=1366&amp;bih=662#imgrc=PXh02NTcMrKuzM" TargetMode="Externa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google.com.mx/search?q=logistica&amp;source=lnms&amp;tbm=isch&amp;sa=X&amp;ved=0ahUKEwjHwOCztP_WAhUD34MKHRSpBB8Q_AUICigB&amp;biw=1366&amp;bih=662#imgrc=DHw"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ww.gestion.org/marketing/estrategias-ventas/53531/canales-de-distribucion/" TargetMode="External"/><Relationship Id="rId4" Type="http://schemas.openxmlformats.org/officeDocument/2006/relationships/image" Target="../media/image9.jpeg"/><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negociosmarketing.com/canales-de-distribucion-en-internet-los-nuevos-negocios/" TargetMode="External"/><Relationship Id="rId3" Type="http://schemas.openxmlformats.org/officeDocument/2006/relationships/image" Target="../media/image10.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prezi.com/us3m8ed_gnan/plaza-y-canales-de-distribucion/" TargetMode="External"/><Relationship Id="rId3" Type="http://schemas.openxmlformats.org/officeDocument/2006/relationships/image" Target="../media/image1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cupcakesthermomix.wordpress.com/2013/12/05/canales-cortos-de-distribucion/" TargetMode="External"/><Relationship Id="rId3"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4 Marcador de contenido"/>
          <p:cNvSpPr>
            <a:spLocks noGrp="1"/>
          </p:cNvSpPr>
          <p:nvPr>
            <p:ph idx="1"/>
          </p:nvPr>
        </p:nvSpPr>
        <p:spPr>
          <a:xfrm>
            <a:off x="1934901" y="1079021"/>
            <a:ext cx="8229600" cy="5256584"/>
          </a:xfrm>
        </p:spPr>
        <p:txBody>
          <a:bodyPr>
            <a:noAutofit/>
          </a:bodyPr>
          <a:lstStyle/>
          <a:p>
            <a:pPr algn="ctr" eaLnBrk="1" hangingPunct="1">
              <a:buFont typeface="Wingdings 2" pitchFamily="18" charset="2"/>
              <a:buNone/>
            </a:pPr>
            <a:endParaRPr lang="es-MX" sz="1400" dirty="0">
              <a:latin typeface="+mj-lt"/>
            </a:endParaRPr>
          </a:p>
          <a:p>
            <a:pPr algn="ctr" eaLnBrk="1" hangingPunct="1">
              <a:buFont typeface="Wingdings 2" pitchFamily="18" charset="2"/>
              <a:buNone/>
            </a:pPr>
            <a:r>
              <a:rPr lang="es-ES_tradnl" sz="1400" dirty="0">
                <a:latin typeface="+mj-lt"/>
                <a:cs typeface="Arial" panose="020B0604020202020204" pitchFamily="34" charset="0"/>
              </a:rPr>
              <a:t>PROGRAMA </a:t>
            </a:r>
            <a:r>
              <a:rPr lang="es-ES_tradnl" sz="1400" dirty="0" smtClean="0">
                <a:latin typeface="+mj-lt"/>
                <a:cs typeface="Arial" panose="020B0604020202020204" pitchFamily="34" charset="0"/>
              </a:rPr>
              <a:t>EDUCATIVO </a:t>
            </a:r>
            <a:endParaRPr lang="es-ES_tradnl" sz="1400" dirty="0">
              <a:latin typeface="+mj-lt"/>
              <a:cs typeface="Arial" panose="020B0604020202020204" pitchFamily="34" charset="0"/>
            </a:endParaRPr>
          </a:p>
          <a:p>
            <a:pPr algn="ctr" eaLnBrk="1" hangingPunct="1">
              <a:buFont typeface="Wingdings 2" pitchFamily="18" charset="2"/>
              <a:buNone/>
            </a:pPr>
            <a:r>
              <a:rPr lang="es-ES_tradnl" sz="1400" b="1" dirty="0">
                <a:latin typeface="+mj-lt"/>
                <a:cs typeface="Arial" panose="020B0604020202020204" pitchFamily="34" charset="0"/>
              </a:rPr>
              <a:t>LICENCIATURA EN DISEÑO INDUSTRIAL</a:t>
            </a:r>
          </a:p>
          <a:p>
            <a:pPr algn="ctr" eaLnBrk="1" hangingPunct="1">
              <a:buFont typeface="Wingdings 2" pitchFamily="18" charset="2"/>
              <a:buNone/>
            </a:pPr>
            <a:endParaRPr lang="es-MX" sz="1400" dirty="0">
              <a:latin typeface="+mj-lt"/>
              <a:cs typeface="Arial" panose="020B0604020202020204" pitchFamily="34" charset="0"/>
            </a:endParaRPr>
          </a:p>
          <a:p>
            <a:pPr algn="ctr">
              <a:buNone/>
            </a:pPr>
            <a:r>
              <a:rPr lang="es-MX" sz="1400" dirty="0">
                <a:latin typeface="+mj-lt"/>
                <a:cs typeface="Arial" panose="020B0604020202020204" pitchFamily="34" charset="0"/>
              </a:rPr>
              <a:t>UNIDAD DE APRENDIZAJE: </a:t>
            </a:r>
          </a:p>
          <a:p>
            <a:pPr algn="ctr">
              <a:buNone/>
            </a:pPr>
            <a:r>
              <a:rPr lang="es-MX" sz="1400" b="1" dirty="0">
                <a:latin typeface="+mj-lt"/>
                <a:cs typeface="Arial" panose="020B0604020202020204" pitchFamily="34" charset="0"/>
              </a:rPr>
              <a:t>MERCADOTECNIA </a:t>
            </a:r>
          </a:p>
          <a:p>
            <a:pPr marL="109728" indent="0" algn="ctr">
              <a:buNone/>
            </a:pPr>
            <a:endParaRPr lang="es-MX" sz="1400" dirty="0" smtClean="0">
              <a:latin typeface="+mj-lt"/>
              <a:cs typeface="Arial" panose="020B0604020202020204" pitchFamily="34" charset="0"/>
            </a:endParaRPr>
          </a:p>
          <a:p>
            <a:pPr marL="109728" indent="0" algn="ctr">
              <a:buNone/>
            </a:pPr>
            <a:r>
              <a:rPr lang="es-MX" sz="1400" dirty="0" smtClean="0">
                <a:latin typeface="+mj-lt"/>
                <a:cs typeface="Arial" panose="020B0604020202020204" pitchFamily="34" charset="0"/>
              </a:rPr>
              <a:t>UNIDAD </a:t>
            </a:r>
            <a:r>
              <a:rPr lang="es-MX" sz="1400" dirty="0">
                <a:latin typeface="+mj-lt"/>
                <a:cs typeface="Arial" panose="020B0604020202020204" pitchFamily="34" charset="0"/>
              </a:rPr>
              <a:t>DE COMPETENCIA III</a:t>
            </a:r>
          </a:p>
          <a:p>
            <a:pPr algn="ctr">
              <a:buNone/>
            </a:pPr>
            <a:endParaRPr lang="es-ES" sz="1400" dirty="0">
              <a:latin typeface="+mj-lt"/>
              <a:cs typeface="Arial" panose="020B0604020202020204" pitchFamily="34" charset="0"/>
            </a:endParaRPr>
          </a:p>
          <a:p>
            <a:pPr algn="ctr">
              <a:buNone/>
            </a:pPr>
            <a:r>
              <a:rPr lang="es-MX" sz="1400" dirty="0" smtClean="0">
                <a:latin typeface="+mj-lt"/>
                <a:cs typeface="Arial" panose="020B0604020202020204" pitchFamily="34" charset="0"/>
              </a:rPr>
              <a:t>NOMBRE DEL MATERIAL</a:t>
            </a:r>
            <a:r>
              <a:rPr lang="es-MX" sz="1400" dirty="0" smtClean="0">
                <a:latin typeface="+mj-lt"/>
                <a:cs typeface="Arial" panose="020B0604020202020204" pitchFamily="34" charset="0"/>
              </a:rPr>
              <a:t>:</a:t>
            </a:r>
            <a:endParaRPr lang="es-MX" sz="1400" dirty="0">
              <a:latin typeface="+mj-lt"/>
              <a:cs typeface="Arial" panose="020B0604020202020204" pitchFamily="34" charset="0"/>
            </a:endParaRPr>
          </a:p>
          <a:p>
            <a:pPr algn="ctr">
              <a:buNone/>
            </a:pPr>
            <a:r>
              <a:rPr lang="es-MX" sz="1400" b="1" dirty="0" smtClean="0">
                <a:latin typeface="+mj-lt"/>
                <a:cs typeface="Arial" panose="020B0604020202020204" pitchFamily="34" charset="0"/>
              </a:rPr>
              <a:t>CANALES </a:t>
            </a:r>
            <a:r>
              <a:rPr lang="es-MX" sz="1400" b="1" dirty="0">
                <a:latin typeface="+mj-lt"/>
                <a:cs typeface="Arial" panose="020B0604020202020204" pitchFamily="34" charset="0"/>
              </a:rPr>
              <a:t>DE DISTRIBUCIÓN  </a:t>
            </a:r>
          </a:p>
          <a:p>
            <a:pPr algn="ctr">
              <a:buNone/>
            </a:pPr>
            <a:endParaRPr lang="es-MX" sz="1400" dirty="0">
              <a:latin typeface="+mj-lt"/>
              <a:cs typeface="Arial" panose="020B0604020202020204" pitchFamily="34" charset="0"/>
            </a:endParaRPr>
          </a:p>
          <a:p>
            <a:pPr algn="ctr">
              <a:buNone/>
            </a:pPr>
            <a:r>
              <a:rPr lang="es-MX" sz="1400" dirty="0">
                <a:latin typeface="+mj-lt"/>
                <a:cs typeface="Arial" panose="020B0604020202020204" pitchFamily="34" charset="0"/>
              </a:rPr>
              <a:t> PRESENTA:	</a:t>
            </a:r>
          </a:p>
          <a:p>
            <a:pPr algn="ctr">
              <a:buNone/>
            </a:pPr>
            <a:r>
              <a:rPr lang="es-MX" sz="1400" b="1" dirty="0">
                <a:latin typeface="+mj-lt"/>
                <a:cs typeface="Arial" panose="020B0604020202020204" pitchFamily="34" charset="0"/>
              </a:rPr>
              <a:t>DR. EN C.E. JOSÉ LUIS CASTILLO MENDOZA</a:t>
            </a:r>
          </a:p>
          <a:p>
            <a:pPr algn="ctr" eaLnBrk="1" hangingPunct="1">
              <a:buFont typeface="Wingdings 2" pitchFamily="18" charset="2"/>
              <a:buNone/>
            </a:pPr>
            <a:endParaRPr lang="es-MX" sz="700" dirty="0">
              <a:latin typeface="+mj-lt"/>
            </a:endParaRPr>
          </a:p>
          <a:p>
            <a:pPr algn="ctr" eaLnBrk="1" hangingPunct="1">
              <a:buFont typeface="Wingdings 2" pitchFamily="18" charset="2"/>
              <a:buNone/>
            </a:pPr>
            <a:r>
              <a:rPr lang="es-MX" sz="1400" b="1" dirty="0" smtClean="0">
                <a:latin typeface="+mj-lt"/>
              </a:rPr>
              <a:t>OCTUBRE 2017</a:t>
            </a:r>
            <a:endParaRPr lang="es-MX" sz="1400" b="1" dirty="0">
              <a:latin typeface="+mj-lt"/>
            </a:endParaRPr>
          </a:p>
        </p:txBody>
      </p:sp>
      <p:sp>
        <p:nvSpPr>
          <p:cNvPr id="3" name="Marcador de número de diapositiva 2"/>
          <p:cNvSpPr>
            <a:spLocks noGrp="1"/>
          </p:cNvSpPr>
          <p:nvPr>
            <p:ph type="sldNum" sz="quarter" idx="12"/>
          </p:nvPr>
        </p:nvSpPr>
        <p:spPr/>
        <p:txBody>
          <a:bodyPr/>
          <a:lstStyle/>
          <a:p>
            <a:fld id="{043C88B6-E485-4629-A905-5B7DF589FD01}" type="slidenum">
              <a:rPr lang="es-MX" smtClean="0"/>
              <a:pPr/>
              <a:t>1</a:t>
            </a:fld>
            <a:endParaRPr lang="es-MX"/>
          </a:p>
        </p:txBody>
      </p:sp>
      <p:pic>
        <p:nvPicPr>
          <p:cNvPr id="5" name="Picture 4" descr="Resultado de imagen para Escudo UAEMEX"/>
          <p:cNvPicPr>
            <a:picLocks noChangeArrowheads="1"/>
          </p:cNvPicPr>
          <p:nvPr/>
        </p:nvPicPr>
        <p:blipFill>
          <a:blip r:embed="rId3">
            <a:extLst>
              <a:ext uri="{BEBA8EAE-BF5A-486C-A8C5-ECC9F3942E4B}">
                <a14:imgProps xmlns:a14="http://schemas.microsoft.com/office/drawing/2010/main">
                  <a14:imgLayer r:embed="rId4">
                    <a14:imgEffect>
                      <a14:backgroundRemoval t="324" b="99676" l="0" r="100000">
                        <a14:foregroundMark x1="43143" y1="8091" x2="43143" y2="8091"/>
                        <a14:foregroundMark x1="86857" y1="24272" x2="86857" y2="24272"/>
                      </a14:backgroundRemoval>
                    </a14:imgEffect>
                  </a14:imgLayer>
                </a14:imgProps>
              </a:ext>
              <a:ext uri="{28A0092B-C50C-407E-A947-70E740481C1C}">
                <a14:useLocalDpi xmlns:a14="http://schemas.microsoft.com/office/drawing/2010/main"/>
              </a:ext>
            </a:extLst>
          </a:blip>
          <a:srcRect/>
          <a:stretch>
            <a:fillRect/>
          </a:stretch>
        </p:blipFill>
        <p:spPr bwMode="auto">
          <a:xfrm>
            <a:off x="1835283" y="737318"/>
            <a:ext cx="1118134" cy="1013298"/>
          </a:xfrm>
          <a:prstGeom prst="rect">
            <a:avLst/>
          </a:prstGeom>
          <a:noFill/>
          <a:extLst>
            <a:ext uri="{909E8E84-426E-40dd-AFC4-6F175D3DCCD1}">
              <a14:hiddenFill xmlns:a14="http://schemas.microsoft.com/office/drawing/2010/main" xmlns="">
                <a:solidFill>
                  <a:srgbClr val="FFFFFF"/>
                </a:solidFill>
              </a14:hiddenFill>
            </a:ext>
          </a:extLst>
        </p:spPr>
      </p:pic>
      <p:sp>
        <p:nvSpPr>
          <p:cNvPr id="6" name="14 Rectángulo"/>
          <p:cNvSpPr/>
          <p:nvPr/>
        </p:nvSpPr>
        <p:spPr>
          <a:xfrm>
            <a:off x="2396282" y="678911"/>
            <a:ext cx="7614337" cy="400110"/>
          </a:xfrm>
          <a:prstGeom prst="rect">
            <a:avLst/>
          </a:prstGeom>
          <a:noFill/>
        </p:spPr>
        <p:txBody>
          <a:bodyPr wrap="square">
            <a:spAutoFit/>
          </a:bodyPr>
          <a:lstStyle/>
          <a:p>
            <a:pPr algn="ctr" fontAlgn="auto">
              <a:spcBef>
                <a:spcPts val="0"/>
              </a:spcBef>
              <a:spcAft>
                <a:spcPts val="0"/>
              </a:spcAft>
              <a:buFont typeface="Wingdings" pitchFamily="2" charset="2"/>
              <a:buNone/>
              <a:defRPr/>
            </a:pPr>
            <a:r>
              <a:rPr lang="es-MX" sz="2000" b="1" dirty="0" smtClean="0">
                <a:latin typeface="+mj-lt"/>
                <a:cs typeface="Gill Sans"/>
              </a:rPr>
              <a:t>UNIVERSIDAD AUTÓNOMA DEL ESTADO DE MÉXICO</a:t>
            </a:r>
            <a:endParaRPr lang="es-ES" sz="2000" b="1" dirty="0">
              <a:ln w="18415" cmpd="sng">
                <a:solidFill>
                  <a:srgbClr val="FFFFFF"/>
                </a:solidFill>
                <a:prstDash val="solid"/>
              </a:ln>
              <a:effectLst>
                <a:outerShdw blurRad="63500" dir="3600000" algn="tl" rotWithShape="0">
                  <a:srgbClr val="000000">
                    <a:alpha val="70000"/>
                  </a:srgbClr>
                </a:outerShdw>
              </a:effectLst>
              <a:latin typeface="+mj-lt"/>
              <a:cs typeface="Gill Sans"/>
            </a:endParaRPr>
          </a:p>
        </p:txBody>
      </p:sp>
      <p:sp>
        <p:nvSpPr>
          <p:cNvPr id="8" name="15 Proceso alternativo"/>
          <p:cNvSpPr/>
          <p:nvPr/>
        </p:nvSpPr>
        <p:spPr>
          <a:xfrm>
            <a:off x="3188793" y="1034342"/>
            <a:ext cx="5867211" cy="374571"/>
          </a:xfrm>
          <a:prstGeom prst="flowChartAlternateProcess">
            <a:avLst/>
          </a:prstGeom>
          <a:noFill/>
        </p:spPr>
        <p:txBody>
          <a:bodyPr wrap="none">
            <a:spAutoFit/>
          </a:bodyPr>
          <a:lstStyle/>
          <a:p>
            <a:pPr algn="ctr" fontAlgn="auto">
              <a:spcBef>
                <a:spcPts val="0"/>
              </a:spcBef>
              <a:spcAft>
                <a:spcPts val="0"/>
              </a:spcAft>
              <a:buFont typeface="Wingdings" pitchFamily="2" charset="2"/>
              <a:buNone/>
              <a:defRPr/>
            </a:pPr>
            <a:r>
              <a:rPr lang="es-MX" sz="1600" b="1" dirty="0" smtClean="0">
                <a:latin typeface="+mj-lt"/>
                <a:cs typeface="Gill Sans"/>
              </a:rPr>
              <a:t>CENTRO UNIVERSITARIO UAEM  VALLE DE CHALCO</a:t>
            </a:r>
            <a:endParaRPr lang="es-ES" sz="1600" dirty="0">
              <a:ln w="17780" cmpd="sng">
                <a:solidFill>
                  <a:srgbClr val="FFFFFF"/>
                </a:solidFill>
                <a:prstDash val="solid"/>
                <a:miter lim="800000"/>
              </a:ln>
              <a:effectLst>
                <a:outerShdw blurRad="50800" algn="tl" rotWithShape="0">
                  <a:srgbClr val="000000"/>
                </a:outerShdw>
              </a:effectLst>
              <a:latin typeface="+mj-lt"/>
              <a:cs typeface="Gill Sans"/>
            </a:endParaRPr>
          </a:p>
        </p:txBody>
      </p:sp>
    </p:spTree>
    <p:extLst>
      <p:ext uri="{BB962C8B-B14F-4D97-AF65-F5344CB8AC3E}">
        <p14:creationId xmlns:p14="http://schemas.microsoft.com/office/powerpoint/2010/main" val="28537211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Resultado de imagen para mayoristas y minoristas">
            <a:hlinkClick r:id="rId2"/>
            <a:extLst>
              <a:ext uri="{FF2B5EF4-FFF2-40B4-BE49-F238E27FC236}">
                <a16:creationId xmlns:a16="http://schemas.microsoft.com/office/drawing/2014/main" xmlns="" id="{5244D688-E6FE-4ED2-ABEF-58253AEFEBD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85026" y="3408321"/>
            <a:ext cx="2739728" cy="1438357"/>
          </a:xfrm>
          <a:prstGeom prst="rect">
            <a:avLst/>
          </a:prstGeom>
          <a:noFill/>
          <a:ln w="57150" cmpd="thickThin">
            <a:solidFill>
              <a:srgbClr val="7F7F7F"/>
            </a:solidFill>
            <a:miter lim="800000"/>
          </a:ln>
          <a:extLst>
            <a:ext uri="{909E8E84-426E-40DD-AFC4-6F175D3DCCD1}">
              <a14:hiddenFill xmlns:a14="http://schemas.microsoft.com/office/drawing/2010/main">
                <a:solidFill>
                  <a:srgbClr val="FFFFFF"/>
                </a:solidFill>
              </a14:hiddenFill>
            </a:ext>
          </a:extLst>
        </p:spPr>
      </p:pic>
      <p:sp>
        <p:nvSpPr>
          <p:cNvPr id="3" name="Marcador de contenido 2"/>
          <p:cNvSpPr>
            <a:spLocks noGrp="1"/>
          </p:cNvSpPr>
          <p:nvPr>
            <p:ph idx="1"/>
          </p:nvPr>
        </p:nvSpPr>
        <p:spPr>
          <a:xfrm>
            <a:off x="1295402" y="2556932"/>
            <a:ext cx="6256866" cy="3318936"/>
          </a:xfrm>
        </p:spPr>
        <p:txBody>
          <a:bodyPr>
            <a:normAutofit/>
          </a:bodyPr>
          <a:lstStyle/>
          <a:p>
            <a:r>
              <a:rPr lang="es-MX">
                <a:solidFill>
                  <a:srgbClr val="262626"/>
                </a:solidFill>
              </a:rPr>
              <a:t>Los elementos implicados dentro de un canal de distribución suelen ser el productor, mayorista, minorista y consumidor final. Al establecer una canal, hay que conocer los distintos intermediarios y cómo pueden influir en el producto.</a:t>
            </a:r>
          </a:p>
        </p:txBody>
      </p:sp>
    </p:spTree>
    <p:extLst>
      <p:ext uri="{BB962C8B-B14F-4D97-AF65-F5344CB8AC3E}">
        <p14:creationId xmlns:p14="http://schemas.microsoft.com/office/powerpoint/2010/main" val="14082635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35" name="Rectangle 134">
            <a:extLst>
              <a:ext uri="{FF2B5EF4-FFF2-40B4-BE49-F238E27FC236}">
                <a16:creationId xmlns:a16="http://schemas.microsoft.com/office/drawing/2014/main" xmlns="" id="{E13EA690-3E46-4734-B577-2ABC2C11BBA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7" name="Group 136">
            <a:extLst>
              <a:ext uri="{FF2B5EF4-FFF2-40B4-BE49-F238E27FC236}">
                <a16:creationId xmlns:a16="http://schemas.microsoft.com/office/drawing/2014/main" xmlns="" id="{51BDD458-A659-4F0A-8038-738C3F39D510}"/>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736" y="0"/>
            <a:ext cx="12229962" cy="6856214"/>
            <a:chOff x="-15736" y="0"/>
            <a:chExt cx="12229962" cy="6856214"/>
          </a:xfrm>
        </p:grpSpPr>
        <p:pic>
          <p:nvPicPr>
            <p:cNvPr id="138" name="Picture 137">
              <a:extLst>
                <a:ext uri="{FF2B5EF4-FFF2-40B4-BE49-F238E27FC236}">
                  <a16:creationId xmlns:a16="http://schemas.microsoft.com/office/drawing/2014/main" xmlns="" id="{8F792791-84CE-47AA-BB9B-37B92497AFB1}"/>
                </a:ext>
              </a:extLst>
            </p:cNvPr>
            <p:cNvPicPr>
              <a:picLocks noChangeAspect="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9" name="Rectangle 138">
              <a:extLst>
                <a:ext uri="{FF2B5EF4-FFF2-40B4-BE49-F238E27FC236}">
                  <a16:creationId xmlns:a16="http://schemas.microsoft.com/office/drawing/2014/main" xmlns="" id="{1529672B-07B1-4DA2-BD2A-C421B1FBAEEC}"/>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40" name="Picture 139">
              <a:extLst>
                <a:ext uri="{FF2B5EF4-FFF2-40B4-BE49-F238E27FC236}">
                  <a16:creationId xmlns:a16="http://schemas.microsoft.com/office/drawing/2014/main" xmlns="" id="{48E902B0-5E87-4F1F-9249-F11B511EC91A}"/>
                </a:ext>
              </a:extLst>
            </p:cNvPr>
            <p:cNvPicPr>
              <a:picLocks noChangeAspect="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41" name="Picture 140">
              <a:extLst>
                <a:ext uri="{FF2B5EF4-FFF2-40B4-BE49-F238E27FC236}">
                  <a16:creationId xmlns:a16="http://schemas.microsoft.com/office/drawing/2014/main" xmlns="" id="{C71F2CD6-3F1D-4272-B95F-DF779709E7D3}"/>
                </a:ext>
              </a:extLst>
            </p:cNvPr>
            <p:cNvPicPr>
              <a:picLocks noChangeAspect="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cxnSp>
        <p:nvCxnSpPr>
          <p:cNvPr id="143" name="Straight Connector 142">
            <a:extLst>
              <a:ext uri="{FF2B5EF4-FFF2-40B4-BE49-F238E27FC236}">
                <a16:creationId xmlns:a16="http://schemas.microsoft.com/office/drawing/2014/main" xmlns="" id="{375B9B75-E178-411B-BA12-D67B08861BFC}"/>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744033" y="2400639"/>
            <a:ext cx="6035040" cy="0"/>
          </a:xfrm>
          <a:prstGeom prst="line">
            <a:avLst/>
          </a:prstGeom>
        </p:spPr>
        <p:style>
          <a:lnRef idx="2">
            <a:schemeClr val="accent1"/>
          </a:lnRef>
          <a:fillRef idx="0">
            <a:schemeClr val="accent1"/>
          </a:fillRef>
          <a:effectRef idx="1">
            <a:schemeClr val="accent1"/>
          </a:effectRef>
          <a:fontRef idx="minor">
            <a:schemeClr val="tx1"/>
          </a:fontRef>
        </p:style>
      </p:cxnSp>
      <p:sp>
        <p:nvSpPr>
          <p:cNvPr id="6152" name="Rectangle 144">
            <a:extLst>
              <a:ext uri="{FF2B5EF4-FFF2-40B4-BE49-F238E27FC236}">
                <a16:creationId xmlns:a16="http://schemas.microsoft.com/office/drawing/2014/main" xmlns="" id="{302D7A57-9708-42D3-BE0A-D2D5AEBBB7C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2644" y="1092200"/>
            <a:ext cx="3072384" cy="4535424"/>
          </a:xfrm>
          <a:prstGeom prst="rect">
            <a:avLst/>
          </a:prstGeom>
          <a:solidFill>
            <a:schemeClr val="bg1"/>
          </a:solidFill>
          <a:ln w="57150" cmpd="thickThin">
            <a:solidFill>
              <a:schemeClr val="tx1">
                <a:lumMod val="50000"/>
                <a:lumOff val="5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6" name="Picture 2" descr="Resultado de imagen para productores">
            <a:hlinkClick r:id="rId4"/>
            <a:extLst>
              <a:ext uri="{FF2B5EF4-FFF2-40B4-BE49-F238E27FC236}">
                <a16:creationId xmlns:a16="http://schemas.microsoft.com/office/drawing/2014/main" xmlns="" id="{F8C5AF14-5B15-4950-8D85-623A821E8D96}"/>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1988" r="19719"/>
          <a:stretch/>
        </p:blipFill>
        <p:spPr bwMode="auto">
          <a:xfrm>
            <a:off x="1257236" y="3474720"/>
            <a:ext cx="2743200" cy="1988311"/>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https://encrypted-tbn2.gstatic.com/images?q=tbn:ANd9GcRm5S1yYINq548NBuCPHLRzs6lvy2vXKKqDrdIgQEgy0WnhG7fGWQ"/>
          <p:cNvPicPr>
            <a:picLocks noChangeAspect="1" noChangeArrowheads="1"/>
          </p:cNvPicPr>
          <p:nvPr/>
        </p:nvPicPr>
        <p:blipFill rotWithShape="1">
          <a:blip r:embed="rId6">
            <a:extLst>
              <a:ext uri="{28A0092B-C50C-407E-A947-70E740481C1C}">
                <a14:useLocalDpi xmlns:a14="http://schemas.microsoft.com/office/drawing/2010/main" val="0"/>
              </a:ext>
            </a:extLst>
          </a:blip>
          <a:srcRect l="15697" r="14215" b="-3"/>
          <a:stretch/>
        </p:blipFill>
        <p:spPr bwMode="auto">
          <a:xfrm>
            <a:off x="1257236" y="1255007"/>
            <a:ext cx="2743200" cy="2219714"/>
          </a:xfrm>
          <a:prstGeom prst="rect">
            <a:avLst/>
          </a:prstGeom>
          <a:extLst>
            <a:ext uri="{909E8E84-426E-40DD-AFC4-6F175D3DCCD1}">
              <a14:hiddenFill xmlns:a14="http://schemas.microsoft.com/office/drawing/2010/main">
                <a:solidFill>
                  <a:srgbClr val="FFFFFF"/>
                </a:solidFill>
              </a14:hiddenFill>
            </a:ext>
          </a:extLst>
        </p:spPr>
      </p:pic>
      <p:sp>
        <p:nvSpPr>
          <p:cNvPr id="3" name="Marcador de contenido 2"/>
          <p:cNvSpPr>
            <a:spLocks noGrp="1"/>
          </p:cNvSpPr>
          <p:nvPr>
            <p:ph idx="1"/>
          </p:nvPr>
        </p:nvSpPr>
        <p:spPr>
          <a:xfrm>
            <a:off x="4631496" y="2556932"/>
            <a:ext cx="6260114" cy="3318936"/>
          </a:xfrm>
        </p:spPr>
        <p:txBody>
          <a:bodyPr>
            <a:normAutofit/>
          </a:bodyPr>
          <a:lstStyle/>
          <a:p>
            <a:pPr fontAlgn="base"/>
            <a:r>
              <a:rPr lang="es-MX" dirty="0"/>
              <a:t>Productor</a:t>
            </a:r>
          </a:p>
          <a:p>
            <a:pPr marL="0" indent="0">
              <a:buNone/>
            </a:pPr>
            <a:r>
              <a:rPr lang="es-MX" dirty="0"/>
              <a:t>Es la empresa que crea o elabora el producto que se va a comercializar.</a:t>
            </a:r>
          </a:p>
        </p:txBody>
      </p:sp>
    </p:spTree>
    <p:extLst>
      <p:ext uri="{BB962C8B-B14F-4D97-AF65-F5344CB8AC3E}">
        <p14:creationId xmlns:p14="http://schemas.microsoft.com/office/powerpoint/2010/main" val="24545504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76" name="Rectangle 75">
            <a:extLst>
              <a:ext uri="{FF2B5EF4-FFF2-40B4-BE49-F238E27FC236}">
                <a16:creationId xmlns:a16="http://schemas.microsoft.com/office/drawing/2014/main" xmlns="" id="{4A2AAA7B-DD5A-486B-B28F-F1958831530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8" name="Group 77">
            <a:extLst>
              <a:ext uri="{FF2B5EF4-FFF2-40B4-BE49-F238E27FC236}">
                <a16:creationId xmlns:a16="http://schemas.microsoft.com/office/drawing/2014/main" xmlns="" id="{3DB99B21-A649-42D2-BB86-486C2E73A089}"/>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736" y="0"/>
            <a:ext cx="12229962" cy="6856214"/>
            <a:chOff x="-15736" y="0"/>
            <a:chExt cx="12229962" cy="6856214"/>
          </a:xfrm>
        </p:grpSpPr>
        <p:pic>
          <p:nvPicPr>
            <p:cNvPr id="79" name="Picture 78">
              <a:extLst>
                <a:ext uri="{FF2B5EF4-FFF2-40B4-BE49-F238E27FC236}">
                  <a16:creationId xmlns:a16="http://schemas.microsoft.com/office/drawing/2014/main" xmlns="" id="{4A631EEB-EF96-4032-8B47-62220C1316EB}"/>
                </a:ext>
              </a:extLst>
            </p:cNvPr>
            <p:cNvPicPr>
              <a:picLocks noChangeAspect="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80" name="Rectangle 79">
              <a:extLst>
                <a:ext uri="{FF2B5EF4-FFF2-40B4-BE49-F238E27FC236}">
                  <a16:creationId xmlns:a16="http://schemas.microsoft.com/office/drawing/2014/main" xmlns="" id="{90B37569-6E3D-4B34-AD3E-0FC79D7CB98D}"/>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81" name="Picture 80">
              <a:extLst>
                <a:ext uri="{FF2B5EF4-FFF2-40B4-BE49-F238E27FC236}">
                  <a16:creationId xmlns:a16="http://schemas.microsoft.com/office/drawing/2014/main" xmlns="" id="{A3A0A741-DE46-43B7-A732-2C6D71E7B115}"/>
                </a:ext>
              </a:extLst>
            </p:cNvPr>
            <p:cNvPicPr>
              <a:picLocks noChangeAspect="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82" name="Picture 81">
              <a:extLst>
                <a:ext uri="{FF2B5EF4-FFF2-40B4-BE49-F238E27FC236}">
                  <a16:creationId xmlns:a16="http://schemas.microsoft.com/office/drawing/2014/main" xmlns="" id="{3FB4AD13-112F-436E-9596-F7557110C0DC}"/>
                </a:ext>
              </a:extLst>
            </p:cNvPr>
            <p:cNvPicPr>
              <a:picLocks noChangeAspect="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cxnSp>
        <p:nvCxnSpPr>
          <p:cNvPr id="84" name="Straight Connector 83">
            <a:extLst>
              <a:ext uri="{FF2B5EF4-FFF2-40B4-BE49-F238E27FC236}">
                <a16:creationId xmlns:a16="http://schemas.microsoft.com/office/drawing/2014/main" xmlns="" id="{496D98D9-A8AD-432E-BD4E-FF80012442F0}"/>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77057" y="2400639"/>
            <a:ext cx="5760720" cy="0"/>
          </a:xfrm>
          <a:prstGeom prst="line">
            <a:avLst/>
          </a:prstGeom>
        </p:spPr>
        <p:style>
          <a:lnRef idx="2">
            <a:schemeClr val="accent1"/>
          </a:lnRef>
          <a:fillRef idx="0">
            <a:schemeClr val="accent1"/>
          </a:fillRef>
          <a:effectRef idx="1">
            <a:schemeClr val="accent1"/>
          </a:effectRef>
          <a:fontRef idx="minor">
            <a:schemeClr val="tx1"/>
          </a:fontRef>
        </p:style>
      </p:cxnSp>
      <p:pic>
        <p:nvPicPr>
          <p:cNvPr id="7174" name="Picture 6" descr="Imagen relacionada">
            <a:hlinkClick r:id="rId4"/>
            <a:extLst>
              <a:ext uri="{FF2B5EF4-FFF2-40B4-BE49-F238E27FC236}">
                <a16:creationId xmlns:a16="http://schemas.microsoft.com/office/drawing/2014/main" xmlns="" id="{10E17939-6248-4044-B689-D7D1F00A2D28}"/>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14669" r="-3" b="4458"/>
          <a:stretch/>
        </p:blipFill>
        <p:spPr bwMode="auto">
          <a:xfrm>
            <a:off x="8137325" y="1158024"/>
            <a:ext cx="2839277" cy="2066544"/>
          </a:xfrm>
          <a:prstGeom prst="rect">
            <a:avLst/>
          </a:prstGeom>
          <a:noFill/>
          <a:ln w="57150" cmpd="thickThin">
            <a:solidFill>
              <a:schemeClr val="tx1">
                <a:lumMod val="50000"/>
                <a:lumOff val="50000"/>
              </a:schemeClr>
            </a:solidFill>
            <a:miter lim="800000"/>
          </a:ln>
          <a:extLst>
            <a:ext uri="{909E8E84-426E-40DD-AFC4-6F175D3DCCD1}">
              <a14:hiddenFill xmlns:a14="http://schemas.microsoft.com/office/drawing/2010/main">
                <a:solidFill>
                  <a:srgbClr val="FFFFFF"/>
                </a:solidFill>
              </a14:hiddenFill>
            </a:ext>
          </a:extLst>
        </p:spPr>
      </p:pic>
      <p:pic>
        <p:nvPicPr>
          <p:cNvPr id="6146" name="Picture 2" descr="http://payload144.cargocollective.com/1/4/146968/5182231/DAW_CENTRAL%20MAYORISTA_08.jpg"/>
          <p:cNvPicPr>
            <a:picLocks noChangeAspect="1" noChangeArrowheads="1"/>
          </p:cNvPicPr>
          <p:nvPr/>
        </p:nvPicPr>
        <p:blipFill rotWithShape="1">
          <a:blip r:embed="rId6">
            <a:extLst>
              <a:ext uri="{28A0092B-C50C-407E-A947-70E740481C1C}">
                <a14:useLocalDpi xmlns:a14="http://schemas.microsoft.com/office/drawing/2010/main" val="0"/>
              </a:ext>
            </a:extLst>
          </a:blip>
          <a:srcRect l="2313" r="5858" b="2"/>
          <a:stretch/>
        </p:blipFill>
        <p:spPr bwMode="auto">
          <a:xfrm>
            <a:off x="8135453" y="3631646"/>
            <a:ext cx="2843021" cy="2066544"/>
          </a:xfrm>
          <a:prstGeom prst="rect">
            <a:avLst/>
          </a:prstGeom>
          <a:ln w="57150" cmpd="thickThin">
            <a:solidFill>
              <a:schemeClr val="tx1">
                <a:lumMod val="50000"/>
                <a:lumOff val="50000"/>
              </a:schemeClr>
            </a:solidFill>
            <a:miter lim="800000"/>
          </a:ln>
          <a:extLst>
            <a:ext uri="{909E8E84-426E-40DD-AFC4-6F175D3DCCD1}">
              <a14:hiddenFill xmlns:a14="http://schemas.microsoft.com/office/drawing/2010/main">
                <a:solidFill>
                  <a:srgbClr val="FFFFFF"/>
                </a:solidFill>
              </a14:hiddenFill>
            </a:ext>
          </a:extLst>
        </p:spPr>
      </p:pic>
      <p:sp>
        <p:nvSpPr>
          <p:cNvPr id="3" name="Marcador de contenido 2"/>
          <p:cNvSpPr>
            <a:spLocks noGrp="1"/>
          </p:cNvSpPr>
          <p:nvPr>
            <p:ph idx="1"/>
          </p:nvPr>
        </p:nvSpPr>
        <p:spPr>
          <a:xfrm>
            <a:off x="1167385" y="2556932"/>
            <a:ext cx="6380065" cy="3318936"/>
          </a:xfrm>
        </p:spPr>
        <p:txBody>
          <a:bodyPr>
            <a:normAutofit/>
          </a:bodyPr>
          <a:lstStyle/>
          <a:p>
            <a:pPr fontAlgn="base"/>
            <a:r>
              <a:rPr lang="es-MX" dirty="0"/>
              <a:t>Mayorista</a:t>
            </a:r>
          </a:p>
          <a:p>
            <a:pPr marL="0" indent="0">
              <a:buNone/>
            </a:pPr>
            <a:r>
              <a:rPr lang="es-MX" dirty="0"/>
              <a:t>Empresas con gran capacidad de almacenamiento que compran al productor para revender el artículo. Esta reventa no suele destinarse al consumidor final.</a:t>
            </a:r>
          </a:p>
        </p:txBody>
      </p:sp>
    </p:spTree>
    <p:extLst>
      <p:ext uri="{BB962C8B-B14F-4D97-AF65-F5344CB8AC3E}">
        <p14:creationId xmlns:p14="http://schemas.microsoft.com/office/powerpoint/2010/main" val="15349464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images.lainformacion.com/cms/las-ventas-y-el-empleo-del-comercio-minorista-suben-un-0-7-en-la-comunitat-valenciana-en-octubre/2013_11_27_Ys77IgSD6XsL9KPNd0jXC4.jpg?width=642&amp;height=482&amp;type=height&amp;id=OgcbEFa0CDB7U7CZewJLa2&amp;time=1385545841&amp;project=lainformac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39963" y="561108"/>
            <a:ext cx="3150647" cy="1856533"/>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p:cNvSpPr>
            <a:spLocks noGrp="1"/>
          </p:cNvSpPr>
          <p:nvPr>
            <p:ph idx="1"/>
          </p:nvPr>
        </p:nvSpPr>
        <p:spPr>
          <a:xfrm>
            <a:off x="1222664" y="1912695"/>
            <a:ext cx="9601196" cy="3318936"/>
          </a:xfrm>
        </p:spPr>
        <p:txBody>
          <a:bodyPr/>
          <a:lstStyle/>
          <a:p>
            <a:pPr fontAlgn="base"/>
            <a:r>
              <a:rPr lang="es-MX" dirty="0"/>
              <a:t>Minorista</a:t>
            </a:r>
          </a:p>
          <a:p>
            <a:pPr marL="0" indent="0">
              <a:buNone/>
            </a:pPr>
            <a:r>
              <a:rPr lang="es-MX" dirty="0"/>
              <a:t>También conocido como detallista, son empresas pequeñas que compran el producto o al productor o al mayorista para venderlo al consumidor final. Es el último eslabón del canal de distribución.</a:t>
            </a:r>
            <a:br>
              <a:rPr lang="es-MX" dirty="0"/>
            </a:br>
            <a:r>
              <a:rPr lang="es-MX" dirty="0"/>
              <a:t/>
            </a:r>
            <a:br>
              <a:rPr lang="es-MX" dirty="0"/>
            </a:br>
            <a:r>
              <a:rPr lang="es-MX" dirty="0"/>
              <a:t>Un minorista tiene un contacto directo con el cliente final, por ello, puede influir enormemente en las ventas de los productos que están comercializando.</a:t>
            </a:r>
          </a:p>
        </p:txBody>
      </p:sp>
    </p:spTree>
    <p:extLst>
      <p:ext uri="{BB962C8B-B14F-4D97-AF65-F5344CB8AC3E}">
        <p14:creationId xmlns:p14="http://schemas.microsoft.com/office/powerpoint/2010/main" val="3686440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230" name="Rectangle 75">
            <a:extLst>
              <a:ext uri="{FF2B5EF4-FFF2-40B4-BE49-F238E27FC236}">
                <a16:creationId xmlns:a16="http://schemas.microsoft.com/office/drawing/2014/main" xmlns="" id="{B1772DAD-446C-4C23-8DD2-9EA339D8B78F}"/>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231" name="Group 77">
            <a:extLst>
              <a:ext uri="{FF2B5EF4-FFF2-40B4-BE49-F238E27FC236}">
                <a16:creationId xmlns:a16="http://schemas.microsoft.com/office/drawing/2014/main" xmlns="" id="{55006BC8-6B91-450A-86BD-6FB65EACBFD5}"/>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736" y="0"/>
            <a:ext cx="12229962" cy="6856214"/>
            <a:chOff x="-15736" y="0"/>
            <a:chExt cx="12229962" cy="6856214"/>
          </a:xfrm>
        </p:grpSpPr>
        <p:pic>
          <p:nvPicPr>
            <p:cNvPr id="79" name="Picture 78">
              <a:extLst>
                <a:ext uri="{FF2B5EF4-FFF2-40B4-BE49-F238E27FC236}">
                  <a16:creationId xmlns:a16="http://schemas.microsoft.com/office/drawing/2014/main" xmlns="" id="{5E53EB03-ABCD-43FB-80B8-B99EFA91A94A}"/>
                </a:ext>
              </a:extLst>
            </p:cNvPr>
            <p:cNvPicPr>
              <a:picLocks noChangeAspect="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80" name="Rectangle 79">
              <a:extLst>
                <a:ext uri="{FF2B5EF4-FFF2-40B4-BE49-F238E27FC236}">
                  <a16:creationId xmlns:a16="http://schemas.microsoft.com/office/drawing/2014/main" xmlns="" id="{16516F06-85E8-499D-83CE-43A050421178}"/>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81" name="Picture 80">
              <a:extLst>
                <a:ext uri="{FF2B5EF4-FFF2-40B4-BE49-F238E27FC236}">
                  <a16:creationId xmlns:a16="http://schemas.microsoft.com/office/drawing/2014/main" xmlns="" id="{FEAB8FC2-6D2E-472F-A503-B39212C9E95E}"/>
                </a:ext>
              </a:extLst>
            </p:cNvPr>
            <p:cNvPicPr>
              <a:picLocks noChangeAspect="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82" name="Picture 81">
              <a:extLst>
                <a:ext uri="{FF2B5EF4-FFF2-40B4-BE49-F238E27FC236}">
                  <a16:creationId xmlns:a16="http://schemas.microsoft.com/office/drawing/2014/main" xmlns="" id="{47CBDA81-DEF0-491E-A62D-73AB24C273BF}"/>
                </a:ext>
              </a:extLst>
            </p:cNvPr>
            <p:cNvPicPr>
              <a:picLocks noChangeAspect="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cxnSp>
        <p:nvCxnSpPr>
          <p:cNvPr id="8232" name="Straight Connector 83">
            <a:extLst>
              <a:ext uri="{FF2B5EF4-FFF2-40B4-BE49-F238E27FC236}">
                <a16:creationId xmlns:a16="http://schemas.microsoft.com/office/drawing/2014/main" xmlns="" id="{F6E9C41E-FDD8-44C7-BF30-687FB2D82873}"/>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593951" y="2400639"/>
            <a:ext cx="4389120" cy="0"/>
          </a:xfrm>
          <a:prstGeom prst="line">
            <a:avLst/>
          </a:prstGeom>
        </p:spPr>
        <p:style>
          <a:lnRef idx="2">
            <a:schemeClr val="accent1"/>
          </a:lnRef>
          <a:fillRef idx="0">
            <a:schemeClr val="accent1"/>
          </a:fillRef>
          <a:effectRef idx="1">
            <a:schemeClr val="accent1"/>
          </a:effectRef>
          <a:fontRef idx="minor">
            <a:schemeClr val="tx1"/>
          </a:fontRef>
        </p:style>
      </p:cxnSp>
      <p:sp>
        <p:nvSpPr>
          <p:cNvPr id="8233" name="Rectangle 85">
            <a:extLst>
              <a:ext uri="{FF2B5EF4-FFF2-40B4-BE49-F238E27FC236}">
                <a16:creationId xmlns:a16="http://schemas.microsoft.com/office/drawing/2014/main" xmlns="" id="{E26CFBA2-8375-42B7-BB40-605556C4E62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2644" y="1092200"/>
            <a:ext cx="4976494" cy="4659376"/>
          </a:xfrm>
          <a:prstGeom prst="rect">
            <a:avLst/>
          </a:prstGeom>
          <a:solidFill>
            <a:schemeClr val="bg2"/>
          </a:solidFill>
          <a:ln w="57150" cmpd="thickThin">
            <a:solidFill>
              <a:schemeClr val="tx1">
                <a:lumMod val="50000"/>
                <a:lumOff val="5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34" name="Rectangle 87">
            <a:extLst>
              <a:ext uri="{FF2B5EF4-FFF2-40B4-BE49-F238E27FC236}">
                <a16:creationId xmlns:a16="http://schemas.microsoft.com/office/drawing/2014/main" xmlns="" id="{247A7C4C-EEE8-40B0-A8E1-1E249FD30C0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10024" y="2917369"/>
            <a:ext cx="1996749" cy="26787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235" name="Picture 2" descr="http://www.e-conomic.com/file-pic/canal-distribucion/canal-distribucio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72560" y="3651277"/>
            <a:ext cx="1686401" cy="1243569"/>
          </a:xfrm>
          <a:prstGeom prst="rect">
            <a:avLst/>
          </a:prstGeom>
          <a:solidFill>
            <a:srgbClr val="FFFFFF">
              <a:shade val="85000"/>
            </a:srgbClr>
          </a:solidFill>
          <a:extLst/>
        </p:spPr>
      </p:pic>
      <p:sp>
        <p:nvSpPr>
          <p:cNvPr id="8236" name="Rectangle 89">
            <a:extLst>
              <a:ext uri="{FF2B5EF4-FFF2-40B4-BE49-F238E27FC236}">
                <a16:creationId xmlns:a16="http://schemas.microsoft.com/office/drawing/2014/main" xmlns="" id="{BA00D986-71F3-4374-9993-6FFB6D18677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93147" y="1254050"/>
            <a:ext cx="2021427" cy="15119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37" name="Rectangle 91">
            <a:extLst>
              <a:ext uri="{FF2B5EF4-FFF2-40B4-BE49-F238E27FC236}">
                <a16:creationId xmlns:a16="http://schemas.microsoft.com/office/drawing/2014/main" xmlns="" id="{455EE060-D59E-4B9A-8C1E-84440A775900}"/>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7209" y="1254051"/>
            <a:ext cx="2508652" cy="20945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6" name="Picture 4" descr="Imagen relacionada">
            <a:hlinkClick r:id="rId5"/>
            <a:extLst>
              <a:ext uri="{FF2B5EF4-FFF2-40B4-BE49-F238E27FC236}">
                <a16:creationId xmlns:a16="http://schemas.microsoft.com/office/drawing/2014/main" xmlns="" id="{DBEEE4E5-5C57-4EDD-97AA-3051B925898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93878" y="1851083"/>
            <a:ext cx="2201116" cy="858435"/>
          </a:xfrm>
          <a:prstGeom prst="rect">
            <a:avLst/>
          </a:prstGeom>
          <a:noFill/>
          <a:extLst>
            <a:ext uri="{909E8E84-426E-40DD-AFC4-6F175D3DCCD1}">
              <a14:hiddenFill xmlns:a14="http://schemas.microsoft.com/office/drawing/2010/main">
                <a:solidFill>
                  <a:srgbClr val="FFFFFF"/>
                </a:solidFill>
              </a14:hiddenFill>
            </a:ext>
          </a:extLst>
        </p:spPr>
      </p:pic>
      <p:sp>
        <p:nvSpPr>
          <p:cNvPr id="8238" name="Rectangle 93">
            <a:extLst>
              <a:ext uri="{FF2B5EF4-FFF2-40B4-BE49-F238E27FC236}">
                <a16:creationId xmlns:a16="http://schemas.microsoft.com/office/drawing/2014/main" xmlns="" id="{6C451AE5-3856-4CA6-9324-3F475F3A469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7209" y="3509434"/>
            <a:ext cx="2508652" cy="208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4" name="Picture 2" descr="Resultado de imagen para canales de distribucion">
            <a:hlinkClick r:id="rId7"/>
            <a:extLst>
              <a:ext uri="{FF2B5EF4-FFF2-40B4-BE49-F238E27FC236}">
                <a16:creationId xmlns:a16="http://schemas.microsoft.com/office/drawing/2014/main" xmlns="" id="{9DEAE8EF-CBB6-40A6-8FC3-C4F799D4259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93878" y="4217110"/>
            <a:ext cx="2201116" cy="671340"/>
          </a:xfrm>
          <a:prstGeom prst="rect">
            <a:avLst/>
          </a:prstGeom>
          <a:noFill/>
          <a:extLst>
            <a:ext uri="{909E8E84-426E-40DD-AFC4-6F175D3DCCD1}">
              <a14:hiddenFill xmlns:a14="http://schemas.microsoft.com/office/drawing/2010/main">
                <a:solidFill>
                  <a:srgbClr val="FFFFFF"/>
                </a:solidFill>
              </a14:hiddenFill>
            </a:ext>
          </a:extLst>
        </p:spPr>
      </p:pic>
      <p:sp>
        <p:nvSpPr>
          <p:cNvPr id="8239" name="Content Placeholder 8200"/>
          <p:cNvSpPr>
            <a:spLocks noGrp="1"/>
          </p:cNvSpPr>
          <p:nvPr>
            <p:ph idx="1"/>
          </p:nvPr>
        </p:nvSpPr>
        <p:spPr>
          <a:xfrm>
            <a:off x="6412198" y="2556932"/>
            <a:ext cx="4752626" cy="3318936"/>
          </a:xfrm>
        </p:spPr>
        <p:txBody>
          <a:bodyPr>
            <a:normAutofit/>
          </a:bodyPr>
          <a:lstStyle/>
          <a:p>
            <a:r>
              <a:rPr lang="es-MX" sz="2800" dirty="0"/>
              <a:t>Relaciones en el canal de distribución.</a:t>
            </a:r>
            <a:endParaRPr lang="en-US" sz="2800" dirty="0"/>
          </a:p>
        </p:txBody>
      </p:sp>
    </p:spTree>
    <p:extLst>
      <p:ext uri="{BB962C8B-B14F-4D97-AF65-F5344CB8AC3E}">
        <p14:creationId xmlns:p14="http://schemas.microsoft.com/office/powerpoint/2010/main" val="31701168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xmlns="" id="{6A9BC876-571A-45A6-93A3-FB2839CE66C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5" name="Group 74">
            <a:extLst>
              <a:ext uri="{FF2B5EF4-FFF2-40B4-BE49-F238E27FC236}">
                <a16:creationId xmlns:a16="http://schemas.microsoft.com/office/drawing/2014/main" xmlns="" id="{F484B2EA-E61C-489C-A595-1601912470C5}"/>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736" y="0"/>
            <a:ext cx="12229962" cy="6856214"/>
            <a:chOff x="-15736" y="0"/>
            <a:chExt cx="12229962" cy="6856214"/>
          </a:xfrm>
        </p:grpSpPr>
        <p:pic>
          <p:nvPicPr>
            <p:cNvPr id="76" name="Picture 75">
              <a:extLst>
                <a:ext uri="{FF2B5EF4-FFF2-40B4-BE49-F238E27FC236}">
                  <a16:creationId xmlns:a16="http://schemas.microsoft.com/office/drawing/2014/main" xmlns="" id="{9E987F02-C120-4654-AD1E-98AF4B643EFA}"/>
                </a:ext>
              </a:extLst>
            </p:cNvPr>
            <p:cNvPicPr>
              <a:picLocks noChangeAspect="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77" name="Rectangle 76">
              <a:extLst>
                <a:ext uri="{FF2B5EF4-FFF2-40B4-BE49-F238E27FC236}">
                  <a16:creationId xmlns:a16="http://schemas.microsoft.com/office/drawing/2014/main" xmlns="" id="{64E470B5-B546-4390-9A0D-408D49895E7C}"/>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78" name="Picture 77">
              <a:extLst>
                <a:ext uri="{FF2B5EF4-FFF2-40B4-BE49-F238E27FC236}">
                  <a16:creationId xmlns:a16="http://schemas.microsoft.com/office/drawing/2014/main" xmlns="" id="{D061B9CE-C400-4868-9385-01A0BBB98CF6}"/>
                </a:ext>
              </a:extLst>
            </p:cNvPr>
            <p:cNvPicPr>
              <a:picLocks noChangeAspect="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79" name="Picture 78">
              <a:extLst>
                <a:ext uri="{FF2B5EF4-FFF2-40B4-BE49-F238E27FC236}">
                  <a16:creationId xmlns:a16="http://schemas.microsoft.com/office/drawing/2014/main" xmlns="" id="{40C49D50-A49B-4F80-81C4-05BBCF4B5AEB}"/>
                </a:ext>
              </a:extLst>
            </p:cNvPr>
            <p:cNvPicPr>
              <a:picLocks noChangeAspect="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cxnSp>
        <p:nvCxnSpPr>
          <p:cNvPr id="81" name="Straight Connector 80">
            <a:extLst>
              <a:ext uri="{FF2B5EF4-FFF2-40B4-BE49-F238E27FC236}">
                <a16:creationId xmlns:a16="http://schemas.microsoft.com/office/drawing/2014/main" xmlns="" id="{1124B3AE-D38B-4A63-B422-F9792E745BDD}"/>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77057" y="2400639"/>
            <a:ext cx="5760720" cy="0"/>
          </a:xfrm>
          <a:prstGeom prst="line">
            <a:avLst/>
          </a:prstGeom>
        </p:spPr>
        <p:style>
          <a:lnRef idx="2">
            <a:schemeClr val="accent1"/>
          </a:lnRef>
          <a:fillRef idx="0">
            <a:schemeClr val="accent1"/>
          </a:fillRef>
          <a:effectRef idx="1">
            <a:schemeClr val="accent1"/>
          </a:effectRef>
          <a:fontRef idx="minor">
            <a:schemeClr val="tx1"/>
          </a:fontRef>
        </p:style>
      </p:cxnSp>
      <p:pic>
        <p:nvPicPr>
          <p:cNvPr id="9218" name="Picture 2" descr="Resultado de imagen para intermediarios">
            <a:hlinkClick r:id="rId4"/>
            <a:extLst>
              <a:ext uri="{FF2B5EF4-FFF2-40B4-BE49-F238E27FC236}">
                <a16:creationId xmlns:a16="http://schemas.microsoft.com/office/drawing/2014/main" xmlns="" id="{69B42957-30DD-453F-9EDA-000FDA0218B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23691" y="1158024"/>
            <a:ext cx="2066544" cy="2066544"/>
          </a:xfrm>
          <a:prstGeom prst="rect">
            <a:avLst/>
          </a:prstGeom>
          <a:noFill/>
          <a:ln w="57150" cmpd="thickThin">
            <a:noFill/>
            <a:miter lim="800000"/>
          </a:ln>
          <a:extLst>
            <a:ext uri="{909E8E84-426E-40DD-AFC4-6F175D3DCCD1}">
              <a14:hiddenFill xmlns:a14="http://schemas.microsoft.com/office/drawing/2010/main">
                <a:solidFill>
                  <a:srgbClr val="FFFFFF"/>
                </a:solidFill>
              </a14:hiddenFill>
            </a:ext>
          </a:extLst>
        </p:spPr>
      </p:pic>
      <p:pic>
        <p:nvPicPr>
          <p:cNvPr id="9220" name="Picture 4" descr="Resultado de imagen para intermediarios">
            <a:hlinkClick r:id="rId6"/>
            <a:extLst>
              <a:ext uri="{FF2B5EF4-FFF2-40B4-BE49-F238E27FC236}">
                <a16:creationId xmlns:a16="http://schemas.microsoft.com/office/drawing/2014/main" xmlns="" id="{D39DDAEB-8C98-4F13-BB25-96E2EEB58E1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35453" y="3631646"/>
            <a:ext cx="2843021" cy="1464155"/>
          </a:xfrm>
          <a:prstGeom prst="rect">
            <a:avLst/>
          </a:prstGeom>
          <a:noFill/>
          <a:ln w="57150" cmpd="thickThin">
            <a:noFill/>
            <a:miter lim="800000"/>
          </a:ln>
          <a:extLst>
            <a:ext uri="{909E8E84-426E-40DD-AFC4-6F175D3DCCD1}">
              <a14:hiddenFill xmlns:a14="http://schemas.microsoft.com/office/drawing/2010/main">
                <a:solidFill>
                  <a:srgbClr val="FFFFFF"/>
                </a:solidFill>
              </a14:hiddenFill>
            </a:ext>
          </a:extLst>
        </p:spPr>
      </p:pic>
      <p:sp>
        <p:nvSpPr>
          <p:cNvPr id="3" name="Marcador de contenido 2"/>
          <p:cNvSpPr>
            <a:spLocks noGrp="1"/>
          </p:cNvSpPr>
          <p:nvPr>
            <p:ph idx="1"/>
          </p:nvPr>
        </p:nvSpPr>
        <p:spPr>
          <a:xfrm>
            <a:off x="1167385" y="2556932"/>
            <a:ext cx="6380065" cy="3318936"/>
          </a:xfrm>
        </p:spPr>
        <p:txBody>
          <a:bodyPr>
            <a:normAutofit/>
          </a:bodyPr>
          <a:lstStyle/>
          <a:p>
            <a:r>
              <a:rPr lang="es-MX" dirty="0"/>
              <a:t>La longitud de un canal de distribución depende de la naturaleza del producto y no hay ninguna regla exacta. Además, se puede utilizar la figura del agente en la intermediación de algunos productos.</a:t>
            </a:r>
          </a:p>
        </p:txBody>
      </p:sp>
    </p:spTree>
    <p:extLst>
      <p:ext uri="{BB962C8B-B14F-4D97-AF65-F5344CB8AC3E}">
        <p14:creationId xmlns:p14="http://schemas.microsoft.com/office/powerpoint/2010/main" val="3571292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Resultado de imagen para Marketing mix">
            <a:hlinkClick r:id="rId2"/>
            <a:extLst>
              <a:ext uri="{FF2B5EF4-FFF2-40B4-BE49-F238E27FC236}">
                <a16:creationId xmlns:a16="http://schemas.microsoft.com/office/drawing/2014/main" xmlns="" id="{C32635A7-9E31-4267-8B1B-6420E146E06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004" r="16459" b="4"/>
          <a:stretch/>
        </p:blipFill>
        <p:spPr bwMode="auto">
          <a:xfrm>
            <a:off x="8085026" y="2701180"/>
            <a:ext cx="2739728" cy="2852640"/>
          </a:xfrm>
          <a:prstGeom prst="rect">
            <a:avLst/>
          </a:prstGeom>
          <a:noFill/>
          <a:ln w="57150" cmpd="thickThin">
            <a:solidFill>
              <a:schemeClr val="tx1">
                <a:lumMod val="50000"/>
                <a:lumOff val="50000"/>
              </a:schemeClr>
            </a:solidFill>
            <a:miter lim="800000"/>
          </a:ln>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a:xfrm>
            <a:off x="1295402" y="982132"/>
            <a:ext cx="9601196" cy="1303867"/>
          </a:xfrm>
        </p:spPr>
        <p:txBody>
          <a:bodyPr>
            <a:normAutofit/>
          </a:bodyPr>
          <a:lstStyle/>
          <a:p>
            <a:r>
              <a:rPr lang="es-MX"/>
              <a:t>Marketing mix.</a:t>
            </a:r>
          </a:p>
        </p:txBody>
      </p:sp>
      <p:sp>
        <p:nvSpPr>
          <p:cNvPr id="3" name="Marcador de contenido 2"/>
          <p:cNvSpPr>
            <a:spLocks noGrp="1"/>
          </p:cNvSpPr>
          <p:nvPr>
            <p:ph idx="1"/>
          </p:nvPr>
        </p:nvSpPr>
        <p:spPr>
          <a:xfrm>
            <a:off x="1295402" y="2556932"/>
            <a:ext cx="6256866" cy="3318936"/>
          </a:xfrm>
        </p:spPr>
        <p:txBody>
          <a:bodyPr>
            <a:normAutofit/>
          </a:bodyPr>
          <a:lstStyle/>
          <a:p>
            <a:pPr marL="0" indent="0">
              <a:lnSpc>
                <a:spcPct val="90000"/>
              </a:lnSpc>
              <a:buNone/>
            </a:pPr>
            <a:r>
              <a:rPr lang="es-MX" sz="1700"/>
              <a:t/>
            </a:r>
            <a:br>
              <a:rPr lang="es-MX" sz="1700"/>
            </a:br>
            <a:r>
              <a:rPr lang="es-MX" sz="1700"/>
              <a:t>Es un análisis de la estrategia interna desarrollada.</a:t>
            </a:r>
          </a:p>
          <a:p>
            <a:pPr>
              <a:lnSpc>
                <a:spcPct val="90000"/>
              </a:lnSpc>
            </a:pPr>
            <a:r>
              <a:rPr lang="es-MX" sz="1700"/>
              <a:t>El marketing mix es un análisis de estrategia de aspectos internos, desarrollada comúnmente por las empresas para analizar cuatros variables básicas de su actividad: producto, precio, distribución y promoción.</a:t>
            </a:r>
            <a:br>
              <a:rPr lang="es-MX" sz="1700"/>
            </a:br>
            <a:r>
              <a:rPr lang="es-MX" sz="1700"/>
              <a:t/>
            </a:r>
            <a:br>
              <a:rPr lang="es-MX" sz="1700"/>
            </a:br>
            <a:r>
              <a:rPr lang="es-MX" sz="1700"/>
              <a:t>El objetivo de aplicar este análisis es conocer la situación de la empresa y poder desarrollar una estrategia específica de posicionamiento posterior.</a:t>
            </a:r>
            <a:br>
              <a:rPr lang="es-MX" sz="1700"/>
            </a:br>
            <a:r>
              <a:rPr lang="es-MX" sz="1700"/>
              <a:t/>
            </a:r>
            <a:br>
              <a:rPr lang="es-MX" sz="1700"/>
            </a:br>
            <a:endParaRPr lang="es-MX" sz="1700"/>
          </a:p>
        </p:txBody>
      </p:sp>
    </p:spTree>
    <p:extLst>
      <p:ext uri="{BB962C8B-B14F-4D97-AF65-F5344CB8AC3E}">
        <p14:creationId xmlns:p14="http://schemas.microsoft.com/office/powerpoint/2010/main" val="30006301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www.e-conomic.com/file-pic/marketing-mix-diagrama/marketing-mix-diagram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00054" y="768927"/>
            <a:ext cx="4587982" cy="551757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38362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Resultado de imagen para Marketing mix">
            <a:hlinkClick r:id="rId2"/>
            <a:extLst>
              <a:ext uri="{FF2B5EF4-FFF2-40B4-BE49-F238E27FC236}">
                <a16:creationId xmlns:a16="http://schemas.microsoft.com/office/drawing/2014/main" xmlns="" id="{7ADC46CA-CA44-41BB-B0C5-E336413D6D6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85026" y="3090970"/>
            <a:ext cx="2739728" cy="2073060"/>
          </a:xfrm>
          <a:prstGeom prst="rect">
            <a:avLst/>
          </a:prstGeom>
          <a:noFill/>
          <a:ln w="57150" cmpd="thickThin">
            <a:solidFill>
              <a:srgbClr val="7F7F7F"/>
            </a:solidFill>
            <a:miter lim="800000"/>
          </a:ln>
          <a:extLst>
            <a:ext uri="{909E8E84-426E-40DD-AFC4-6F175D3DCCD1}">
              <a14:hiddenFill xmlns:a14="http://schemas.microsoft.com/office/drawing/2010/main">
                <a:solidFill>
                  <a:srgbClr val="FFFFFF"/>
                </a:solidFill>
              </a14:hiddenFill>
            </a:ext>
          </a:extLst>
        </p:spPr>
      </p:pic>
      <p:sp>
        <p:nvSpPr>
          <p:cNvPr id="3" name="Marcador de contenido 2"/>
          <p:cNvSpPr>
            <a:spLocks noGrp="1"/>
          </p:cNvSpPr>
          <p:nvPr>
            <p:ph idx="1"/>
          </p:nvPr>
        </p:nvSpPr>
        <p:spPr>
          <a:xfrm>
            <a:off x="1295402" y="2556932"/>
            <a:ext cx="6256866" cy="3318936"/>
          </a:xfrm>
        </p:spPr>
        <p:txBody>
          <a:bodyPr>
            <a:normAutofit/>
          </a:bodyPr>
          <a:lstStyle/>
          <a:p>
            <a:r>
              <a:rPr lang="es-MX">
                <a:solidFill>
                  <a:srgbClr val="262626"/>
                </a:solidFill>
              </a:rPr>
              <a:t>Esta estrategia es también conocida como las "4Ps", dado que en su origen anglosajón se conoce como: price (precio), product (producto), place (distribución) y promotion (promoción)</a:t>
            </a:r>
          </a:p>
          <a:p>
            <a:pPr marL="0" indent="0">
              <a:buNone/>
            </a:pPr>
            <a:endParaRPr lang="es-MX">
              <a:solidFill>
                <a:srgbClr val="262626"/>
              </a:solidFill>
            </a:endParaRPr>
          </a:p>
        </p:txBody>
      </p:sp>
    </p:spTree>
    <p:extLst>
      <p:ext uri="{BB962C8B-B14F-4D97-AF65-F5344CB8AC3E}">
        <p14:creationId xmlns:p14="http://schemas.microsoft.com/office/powerpoint/2010/main" val="4775789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2294" name="Rectangle 73">
            <a:extLst>
              <a:ext uri="{FF2B5EF4-FFF2-40B4-BE49-F238E27FC236}">
                <a16:creationId xmlns:a16="http://schemas.microsoft.com/office/drawing/2014/main" xmlns="" id="{BDF61640-4BA2-4D8F-A789-6FC69149256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295" name="Group 75">
            <a:extLst>
              <a:ext uri="{FF2B5EF4-FFF2-40B4-BE49-F238E27FC236}">
                <a16:creationId xmlns:a16="http://schemas.microsoft.com/office/drawing/2014/main" xmlns="" id="{84C38491-7C9C-4C3A-8CBA-06C361D29CD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736" y="0"/>
            <a:ext cx="12229962" cy="6856214"/>
            <a:chOff x="-15736" y="0"/>
            <a:chExt cx="12229962" cy="6856214"/>
          </a:xfrm>
        </p:grpSpPr>
        <p:pic>
          <p:nvPicPr>
            <p:cNvPr id="77" name="Picture 76">
              <a:extLst>
                <a:ext uri="{FF2B5EF4-FFF2-40B4-BE49-F238E27FC236}">
                  <a16:creationId xmlns:a16="http://schemas.microsoft.com/office/drawing/2014/main" xmlns="" id="{E5974E1A-4BF7-4DF7-8270-15606B1FA7B9}"/>
                </a:ext>
              </a:extLst>
            </p:cNvPr>
            <p:cNvPicPr>
              <a:picLocks noChangeAspect="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78" name="Rectangle 77">
              <a:extLst>
                <a:ext uri="{FF2B5EF4-FFF2-40B4-BE49-F238E27FC236}">
                  <a16:creationId xmlns:a16="http://schemas.microsoft.com/office/drawing/2014/main" xmlns="" id="{6663E7F0-D1DE-47EB-8F53-AB65CC95D840}"/>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79" name="Picture 78">
              <a:extLst>
                <a:ext uri="{FF2B5EF4-FFF2-40B4-BE49-F238E27FC236}">
                  <a16:creationId xmlns:a16="http://schemas.microsoft.com/office/drawing/2014/main" xmlns="" id="{2C0FF710-A6EC-4874-9F78-FAD4C11F0F23}"/>
                </a:ext>
              </a:extLst>
            </p:cNvPr>
            <p:cNvPicPr>
              <a:picLocks noChangeAspect="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80" name="Picture 79">
              <a:extLst>
                <a:ext uri="{FF2B5EF4-FFF2-40B4-BE49-F238E27FC236}">
                  <a16:creationId xmlns:a16="http://schemas.microsoft.com/office/drawing/2014/main" xmlns="" id="{157C5618-5497-41BE-96DA-C242CF6C230F}"/>
                </a:ext>
              </a:extLst>
            </p:cNvPr>
            <p:cNvPicPr>
              <a:picLocks noChangeAspect="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cxnSp>
        <p:nvCxnSpPr>
          <p:cNvPr id="12296" name="Straight Connector 81">
            <a:extLst>
              <a:ext uri="{FF2B5EF4-FFF2-40B4-BE49-F238E27FC236}">
                <a16:creationId xmlns:a16="http://schemas.microsoft.com/office/drawing/2014/main" xmlns="" id="{534633C6-DD5A-4893-BD2E-CC579C500164}"/>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385596" y="2400639"/>
            <a:ext cx="6217920" cy="0"/>
          </a:xfrm>
          <a:prstGeom prst="line">
            <a:avLst/>
          </a:prstGeom>
        </p:spPr>
        <p:style>
          <a:lnRef idx="2">
            <a:schemeClr val="accent1"/>
          </a:lnRef>
          <a:fillRef idx="0">
            <a:schemeClr val="accent1"/>
          </a:fillRef>
          <a:effectRef idx="1">
            <a:schemeClr val="accent1"/>
          </a:effectRef>
          <a:fontRef idx="minor">
            <a:schemeClr val="tx1"/>
          </a:fontRef>
        </p:style>
      </p:cxnSp>
      <p:sp>
        <p:nvSpPr>
          <p:cNvPr id="12297" name="Rectangle 83">
            <a:extLst>
              <a:ext uri="{FF2B5EF4-FFF2-40B4-BE49-F238E27FC236}">
                <a16:creationId xmlns:a16="http://schemas.microsoft.com/office/drawing/2014/main" xmlns="" id="{E486850E-B8A1-49A8-8191-E022DF9EDEE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2644" y="1092200"/>
            <a:ext cx="2626428" cy="4535424"/>
          </a:xfrm>
          <a:prstGeom prst="rect">
            <a:avLst/>
          </a:prstGeom>
          <a:solidFill>
            <a:schemeClr val="bg1"/>
          </a:solidFill>
          <a:ln w="57150" cmpd="thickThin">
            <a:solidFill>
              <a:schemeClr val="tx1">
                <a:lumMod val="50000"/>
                <a:lumOff val="5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218" name="Picture 2" descr="http://www.educabarrie.org/sites/default/files/cienciapedia/destacado/precio.jpg?132794022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61045" y="4167307"/>
            <a:ext cx="1661183" cy="1295723"/>
          </a:xfrm>
          <a:prstGeom prst="rect">
            <a:avLst/>
          </a:prstGeom>
          <a:extLst>
            <a:ext uri="{909E8E84-426E-40DD-AFC4-6F175D3DCCD1}">
              <a14:hiddenFill xmlns:a14="http://schemas.microsoft.com/office/drawing/2010/main">
                <a:solidFill>
                  <a:srgbClr val="FFFFFF"/>
                </a:solidFill>
              </a14:hiddenFill>
            </a:ext>
          </a:extLst>
        </p:spPr>
      </p:pic>
      <p:pic>
        <p:nvPicPr>
          <p:cNvPr id="12292" name="Picture 4" descr="Resultado de imagen para precio">
            <a:hlinkClick r:id="rId5"/>
            <a:extLst>
              <a:ext uri="{FF2B5EF4-FFF2-40B4-BE49-F238E27FC236}">
                <a16:creationId xmlns:a16="http://schemas.microsoft.com/office/drawing/2014/main" xmlns="" id="{2AF78345-FC26-47A1-92CD-59EF8528BFA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99124" y="1255007"/>
            <a:ext cx="1385026" cy="1301925"/>
          </a:xfrm>
          <a:prstGeom prst="rect">
            <a:avLst/>
          </a:prstGeom>
          <a:noFill/>
          <a:extLst>
            <a:ext uri="{909E8E84-426E-40DD-AFC4-6F175D3DCCD1}">
              <a14:hiddenFill xmlns:a14="http://schemas.microsoft.com/office/drawing/2010/main">
                <a:solidFill>
                  <a:srgbClr val="FFFFFF"/>
                </a:solidFill>
              </a14:hiddenFill>
            </a:ext>
          </a:extLst>
        </p:spPr>
      </p:pic>
      <p:pic>
        <p:nvPicPr>
          <p:cNvPr id="12290" name="Picture 2" descr="Resultado de imagen para precio">
            <a:hlinkClick r:id="rId7"/>
            <a:extLst>
              <a:ext uri="{FF2B5EF4-FFF2-40B4-BE49-F238E27FC236}">
                <a16:creationId xmlns:a16="http://schemas.microsoft.com/office/drawing/2014/main" xmlns="" id="{3F91E6DB-0F95-45BA-BB63-BE07B3AAB8C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27822" y="2714258"/>
            <a:ext cx="1727630" cy="1295723"/>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p:cNvSpPr>
            <a:spLocks noGrp="1"/>
          </p:cNvSpPr>
          <p:nvPr>
            <p:ph idx="1"/>
          </p:nvPr>
        </p:nvSpPr>
        <p:spPr>
          <a:xfrm>
            <a:off x="4073857" y="2556932"/>
            <a:ext cx="6841398" cy="3318936"/>
          </a:xfrm>
        </p:spPr>
        <p:txBody>
          <a:bodyPr>
            <a:normAutofit/>
          </a:bodyPr>
          <a:lstStyle/>
          <a:p>
            <a:pPr fontAlgn="base"/>
            <a:r>
              <a:rPr lang="es-MX" sz="2000"/>
              <a:t>Precio</a:t>
            </a:r>
          </a:p>
          <a:p>
            <a:r>
              <a:rPr lang="es-MX" sz="2000"/>
              <a:t>En esta variable se establece la información sobre el precio del producto al que la empresa lo ofrece en el mercado. Este elemento es muy competitivo en el mercado, dado que, tiene un poder esencial sobre el consumidor, además es la única variable que genera ingresos.</a:t>
            </a:r>
          </a:p>
        </p:txBody>
      </p:sp>
    </p:spTree>
    <p:extLst>
      <p:ext uri="{BB962C8B-B14F-4D97-AF65-F5344CB8AC3E}">
        <p14:creationId xmlns:p14="http://schemas.microsoft.com/office/powerpoint/2010/main" val="40579997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es-ES_tradnl" dirty="0" smtClean="0"/>
              <a:t>Estructura de la unidad de aprendizaje</a:t>
            </a:r>
            <a:endParaRPr lang="es-ES_tradnl" dirty="0"/>
          </a:p>
        </p:txBody>
      </p:sp>
      <p:sp>
        <p:nvSpPr>
          <p:cNvPr id="3" name="Marcador de contenido 2"/>
          <p:cNvSpPr>
            <a:spLocks noGrp="1"/>
          </p:cNvSpPr>
          <p:nvPr>
            <p:ph idx="1"/>
          </p:nvPr>
        </p:nvSpPr>
        <p:spPr/>
        <p:txBody>
          <a:bodyPr>
            <a:normAutofit/>
          </a:bodyPr>
          <a:lstStyle/>
          <a:p>
            <a:r>
              <a:rPr lang="es-ES_tradnl" dirty="0"/>
              <a:t>UNIDAD 1 - </a:t>
            </a:r>
            <a:r>
              <a:rPr lang="es-ES_tradnl" dirty="0" smtClean="0"/>
              <a:t>Introducción </a:t>
            </a:r>
            <a:r>
              <a:rPr lang="es-ES_tradnl" dirty="0"/>
              <a:t>a la Mercadotecnia </a:t>
            </a:r>
            <a:endParaRPr lang="es-ES_tradnl" dirty="0" smtClean="0">
              <a:solidFill>
                <a:schemeClr val="tx1"/>
              </a:solidFill>
            </a:endParaRPr>
          </a:p>
          <a:p>
            <a:r>
              <a:rPr lang="es-ES_tradnl" dirty="0" smtClean="0">
                <a:solidFill>
                  <a:schemeClr val="tx1"/>
                </a:solidFill>
              </a:rPr>
              <a:t>UNIDAD </a:t>
            </a:r>
            <a:r>
              <a:rPr lang="es-ES_tradnl" dirty="0">
                <a:solidFill>
                  <a:schemeClr val="tx1"/>
                </a:solidFill>
              </a:rPr>
              <a:t>2 - Estrategias de Producto y </a:t>
            </a:r>
            <a:r>
              <a:rPr lang="es-ES_tradnl" dirty="0" smtClean="0">
                <a:solidFill>
                  <a:schemeClr val="tx1"/>
                </a:solidFill>
              </a:rPr>
              <a:t>Precio</a:t>
            </a:r>
          </a:p>
          <a:p>
            <a:r>
              <a:rPr lang="es-ES_tradnl" b="1" dirty="0" smtClean="0">
                <a:solidFill>
                  <a:srgbClr val="C00000"/>
                </a:solidFill>
              </a:rPr>
              <a:t>UNIDAD </a:t>
            </a:r>
            <a:r>
              <a:rPr lang="es-ES_tradnl" b="1" dirty="0">
                <a:solidFill>
                  <a:srgbClr val="C00000"/>
                </a:solidFill>
              </a:rPr>
              <a:t>3 - Canales de </a:t>
            </a:r>
            <a:r>
              <a:rPr lang="es-ES_tradnl" b="1" dirty="0" smtClean="0">
                <a:solidFill>
                  <a:srgbClr val="C00000"/>
                </a:solidFill>
              </a:rPr>
              <a:t>distribución </a:t>
            </a:r>
            <a:r>
              <a:rPr lang="es-ES_tradnl" b="1" dirty="0">
                <a:solidFill>
                  <a:srgbClr val="C00000"/>
                </a:solidFill>
              </a:rPr>
              <a:t>y punto de venta </a:t>
            </a:r>
            <a:endParaRPr lang="es-ES_tradnl" b="1" dirty="0" smtClean="0">
              <a:solidFill>
                <a:srgbClr val="C00000"/>
              </a:solidFill>
            </a:endParaRPr>
          </a:p>
          <a:p>
            <a:r>
              <a:rPr lang="es-ES_tradnl" dirty="0" smtClean="0"/>
              <a:t>UNIDAD </a:t>
            </a:r>
            <a:r>
              <a:rPr lang="es-ES_tradnl" dirty="0"/>
              <a:t>4 - Comportamiento del consumidor </a:t>
            </a:r>
            <a:endParaRPr lang="es-ES_tradnl" dirty="0" smtClean="0"/>
          </a:p>
          <a:p>
            <a:r>
              <a:rPr lang="es-ES_tradnl" dirty="0" smtClean="0"/>
              <a:t>UNIDAD </a:t>
            </a:r>
            <a:r>
              <a:rPr lang="es-ES_tradnl" dirty="0"/>
              <a:t>5 - </a:t>
            </a:r>
            <a:r>
              <a:rPr lang="es-ES_tradnl" dirty="0" smtClean="0"/>
              <a:t>Investigación </a:t>
            </a:r>
            <a:r>
              <a:rPr lang="es-ES_tradnl" dirty="0"/>
              <a:t>de Mercados </a:t>
            </a:r>
          </a:p>
        </p:txBody>
      </p:sp>
    </p:spTree>
    <p:extLst>
      <p:ext uri="{BB962C8B-B14F-4D97-AF65-F5344CB8AC3E}">
        <p14:creationId xmlns:p14="http://schemas.microsoft.com/office/powerpoint/2010/main" val="12299209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xmlns="" id="{6A9BC876-571A-45A6-93A3-FB2839CE66C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5" name="Group 74">
            <a:extLst>
              <a:ext uri="{FF2B5EF4-FFF2-40B4-BE49-F238E27FC236}">
                <a16:creationId xmlns:a16="http://schemas.microsoft.com/office/drawing/2014/main" xmlns="" id="{F484B2EA-E61C-489C-A595-1601912470C5}"/>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736" y="0"/>
            <a:ext cx="12229962" cy="6856214"/>
            <a:chOff x="-15736" y="0"/>
            <a:chExt cx="12229962" cy="6856214"/>
          </a:xfrm>
        </p:grpSpPr>
        <p:pic>
          <p:nvPicPr>
            <p:cNvPr id="76" name="Picture 75">
              <a:extLst>
                <a:ext uri="{FF2B5EF4-FFF2-40B4-BE49-F238E27FC236}">
                  <a16:creationId xmlns:a16="http://schemas.microsoft.com/office/drawing/2014/main" xmlns="" id="{9E987F02-C120-4654-AD1E-98AF4B643EFA}"/>
                </a:ext>
              </a:extLst>
            </p:cNvPr>
            <p:cNvPicPr>
              <a:picLocks noChangeAspect="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77" name="Rectangle 76">
              <a:extLst>
                <a:ext uri="{FF2B5EF4-FFF2-40B4-BE49-F238E27FC236}">
                  <a16:creationId xmlns:a16="http://schemas.microsoft.com/office/drawing/2014/main" xmlns="" id="{64E470B5-B546-4390-9A0D-408D49895E7C}"/>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78" name="Picture 77">
              <a:extLst>
                <a:ext uri="{FF2B5EF4-FFF2-40B4-BE49-F238E27FC236}">
                  <a16:creationId xmlns:a16="http://schemas.microsoft.com/office/drawing/2014/main" xmlns="" id="{D061B9CE-C400-4868-9385-01A0BBB98CF6}"/>
                </a:ext>
              </a:extLst>
            </p:cNvPr>
            <p:cNvPicPr>
              <a:picLocks noChangeAspect="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79" name="Picture 78">
              <a:extLst>
                <a:ext uri="{FF2B5EF4-FFF2-40B4-BE49-F238E27FC236}">
                  <a16:creationId xmlns:a16="http://schemas.microsoft.com/office/drawing/2014/main" xmlns="" id="{40C49D50-A49B-4F80-81C4-05BBCF4B5AEB}"/>
                </a:ext>
              </a:extLst>
            </p:cNvPr>
            <p:cNvPicPr>
              <a:picLocks noChangeAspect="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cxnSp>
        <p:nvCxnSpPr>
          <p:cNvPr id="81" name="Straight Connector 80">
            <a:extLst>
              <a:ext uri="{FF2B5EF4-FFF2-40B4-BE49-F238E27FC236}">
                <a16:creationId xmlns:a16="http://schemas.microsoft.com/office/drawing/2014/main" xmlns="" id="{1124B3AE-D38B-4A63-B422-F9792E745BDD}"/>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77057" y="2400639"/>
            <a:ext cx="5760720" cy="0"/>
          </a:xfrm>
          <a:prstGeom prst="line">
            <a:avLst/>
          </a:prstGeom>
        </p:spPr>
        <p:style>
          <a:lnRef idx="2">
            <a:schemeClr val="accent1"/>
          </a:lnRef>
          <a:fillRef idx="0">
            <a:schemeClr val="accent1"/>
          </a:fillRef>
          <a:effectRef idx="1">
            <a:schemeClr val="accent1"/>
          </a:effectRef>
          <a:fontRef idx="minor">
            <a:schemeClr val="tx1"/>
          </a:fontRef>
        </p:style>
      </p:cxnSp>
      <p:pic>
        <p:nvPicPr>
          <p:cNvPr id="13314" name="Picture 2" descr="Resultado de imagen para producto">
            <a:hlinkClick r:id="rId4"/>
            <a:extLst>
              <a:ext uri="{FF2B5EF4-FFF2-40B4-BE49-F238E27FC236}">
                <a16:creationId xmlns:a16="http://schemas.microsoft.com/office/drawing/2014/main" xmlns="" id="{66E49EA4-A213-4CFD-8041-9FE16A588C7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85244" y="1158024"/>
            <a:ext cx="2543438" cy="2066544"/>
          </a:xfrm>
          <a:prstGeom prst="rect">
            <a:avLst/>
          </a:prstGeom>
          <a:noFill/>
          <a:ln w="57150" cmpd="thickThin">
            <a:noFill/>
            <a:miter lim="800000"/>
          </a:ln>
          <a:extLst>
            <a:ext uri="{909E8E84-426E-40DD-AFC4-6F175D3DCCD1}">
              <a14:hiddenFill xmlns:a14="http://schemas.microsoft.com/office/drawing/2010/main">
                <a:solidFill>
                  <a:srgbClr val="FFFFFF"/>
                </a:solidFill>
              </a14:hiddenFill>
            </a:ext>
          </a:extLst>
        </p:spPr>
      </p:pic>
      <p:pic>
        <p:nvPicPr>
          <p:cNvPr id="13316" name="Picture 4" descr="Resultado de imagen para producto">
            <a:hlinkClick r:id="rId6"/>
            <a:extLst>
              <a:ext uri="{FF2B5EF4-FFF2-40B4-BE49-F238E27FC236}">
                <a16:creationId xmlns:a16="http://schemas.microsoft.com/office/drawing/2014/main" xmlns="" id="{B6F2B137-10C6-4BF0-89A1-CCD014DB2D5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35453" y="3631646"/>
            <a:ext cx="2843021" cy="1992597"/>
          </a:xfrm>
          <a:prstGeom prst="rect">
            <a:avLst/>
          </a:prstGeom>
          <a:noFill/>
          <a:ln w="57150" cmpd="thickThin">
            <a:noFill/>
            <a:miter lim="800000"/>
          </a:ln>
          <a:extLst>
            <a:ext uri="{909E8E84-426E-40DD-AFC4-6F175D3DCCD1}">
              <a14:hiddenFill xmlns:a14="http://schemas.microsoft.com/office/drawing/2010/main">
                <a:solidFill>
                  <a:srgbClr val="FFFFFF"/>
                </a:solidFill>
              </a14:hiddenFill>
            </a:ext>
          </a:extLst>
        </p:spPr>
      </p:pic>
      <p:sp>
        <p:nvSpPr>
          <p:cNvPr id="3" name="Marcador de contenido 2"/>
          <p:cNvSpPr>
            <a:spLocks noGrp="1"/>
          </p:cNvSpPr>
          <p:nvPr>
            <p:ph idx="1"/>
          </p:nvPr>
        </p:nvSpPr>
        <p:spPr>
          <a:xfrm>
            <a:off x="1167385" y="2556932"/>
            <a:ext cx="6380065" cy="3318936"/>
          </a:xfrm>
        </p:spPr>
        <p:txBody>
          <a:bodyPr>
            <a:normAutofit/>
          </a:bodyPr>
          <a:lstStyle/>
          <a:p>
            <a:pPr fontAlgn="base"/>
            <a:r>
              <a:rPr lang="es-MX" dirty="0"/>
              <a:t>Producto</a:t>
            </a:r>
          </a:p>
          <a:p>
            <a:r>
              <a:rPr lang="es-MX" dirty="0"/>
              <a:t>Esta variable engloba tanto el producto (</a:t>
            </a:r>
            <a:r>
              <a:rPr lang="es-MX" dirty="0" err="1"/>
              <a:t>core</a:t>
            </a:r>
            <a:r>
              <a:rPr lang="es-MX" dirty="0"/>
              <a:t> </a:t>
            </a:r>
            <a:r>
              <a:rPr lang="es-MX" dirty="0" err="1"/>
              <a:t>product</a:t>
            </a:r>
            <a:r>
              <a:rPr lang="es-MX" dirty="0"/>
              <a:t>) en sí que satisface una determinada necesidad, como todos aquellos elementos/servicios suplementarios a ese producto en sí. Estos elementos pueden ser: embalaje, atención al cliente, garantía, etc.</a:t>
            </a:r>
          </a:p>
        </p:txBody>
      </p:sp>
    </p:spTree>
    <p:extLst>
      <p:ext uri="{BB962C8B-B14F-4D97-AF65-F5344CB8AC3E}">
        <p14:creationId xmlns:p14="http://schemas.microsoft.com/office/powerpoint/2010/main" val="25813168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xmlns="" id="{1D39ECD8-0E3E-43C1-9E56-3604E9A15E7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4" name="Group 73">
            <a:extLst>
              <a:ext uri="{FF2B5EF4-FFF2-40B4-BE49-F238E27FC236}">
                <a16:creationId xmlns:a16="http://schemas.microsoft.com/office/drawing/2014/main" xmlns="" id="{1B592F0F-402B-4FF5-BC6B-00A024655AB3}"/>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736" y="0"/>
            <a:ext cx="12229962" cy="6856214"/>
            <a:chOff x="-15736" y="0"/>
            <a:chExt cx="12229962" cy="6856214"/>
          </a:xfrm>
        </p:grpSpPr>
        <p:pic>
          <p:nvPicPr>
            <p:cNvPr id="75" name="Picture 74">
              <a:extLst>
                <a:ext uri="{FF2B5EF4-FFF2-40B4-BE49-F238E27FC236}">
                  <a16:creationId xmlns:a16="http://schemas.microsoft.com/office/drawing/2014/main" xmlns="" id="{8EF0DA20-3B85-45BF-BA3A-BFB1E8447C8D}"/>
                </a:ext>
              </a:extLst>
            </p:cNvPr>
            <p:cNvPicPr>
              <a:picLocks noChangeAspect="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76" name="Rectangle 75">
              <a:extLst>
                <a:ext uri="{FF2B5EF4-FFF2-40B4-BE49-F238E27FC236}">
                  <a16:creationId xmlns:a16="http://schemas.microsoft.com/office/drawing/2014/main" xmlns="" id="{8777C3F1-A465-43B3-85B0-DD54F9F15255}"/>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77" name="Picture 76">
              <a:extLst>
                <a:ext uri="{FF2B5EF4-FFF2-40B4-BE49-F238E27FC236}">
                  <a16:creationId xmlns:a16="http://schemas.microsoft.com/office/drawing/2014/main" xmlns="" id="{1DB29FDA-E291-482E-AAF5-3E0C5C3214AF}"/>
                </a:ext>
              </a:extLst>
            </p:cNvPr>
            <p:cNvPicPr>
              <a:picLocks noChangeAspect="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78" name="Picture 77">
              <a:extLst>
                <a:ext uri="{FF2B5EF4-FFF2-40B4-BE49-F238E27FC236}">
                  <a16:creationId xmlns:a16="http://schemas.microsoft.com/office/drawing/2014/main" xmlns="" id="{00024A88-E45C-43D3-B94F-346AF518B1C8}"/>
                </a:ext>
              </a:extLst>
            </p:cNvPr>
            <p:cNvPicPr>
              <a:picLocks noChangeAspect="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cxnSp>
        <p:nvCxnSpPr>
          <p:cNvPr id="80" name="Straight Connector 79">
            <a:extLst>
              <a:ext uri="{FF2B5EF4-FFF2-40B4-BE49-F238E27FC236}">
                <a16:creationId xmlns:a16="http://schemas.microsoft.com/office/drawing/2014/main" xmlns="" id="{DFBD34B5-7777-4A8A-8ED2-97A4A3C273A2}"/>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39418" y="2400639"/>
            <a:ext cx="4023360" cy="0"/>
          </a:xfrm>
          <a:prstGeom prst="line">
            <a:avLst/>
          </a:prstGeom>
        </p:spPr>
        <p:style>
          <a:lnRef idx="2">
            <a:schemeClr val="accent1"/>
          </a:lnRef>
          <a:fillRef idx="0">
            <a:schemeClr val="accent1"/>
          </a:fillRef>
          <a:effectRef idx="1">
            <a:schemeClr val="accent1"/>
          </a:effectRef>
          <a:fontRef idx="minor">
            <a:schemeClr val="tx1"/>
          </a:fontRef>
        </p:style>
      </p:cxnSp>
      <p:sp>
        <p:nvSpPr>
          <p:cNvPr id="82" name="Rectangle 81">
            <a:extLst>
              <a:ext uri="{FF2B5EF4-FFF2-40B4-BE49-F238E27FC236}">
                <a16:creationId xmlns:a16="http://schemas.microsoft.com/office/drawing/2014/main" xmlns="" id="{018F8D27-BFDB-4BF9-A512-FF930275B48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855486" y="821175"/>
            <a:ext cx="2510350" cy="249453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338" name="Picture 2" descr="Resultado de imagen para distribuidores mayoristas">
            <a:hlinkClick r:id="rId4"/>
            <a:extLst>
              <a:ext uri="{FF2B5EF4-FFF2-40B4-BE49-F238E27FC236}">
                <a16:creationId xmlns:a16="http://schemas.microsoft.com/office/drawing/2014/main" xmlns="" id="{707966B9-6B0D-43AE-81B0-E2AFFBE19B0B}"/>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8121" r="3924" b="-6"/>
          <a:stretch/>
        </p:blipFill>
        <p:spPr bwMode="auto">
          <a:xfrm>
            <a:off x="6093447" y="821175"/>
            <a:ext cx="2584054" cy="2494531"/>
          </a:xfrm>
          <a:prstGeom prst="rect">
            <a:avLst/>
          </a:prstGeom>
          <a:noFill/>
          <a:extLst>
            <a:ext uri="{909E8E84-426E-40DD-AFC4-6F175D3DCCD1}">
              <a14:hiddenFill xmlns:a14="http://schemas.microsoft.com/office/drawing/2010/main">
                <a:solidFill>
                  <a:srgbClr val="FFFFFF"/>
                </a:solidFill>
              </a14:hiddenFill>
            </a:ext>
          </a:extLst>
        </p:spPr>
      </p:pic>
      <p:pic>
        <p:nvPicPr>
          <p:cNvPr id="11272" name="Picture 8" descr="http://www.ceintec.com/curso_tutorial_de_distribuciOn_comercial_online_a_distancia_por_internet_on_line_3885898.jpg"/>
          <p:cNvPicPr>
            <a:picLocks noChangeAspect="1" noChangeArrowheads="1"/>
          </p:cNvPicPr>
          <p:nvPr/>
        </p:nvPicPr>
        <p:blipFill rotWithShape="1">
          <a:blip r:embed="rId6">
            <a:extLst>
              <a:ext uri="{28A0092B-C50C-407E-A947-70E740481C1C}">
                <a14:useLocalDpi xmlns:a14="http://schemas.microsoft.com/office/drawing/2010/main" val="0"/>
              </a:ext>
            </a:extLst>
          </a:blip>
          <a:srcRect t="20435" r="-2" b="23505"/>
          <a:stretch/>
        </p:blipFill>
        <p:spPr bwMode="auto">
          <a:xfrm>
            <a:off x="6093448" y="3453833"/>
            <a:ext cx="5264080" cy="2478837"/>
          </a:xfrm>
          <a:prstGeom prst="rect">
            <a:avLst/>
          </a:prstGeom>
          <a:extLst>
            <a:ext uri="{909E8E84-426E-40DD-AFC4-6F175D3DCCD1}">
              <a14:hiddenFill xmlns:a14="http://schemas.microsoft.com/office/drawing/2010/main">
                <a:solidFill>
                  <a:srgbClr val="FFFFFF"/>
                </a:solidFill>
              </a14:hiddenFill>
            </a:ext>
          </a:extLst>
        </p:spPr>
      </p:pic>
      <p:sp>
        <p:nvSpPr>
          <p:cNvPr id="3" name="Marcador de contenido 2"/>
          <p:cNvSpPr>
            <a:spLocks noGrp="1"/>
          </p:cNvSpPr>
          <p:nvPr>
            <p:ph idx="1"/>
          </p:nvPr>
        </p:nvSpPr>
        <p:spPr>
          <a:xfrm>
            <a:off x="1167385" y="2556932"/>
            <a:ext cx="4567427" cy="3318936"/>
          </a:xfrm>
        </p:spPr>
        <p:txBody>
          <a:bodyPr>
            <a:normAutofit/>
          </a:bodyPr>
          <a:lstStyle/>
          <a:p>
            <a:pPr fontAlgn="base"/>
            <a:r>
              <a:rPr lang="es-MX" sz="1800"/>
              <a:t>Distribución</a:t>
            </a:r>
          </a:p>
          <a:p>
            <a:r>
              <a:rPr lang="es-MX" sz="1800"/>
              <a:t>En esta variable se analizan los canales que atraviesa un producto desde que se crea hasta que llega a las manos del consumidor. Además, podemos hablar también del almacenaje, de los puntos de venta, la relación con los intermediarios, el poder de los mismos, etc.</a:t>
            </a:r>
          </a:p>
        </p:txBody>
      </p:sp>
    </p:spTree>
    <p:extLst>
      <p:ext uri="{BB962C8B-B14F-4D97-AF65-F5344CB8AC3E}">
        <p14:creationId xmlns:p14="http://schemas.microsoft.com/office/powerpoint/2010/main" val="29270893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xmlns="" id="{E13EA690-3E46-4734-B577-2ABC2C11BBA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4" name="Group 73">
            <a:extLst>
              <a:ext uri="{FF2B5EF4-FFF2-40B4-BE49-F238E27FC236}">
                <a16:creationId xmlns:a16="http://schemas.microsoft.com/office/drawing/2014/main" xmlns="" id="{51BDD458-A659-4F0A-8038-738C3F39D510}"/>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736" y="0"/>
            <a:ext cx="12229962" cy="6856214"/>
            <a:chOff x="-15736" y="0"/>
            <a:chExt cx="12229962" cy="6856214"/>
          </a:xfrm>
        </p:grpSpPr>
        <p:pic>
          <p:nvPicPr>
            <p:cNvPr id="75" name="Picture 74">
              <a:extLst>
                <a:ext uri="{FF2B5EF4-FFF2-40B4-BE49-F238E27FC236}">
                  <a16:creationId xmlns:a16="http://schemas.microsoft.com/office/drawing/2014/main" xmlns="" id="{8F792791-84CE-47AA-BB9B-37B92497AFB1}"/>
                </a:ext>
              </a:extLst>
            </p:cNvPr>
            <p:cNvPicPr>
              <a:picLocks noChangeAspect="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76" name="Rectangle 75">
              <a:extLst>
                <a:ext uri="{FF2B5EF4-FFF2-40B4-BE49-F238E27FC236}">
                  <a16:creationId xmlns:a16="http://schemas.microsoft.com/office/drawing/2014/main" xmlns="" id="{1529672B-07B1-4DA2-BD2A-C421B1FBAEEC}"/>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77" name="Picture 76">
              <a:extLst>
                <a:ext uri="{FF2B5EF4-FFF2-40B4-BE49-F238E27FC236}">
                  <a16:creationId xmlns:a16="http://schemas.microsoft.com/office/drawing/2014/main" xmlns="" id="{48E902B0-5E87-4F1F-9249-F11B511EC91A}"/>
                </a:ext>
              </a:extLst>
            </p:cNvPr>
            <p:cNvPicPr>
              <a:picLocks noChangeAspect="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78" name="Picture 77">
              <a:extLst>
                <a:ext uri="{FF2B5EF4-FFF2-40B4-BE49-F238E27FC236}">
                  <a16:creationId xmlns:a16="http://schemas.microsoft.com/office/drawing/2014/main" xmlns="" id="{C71F2CD6-3F1D-4272-B95F-DF779709E7D3}"/>
                </a:ext>
              </a:extLst>
            </p:cNvPr>
            <p:cNvPicPr>
              <a:picLocks noChangeAspect="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cxnSp>
        <p:nvCxnSpPr>
          <p:cNvPr id="80" name="Straight Connector 79">
            <a:extLst>
              <a:ext uri="{FF2B5EF4-FFF2-40B4-BE49-F238E27FC236}">
                <a16:creationId xmlns:a16="http://schemas.microsoft.com/office/drawing/2014/main" xmlns="" id="{375B9B75-E178-411B-BA12-D67B08861BFC}"/>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744033" y="2400639"/>
            <a:ext cx="6035040" cy="0"/>
          </a:xfrm>
          <a:prstGeom prst="line">
            <a:avLst/>
          </a:prstGeom>
        </p:spPr>
        <p:style>
          <a:lnRef idx="2">
            <a:schemeClr val="accent1"/>
          </a:lnRef>
          <a:fillRef idx="0">
            <a:schemeClr val="accent1"/>
          </a:fillRef>
          <a:effectRef idx="1">
            <a:schemeClr val="accent1"/>
          </a:effectRef>
          <a:fontRef idx="minor">
            <a:schemeClr val="tx1"/>
          </a:fontRef>
        </p:style>
      </p:cxnSp>
      <p:sp>
        <p:nvSpPr>
          <p:cNvPr id="82" name="Rectangle 81">
            <a:extLst>
              <a:ext uri="{FF2B5EF4-FFF2-40B4-BE49-F238E27FC236}">
                <a16:creationId xmlns:a16="http://schemas.microsoft.com/office/drawing/2014/main" xmlns="" id="{302D7A57-9708-42D3-BE0A-D2D5AEBBB7C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2644" y="1092200"/>
            <a:ext cx="3072384" cy="4535424"/>
          </a:xfrm>
          <a:prstGeom prst="rect">
            <a:avLst/>
          </a:prstGeom>
          <a:solidFill>
            <a:schemeClr val="bg1"/>
          </a:solidFill>
          <a:ln w="57150" cmpd="thickThin">
            <a:solidFill>
              <a:schemeClr val="tx1">
                <a:lumMod val="50000"/>
                <a:lumOff val="5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362" name="Picture 2" descr="Resultado de imagen para promoción">
            <a:hlinkClick r:id="rId4"/>
            <a:extLst>
              <a:ext uri="{FF2B5EF4-FFF2-40B4-BE49-F238E27FC236}">
                <a16:creationId xmlns:a16="http://schemas.microsoft.com/office/drawing/2014/main" xmlns="" id="{94E4EFD4-4DA0-4656-8C76-CB2F88A6C8D9}"/>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6424" r="5971" b="1"/>
          <a:stretch/>
        </p:blipFill>
        <p:spPr bwMode="auto">
          <a:xfrm>
            <a:off x="1257236" y="3474720"/>
            <a:ext cx="2743200" cy="1988311"/>
          </a:xfrm>
          <a:prstGeom prst="rect">
            <a:avLst/>
          </a:prstGeom>
          <a:noFill/>
          <a:extLst>
            <a:ext uri="{909E8E84-426E-40DD-AFC4-6F175D3DCCD1}">
              <a14:hiddenFill xmlns:a14="http://schemas.microsoft.com/office/drawing/2010/main">
                <a:solidFill>
                  <a:srgbClr val="FFFFFF"/>
                </a:solidFill>
              </a14:hiddenFill>
            </a:ext>
          </a:extLst>
        </p:spPr>
      </p:pic>
      <p:pic>
        <p:nvPicPr>
          <p:cNvPr id="12290" name="Picture 2" descr="http://www.heroesynegocios.com/wp-content/uploads/2012/11/Promociones-Negocio-y-Publicidad.jpg"/>
          <p:cNvPicPr>
            <a:picLocks noChangeAspect="1" noChangeArrowheads="1"/>
          </p:cNvPicPr>
          <p:nvPr/>
        </p:nvPicPr>
        <p:blipFill rotWithShape="1">
          <a:blip r:embed="rId6">
            <a:extLst>
              <a:ext uri="{28A0092B-C50C-407E-A947-70E740481C1C}">
                <a14:useLocalDpi xmlns:a14="http://schemas.microsoft.com/office/drawing/2010/main" val="0"/>
              </a:ext>
            </a:extLst>
          </a:blip>
          <a:srcRect l="3266" r="12700" b="4"/>
          <a:stretch/>
        </p:blipFill>
        <p:spPr bwMode="auto">
          <a:xfrm>
            <a:off x="1257236" y="1255007"/>
            <a:ext cx="2743200" cy="2219714"/>
          </a:xfrm>
          <a:prstGeom prst="rect">
            <a:avLst/>
          </a:prstGeom>
          <a:extLst>
            <a:ext uri="{909E8E84-426E-40DD-AFC4-6F175D3DCCD1}">
              <a14:hiddenFill xmlns:a14="http://schemas.microsoft.com/office/drawing/2010/main">
                <a:solidFill>
                  <a:srgbClr val="FFFFFF"/>
                </a:solidFill>
              </a14:hiddenFill>
            </a:ext>
          </a:extLst>
        </p:spPr>
      </p:pic>
      <p:sp>
        <p:nvSpPr>
          <p:cNvPr id="3" name="Marcador de contenido 2"/>
          <p:cNvSpPr>
            <a:spLocks noGrp="1"/>
          </p:cNvSpPr>
          <p:nvPr>
            <p:ph idx="1"/>
          </p:nvPr>
        </p:nvSpPr>
        <p:spPr>
          <a:xfrm>
            <a:off x="4631496" y="2556932"/>
            <a:ext cx="6260114" cy="3318936"/>
          </a:xfrm>
        </p:spPr>
        <p:txBody>
          <a:bodyPr>
            <a:normAutofit/>
          </a:bodyPr>
          <a:lstStyle/>
          <a:p>
            <a:pPr fontAlgn="base"/>
            <a:r>
              <a:rPr lang="es-MX" dirty="0"/>
              <a:t>Promoción</a:t>
            </a:r>
          </a:p>
          <a:p>
            <a:r>
              <a:rPr lang="es-MX" dirty="0"/>
              <a:t>La promoción del producto analiza todos los esfuerzos que la empresa realiza para dar a conocer el producto y aumentar sus ventas en el público, por ejemplo: la publicidad, las relaciones publicas, la localización del producto, etc.</a:t>
            </a:r>
          </a:p>
        </p:txBody>
      </p:sp>
    </p:spTree>
    <p:extLst>
      <p:ext uri="{BB962C8B-B14F-4D97-AF65-F5344CB8AC3E}">
        <p14:creationId xmlns:p14="http://schemas.microsoft.com/office/powerpoint/2010/main" val="28590413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xmlns="" id="{F187792F-6F47-450A-B136-836E0D3EAA74}"/>
              </a:ext>
            </a:extLst>
          </p:cNvPr>
          <p:cNvSpPr>
            <a:spLocks noGrp="1"/>
          </p:cNvSpPr>
          <p:nvPr>
            <p:ph idx="1"/>
          </p:nvPr>
        </p:nvSpPr>
        <p:spPr/>
        <p:txBody>
          <a:bodyPr>
            <a:normAutofit/>
          </a:bodyPr>
          <a:lstStyle/>
          <a:p>
            <a:pPr marL="0" indent="0" algn="ctr">
              <a:buNone/>
            </a:pPr>
            <a:r>
              <a:rPr lang="es-MX" sz="6000" dirty="0"/>
              <a:t>Logística de distribución </a:t>
            </a:r>
          </a:p>
        </p:txBody>
      </p:sp>
    </p:spTree>
    <p:extLst>
      <p:ext uri="{BB962C8B-B14F-4D97-AF65-F5344CB8AC3E}">
        <p14:creationId xmlns:p14="http://schemas.microsoft.com/office/powerpoint/2010/main" val="24465031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Resultado de imagen para logistica de distribución">
            <a:hlinkClick r:id="rId2"/>
            <a:extLst>
              <a:ext uri="{FF2B5EF4-FFF2-40B4-BE49-F238E27FC236}">
                <a16:creationId xmlns:a16="http://schemas.microsoft.com/office/drawing/2014/main" xmlns="" id="{BAEF18F9-8260-411D-82E5-028CDEF6726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6849" r="31372" b="-3"/>
          <a:stretch/>
        </p:blipFill>
        <p:spPr bwMode="auto">
          <a:xfrm>
            <a:off x="8085026" y="2701180"/>
            <a:ext cx="2739728" cy="2852640"/>
          </a:xfrm>
          <a:prstGeom prst="rect">
            <a:avLst/>
          </a:prstGeom>
          <a:noFill/>
          <a:ln w="57150" cmpd="thickThin">
            <a:solidFill>
              <a:schemeClr val="tx1">
                <a:lumMod val="50000"/>
                <a:lumOff val="50000"/>
              </a:schemeClr>
            </a:solidFill>
            <a:miter lim="800000"/>
          </a:ln>
          <a:extLst>
            <a:ext uri="{909E8E84-426E-40DD-AFC4-6F175D3DCCD1}">
              <a14:hiddenFill xmlns:a14="http://schemas.microsoft.com/office/drawing/2010/main">
                <a:solidFill>
                  <a:srgbClr val="FFFFFF"/>
                </a:solidFill>
              </a14:hiddenFill>
            </a:ext>
          </a:extLst>
        </p:spPr>
      </p:pic>
      <p:sp>
        <p:nvSpPr>
          <p:cNvPr id="3" name="Marcador de contenido 2"/>
          <p:cNvSpPr>
            <a:spLocks noGrp="1"/>
          </p:cNvSpPr>
          <p:nvPr>
            <p:ph idx="1"/>
          </p:nvPr>
        </p:nvSpPr>
        <p:spPr>
          <a:xfrm>
            <a:off x="1295402" y="2403510"/>
            <a:ext cx="6256866" cy="3530233"/>
          </a:xfrm>
        </p:spPr>
        <p:txBody>
          <a:bodyPr>
            <a:normAutofit lnSpcReduction="10000"/>
          </a:bodyPr>
          <a:lstStyle/>
          <a:p>
            <a:r>
              <a:rPr lang="es-MX" dirty="0"/>
              <a:t>"</a:t>
            </a:r>
            <a:r>
              <a:rPr lang="es-MX" i="1" dirty="0"/>
              <a:t>La </a:t>
            </a:r>
            <a:r>
              <a:rPr lang="es-MX" b="1" i="1" dirty="0"/>
              <a:t>logística</a:t>
            </a:r>
            <a:r>
              <a:rPr lang="es-MX" i="1" dirty="0"/>
              <a:t> es una función operativa que comprende todas las actividades y procesos necesarios para la administración estratégica del flujo y almacenamiento de materias primas y componentes, existencias en proceso y productos terminados; de tal manera, que éstos estén en la cantidad adecuada, en el lugar correcto y en el momento apropiado</a:t>
            </a:r>
            <a:r>
              <a:rPr lang="es-MX" dirty="0"/>
              <a:t>".</a:t>
            </a:r>
          </a:p>
        </p:txBody>
      </p:sp>
    </p:spTree>
    <p:extLst>
      <p:ext uri="{BB962C8B-B14F-4D97-AF65-F5344CB8AC3E}">
        <p14:creationId xmlns:p14="http://schemas.microsoft.com/office/powerpoint/2010/main" val="35580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solidFill>
                  <a:schemeClr val="accent2">
                    <a:lumMod val="75000"/>
                  </a:schemeClr>
                </a:solidFill>
              </a:rPr>
              <a:t>Funciones del área de logística</a:t>
            </a:r>
            <a:r>
              <a:rPr lang="es-MX" dirty="0"/>
              <a:t/>
            </a:r>
            <a:br>
              <a:rPr lang="es-MX" dirty="0"/>
            </a:br>
            <a:endParaRPr lang="es-MX" dirty="0"/>
          </a:p>
        </p:txBody>
      </p:sp>
      <p:sp>
        <p:nvSpPr>
          <p:cNvPr id="3" name="Marcador de contenido 2"/>
          <p:cNvSpPr>
            <a:spLocks noGrp="1"/>
          </p:cNvSpPr>
          <p:nvPr>
            <p:ph idx="1"/>
          </p:nvPr>
        </p:nvSpPr>
        <p:spPr/>
        <p:txBody>
          <a:bodyPr>
            <a:normAutofit/>
          </a:bodyPr>
          <a:lstStyle/>
          <a:p>
            <a:r>
              <a:rPr lang="es-MX" dirty="0"/>
              <a:t>La función logística se encarga de la gestión de los flujos físicos (materias primas, productos acabados…) y se interesa a su entorno. </a:t>
            </a:r>
          </a:p>
          <a:p>
            <a:r>
              <a:rPr lang="es-MX" dirty="0"/>
              <a:t>Recursos (humanos, consumibles, </a:t>
            </a:r>
            <a:r>
              <a:rPr lang="es-MX" dirty="0" smtClean="0"/>
              <a:t>energía</a:t>
            </a:r>
            <a:r>
              <a:rPr lang="es-MX" dirty="0"/>
              <a:t>…)</a:t>
            </a:r>
          </a:p>
          <a:p>
            <a:r>
              <a:rPr lang="es-MX" dirty="0"/>
              <a:t>Bienes necesarios a la realización de la prestación (almacenes propios, herramientas, camiones propios, sistemas informáticos…)</a:t>
            </a:r>
          </a:p>
          <a:p>
            <a:r>
              <a:rPr lang="es-MX" dirty="0"/>
              <a:t>Servicios (transportes o almacén subcontratados, …)</a:t>
            </a:r>
          </a:p>
          <a:p>
            <a:endParaRPr lang="es-MX" dirty="0"/>
          </a:p>
        </p:txBody>
      </p:sp>
    </p:spTree>
    <p:extLst>
      <p:ext uri="{BB962C8B-B14F-4D97-AF65-F5344CB8AC3E}">
        <p14:creationId xmlns:p14="http://schemas.microsoft.com/office/powerpoint/2010/main" val="32683870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solidFill>
                  <a:schemeClr val="accent2">
                    <a:lumMod val="75000"/>
                  </a:schemeClr>
                </a:solidFill>
              </a:rPr>
              <a:t>Recursos</a:t>
            </a:r>
          </a:p>
        </p:txBody>
      </p:sp>
      <p:sp>
        <p:nvSpPr>
          <p:cNvPr id="3" name="Marcador de contenido 2"/>
          <p:cNvSpPr>
            <a:spLocks noGrp="1"/>
          </p:cNvSpPr>
          <p:nvPr>
            <p:ph idx="1"/>
          </p:nvPr>
        </p:nvSpPr>
        <p:spPr/>
        <p:txBody>
          <a:bodyPr/>
          <a:lstStyle/>
          <a:p>
            <a:pPr algn="just"/>
            <a:r>
              <a:rPr lang="es-MX" dirty="0"/>
              <a:t>En economía, se llama recursos a aquellos factores que combinados son capaces de generar valor en la producción de bienes y servicios. Estos, desde una perspectiva económica clásica, son capital, tierra y trabajo.</a:t>
            </a:r>
            <a:br>
              <a:rPr lang="es-MX" dirty="0"/>
            </a:br>
            <a:r>
              <a:rPr lang="es-MX" dirty="0"/>
              <a:t/>
            </a:r>
            <a:br>
              <a:rPr lang="es-MX" dirty="0"/>
            </a:br>
            <a:endParaRPr lang="es-MX" dirty="0"/>
          </a:p>
        </p:txBody>
      </p:sp>
      <p:pic>
        <p:nvPicPr>
          <p:cNvPr id="13314" name="Picture 2" descr="http://kedin.es/uploads/event/image/2013/3/15/15/211763/cogs-and-gears1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50088" y="1077231"/>
            <a:ext cx="3233242" cy="909408"/>
          </a:xfrm>
          <a:prstGeom prst="rect">
            <a:avLst/>
          </a:prstGeom>
          <a:noFill/>
          <a:extLst>
            <a:ext uri="{909E8E84-426E-40DD-AFC4-6F175D3DCCD1}">
              <a14:hiddenFill xmlns:a14="http://schemas.microsoft.com/office/drawing/2010/main">
                <a:solidFill>
                  <a:srgbClr val="FFFFFF"/>
                </a:solidFill>
              </a14:hiddenFill>
            </a:ext>
          </a:extLst>
        </p:spPr>
      </p:pic>
      <p:pic>
        <p:nvPicPr>
          <p:cNvPr id="17410" name="Picture 2" descr="Resultado de imagen para recursos">
            <a:hlinkClick r:id="rId3"/>
            <a:extLst>
              <a:ext uri="{FF2B5EF4-FFF2-40B4-BE49-F238E27FC236}">
                <a16:creationId xmlns:a16="http://schemas.microsoft.com/office/drawing/2014/main" xmlns="" id="{B502BF61-6323-48BB-931A-F0148F85DE6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8009" y="4216400"/>
            <a:ext cx="3324225" cy="1285461"/>
          </a:xfrm>
          <a:prstGeom prst="rect">
            <a:avLst/>
          </a:prstGeom>
          <a:noFill/>
          <a:extLst>
            <a:ext uri="{909E8E84-426E-40DD-AFC4-6F175D3DCCD1}">
              <a14:hiddenFill xmlns:a14="http://schemas.microsoft.com/office/drawing/2010/main">
                <a:solidFill>
                  <a:srgbClr val="FFFFFF"/>
                </a:solidFill>
              </a14:hiddenFill>
            </a:ext>
          </a:extLst>
        </p:spPr>
      </p:pic>
      <p:pic>
        <p:nvPicPr>
          <p:cNvPr id="17416" name="Picture 8" descr="Resultado de imagen para recursos">
            <a:hlinkClick r:id="rId5"/>
            <a:extLst>
              <a:ext uri="{FF2B5EF4-FFF2-40B4-BE49-F238E27FC236}">
                <a16:creationId xmlns:a16="http://schemas.microsoft.com/office/drawing/2014/main" xmlns="" id="{1AFFE636-C858-4363-8C2B-A747FD067FF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5516" y="4216400"/>
            <a:ext cx="3891998" cy="13721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90268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www.jesusguerrero.com/wp-content/uploads/2013/09/6648855-venta-de-bienes-raices-rent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35685" y="3803372"/>
            <a:ext cx="4415848" cy="1802297"/>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p:txBody>
          <a:bodyPr/>
          <a:lstStyle/>
          <a:p>
            <a:r>
              <a:rPr lang="es-MX" dirty="0">
                <a:solidFill>
                  <a:schemeClr val="accent2">
                    <a:lumMod val="75000"/>
                  </a:schemeClr>
                </a:solidFill>
              </a:rPr>
              <a:t>Bienes</a:t>
            </a:r>
          </a:p>
        </p:txBody>
      </p:sp>
      <p:sp>
        <p:nvSpPr>
          <p:cNvPr id="3" name="Marcador de contenido 2"/>
          <p:cNvSpPr>
            <a:spLocks noGrp="1"/>
          </p:cNvSpPr>
          <p:nvPr>
            <p:ph idx="1"/>
          </p:nvPr>
        </p:nvSpPr>
        <p:spPr/>
        <p:txBody>
          <a:bodyPr/>
          <a:lstStyle/>
          <a:p>
            <a:r>
              <a:rPr lang="es-MX" dirty="0"/>
              <a:t>los bienes económicos o también conocidos como bienes escasos, son aquellos que se consiguen previo pago de un precio en el mercado en el cual se los comercializa. Estos a su vez se subdividen en bienes materiales o inmateriales.</a:t>
            </a:r>
            <a:br>
              <a:rPr lang="es-MX" dirty="0"/>
            </a:br>
            <a:r>
              <a:rPr lang="es-MX" dirty="0"/>
              <a:t/>
            </a:r>
            <a:br>
              <a:rPr lang="es-MX" dirty="0"/>
            </a:br>
            <a:endParaRPr lang="es-MX" dirty="0"/>
          </a:p>
        </p:txBody>
      </p:sp>
    </p:spTree>
    <p:extLst>
      <p:ext uri="{BB962C8B-B14F-4D97-AF65-F5344CB8AC3E}">
        <p14:creationId xmlns:p14="http://schemas.microsoft.com/office/powerpoint/2010/main" val="23269827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www.gomezminor.com/2930servici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48056" y="4293705"/>
            <a:ext cx="6623666" cy="158216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p:txBody>
          <a:bodyPr/>
          <a:lstStyle/>
          <a:p>
            <a:r>
              <a:rPr lang="es-MX" dirty="0">
                <a:solidFill>
                  <a:schemeClr val="accent2">
                    <a:lumMod val="75000"/>
                  </a:schemeClr>
                </a:solidFill>
              </a:rPr>
              <a:t>Servicios</a:t>
            </a:r>
          </a:p>
        </p:txBody>
      </p:sp>
      <p:sp>
        <p:nvSpPr>
          <p:cNvPr id="3" name="Marcador de contenido 2"/>
          <p:cNvSpPr>
            <a:spLocks noGrp="1"/>
          </p:cNvSpPr>
          <p:nvPr>
            <p:ph idx="1"/>
          </p:nvPr>
        </p:nvSpPr>
        <p:spPr/>
        <p:txBody>
          <a:bodyPr/>
          <a:lstStyle/>
          <a:p>
            <a:r>
              <a:rPr lang="es-MX" dirty="0"/>
              <a:t>un servicio es el conjunto de actividades que lleva a cabo internamente una empresa por ejemplo para poder responder y satisfacer las necesidades de un cliente. Es un bien pero se diferencia de este porque siempre se consume en el momento en que es prestado.</a:t>
            </a:r>
            <a:br>
              <a:rPr lang="es-MX" dirty="0"/>
            </a:br>
            <a:r>
              <a:rPr lang="es-MX" dirty="0"/>
              <a:t/>
            </a:r>
            <a:br>
              <a:rPr lang="es-MX" dirty="0"/>
            </a:br>
            <a:endParaRPr lang="es-MX" dirty="0"/>
          </a:p>
        </p:txBody>
      </p:sp>
    </p:spTree>
    <p:extLst>
      <p:ext uri="{BB962C8B-B14F-4D97-AF65-F5344CB8AC3E}">
        <p14:creationId xmlns:p14="http://schemas.microsoft.com/office/powerpoint/2010/main" val="21333374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xmlns="" id="{0B78BE18-6882-4FAA-BC8C-CA216E96381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xmlns="" id="{1A34F12D-8C0F-46CA-9F4A-D56193C37E3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6138" y="488137"/>
            <a:ext cx="11227442" cy="5883295"/>
          </a:xfrm>
          <a:prstGeom prst="rect">
            <a:avLst/>
          </a:prstGeom>
          <a:solidFill>
            <a:schemeClr val="tx2"/>
          </a:solidFill>
          <a:ln>
            <a:noFill/>
          </a:ln>
          <a:effectLst>
            <a:outerShdw blurRad="114300" dist="127000" dir="4800000" sx="99000" sy="99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aramond" panose="02020404030301010803"/>
              <a:ea typeface="+mn-ea"/>
              <a:cs typeface="+mn-cs"/>
            </a:endParaRPr>
          </a:p>
        </p:txBody>
      </p:sp>
      <p:pic>
        <p:nvPicPr>
          <p:cNvPr id="18434" name="Picture 2" descr="Resultado de imagen para logistica">
            <a:hlinkClick r:id="rId2"/>
            <a:extLst>
              <a:ext uri="{FF2B5EF4-FFF2-40B4-BE49-F238E27FC236}">
                <a16:creationId xmlns:a16="http://schemas.microsoft.com/office/drawing/2014/main" xmlns="" id="{F9EB81D8-7F74-447B-BEA8-A2282BEDEC41}"/>
              </a:ext>
            </a:extLst>
          </p:cNvPr>
          <p:cNvPicPr>
            <a:picLocks noChangeAspect="1" noChangeArrowheads="1"/>
          </p:cNvPicPr>
          <p:nvPr/>
        </p:nvPicPr>
        <p:blipFill rotWithShape="1">
          <a:blip r:embed="rId3">
            <a:alphaModFix amt="25000"/>
            <a:extLst>
              <a:ext uri="{28A0092B-C50C-407E-A947-70E740481C1C}">
                <a14:useLocalDpi xmlns:a14="http://schemas.microsoft.com/office/drawing/2010/main" val="0"/>
              </a:ext>
            </a:extLst>
          </a:blip>
          <a:srcRect l="6013" r="-1" b="-1"/>
          <a:stretch/>
        </p:blipFill>
        <p:spPr bwMode="auto">
          <a:xfrm>
            <a:off x="486138" y="488137"/>
            <a:ext cx="11227442" cy="5883295"/>
          </a:xfrm>
          <a:prstGeom prst="rect">
            <a:avLst/>
          </a:prstGeom>
          <a:noFill/>
          <a:extLst>
            <a:ext uri="{909E8E84-426E-40DD-AFC4-6F175D3DCCD1}">
              <a14:hiddenFill xmlns:a14="http://schemas.microsoft.com/office/drawing/2010/main">
                <a:solidFill>
                  <a:srgbClr val="FFFFFF"/>
                </a:solidFill>
              </a14:hiddenFill>
            </a:ext>
          </a:extLst>
        </p:spPr>
      </p:pic>
      <p:sp>
        <p:nvSpPr>
          <p:cNvPr id="75" name="Rectangle 74">
            <a:extLst>
              <a:ext uri="{FF2B5EF4-FFF2-40B4-BE49-F238E27FC236}">
                <a16:creationId xmlns:a16="http://schemas.microsoft.com/office/drawing/2014/main" xmlns="" id="{F3838012-22B6-4303-8F29-04E1419B3A5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solidFill>
              <a:schemeClr val="bg1"/>
            </a:solidFill>
            <a:miter lim="800000"/>
          </a:ln>
        </p:spPr>
        <p:style>
          <a:lnRef idx="1">
            <a:schemeClr val="accent1"/>
          </a:lnRef>
          <a:fillRef idx="3">
            <a:schemeClr val="accent1"/>
          </a:fillRef>
          <a:effectRef idx="2">
            <a:schemeClr val="accent1"/>
          </a:effectRef>
          <a:fontRef idx="minor">
            <a:schemeClr val="lt1"/>
          </a:fontRef>
        </p:style>
      </p:sp>
      <p:cxnSp>
        <p:nvCxnSpPr>
          <p:cNvPr id="77" name="Straight Connector 76">
            <a:extLst>
              <a:ext uri="{FF2B5EF4-FFF2-40B4-BE49-F238E27FC236}">
                <a16:creationId xmlns:a16="http://schemas.microsoft.com/office/drawing/2014/main" xmlns="" id="{AB061FF5-9F81-427C-8DA5-3989395517FB}"/>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396169" y="2421466"/>
            <a:ext cx="9407298" cy="0"/>
          </a:xfrm>
          <a:prstGeom prst="line">
            <a:avLst/>
          </a:prstGeom>
          <a:ln w="15875">
            <a:solidFill>
              <a:schemeClr val="bg1"/>
            </a:solidFill>
          </a:ln>
        </p:spPr>
        <p:style>
          <a:lnRef idx="2">
            <a:schemeClr val="accent1"/>
          </a:lnRef>
          <a:fillRef idx="0">
            <a:schemeClr val="accent1"/>
          </a:fillRef>
          <a:effectRef idx="1">
            <a:schemeClr val="accent1"/>
          </a:effectRef>
          <a:fontRef idx="minor">
            <a:schemeClr val="tx1"/>
          </a:fontRef>
        </p:style>
      </p:cxnSp>
      <p:grpSp>
        <p:nvGrpSpPr>
          <p:cNvPr id="79" name="Group 78">
            <a:extLst>
              <a:ext uri="{FF2B5EF4-FFF2-40B4-BE49-F238E27FC236}">
                <a16:creationId xmlns:a16="http://schemas.microsoft.com/office/drawing/2014/main" xmlns="" id="{F03F5A17-2CE9-4ADD-9FAF-C1A0BB39CD0A}"/>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8288" y="3128956"/>
            <a:ext cx="12234672" cy="658368"/>
            <a:chOff x="-18288" y="3128956"/>
            <a:chExt cx="12234672" cy="658368"/>
          </a:xfrm>
        </p:grpSpPr>
        <p:sp useBgFill="1">
          <p:nvSpPr>
            <p:cNvPr id="80" name="Rounded Rectangle 20">
              <a:extLst>
                <a:ext uri="{FF2B5EF4-FFF2-40B4-BE49-F238E27FC236}">
                  <a16:creationId xmlns:a16="http://schemas.microsoft.com/office/drawing/2014/main" xmlns="" id="{4A88F887-B43E-4CD1-BCE2-739013C68D35}"/>
                </a:ext>
              </a:extLst>
            </p:cNvPr>
            <p:cNvSpPr/>
            <p:nvPr>
              <p:extLst>
                <p:ext uri="{386F3935-93C4-4BCD-93E2-E3B085C9AB24}">
                  <p16:designElem xmlns:p16="http://schemas.microsoft.com/office/powerpoint/2015/main" val="1"/>
                </p:ext>
              </p:extLst>
            </p:nvPr>
          </p:nvSpPr>
          <p:spPr>
            <a:xfrm>
              <a:off x="732303" y="3128956"/>
              <a:ext cx="45720" cy="658368"/>
            </a:xfrm>
            <a:prstGeom prst="roundRect">
              <a:avLst>
                <a:gd name="adj" fmla="val 50000"/>
              </a:avLst>
            </a:prstGeom>
            <a:ln w="9525">
              <a:noFill/>
            </a:ln>
            <a:effectLst>
              <a:innerShdw blurRad="114300">
                <a:prstClr val="black">
                  <a:alpha val="86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aramond" panose="02020404030301010803"/>
                <a:ea typeface="+mn-ea"/>
                <a:cs typeface="+mn-cs"/>
              </a:endParaRPr>
            </a:p>
          </p:txBody>
        </p:sp>
        <p:pic>
          <p:nvPicPr>
            <p:cNvPr id="81" name="Picture 80">
              <a:extLst>
                <a:ext uri="{FF2B5EF4-FFF2-40B4-BE49-F238E27FC236}">
                  <a16:creationId xmlns:a16="http://schemas.microsoft.com/office/drawing/2014/main" xmlns="" id="{2C9D3412-AB4A-4E20-9A79-B2C80D198BC9}"/>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8288" y="3154680"/>
              <a:ext cx="777240" cy="606425"/>
            </a:xfrm>
            <a:prstGeom prst="rect">
              <a:avLst/>
            </a:prstGeom>
          </p:spPr>
        </p:pic>
        <p:sp useBgFill="1">
          <p:nvSpPr>
            <p:cNvPr id="82" name="Rounded Rectangle 22">
              <a:extLst>
                <a:ext uri="{FF2B5EF4-FFF2-40B4-BE49-F238E27FC236}">
                  <a16:creationId xmlns:a16="http://schemas.microsoft.com/office/drawing/2014/main" xmlns="" id="{A1D7D010-E182-46E6-9264-B39552853FE9}"/>
                </a:ext>
              </a:extLst>
            </p:cNvPr>
            <p:cNvSpPr/>
            <p:nvPr>
              <p:extLst>
                <p:ext uri="{386F3935-93C4-4BCD-93E2-E3B085C9AB24}">
                  <p16:designElem xmlns:p16="http://schemas.microsoft.com/office/powerpoint/2015/main" val="1"/>
                </p:ext>
              </p:extLst>
            </p:nvPr>
          </p:nvSpPr>
          <p:spPr>
            <a:xfrm>
              <a:off x="11414377" y="3128956"/>
              <a:ext cx="45720" cy="658368"/>
            </a:xfrm>
            <a:prstGeom prst="roundRect">
              <a:avLst>
                <a:gd name="adj" fmla="val 50000"/>
              </a:avLst>
            </a:prstGeom>
            <a:ln w="9525">
              <a:noFill/>
            </a:ln>
            <a:effectLst>
              <a:innerShdw blurRad="114300">
                <a:prstClr val="black">
                  <a:alpha val="86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aramond" panose="02020404030301010803"/>
                <a:ea typeface="+mn-ea"/>
                <a:cs typeface="+mn-cs"/>
              </a:endParaRPr>
            </a:p>
          </p:txBody>
        </p:sp>
        <p:pic>
          <p:nvPicPr>
            <p:cNvPr id="83" name="Picture 82">
              <a:extLst>
                <a:ext uri="{FF2B5EF4-FFF2-40B4-BE49-F238E27FC236}">
                  <a16:creationId xmlns:a16="http://schemas.microsoft.com/office/drawing/2014/main" xmlns="" id="{F4783A7B-2E08-42E4-87EC-EE59B873DFB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flipH="1">
              <a:off x="11439144" y="3154680"/>
              <a:ext cx="777240" cy="606425"/>
            </a:xfrm>
            <a:prstGeom prst="rect">
              <a:avLst/>
            </a:prstGeom>
          </p:spPr>
        </p:pic>
      </p:grpSp>
      <p:sp>
        <p:nvSpPr>
          <p:cNvPr id="3" name="Marcador de contenido 2"/>
          <p:cNvSpPr>
            <a:spLocks noGrp="1"/>
          </p:cNvSpPr>
          <p:nvPr>
            <p:ph idx="1"/>
          </p:nvPr>
        </p:nvSpPr>
        <p:spPr>
          <a:xfrm>
            <a:off x="1295401" y="2556932"/>
            <a:ext cx="9601196" cy="3318936"/>
          </a:xfrm>
        </p:spPr>
        <p:txBody>
          <a:bodyPr>
            <a:normAutofit/>
          </a:bodyPr>
          <a:lstStyle/>
          <a:p>
            <a:r>
              <a:rPr lang="es-MX" b="1">
                <a:solidFill>
                  <a:schemeClr val="bg1"/>
                </a:solidFill>
              </a:rPr>
              <a:t>Importancia de la logística</a:t>
            </a:r>
          </a:p>
          <a:p>
            <a:r>
              <a:rPr lang="es-MX">
                <a:solidFill>
                  <a:schemeClr val="bg1"/>
                </a:solidFill>
              </a:rPr>
              <a:t>Una buena logística dará como resultado la satisfacción de un buen producto terminado o en su defecto un buen servicio proporcionado. Dentro del ámbito militar, el éxito de una misión depende mucho de una buena logística.</a:t>
            </a:r>
          </a:p>
          <a:p>
            <a:endParaRPr lang="es-MX">
              <a:solidFill>
                <a:schemeClr val="bg1"/>
              </a:solidFill>
            </a:endParaRPr>
          </a:p>
        </p:txBody>
      </p:sp>
    </p:spTree>
    <p:extLst>
      <p:ext uri="{BB962C8B-B14F-4D97-AF65-F5344CB8AC3E}">
        <p14:creationId xmlns:p14="http://schemas.microsoft.com/office/powerpoint/2010/main" val="12382736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Contenido</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795040137"/>
              </p:ext>
            </p:extLst>
          </p:nvPr>
        </p:nvGraphicFramePr>
        <p:xfrm>
          <a:off x="3467100" y="2133600"/>
          <a:ext cx="65913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Marcador de número de diapositiva 2"/>
          <p:cNvSpPr>
            <a:spLocks noGrp="1"/>
          </p:cNvSpPr>
          <p:nvPr>
            <p:ph type="sldNum" sz="quarter" idx="12"/>
          </p:nvPr>
        </p:nvSpPr>
        <p:spPr/>
        <p:txBody>
          <a:bodyPr/>
          <a:lstStyle/>
          <a:p>
            <a:fld id="{043C88B6-E485-4629-A905-5B7DF589FD01}" type="slidenum">
              <a:rPr lang="es-MX" smtClean="0"/>
              <a:pPr/>
              <a:t>3</a:t>
            </a:fld>
            <a:endParaRPr lang="es-MX"/>
          </a:p>
        </p:txBody>
      </p:sp>
    </p:spTree>
    <p:extLst>
      <p:ext uri="{BB962C8B-B14F-4D97-AF65-F5344CB8AC3E}">
        <p14:creationId xmlns:p14="http://schemas.microsoft.com/office/powerpoint/2010/main" val="29382606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Resultado de imagen para logistica">
            <a:hlinkClick r:id="rId2"/>
            <a:extLst>
              <a:ext uri="{FF2B5EF4-FFF2-40B4-BE49-F238E27FC236}">
                <a16:creationId xmlns:a16="http://schemas.microsoft.com/office/drawing/2014/main" xmlns="" id="{5BCB4F81-8659-4D46-94C2-626A6416F2C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1113" b="652"/>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71" name="Rectangle 70">
            <a:extLst>
              <a:ext uri="{FF2B5EF4-FFF2-40B4-BE49-F238E27FC236}">
                <a16:creationId xmlns:a16="http://schemas.microsoft.com/office/drawing/2014/main" xmlns="" id="{8243CDD5-F82E-454F-8486-578A477A8670}"/>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6138" y="496088"/>
            <a:ext cx="11227442" cy="5883295"/>
          </a:xfrm>
          <a:prstGeom prst="rect">
            <a:avLst/>
          </a:prstGeom>
          <a:blipFill dpi="0" rotWithShape="1">
            <a:blip r:embed="rId4">
              <a:alphaModFix amt="90000"/>
              <a:duotone>
                <a:schemeClr val="bg2">
                  <a:shade val="45000"/>
                  <a:satMod val="135000"/>
                </a:schemeClr>
                <a:prstClr val="white"/>
              </a:duotone>
              <a:extLst/>
            </a:blip>
            <a:srcRect/>
            <a:tile tx="0" ty="0" sx="90000" sy="100000" flip="none" algn="ctr"/>
          </a:blipFill>
          <a:ln>
            <a:noFill/>
          </a:ln>
          <a:effectLst>
            <a:outerShdw blurRad="114300" dist="127000" dir="5400000" sx="99000" sy="99000" algn="t" rotWithShape="0">
              <a:prstClr val="black">
                <a:alpha val="40000"/>
              </a:prstClr>
            </a:outerShdw>
          </a:effectLst>
          <a:scene3d>
            <a:camera prst="orthographicFront"/>
            <a:lightRig rig="twoPt" dir="t"/>
          </a:scene3d>
          <a:sp3d contourW="6350">
            <a:bevelT w="12700" h="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xmlns="" id="{125408EF-EA7D-413B-B27F-B1FCD06FAC6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solidFill>
              <a:schemeClr val="accent1"/>
            </a:solidFill>
            <a:miter lim="800000"/>
          </a:ln>
        </p:spPr>
        <p:style>
          <a:lnRef idx="1">
            <a:schemeClr val="accent1"/>
          </a:lnRef>
          <a:fillRef idx="3">
            <a:schemeClr val="accent1"/>
          </a:fillRef>
          <a:effectRef idx="2">
            <a:schemeClr val="accent1"/>
          </a:effectRef>
          <a:fontRef idx="minor">
            <a:schemeClr val="lt1"/>
          </a:fontRef>
        </p:style>
      </p:sp>
      <p:grpSp>
        <p:nvGrpSpPr>
          <p:cNvPr id="75" name="Group 74">
            <a:extLst>
              <a:ext uri="{FF2B5EF4-FFF2-40B4-BE49-F238E27FC236}">
                <a16:creationId xmlns:a16="http://schemas.microsoft.com/office/drawing/2014/main" xmlns="" id="{9CA11A81-0344-4F96-8A6F-BBBB25E6E964}"/>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8288" y="3128956"/>
            <a:ext cx="12234672" cy="658368"/>
            <a:chOff x="-18288" y="3128956"/>
            <a:chExt cx="12234672" cy="658368"/>
          </a:xfrm>
        </p:grpSpPr>
        <p:sp>
          <p:nvSpPr>
            <p:cNvPr id="76" name="Rounded Rectangle 22">
              <a:extLst>
                <a:ext uri="{FF2B5EF4-FFF2-40B4-BE49-F238E27FC236}">
                  <a16:creationId xmlns:a16="http://schemas.microsoft.com/office/drawing/2014/main" xmlns="" id="{AD8DC422-CE88-4B6D-8A13-70E10AD98025}"/>
                </a:ext>
              </a:extLst>
            </p:cNvPr>
            <p:cNvSpPr/>
            <p:nvPr>
              <p:extLst>
                <p:ext uri="{386F3935-93C4-4BCD-93E2-E3B085C9AB24}">
                  <p16:designElem xmlns:p16="http://schemas.microsoft.com/office/powerpoint/2015/main" val="1"/>
                </p:ext>
              </p:extLst>
            </p:nvPr>
          </p:nvSpPr>
          <p:spPr>
            <a:xfrm>
              <a:off x="732303" y="3128956"/>
              <a:ext cx="45720" cy="658368"/>
            </a:xfrm>
            <a:prstGeom prst="roundRect">
              <a:avLst>
                <a:gd name="adj" fmla="val 50000"/>
              </a:avLst>
            </a:prstGeom>
            <a:solidFill>
              <a:schemeClr val="tx2">
                <a:alpha val="55000"/>
              </a:schemeClr>
            </a:solidFill>
            <a:ln w="9525">
              <a:noFill/>
            </a:ln>
            <a:effectLst>
              <a:innerShdw blurRad="114300">
                <a:prstClr val="black">
                  <a:alpha val="4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7" name="Picture 76">
              <a:extLst>
                <a:ext uri="{FF2B5EF4-FFF2-40B4-BE49-F238E27FC236}">
                  <a16:creationId xmlns:a16="http://schemas.microsoft.com/office/drawing/2014/main" xmlns="" id="{ED55CCD7-8FE9-47DC-B8F9-5C25DA7A78C1}"/>
                </a:ext>
              </a:extLst>
            </p:cNvPr>
            <p:cNvPicPr>
              <a:picLocks noChangeAspect="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a:stretch/>
          </p:blipFill>
          <p:spPr>
            <a:xfrm>
              <a:off x="-18288" y="3154680"/>
              <a:ext cx="777240" cy="606425"/>
            </a:xfrm>
            <a:prstGeom prst="rect">
              <a:avLst/>
            </a:prstGeom>
          </p:spPr>
        </p:pic>
        <p:sp>
          <p:nvSpPr>
            <p:cNvPr id="78" name="Rounded Rectangle 24">
              <a:extLst>
                <a:ext uri="{FF2B5EF4-FFF2-40B4-BE49-F238E27FC236}">
                  <a16:creationId xmlns:a16="http://schemas.microsoft.com/office/drawing/2014/main" xmlns="" id="{B1D46D73-0ACA-4770-9E9F-D36420B9F374}"/>
                </a:ext>
              </a:extLst>
            </p:cNvPr>
            <p:cNvSpPr/>
            <p:nvPr>
              <p:extLst>
                <p:ext uri="{386F3935-93C4-4BCD-93E2-E3B085C9AB24}">
                  <p16:designElem xmlns:p16="http://schemas.microsoft.com/office/powerpoint/2015/main" val="1"/>
                </p:ext>
              </p:extLst>
            </p:nvPr>
          </p:nvSpPr>
          <p:spPr>
            <a:xfrm>
              <a:off x="11414377" y="3128956"/>
              <a:ext cx="45720" cy="658368"/>
            </a:xfrm>
            <a:prstGeom prst="roundRect">
              <a:avLst>
                <a:gd name="adj" fmla="val 50000"/>
              </a:avLst>
            </a:prstGeom>
            <a:solidFill>
              <a:schemeClr val="tx2">
                <a:alpha val="55000"/>
              </a:schemeClr>
            </a:solidFill>
            <a:ln w="9525">
              <a:noFill/>
            </a:ln>
            <a:effectLst>
              <a:innerShdw blurRad="114300">
                <a:prstClr val="black">
                  <a:alpha val="4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8">
              <a:extLst>
                <a:ext uri="{FF2B5EF4-FFF2-40B4-BE49-F238E27FC236}">
                  <a16:creationId xmlns:a16="http://schemas.microsoft.com/office/drawing/2014/main" xmlns="" id="{3E2AA42B-5DF9-462B-9D27-B7E8C0B6B470}"/>
                </a:ext>
              </a:extLst>
            </p:cNvPr>
            <p:cNvPicPr>
              <a:picLocks noChangeAspect="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a:stretch/>
          </p:blipFill>
          <p:spPr>
            <a:xfrm flipH="1">
              <a:off x="11439144" y="3154680"/>
              <a:ext cx="777240" cy="606425"/>
            </a:xfrm>
            <a:prstGeom prst="rect">
              <a:avLst/>
            </a:prstGeom>
          </p:spPr>
        </p:pic>
      </p:grpSp>
      <p:cxnSp>
        <p:nvCxnSpPr>
          <p:cNvPr id="81" name="Straight Connector 80">
            <a:extLst>
              <a:ext uri="{FF2B5EF4-FFF2-40B4-BE49-F238E27FC236}">
                <a16:creationId xmlns:a16="http://schemas.microsoft.com/office/drawing/2014/main" xmlns="" id="{98C14DAD-9B93-4225-B89C-5D0B5BD3A2E0}"/>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396169" y="2421466"/>
            <a:ext cx="9407298" cy="0"/>
          </a:xfrm>
          <a:prstGeom prst="line">
            <a:avLst/>
          </a:prstGeom>
          <a:ln w="15875">
            <a:solidFill>
              <a:schemeClr val="accent1"/>
            </a:solidFill>
          </a:ln>
        </p:spPr>
        <p:style>
          <a:lnRef idx="2">
            <a:schemeClr val="accent1"/>
          </a:lnRef>
          <a:fillRef idx="0">
            <a:schemeClr val="accent1"/>
          </a:fillRef>
          <a:effectRef idx="1">
            <a:schemeClr val="accent1"/>
          </a:effectRef>
          <a:fontRef idx="minor">
            <a:schemeClr val="tx1"/>
          </a:fontRef>
        </p:style>
      </p:cxnSp>
      <p:graphicFrame>
        <p:nvGraphicFramePr>
          <p:cNvPr id="31" name="Marcador de contenido 2"/>
          <p:cNvGraphicFramePr>
            <a:graphicFrameLocks noGrp="1"/>
          </p:cNvGraphicFramePr>
          <p:nvPr>
            <p:ph idx="1"/>
            <p:extLst>
              <p:ext uri="{D42A27DB-BD31-4B8C-83A1-F6EECF244321}">
                <p14:modId xmlns:p14="http://schemas.microsoft.com/office/powerpoint/2010/main" val="212094099"/>
              </p:ext>
            </p:extLst>
          </p:nvPr>
        </p:nvGraphicFramePr>
        <p:xfrm>
          <a:off x="1295401" y="2556932"/>
          <a:ext cx="9601196" cy="331893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12584835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xmlns="" id="{0B78BE18-6882-4FAA-BC8C-CA216E96381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xmlns="" id="{1A34F12D-8C0F-46CA-9F4A-D56193C37E3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6138" y="488137"/>
            <a:ext cx="11227442" cy="5883295"/>
          </a:xfrm>
          <a:prstGeom prst="rect">
            <a:avLst/>
          </a:prstGeom>
          <a:solidFill>
            <a:schemeClr val="tx2"/>
          </a:solidFill>
          <a:ln>
            <a:noFill/>
          </a:ln>
          <a:effectLst>
            <a:outerShdw blurRad="114300" dist="127000" dir="4800000" sx="99000" sy="99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aramond" panose="02020404030301010803"/>
              <a:ea typeface="+mn-ea"/>
              <a:cs typeface="+mn-cs"/>
            </a:endParaRPr>
          </a:p>
        </p:txBody>
      </p:sp>
      <p:pic>
        <p:nvPicPr>
          <p:cNvPr id="20482" name="Picture 2" descr="Resultado de imagen para logistica">
            <a:hlinkClick r:id="rId2"/>
            <a:extLst>
              <a:ext uri="{FF2B5EF4-FFF2-40B4-BE49-F238E27FC236}">
                <a16:creationId xmlns:a16="http://schemas.microsoft.com/office/drawing/2014/main" xmlns="" id="{E018A935-54FE-4866-92E0-2F7B75290927}"/>
              </a:ext>
            </a:extLst>
          </p:cNvPr>
          <p:cNvPicPr>
            <a:picLocks noChangeAspect="1" noChangeArrowheads="1"/>
          </p:cNvPicPr>
          <p:nvPr/>
        </p:nvPicPr>
        <p:blipFill rotWithShape="1">
          <a:blip r:embed="rId3">
            <a:alphaModFix amt="25000"/>
            <a:extLst>
              <a:ext uri="{28A0092B-C50C-407E-A947-70E740481C1C}">
                <a14:useLocalDpi xmlns:a14="http://schemas.microsoft.com/office/drawing/2010/main" val="0"/>
              </a:ext>
            </a:extLst>
          </a:blip>
          <a:srcRect l="21507" r="9314" b="-1"/>
          <a:stretch/>
        </p:blipFill>
        <p:spPr bwMode="auto">
          <a:xfrm>
            <a:off x="486138" y="488137"/>
            <a:ext cx="11227442" cy="5883295"/>
          </a:xfrm>
          <a:prstGeom prst="rect">
            <a:avLst/>
          </a:prstGeom>
          <a:noFill/>
          <a:extLst>
            <a:ext uri="{909E8E84-426E-40DD-AFC4-6F175D3DCCD1}">
              <a14:hiddenFill xmlns:a14="http://schemas.microsoft.com/office/drawing/2010/main">
                <a:solidFill>
                  <a:srgbClr val="FFFFFF"/>
                </a:solidFill>
              </a14:hiddenFill>
            </a:ext>
          </a:extLst>
        </p:spPr>
      </p:pic>
      <p:sp>
        <p:nvSpPr>
          <p:cNvPr id="75" name="Rectangle 74">
            <a:extLst>
              <a:ext uri="{FF2B5EF4-FFF2-40B4-BE49-F238E27FC236}">
                <a16:creationId xmlns:a16="http://schemas.microsoft.com/office/drawing/2014/main" xmlns="" id="{F3838012-22B6-4303-8F29-04E1419B3A5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solidFill>
              <a:schemeClr val="bg1"/>
            </a:solidFill>
            <a:miter lim="800000"/>
          </a:ln>
        </p:spPr>
        <p:style>
          <a:lnRef idx="1">
            <a:schemeClr val="accent1"/>
          </a:lnRef>
          <a:fillRef idx="3">
            <a:schemeClr val="accent1"/>
          </a:fillRef>
          <a:effectRef idx="2">
            <a:schemeClr val="accent1"/>
          </a:effectRef>
          <a:fontRef idx="minor">
            <a:schemeClr val="lt1"/>
          </a:fontRef>
        </p:style>
      </p:sp>
      <p:cxnSp>
        <p:nvCxnSpPr>
          <p:cNvPr id="77" name="Straight Connector 76">
            <a:extLst>
              <a:ext uri="{FF2B5EF4-FFF2-40B4-BE49-F238E27FC236}">
                <a16:creationId xmlns:a16="http://schemas.microsoft.com/office/drawing/2014/main" xmlns="" id="{AB061FF5-9F81-427C-8DA5-3989395517FB}"/>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396169" y="2421466"/>
            <a:ext cx="9407298" cy="0"/>
          </a:xfrm>
          <a:prstGeom prst="line">
            <a:avLst/>
          </a:prstGeom>
          <a:ln w="15875">
            <a:solidFill>
              <a:schemeClr val="bg1"/>
            </a:solidFill>
          </a:ln>
        </p:spPr>
        <p:style>
          <a:lnRef idx="2">
            <a:schemeClr val="accent1"/>
          </a:lnRef>
          <a:fillRef idx="0">
            <a:schemeClr val="accent1"/>
          </a:fillRef>
          <a:effectRef idx="1">
            <a:schemeClr val="accent1"/>
          </a:effectRef>
          <a:fontRef idx="minor">
            <a:schemeClr val="tx1"/>
          </a:fontRef>
        </p:style>
      </p:cxnSp>
      <p:grpSp>
        <p:nvGrpSpPr>
          <p:cNvPr id="79" name="Group 78">
            <a:extLst>
              <a:ext uri="{FF2B5EF4-FFF2-40B4-BE49-F238E27FC236}">
                <a16:creationId xmlns:a16="http://schemas.microsoft.com/office/drawing/2014/main" xmlns="" id="{F03F5A17-2CE9-4ADD-9FAF-C1A0BB39CD0A}"/>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8288" y="3128956"/>
            <a:ext cx="12234672" cy="658368"/>
            <a:chOff x="-18288" y="3128956"/>
            <a:chExt cx="12234672" cy="658368"/>
          </a:xfrm>
        </p:grpSpPr>
        <p:sp useBgFill="1">
          <p:nvSpPr>
            <p:cNvPr id="80" name="Rounded Rectangle 20">
              <a:extLst>
                <a:ext uri="{FF2B5EF4-FFF2-40B4-BE49-F238E27FC236}">
                  <a16:creationId xmlns:a16="http://schemas.microsoft.com/office/drawing/2014/main" xmlns="" id="{4A88F887-B43E-4CD1-BCE2-739013C68D35}"/>
                </a:ext>
              </a:extLst>
            </p:cNvPr>
            <p:cNvSpPr/>
            <p:nvPr>
              <p:extLst>
                <p:ext uri="{386F3935-93C4-4BCD-93E2-E3B085C9AB24}">
                  <p16:designElem xmlns:p16="http://schemas.microsoft.com/office/powerpoint/2015/main" val="1"/>
                </p:ext>
              </p:extLst>
            </p:nvPr>
          </p:nvSpPr>
          <p:spPr>
            <a:xfrm>
              <a:off x="732303" y="3128956"/>
              <a:ext cx="45720" cy="658368"/>
            </a:xfrm>
            <a:prstGeom prst="roundRect">
              <a:avLst>
                <a:gd name="adj" fmla="val 50000"/>
              </a:avLst>
            </a:prstGeom>
            <a:ln w="9525">
              <a:noFill/>
            </a:ln>
            <a:effectLst>
              <a:innerShdw blurRad="114300">
                <a:prstClr val="black">
                  <a:alpha val="86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aramond" panose="02020404030301010803"/>
                <a:ea typeface="+mn-ea"/>
                <a:cs typeface="+mn-cs"/>
              </a:endParaRPr>
            </a:p>
          </p:txBody>
        </p:sp>
        <p:pic>
          <p:nvPicPr>
            <p:cNvPr id="81" name="Picture 80">
              <a:extLst>
                <a:ext uri="{FF2B5EF4-FFF2-40B4-BE49-F238E27FC236}">
                  <a16:creationId xmlns:a16="http://schemas.microsoft.com/office/drawing/2014/main" xmlns="" id="{2C9D3412-AB4A-4E20-9A79-B2C80D198BC9}"/>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8288" y="3154680"/>
              <a:ext cx="777240" cy="606425"/>
            </a:xfrm>
            <a:prstGeom prst="rect">
              <a:avLst/>
            </a:prstGeom>
          </p:spPr>
        </p:pic>
        <p:sp useBgFill="1">
          <p:nvSpPr>
            <p:cNvPr id="82" name="Rounded Rectangle 22">
              <a:extLst>
                <a:ext uri="{FF2B5EF4-FFF2-40B4-BE49-F238E27FC236}">
                  <a16:creationId xmlns:a16="http://schemas.microsoft.com/office/drawing/2014/main" xmlns="" id="{A1D7D010-E182-46E6-9264-B39552853FE9}"/>
                </a:ext>
              </a:extLst>
            </p:cNvPr>
            <p:cNvSpPr/>
            <p:nvPr>
              <p:extLst>
                <p:ext uri="{386F3935-93C4-4BCD-93E2-E3B085C9AB24}">
                  <p16:designElem xmlns:p16="http://schemas.microsoft.com/office/powerpoint/2015/main" val="1"/>
                </p:ext>
              </p:extLst>
            </p:nvPr>
          </p:nvSpPr>
          <p:spPr>
            <a:xfrm>
              <a:off x="11414377" y="3128956"/>
              <a:ext cx="45720" cy="658368"/>
            </a:xfrm>
            <a:prstGeom prst="roundRect">
              <a:avLst>
                <a:gd name="adj" fmla="val 50000"/>
              </a:avLst>
            </a:prstGeom>
            <a:ln w="9525">
              <a:noFill/>
            </a:ln>
            <a:effectLst>
              <a:innerShdw blurRad="114300">
                <a:prstClr val="black">
                  <a:alpha val="86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aramond" panose="02020404030301010803"/>
                <a:ea typeface="+mn-ea"/>
                <a:cs typeface="+mn-cs"/>
              </a:endParaRPr>
            </a:p>
          </p:txBody>
        </p:sp>
        <p:pic>
          <p:nvPicPr>
            <p:cNvPr id="83" name="Picture 82">
              <a:extLst>
                <a:ext uri="{FF2B5EF4-FFF2-40B4-BE49-F238E27FC236}">
                  <a16:creationId xmlns:a16="http://schemas.microsoft.com/office/drawing/2014/main" xmlns="" id="{F4783A7B-2E08-42E4-87EC-EE59B873DFB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flipH="1">
              <a:off x="11439144" y="3154680"/>
              <a:ext cx="777240" cy="606425"/>
            </a:xfrm>
            <a:prstGeom prst="rect">
              <a:avLst/>
            </a:prstGeom>
          </p:spPr>
        </p:pic>
      </p:grpSp>
      <p:sp>
        <p:nvSpPr>
          <p:cNvPr id="5" name="Marcador de contenido 4"/>
          <p:cNvSpPr>
            <a:spLocks noGrp="1"/>
          </p:cNvSpPr>
          <p:nvPr>
            <p:ph idx="1"/>
          </p:nvPr>
        </p:nvSpPr>
        <p:spPr>
          <a:xfrm>
            <a:off x="1295401" y="2556932"/>
            <a:ext cx="9601196" cy="3318936"/>
          </a:xfrm>
          <a:prstGeom prst="rect">
            <a:avLst/>
          </a:prstGeom>
        </p:spPr>
        <p:txBody>
          <a:bodyPr>
            <a:normAutofit/>
          </a:bodyPr>
          <a:lstStyle/>
          <a:p>
            <a:pPr>
              <a:lnSpc>
                <a:spcPct val="90000"/>
              </a:lnSpc>
              <a:buFont typeface="Wingdings" panose="05000000000000000000" pitchFamily="2" charset="2"/>
              <a:buChar char="ü"/>
            </a:pPr>
            <a:r>
              <a:rPr lang="es-MX" sz="2000">
                <a:solidFill>
                  <a:schemeClr val="bg1"/>
                </a:solidFill>
              </a:rPr>
              <a:t>Tratamiento y atención de los pedidos.</a:t>
            </a:r>
          </a:p>
          <a:p>
            <a:pPr>
              <a:lnSpc>
                <a:spcPct val="90000"/>
              </a:lnSpc>
              <a:buFont typeface="Wingdings" panose="05000000000000000000" pitchFamily="2" charset="2"/>
              <a:buChar char="ü"/>
            </a:pPr>
            <a:r>
              <a:rPr lang="es-MX" sz="2000">
                <a:solidFill>
                  <a:schemeClr val="bg1"/>
                </a:solidFill>
              </a:rPr>
              <a:t>Reciclaje de residuos y de los productos desechados por el cliente.</a:t>
            </a:r>
          </a:p>
          <a:p>
            <a:pPr>
              <a:lnSpc>
                <a:spcPct val="90000"/>
              </a:lnSpc>
              <a:buFont typeface="Wingdings" panose="05000000000000000000" pitchFamily="2" charset="2"/>
              <a:buChar char="ü"/>
            </a:pPr>
            <a:r>
              <a:rPr lang="es-MX" sz="2000">
                <a:solidFill>
                  <a:schemeClr val="bg1"/>
                </a:solidFill>
              </a:rPr>
              <a:t>Planificación de la producción.</a:t>
            </a:r>
          </a:p>
          <a:p>
            <a:pPr>
              <a:lnSpc>
                <a:spcPct val="90000"/>
              </a:lnSpc>
              <a:buFont typeface="Wingdings" panose="05000000000000000000" pitchFamily="2" charset="2"/>
              <a:buChar char="ü"/>
            </a:pPr>
            <a:r>
              <a:rPr lang="es-MX" sz="2000">
                <a:solidFill>
                  <a:schemeClr val="bg1"/>
                </a:solidFill>
              </a:rPr>
              <a:t>Control de producción.</a:t>
            </a:r>
          </a:p>
          <a:p>
            <a:pPr>
              <a:lnSpc>
                <a:spcPct val="90000"/>
              </a:lnSpc>
              <a:buFont typeface="Wingdings" panose="05000000000000000000" pitchFamily="2" charset="2"/>
              <a:buChar char="ü"/>
            </a:pPr>
            <a:r>
              <a:rPr lang="es-MX" sz="2000">
                <a:solidFill>
                  <a:schemeClr val="bg1"/>
                </a:solidFill>
              </a:rPr>
              <a:t>Información y comunicaciones.</a:t>
            </a:r>
          </a:p>
          <a:p>
            <a:pPr>
              <a:lnSpc>
                <a:spcPct val="90000"/>
              </a:lnSpc>
              <a:buFont typeface="Wingdings" panose="05000000000000000000" pitchFamily="2" charset="2"/>
              <a:buChar char="ü"/>
            </a:pPr>
            <a:r>
              <a:rPr lang="es-MX" sz="2000">
                <a:solidFill>
                  <a:schemeClr val="bg1"/>
                </a:solidFill>
              </a:rPr>
              <a:t>Control de calidad.</a:t>
            </a:r>
          </a:p>
          <a:p>
            <a:pPr>
              <a:lnSpc>
                <a:spcPct val="90000"/>
              </a:lnSpc>
              <a:buFont typeface="Wingdings" panose="05000000000000000000" pitchFamily="2" charset="2"/>
              <a:buChar char="ü"/>
            </a:pPr>
            <a:r>
              <a:rPr lang="es-MX" sz="2000">
                <a:solidFill>
                  <a:schemeClr val="bg1"/>
                </a:solidFill>
              </a:rPr>
              <a:t>Mantenimiento.</a:t>
            </a:r>
          </a:p>
          <a:p>
            <a:pPr>
              <a:lnSpc>
                <a:spcPct val="90000"/>
              </a:lnSpc>
              <a:buFont typeface="Wingdings" panose="05000000000000000000" pitchFamily="2" charset="2"/>
              <a:buChar char="ü"/>
            </a:pPr>
            <a:r>
              <a:rPr lang="es-MX" sz="2000">
                <a:solidFill>
                  <a:schemeClr val="bg1"/>
                </a:solidFill>
              </a:rPr>
              <a:t>Ventas.</a:t>
            </a:r>
          </a:p>
        </p:txBody>
      </p:sp>
    </p:spTree>
    <p:extLst>
      <p:ext uri="{BB962C8B-B14F-4D97-AF65-F5344CB8AC3E}">
        <p14:creationId xmlns:p14="http://schemas.microsoft.com/office/powerpoint/2010/main" val="375187295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dirty="0"/>
              <a:t>La planificación se debe basar en información, situaciones y hechos lo más precisos posible. Planificar es una labor intelectual, por lo que hay que adelantarse a los hechos, anticipando variantes que pudieran producirse, así como la forma de encarar los imprevistos; en consecuencia, hay que estipular un esquema de actividades y sus secuencias. Algunas de las características principales que se deben tomar en cuenta al hacer una planificación son las siguientes:</a:t>
            </a:r>
          </a:p>
        </p:txBody>
      </p:sp>
      <p:sp>
        <p:nvSpPr>
          <p:cNvPr id="5" name="CuadroTexto 4"/>
          <p:cNvSpPr txBox="1"/>
          <p:nvPr/>
        </p:nvSpPr>
        <p:spPr>
          <a:xfrm>
            <a:off x="1672936" y="893618"/>
            <a:ext cx="2733441" cy="707886"/>
          </a:xfrm>
          <a:prstGeom prst="rect">
            <a:avLst/>
          </a:prstGeom>
          <a:noFill/>
        </p:spPr>
        <p:txBody>
          <a:bodyPr wrap="none" rtlCol="0">
            <a:spAutoFit/>
          </a:bodyPr>
          <a:lstStyle/>
          <a:p>
            <a:pPr algn="ctr"/>
            <a:r>
              <a:rPr lang="es-MX" sz="4000" dirty="0">
                <a:solidFill>
                  <a:schemeClr val="accent2">
                    <a:lumMod val="75000"/>
                  </a:schemeClr>
                </a:solidFill>
              </a:rPr>
              <a:t>Planificación</a:t>
            </a:r>
          </a:p>
        </p:txBody>
      </p:sp>
    </p:spTree>
    <p:extLst>
      <p:ext uri="{BB962C8B-B14F-4D97-AF65-F5344CB8AC3E}">
        <p14:creationId xmlns:p14="http://schemas.microsoft.com/office/powerpoint/2010/main" val="26533137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xmlns="" id="{0B78BE18-6882-4FAA-BC8C-CA216E96381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xmlns="" id="{1A34F12D-8C0F-46CA-9F4A-D56193C37E3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6138" y="488137"/>
            <a:ext cx="11227442" cy="5883295"/>
          </a:xfrm>
          <a:prstGeom prst="rect">
            <a:avLst/>
          </a:prstGeom>
          <a:solidFill>
            <a:schemeClr val="tx2"/>
          </a:solidFill>
          <a:ln>
            <a:noFill/>
          </a:ln>
          <a:effectLst>
            <a:outerShdw blurRad="114300" dist="127000" dir="4800000" sx="99000" sy="99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aramond" panose="02020404030301010803"/>
              <a:ea typeface="+mn-ea"/>
              <a:cs typeface="+mn-cs"/>
            </a:endParaRPr>
          </a:p>
        </p:txBody>
      </p:sp>
      <p:pic>
        <p:nvPicPr>
          <p:cNvPr id="21508" name="Picture 4" descr="Resultado de imagen para planificación">
            <a:hlinkClick r:id="rId2"/>
            <a:extLst>
              <a:ext uri="{FF2B5EF4-FFF2-40B4-BE49-F238E27FC236}">
                <a16:creationId xmlns:a16="http://schemas.microsoft.com/office/drawing/2014/main" xmlns="" id="{240F6C17-CDD9-4316-9531-0802319B7299}"/>
              </a:ext>
            </a:extLst>
          </p:cNvPr>
          <p:cNvPicPr>
            <a:picLocks noChangeAspect="1" noChangeArrowheads="1"/>
          </p:cNvPicPr>
          <p:nvPr/>
        </p:nvPicPr>
        <p:blipFill rotWithShape="1">
          <a:blip r:embed="rId3">
            <a:alphaModFix amt="25000"/>
            <a:extLst>
              <a:ext uri="{28A0092B-C50C-407E-A947-70E740481C1C}">
                <a14:useLocalDpi xmlns:a14="http://schemas.microsoft.com/office/drawing/2010/main" val="0"/>
              </a:ext>
            </a:extLst>
          </a:blip>
          <a:srcRect t="22369" r="1" b="1"/>
          <a:stretch/>
        </p:blipFill>
        <p:spPr bwMode="auto">
          <a:xfrm>
            <a:off x="486138" y="488137"/>
            <a:ext cx="11227442" cy="5883295"/>
          </a:xfrm>
          <a:prstGeom prst="rect">
            <a:avLst/>
          </a:prstGeom>
          <a:noFill/>
          <a:extLst>
            <a:ext uri="{909E8E84-426E-40DD-AFC4-6F175D3DCCD1}">
              <a14:hiddenFill xmlns:a14="http://schemas.microsoft.com/office/drawing/2010/main">
                <a:solidFill>
                  <a:srgbClr val="FFFFFF"/>
                </a:solidFill>
              </a14:hiddenFill>
            </a:ext>
          </a:extLst>
        </p:spPr>
      </p:pic>
      <p:sp>
        <p:nvSpPr>
          <p:cNvPr id="77" name="Rectangle 76">
            <a:extLst>
              <a:ext uri="{FF2B5EF4-FFF2-40B4-BE49-F238E27FC236}">
                <a16:creationId xmlns:a16="http://schemas.microsoft.com/office/drawing/2014/main" xmlns="" id="{F3838012-22B6-4303-8F29-04E1419B3A5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solidFill>
              <a:schemeClr val="bg1"/>
            </a:solidFill>
            <a:miter lim="800000"/>
          </a:ln>
        </p:spPr>
        <p:style>
          <a:lnRef idx="1">
            <a:schemeClr val="accent1"/>
          </a:lnRef>
          <a:fillRef idx="3">
            <a:schemeClr val="accent1"/>
          </a:fillRef>
          <a:effectRef idx="2">
            <a:schemeClr val="accent1"/>
          </a:effectRef>
          <a:fontRef idx="minor">
            <a:schemeClr val="lt1"/>
          </a:fontRef>
        </p:style>
      </p:sp>
      <p:cxnSp>
        <p:nvCxnSpPr>
          <p:cNvPr id="79" name="Straight Connector 78">
            <a:extLst>
              <a:ext uri="{FF2B5EF4-FFF2-40B4-BE49-F238E27FC236}">
                <a16:creationId xmlns:a16="http://schemas.microsoft.com/office/drawing/2014/main" xmlns="" id="{AB061FF5-9F81-427C-8DA5-3989395517FB}"/>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396169" y="2421466"/>
            <a:ext cx="9407298" cy="0"/>
          </a:xfrm>
          <a:prstGeom prst="line">
            <a:avLst/>
          </a:prstGeom>
          <a:ln w="15875">
            <a:solidFill>
              <a:schemeClr val="bg1"/>
            </a:solidFill>
          </a:ln>
        </p:spPr>
        <p:style>
          <a:lnRef idx="2">
            <a:schemeClr val="accent1"/>
          </a:lnRef>
          <a:fillRef idx="0">
            <a:schemeClr val="accent1"/>
          </a:fillRef>
          <a:effectRef idx="1">
            <a:schemeClr val="accent1"/>
          </a:effectRef>
          <a:fontRef idx="minor">
            <a:schemeClr val="tx1"/>
          </a:fontRef>
        </p:style>
      </p:cxnSp>
      <p:grpSp>
        <p:nvGrpSpPr>
          <p:cNvPr id="81" name="Group 80">
            <a:extLst>
              <a:ext uri="{FF2B5EF4-FFF2-40B4-BE49-F238E27FC236}">
                <a16:creationId xmlns:a16="http://schemas.microsoft.com/office/drawing/2014/main" xmlns="" id="{F03F5A17-2CE9-4ADD-9FAF-C1A0BB39CD0A}"/>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8288" y="3128956"/>
            <a:ext cx="12234672" cy="658368"/>
            <a:chOff x="-18288" y="3128956"/>
            <a:chExt cx="12234672" cy="658368"/>
          </a:xfrm>
        </p:grpSpPr>
        <p:sp useBgFill="1">
          <p:nvSpPr>
            <p:cNvPr id="82" name="Rounded Rectangle 20">
              <a:extLst>
                <a:ext uri="{FF2B5EF4-FFF2-40B4-BE49-F238E27FC236}">
                  <a16:creationId xmlns:a16="http://schemas.microsoft.com/office/drawing/2014/main" xmlns="" id="{4A88F887-B43E-4CD1-BCE2-739013C68D35}"/>
                </a:ext>
              </a:extLst>
            </p:cNvPr>
            <p:cNvSpPr/>
            <p:nvPr>
              <p:extLst>
                <p:ext uri="{386F3935-93C4-4BCD-93E2-E3B085C9AB24}">
                  <p16:designElem xmlns:p16="http://schemas.microsoft.com/office/powerpoint/2015/main" val="1"/>
                </p:ext>
              </p:extLst>
            </p:nvPr>
          </p:nvSpPr>
          <p:spPr>
            <a:xfrm>
              <a:off x="732303" y="3128956"/>
              <a:ext cx="45720" cy="658368"/>
            </a:xfrm>
            <a:prstGeom prst="roundRect">
              <a:avLst>
                <a:gd name="adj" fmla="val 50000"/>
              </a:avLst>
            </a:prstGeom>
            <a:ln w="9525">
              <a:noFill/>
            </a:ln>
            <a:effectLst>
              <a:innerShdw blurRad="114300">
                <a:prstClr val="black">
                  <a:alpha val="86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aramond" panose="02020404030301010803"/>
                <a:ea typeface="+mn-ea"/>
                <a:cs typeface="+mn-cs"/>
              </a:endParaRPr>
            </a:p>
          </p:txBody>
        </p:sp>
        <p:pic>
          <p:nvPicPr>
            <p:cNvPr id="83" name="Picture 82">
              <a:extLst>
                <a:ext uri="{FF2B5EF4-FFF2-40B4-BE49-F238E27FC236}">
                  <a16:creationId xmlns:a16="http://schemas.microsoft.com/office/drawing/2014/main" xmlns="" id="{2C9D3412-AB4A-4E20-9A79-B2C80D198BC9}"/>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8288" y="3154680"/>
              <a:ext cx="777240" cy="606425"/>
            </a:xfrm>
            <a:prstGeom prst="rect">
              <a:avLst/>
            </a:prstGeom>
          </p:spPr>
        </p:pic>
        <p:sp useBgFill="1">
          <p:nvSpPr>
            <p:cNvPr id="84" name="Rounded Rectangle 22">
              <a:extLst>
                <a:ext uri="{FF2B5EF4-FFF2-40B4-BE49-F238E27FC236}">
                  <a16:creationId xmlns:a16="http://schemas.microsoft.com/office/drawing/2014/main" xmlns="" id="{A1D7D010-E182-46E6-9264-B39552853FE9}"/>
                </a:ext>
              </a:extLst>
            </p:cNvPr>
            <p:cNvSpPr/>
            <p:nvPr>
              <p:extLst>
                <p:ext uri="{386F3935-93C4-4BCD-93E2-E3B085C9AB24}">
                  <p16:designElem xmlns:p16="http://schemas.microsoft.com/office/powerpoint/2015/main" val="1"/>
                </p:ext>
              </p:extLst>
            </p:nvPr>
          </p:nvSpPr>
          <p:spPr>
            <a:xfrm>
              <a:off x="11414377" y="3128956"/>
              <a:ext cx="45720" cy="658368"/>
            </a:xfrm>
            <a:prstGeom prst="roundRect">
              <a:avLst>
                <a:gd name="adj" fmla="val 50000"/>
              </a:avLst>
            </a:prstGeom>
            <a:ln w="9525">
              <a:noFill/>
            </a:ln>
            <a:effectLst>
              <a:innerShdw blurRad="114300">
                <a:prstClr val="black">
                  <a:alpha val="86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aramond" panose="02020404030301010803"/>
                <a:ea typeface="+mn-ea"/>
                <a:cs typeface="+mn-cs"/>
              </a:endParaRPr>
            </a:p>
          </p:txBody>
        </p:sp>
        <p:pic>
          <p:nvPicPr>
            <p:cNvPr id="85" name="Picture 84">
              <a:extLst>
                <a:ext uri="{FF2B5EF4-FFF2-40B4-BE49-F238E27FC236}">
                  <a16:creationId xmlns:a16="http://schemas.microsoft.com/office/drawing/2014/main" xmlns="" id="{F4783A7B-2E08-42E4-87EC-EE59B873DFB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flipH="1">
              <a:off x="11439144" y="3154680"/>
              <a:ext cx="777240" cy="606425"/>
            </a:xfrm>
            <a:prstGeom prst="rect">
              <a:avLst/>
            </a:prstGeom>
          </p:spPr>
        </p:pic>
      </p:grpSp>
      <p:sp>
        <p:nvSpPr>
          <p:cNvPr id="3" name="Marcador de contenido 2"/>
          <p:cNvSpPr>
            <a:spLocks noGrp="1"/>
          </p:cNvSpPr>
          <p:nvPr>
            <p:ph idx="1"/>
          </p:nvPr>
        </p:nvSpPr>
        <p:spPr>
          <a:xfrm>
            <a:off x="1295401" y="2556932"/>
            <a:ext cx="9601196" cy="3318936"/>
          </a:xfrm>
        </p:spPr>
        <p:txBody>
          <a:bodyPr>
            <a:normAutofit lnSpcReduction="10000"/>
          </a:bodyPr>
          <a:lstStyle/>
          <a:p>
            <a:pPr>
              <a:lnSpc>
                <a:spcPct val="90000"/>
              </a:lnSpc>
              <a:buFont typeface="Wingdings" panose="05000000000000000000" pitchFamily="2" charset="2"/>
              <a:buChar char="ü"/>
            </a:pPr>
            <a:r>
              <a:rPr lang="es-MX" sz="2000">
                <a:solidFill>
                  <a:schemeClr val="bg1"/>
                </a:solidFill>
              </a:rPr>
              <a:t>Aclarar, ampliar y determinar los objetivos organizativos.</a:t>
            </a:r>
          </a:p>
          <a:p>
            <a:pPr>
              <a:lnSpc>
                <a:spcPct val="90000"/>
              </a:lnSpc>
              <a:buFont typeface="Wingdings" panose="05000000000000000000" pitchFamily="2" charset="2"/>
              <a:buChar char="ü"/>
            </a:pPr>
            <a:r>
              <a:rPr lang="es-MX" sz="2000">
                <a:solidFill>
                  <a:schemeClr val="bg1"/>
                </a:solidFill>
              </a:rPr>
              <a:t>Definir las previsiones.</a:t>
            </a:r>
          </a:p>
          <a:p>
            <a:pPr>
              <a:lnSpc>
                <a:spcPct val="90000"/>
              </a:lnSpc>
              <a:buFont typeface="Wingdings" panose="05000000000000000000" pitchFamily="2" charset="2"/>
              <a:buChar char="ü"/>
            </a:pPr>
            <a:r>
              <a:rPr lang="es-MX" sz="2000">
                <a:solidFill>
                  <a:schemeClr val="bg1"/>
                </a:solidFill>
              </a:rPr>
              <a:t>Establecer las condiciones y suposiciones bajo las cuales deben desarrollarse las actividades.</a:t>
            </a:r>
          </a:p>
          <a:p>
            <a:pPr>
              <a:lnSpc>
                <a:spcPct val="90000"/>
              </a:lnSpc>
              <a:buFont typeface="Wingdings" panose="05000000000000000000" pitchFamily="2" charset="2"/>
              <a:buChar char="ü"/>
            </a:pPr>
            <a:r>
              <a:rPr lang="es-MX" sz="2000">
                <a:solidFill>
                  <a:schemeClr val="bg1"/>
                </a:solidFill>
              </a:rPr>
              <a:t>Seleccionar e indicar las tareas para el logro de los objetivos.</a:t>
            </a:r>
          </a:p>
          <a:p>
            <a:pPr>
              <a:lnSpc>
                <a:spcPct val="90000"/>
              </a:lnSpc>
              <a:buFont typeface="Wingdings" panose="05000000000000000000" pitchFamily="2" charset="2"/>
              <a:buChar char="ü"/>
            </a:pPr>
            <a:r>
              <a:rPr lang="es-MX" sz="2000">
                <a:solidFill>
                  <a:schemeClr val="bg1"/>
                </a:solidFill>
              </a:rPr>
              <a:t>Establecer un plan de hitos.</a:t>
            </a:r>
          </a:p>
          <a:p>
            <a:pPr>
              <a:lnSpc>
                <a:spcPct val="90000"/>
              </a:lnSpc>
              <a:buFont typeface="Wingdings" panose="05000000000000000000" pitchFamily="2" charset="2"/>
              <a:buChar char="ü"/>
            </a:pPr>
            <a:r>
              <a:rPr lang="es-MX" sz="2000">
                <a:solidFill>
                  <a:schemeClr val="bg1"/>
                </a:solidFill>
              </a:rPr>
              <a:t>Fijar las políticas.</a:t>
            </a:r>
          </a:p>
          <a:p>
            <a:pPr>
              <a:lnSpc>
                <a:spcPct val="90000"/>
              </a:lnSpc>
              <a:buFont typeface="Wingdings" panose="05000000000000000000" pitchFamily="2" charset="2"/>
              <a:buChar char="ü"/>
            </a:pPr>
            <a:r>
              <a:rPr lang="es-MX" sz="2000">
                <a:solidFill>
                  <a:schemeClr val="bg1"/>
                </a:solidFill>
              </a:rPr>
              <a:t>Planear estándares y métodos para cumplirlos.</a:t>
            </a:r>
          </a:p>
          <a:p>
            <a:pPr>
              <a:lnSpc>
                <a:spcPct val="90000"/>
              </a:lnSpc>
              <a:buFont typeface="Wingdings" panose="05000000000000000000" pitchFamily="2" charset="2"/>
              <a:buChar char="ü"/>
            </a:pPr>
            <a:r>
              <a:rPr lang="es-MX" sz="2000">
                <a:solidFill>
                  <a:schemeClr val="bg1"/>
                </a:solidFill>
              </a:rPr>
              <a:t>Anticipar los problemas futuros.</a:t>
            </a:r>
          </a:p>
        </p:txBody>
      </p:sp>
    </p:spTree>
    <p:extLst>
      <p:ext uri="{BB962C8B-B14F-4D97-AF65-F5344CB8AC3E}">
        <p14:creationId xmlns:p14="http://schemas.microsoft.com/office/powerpoint/2010/main" val="263122586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a:solidFill>
                  <a:schemeClr val="accent2">
                    <a:lumMod val="75000"/>
                  </a:schemeClr>
                </a:solidFill>
              </a:rPr>
              <a:t>Almacenamiento</a:t>
            </a:r>
            <a:endParaRPr lang="es-MX" dirty="0"/>
          </a:p>
        </p:txBody>
      </p:sp>
      <p:sp>
        <p:nvSpPr>
          <p:cNvPr id="3" name="Marcador de contenido 2"/>
          <p:cNvSpPr>
            <a:spLocks noGrp="1"/>
          </p:cNvSpPr>
          <p:nvPr>
            <p:ph idx="1"/>
          </p:nvPr>
        </p:nvSpPr>
        <p:spPr/>
        <p:txBody>
          <a:bodyPr>
            <a:normAutofit lnSpcReduction="10000"/>
          </a:bodyPr>
          <a:lstStyle/>
          <a:p>
            <a:pPr algn="just"/>
            <a:r>
              <a:rPr lang="es-MX" dirty="0"/>
              <a:t>La política de cualquier almacén se basa en el cumplimiento de criterios de utilización máxima de su capacidad, garantizando una organización optimizada tanto en lo referente a su accesibilidad como al hecho de permitir un ágil tratamiento de los ítems almacenados. En muchas ocasiones la operativa suele estar automatizada, incluso las condiciones físicas y medioambientales se controlan para contar con una adecuada conservación de la mercancía, o también por motivos de seguridad e higiene para el personal.</a:t>
            </a:r>
          </a:p>
        </p:txBody>
      </p:sp>
    </p:spTree>
    <p:extLst>
      <p:ext uri="{BB962C8B-B14F-4D97-AF65-F5344CB8AC3E}">
        <p14:creationId xmlns:p14="http://schemas.microsoft.com/office/powerpoint/2010/main" val="49280429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04ADCF8C-1CCF-4ED1-9A46-BD8C2E407ADE}"/>
              </a:ext>
            </a:extLst>
          </p:cNvPr>
          <p:cNvSpPr>
            <a:spLocks noGrp="1"/>
          </p:cNvSpPr>
          <p:nvPr>
            <p:ph type="title"/>
          </p:nvPr>
        </p:nvSpPr>
        <p:spPr/>
        <p:txBody>
          <a:bodyPr/>
          <a:lstStyle/>
          <a:p>
            <a:endParaRPr lang="es-MX"/>
          </a:p>
        </p:txBody>
      </p:sp>
      <p:pic>
        <p:nvPicPr>
          <p:cNvPr id="23554" name="Picture 2" descr="Resultado de imagen para Almacenamiento en los canale de distribución">
            <a:hlinkClick r:id="rId2"/>
            <a:extLst>
              <a:ext uri="{FF2B5EF4-FFF2-40B4-BE49-F238E27FC236}">
                <a16:creationId xmlns:a16="http://schemas.microsoft.com/office/drawing/2014/main" xmlns="" id="{7D80A640-9C68-4114-868A-46BA4BEB38E0}"/>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295402" y="982133"/>
            <a:ext cx="9601196" cy="48932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44773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solidFill>
                  <a:schemeClr val="accent2">
                    <a:lumMod val="75000"/>
                  </a:schemeClr>
                </a:solidFill>
              </a:rPr>
              <a:t>Transporte interno</a:t>
            </a:r>
            <a:endParaRPr lang="es-MX" dirty="0"/>
          </a:p>
        </p:txBody>
      </p:sp>
      <p:sp>
        <p:nvSpPr>
          <p:cNvPr id="3" name="Marcador de contenido 2"/>
          <p:cNvSpPr>
            <a:spLocks noGrp="1"/>
          </p:cNvSpPr>
          <p:nvPr>
            <p:ph idx="1"/>
          </p:nvPr>
        </p:nvSpPr>
        <p:spPr/>
        <p:txBody>
          <a:bodyPr>
            <a:normAutofit fontScale="92500" lnSpcReduction="10000"/>
          </a:bodyPr>
          <a:lstStyle/>
          <a:p>
            <a:pPr algn="just"/>
            <a:r>
              <a:rPr lang="es-MX" dirty="0"/>
              <a:t>Dentro del ámbito del transporte interno se cuenta con métodos que permiten la identificación permanente de los lotes o ítems durante su tránsito dentro de la empresa, utilizando sistemas de gestión informatizada de la producción, del aprovisionamiento y de la distribución; garantizando una elevada satisfacción de las demandas internas de material, ya sean repuestos, productos intermedios o terminados, cuyo desempeño logra altos niveles de agilidad y favorece el mantenimiento de pocos inventarios, lo que a su vez permite una alta rotación de los </a:t>
            </a:r>
            <a:r>
              <a:rPr lang="es-MX" i="1" dirty="0"/>
              <a:t>inputs</a:t>
            </a:r>
            <a:r>
              <a:rPr lang="es-MX" dirty="0"/>
              <a:t> almacenados evitando excesos y obsolescencia de los mismos.</a:t>
            </a:r>
          </a:p>
        </p:txBody>
      </p:sp>
      <p:pic>
        <p:nvPicPr>
          <p:cNvPr id="24578" name="Picture 2" descr="Resultado de imagen para transporte interno">
            <a:hlinkClick r:id="rId2"/>
            <a:extLst>
              <a:ext uri="{FF2B5EF4-FFF2-40B4-BE49-F238E27FC236}">
                <a16:creationId xmlns:a16="http://schemas.microsoft.com/office/drawing/2014/main" xmlns="" id="{DF11C804-7B51-45A5-9EBF-ED7F17035C0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19930" y="583095"/>
            <a:ext cx="3006381" cy="1585085"/>
          </a:xfrm>
          <a:prstGeom prst="rect">
            <a:avLst/>
          </a:prstGeom>
          <a:noFill/>
          <a:extLst>
            <a:ext uri="{909E8E84-426E-40DD-AFC4-6F175D3DCCD1}">
              <a14:hiddenFill xmlns:a14="http://schemas.microsoft.com/office/drawing/2010/main">
                <a:solidFill>
                  <a:srgbClr val="FFFFFF"/>
                </a:solidFill>
              </a14:hiddenFill>
            </a:ext>
          </a:extLst>
        </p:spPr>
      </p:pic>
      <p:pic>
        <p:nvPicPr>
          <p:cNvPr id="24580" name="Picture 4" descr="Resultado de imagen para transporte interno">
            <a:hlinkClick r:id="rId4"/>
            <a:extLst>
              <a:ext uri="{FF2B5EF4-FFF2-40B4-BE49-F238E27FC236}">
                <a16:creationId xmlns:a16="http://schemas.microsoft.com/office/drawing/2014/main" xmlns="" id="{0847D83C-707E-4D1B-86C7-7A0F5B9016D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9515" y="689113"/>
            <a:ext cx="2776537" cy="14790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98097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solidFill>
                  <a:schemeClr val="accent2">
                    <a:lumMod val="75000"/>
                  </a:schemeClr>
                </a:solidFill>
              </a:rPr>
              <a:t>Integración de la cadena de suministro</a:t>
            </a:r>
            <a:r>
              <a:rPr lang="es-MX" dirty="0"/>
              <a:t/>
            </a:r>
            <a:br>
              <a:rPr lang="es-MX" dirty="0"/>
            </a:br>
            <a:endParaRPr lang="es-MX" dirty="0"/>
          </a:p>
        </p:txBody>
      </p:sp>
      <p:sp>
        <p:nvSpPr>
          <p:cNvPr id="3" name="Marcador de contenido 2"/>
          <p:cNvSpPr>
            <a:spLocks noGrp="1"/>
          </p:cNvSpPr>
          <p:nvPr>
            <p:ph idx="1"/>
          </p:nvPr>
        </p:nvSpPr>
        <p:spPr/>
        <p:txBody>
          <a:bodyPr/>
          <a:lstStyle/>
          <a:p>
            <a:r>
              <a:rPr lang="es-MX" dirty="0"/>
              <a:t>La integración con el ámbito de los proveedores ha sido una constante en la evolución de las organizaciones, donde la producción y el suministro se observan como realidades conectadas de forma ágil, lo que implica el interés por la participación del proveedor en los procesos para la mejora continua y la aportación de ideas para los proyectos innovadores, lo cual se fomenta con un intercambio informativo y tecnológico.</a:t>
            </a:r>
          </a:p>
        </p:txBody>
      </p:sp>
    </p:spTree>
    <p:extLst>
      <p:ext uri="{BB962C8B-B14F-4D97-AF65-F5344CB8AC3E}">
        <p14:creationId xmlns:p14="http://schemas.microsoft.com/office/powerpoint/2010/main" val="228279477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xmlns="" id="{4A2AAA7B-DD5A-486B-B28F-F1958831530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5" name="Group 74">
            <a:extLst>
              <a:ext uri="{FF2B5EF4-FFF2-40B4-BE49-F238E27FC236}">
                <a16:creationId xmlns:a16="http://schemas.microsoft.com/office/drawing/2014/main" xmlns="" id="{3DB99B21-A649-42D2-BB86-486C2E73A089}"/>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736" y="0"/>
            <a:ext cx="12229962" cy="6856214"/>
            <a:chOff x="-15736" y="0"/>
            <a:chExt cx="12229962" cy="6856214"/>
          </a:xfrm>
        </p:grpSpPr>
        <p:pic>
          <p:nvPicPr>
            <p:cNvPr id="76" name="Picture 75">
              <a:extLst>
                <a:ext uri="{FF2B5EF4-FFF2-40B4-BE49-F238E27FC236}">
                  <a16:creationId xmlns:a16="http://schemas.microsoft.com/office/drawing/2014/main" xmlns="" id="{4A631EEB-EF96-4032-8B47-62220C1316EB}"/>
                </a:ext>
              </a:extLst>
            </p:cNvPr>
            <p:cNvPicPr>
              <a:picLocks noChangeAspect="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77" name="Rectangle 76">
              <a:extLst>
                <a:ext uri="{FF2B5EF4-FFF2-40B4-BE49-F238E27FC236}">
                  <a16:creationId xmlns:a16="http://schemas.microsoft.com/office/drawing/2014/main" xmlns="" id="{90B37569-6E3D-4B34-AD3E-0FC79D7CB98D}"/>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78" name="Picture 77">
              <a:extLst>
                <a:ext uri="{FF2B5EF4-FFF2-40B4-BE49-F238E27FC236}">
                  <a16:creationId xmlns:a16="http://schemas.microsoft.com/office/drawing/2014/main" xmlns="" id="{A3A0A741-DE46-43B7-A732-2C6D71E7B115}"/>
                </a:ext>
              </a:extLst>
            </p:cNvPr>
            <p:cNvPicPr>
              <a:picLocks noChangeAspect="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79" name="Picture 78">
              <a:extLst>
                <a:ext uri="{FF2B5EF4-FFF2-40B4-BE49-F238E27FC236}">
                  <a16:creationId xmlns:a16="http://schemas.microsoft.com/office/drawing/2014/main" xmlns="" id="{3FB4AD13-112F-436E-9596-F7557110C0DC}"/>
                </a:ext>
              </a:extLst>
            </p:cNvPr>
            <p:cNvPicPr>
              <a:picLocks noChangeAspect="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cxnSp>
        <p:nvCxnSpPr>
          <p:cNvPr id="81" name="Straight Connector 80">
            <a:extLst>
              <a:ext uri="{FF2B5EF4-FFF2-40B4-BE49-F238E27FC236}">
                <a16:creationId xmlns:a16="http://schemas.microsoft.com/office/drawing/2014/main" xmlns="" id="{496D98D9-A8AD-432E-BD4E-FF80012442F0}"/>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77057" y="2400639"/>
            <a:ext cx="5760720" cy="0"/>
          </a:xfrm>
          <a:prstGeom prst="line">
            <a:avLst/>
          </a:prstGeom>
        </p:spPr>
        <p:style>
          <a:lnRef idx="2">
            <a:schemeClr val="accent1"/>
          </a:lnRef>
          <a:fillRef idx="0">
            <a:schemeClr val="accent1"/>
          </a:fillRef>
          <a:effectRef idx="1">
            <a:schemeClr val="accent1"/>
          </a:effectRef>
          <a:fontRef idx="minor">
            <a:schemeClr val="tx1"/>
          </a:fontRef>
        </p:style>
      </p:cxnSp>
      <p:pic>
        <p:nvPicPr>
          <p:cNvPr id="25602" name="Picture 2" descr="Resultado de imagen para canales de distribucion y las tics">
            <a:hlinkClick r:id="rId4"/>
            <a:extLst>
              <a:ext uri="{FF2B5EF4-FFF2-40B4-BE49-F238E27FC236}">
                <a16:creationId xmlns:a16="http://schemas.microsoft.com/office/drawing/2014/main" xmlns="" id="{55DD0A9F-A0F1-4933-8ED4-2DE4E130E866}"/>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2791" b="-4"/>
          <a:stretch/>
        </p:blipFill>
        <p:spPr bwMode="auto">
          <a:xfrm>
            <a:off x="8137325" y="1158024"/>
            <a:ext cx="2839277" cy="2066544"/>
          </a:xfrm>
          <a:prstGeom prst="rect">
            <a:avLst/>
          </a:prstGeom>
          <a:noFill/>
          <a:ln w="57150" cmpd="thickThin">
            <a:solidFill>
              <a:schemeClr val="tx1">
                <a:lumMod val="50000"/>
                <a:lumOff val="50000"/>
              </a:schemeClr>
            </a:solidFill>
            <a:miter lim="800000"/>
          </a:ln>
          <a:extLst>
            <a:ext uri="{909E8E84-426E-40DD-AFC4-6F175D3DCCD1}">
              <a14:hiddenFill xmlns:a14="http://schemas.microsoft.com/office/drawing/2010/main">
                <a:solidFill>
                  <a:srgbClr val="FFFFFF"/>
                </a:solidFill>
              </a14:hiddenFill>
            </a:ext>
          </a:extLst>
        </p:spPr>
      </p:pic>
      <p:pic>
        <p:nvPicPr>
          <p:cNvPr id="25604" name="Picture 4" descr="Resultado de imagen para canales de distribucion y las tics">
            <a:hlinkClick r:id="rId6"/>
            <a:extLst>
              <a:ext uri="{FF2B5EF4-FFF2-40B4-BE49-F238E27FC236}">
                <a16:creationId xmlns:a16="http://schemas.microsoft.com/office/drawing/2014/main" xmlns="" id="{A1C625B5-98E1-4FD6-80E6-9312CE625E5E}"/>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r="6" b="16455"/>
          <a:stretch/>
        </p:blipFill>
        <p:spPr bwMode="auto">
          <a:xfrm>
            <a:off x="8135453" y="3631646"/>
            <a:ext cx="2843021" cy="2066544"/>
          </a:xfrm>
          <a:prstGeom prst="rect">
            <a:avLst/>
          </a:prstGeom>
          <a:noFill/>
          <a:ln w="57150" cmpd="thickThin">
            <a:solidFill>
              <a:schemeClr val="tx1">
                <a:lumMod val="50000"/>
                <a:lumOff val="50000"/>
              </a:schemeClr>
            </a:solidFill>
            <a:miter lim="800000"/>
          </a:ln>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a:xfrm>
            <a:off x="1180101" y="982132"/>
            <a:ext cx="6354633" cy="1303867"/>
          </a:xfrm>
        </p:spPr>
        <p:txBody>
          <a:bodyPr>
            <a:normAutofit fontScale="90000"/>
          </a:bodyPr>
          <a:lstStyle/>
          <a:p>
            <a:pPr>
              <a:lnSpc>
                <a:spcPct val="90000"/>
              </a:lnSpc>
            </a:pPr>
            <a:r>
              <a:rPr lang="es-MX" sz="4100"/>
              <a:t>Las tic en el contexto logístico</a:t>
            </a:r>
            <a:br>
              <a:rPr lang="es-MX" sz="4100"/>
            </a:br>
            <a:endParaRPr lang="es-MX" sz="4100"/>
          </a:p>
        </p:txBody>
      </p:sp>
      <p:sp>
        <p:nvSpPr>
          <p:cNvPr id="3" name="Marcador de contenido 2"/>
          <p:cNvSpPr>
            <a:spLocks noGrp="1"/>
          </p:cNvSpPr>
          <p:nvPr>
            <p:ph idx="1"/>
          </p:nvPr>
        </p:nvSpPr>
        <p:spPr>
          <a:xfrm>
            <a:off x="1167385" y="2556932"/>
            <a:ext cx="6380065" cy="3318936"/>
          </a:xfrm>
        </p:spPr>
        <p:txBody>
          <a:bodyPr>
            <a:normAutofit lnSpcReduction="10000"/>
          </a:bodyPr>
          <a:lstStyle/>
          <a:p>
            <a:pPr>
              <a:lnSpc>
                <a:spcPct val="90000"/>
              </a:lnSpc>
            </a:pPr>
            <a:r>
              <a:rPr lang="es-MX" sz="2200" dirty="0"/>
              <a:t>Ordenadores, redes, códigos de barras, tecnología de captación de información, tecnología EDI o de intercambio electrónico de datos, etc., permitiendo no solo la coordinación adecuada de las actividades, sino también la consulta de un usuario del sistema para conocer la situación del proceso en tiempo real. Así, los directivos del ámbito logístico de la empresa cuentan con una accesibilidad a la información importante, no solo a nivel de las transacciones, sino también de los indicadores de control.</a:t>
            </a:r>
          </a:p>
        </p:txBody>
      </p:sp>
    </p:spTree>
    <p:extLst>
      <p:ext uri="{BB962C8B-B14F-4D97-AF65-F5344CB8AC3E}">
        <p14:creationId xmlns:p14="http://schemas.microsoft.com/office/powerpoint/2010/main" val="395385123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Resultado de imagen para canales de distribucion y las tics">
            <a:hlinkClick r:id="rId2"/>
            <a:extLst>
              <a:ext uri="{FF2B5EF4-FFF2-40B4-BE49-F238E27FC236}">
                <a16:creationId xmlns:a16="http://schemas.microsoft.com/office/drawing/2014/main" xmlns="" id="{1A335157-0616-4FA7-B860-B8508F9918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709" y="491431"/>
            <a:ext cx="11235445" cy="58832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99756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xmlns="" id="{C4EB3EE4-5AAC-4020-8966-2F3D76A55C93}"/>
              </a:ext>
            </a:extLst>
          </p:cNvPr>
          <p:cNvSpPr>
            <a:spLocks noGrp="1"/>
          </p:cNvSpPr>
          <p:nvPr>
            <p:ph idx="1"/>
          </p:nvPr>
        </p:nvSpPr>
        <p:spPr/>
        <p:txBody>
          <a:bodyPr>
            <a:normAutofit/>
          </a:bodyPr>
          <a:lstStyle/>
          <a:p>
            <a:pPr marL="0" indent="0" algn="ctr">
              <a:buNone/>
            </a:pPr>
            <a:r>
              <a:rPr lang="es-MX" sz="8800" dirty="0"/>
              <a:t>Canales de distribución</a:t>
            </a:r>
          </a:p>
        </p:txBody>
      </p:sp>
    </p:spTree>
    <p:extLst>
      <p:ext uri="{BB962C8B-B14F-4D97-AF65-F5344CB8AC3E}">
        <p14:creationId xmlns:p14="http://schemas.microsoft.com/office/powerpoint/2010/main" val="312512180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xmlns="" id="{1D39ECD8-0E3E-43C1-9E56-3604E9A15E7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5" name="Group 74">
            <a:extLst>
              <a:ext uri="{FF2B5EF4-FFF2-40B4-BE49-F238E27FC236}">
                <a16:creationId xmlns:a16="http://schemas.microsoft.com/office/drawing/2014/main" xmlns="" id="{1B592F0F-402B-4FF5-BC6B-00A024655AB3}"/>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736" y="0"/>
            <a:ext cx="12229962" cy="6856214"/>
            <a:chOff x="-15736" y="0"/>
            <a:chExt cx="12229962" cy="6856214"/>
          </a:xfrm>
        </p:grpSpPr>
        <p:pic>
          <p:nvPicPr>
            <p:cNvPr id="76" name="Picture 75">
              <a:extLst>
                <a:ext uri="{FF2B5EF4-FFF2-40B4-BE49-F238E27FC236}">
                  <a16:creationId xmlns:a16="http://schemas.microsoft.com/office/drawing/2014/main" xmlns="" id="{8EF0DA20-3B85-45BF-BA3A-BFB1E8447C8D}"/>
                </a:ext>
              </a:extLst>
            </p:cNvPr>
            <p:cNvPicPr>
              <a:picLocks noChangeAspect="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77" name="Rectangle 76">
              <a:extLst>
                <a:ext uri="{FF2B5EF4-FFF2-40B4-BE49-F238E27FC236}">
                  <a16:creationId xmlns:a16="http://schemas.microsoft.com/office/drawing/2014/main" xmlns="" id="{8777C3F1-A465-43B3-85B0-DD54F9F15255}"/>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78" name="Picture 77">
              <a:extLst>
                <a:ext uri="{FF2B5EF4-FFF2-40B4-BE49-F238E27FC236}">
                  <a16:creationId xmlns:a16="http://schemas.microsoft.com/office/drawing/2014/main" xmlns="" id="{1DB29FDA-E291-482E-AAF5-3E0C5C3214AF}"/>
                </a:ext>
              </a:extLst>
            </p:cNvPr>
            <p:cNvPicPr>
              <a:picLocks noChangeAspect="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79" name="Picture 78">
              <a:extLst>
                <a:ext uri="{FF2B5EF4-FFF2-40B4-BE49-F238E27FC236}">
                  <a16:creationId xmlns:a16="http://schemas.microsoft.com/office/drawing/2014/main" xmlns="" id="{00024A88-E45C-43D3-B94F-346AF518B1C8}"/>
                </a:ext>
              </a:extLst>
            </p:cNvPr>
            <p:cNvPicPr>
              <a:picLocks noChangeAspect="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cxnSp>
        <p:nvCxnSpPr>
          <p:cNvPr id="81" name="Straight Connector 80">
            <a:extLst>
              <a:ext uri="{FF2B5EF4-FFF2-40B4-BE49-F238E27FC236}">
                <a16:creationId xmlns:a16="http://schemas.microsoft.com/office/drawing/2014/main" xmlns="" id="{DFBD34B5-7777-4A8A-8ED2-97A4A3C273A2}"/>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39418" y="2400639"/>
            <a:ext cx="4023360" cy="0"/>
          </a:xfrm>
          <a:prstGeom prst="line">
            <a:avLst/>
          </a:prstGeom>
        </p:spPr>
        <p:style>
          <a:lnRef idx="2">
            <a:schemeClr val="accent1"/>
          </a:lnRef>
          <a:fillRef idx="0">
            <a:schemeClr val="accent1"/>
          </a:fillRef>
          <a:effectRef idx="1">
            <a:schemeClr val="accent1"/>
          </a:effectRef>
          <a:fontRef idx="minor">
            <a:schemeClr val="tx1"/>
          </a:fontRef>
        </p:style>
      </p:cxnSp>
      <p:sp>
        <p:nvSpPr>
          <p:cNvPr id="83" name="Rectangle 82">
            <a:extLst>
              <a:ext uri="{FF2B5EF4-FFF2-40B4-BE49-F238E27FC236}">
                <a16:creationId xmlns:a16="http://schemas.microsoft.com/office/drawing/2014/main" xmlns="" id="{018F8D27-BFDB-4BF9-A512-FF930275B48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855486" y="821175"/>
            <a:ext cx="2510350" cy="249453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2" descr="Resultado de imagen para distribuidores mayoristas">
            <a:hlinkClick r:id="rId4"/>
            <a:extLst>
              <a:ext uri="{FF2B5EF4-FFF2-40B4-BE49-F238E27FC236}">
                <a16:creationId xmlns:a16="http://schemas.microsoft.com/office/drawing/2014/main" xmlns="" id="{F5EDC07E-BF7C-48C8-B871-94C8B9667E17}"/>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3465" r="-2" b="-2"/>
          <a:stretch/>
        </p:blipFill>
        <p:spPr bwMode="auto">
          <a:xfrm>
            <a:off x="6093447" y="821175"/>
            <a:ext cx="2584054" cy="2494531"/>
          </a:xfrm>
          <a:prstGeom prst="rect">
            <a:avLst/>
          </a:prstGeom>
          <a:noFill/>
          <a:extLst>
            <a:ext uri="{909E8E84-426E-40DD-AFC4-6F175D3DCCD1}">
              <a14:hiddenFill xmlns:a14="http://schemas.microsoft.com/office/drawing/2010/main">
                <a:solidFill>
                  <a:srgbClr val="FFFFFF"/>
                </a:solidFill>
              </a14:hiddenFill>
            </a:ext>
          </a:extLst>
        </p:spPr>
      </p:pic>
      <p:pic>
        <p:nvPicPr>
          <p:cNvPr id="27652" name="Picture 4" descr="Imagen relacionada">
            <a:hlinkClick r:id="rId6"/>
            <a:extLst>
              <a:ext uri="{FF2B5EF4-FFF2-40B4-BE49-F238E27FC236}">
                <a16:creationId xmlns:a16="http://schemas.microsoft.com/office/drawing/2014/main" xmlns="" id="{92222338-EADC-4D99-8102-A3E5D3228481}"/>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22437" r="-2" b="10530"/>
          <a:stretch/>
        </p:blipFill>
        <p:spPr bwMode="auto">
          <a:xfrm>
            <a:off x="6093448" y="3453833"/>
            <a:ext cx="5264080" cy="2478837"/>
          </a:xfrm>
          <a:prstGeom prst="rect">
            <a:avLst/>
          </a:prstGeom>
          <a:noFill/>
          <a:extLst>
            <a:ext uri="{909E8E84-426E-40DD-AFC4-6F175D3DCCD1}">
              <a14:hiddenFill xmlns:a14="http://schemas.microsoft.com/office/drawing/2010/main">
                <a:solidFill>
                  <a:srgbClr val="FFFFFF"/>
                </a:solidFill>
              </a14:hiddenFill>
            </a:ext>
          </a:extLst>
        </p:spPr>
      </p:pic>
      <p:pic>
        <p:nvPicPr>
          <p:cNvPr id="27650" name="Picture 2" descr="Resultado de imagen para distribuidores mayoristas">
            <a:hlinkClick r:id="rId4"/>
            <a:extLst>
              <a:ext uri="{FF2B5EF4-FFF2-40B4-BE49-F238E27FC236}">
                <a16:creationId xmlns:a16="http://schemas.microsoft.com/office/drawing/2014/main" xmlns="" id="{26C12A0F-6357-4E61-9BA9-09AD90A5A2D1}"/>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630" r="2" b="2"/>
          <a:stretch/>
        </p:blipFill>
        <p:spPr bwMode="auto">
          <a:xfrm>
            <a:off x="8855486" y="821175"/>
            <a:ext cx="2510350" cy="2494531"/>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a:xfrm>
            <a:off x="1170564" y="982132"/>
            <a:ext cx="4561069" cy="1416721"/>
          </a:xfrm>
        </p:spPr>
        <p:txBody>
          <a:bodyPr>
            <a:normAutofit/>
          </a:bodyPr>
          <a:lstStyle/>
          <a:p>
            <a:r>
              <a:rPr lang="es-MX" sz="4000"/>
              <a:t>Distribución</a:t>
            </a:r>
          </a:p>
        </p:txBody>
      </p:sp>
      <p:sp>
        <p:nvSpPr>
          <p:cNvPr id="3" name="Marcador de contenido 2"/>
          <p:cNvSpPr>
            <a:spLocks noGrp="1"/>
          </p:cNvSpPr>
          <p:nvPr>
            <p:ph idx="1"/>
          </p:nvPr>
        </p:nvSpPr>
        <p:spPr>
          <a:xfrm>
            <a:off x="1167385" y="2556932"/>
            <a:ext cx="4567427" cy="3318936"/>
          </a:xfrm>
        </p:spPr>
        <p:txBody>
          <a:bodyPr>
            <a:normAutofit/>
          </a:bodyPr>
          <a:lstStyle/>
          <a:p>
            <a:r>
              <a:rPr lang="es-MX" sz="1800"/>
              <a:t>Dentro del contexto del transporte externo es importante delimitar el tipo de medio que sea más adecuado a la carga, tratando de independizar los pedidos de la forma más autónoma posible, factor que garantiza cierta personalización en los procesos de entrega además de proporcionar un marco de ajuste a los requerimientos particulares de cada cliente.</a:t>
            </a:r>
          </a:p>
          <a:p>
            <a:endParaRPr lang="es-MX" sz="1800"/>
          </a:p>
        </p:txBody>
      </p:sp>
    </p:spTree>
    <p:extLst>
      <p:ext uri="{BB962C8B-B14F-4D97-AF65-F5344CB8AC3E}">
        <p14:creationId xmlns:p14="http://schemas.microsoft.com/office/powerpoint/2010/main" val="126993267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solidFill>
                  <a:schemeClr val="accent2">
                    <a:lumMod val="75000"/>
                  </a:schemeClr>
                </a:solidFill>
              </a:rPr>
              <a:t>Transporte externo</a:t>
            </a:r>
            <a:r>
              <a:rPr lang="es-MX" dirty="0"/>
              <a:t/>
            </a:r>
            <a:br>
              <a:rPr lang="es-MX" dirty="0"/>
            </a:br>
            <a:endParaRPr lang="es-MX" dirty="0"/>
          </a:p>
        </p:txBody>
      </p:sp>
      <p:sp>
        <p:nvSpPr>
          <p:cNvPr id="3" name="Marcador de contenido 2"/>
          <p:cNvSpPr>
            <a:spLocks noGrp="1"/>
          </p:cNvSpPr>
          <p:nvPr>
            <p:ph idx="1"/>
          </p:nvPr>
        </p:nvSpPr>
        <p:spPr/>
        <p:txBody>
          <a:bodyPr/>
          <a:lstStyle/>
          <a:p>
            <a:r>
              <a:rPr lang="es-MX" dirty="0"/>
              <a:t>Como parte fundamental de esta actividad se encuentran las operaciones de carga y descarga, trabajo interno en almacenes y talleres en los que se busca el mayor nivel de automatización con el fin de no producir interrupciones en las operaciones de producción y transporte.</a:t>
            </a:r>
          </a:p>
          <a:p>
            <a:pPr marL="0" indent="0">
              <a:buNone/>
            </a:pPr>
            <a:endParaRPr lang="es-MX" dirty="0"/>
          </a:p>
        </p:txBody>
      </p:sp>
    </p:spTree>
    <p:extLst>
      <p:ext uri="{BB962C8B-B14F-4D97-AF65-F5344CB8AC3E}">
        <p14:creationId xmlns:p14="http://schemas.microsoft.com/office/powerpoint/2010/main" val="422515920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25CB230-3B9E-4795-8A30-B7A67C851EFF}"/>
              </a:ext>
            </a:extLst>
          </p:cNvPr>
          <p:cNvSpPr>
            <a:spLocks noGrp="1"/>
          </p:cNvSpPr>
          <p:nvPr>
            <p:ph type="title"/>
          </p:nvPr>
        </p:nvSpPr>
        <p:spPr>
          <a:xfrm>
            <a:off x="1295402" y="982132"/>
            <a:ext cx="9601196" cy="1177971"/>
          </a:xfrm>
        </p:spPr>
        <p:txBody>
          <a:bodyPr>
            <a:normAutofit/>
          </a:bodyPr>
          <a:lstStyle/>
          <a:p>
            <a:r>
              <a:rPr lang="es-MX" dirty="0" smtClean="0"/>
              <a:t>R</a:t>
            </a:r>
            <a:r>
              <a:rPr lang="es-MX" dirty="0" smtClean="0"/>
              <a:t>EFERENCIAS</a:t>
            </a:r>
            <a:endParaRPr lang="es-MX" dirty="0"/>
          </a:p>
        </p:txBody>
      </p:sp>
      <p:sp>
        <p:nvSpPr>
          <p:cNvPr id="3" name="Marcador de contenido 2">
            <a:extLst>
              <a:ext uri="{FF2B5EF4-FFF2-40B4-BE49-F238E27FC236}">
                <a16:creationId xmlns:a16="http://schemas.microsoft.com/office/drawing/2014/main" xmlns="" id="{A5456546-9E25-464E-B258-D9120CCCB663}"/>
              </a:ext>
            </a:extLst>
          </p:cNvPr>
          <p:cNvSpPr>
            <a:spLocks noGrp="1"/>
          </p:cNvSpPr>
          <p:nvPr>
            <p:ph idx="1"/>
          </p:nvPr>
        </p:nvSpPr>
        <p:spPr/>
        <p:txBody>
          <a:bodyPr>
            <a:normAutofit/>
          </a:bodyPr>
          <a:lstStyle/>
          <a:p>
            <a:r>
              <a:rPr lang="es-MX" sz="1600" dirty="0">
                <a:hlinkClick r:id="rId2"/>
              </a:rPr>
              <a:t>https://www.google.com.mx/search?q=canales+de+distribucion&amp;source=lnms&amp;tbm=isch&amp;sa=X&amp;ved=0ahUKEwj9gYaejP7WAhXDZiYKHfw1CXsQ_AUICigB&amp;biw=1366&amp;bih=662#imgrc=Na99_PnsslgC5M</a:t>
            </a:r>
            <a:r>
              <a:rPr lang="es-MX" sz="1600" dirty="0"/>
              <a:t>:</a:t>
            </a:r>
          </a:p>
          <a:p>
            <a:r>
              <a:rPr lang="es-MX" sz="1600" dirty="0">
                <a:hlinkClick r:id="rId3"/>
              </a:rPr>
              <a:t>https://www.google.com.mx/search?q=canales+de+distribucion&amp;source=lnms&amp;tbm=isch&amp;sa=X&amp;ved=0ahUKEwj9gYaejP7WAhXDZiYKHfw1CXsQ_AUICigB&amp;biw=1366&amp;bih=662#imgrc=GwDGm0hgFoeCfM</a:t>
            </a:r>
            <a:r>
              <a:rPr lang="es-MX" sz="1600" dirty="0"/>
              <a:t>:</a:t>
            </a:r>
          </a:p>
          <a:p>
            <a:r>
              <a:rPr lang="es-MX" sz="1600" dirty="0">
                <a:hlinkClick r:id="rId4"/>
              </a:rPr>
              <a:t>https://www.google.com.mx/search?q=canales+de+distribucion&amp;source=lnms&amp;tbm=isch&amp;sa=X&amp;ved=0ahUKEwj9gYaejP7WAhXDZiYKHfw1CXsQ_AUICigB&amp;biw=1366&amp;bih=662#imgrc=blRGvJkXC5u7ZM</a:t>
            </a:r>
            <a:r>
              <a:rPr lang="es-MX" sz="1600" dirty="0"/>
              <a:t>:</a:t>
            </a:r>
          </a:p>
          <a:p>
            <a:r>
              <a:rPr lang="es-MX" sz="1600" dirty="0">
                <a:hlinkClick r:id="rId5"/>
              </a:rPr>
              <a:t>https://www.google.com.mx/search?q=mayoristas+y+minoristas&amp;source=lnms&amp;tbm=isch&amp;sa=X&amp;ved=0ahUKEwii94jJqv_WAhVl4IMKHTFzC_wQ_AUICigB&amp;biw=1366&amp;bih=662#imgrc=gyzwvN1Z-DdX_M</a:t>
            </a:r>
            <a:r>
              <a:rPr lang="es-MX" sz="1600" dirty="0"/>
              <a:t>:</a:t>
            </a:r>
          </a:p>
          <a:p>
            <a:r>
              <a:rPr lang="es-MX" sz="1600" dirty="0"/>
              <a:t>https://www.google.com.mx/search?q=productores&amp;source=lnms&amp;tbm=isch&amp;sa=X&amp;ved=0ahUKEwjtkb_Pq__WAhWI2YMKHYdKDRwQ_AUICigB&amp;biw=1366&amp;bih=662#imgrc=zmWVvAps13yHyM:</a:t>
            </a:r>
          </a:p>
          <a:p>
            <a:endParaRPr lang="es-MX" sz="1600" dirty="0"/>
          </a:p>
          <a:p>
            <a:endParaRPr lang="es-MX" sz="1600" dirty="0"/>
          </a:p>
        </p:txBody>
      </p:sp>
    </p:spTree>
    <p:extLst>
      <p:ext uri="{BB962C8B-B14F-4D97-AF65-F5344CB8AC3E}">
        <p14:creationId xmlns:p14="http://schemas.microsoft.com/office/powerpoint/2010/main" val="188540009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xmlns="" id="{102119BE-C2C2-4279-9198-56737C6B3196}"/>
              </a:ext>
            </a:extLst>
          </p:cNvPr>
          <p:cNvSpPr>
            <a:spLocks noGrp="1"/>
          </p:cNvSpPr>
          <p:nvPr>
            <p:ph idx="1"/>
          </p:nvPr>
        </p:nvSpPr>
        <p:spPr/>
        <p:txBody>
          <a:bodyPr>
            <a:normAutofit fontScale="92500"/>
          </a:bodyPr>
          <a:lstStyle/>
          <a:p>
            <a:r>
              <a:rPr lang="es-MX" sz="1800" dirty="0">
                <a:hlinkClick r:id="rId2"/>
              </a:rPr>
              <a:t>https://www.google.com.mx/search?q=Marketing+mix&amp;source=lnms&amp;tbm=isch&amp;sa=X&amp;ved=0ahUKEwipq-WOr__WAhUp64MKHeo3DeMQ_AUICigB&amp;biw=1366&amp;bih=662#imgrc=PXh02NTcMrKuzM</a:t>
            </a:r>
            <a:r>
              <a:rPr lang="es-MX" sz="1800" dirty="0"/>
              <a:t>:</a:t>
            </a:r>
          </a:p>
          <a:p>
            <a:r>
              <a:rPr lang="es-MX" sz="1800" dirty="0">
                <a:hlinkClick r:id="rId3"/>
              </a:rPr>
              <a:t>https://www.google.com.mx/search?q=precio&amp;source=lnms&amp;tbm=isch&amp;sa=X&amp;ved=0ahUKEwikurHhr__WAhXq6YMKHejvB8oQ_AUICigB&amp;biw=1366&amp;bih=662#imgrc=23sO_42_BWdcXM</a:t>
            </a:r>
            <a:r>
              <a:rPr lang="es-MX" sz="1800" dirty="0"/>
              <a:t>:</a:t>
            </a:r>
          </a:p>
          <a:p>
            <a:r>
              <a:rPr lang="es-MX" sz="1800" dirty="0">
                <a:hlinkClick r:id="rId4"/>
              </a:rPr>
              <a:t>https://www.google.com.mx/search?q=producto&amp;source=lnms&amp;tbm=isch&amp;sa=X&amp;ved=0ahUKEwjK9KTIsP_WAhXn6IMKHZA6BxIQ_AUICigB&amp;biw=1366&amp;bih=662#imgrc=YAytIYvi0oWVSM</a:t>
            </a:r>
            <a:r>
              <a:rPr lang="es-MX" sz="1800" dirty="0"/>
              <a:t>:</a:t>
            </a:r>
          </a:p>
          <a:p>
            <a:r>
              <a:rPr lang="es-MX" sz="1800" dirty="0"/>
              <a:t>https://www.google.com.mx/</a:t>
            </a:r>
            <a:r>
              <a:rPr lang="es-MX" sz="1800" dirty="0" err="1"/>
              <a:t>search?q</a:t>
            </a:r>
            <a:r>
              <a:rPr lang="es-MX" sz="1800" dirty="0"/>
              <a:t>=</a:t>
            </a:r>
            <a:r>
              <a:rPr lang="es-MX" sz="1800" dirty="0" err="1"/>
              <a:t>logistica+de+distribución&amp;source</a:t>
            </a:r>
            <a:r>
              <a:rPr lang="es-MX" sz="1800" dirty="0"/>
              <a:t>=</a:t>
            </a:r>
            <a:r>
              <a:rPr lang="es-MX" sz="1800" dirty="0" err="1"/>
              <a:t>lnms&amp;tbm</a:t>
            </a:r>
            <a:r>
              <a:rPr lang="es-MX" sz="1800" dirty="0"/>
              <a:t>=</a:t>
            </a:r>
            <a:r>
              <a:rPr lang="es-MX" sz="1800" dirty="0" err="1"/>
              <a:t>isch&amp;sa</a:t>
            </a:r>
            <a:r>
              <a:rPr lang="es-MX" sz="1800" dirty="0"/>
              <a:t>=</a:t>
            </a:r>
            <a:r>
              <a:rPr lang="es-MX" sz="1800" dirty="0" err="1"/>
              <a:t>X&amp;ved</a:t>
            </a:r>
            <a:r>
              <a:rPr lang="es-MX" sz="1800" dirty="0"/>
              <a:t>=0ahUKEwinj7iXsv_WAhUr6YMKHWKQAscQ_AUICigB&amp;biw=1366&amp;bih=662#imgrc=83mboXUAY75_ZM:</a:t>
            </a:r>
          </a:p>
          <a:p>
            <a:endParaRPr lang="es-MX" sz="1800" dirty="0"/>
          </a:p>
        </p:txBody>
      </p:sp>
    </p:spTree>
    <p:extLst>
      <p:ext uri="{BB962C8B-B14F-4D97-AF65-F5344CB8AC3E}">
        <p14:creationId xmlns:p14="http://schemas.microsoft.com/office/powerpoint/2010/main" val="364214087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xmlns="" id="{11BCDE7A-AC59-4C43-8BDA-76BF81E63AB2}"/>
              </a:ext>
            </a:extLst>
          </p:cNvPr>
          <p:cNvSpPr>
            <a:spLocks noGrp="1"/>
          </p:cNvSpPr>
          <p:nvPr>
            <p:ph idx="1"/>
          </p:nvPr>
        </p:nvSpPr>
        <p:spPr/>
        <p:txBody>
          <a:bodyPr>
            <a:normAutofit/>
          </a:bodyPr>
          <a:lstStyle/>
          <a:p>
            <a:r>
              <a:rPr lang="es-MX" sz="1800" dirty="0">
                <a:hlinkClick r:id="rId2"/>
              </a:rPr>
              <a:t>https://www.google.com.mx/search?q=logistica&amp;source=lnms&amp;tbm=isch&amp;sa=X&amp;ved=0ahUKEwjHwOCztP_WAhUD34MKHRSpBB8Q_AUICigB&amp;biw=1366&amp;bih=662#imgrc=DHw</a:t>
            </a:r>
            <a:endParaRPr lang="es-MX" sz="1800" dirty="0"/>
          </a:p>
          <a:p>
            <a:r>
              <a:rPr lang="es-MX" sz="1800" dirty="0"/>
              <a:t>https://www.google.com.mx/search?q=logistica&amp;source=lnms&amp;tbm=isch&amp;sa=X&amp;ved=0ahUKEwjHwOCztP_WAhUD34MKHRSpBB8Q_AUICigB&amp;biw=1366&amp;bih=662#imgrc=AGKE2n3xOC_AZM:https://www.google.com.mx/search?q=Almacenamiento+en+los+canale+de+distribuci%C3%B3n&amp;source=lnms&amp;tbm=isch&amp;sa=X&amp;ved=0ahUKEwjtm4Pktv_WAhVIxYMKHeYECJAQ_AUICigB&amp;biw=1366&amp;bih=662#imgrc=yvALWcqHRiNMDM:</a:t>
            </a:r>
          </a:p>
          <a:p>
            <a:endParaRPr lang="es-MX" sz="1800" dirty="0"/>
          </a:p>
        </p:txBody>
      </p:sp>
    </p:spTree>
    <p:extLst>
      <p:ext uri="{BB962C8B-B14F-4D97-AF65-F5344CB8AC3E}">
        <p14:creationId xmlns:p14="http://schemas.microsoft.com/office/powerpoint/2010/main" val="16591721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5402" y="982132"/>
            <a:ext cx="9601196" cy="767155"/>
          </a:xfrm>
        </p:spPr>
        <p:txBody>
          <a:bodyPr/>
          <a:lstStyle/>
          <a:p>
            <a:r>
              <a:rPr lang="es-MX" dirty="0" smtClean="0">
                <a:solidFill>
                  <a:schemeClr val="accent2">
                    <a:lumMod val="75000"/>
                  </a:schemeClr>
                </a:solidFill>
              </a:rPr>
              <a:t>CONCEPTO</a:t>
            </a:r>
            <a:endParaRPr lang="es-MX" dirty="0">
              <a:solidFill>
                <a:schemeClr val="accent2">
                  <a:lumMod val="75000"/>
                </a:schemeClr>
              </a:solidFill>
            </a:endParaRPr>
          </a:p>
        </p:txBody>
      </p:sp>
      <p:sp>
        <p:nvSpPr>
          <p:cNvPr id="3" name="Marcador de contenido 2"/>
          <p:cNvSpPr>
            <a:spLocks noGrp="1"/>
          </p:cNvSpPr>
          <p:nvPr>
            <p:ph idx="1"/>
          </p:nvPr>
        </p:nvSpPr>
        <p:spPr>
          <a:xfrm>
            <a:off x="1202637" y="2035038"/>
            <a:ext cx="9601196" cy="3140031"/>
          </a:xfrm>
        </p:spPr>
        <p:txBody>
          <a:bodyPr/>
          <a:lstStyle/>
          <a:p>
            <a:pPr marL="0" indent="0">
              <a:buNone/>
            </a:pPr>
            <a:r>
              <a:rPr lang="es-MX" dirty="0"/>
              <a:t/>
            </a:r>
            <a:br>
              <a:rPr lang="es-MX" dirty="0"/>
            </a:br>
            <a:r>
              <a:rPr lang="es-MX" dirty="0"/>
              <a:t>Son las vías elegidas por una empresa donde un producto recorre desde el punto que es creado hasta que llega al consumidor final.</a:t>
            </a:r>
          </a:p>
        </p:txBody>
      </p:sp>
      <p:pic>
        <p:nvPicPr>
          <p:cNvPr id="3078" name="Picture 6" descr="http://1.bp.blogspot.com/-2FgH8cyFqCU/UA9toSzGD1I/AAAAAAAABcM/fO4_H6BsdJg/s1600/Tema+9.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77263" y="696381"/>
            <a:ext cx="2857500" cy="1728767"/>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Resultado de imagen para canales de distribucion">
            <a:hlinkClick r:id="rId3"/>
            <a:extLst>
              <a:ext uri="{FF2B5EF4-FFF2-40B4-BE49-F238E27FC236}">
                <a16:creationId xmlns:a16="http://schemas.microsoft.com/office/drawing/2014/main" xmlns="" id="{C13B8C5C-D523-4A5B-A61F-5B31B849102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75511" y="4187687"/>
            <a:ext cx="4962525" cy="16632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04158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xmlns="" id="{426D8EB7-E122-4F32-9595-2F46F7AD3C8E}"/>
              </a:ext>
            </a:extLst>
          </p:cNvPr>
          <p:cNvSpPr>
            <a:spLocks noGrp="1"/>
          </p:cNvSpPr>
          <p:nvPr>
            <p:ph idx="1"/>
          </p:nvPr>
        </p:nvSpPr>
        <p:spPr/>
        <p:txBody>
          <a:bodyPr/>
          <a:lstStyle/>
          <a:p>
            <a:r>
              <a:rPr lang="es-MX" dirty="0"/>
              <a:t>Canal de distribución es el sistema de relaciones establecidas para guiar el desplazamiento de un producto </a:t>
            </a:r>
            <a:r>
              <a:rPr lang="es-MX" i="1" dirty="0"/>
              <a:t>(</a:t>
            </a:r>
            <a:r>
              <a:rPr lang="es-MX" i="1" dirty="0" err="1"/>
              <a:t>Longenecker</a:t>
            </a:r>
            <a:r>
              <a:rPr lang="es-MX" i="1" dirty="0"/>
              <a:t>, Moore y </a:t>
            </a:r>
            <a:r>
              <a:rPr lang="es-MX" i="1" dirty="0" err="1"/>
              <a:t>Palich</a:t>
            </a:r>
            <a:r>
              <a:rPr lang="es-MX" i="1" dirty="0"/>
              <a:t>, p.388).</a:t>
            </a:r>
          </a:p>
          <a:p>
            <a:endParaRPr lang="es-MX" dirty="0"/>
          </a:p>
        </p:txBody>
      </p:sp>
      <p:pic>
        <p:nvPicPr>
          <p:cNvPr id="2050" name="Picture 2" descr="Resultado de imagen para canales de distribucion">
            <a:hlinkClick r:id="rId2"/>
            <a:extLst>
              <a:ext uri="{FF2B5EF4-FFF2-40B4-BE49-F238E27FC236}">
                <a16:creationId xmlns:a16="http://schemas.microsoft.com/office/drawing/2014/main" xmlns="" id="{C8505825-6CEC-4071-A01D-65CE1CF321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0750" y="3723860"/>
            <a:ext cx="7810500" cy="21520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67438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xmlns="" id="{75D74843-3C64-41E7-B98D-1082507FCAD2}"/>
              </a:ext>
            </a:extLst>
          </p:cNvPr>
          <p:cNvSpPr>
            <a:spLocks noGrp="1"/>
          </p:cNvSpPr>
          <p:nvPr>
            <p:ph idx="1"/>
          </p:nvPr>
        </p:nvSpPr>
        <p:spPr/>
        <p:txBody>
          <a:bodyPr/>
          <a:lstStyle/>
          <a:p>
            <a:r>
              <a:rPr lang="es-MX" dirty="0"/>
              <a:t>Es la ruta por la que circulan los productos desde su creación en el origen hasta su consumo o uso en el destino final. Está formado por el conjunto de personas u organizaciones que facilitan la circulación del producto hasta llegar a manos del </a:t>
            </a:r>
            <a:r>
              <a:rPr lang="es-MX" dirty="0" smtClean="0"/>
              <a:t>consumidor</a:t>
            </a:r>
            <a:r>
              <a:rPr lang="es-MX" dirty="0"/>
              <a:t> </a:t>
            </a:r>
            <a:r>
              <a:rPr lang="es-MX" i="1" dirty="0"/>
              <a:t>(Escribano, p.160)</a:t>
            </a:r>
            <a:endParaRPr lang="es-MX" dirty="0"/>
          </a:p>
        </p:txBody>
      </p:sp>
      <p:pic>
        <p:nvPicPr>
          <p:cNvPr id="3074" name="Picture 2" descr="Resultado de imagen para canales de distribucion">
            <a:hlinkClick r:id="rId2"/>
            <a:extLst>
              <a:ext uri="{FF2B5EF4-FFF2-40B4-BE49-F238E27FC236}">
                <a16:creationId xmlns:a16="http://schemas.microsoft.com/office/drawing/2014/main" xmlns="" id="{2D14A12E-240E-4901-BBF4-AB5FBD3AA9B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58942" y="4571496"/>
            <a:ext cx="5400675" cy="15821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50284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95402" y="1634065"/>
            <a:ext cx="9601196" cy="3318936"/>
          </a:xfrm>
        </p:spPr>
        <p:txBody>
          <a:bodyPr>
            <a:normAutofit lnSpcReduction="10000"/>
          </a:bodyPr>
          <a:lstStyle/>
          <a:p>
            <a:r>
              <a:rPr lang="es-MX" dirty="0"/>
              <a:t>La elección de los canales de distribución suelen ser a largo plazo y hay que tener ciertas variables para una buena elección.</a:t>
            </a:r>
          </a:p>
          <a:p>
            <a:pPr>
              <a:buFont typeface="Wingdings" panose="05000000000000000000" pitchFamily="2" charset="2"/>
              <a:buChar char="ü"/>
            </a:pPr>
            <a:r>
              <a:rPr lang="es-MX" dirty="0"/>
              <a:t>Naturaleza de producto</a:t>
            </a:r>
          </a:p>
          <a:p>
            <a:pPr>
              <a:buFont typeface="Wingdings" panose="05000000000000000000" pitchFamily="2" charset="2"/>
              <a:buChar char="ü"/>
            </a:pPr>
            <a:r>
              <a:rPr lang="es-MX" dirty="0"/>
              <a:t>Precio de venta</a:t>
            </a:r>
          </a:p>
          <a:p>
            <a:pPr>
              <a:buFont typeface="Wingdings" panose="05000000000000000000" pitchFamily="2" charset="2"/>
              <a:buChar char="ü"/>
            </a:pPr>
            <a:r>
              <a:rPr lang="es-MX" dirty="0"/>
              <a:t>Estabilidad de producto y de distribuidor en el mercado</a:t>
            </a:r>
          </a:p>
          <a:p>
            <a:pPr>
              <a:buFont typeface="Wingdings" panose="05000000000000000000" pitchFamily="2" charset="2"/>
              <a:buChar char="ü"/>
            </a:pPr>
            <a:r>
              <a:rPr lang="es-MX" dirty="0"/>
              <a:t>Reputación de intermediario</a:t>
            </a:r>
          </a:p>
          <a:p>
            <a:pPr>
              <a:buFont typeface="Wingdings" panose="05000000000000000000" pitchFamily="2" charset="2"/>
              <a:buChar char="ü"/>
            </a:pPr>
            <a:r>
              <a:rPr lang="es-MX" dirty="0"/>
              <a:t>Calidad de la fuerza de ventas</a:t>
            </a:r>
          </a:p>
          <a:p>
            <a:endParaRPr lang="es-MX" dirty="0"/>
          </a:p>
        </p:txBody>
      </p:sp>
      <p:pic>
        <p:nvPicPr>
          <p:cNvPr id="4098" name="Picture 2" descr="Resultado de imagen para canales de distribucion">
            <a:hlinkClick r:id="rId2"/>
            <a:extLst>
              <a:ext uri="{FF2B5EF4-FFF2-40B4-BE49-F238E27FC236}">
                <a16:creationId xmlns:a16="http://schemas.microsoft.com/office/drawing/2014/main" xmlns="" id="{2F6FBA67-795C-4F77-8010-34A37B4EFEC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4147930"/>
            <a:ext cx="4572000" cy="19745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46647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xmlns="" id="{443EA81E-D892-4EBD-988C-967AFCC8BA70}"/>
              </a:ext>
            </a:extLst>
          </p:cNvPr>
          <p:cNvSpPr>
            <a:spLocks noGrp="1"/>
          </p:cNvSpPr>
          <p:nvPr>
            <p:ph idx="1"/>
          </p:nvPr>
        </p:nvSpPr>
        <p:spPr/>
        <p:txBody>
          <a:bodyPr>
            <a:normAutofit/>
          </a:bodyPr>
          <a:lstStyle/>
          <a:p>
            <a:pPr algn="ctr"/>
            <a:r>
              <a:rPr lang="es-MX" sz="5400" dirty="0"/>
              <a:t>Elementos de un canal de distribución</a:t>
            </a:r>
          </a:p>
        </p:txBody>
      </p:sp>
    </p:spTree>
    <p:extLst>
      <p:ext uri="{BB962C8B-B14F-4D97-AF65-F5344CB8AC3E}">
        <p14:creationId xmlns:p14="http://schemas.microsoft.com/office/powerpoint/2010/main" val="253786720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Orgánico">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1125</TotalTime>
  <Words>1441</Words>
  <Application>Microsoft Macintosh PowerPoint</Application>
  <PresentationFormat>Panorámica</PresentationFormat>
  <Paragraphs>130</Paragraphs>
  <Slides>44</Slides>
  <Notes>2</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44</vt:i4>
      </vt:variant>
    </vt:vector>
  </HeadingPairs>
  <TitlesOfParts>
    <vt:vector size="52" baseType="lpstr">
      <vt:lpstr>Calibri</vt:lpstr>
      <vt:lpstr>Garamond</vt:lpstr>
      <vt:lpstr>Gill Sans</vt:lpstr>
      <vt:lpstr>Trebuchet MS</vt:lpstr>
      <vt:lpstr>Wingdings</vt:lpstr>
      <vt:lpstr>Wingdings 2</vt:lpstr>
      <vt:lpstr>Arial</vt:lpstr>
      <vt:lpstr>Orgánico</vt:lpstr>
      <vt:lpstr>Presentación de PowerPoint</vt:lpstr>
      <vt:lpstr>Estructura de la unidad de aprendizaje</vt:lpstr>
      <vt:lpstr>Contenido</vt:lpstr>
      <vt:lpstr>Presentación de PowerPoint</vt:lpstr>
      <vt:lpstr>CONCEPTO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Marketing mix.</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Funciones del área de logística </vt:lpstr>
      <vt:lpstr>Recursos</vt:lpstr>
      <vt:lpstr>Bienes</vt:lpstr>
      <vt:lpstr>Servicios</vt:lpstr>
      <vt:lpstr>Presentación de PowerPoint</vt:lpstr>
      <vt:lpstr>Presentación de PowerPoint</vt:lpstr>
      <vt:lpstr>Presentación de PowerPoint</vt:lpstr>
      <vt:lpstr>Presentación de PowerPoint</vt:lpstr>
      <vt:lpstr>Presentación de PowerPoint</vt:lpstr>
      <vt:lpstr>Almacenamiento</vt:lpstr>
      <vt:lpstr>Presentación de PowerPoint</vt:lpstr>
      <vt:lpstr>Transporte interno</vt:lpstr>
      <vt:lpstr>Integración de la cadena de suministro </vt:lpstr>
      <vt:lpstr>Las tic en el contexto logístico </vt:lpstr>
      <vt:lpstr>Presentación de PowerPoint</vt:lpstr>
      <vt:lpstr>Distribución</vt:lpstr>
      <vt:lpstr>Transporte externo </vt:lpstr>
      <vt:lpstr>REFERENCIAS</vt:lpstr>
      <vt:lpstr>Presentación de PowerPoint</vt:lpstr>
      <vt:lpstr>Presentación de PowerPoint</vt:lpstr>
    </vt:vector>
  </TitlesOfParts>
  <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 UAEM VALLE DE CHALCO MERCADOTÈCNIA CANALES DE DISTRIBUCIÒN  POR HERNANDEZ VILLALVA CRISTIAN</dc:title>
  <dc:creator>cristian hernandez</dc:creator>
  <cp:lastModifiedBy>José Luis Castillo Soberanes</cp:lastModifiedBy>
  <cp:revision>32</cp:revision>
  <cp:lastPrinted>2017-10-21T00:57:34Z</cp:lastPrinted>
  <dcterms:created xsi:type="dcterms:W3CDTF">2014-09-20T19:05:40Z</dcterms:created>
  <dcterms:modified xsi:type="dcterms:W3CDTF">2017-10-21T00:58:20Z</dcterms:modified>
</cp:coreProperties>
</file>