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90" r:id="rId1"/>
  </p:sldMasterIdLst>
  <p:sldIdLst>
    <p:sldId id="256" r:id="rId2"/>
    <p:sldId id="290" r:id="rId3"/>
    <p:sldId id="294" r:id="rId4"/>
    <p:sldId id="295" r:id="rId5"/>
    <p:sldId id="257" r:id="rId6"/>
    <p:sldId id="258" r:id="rId7"/>
    <p:sldId id="259" r:id="rId8"/>
    <p:sldId id="260" r:id="rId9"/>
    <p:sldId id="261" r:id="rId10"/>
    <p:sldId id="262" r:id="rId11"/>
    <p:sldId id="263" r:id="rId12"/>
    <p:sldId id="264" r:id="rId13"/>
    <p:sldId id="265" r:id="rId14"/>
    <p:sldId id="267" r:id="rId15"/>
    <p:sldId id="268" r:id="rId16"/>
    <p:sldId id="266" r:id="rId17"/>
    <p:sldId id="270" r:id="rId18"/>
    <p:sldId id="271" r:id="rId19"/>
    <p:sldId id="273" r:id="rId20"/>
    <p:sldId id="272" r:id="rId21"/>
    <p:sldId id="274" r:id="rId22"/>
    <p:sldId id="276" r:id="rId23"/>
    <p:sldId id="277" r:id="rId24"/>
    <p:sldId id="278" r:id="rId25"/>
    <p:sldId id="279" r:id="rId26"/>
    <p:sldId id="280" r:id="rId27"/>
    <p:sldId id="284" r:id="rId28"/>
    <p:sldId id="285" r:id="rId29"/>
    <p:sldId id="286" r:id="rId30"/>
    <p:sldId id="281" r:id="rId31"/>
    <p:sldId id="282" r:id="rId32"/>
    <p:sldId id="283" r:id="rId33"/>
    <p:sldId id="296" r:id="rId34"/>
    <p:sldId id="287"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66"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24761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9B482E8-6E0E-1B4F-B1FD-C69DB9E858D9}"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25795998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9B482E8-6E0E-1B4F-B1FD-C69DB9E858D9}"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16642410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9B482E8-6E0E-1B4F-B1FD-C69DB9E858D9}"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16973627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9B482E8-6E0E-1B4F-B1FD-C69DB9E858D9}"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4407953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9B482E8-6E0E-1B4F-B1FD-C69DB9E858D9}" type="datetimeFigureOut">
              <a:rPr lang="en-US" smtClean="0"/>
              <a:pPr/>
              <a:t>10/20/2017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8829202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9B482E8-6E0E-1B4F-B1FD-C69DB9E858D9}" type="datetimeFigureOut">
              <a:rPr lang="en-US" smtClean="0"/>
              <a:pPr/>
              <a:t>10/20/2017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66787006"/>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17958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01341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9B3A1323-8D79-1946-B0D7-40001CF92E9D}"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28199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DFA1846-DA80-1C48-A609-854EA85C59AD}"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53782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67743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1423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F13A34C8-038E-2045-AF43-DF7DBB8E0E9E}" type="datetimeFigureOut">
              <a:rPr lang="en-US" smtClean="0"/>
              <a:pPr/>
              <a:t>10/20/2017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32504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818C68F-D26B-8F47-958C-23B49CF8A634}" type="datetimeFigureOut">
              <a:rPr lang="en-US" smtClean="0"/>
              <a:pPr/>
              <a:t>10/20/2017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65864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D0DF5E60-9974-AC48-9591-99C2BB44B7CF}" type="datetimeFigureOut">
              <a:rPr lang="en-US" smtClean="0"/>
              <a:pPr/>
              <a:t>10/20/2017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55372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8C79C5D-2A6F-F04D-97DA-BEF2467B64E4}"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20230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9B482E8-6E0E-1B4F-B1FD-C69DB9E858D9}" type="datetimeFigureOut">
              <a:rPr lang="en-US" smtClean="0"/>
              <a:pPr/>
              <a:t>10/20/2017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234512376"/>
      </p:ext>
    </p:extLst>
  </p:cSld>
  <p:clrMap bg1="dk1" tx1="lt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 id="2147483804" r:id="rId14"/>
    <p:sldLayoutId id="2147483805" r:id="rId15"/>
    <p:sldLayoutId id="2147483806" r:id="rId16"/>
    <p:sldLayoutId id="2147483807"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athanieto.wordpress.com/tematicas/segundo-principio-de-la-termodinamica/ciclo-de-refrigeracion/" TargetMode="External"/><Relationship Id="rId2" Type="http://schemas.openxmlformats.org/officeDocument/2006/relationships/hyperlink" Target="https://tuaireacondicionado.net/el-ciclo-de-refrigeracion-como-funciona/" TargetMode="External"/><Relationship Id="rId1" Type="http://schemas.openxmlformats.org/officeDocument/2006/relationships/slideLayout" Target="../slideLayouts/slideLayout2.xml"/><Relationship Id="rId6" Type="http://schemas.openxmlformats.org/officeDocument/2006/relationships/hyperlink" Target="https://simplementefisica.wordpress.com/tercer-corte/capacidad-calorifica/" TargetMode="External"/><Relationship Id="rId5" Type="http://schemas.openxmlformats.org/officeDocument/2006/relationships/hyperlink" Target="http://corinto.pucp.edu.pe/quimicageneral/contenido/131-calor-especifico-y-capacidad-calorifica.html" TargetMode="External"/><Relationship Id="rId4" Type="http://schemas.openxmlformats.org/officeDocument/2006/relationships/hyperlink" Target="https://es.wikipedia.org/wiki/Energ%C3%ADa_de_Gibb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35235" y="1658154"/>
            <a:ext cx="11482148" cy="1001920"/>
          </a:xfrm>
        </p:spPr>
        <p:txBody>
          <a:bodyPr/>
          <a:lstStyle/>
          <a:p>
            <a:r>
              <a:rPr lang="es-MX" sz="4400" dirty="0"/>
              <a:t>Propiedades fisicoquímicas de sustancias puras y de mezclas</a:t>
            </a:r>
          </a:p>
        </p:txBody>
      </p:sp>
      <p:sp>
        <p:nvSpPr>
          <p:cNvPr id="3" name="Subtítulo 2"/>
          <p:cNvSpPr>
            <a:spLocks noGrp="1"/>
          </p:cNvSpPr>
          <p:nvPr>
            <p:ph type="subTitle" idx="1"/>
          </p:nvPr>
        </p:nvSpPr>
        <p:spPr>
          <a:xfrm>
            <a:off x="690309" y="3979718"/>
            <a:ext cx="10572000" cy="2234045"/>
          </a:xfrm>
        </p:spPr>
        <p:txBody>
          <a:bodyPr>
            <a:normAutofit/>
          </a:bodyPr>
          <a:lstStyle/>
          <a:p>
            <a:pPr algn="ctr"/>
            <a:r>
              <a:rPr lang="es-MX" sz="3200" dirty="0" smtClean="0">
                <a:solidFill>
                  <a:schemeClr val="tx1"/>
                </a:solidFill>
              </a:rPr>
              <a:t>Unidad 1</a:t>
            </a:r>
          </a:p>
          <a:p>
            <a:pPr algn="ctr"/>
            <a:r>
              <a:rPr lang="es-MX" sz="3200" dirty="0" smtClean="0">
                <a:solidFill>
                  <a:schemeClr val="tx1"/>
                </a:solidFill>
              </a:rPr>
              <a:t>Mtra. Blanca  Gabriela cuevas González</a:t>
            </a:r>
          </a:p>
          <a:p>
            <a:pPr algn="ctr"/>
            <a:r>
              <a:rPr lang="es-MX" sz="3200" dirty="0" smtClean="0">
                <a:solidFill>
                  <a:schemeClr val="tx1"/>
                </a:solidFill>
              </a:rPr>
              <a:t>Agosto-2017 </a:t>
            </a:r>
            <a:endParaRPr lang="es-MX" sz="3200" dirty="0">
              <a:solidFill>
                <a:schemeClr val="tx1"/>
              </a:solidFill>
            </a:endParaRPr>
          </a:p>
        </p:txBody>
      </p:sp>
    </p:spTree>
    <p:extLst>
      <p:ext uri="{BB962C8B-B14F-4D97-AF65-F5344CB8AC3E}">
        <p14:creationId xmlns:p14="http://schemas.microsoft.com/office/powerpoint/2010/main" val="18178990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Disociación ácida </a:t>
            </a:r>
            <a:endParaRPr lang="es-MX" dirty="0"/>
          </a:p>
        </p:txBody>
      </p:sp>
      <p:sp>
        <p:nvSpPr>
          <p:cNvPr id="3" name="Marcador de contenido 2"/>
          <p:cNvSpPr>
            <a:spLocks noGrp="1"/>
          </p:cNvSpPr>
          <p:nvPr>
            <p:ph idx="1"/>
          </p:nvPr>
        </p:nvSpPr>
        <p:spPr>
          <a:xfrm>
            <a:off x="0" y="2388088"/>
            <a:ext cx="12087497" cy="4878658"/>
          </a:xfrm>
        </p:spPr>
        <p:txBody>
          <a:bodyPr>
            <a:normAutofit/>
          </a:bodyPr>
          <a:lstStyle/>
          <a:p>
            <a:pPr marL="0" indent="0" algn="just">
              <a:buNone/>
            </a:pPr>
            <a:r>
              <a:rPr lang="es-MX" sz="2800" dirty="0"/>
              <a:t>Una constante de disociación ácida, </a:t>
            </a:r>
            <a:r>
              <a:rPr lang="es-MX" sz="2800" dirty="0" err="1"/>
              <a:t>Ka</a:t>
            </a:r>
            <a:r>
              <a:rPr lang="es-MX" sz="2800" dirty="0"/>
              <a:t>, (también conocida como constante de acidez, o constante de ionización ácida) es una medida cuantitativa de la fuerza de un ácido en disolución. </a:t>
            </a:r>
            <a:endParaRPr lang="es-MX" sz="2800" dirty="0" smtClean="0"/>
          </a:p>
          <a:p>
            <a:pPr marL="0" indent="0" algn="just">
              <a:buNone/>
            </a:pPr>
            <a:r>
              <a:rPr lang="es-MX" sz="2800" dirty="0" smtClean="0"/>
              <a:t>Es </a:t>
            </a:r>
            <a:r>
              <a:rPr lang="es-MX" sz="2800" dirty="0"/>
              <a:t>la constante de equilibrio de una reacción conocida como disociación en el contexto de las reacciones ácido-base. El equilibrio puede escribirse simbólicamente como</a:t>
            </a:r>
            <a:r>
              <a:rPr lang="es-MX" sz="2800" dirty="0" smtClean="0"/>
              <a:t>:</a:t>
            </a:r>
          </a:p>
          <a:p>
            <a:pPr marL="0" indent="0" algn="just">
              <a:buNone/>
            </a:pPr>
            <a:endParaRPr lang="es-MX" sz="2800" dirty="0" smtClean="0"/>
          </a:p>
          <a:p>
            <a:pPr marL="0" indent="0" algn="just">
              <a:buNone/>
            </a:pPr>
            <a:r>
              <a:rPr lang="es-MX" sz="2800" dirty="0" smtClean="0"/>
              <a:t>									</a:t>
            </a:r>
            <a:r>
              <a:rPr lang="es-MX" sz="2800" dirty="0"/>
              <a:t>	</a:t>
            </a:r>
            <a:r>
              <a:rPr lang="es-MX" sz="2800" dirty="0" smtClean="0"/>
              <a:t>HA     A- </a:t>
            </a:r>
            <a:r>
              <a:rPr lang="es-MX" sz="2800" dirty="0"/>
              <a:t>+ H+</a:t>
            </a:r>
          </a:p>
          <a:p>
            <a:pPr marL="0" indent="0" algn="just">
              <a:buNone/>
            </a:pPr>
            <a:endParaRPr lang="es-MX" sz="2800" dirty="0" smtClean="0"/>
          </a:p>
          <a:p>
            <a:pPr marL="0" indent="0" algn="just">
              <a:buNone/>
            </a:pPr>
            <a:endParaRPr lang="es-MX" sz="2800" dirty="0" smtClean="0"/>
          </a:p>
        </p:txBody>
      </p:sp>
      <p:pic>
        <p:nvPicPr>
          <p:cNvPr id="2054" name="Picture 6" descr="está en equilibrio c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5234462" y="5796292"/>
            <a:ext cx="369502" cy="320236"/>
          </a:xfrm>
          <a:prstGeom prst="rect">
            <a:avLst/>
          </a:prstGeom>
          <a:solidFill>
            <a:schemeClr val="tx1"/>
          </a:solidFill>
        </p:spPr>
      </p:pic>
      <p:pic>
        <p:nvPicPr>
          <p:cNvPr id="2056" name="Picture 8" descr="El ácido acético, CH3COOH, se compone de un grupo metilo, CH3, enlazado químicamente a un grupo carboxílico, COO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3415" y="912791"/>
            <a:ext cx="4218585" cy="1009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21808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Energía libre</a:t>
            </a:r>
            <a:endParaRPr lang="es-MX" dirty="0"/>
          </a:p>
        </p:txBody>
      </p:sp>
      <p:sp>
        <p:nvSpPr>
          <p:cNvPr id="3" name="Marcador de contenido 2"/>
          <p:cNvSpPr>
            <a:spLocks noGrp="1"/>
          </p:cNvSpPr>
          <p:nvPr>
            <p:ph idx="1"/>
          </p:nvPr>
        </p:nvSpPr>
        <p:spPr>
          <a:xfrm>
            <a:off x="52250" y="2272938"/>
            <a:ext cx="12087497" cy="2926080"/>
          </a:xfrm>
        </p:spPr>
        <p:txBody>
          <a:bodyPr>
            <a:normAutofit/>
          </a:bodyPr>
          <a:lstStyle/>
          <a:p>
            <a:pPr marL="0" indent="0" algn="just">
              <a:buNone/>
            </a:pPr>
            <a:r>
              <a:rPr lang="es-MX" sz="2800" dirty="0"/>
              <a:t>En termodinámica, la energía libre de </a:t>
            </a:r>
            <a:r>
              <a:rPr lang="es-MX" sz="2800" dirty="0" err="1"/>
              <a:t>Gibbs</a:t>
            </a:r>
            <a:r>
              <a:rPr lang="es-MX" sz="2800" dirty="0"/>
              <a:t> (energía libre o entalpía libre) es un potencial termodinámico, es decir, una función de estado extensiva con unidades de energía, que da la condición de equilibrio y de espontaneidad para una reacción química (a presión y temperatura constantes</a:t>
            </a:r>
            <a:r>
              <a:rPr lang="es-MX" sz="2800" dirty="0" smtClean="0"/>
              <a:t>). Se </a:t>
            </a:r>
            <a:r>
              <a:rPr lang="es-MX" sz="2800" dirty="0"/>
              <a:t>simboliza con la letra G mayúscula.</a:t>
            </a:r>
            <a:endParaRPr lang="es-MX" sz="2800" dirty="0" smtClean="0"/>
          </a:p>
        </p:txBody>
      </p:sp>
      <p:pic>
        <p:nvPicPr>
          <p:cNvPr id="3074" name="Picture 2" descr="Resultado de imagen para energia lib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0477" y="117566"/>
            <a:ext cx="3449270" cy="1610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0314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Cambios de energía libre estándar</a:t>
            </a:r>
            <a:endParaRPr lang="es-MX" dirty="0"/>
          </a:p>
        </p:txBody>
      </p:sp>
      <p:sp>
        <p:nvSpPr>
          <p:cNvPr id="3" name="Marcador de contenido 2"/>
          <p:cNvSpPr>
            <a:spLocks noGrp="1"/>
          </p:cNvSpPr>
          <p:nvPr>
            <p:ph idx="1"/>
          </p:nvPr>
        </p:nvSpPr>
        <p:spPr>
          <a:xfrm>
            <a:off x="0" y="1162594"/>
            <a:ext cx="12087497" cy="5695406"/>
          </a:xfrm>
        </p:spPr>
        <p:txBody>
          <a:bodyPr>
            <a:normAutofit/>
          </a:bodyPr>
          <a:lstStyle/>
          <a:p>
            <a:pPr marL="0" indent="0" algn="just">
              <a:buNone/>
            </a:pPr>
            <a:r>
              <a:rPr lang="es-MX" sz="2800" dirty="0"/>
              <a:t>La energía libre de reacción, se denota</a:t>
            </a:r>
            <a:r>
              <a:rPr lang="es-MX" sz="2800" dirty="0" smtClean="0"/>
              <a:t>,        , es </a:t>
            </a:r>
            <a:r>
              <a:rPr lang="es-MX" sz="2800" dirty="0"/>
              <a:t>el cambio de energía en una reacción a condiciones estándares. En esta reacción los reactivos en su estado estándar se convierten en productos en su estado estándar</a:t>
            </a:r>
            <a:r>
              <a:rPr lang="es-MX" sz="2800" dirty="0" smtClean="0"/>
              <a:t>.</a:t>
            </a:r>
          </a:p>
          <a:p>
            <a:pPr marL="0" indent="0" algn="just">
              <a:buNone/>
            </a:pPr>
            <a:r>
              <a:rPr lang="es-MX" sz="2400" dirty="0" smtClean="0"/>
              <a:t>	Dada </a:t>
            </a:r>
            <a:r>
              <a:rPr lang="es-MX" sz="2400" dirty="0"/>
              <a:t>la siguiente ecuación química:</a:t>
            </a:r>
          </a:p>
          <a:p>
            <a:pPr marL="0" indent="0" algn="just">
              <a:buNone/>
            </a:pPr>
            <a:endParaRPr lang="es-MX" sz="2800" dirty="0"/>
          </a:p>
          <a:p>
            <a:pPr marL="0" indent="0" algn="just">
              <a:buNone/>
            </a:pPr>
            <a:endParaRPr lang="es-MX" sz="2800" dirty="0" smtClean="0"/>
          </a:p>
        </p:txBody>
      </p:sp>
      <p:pic>
        <p:nvPicPr>
          <p:cNvPr id="5" name="Imagen 4"/>
          <p:cNvPicPr>
            <a:picLocks noChangeAspect="1"/>
          </p:cNvPicPr>
          <p:nvPr/>
        </p:nvPicPr>
        <p:blipFill rotWithShape="1">
          <a:blip r:embed="rId2"/>
          <a:srcRect l="32865" t="28661" r="61111" b="68303"/>
          <a:stretch/>
        </p:blipFill>
        <p:spPr>
          <a:xfrm>
            <a:off x="7563394" y="2384008"/>
            <a:ext cx="1060396" cy="300446"/>
          </a:xfrm>
          <a:prstGeom prst="rect">
            <a:avLst/>
          </a:prstGeom>
        </p:spPr>
      </p:pic>
      <p:pic>
        <p:nvPicPr>
          <p:cNvPr id="7" name="Imagen 6"/>
          <p:cNvPicPr>
            <a:picLocks noChangeAspect="1"/>
          </p:cNvPicPr>
          <p:nvPr/>
        </p:nvPicPr>
        <p:blipFill rotWithShape="1">
          <a:blip r:embed="rId3"/>
          <a:srcRect l="19914" t="42946" r="65126" b="51875"/>
          <a:stretch/>
        </p:blipFill>
        <p:spPr>
          <a:xfrm>
            <a:off x="6043748" y="4794066"/>
            <a:ext cx="2483307" cy="483328"/>
          </a:xfrm>
          <a:prstGeom prst="rect">
            <a:avLst/>
          </a:prstGeom>
        </p:spPr>
      </p:pic>
    </p:spTree>
    <p:extLst>
      <p:ext uri="{BB962C8B-B14F-4D97-AF65-F5344CB8AC3E}">
        <p14:creationId xmlns:p14="http://schemas.microsoft.com/office/powerpoint/2010/main" val="12158763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Cambios de energía libre estándar</a:t>
            </a:r>
            <a:endParaRPr lang="es-MX" dirty="0"/>
          </a:p>
        </p:txBody>
      </p:sp>
      <p:sp>
        <p:nvSpPr>
          <p:cNvPr id="3" name="Marcador de contenido 2"/>
          <p:cNvSpPr>
            <a:spLocks noGrp="1"/>
          </p:cNvSpPr>
          <p:nvPr>
            <p:ph idx="1"/>
          </p:nvPr>
        </p:nvSpPr>
        <p:spPr>
          <a:xfrm>
            <a:off x="0" y="893653"/>
            <a:ext cx="12087497" cy="5695406"/>
          </a:xfrm>
        </p:spPr>
        <p:txBody>
          <a:bodyPr>
            <a:normAutofit/>
          </a:bodyPr>
          <a:lstStyle/>
          <a:p>
            <a:pPr marL="0" indent="0" algn="just">
              <a:buNone/>
            </a:pPr>
            <a:r>
              <a:rPr lang="es-MX" sz="2800" dirty="0"/>
              <a:t>La energía libre se calcula </a:t>
            </a:r>
            <a:r>
              <a:rPr lang="es-MX" sz="2800" dirty="0" smtClean="0"/>
              <a:t>como:</a:t>
            </a:r>
          </a:p>
          <a:p>
            <a:pPr marL="0" indent="0" algn="just">
              <a:buNone/>
            </a:pPr>
            <a:endParaRPr lang="es-MX" sz="2800" dirty="0" smtClean="0"/>
          </a:p>
          <a:p>
            <a:pPr marL="0" indent="0" algn="just">
              <a:buNone/>
            </a:pPr>
            <a:r>
              <a:rPr lang="es-MX" sz="2800" dirty="0" smtClean="0"/>
              <a:t>Donde </a:t>
            </a:r>
            <a:r>
              <a:rPr lang="es-MX" sz="2800" dirty="0"/>
              <a:t>A y B son los reactivos en estado estándar y; C y D son los productos en su estado estándar. Además a, b, c y d son sus respectivos coeficientes </a:t>
            </a:r>
            <a:r>
              <a:rPr lang="es-MX" sz="2800" dirty="0" err="1" smtClean="0"/>
              <a:t>estequiométricos</a:t>
            </a:r>
            <a:r>
              <a:rPr lang="es-MX" sz="2800" dirty="0" smtClean="0"/>
              <a:t>. En general: </a:t>
            </a:r>
            <a:endParaRPr lang="es-MX" sz="2800" dirty="0"/>
          </a:p>
          <a:p>
            <a:pPr marL="0" indent="0" algn="just">
              <a:buNone/>
            </a:pPr>
            <a:endParaRPr lang="es-MX" sz="2800" dirty="0" smtClean="0"/>
          </a:p>
        </p:txBody>
      </p:sp>
      <p:pic>
        <p:nvPicPr>
          <p:cNvPr id="4" name="Imagen 3"/>
          <p:cNvPicPr>
            <a:picLocks noChangeAspect="1"/>
          </p:cNvPicPr>
          <p:nvPr/>
        </p:nvPicPr>
        <p:blipFill rotWithShape="1">
          <a:blip r:embed="rId2"/>
          <a:srcRect l="19374" t="40257" r="39389" b="55331"/>
          <a:stretch/>
        </p:blipFill>
        <p:spPr>
          <a:xfrm>
            <a:off x="3926541" y="2675965"/>
            <a:ext cx="5365378" cy="322729"/>
          </a:xfrm>
          <a:prstGeom prst="rect">
            <a:avLst/>
          </a:prstGeom>
        </p:spPr>
      </p:pic>
      <p:pic>
        <p:nvPicPr>
          <p:cNvPr id="8" name="Imagen 7"/>
          <p:cNvPicPr>
            <a:picLocks noChangeAspect="1"/>
          </p:cNvPicPr>
          <p:nvPr/>
        </p:nvPicPr>
        <p:blipFill rotWithShape="1">
          <a:blip r:embed="rId3"/>
          <a:srcRect l="19374" t="45588" r="42489" b="49081"/>
          <a:stretch/>
        </p:blipFill>
        <p:spPr>
          <a:xfrm>
            <a:off x="2595281" y="5446059"/>
            <a:ext cx="6501895" cy="510988"/>
          </a:xfrm>
          <a:prstGeom prst="rect">
            <a:avLst/>
          </a:prstGeom>
        </p:spPr>
      </p:pic>
    </p:spTree>
    <p:extLst>
      <p:ext uri="{BB962C8B-B14F-4D97-AF65-F5344CB8AC3E}">
        <p14:creationId xmlns:p14="http://schemas.microsoft.com/office/powerpoint/2010/main" val="28690024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Solubilidad</a:t>
            </a:r>
            <a:endParaRPr lang="es-MX" dirty="0"/>
          </a:p>
        </p:txBody>
      </p:sp>
      <p:sp>
        <p:nvSpPr>
          <p:cNvPr id="3" name="Marcador de contenido 2"/>
          <p:cNvSpPr>
            <a:spLocks noGrp="1"/>
          </p:cNvSpPr>
          <p:nvPr>
            <p:ph idx="1"/>
          </p:nvPr>
        </p:nvSpPr>
        <p:spPr>
          <a:xfrm>
            <a:off x="0" y="1763148"/>
            <a:ext cx="12087497" cy="4298018"/>
          </a:xfrm>
        </p:spPr>
        <p:txBody>
          <a:bodyPr>
            <a:normAutofit/>
          </a:bodyPr>
          <a:lstStyle/>
          <a:p>
            <a:pPr marL="0" indent="0" algn="just">
              <a:buNone/>
            </a:pPr>
            <a:r>
              <a:rPr lang="es-MX" sz="2800" dirty="0"/>
              <a:t>Solubilidad es una medida de la capacidad de disolverse de una determinada sustancia (soluto) en un determinado medio (disolvente). </a:t>
            </a:r>
            <a:endParaRPr lang="es-MX" sz="2800" dirty="0" smtClean="0"/>
          </a:p>
          <a:p>
            <a:pPr marL="0" indent="0" algn="just">
              <a:buNone/>
            </a:pPr>
            <a:r>
              <a:rPr lang="es-MX" sz="2800" dirty="0" smtClean="0"/>
              <a:t>Implícitamente </a:t>
            </a:r>
            <a:r>
              <a:rPr lang="es-MX" sz="2800" dirty="0"/>
              <a:t>se corresponde con la máxima cantidad de soluto que se puede disolver en una cantidad determinada de disolvente, a determinadas condiciones de Temperatura, e incluso Presión (en caso de un soluto gaseoso). </a:t>
            </a:r>
            <a:endParaRPr lang="es-MX" sz="2800" dirty="0" smtClean="0"/>
          </a:p>
        </p:txBody>
      </p:sp>
      <p:pic>
        <p:nvPicPr>
          <p:cNvPr id="5122" name="Picture 2" descr="Resultado de imagen para Solubil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9678" y="87714"/>
            <a:ext cx="2825087" cy="1675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42900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Factores que afectan la solubilidad</a:t>
            </a:r>
            <a:endParaRPr lang="es-MX" dirty="0"/>
          </a:p>
        </p:txBody>
      </p:sp>
      <p:sp>
        <p:nvSpPr>
          <p:cNvPr id="3" name="Marcador de contenido 2"/>
          <p:cNvSpPr>
            <a:spLocks noGrp="1"/>
          </p:cNvSpPr>
          <p:nvPr>
            <p:ph idx="1"/>
          </p:nvPr>
        </p:nvSpPr>
        <p:spPr>
          <a:xfrm>
            <a:off x="0" y="2455479"/>
            <a:ext cx="12087497" cy="4624590"/>
          </a:xfrm>
        </p:spPr>
        <p:txBody>
          <a:bodyPr>
            <a:noAutofit/>
          </a:bodyPr>
          <a:lstStyle/>
          <a:p>
            <a:pPr marL="0" indent="0" algn="just">
              <a:buNone/>
            </a:pPr>
            <a:r>
              <a:rPr lang="es-MX" sz="2800" dirty="0"/>
              <a:t>La solubilidad se define para fases específicas. Por ejemplo, la solubilidad de aragonito y calcita en el agua se espera que difieran, si bien ambos son polimorfos de carbonato de calcio y tienen la misma fórmula molecular</a:t>
            </a:r>
            <a:r>
              <a:rPr lang="es-MX" sz="2800" dirty="0" smtClean="0"/>
              <a:t>.</a:t>
            </a:r>
          </a:p>
          <a:p>
            <a:pPr marL="0" indent="0" algn="just">
              <a:buNone/>
            </a:pPr>
            <a:endParaRPr lang="es-MX" sz="2800" dirty="0"/>
          </a:p>
          <a:p>
            <a:pPr marL="0" indent="0" algn="just">
              <a:buNone/>
            </a:pPr>
            <a:r>
              <a:rPr lang="es-MX" sz="2800" dirty="0"/>
              <a:t>La solubilidad de una sustancia en otra está determinada por el equilibrio de fuerzas intermoleculares entre el disolvente y el soluto, y la variación de entropía que acompaña a la solvatación. Factores como la temperatura y la presión influyen en este equilibrio, cambiando así la solubilidad.</a:t>
            </a:r>
          </a:p>
          <a:p>
            <a:pPr marL="0" indent="0" algn="just">
              <a:buNone/>
            </a:pPr>
            <a:endParaRPr lang="es-MX" sz="2800" dirty="0"/>
          </a:p>
        </p:txBody>
      </p:sp>
    </p:spTree>
    <p:extLst>
      <p:ext uri="{BB962C8B-B14F-4D97-AF65-F5344CB8AC3E}">
        <p14:creationId xmlns:p14="http://schemas.microsoft.com/office/powerpoint/2010/main" val="34743428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Coeficiente de reparto</a:t>
            </a:r>
            <a:endParaRPr lang="es-MX" dirty="0"/>
          </a:p>
        </p:txBody>
      </p:sp>
      <p:sp>
        <p:nvSpPr>
          <p:cNvPr id="3" name="Marcador de contenido 2"/>
          <p:cNvSpPr>
            <a:spLocks noGrp="1"/>
          </p:cNvSpPr>
          <p:nvPr>
            <p:ph idx="1"/>
          </p:nvPr>
        </p:nvSpPr>
        <p:spPr>
          <a:xfrm>
            <a:off x="0" y="2089719"/>
            <a:ext cx="12087497" cy="3070110"/>
          </a:xfrm>
        </p:spPr>
        <p:txBody>
          <a:bodyPr>
            <a:normAutofit/>
          </a:bodyPr>
          <a:lstStyle/>
          <a:p>
            <a:pPr marL="0" indent="0" algn="just">
              <a:buNone/>
            </a:pPr>
            <a:r>
              <a:rPr lang="es-MX" sz="2800" dirty="0"/>
              <a:t>El coeficiente de reparto (K) de una sustancia, también llamado coeficiente de distribución (D), o coeficiente de partición (P), es el cociente o razón entre las concentraciones de esa sustancia en las dos fases de la mezcla formada por dos disolventes inmiscibles en equilibrio. Por tanto, ese coeficiente mide la solubilidad diferencial de una sustancia en esos dos disolventes.</a:t>
            </a:r>
            <a:endParaRPr lang="es-MX" sz="2800" dirty="0" smtClean="0"/>
          </a:p>
        </p:txBody>
      </p:sp>
      <p:pic>
        <p:nvPicPr>
          <p:cNvPr id="6" name="Imagen 5"/>
          <p:cNvPicPr>
            <a:picLocks noChangeAspect="1"/>
          </p:cNvPicPr>
          <p:nvPr/>
        </p:nvPicPr>
        <p:blipFill rotWithShape="1">
          <a:blip r:embed="rId2"/>
          <a:srcRect l="14693" t="40625" r="74966" b="51875"/>
          <a:stretch/>
        </p:blipFill>
        <p:spPr>
          <a:xfrm>
            <a:off x="1031966" y="5296373"/>
            <a:ext cx="2275498" cy="927873"/>
          </a:xfrm>
          <a:prstGeom prst="rect">
            <a:avLst/>
          </a:prstGeom>
        </p:spPr>
      </p:pic>
      <p:sp>
        <p:nvSpPr>
          <p:cNvPr id="12" name="Rectángulo 11"/>
          <p:cNvSpPr/>
          <p:nvPr/>
        </p:nvSpPr>
        <p:spPr>
          <a:xfrm>
            <a:off x="3988524" y="5296373"/>
            <a:ext cx="7794171" cy="1015663"/>
          </a:xfrm>
          <a:prstGeom prst="rect">
            <a:avLst/>
          </a:prstGeom>
        </p:spPr>
        <p:txBody>
          <a:bodyPr wrap="square">
            <a:spAutoFit/>
          </a:bodyPr>
          <a:lstStyle/>
          <a:p>
            <a:pPr algn="just"/>
            <a:r>
              <a:rPr lang="es-MX" sz="2000" dirty="0">
                <a:latin typeface="+mj-lt"/>
              </a:rPr>
              <a:t>Donde </a:t>
            </a:r>
            <a:r>
              <a:rPr lang="es-MX" sz="2000" b="1" dirty="0">
                <a:latin typeface="+mj-lt"/>
              </a:rPr>
              <a:t>[sustancia]</a:t>
            </a:r>
            <a:r>
              <a:rPr lang="es-MX" sz="2000" b="1" baseline="-25000" dirty="0">
                <a:latin typeface="+mj-lt"/>
              </a:rPr>
              <a:t>1</a:t>
            </a:r>
            <a:r>
              <a:rPr lang="es-MX" sz="2000" dirty="0">
                <a:latin typeface="+mj-lt"/>
              </a:rPr>
              <a:t> es la concentración de la sustancia en el primer disolvente y, análogamente </a:t>
            </a:r>
            <a:r>
              <a:rPr lang="es-MX" sz="2000" b="1" dirty="0">
                <a:latin typeface="+mj-lt"/>
              </a:rPr>
              <a:t>[sustancia]</a:t>
            </a:r>
            <a:r>
              <a:rPr lang="es-MX" sz="2000" b="1" baseline="-25000" dirty="0">
                <a:latin typeface="+mj-lt"/>
              </a:rPr>
              <a:t>2</a:t>
            </a:r>
            <a:r>
              <a:rPr lang="es-MX" sz="2000" dirty="0">
                <a:latin typeface="+mj-lt"/>
              </a:rPr>
              <a:t> es la concentración de la misma sustancia en el otro disolvente.</a:t>
            </a:r>
          </a:p>
        </p:txBody>
      </p:sp>
    </p:spTree>
    <p:extLst>
      <p:ext uri="{BB962C8B-B14F-4D97-AF65-F5344CB8AC3E}">
        <p14:creationId xmlns:p14="http://schemas.microsoft.com/office/powerpoint/2010/main" val="25086580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Calor específico </a:t>
            </a:r>
            <a:endParaRPr lang="es-MX" dirty="0"/>
          </a:p>
        </p:txBody>
      </p:sp>
      <p:sp>
        <p:nvSpPr>
          <p:cNvPr id="3" name="Marcador de contenido 2"/>
          <p:cNvSpPr>
            <a:spLocks noGrp="1"/>
          </p:cNvSpPr>
          <p:nvPr>
            <p:ph idx="1"/>
          </p:nvPr>
        </p:nvSpPr>
        <p:spPr>
          <a:xfrm>
            <a:off x="31078" y="1737022"/>
            <a:ext cx="12087497" cy="3631812"/>
          </a:xfrm>
        </p:spPr>
        <p:txBody>
          <a:bodyPr>
            <a:normAutofit/>
          </a:bodyPr>
          <a:lstStyle/>
          <a:p>
            <a:pPr marL="0" indent="0" algn="just">
              <a:buNone/>
            </a:pPr>
            <a:r>
              <a:rPr lang="es-MX" sz="2800" dirty="0" smtClean="0"/>
              <a:t>El calor específico es </a:t>
            </a:r>
            <a:r>
              <a:rPr lang="es-MX" sz="2800" dirty="0"/>
              <a:t>una magnitud física que se define como la cantidad de calor que hay que suministrar a la unidad de masa de una sustancia o sistema termodinámico para elevar su temperatura en una unidad, ésta se mide en varias escalas. En general, el valor del calor específico depende del valor de la temperatura </a:t>
            </a:r>
            <a:r>
              <a:rPr lang="es-MX" sz="2800" dirty="0" smtClean="0"/>
              <a:t>inicial. Se </a:t>
            </a:r>
            <a:r>
              <a:rPr lang="es-MX" sz="2800" dirty="0"/>
              <a:t>le representa con la </a:t>
            </a:r>
            <a:r>
              <a:rPr lang="es-MX" sz="2800" dirty="0" smtClean="0"/>
              <a:t>letra </a:t>
            </a:r>
            <a:r>
              <a:rPr lang="es-MX" sz="2800" b="1" dirty="0" smtClean="0"/>
              <a:t>C</a:t>
            </a:r>
            <a:r>
              <a:rPr lang="es-MX" sz="2800" dirty="0" smtClean="0"/>
              <a:t>.</a:t>
            </a:r>
            <a:endParaRPr lang="es-MX" sz="2800" b="1" dirty="0" smtClean="0"/>
          </a:p>
        </p:txBody>
      </p:sp>
      <p:pic>
        <p:nvPicPr>
          <p:cNvPr id="8194" name="Picture 2" descr="Resultado de imagen para calor especif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5621" y="4558234"/>
            <a:ext cx="2624834" cy="2195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49213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Calor específico</a:t>
            </a:r>
            <a:endParaRPr lang="es-MX" dirty="0"/>
          </a:p>
        </p:txBody>
      </p:sp>
      <p:sp>
        <p:nvSpPr>
          <p:cNvPr id="3" name="Marcador de contenido 2"/>
          <p:cNvSpPr>
            <a:spLocks noGrp="1"/>
          </p:cNvSpPr>
          <p:nvPr>
            <p:ph idx="1"/>
          </p:nvPr>
        </p:nvSpPr>
        <p:spPr>
          <a:xfrm>
            <a:off x="0" y="2011342"/>
            <a:ext cx="12087497" cy="1829138"/>
          </a:xfrm>
        </p:spPr>
        <p:txBody>
          <a:bodyPr>
            <a:normAutofit/>
          </a:bodyPr>
          <a:lstStyle/>
          <a:p>
            <a:pPr marL="0" indent="0" algn="just">
              <a:buNone/>
            </a:pPr>
            <a:r>
              <a:rPr lang="es-MX" sz="2800" dirty="0"/>
              <a:t>El calor específico (c) (propiedad intensiva) tiene las siguientes unidades:</a:t>
            </a:r>
            <a:endParaRPr lang="es-MX" sz="2800" dirty="0" smtClean="0"/>
          </a:p>
        </p:txBody>
      </p:sp>
      <p:pic>
        <p:nvPicPr>
          <p:cNvPr id="11266" name="Picture 2" descr="http://corinto.pucp.edu.pe/quimicageneral/sites/corinto.pucp.edu.pe.quimicageneral/files/images/unidad1/CE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5245" y="3840480"/>
            <a:ext cx="1343025" cy="1085850"/>
          </a:xfrm>
          <a:prstGeom prst="rect">
            <a:avLst/>
          </a:prstGeom>
          <a:solidFill>
            <a:schemeClr val="tx1"/>
          </a:solidFill>
        </p:spPr>
      </p:pic>
    </p:spTree>
    <p:extLst>
      <p:ext uri="{BB962C8B-B14F-4D97-AF65-F5344CB8AC3E}">
        <p14:creationId xmlns:p14="http://schemas.microsoft.com/office/powerpoint/2010/main" val="30075865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Capacidad calorífica </a:t>
            </a:r>
            <a:endParaRPr lang="es-MX" dirty="0"/>
          </a:p>
        </p:txBody>
      </p:sp>
      <p:sp>
        <p:nvSpPr>
          <p:cNvPr id="3" name="Marcador de contenido 2"/>
          <p:cNvSpPr>
            <a:spLocks noGrp="1"/>
          </p:cNvSpPr>
          <p:nvPr>
            <p:ph idx="1"/>
          </p:nvPr>
        </p:nvSpPr>
        <p:spPr>
          <a:xfrm>
            <a:off x="31078" y="1737022"/>
            <a:ext cx="12087497" cy="3631812"/>
          </a:xfrm>
        </p:spPr>
        <p:txBody>
          <a:bodyPr>
            <a:normAutofit/>
          </a:bodyPr>
          <a:lstStyle/>
          <a:p>
            <a:pPr marL="0" indent="0" algn="just">
              <a:buNone/>
            </a:pPr>
            <a:r>
              <a:rPr lang="es-MX" sz="2800" dirty="0"/>
              <a:t>La capacidad calorífica o capacidad térmica de un cuerpo es el cociente entre la cantidad de energía calorífica transferida a un cuerpo o sistema en un proceso cualquiera y el cambio de temperatura que experimenta. En una forma más rigurosa, es la energía necesaria para aumentar la temperatura de una determinada sustancia en una unidad de temperatura.</a:t>
            </a:r>
            <a:endParaRPr lang="es-MX" sz="2800" b="1" dirty="0" smtClean="0"/>
          </a:p>
        </p:txBody>
      </p:sp>
      <p:pic>
        <p:nvPicPr>
          <p:cNvPr id="14338" name="Picture 2" descr="Resultado de imagen para capacidad calorifica.image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1645" y="55797"/>
            <a:ext cx="2378618" cy="1818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88526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a:t>
            </a:r>
            <a:endParaRPr lang="es-MX" dirty="0"/>
          </a:p>
        </p:txBody>
      </p:sp>
      <p:sp>
        <p:nvSpPr>
          <p:cNvPr id="3" name="Marcador de contenido 2"/>
          <p:cNvSpPr>
            <a:spLocks noGrp="1"/>
          </p:cNvSpPr>
          <p:nvPr>
            <p:ph idx="1"/>
          </p:nvPr>
        </p:nvSpPr>
        <p:spPr>
          <a:xfrm>
            <a:off x="0" y="1705022"/>
            <a:ext cx="12087497" cy="4983161"/>
          </a:xfrm>
        </p:spPr>
        <p:txBody>
          <a:bodyPr>
            <a:normAutofit/>
          </a:bodyPr>
          <a:lstStyle/>
          <a:p>
            <a:pPr marL="0" indent="0" algn="just">
              <a:buNone/>
            </a:pPr>
            <a:r>
              <a:rPr lang="es-MX" sz="2400" dirty="0"/>
              <a:t>La Unidad de Aprendizaje (UA) de Laboratorio de Fisicoquímica pertenece al </a:t>
            </a:r>
            <a:r>
              <a:rPr lang="es-MX" sz="2400" dirty="0" smtClean="0"/>
              <a:t>núcleo sustantivo</a:t>
            </a:r>
            <a:r>
              <a:rPr lang="es-MX" sz="2400" dirty="0"/>
              <a:t>, está ubicada en al área curricular de Fisicoquímica y pretende que </a:t>
            </a:r>
            <a:r>
              <a:rPr lang="es-MX" sz="2400" dirty="0" smtClean="0"/>
              <a:t>el estudiante </a:t>
            </a:r>
            <a:r>
              <a:rPr lang="es-MX" sz="2400" dirty="0"/>
              <a:t>reconozca la importancia de las actividades experimentales, desarrolle </a:t>
            </a:r>
            <a:r>
              <a:rPr lang="es-MX" sz="2400" dirty="0" smtClean="0"/>
              <a:t>la creatividad</a:t>
            </a:r>
            <a:r>
              <a:rPr lang="es-MX" sz="2400" dirty="0"/>
              <a:t>, la capacidad de análisis e interpretación de datos y resultados y </a:t>
            </a:r>
            <a:r>
              <a:rPr lang="es-MX" sz="2400" dirty="0" smtClean="0"/>
              <a:t>la elaboración </a:t>
            </a:r>
            <a:r>
              <a:rPr lang="es-MX" sz="2400" dirty="0"/>
              <a:t>de reportes técnicos, dando lugar a la construcción de </a:t>
            </a:r>
            <a:r>
              <a:rPr lang="es-MX" sz="2400" dirty="0" smtClean="0"/>
              <a:t>nuevos conocimientos</a:t>
            </a:r>
            <a:r>
              <a:rPr lang="es-MX" sz="2400" dirty="0"/>
              <a:t>, facilitando el aprendizaje significativo mediante el involucramiento en </a:t>
            </a:r>
            <a:r>
              <a:rPr lang="es-MX" sz="2400" dirty="0" smtClean="0"/>
              <a:t>el trabajo </a:t>
            </a:r>
            <a:r>
              <a:rPr lang="es-MX" sz="2400" dirty="0"/>
              <a:t>que caracteriza a las ciencias experimentales. Su importancia es </a:t>
            </a:r>
            <a:r>
              <a:rPr lang="es-MX" sz="2400" dirty="0" smtClean="0"/>
              <a:t>fundamental en </a:t>
            </a:r>
            <a:r>
              <a:rPr lang="es-MX" sz="2400" dirty="0"/>
              <a:t>las unidades de aprendizaje de las ciencias de </a:t>
            </a:r>
            <a:r>
              <a:rPr lang="es-MX" sz="2400" dirty="0" smtClean="0"/>
              <a:t>la ingeniería</a:t>
            </a:r>
            <a:r>
              <a:rPr lang="es-MX" sz="2400" dirty="0"/>
              <a:t>; y por consiguiente en </a:t>
            </a:r>
            <a:r>
              <a:rPr lang="es-MX" sz="2400" dirty="0" smtClean="0"/>
              <a:t>la formación </a:t>
            </a:r>
            <a:r>
              <a:rPr lang="es-MX" sz="2400" dirty="0"/>
              <a:t>del Ingeniero Químico.</a:t>
            </a:r>
            <a:endParaRPr lang="es-MX" sz="2400" dirty="0" smtClean="0"/>
          </a:p>
        </p:txBody>
      </p:sp>
    </p:spTree>
    <p:extLst>
      <p:ext uri="{BB962C8B-B14F-4D97-AF65-F5344CB8AC3E}">
        <p14:creationId xmlns:p14="http://schemas.microsoft.com/office/powerpoint/2010/main" val="1856810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Capacidad calorífica</a:t>
            </a:r>
            <a:endParaRPr lang="es-MX" dirty="0"/>
          </a:p>
        </p:txBody>
      </p:sp>
      <p:sp>
        <p:nvSpPr>
          <p:cNvPr id="3" name="Marcador de contenido 2"/>
          <p:cNvSpPr>
            <a:spLocks noGrp="1"/>
          </p:cNvSpPr>
          <p:nvPr>
            <p:ph idx="1"/>
          </p:nvPr>
        </p:nvSpPr>
        <p:spPr>
          <a:xfrm>
            <a:off x="0" y="2011342"/>
            <a:ext cx="12087497" cy="1829138"/>
          </a:xfrm>
        </p:spPr>
        <p:txBody>
          <a:bodyPr>
            <a:normAutofit/>
          </a:bodyPr>
          <a:lstStyle/>
          <a:p>
            <a:pPr marL="0" indent="0" algn="just">
              <a:buNone/>
            </a:pPr>
            <a:r>
              <a:rPr lang="es-MX" sz="2800" dirty="0"/>
              <a:t> La capacidad calorífica (C) (propiedad extensiva), se expresa como "calor" sobre "grados centígrados" y, por tanto, tiene las siguientes unidades:</a:t>
            </a:r>
            <a:endParaRPr lang="es-MX" sz="2800" dirty="0" smtClean="0"/>
          </a:p>
        </p:txBody>
      </p:sp>
      <p:pic>
        <p:nvPicPr>
          <p:cNvPr id="13314" name="Picture 2" descr="http://corinto.pucp.edu.pe/quimicageneral/sites/corinto.pucp.edu.pe.quimicageneral/files/images/unidad1/CE%2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6398" y="4189139"/>
            <a:ext cx="1257300" cy="1019176"/>
          </a:xfrm>
          <a:prstGeom prst="rect">
            <a:avLst/>
          </a:prstGeom>
          <a:solidFill>
            <a:schemeClr val="tx1"/>
          </a:solidFill>
        </p:spPr>
      </p:pic>
    </p:spTree>
    <p:extLst>
      <p:ext uri="{BB962C8B-B14F-4D97-AF65-F5344CB8AC3E}">
        <p14:creationId xmlns:p14="http://schemas.microsoft.com/office/powerpoint/2010/main" val="4339708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Entalpía de evaporización</a:t>
            </a:r>
            <a:endParaRPr lang="es-MX" dirty="0"/>
          </a:p>
        </p:txBody>
      </p:sp>
      <p:sp>
        <p:nvSpPr>
          <p:cNvPr id="3" name="Marcador de contenido 2"/>
          <p:cNvSpPr>
            <a:spLocks noGrp="1"/>
          </p:cNvSpPr>
          <p:nvPr>
            <p:ph idx="1"/>
          </p:nvPr>
        </p:nvSpPr>
        <p:spPr>
          <a:xfrm>
            <a:off x="0" y="1214506"/>
            <a:ext cx="12087497" cy="4898909"/>
          </a:xfrm>
        </p:spPr>
        <p:txBody>
          <a:bodyPr>
            <a:normAutofit/>
          </a:bodyPr>
          <a:lstStyle/>
          <a:p>
            <a:pPr marL="0" indent="0" algn="just">
              <a:buNone/>
            </a:pPr>
            <a:r>
              <a:rPr lang="es-MX" sz="2800" dirty="0"/>
              <a:t>La entalpía de vaporización es la cantidad de energía necesaria para que la unidad de masa (kilogramo, mol, etc.) de una sustancia que se encuentre en equilibrio con su propio vapor a una presión de una atmósfera pase completamente del estado líquido al estado gaseoso. Se representa </a:t>
            </a:r>
            <a:r>
              <a:rPr lang="es-MX" sz="2800" dirty="0" smtClean="0"/>
              <a:t>por         , por </a:t>
            </a:r>
            <a:r>
              <a:rPr lang="es-MX" sz="2800" dirty="0"/>
              <a:t>ser una entalpía. </a:t>
            </a:r>
            <a:endParaRPr lang="es-MX" sz="2800" b="1" dirty="0" smtClean="0"/>
          </a:p>
        </p:txBody>
      </p:sp>
      <p:pic>
        <p:nvPicPr>
          <p:cNvPr id="4" name="Imagen 3"/>
          <p:cNvPicPr>
            <a:picLocks noChangeAspect="1"/>
          </p:cNvPicPr>
          <p:nvPr/>
        </p:nvPicPr>
        <p:blipFill rotWithShape="1">
          <a:blip r:embed="rId2"/>
          <a:srcRect l="67904" t="34375" r="28481" b="62054"/>
          <a:stretch/>
        </p:blipFill>
        <p:spPr>
          <a:xfrm>
            <a:off x="4963885" y="4232366"/>
            <a:ext cx="692332" cy="384629"/>
          </a:xfrm>
          <a:prstGeom prst="rect">
            <a:avLst/>
          </a:prstGeom>
        </p:spPr>
      </p:pic>
    </p:spTree>
    <p:extLst>
      <p:ext uri="{BB962C8B-B14F-4D97-AF65-F5344CB8AC3E}">
        <p14:creationId xmlns:p14="http://schemas.microsoft.com/office/powerpoint/2010/main" val="31379125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upload.wikimedia.org/wikipedia/commons/thumb/7/71/Artsy_density_column.png/220px-Artsy_density_colum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1114484" y="3253429"/>
            <a:ext cx="973013" cy="3604571"/>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234999" y="518788"/>
            <a:ext cx="10571998" cy="970450"/>
          </a:xfrm>
        </p:spPr>
        <p:txBody>
          <a:bodyPr/>
          <a:lstStyle/>
          <a:p>
            <a:r>
              <a:rPr lang="es-MX" dirty="0" smtClean="0"/>
              <a:t>Densidad</a:t>
            </a:r>
            <a:endParaRPr lang="es-MX" dirty="0"/>
          </a:p>
        </p:txBody>
      </p:sp>
      <p:sp>
        <p:nvSpPr>
          <p:cNvPr id="3" name="Marcador de contenido 2"/>
          <p:cNvSpPr>
            <a:spLocks noGrp="1"/>
          </p:cNvSpPr>
          <p:nvPr>
            <p:ph idx="1"/>
          </p:nvPr>
        </p:nvSpPr>
        <p:spPr>
          <a:xfrm>
            <a:off x="0" y="1489238"/>
            <a:ext cx="12087497" cy="3527311"/>
          </a:xfrm>
        </p:spPr>
        <p:txBody>
          <a:bodyPr>
            <a:normAutofit/>
          </a:bodyPr>
          <a:lstStyle/>
          <a:p>
            <a:pPr marL="0" indent="0" algn="just">
              <a:buNone/>
            </a:pPr>
            <a:r>
              <a:rPr lang="es-MX" sz="2800" dirty="0"/>
              <a:t>En física y química, la densidad </a:t>
            </a:r>
            <a:r>
              <a:rPr lang="es-MX" sz="2800" dirty="0" smtClean="0"/>
              <a:t>es </a:t>
            </a:r>
            <a:r>
              <a:rPr lang="es-MX" sz="2800" dirty="0"/>
              <a:t>una magnitud escalar referida a la cantidad de masa en un determinado volumen de una </a:t>
            </a:r>
            <a:r>
              <a:rPr lang="es-MX" sz="2800" dirty="0" smtClean="0"/>
              <a:t>sustancia. La </a:t>
            </a:r>
            <a:r>
              <a:rPr lang="es-MX" sz="2800" dirty="0"/>
              <a:t>densidad media es la relación entre la masa de un cuerpo y el volumen que ocupa.</a:t>
            </a:r>
            <a:endParaRPr lang="es-MX" sz="2800" b="1" dirty="0" smtClean="0"/>
          </a:p>
        </p:txBody>
      </p:sp>
      <p:pic>
        <p:nvPicPr>
          <p:cNvPr id="5" name="Imagen 4"/>
          <p:cNvPicPr>
            <a:picLocks noChangeAspect="1"/>
          </p:cNvPicPr>
          <p:nvPr/>
        </p:nvPicPr>
        <p:blipFill rotWithShape="1">
          <a:blip r:embed="rId3"/>
          <a:srcRect l="15596" t="32589" r="76271" b="61875"/>
          <a:stretch/>
        </p:blipFill>
        <p:spPr>
          <a:xfrm>
            <a:off x="4698977" y="4781394"/>
            <a:ext cx="1433542" cy="548640"/>
          </a:xfrm>
          <a:prstGeom prst="rect">
            <a:avLst/>
          </a:prstGeom>
        </p:spPr>
      </p:pic>
    </p:spTree>
    <p:extLst>
      <p:ext uri="{BB962C8B-B14F-4D97-AF65-F5344CB8AC3E}">
        <p14:creationId xmlns:p14="http://schemas.microsoft.com/office/powerpoint/2010/main" val="25654683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Densidad</a:t>
            </a:r>
            <a:endParaRPr lang="es-MX" dirty="0"/>
          </a:p>
        </p:txBody>
      </p:sp>
      <p:sp>
        <p:nvSpPr>
          <p:cNvPr id="3" name="Marcador de contenido 2"/>
          <p:cNvSpPr>
            <a:spLocks noGrp="1"/>
          </p:cNvSpPr>
          <p:nvPr>
            <p:ph idx="1"/>
          </p:nvPr>
        </p:nvSpPr>
        <p:spPr>
          <a:xfrm>
            <a:off x="0" y="1868037"/>
            <a:ext cx="12087497" cy="3527311"/>
          </a:xfrm>
        </p:spPr>
        <p:txBody>
          <a:bodyPr>
            <a:normAutofit/>
          </a:bodyPr>
          <a:lstStyle/>
          <a:p>
            <a:pPr marL="0" indent="0" algn="just">
              <a:buNone/>
            </a:pPr>
            <a:r>
              <a:rPr lang="es-MX" sz="2800" dirty="0"/>
              <a:t>Si un cuerpo no tiene una distribución uniforme de la masa en todos sus puntos, la densidad alrededor de un punto dado puede diferir de la densidad media. Si se considera una sucesión de pequeños volúmenes </a:t>
            </a:r>
            <a:r>
              <a:rPr lang="es-MX" sz="2800" dirty="0" smtClean="0"/>
              <a:t>decrecientes(convergiendo </a:t>
            </a:r>
            <a:r>
              <a:rPr lang="es-MX" sz="2800" dirty="0"/>
              <a:t>hacia un volumen muy pequeño) centrados alrededor de un </a:t>
            </a:r>
            <a:r>
              <a:rPr lang="es-MX" sz="2800" dirty="0" smtClean="0"/>
              <a:t>punto</a:t>
            </a:r>
            <a:r>
              <a:rPr lang="es-MX" sz="2800" dirty="0"/>
              <a:t>, siendo          la </a:t>
            </a:r>
            <a:r>
              <a:rPr lang="es-MX" sz="2800" dirty="0" smtClean="0"/>
              <a:t> </a:t>
            </a:r>
            <a:r>
              <a:rPr lang="es-MX" sz="2800" dirty="0"/>
              <a:t>masa contenida en cada uno de los volúmenes anteriores, la densidad en el punto común a todos estos volúmenes es: </a:t>
            </a:r>
            <a:endParaRPr lang="es-MX" sz="2800" b="1" dirty="0" smtClean="0"/>
          </a:p>
        </p:txBody>
      </p:sp>
      <p:pic>
        <p:nvPicPr>
          <p:cNvPr id="7" name="Imagen 6"/>
          <p:cNvPicPr>
            <a:picLocks noChangeAspect="1"/>
          </p:cNvPicPr>
          <p:nvPr/>
        </p:nvPicPr>
        <p:blipFill rotWithShape="1">
          <a:blip r:embed="rId2"/>
          <a:srcRect l="33167" t="45982" r="63620" b="50268"/>
          <a:stretch/>
        </p:blipFill>
        <p:spPr>
          <a:xfrm>
            <a:off x="9509760" y="3866606"/>
            <a:ext cx="627017" cy="411479"/>
          </a:xfrm>
          <a:prstGeom prst="rect">
            <a:avLst/>
          </a:prstGeom>
        </p:spPr>
      </p:pic>
      <p:pic>
        <p:nvPicPr>
          <p:cNvPr id="9" name="Imagen 8"/>
          <p:cNvPicPr>
            <a:picLocks noChangeAspect="1"/>
          </p:cNvPicPr>
          <p:nvPr/>
        </p:nvPicPr>
        <p:blipFill rotWithShape="1">
          <a:blip r:embed="rId3"/>
          <a:srcRect l="17304" t="27590" r="67938" b="65267"/>
          <a:stretch/>
        </p:blipFill>
        <p:spPr>
          <a:xfrm>
            <a:off x="4415245" y="5447964"/>
            <a:ext cx="2976362" cy="809897"/>
          </a:xfrm>
          <a:prstGeom prst="rect">
            <a:avLst/>
          </a:prstGeom>
        </p:spPr>
      </p:pic>
    </p:spTree>
    <p:extLst>
      <p:ext uri="{BB962C8B-B14F-4D97-AF65-F5344CB8AC3E}">
        <p14:creationId xmlns:p14="http://schemas.microsoft.com/office/powerpoint/2010/main" val="17067932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Viscosidad</a:t>
            </a:r>
            <a:endParaRPr lang="es-MX" dirty="0"/>
          </a:p>
        </p:txBody>
      </p:sp>
      <p:sp>
        <p:nvSpPr>
          <p:cNvPr id="3" name="Marcador de contenido 2"/>
          <p:cNvSpPr>
            <a:spLocks noGrp="1"/>
          </p:cNvSpPr>
          <p:nvPr>
            <p:ph idx="1"/>
          </p:nvPr>
        </p:nvSpPr>
        <p:spPr>
          <a:xfrm>
            <a:off x="0" y="1652766"/>
            <a:ext cx="12087497" cy="3527311"/>
          </a:xfrm>
        </p:spPr>
        <p:txBody>
          <a:bodyPr>
            <a:normAutofit/>
          </a:bodyPr>
          <a:lstStyle/>
          <a:p>
            <a:pPr marL="0" indent="0" algn="just">
              <a:buNone/>
            </a:pPr>
            <a:r>
              <a:rPr lang="es-MX" sz="2800" dirty="0"/>
              <a:t>La viscosidad de un fluido es una medida de su resistencia a las deformaciones graduales producidas por tensiones cortantes o tensiones de tracción. La viscosidad se corresponde con el concepto informal de "espesor". Por ejemplo, la miel tiene una viscosidad mucho mayor que el agua.</a:t>
            </a:r>
            <a:endParaRPr lang="es-MX" sz="2800" b="1" dirty="0" smtClean="0"/>
          </a:p>
        </p:txBody>
      </p:sp>
      <p:pic>
        <p:nvPicPr>
          <p:cNvPr id="18434" name="Picture 2" descr="https://upload.wikimedia.org/wikipedia/commons/thumb/1/11/Drop_0.jpg/200px-Drop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0513" y="4321980"/>
            <a:ext cx="1522399" cy="2405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8661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Viscosidad</a:t>
            </a:r>
            <a:endParaRPr lang="es-MX" dirty="0"/>
          </a:p>
        </p:txBody>
      </p:sp>
      <p:sp>
        <p:nvSpPr>
          <p:cNvPr id="3" name="Marcador de contenido 2"/>
          <p:cNvSpPr>
            <a:spLocks noGrp="1"/>
          </p:cNvSpPr>
          <p:nvPr>
            <p:ph idx="1"/>
          </p:nvPr>
        </p:nvSpPr>
        <p:spPr>
          <a:xfrm>
            <a:off x="0" y="1809520"/>
            <a:ext cx="12087497" cy="4134080"/>
          </a:xfrm>
        </p:spPr>
        <p:txBody>
          <a:bodyPr>
            <a:normAutofit/>
          </a:bodyPr>
          <a:lstStyle/>
          <a:p>
            <a:pPr marL="0" indent="0" algn="just">
              <a:buNone/>
            </a:pPr>
            <a:r>
              <a:rPr lang="es-MX" sz="2800" dirty="0"/>
              <a:t>La viscosidad se manifiesta en líquidos y gases en movimiento. Se ha definido la viscosidad como la relación existente entre el esfuerzo cortante y el gradiente de velocidad. Esta viscosidad recibe el nombre de viscosidad absoluta o viscosidad dinámica. Generalmente se representa por la letra </a:t>
            </a:r>
            <a:r>
              <a:rPr lang="es-MX" sz="2800" dirty="0" smtClean="0"/>
              <a:t>griega </a:t>
            </a:r>
            <a:r>
              <a:rPr lang="es-MX" sz="3200" b="1" dirty="0" smtClean="0"/>
              <a:t>µ</a:t>
            </a:r>
          </a:p>
          <a:p>
            <a:pPr marL="0" indent="0" algn="just">
              <a:buNone/>
            </a:pPr>
            <a:endParaRPr lang="es-MX" sz="3200" b="1" dirty="0" smtClean="0"/>
          </a:p>
        </p:txBody>
      </p:sp>
      <p:pic>
        <p:nvPicPr>
          <p:cNvPr id="3076" name="Picture 4" descr="Resultado de imagen para viscos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4111" y="4819967"/>
            <a:ext cx="3581106" cy="18907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80205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Viscosidad</a:t>
            </a:r>
            <a:endParaRPr lang="es-MX" dirty="0"/>
          </a:p>
        </p:txBody>
      </p:sp>
      <p:sp>
        <p:nvSpPr>
          <p:cNvPr id="3" name="Marcador de contenido 2"/>
          <p:cNvSpPr>
            <a:spLocks noGrp="1"/>
          </p:cNvSpPr>
          <p:nvPr>
            <p:ph idx="1"/>
          </p:nvPr>
        </p:nvSpPr>
        <p:spPr>
          <a:xfrm>
            <a:off x="0" y="1809520"/>
            <a:ext cx="12087497" cy="3245806"/>
          </a:xfrm>
        </p:spPr>
        <p:txBody>
          <a:bodyPr>
            <a:normAutofit/>
          </a:bodyPr>
          <a:lstStyle/>
          <a:p>
            <a:pPr marL="0" indent="0" algn="just">
              <a:buNone/>
            </a:pPr>
            <a:r>
              <a:rPr lang="es-MX" sz="2800" dirty="0"/>
              <a:t>Se conoce también otra viscosidad, denominada viscosidad cinemática, y se representa </a:t>
            </a:r>
            <a:r>
              <a:rPr lang="es-MX" sz="2800" dirty="0" smtClean="0"/>
              <a:t>por </a:t>
            </a:r>
            <a:r>
              <a:rPr lang="el-GR" sz="3200" b="1" dirty="0" smtClean="0"/>
              <a:t>ν</a:t>
            </a:r>
            <a:r>
              <a:rPr lang="es-MX" sz="2800" dirty="0" smtClean="0"/>
              <a:t>. </a:t>
            </a:r>
            <a:r>
              <a:rPr lang="es-MX" sz="2800" dirty="0"/>
              <a:t>Para calcular la viscosidad cinemática basta con dividir la viscosidad dinámica por la densidad del fluido:</a:t>
            </a:r>
            <a:endParaRPr lang="es-MX" sz="3200" b="1" dirty="0" smtClean="0"/>
          </a:p>
        </p:txBody>
      </p:sp>
      <p:pic>
        <p:nvPicPr>
          <p:cNvPr id="4" name="Imagen 3"/>
          <p:cNvPicPr>
            <a:picLocks noChangeAspect="1"/>
          </p:cNvPicPr>
          <p:nvPr/>
        </p:nvPicPr>
        <p:blipFill rotWithShape="1">
          <a:blip r:embed="rId2"/>
          <a:srcRect l="17304" t="35447" r="76371" b="58303"/>
          <a:stretch/>
        </p:blipFill>
        <p:spPr>
          <a:xfrm>
            <a:off x="5185957" y="4753428"/>
            <a:ext cx="1436912" cy="798286"/>
          </a:xfrm>
          <a:prstGeom prst="rect">
            <a:avLst/>
          </a:prstGeom>
        </p:spPr>
      </p:pic>
    </p:spTree>
    <p:extLst>
      <p:ext uri="{BB962C8B-B14F-4D97-AF65-F5344CB8AC3E}">
        <p14:creationId xmlns:p14="http://schemas.microsoft.com/office/powerpoint/2010/main" val="33171068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Equilibrio líquido - vapor</a:t>
            </a:r>
            <a:endParaRPr lang="es-MX" dirty="0"/>
          </a:p>
        </p:txBody>
      </p:sp>
      <p:sp>
        <p:nvSpPr>
          <p:cNvPr id="3" name="Marcador de contenido 2"/>
          <p:cNvSpPr>
            <a:spLocks noGrp="1"/>
          </p:cNvSpPr>
          <p:nvPr>
            <p:ph idx="1"/>
          </p:nvPr>
        </p:nvSpPr>
        <p:spPr>
          <a:xfrm>
            <a:off x="0" y="1626640"/>
            <a:ext cx="12087497" cy="4865600"/>
          </a:xfrm>
        </p:spPr>
        <p:txBody>
          <a:bodyPr>
            <a:normAutofit/>
          </a:bodyPr>
          <a:lstStyle/>
          <a:p>
            <a:pPr marL="0" indent="0" algn="just">
              <a:buNone/>
            </a:pPr>
            <a:r>
              <a:rPr lang="es-MX" sz="2800" dirty="0"/>
              <a:t>Para obtener la solución a un problema de equilibrio líquido-vapor es necesario </a:t>
            </a:r>
            <a:r>
              <a:rPr lang="es-MX" sz="2800" dirty="0" smtClean="0"/>
              <a:t>establecer un </a:t>
            </a:r>
            <a:r>
              <a:rPr lang="es-MX" sz="2800" dirty="0"/>
              <a:t>modelo que permita calcular las fugacidades de cada uno de los componentes </a:t>
            </a:r>
            <a:r>
              <a:rPr lang="es-MX" sz="2800" dirty="0" smtClean="0"/>
              <a:t>presentes, tanto </a:t>
            </a:r>
            <a:r>
              <a:rPr lang="es-MX" sz="2800" dirty="0"/>
              <a:t>en la fase líquida como en la fase vapor. </a:t>
            </a:r>
          </a:p>
          <a:p>
            <a:pPr marL="0" indent="0" algn="just">
              <a:buNone/>
            </a:pPr>
            <a:r>
              <a:rPr lang="es-MX" sz="2800" dirty="0"/>
              <a:t>El modelo más sencillo para predecir el comportamiento del equilibrio líquido-vapor es </a:t>
            </a:r>
            <a:r>
              <a:rPr lang="es-MX" sz="2800" dirty="0" smtClean="0"/>
              <a:t>el conocido </a:t>
            </a:r>
            <a:r>
              <a:rPr lang="es-MX" sz="2800" dirty="0"/>
              <a:t>como la ley de </a:t>
            </a:r>
            <a:r>
              <a:rPr lang="es-MX" sz="2800" dirty="0" err="1"/>
              <a:t>Raoult</a:t>
            </a:r>
            <a:r>
              <a:rPr lang="es-MX" sz="2800" dirty="0"/>
              <a:t>. Este modelo se basa en las siguientes consideraciones: </a:t>
            </a:r>
            <a:endParaRPr lang="es-MX" sz="2800" dirty="0" smtClean="0"/>
          </a:p>
        </p:txBody>
      </p:sp>
    </p:spTree>
    <p:extLst>
      <p:ext uri="{BB962C8B-B14F-4D97-AF65-F5344CB8AC3E}">
        <p14:creationId xmlns:p14="http://schemas.microsoft.com/office/powerpoint/2010/main" val="27691499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Equilibrio líquido - vapor</a:t>
            </a:r>
            <a:endParaRPr lang="es-MX" dirty="0"/>
          </a:p>
        </p:txBody>
      </p:sp>
      <p:sp>
        <p:nvSpPr>
          <p:cNvPr id="3" name="Marcador de contenido 2"/>
          <p:cNvSpPr>
            <a:spLocks noGrp="1"/>
          </p:cNvSpPr>
          <p:nvPr>
            <p:ph idx="1"/>
          </p:nvPr>
        </p:nvSpPr>
        <p:spPr>
          <a:xfrm>
            <a:off x="0" y="1489238"/>
            <a:ext cx="12087497" cy="3546252"/>
          </a:xfrm>
        </p:spPr>
        <p:txBody>
          <a:bodyPr>
            <a:normAutofit/>
          </a:bodyPr>
          <a:lstStyle/>
          <a:p>
            <a:pPr marL="0" indent="0" algn="just">
              <a:buNone/>
            </a:pPr>
            <a:r>
              <a:rPr lang="es-MX" sz="2800" dirty="0"/>
              <a:t>La fugacidad en la fase vapor se calcula, en una primera aproximación, </a:t>
            </a:r>
            <a:r>
              <a:rPr lang="es-MX" sz="2800" dirty="0" smtClean="0"/>
              <a:t>suponiendo que </a:t>
            </a:r>
            <a:r>
              <a:rPr lang="es-MX" sz="2800" dirty="0"/>
              <a:t>sigue el comportamiento de gas ideal. En este caso la fugacidad de </a:t>
            </a:r>
            <a:r>
              <a:rPr lang="es-MX" sz="2800" dirty="0" smtClean="0"/>
              <a:t>cada componente </a:t>
            </a:r>
            <a:r>
              <a:rPr lang="es-MX" sz="2800" dirty="0"/>
              <a:t>en la mezcla de la fase vapor está dada por:</a:t>
            </a:r>
            <a:endParaRPr lang="es-MX" sz="2800" dirty="0" smtClean="0"/>
          </a:p>
        </p:txBody>
      </p:sp>
      <p:pic>
        <p:nvPicPr>
          <p:cNvPr id="4" name="Imagen 3"/>
          <p:cNvPicPr>
            <a:picLocks noChangeAspect="1"/>
          </p:cNvPicPr>
          <p:nvPr/>
        </p:nvPicPr>
        <p:blipFill rotWithShape="1">
          <a:blip r:embed="rId2"/>
          <a:srcRect l="42001" t="36696" r="42136" b="57411"/>
          <a:stretch/>
        </p:blipFill>
        <p:spPr>
          <a:xfrm>
            <a:off x="1433906" y="4343157"/>
            <a:ext cx="3314802" cy="692333"/>
          </a:xfrm>
          <a:prstGeom prst="rect">
            <a:avLst/>
          </a:prstGeom>
        </p:spPr>
      </p:pic>
      <p:sp>
        <p:nvSpPr>
          <p:cNvPr id="5" name="Rectángulo 4"/>
          <p:cNvSpPr/>
          <p:nvPr/>
        </p:nvSpPr>
        <p:spPr>
          <a:xfrm>
            <a:off x="5164181" y="4578290"/>
            <a:ext cx="6923315" cy="1569660"/>
          </a:xfrm>
          <a:prstGeom prst="rect">
            <a:avLst/>
          </a:prstGeom>
        </p:spPr>
        <p:txBody>
          <a:bodyPr wrap="square">
            <a:spAutoFit/>
          </a:bodyPr>
          <a:lstStyle/>
          <a:p>
            <a:pPr algn="just"/>
            <a:r>
              <a:rPr lang="es-MX" sz="2400" dirty="0"/>
              <a:t>donde p es la presión total del sistema, </a:t>
            </a:r>
            <a:r>
              <a:rPr lang="es-MX" sz="2400" dirty="0" err="1"/>
              <a:t>yi</a:t>
            </a:r>
            <a:r>
              <a:rPr lang="es-MX" sz="2400" dirty="0"/>
              <a:t> es la fracción mol del componente i en la fase vapor. Observe que en este caso la fugacidad es igual a la presión parcial. </a:t>
            </a:r>
          </a:p>
        </p:txBody>
      </p:sp>
    </p:spTree>
    <p:extLst>
      <p:ext uri="{BB962C8B-B14F-4D97-AF65-F5344CB8AC3E}">
        <p14:creationId xmlns:p14="http://schemas.microsoft.com/office/powerpoint/2010/main" val="7080556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Equilibrio líquido - vapor</a:t>
            </a:r>
            <a:endParaRPr lang="es-MX" dirty="0"/>
          </a:p>
        </p:txBody>
      </p:sp>
      <p:sp>
        <p:nvSpPr>
          <p:cNvPr id="3" name="Marcador de contenido 2"/>
          <p:cNvSpPr>
            <a:spLocks noGrp="1"/>
          </p:cNvSpPr>
          <p:nvPr>
            <p:ph idx="1"/>
          </p:nvPr>
        </p:nvSpPr>
        <p:spPr>
          <a:xfrm>
            <a:off x="0" y="1489238"/>
            <a:ext cx="12087497" cy="3546252"/>
          </a:xfrm>
        </p:spPr>
        <p:txBody>
          <a:bodyPr>
            <a:normAutofit/>
          </a:bodyPr>
          <a:lstStyle/>
          <a:p>
            <a:pPr marL="0" indent="0" algn="just">
              <a:buNone/>
            </a:pPr>
            <a:r>
              <a:rPr lang="es-MX" sz="2800" dirty="0"/>
              <a:t>La fugacidad en la fase líquida se calcula, en una primera aproximación, </a:t>
            </a:r>
            <a:r>
              <a:rPr lang="es-MX" sz="2800" dirty="0" smtClean="0"/>
              <a:t>suponiendo que </a:t>
            </a:r>
            <a:r>
              <a:rPr lang="es-MX" sz="2800" dirty="0"/>
              <a:t>sigue el comportamiento de solución ideal. En este caso la fugacidad de </a:t>
            </a:r>
            <a:r>
              <a:rPr lang="es-MX" sz="2800" dirty="0" smtClean="0"/>
              <a:t>cada componente </a:t>
            </a:r>
            <a:r>
              <a:rPr lang="es-MX" sz="2800" dirty="0"/>
              <a:t>en la mezcla de la fase líquida está dada por: </a:t>
            </a:r>
            <a:endParaRPr lang="es-MX" sz="2800" dirty="0" smtClean="0"/>
          </a:p>
        </p:txBody>
      </p:sp>
      <p:sp>
        <p:nvSpPr>
          <p:cNvPr id="5" name="Rectángulo 4"/>
          <p:cNvSpPr/>
          <p:nvPr/>
        </p:nvSpPr>
        <p:spPr>
          <a:xfrm>
            <a:off x="5164182" y="4643604"/>
            <a:ext cx="6923315" cy="1569660"/>
          </a:xfrm>
          <a:prstGeom prst="rect">
            <a:avLst/>
          </a:prstGeom>
        </p:spPr>
        <p:txBody>
          <a:bodyPr wrap="square">
            <a:spAutoFit/>
          </a:bodyPr>
          <a:lstStyle/>
          <a:p>
            <a:pPr algn="just"/>
            <a:r>
              <a:rPr lang="es-MX" sz="2400" dirty="0" smtClean="0"/>
              <a:t>Donde </a:t>
            </a:r>
            <a:r>
              <a:rPr lang="es-MX" sz="2400" dirty="0" err="1" smtClean="0"/>
              <a:t>poi</a:t>
            </a:r>
            <a:r>
              <a:rPr lang="es-MX" sz="2400" dirty="0" smtClean="0"/>
              <a:t> </a:t>
            </a:r>
            <a:r>
              <a:rPr lang="es-MX" sz="2400" dirty="0"/>
              <a:t>es la presión de vapor del componente i a la temperatura del sistema, xi </a:t>
            </a:r>
            <a:r>
              <a:rPr lang="es-MX" sz="2400" dirty="0" smtClean="0"/>
              <a:t>es la </a:t>
            </a:r>
            <a:r>
              <a:rPr lang="es-MX" sz="2400" dirty="0"/>
              <a:t>fracción mol del componente i en la fase líquida. </a:t>
            </a:r>
          </a:p>
        </p:txBody>
      </p:sp>
      <p:pic>
        <p:nvPicPr>
          <p:cNvPr id="7" name="Imagen 6"/>
          <p:cNvPicPr>
            <a:picLocks noChangeAspect="1"/>
          </p:cNvPicPr>
          <p:nvPr/>
        </p:nvPicPr>
        <p:blipFill rotWithShape="1">
          <a:blip r:embed="rId2"/>
          <a:srcRect l="40095" t="45803" r="39224" b="48661"/>
          <a:stretch/>
        </p:blipFill>
        <p:spPr>
          <a:xfrm>
            <a:off x="770708" y="5002591"/>
            <a:ext cx="3864417" cy="581539"/>
          </a:xfrm>
          <a:prstGeom prst="rect">
            <a:avLst/>
          </a:prstGeom>
        </p:spPr>
      </p:pic>
    </p:spTree>
    <p:extLst>
      <p:ext uri="{BB962C8B-B14F-4D97-AF65-F5344CB8AC3E}">
        <p14:creationId xmlns:p14="http://schemas.microsoft.com/office/powerpoint/2010/main" val="16397104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de la unidad</a:t>
            </a:r>
            <a:endParaRPr lang="es-MX" dirty="0"/>
          </a:p>
        </p:txBody>
      </p:sp>
      <p:sp>
        <p:nvSpPr>
          <p:cNvPr id="3" name="Marcador de contenido 2"/>
          <p:cNvSpPr>
            <a:spLocks noGrp="1"/>
          </p:cNvSpPr>
          <p:nvPr>
            <p:ph idx="1"/>
          </p:nvPr>
        </p:nvSpPr>
        <p:spPr>
          <a:xfrm>
            <a:off x="0" y="1600519"/>
            <a:ext cx="12087497" cy="4983161"/>
          </a:xfrm>
        </p:spPr>
        <p:txBody>
          <a:bodyPr>
            <a:normAutofit/>
          </a:bodyPr>
          <a:lstStyle/>
          <a:p>
            <a:pPr marL="0" indent="0" algn="just">
              <a:buNone/>
            </a:pPr>
            <a:r>
              <a:rPr lang="es-MX" sz="2400" dirty="0"/>
              <a:t>Desarrollar creativamente procedimientos para obtener datos experimentales, así </a:t>
            </a:r>
            <a:r>
              <a:rPr lang="es-MX" sz="2400" dirty="0" smtClean="0"/>
              <a:t>como búsqueda </a:t>
            </a:r>
            <a:r>
              <a:rPr lang="es-MX" sz="2400" dirty="0"/>
              <a:t>y análisis de datos, interpretar resultados y redactar reportes técnicos, </a:t>
            </a:r>
            <a:r>
              <a:rPr lang="es-MX" sz="2400" dirty="0" smtClean="0"/>
              <a:t>de prácticas </a:t>
            </a:r>
            <a:r>
              <a:rPr lang="es-MX" sz="2400" dirty="0"/>
              <a:t>de laboratorio de temas de fisicoquímica; promoviendo el desarrollo </a:t>
            </a:r>
            <a:r>
              <a:rPr lang="es-MX" sz="2400" dirty="0" smtClean="0"/>
              <a:t>de habilidades </a:t>
            </a:r>
            <a:r>
              <a:rPr lang="es-MX" sz="2400" dirty="0"/>
              <a:t>en el uso de </a:t>
            </a:r>
            <a:r>
              <a:rPr lang="es-MX" sz="2400" dirty="0" err="1"/>
              <a:t>TIC’s</a:t>
            </a:r>
            <a:r>
              <a:rPr lang="es-MX" sz="2400" dirty="0"/>
              <a:t> y software, trabajo en el laboratorio, la calidad en el </a:t>
            </a:r>
            <a:r>
              <a:rPr lang="es-MX" sz="2400" dirty="0" smtClean="0"/>
              <a:t>trabajo, actuando </a:t>
            </a:r>
            <a:r>
              <a:rPr lang="es-MX" sz="2400" dirty="0"/>
              <a:t>con responsabilidad social y una visión de sustentabilidad.</a:t>
            </a:r>
            <a:endParaRPr lang="es-MX" sz="2400" dirty="0" smtClean="0"/>
          </a:p>
        </p:txBody>
      </p:sp>
    </p:spTree>
    <p:extLst>
      <p:ext uri="{BB962C8B-B14F-4D97-AF65-F5344CB8AC3E}">
        <p14:creationId xmlns:p14="http://schemas.microsoft.com/office/powerpoint/2010/main" val="2041831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Puntos de burbuja</a:t>
            </a:r>
            <a:endParaRPr lang="es-MX" dirty="0"/>
          </a:p>
        </p:txBody>
      </p:sp>
      <p:sp>
        <p:nvSpPr>
          <p:cNvPr id="3" name="Marcador de contenido 2"/>
          <p:cNvSpPr>
            <a:spLocks noGrp="1"/>
          </p:cNvSpPr>
          <p:nvPr>
            <p:ph idx="1"/>
          </p:nvPr>
        </p:nvSpPr>
        <p:spPr>
          <a:xfrm>
            <a:off x="1" y="2096901"/>
            <a:ext cx="9692640" cy="4068767"/>
          </a:xfrm>
        </p:spPr>
        <p:txBody>
          <a:bodyPr>
            <a:normAutofit/>
          </a:bodyPr>
          <a:lstStyle/>
          <a:p>
            <a:pPr marL="0" indent="0" algn="just">
              <a:buNone/>
            </a:pPr>
            <a:r>
              <a:rPr lang="es-MX" sz="2800" dirty="0"/>
              <a:t>El método del punto de burbujeo es el mas extendido para la </a:t>
            </a:r>
            <a:r>
              <a:rPr lang="es-MX" sz="2800" dirty="0" smtClean="0"/>
              <a:t>determinación </a:t>
            </a:r>
            <a:r>
              <a:rPr lang="es-MX" sz="2800" dirty="0"/>
              <a:t>del tamaño de poro de un filtro. Se basa en el echo de que, para un fluido dado y tamaño de poro con </a:t>
            </a:r>
            <a:r>
              <a:rPr lang="es-MX" sz="2800" dirty="0" smtClean="0"/>
              <a:t>humectación </a:t>
            </a:r>
            <a:r>
              <a:rPr lang="es-MX" sz="2800" dirty="0"/>
              <a:t>constante, la </a:t>
            </a:r>
            <a:r>
              <a:rPr lang="es-MX" sz="2800" dirty="0" smtClean="0"/>
              <a:t>presión </a:t>
            </a:r>
            <a:r>
              <a:rPr lang="es-MX" sz="2800" dirty="0"/>
              <a:t>requerida para forzar las burbujas de aire a través del poro es inversamente proporcional al tamaño del agujero. </a:t>
            </a:r>
          </a:p>
        </p:txBody>
      </p:sp>
      <p:pic>
        <p:nvPicPr>
          <p:cNvPr id="19458" name="Picture 2" descr="Resultado de imagen para puntos de burbuje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41319" y="2221774"/>
            <a:ext cx="2146178" cy="4257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53494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Puntos de burbuja</a:t>
            </a:r>
            <a:endParaRPr lang="es-MX" dirty="0"/>
          </a:p>
        </p:txBody>
      </p:sp>
      <p:pic>
        <p:nvPicPr>
          <p:cNvPr id="22530" name="Picture 2" descr="http://www.lenntech.com/images/bubbl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753" y="2289127"/>
            <a:ext cx="1781699" cy="3811227"/>
          </a:xfrm>
          <a:prstGeom prst="rect">
            <a:avLst/>
          </a:prstGeom>
          <a:noFill/>
          <a:extLst>
            <a:ext uri="{909E8E84-426E-40DD-AFC4-6F175D3DCCD1}">
              <a14:hiddenFill xmlns:a14="http://schemas.microsoft.com/office/drawing/2010/main">
                <a:solidFill>
                  <a:srgbClr val="FFFFFF"/>
                </a:solidFill>
              </a14:hiddenFill>
            </a:ext>
          </a:extLst>
        </p:spPr>
      </p:pic>
      <p:pic>
        <p:nvPicPr>
          <p:cNvPr id="22532" name="Picture 4" descr="http://www.lenntech.com/images/bubble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6319" y="2516754"/>
            <a:ext cx="2669522" cy="3157414"/>
          </a:xfrm>
          <a:prstGeom prst="rect">
            <a:avLst/>
          </a:prstGeom>
          <a:noFill/>
          <a:extLst>
            <a:ext uri="{909E8E84-426E-40DD-AFC4-6F175D3DCCD1}">
              <a14:hiddenFill xmlns:a14="http://schemas.microsoft.com/office/drawing/2010/main">
                <a:solidFill>
                  <a:srgbClr val="FFFFFF"/>
                </a:solidFill>
              </a14:hiddenFill>
            </a:ext>
          </a:extLst>
        </p:spPr>
      </p:pic>
      <p:pic>
        <p:nvPicPr>
          <p:cNvPr id="22534" name="Picture 6" descr="http://www.lenntech.com/images/bubble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40853" y="2090569"/>
            <a:ext cx="2021353" cy="400978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234999" y="6314106"/>
            <a:ext cx="3762568" cy="369332"/>
          </a:xfrm>
          <a:prstGeom prst="rect">
            <a:avLst/>
          </a:prstGeom>
        </p:spPr>
        <p:txBody>
          <a:bodyPr wrap="none">
            <a:spAutoFit/>
          </a:bodyPr>
          <a:lstStyle/>
          <a:p>
            <a:r>
              <a:rPr lang="es-MX" i="1" dirty="0">
                <a:latin typeface="Helvetica Neue"/>
              </a:rPr>
              <a:t>Arreglo del filtro y sujeción del filtro</a:t>
            </a:r>
            <a:endParaRPr lang="es-MX" dirty="0"/>
          </a:p>
        </p:txBody>
      </p:sp>
      <p:sp>
        <p:nvSpPr>
          <p:cNvPr id="6" name="Rectángulo 5"/>
          <p:cNvSpPr/>
          <p:nvPr/>
        </p:nvSpPr>
        <p:spPr>
          <a:xfrm>
            <a:off x="4341222" y="5852441"/>
            <a:ext cx="3274424" cy="923330"/>
          </a:xfrm>
          <a:prstGeom prst="rect">
            <a:avLst/>
          </a:prstGeom>
        </p:spPr>
        <p:txBody>
          <a:bodyPr wrap="square">
            <a:spAutoFit/>
          </a:bodyPr>
          <a:lstStyle/>
          <a:p>
            <a:r>
              <a:rPr lang="es-MX" i="1" dirty="0">
                <a:latin typeface="Helvetica Neue"/>
              </a:rPr>
              <a:t>Conexión entre el sujeto del filtro a un sistema de regulación de la </a:t>
            </a:r>
            <a:r>
              <a:rPr lang="es-MX" i="1" dirty="0" smtClean="0">
                <a:latin typeface="Helvetica Neue"/>
              </a:rPr>
              <a:t>presión</a:t>
            </a:r>
            <a:endParaRPr lang="es-MX" i="1" dirty="0"/>
          </a:p>
        </p:txBody>
      </p:sp>
      <p:sp>
        <p:nvSpPr>
          <p:cNvPr id="7" name="Rectángulo 6"/>
          <p:cNvSpPr/>
          <p:nvPr/>
        </p:nvSpPr>
        <p:spPr>
          <a:xfrm>
            <a:off x="9370687" y="6314106"/>
            <a:ext cx="2646878" cy="369332"/>
          </a:xfrm>
          <a:prstGeom prst="rect">
            <a:avLst/>
          </a:prstGeom>
        </p:spPr>
        <p:txBody>
          <a:bodyPr wrap="none">
            <a:spAutoFit/>
          </a:bodyPr>
          <a:lstStyle/>
          <a:p>
            <a:r>
              <a:rPr lang="es-MX" i="1" dirty="0">
                <a:latin typeface="Helvetica Neue"/>
              </a:rPr>
              <a:t>Aspecto de las burbujas</a:t>
            </a:r>
            <a:endParaRPr lang="es-MX" dirty="0"/>
          </a:p>
        </p:txBody>
      </p:sp>
    </p:spTree>
    <p:extLst>
      <p:ext uri="{BB962C8B-B14F-4D97-AF65-F5344CB8AC3E}">
        <p14:creationId xmlns:p14="http://schemas.microsoft.com/office/powerpoint/2010/main" val="33127557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Fracción vaporizada</a:t>
            </a:r>
            <a:endParaRPr lang="es-MX" dirty="0"/>
          </a:p>
        </p:txBody>
      </p:sp>
      <p:sp>
        <p:nvSpPr>
          <p:cNvPr id="3" name="Marcador de contenido 2"/>
          <p:cNvSpPr>
            <a:spLocks noGrp="1"/>
          </p:cNvSpPr>
          <p:nvPr>
            <p:ph idx="1"/>
          </p:nvPr>
        </p:nvSpPr>
        <p:spPr>
          <a:xfrm>
            <a:off x="0" y="2175280"/>
            <a:ext cx="12087497" cy="3245806"/>
          </a:xfrm>
        </p:spPr>
        <p:txBody>
          <a:bodyPr>
            <a:normAutofit lnSpcReduction="10000"/>
          </a:bodyPr>
          <a:lstStyle/>
          <a:p>
            <a:pPr marL="0" indent="0" algn="just">
              <a:buNone/>
            </a:pPr>
            <a:r>
              <a:rPr lang="es-MX" sz="2800" dirty="0"/>
              <a:t>Si se define a la fracción vaporizada </a:t>
            </a:r>
            <a:r>
              <a:rPr lang="el-GR" sz="2800" dirty="0"/>
              <a:t>θ</a:t>
            </a:r>
            <a:r>
              <a:rPr lang="es-MX" sz="2800" dirty="0" smtClean="0"/>
              <a:t> </a:t>
            </a:r>
            <a:r>
              <a:rPr lang="es-MX" sz="2800" dirty="0"/>
              <a:t>como la relación caudal de vapor</a:t>
            </a:r>
          </a:p>
          <a:p>
            <a:pPr marL="0" indent="0" algn="just">
              <a:buNone/>
            </a:pPr>
            <a:r>
              <a:rPr lang="es-MX" sz="2800" dirty="0"/>
              <a:t>producido a caudal de alimentación </a:t>
            </a:r>
            <a:r>
              <a:rPr lang="es-MX" sz="2800" dirty="0" smtClean="0"/>
              <a:t>(</a:t>
            </a:r>
            <a:r>
              <a:rPr lang="el-GR" sz="2800" dirty="0"/>
              <a:t>θ</a:t>
            </a:r>
            <a:r>
              <a:rPr lang="es-MX" sz="2800" dirty="0" smtClean="0"/>
              <a:t> </a:t>
            </a:r>
            <a:r>
              <a:rPr lang="es-MX" sz="2800" dirty="0"/>
              <a:t>= V/F) y utilizando la relación de equilibrio </a:t>
            </a:r>
            <a:r>
              <a:rPr lang="es-MX" sz="2800" dirty="0" err="1" smtClean="0"/>
              <a:t>yi</a:t>
            </a:r>
            <a:r>
              <a:rPr lang="es-MX" sz="2800" dirty="0" smtClean="0"/>
              <a:t> = Ki xi , </a:t>
            </a:r>
            <a:r>
              <a:rPr lang="es-MX" sz="2800" dirty="0"/>
              <a:t>además del balance ( L = F - V), se tiene</a:t>
            </a:r>
            <a:r>
              <a:rPr lang="es-MX" sz="2800" dirty="0" smtClean="0"/>
              <a:t>:</a:t>
            </a:r>
          </a:p>
          <a:p>
            <a:pPr marL="0" indent="0" algn="just">
              <a:buNone/>
            </a:pPr>
            <a:endParaRPr lang="es-MX" sz="2800" b="1" dirty="0"/>
          </a:p>
          <a:p>
            <a:pPr marL="0" indent="0" algn="ctr">
              <a:buNone/>
            </a:pPr>
            <a:r>
              <a:rPr lang="es-MX" sz="3200" dirty="0"/>
              <a:t>F </a:t>
            </a:r>
            <a:r>
              <a:rPr lang="es-MX" sz="3200" dirty="0" err="1"/>
              <a:t>zi</a:t>
            </a:r>
            <a:r>
              <a:rPr lang="es-MX" sz="3200" dirty="0"/>
              <a:t> </a:t>
            </a:r>
            <a:r>
              <a:rPr lang="es-MX" sz="3200" dirty="0" smtClean="0"/>
              <a:t>= </a:t>
            </a:r>
            <a:r>
              <a:rPr lang="el-GR" sz="3200" dirty="0" smtClean="0"/>
              <a:t>θ</a:t>
            </a:r>
            <a:r>
              <a:rPr lang="es-MX" sz="3200" dirty="0" smtClean="0"/>
              <a:t> </a:t>
            </a:r>
            <a:r>
              <a:rPr lang="es-MX" sz="3200" dirty="0"/>
              <a:t>F Ki xi </a:t>
            </a:r>
            <a:r>
              <a:rPr lang="el-GR" sz="3200" dirty="0"/>
              <a:t>θ</a:t>
            </a:r>
            <a:r>
              <a:rPr lang="es-MX" sz="3200" dirty="0" smtClean="0"/>
              <a:t> + F </a:t>
            </a:r>
            <a:r>
              <a:rPr lang="es-MX" sz="3200" dirty="0"/>
              <a:t>(1 </a:t>
            </a:r>
            <a:r>
              <a:rPr lang="es-MX" sz="3200" dirty="0" smtClean="0"/>
              <a:t>- </a:t>
            </a:r>
            <a:r>
              <a:rPr lang="el-GR" sz="3200" dirty="0" smtClean="0"/>
              <a:t>θ</a:t>
            </a:r>
            <a:r>
              <a:rPr lang="es-MX" sz="3200" dirty="0" smtClean="0"/>
              <a:t>) </a:t>
            </a:r>
            <a:r>
              <a:rPr lang="es-MX" sz="3200" dirty="0"/>
              <a:t>xi</a:t>
            </a:r>
            <a:endParaRPr lang="es-MX" sz="3200" dirty="0" smtClean="0"/>
          </a:p>
        </p:txBody>
      </p:sp>
    </p:spTree>
    <p:extLst>
      <p:ext uri="{BB962C8B-B14F-4D97-AF65-F5344CB8AC3E}">
        <p14:creationId xmlns:p14="http://schemas.microsoft.com/office/powerpoint/2010/main" val="29581382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Conclusión</a:t>
            </a:r>
            <a:endParaRPr lang="es-MX" dirty="0"/>
          </a:p>
        </p:txBody>
      </p:sp>
      <p:sp>
        <p:nvSpPr>
          <p:cNvPr id="3" name="Marcador de contenido 2"/>
          <p:cNvSpPr>
            <a:spLocks noGrp="1"/>
          </p:cNvSpPr>
          <p:nvPr>
            <p:ph idx="1"/>
          </p:nvPr>
        </p:nvSpPr>
        <p:spPr>
          <a:xfrm>
            <a:off x="0" y="2175280"/>
            <a:ext cx="12087497" cy="3245806"/>
          </a:xfrm>
        </p:spPr>
        <p:txBody>
          <a:bodyPr>
            <a:normAutofit/>
          </a:bodyPr>
          <a:lstStyle/>
          <a:p>
            <a:pPr marL="0" indent="0" algn="just">
              <a:buNone/>
            </a:pPr>
            <a:r>
              <a:rPr lang="es-MX" sz="4400" dirty="0"/>
              <a:t>Este material didáctico sirve de apoyo para los estudiantes con la finalidad de </a:t>
            </a:r>
            <a:r>
              <a:rPr lang="es-MX" sz="4400" dirty="0" smtClean="0"/>
              <a:t>comprender  </a:t>
            </a:r>
            <a:r>
              <a:rPr lang="es-MX" sz="4400" dirty="0"/>
              <a:t>los conceptos básicos de la unidad. </a:t>
            </a:r>
          </a:p>
        </p:txBody>
      </p:sp>
    </p:spTree>
    <p:extLst>
      <p:ext uri="{BB962C8B-B14F-4D97-AF65-F5344CB8AC3E}">
        <p14:creationId xmlns:p14="http://schemas.microsoft.com/office/powerpoint/2010/main" val="26433446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999" y="518788"/>
            <a:ext cx="10571998" cy="970450"/>
          </a:xfrm>
        </p:spPr>
        <p:txBody>
          <a:bodyPr/>
          <a:lstStyle/>
          <a:p>
            <a:r>
              <a:rPr lang="es-MX" dirty="0" smtClean="0"/>
              <a:t>Referencias</a:t>
            </a:r>
            <a:endParaRPr lang="es-MX" dirty="0"/>
          </a:p>
        </p:txBody>
      </p:sp>
      <p:sp>
        <p:nvSpPr>
          <p:cNvPr id="3" name="Marcador de contenido 2"/>
          <p:cNvSpPr>
            <a:spLocks noGrp="1"/>
          </p:cNvSpPr>
          <p:nvPr>
            <p:ph idx="1"/>
          </p:nvPr>
        </p:nvSpPr>
        <p:spPr>
          <a:xfrm>
            <a:off x="104503" y="2541040"/>
            <a:ext cx="12087497" cy="4316960"/>
          </a:xfrm>
        </p:spPr>
        <p:txBody>
          <a:bodyPr>
            <a:normAutofit fontScale="70000" lnSpcReduction="20000"/>
          </a:bodyPr>
          <a:lstStyle/>
          <a:p>
            <a:pPr marL="0" indent="0" algn="just">
              <a:buNone/>
            </a:pPr>
            <a:r>
              <a:rPr lang="es-MX" sz="2800" dirty="0">
                <a:hlinkClick r:id="rId2"/>
              </a:rPr>
              <a:t>https://tuaireacondicionado.net/el-ciclo-de-refrigeracion-como-funciona</a:t>
            </a:r>
            <a:r>
              <a:rPr lang="es-MX" sz="2800" dirty="0" smtClean="0">
                <a:hlinkClick r:id="rId2"/>
              </a:rPr>
              <a:t>/</a:t>
            </a:r>
            <a:endParaRPr lang="es-MX" sz="2800" dirty="0" smtClean="0"/>
          </a:p>
          <a:p>
            <a:pPr marL="0" indent="0" algn="just">
              <a:buNone/>
            </a:pPr>
            <a:endParaRPr lang="es-MX" sz="2800" dirty="0"/>
          </a:p>
          <a:p>
            <a:pPr marL="0" indent="0" algn="just">
              <a:buNone/>
            </a:pPr>
            <a:r>
              <a:rPr lang="es-MX" sz="3200" dirty="0">
                <a:hlinkClick r:id="rId3"/>
              </a:rPr>
              <a:t>https://athanieto.wordpress.com/tematicas/segundo-principio-de-la-termodinamica/ciclo-de-refrigeracion</a:t>
            </a:r>
            <a:r>
              <a:rPr lang="es-MX" sz="3200" dirty="0" smtClean="0">
                <a:hlinkClick r:id="rId3"/>
              </a:rPr>
              <a:t>/</a:t>
            </a:r>
            <a:endParaRPr lang="es-MX" sz="3200" dirty="0" smtClean="0"/>
          </a:p>
          <a:p>
            <a:pPr marL="0" indent="0" algn="just">
              <a:buNone/>
            </a:pPr>
            <a:endParaRPr lang="es-MX" sz="3200" dirty="0" smtClean="0"/>
          </a:p>
          <a:p>
            <a:pPr marL="0" indent="0" algn="just">
              <a:buNone/>
            </a:pPr>
            <a:r>
              <a:rPr lang="es-MX" sz="3200" dirty="0">
                <a:hlinkClick r:id="rId4"/>
              </a:rPr>
              <a:t>https://</a:t>
            </a:r>
            <a:r>
              <a:rPr lang="es-MX" sz="3200" dirty="0" smtClean="0">
                <a:hlinkClick r:id="rId4"/>
              </a:rPr>
              <a:t>es.wikipedia.org/wiki/Energ%C3%ADa_de_Gibbs</a:t>
            </a:r>
            <a:endParaRPr lang="es-MX" sz="3200" dirty="0" smtClean="0"/>
          </a:p>
          <a:p>
            <a:pPr marL="0" indent="0" algn="just">
              <a:buNone/>
            </a:pPr>
            <a:endParaRPr lang="es-MX" sz="3200" dirty="0"/>
          </a:p>
          <a:p>
            <a:pPr marL="0" indent="0" algn="just">
              <a:buNone/>
            </a:pPr>
            <a:r>
              <a:rPr lang="es-MX" sz="3200" dirty="0">
                <a:hlinkClick r:id="rId5"/>
              </a:rPr>
              <a:t>http://</a:t>
            </a:r>
            <a:r>
              <a:rPr lang="es-MX" sz="3200" dirty="0" smtClean="0">
                <a:hlinkClick r:id="rId5"/>
              </a:rPr>
              <a:t>corinto.pucp.edu.pe/quimicageneral/contenido/131-calor-especifico-y-capacidad-calorifica.html</a:t>
            </a:r>
            <a:endParaRPr lang="es-MX" sz="3200" dirty="0" smtClean="0"/>
          </a:p>
          <a:p>
            <a:pPr marL="0" indent="0" algn="just">
              <a:buNone/>
            </a:pPr>
            <a:endParaRPr lang="es-MX" sz="3200" dirty="0"/>
          </a:p>
          <a:p>
            <a:pPr marL="0" indent="0" algn="just">
              <a:buNone/>
            </a:pPr>
            <a:r>
              <a:rPr lang="es-MX" sz="3200" dirty="0">
                <a:hlinkClick r:id="rId6"/>
              </a:rPr>
              <a:t>https://simplementefisica.wordpress.com/tercer-corte/capacidad-calorifica</a:t>
            </a:r>
            <a:r>
              <a:rPr lang="es-MX" sz="3200" dirty="0" smtClean="0">
                <a:hlinkClick r:id="rId6"/>
              </a:rPr>
              <a:t>/</a:t>
            </a:r>
            <a:endParaRPr lang="es-MX" sz="3200" dirty="0" smtClean="0"/>
          </a:p>
          <a:p>
            <a:pPr marL="0" indent="0" algn="just">
              <a:buNone/>
            </a:pPr>
            <a:endParaRPr lang="es-MX" sz="3200" dirty="0" smtClean="0"/>
          </a:p>
          <a:p>
            <a:pPr marL="0" indent="0" algn="just">
              <a:buNone/>
            </a:pPr>
            <a:endParaRPr lang="es-MX" sz="3200" dirty="0" smtClean="0"/>
          </a:p>
        </p:txBody>
      </p:sp>
    </p:spTree>
    <p:extLst>
      <p:ext uri="{BB962C8B-B14F-4D97-AF65-F5344CB8AC3E}">
        <p14:creationId xmlns:p14="http://schemas.microsoft.com/office/powerpoint/2010/main" val="7001630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Secuencia didáctica</a:t>
            </a:r>
            <a:endParaRPr lang="es-MX" dirty="0"/>
          </a:p>
        </p:txBody>
      </p:sp>
      <p:sp>
        <p:nvSpPr>
          <p:cNvPr id="3" name="Marcador de contenido 2"/>
          <p:cNvSpPr>
            <a:spLocks noGrp="1"/>
          </p:cNvSpPr>
          <p:nvPr>
            <p:ph idx="1"/>
          </p:nvPr>
        </p:nvSpPr>
        <p:spPr>
          <a:xfrm>
            <a:off x="0" y="1600519"/>
            <a:ext cx="12087497" cy="4983161"/>
          </a:xfrm>
        </p:spPr>
        <p:txBody>
          <a:bodyPr>
            <a:normAutofit/>
          </a:bodyPr>
          <a:lstStyle/>
          <a:p>
            <a:pPr algn="just"/>
            <a:r>
              <a:rPr lang="es-MX" sz="2400" dirty="0" smtClean="0"/>
              <a:t>Unidad 1: Propiedades fisicoquímicas de sustancias puras y de mezclas.</a:t>
            </a:r>
          </a:p>
          <a:p>
            <a:pPr algn="just"/>
            <a:endParaRPr lang="es-MX" sz="2400" dirty="0" smtClean="0"/>
          </a:p>
        </p:txBody>
      </p:sp>
    </p:spTree>
    <p:extLst>
      <p:ext uri="{BB962C8B-B14F-4D97-AF65-F5344CB8AC3E}">
        <p14:creationId xmlns:p14="http://schemas.microsoft.com/office/powerpoint/2010/main" val="2304007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Ciclo de refrigeración</a:t>
            </a:r>
            <a:endParaRPr lang="es-MX" dirty="0"/>
          </a:p>
        </p:txBody>
      </p:sp>
      <p:sp>
        <p:nvSpPr>
          <p:cNvPr id="3" name="Marcador de contenido 2"/>
          <p:cNvSpPr>
            <a:spLocks noGrp="1"/>
          </p:cNvSpPr>
          <p:nvPr>
            <p:ph idx="1"/>
          </p:nvPr>
        </p:nvSpPr>
        <p:spPr>
          <a:xfrm>
            <a:off x="0" y="1874839"/>
            <a:ext cx="12087497" cy="1769699"/>
          </a:xfrm>
        </p:spPr>
        <p:txBody>
          <a:bodyPr>
            <a:normAutofit/>
          </a:bodyPr>
          <a:lstStyle/>
          <a:p>
            <a:pPr marL="0" indent="0" algn="just">
              <a:buNone/>
            </a:pPr>
            <a:r>
              <a:rPr lang="es-MX" sz="2800" dirty="0"/>
              <a:t>La refrigeración es un proceso que consiste en bajar o mantener el nivel de calor de un cuerpo o un espacio. </a:t>
            </a:r>
            <a:endParaRPr lang="es-MX" sz="2800" dirty="0" smtClean="0"/>
          </a:p>
        </p:txBody>
      </p:sp>
      <p:pic>
        <p:nvPicPr>
          <p:cNvPr id="1026" name="Picture 2" descr="02_7_1_3a_stma_absorcion_a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512" y="3644538"/>
            <a:ext cx="3737843" cy="287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2242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Ciclo de refrigeración</a:t>
            </a:r>
            <a:endParaRPr lang="es-MX" dirty="0"/>
          </a:p>
        </p:txBody>
      </p:sp>
      <p:sp>
        <p:nvSpPr>
          <p:cNvPr id="3" name="Marcador de contenido 2"/>
          <p:cNvSpPr>
            <a:spLocks noGrp="1"/>
          </p:cNvSpPr>
          <p:nvPr>
            <p:ph idx="1"/>
          </p:nvPr>
        </p:nvSpPr>
        <p:spPr>
          <a:xfrm>
            <a:off x="0" y="1907175"/>
            <a:ext cx="12087497" cy="3853543"/>
          </a:xfrm>
        </p:spPr>
        <p:txBody>
          <a:bodyPr>
            <a:normAutofit/>
          </a:bodyPr>
          <a:lstStyle/>
          <a:p>
            <a:pPr marL="0" indent="0" algn="just">
              <a:buNone/>
            </a:pPr>
            <a:r>
              <a:rPr lang="es-MX" sz="2800" dirty="0"/>
              <a:t>Considerando que realmente el frío no existe y que debe hablarse de mayor o menor cantidad de calor o de mayor o menor nivel térmico (nivel que se mide con la temperatura), refrigerar es un proceso termodinámico en el que se extrae calor del objeto considerado (reduciendo su nivel térmico), y se lleva a otro lugar capaz de admitir esa energía térmica sin problemas o con muy pocos problemas.</a:t>
            </a:r>
          </a:p>
        </p:txBody>
      </p:sp>
      <p:pic>
        <p:nvPicPr>
          <p:cNvPr id="1026" name="Picture 2" descr="Resultado de imagen para ciclo de refriger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3956" y="4917669"/>
            <a:ext cx="4448553" cy="1940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29154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Tipos de ciclo</a:t>
            </a:r>
            <a:endParaRPr lang="es-MX" dirty="0"/>
          </a:p>
        </p:txBody>
      </p:sp>
      <p:sp>
        <p:nvSpPr>
          <p:cNvPr id="3" name="Marcador de contenido 2"/>
          <p:cNvSpPr>
            <a:spLocks noGrp="1"/>
          </p:cNvSpPr>
          <p:nvPr>
            <p:ph idx="1"/>
          </p:nvPr>
        </p:nvSpPr>
        <p:spPr>
          <a:xfrm>
            <a:off x="0" y="1907175"/>
            <a:ext cx="12087497" cy="4767945"/>
          </a:xfrm>
        </p:spPr>
        <p:txBody>
          <a:bodyPr>
            <a:normAutofit/>
          </a:bodyPr>
          <a:lstStyle/>
          <a:p>
            <a:pPr marL="0" indent="0" algn="just">
              <a:buNone/>
            </a:pPr>
            <a:r>
              <a:rPr lang="es-MX" sz="2800" dirty="0"/>
              <a:t>El modo más utilizado para el enfriamiento artificial de espacios cerrados, se consigue mediante los métodos de compresión y de absorción. El método por compresión es el más utilizado, puesto que el método por absorción solo se suele utilizar cuando hay una fuente de calor residual o barata, como en la </a:t>
            </a:r>
            <a:r>
              <a:rPr lang="es-MX" sz="2800" dirty="0" err="1"/>
              <a:t>trigeneración</a:t>
            </a:r>
            <a:r>
              <a:rPr lang="es-MX" sz="2800" dirty="0" smtClean="0"/>
              <a:t>.</a:t>
            </a:r>
          </a:p>
          <a:p>
            <a:pPr marL="0" indent="0" algn="just">
              <a:buNone/>
            </a:pPr>
            <a:endParaRPr lang="es-MX" sz="2800" dirty="0"/>
          </a:p>
          <a:p>
            <a:pPr marL="0" indent="0" algn="just">
              <a:buNone/>
            </a:pPr>
            <a:endParaRPr lang="es-MX" sz="2800" dirty="0" smtClean="0"/>
          </a:p>
          <a:p>
            <a:pPr marL="0" indent="0" algn="just">
              <a:buNone/>
            </a:pPr>
            <a:endParaRPr lang="es-MX" sz="2800" dirty="0"/>
          </a:p>
        </p:txBody>
      </p:sp>
      <p:pic>
        <p:nvPicPr>
          <p:cNvPr id="2050" name="Picture 2" descr="Resultado de imagen para cicl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8693" y="4471814"/>
            <a:ext cx="2647191" cy="2303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8260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1273" y="551690"/>
            <a:ext cx="11024949" cy="970450"/>
          </a:xfrm>
        </p:spPr>
        <p:txBody>
          <a:bodyPr/>
          <a:lstStyle/>
          <a:p>
            <a:r>
              <a:rPr lang="es-MX" dirty="0" smtClean="0"/>
              <a:t>Refrigeración por comprensión </a:t>
            </a:r>
            <a:endParaRPr lang="es-MX" dirty="0"/>
          </a:p>
        </p:txBody>
      </p:sp>
      <p:sp>
        <p:nvSpPr>
          <p:cNvPr id="3" name="Marcador de contenido 2"/>
          <p:cNvSpPr>
            <a:spLocks noGrp="1"/>
          </p:cNvSpPr>
          <p:nvPr>
            <p:ph idx="1"/>
          </p:nvPr>
        </p:nvSpPr>
        <p:spPr>
          <a:xfrm>
            <a:off x="-2" y="1672047"/>
            <a:ext cx="12087497" cy="5277394"/>
          </a:xfrm>
        </p:spPr>
        <p:txBody>
          <a:bodyPr>
            <a:normAutofit/>
          </a:bodyPr>
          <a:lstStyle/>
          <a:p>
            <a:pPr marL="0" indent="0" algn="just">
              <a:buNone/>
            </a:pPr>
            <a:r>
              <a:rPr lang="es-MX" sz="2800" dirty="0"/>
              <a:t>En este ciclo de refrigeración el refrigerante se evapora y se condensa, comprimiéndolo, alternativamente para luego volver a la fase de vapor. Está compuesto por 4 procesos</a:t>
            </a:r>
            <a:r>
              <a:rPr lang="es-MX" sz="2800" dirty="0" smtClean="0"/>
              <a:t>:</a:t>
            </a:r>
            <a:br>
              <a:rPr lang="es-MX" sz="2800" dirty="0" smtClean="0"/>
            </a:br>
            <a:endParaRPr lang="es-MX" sz="2800" dirty="0"/>
          </a:p>
          <a:p>
            <a:pPr lvl="1" algn="just"/>
            <a:r>
              <a:rPr lang="es-MX" sz="2600" dirty="0"/>
              <a:t>Compresión </a:t>
            </a:r>
            <a:r>
              <a:rPr lang="es-MX" sz="2600" dirty="0" err="1"/>
              <a:t>isentrópica</a:t>
            </a:r>
            <a:r>
              <a:rPr lang="es-MX" sz="2600" dirty="0"/>
              <a:t> en un compresor.</a:t>
            </a:r>
          </a:p>
          <a:p>
            <a:pPr lvl="1" algn="just"/>
            <a:r>
              <a:rPr lang="es-MX" sz="2600" dirty="0"/>
              <a:t>Disipación de calor a presión constante en un condensador.</a:t>
            </a:r>
          </a:p>
          <a:p>
            <a:pPr lvl="1" algn="just"/>
            <a:r>
              <a:rPr lang="es-MX" sz="2600" dirty="0"/>
              <a:t>Estrangulamiento en un dispositivo de expansión y consiguiente evaporación.</a:t>
            </a:r>
          </a:p>
          <a:p>
            <a:pPr lvl="1" algn="just"/>
            <a:r>
              <a:rPr lang="es-MX" sz="2600" dirty="0"/>
              <a:t>Absorción de calor a presión constante en un evaporador.</a:t>
            </a:r>
          </a:p>
        </p:txBody>
      </p:sp>
    </p:spTree>
    <p:extLst>
      <p:ext uri="{BB962C8B-B14F-4D97-AF65-F5344CB8AC3E}">
        <p14:creationId xmlns:p14="http://schemas.microsoft.com/office/powerpoint/2010/main" val="11121930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1273" y="551690"/>
            <a:ext cx="11024949" cy="970450"/>
          </a:xfrm>
        </p:spPr>
        <p:txBody>
          <a:bodyPr/>
          <a:lstStyle/>
          <a:p>
            <a:r>
              <a:rPr lang="es-MX" dirty="0" smtClean="0"/>
              <a:t>Refrigeración por comprensión </a:t>
            </a:r>
            <a:endParaRPr lang="es-MX" dirty="0"/>
          </a:p>
        </p:txBody>
      </p:sp>
      <p:sp>
        <p:nvSpPr>
          <p:cNvPr id="3" name="Marcador de contenido 2"/>
          <p:cNvSpPr>
            <a:spLocks noGrp="1"/>
          </p:cNvSpPr>
          <p:nvPr>
            <p:ph idx="1"/>
          </p:nvPr>
        </p:nvSpPr>
        <p:spPr>
          <a:xfrm>
            <a:off x="-2" y="1672047"/>
            <a:ext cx="12087497" cy="5277394"/>
          </a:xfrm>
        </p:spPr>
        <p:txBody>
          <a:bodyPr>
            <a:normAutofit/>
          </a:bodyPr>
          <a:lstStyle/>
          <a:p>
            <a:pPr marL="0" indent="0" algn="just">
              <a:buNone/>
            </a:pPr>
            <a:r>
              <a:rPr lang="es-MX" sz="2800" dirty="0"/>
              <a:t>En este ciclo de refrigeración el refrigerante se evapora y se condensa, comprimiéndolo, alternativamente para luego volver a la fase de vapor. Está compuesto por 4 procesos</a:t>
            </a:r>
            <a:r>
              <a:rPr lang="es-MX" sz="2800" dirty="0" smtClean="0"/>
              <a:t>:</a:t>
            </a:r>
            <a:br>
              <a:rPr lang="es-MX" sz="2800" dirty="0" smtClean="0"/>
            </a:br>
            <a:endParaRPr lang="es-MX" sz="2800" dirty="0"/>
          </a:p>
          <a:p>
            <a:pPr lvl="1" algn="just"/>
            <a:r>
              <a:rPr lang="es-MX" sz="2600" dirty="0"/>
              <a:t>Compresión </a:t>
            </a:r>
            <a:r>
              <a:rPr lang="es-MX" sz="2600" dirty="0" err="1"/>
              <a:t>isentrópica</a:t>
            </a:r>
            <a:r>
              <a:rPr lang="es-MX" sz="2600" dirty="0"/>
              <a:t> en un compresor.</a:t>
            </a:r>
          </a:p>
          <a:p>
            <a:pPr lvl="1" algn="just"/>
            <a:r>
              <a:rPr lang="es-MX" sz="2600" dirty="0"/>
              <a:t>Disipación de calor a presión constante en un condensador.</a:t>
            </a:r>
          </a:p>
          <a:p>
            <a:pPr lvl="1" algn="just"/>
            <a:r>
              <a:rPr lang="es-MX" sz="2600" dirty="0"/>
              <a:t>Estrangulamiento en un dispositivo de expansión y consiguiente evaporación.</a:t>
            </a:r>
          </a:p>
          <a:p>
            <a:pPr lvl="1" algn="just"/>
            <a:r>
              <a:rPr lang="es-MX" sz="2600" dirty="0"/>
              <a:t>Absorción de calor a presión constante en un evaporador.</a:t>
            </a:r>
          </a:p>
        </p:txBody>
      </p:sp>
    </p:spTree>
    <p:extLst>
      <p:ext uri="{BB962C8B-B14F-4D97-AF65-F5344CB8AC3E}">
        <p14:creationId xmlns:p14="http://schemas.microsoft.com/office/powerpoint/2010/main" val="41466300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254</TotalTime>
  <Words>1826</Words>
  <Application>Microsoft Office PowerPoint</Application>
  <PresentationFormat>Panorámica</PresentationFormat>
  <Paragraphs>105</Paragraphs>
  <Slides>34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Century Gothic</vt:lpstr>
      <vt:lpstr>Helvetica Neue</vt:lpstr>
      <vt:lpstr>Wingdings 3</vt:lpstr>
      <vt:lpstr>Ion</vt:lpstr>
      <vt:lpstr>Propiedades fisicoquímicas de sustancias puras y de mezclas</vt:lpstr>
      <vt:lpstr>Presentación</vt:lpstr>
      <vt:lpstr>Objetivo de la unidad</vt:lpstr>
      <vt:lpstr>Secuencia didáctica</vt:lpstr>
      <vt:lpstr>Ciclo de refrigeración</vt:lpstr>
      <vt:lpstr>Ciclo de refrigeración</vt:lpstr>
      <vt:lpstr>Tipos de ciclo</vt:lpstr>
      <vt:lpstr>Refrigeración por comprensión </vt:lpstr>
      <vt:lpstr>Refrigeración por comprensión </vt:lpstr>
      <vt:lpstr>Disociación ácida </vt:lpstr>
      <vt:lpstr>Energía libre</vt:lpstr>
      <vt:lpstr>Cambios de energía libre estándar</vt:lpstr>
      <vt:lpstr>Cambios de energía libre estándar</vt:lpstr>
      <vt:lpstr>Solubilidad</vt:lpstr>
      <vt:lpstr>Factores que afectan la solubilidad</vt:lpstr>
      <vt:lpstr>Coeficiente de reparto</vt:lpstr>
      <vt:lpstr>Calor específico </vt:lpstr>
      <vt:lpstr>Calor específico</vt:lpstr>
      <vt:lpstr>Capacidad calorífica </vt:lpstr>
      <vt:lpstr>Capacidad calorífica</vt:lpstr>
      <vt:lpstr>Entalpía de evaporización</vt:lpstr>
      <vt:lpstr>Densidad</vt:lpstr>
      <vt:lpstr>Densidad</vt:lpstr>
      <vt:lpstr>Viscosidad</vt:lpstr>
      <vt:lpstr>Viscosidad</vt:lpstr>
      <vt:lpstr>Viscosidad</vt:lpstr>
      <vt:lpstr>Equilibrio líquido - vapor</vt:lpstr>
      <vt:lpstr>Equilibrio líquido - vapor</vt:lpstr>
      <vt:lpstr>Equilibrio líquido - vapor</vt:lpstr>
      <vt:lpstr>Puntos de burbuja</vt:lpstr>
      <vt:lpstr>Puntos de burbuja</vt:lpstr>
      <vt:lpstr>Fracción vaporizada</vt:lpstr>
      <vt:lpstr>Conclusión</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Propiedades fisicoquímicas de sustancias puras y de mezclas</dc:title>
  <dc:creator>Usuario de Windows</dc:creator>
  <cp:lastModifiedBy>BLANCA CUEVAS</cp:lastModifiedBy>
  <cp:revision>26</cp:revision>
  <dcterms:created xsi:type="dcterms:W3CDTF">2017-08-22T20:23:30Z</dcterms:created>
  <dcterms:modified xsi:type="dcterms:W3CDTF">2017-10-21T00:41:47Z</dcterms:modified>
</cp:coreProperties>
</file>