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21" r:id="rId1"/>
  </p:sldMasterIdLst>
  <p:sldIdLst>
    <p:sldId id="256" r:id="rId2"/>
    <p:sldId id="272" r:id="rId3"/>
    <p:sldId id="257" r:id="rId4"/>
    <p:sldId id="273" r:id="rId5"/>
    <p:sldId id="274" r:id="rId6"/>
    <p:sldId id="259" r:id="rId7"/>
    <p:sldId id="275" r:id="rId8"/>
    <p:sldId id="261" r:id="rId9"/>
    <p:sldId id="262" r:id="rId10"/>
    <p:sldId id="268" r:id="rId11"/>
    <p:sldId id="269" r:id="rId12"/>
    <p:sldId id="283" r:id="rId13"/>
    <p:sldId id="276" r:id="rId14"/>
    <p:sldId id="277" r:id="rId15"/>
    <p:sldId id="278" r:id="rId16"/>
    <p:sldId id="270" r:id="rId17"/>
    <p:sldId id="284" r:id="rId18"/>
    <p:sldId id="279" r:id="rId19"/>
    <p:sldId id="285" r:id="rId20"/>
    <p:sldId id="280" r:id="rId21"/>
    <p:sldId id="286" r:id="rId22"/>
    <p:sldId id="271" r:id="rId23"/>
    <p:sldId id="287" r:id="rId24"/>
    <p:sldId id="288" r:id="rId25"/>
    <p:sldId id="264" r:id="rId26"/>
    <p:sldId id="281" r:id="rId27"/>
    <p:sldId id="290" r:id="rId28"/>
    <p:sldId id="291" r:id="rId29"/>
    <p:sldId id="282" r:id="rId30"/>
    <p:sldId id="289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735"/>
    <a:srgbClr val="2B4863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D19FB2-3AAB-4D03-B13A-2960828C78E3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24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66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77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135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323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667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2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056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62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31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77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88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2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  <p:sldLayoutId id="214748403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3112" y="1068388"/>
            <a:ext cx="10969486" cy="58010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dirty="0" smtClean="0">
                <a:solidFill>
                  <a:srgbClr val="000066"/>
                </a:solidFill>
              </a:rPr>
              <a:t>ORIENTACIÓN </a:t>
            </a:r>
            <a:r>
              <a:rPr lang="es-MX" sz="4000" dirty="0" smtClean="0">
                <a:solidFill>
                  <a:srgbClr val="000066"/>
                </a:solidFill>
              </a:rPr>
              <a:t>EDUCATIVA</a:t>
            </a:r>
            <a:endParaRPr lang="es-MX" sz="4000" dirty="0">
              <a:solidFill>
                <a:srgbClr val="000066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349285" y="5857408"/>
            <a:ext cx="5587798" cy="749454"/>
          </a:xfrm>
        </p:spPr>
        <p:txBody>
          <a:bodyPr>
            <a:normAutofit lnSpcReduction="10000"/>
          </a:bodyPr>
          <a:lstStyle/>
          <a:p>
            <a:r>
              <a:rPr lang="es-MX" sz="1800" b="1" dirty="0" smtClean="0">
                <a:solidFill>
                  <a:schemeClr val="bg2">
                    <a:lumMod val="50000"/>
                  </a:schemeClr>
                </a:solidFill>
              </a:rPr>
              <a:t>Elaborado </a:t>
            </a:r>
            <a:r>
              <a:rPr lang="es-MX" sz="1800" b="1" dirty="0">
                <a:solidFill>
                  <a:schemeClr val="bg2">
                    <a:lumMod val="50000"/>
                  </a:schemeClr>
                </a:solidFill>
              </a:rPr>
              <a:t>por: Mtra. en </a:t>
            </a:r>
            <a:r>
              <a:rPr lang="es-MX" sz="1800" b="1" dirty="0" err="1">
                <a:solidFill>
                  <a:schemeClr val="bg2">
                    <a:lumMod val="50000"/>
                  </a:schemeClr>
                </a:solidFill>
              </a:rPr>
              <a:t>Ped</a:t>
            </a:r>
            <a:r>
              <a:rPr lang="es-MX" sz="1800" b="1" dirty="0">
                <a:solidFill>
                  <a:schemeClr val="bg2">
                    <a:lumMod val="50000"/>
                  </a:schemeClr>
                </a:solidFill>
              </a:rPr>
              <a:t>. Gabriela Torres </a:t>
            </a:r>
            <a:r>
              <a:rPr lang="es-MX" sz="1800" b="1" dirty="0" smtClean="0">
                <a:solidFill>
                  <a:schemeClr val="bg2">
                    <a:lumMod val="50000"/>
                  </a:schemeClr>
                </a:solidFill>
              </a:rPr>
              <a:t>Casillas</a:t>
            </a:r>
          </a:p>
          <a:p>
            <a:r>
              <a:rPr lang="es-MX" sz="1800" b="1" dirty="0" smtClean="0">
                <a:solidFill>
                  <a:schemeClr val="bg2">
                    <a:lumMod val="50000"/>
                  </a:schemeClr>
                </a:solidFill>
              </a:rPr>
              <a:t>20 </a:t>
            </a:r>
            <a:r>
              <a:rPr lang="es-MX" sz="1800" b="1" dirty="0">
                <a:solidFill>
                  <a:schemeClr val="bg2">
                    <a:lumMod val="50000"/>
                  </a:schemeClr>
                </a:solidFill>
              </a:rPr>
              <a:t>de octubre de 2017</a:t>
            </a:r>
          </a:p>
          <a:p>
            <a:pPr algn="ctr"/>
            <a:endParaRPr lang="es-MX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467690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978912"/>
              </p:ext>
            </p:extLst>
          </p:nvPr>
        </p:nvGraphicFramePr>
        <p:xfrm>
          <a:off x="2031998" y="1850278"/>
          <a:ext cx="812800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567"/>
                <a:gridCol w="1455313"/>
                <a:gridCol w="1249250"/>
                <a:gridCol w="995253"/>
                <a:gridCol w="769153"/>
                <a:gridCol w="1043189"/>
                <a:gridCol w="1518278"/>
              </a:tblGrid>
              <a:tr h="309013">
                <a:tc gridSpan="4"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Programa Educativo </a:t>
                      </a:r>
                      <a:endParaRPr lang="es-MX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Unidad de aprendizaje</a:t>
                      </a:r>
                      <a:endParaRPr lang="es-MX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/>
                </a:tc>
              </a:tr>
              <a:tr h="309013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Licenciatura en Psicología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Orientación Educativa</a:t>
                      </a:r>
                      <a:endParaRPr lang="es-MX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257511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Clave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Horas </a:t>
                      </a:r>
                      <a:r>
                        <a:rPr lang="es-MX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Totales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U.A.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Carácter de U.A.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Créditos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Núcleo de U.A.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48537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L31884</a:t>
                      </a:r>
                      <a:endParaRPr lang="es-MX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MX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Curso</a:t>
                      </a:r>
                      <a:endParaRPr lang="es-MX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Obligatoria</a:t>
                      </a:r>
                      <a:endParaRPr lang="es-MX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s-MX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Sustantiva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056379"/>
              </p:ext>
            </p:extLst>
          </p:nvPr>
        </p:nvGraphicFramePr>
        <p:xfrm>
          <a:off x="2031998" y="3245477"/>
          <a:ext cx="8128002" cy="208766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56667"/>
                <a:gridCol w="2807594"/>
                <a:gridCol w="3063741"/>
              </a:tblGrid>
              <a:tr h="247274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Unidad de competencias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Contenidos de la U.A. que atiende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Objetivos</a:t>
                      </a:r>
                      <a:r>
                        <a:rPr lang="es-MX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la unidad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8133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s-MX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s-MX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Aspectos básicos de la orientación educativa.</a:t>
                      </a:r>
                      <a:endParaRPr lang="es-MX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Desarrollo histórico de la orientación educativa. </a:t>
                      </a:r>
                    </a:p>
                    <a:p>
                      <a:pPr algn="l"/>
                      <a:r>
                        <a:rPr lang="es-MX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Concepto de orientación educativa.</a:t>
                      </a:r>
                    </a:p>
                    <a:p>
                      <a:pPr algn="l"/>
                      <a:r>
                        <a:rPr lang="es-MX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Campos de aplicación de la orientación educativa.</a:t>
                      </a:r>
                    </a:p>
                    <a:p>
                      <a:pPr algn="l"/>
                      <a:r>
                        <a:rPr lang="es-MX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Enfoques teóricos básicos sobre la orientación educativa.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 alumno identifica los aspectos básicos conceptuales de la orientación educativa a través de la discusión de documentos escritos para comprender algunos fenómenos del comportamiento humano en el contexto educativo.</a:t>
                      </a:r>
                      <a:endParaRPr lang="es-MX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581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41479" y="236113"/>
            <a:ext cx="9875520" cy="1356360"/>
          </a:xfrm>
        </p:spPr>
        <p:txBody>
          <a:bodyPr/>
          <a:lstStyle/>
          <a:p>
            <a:r>
              <a:rPr lang="es-MX" dirty="0" smtClean="0">
                <a:solidFill>
                  <a:srgbClr val="2B4863"/>
                </a:solidFill>
              </a:rPr>
              <a:t>Desarrollo internacional de la orientación</a:t>
            </a:r>
            <a:endParaRPr lang="es-MX" dirty="0">
              <a:solidFill>
                <a:srgbClr val="2B4863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69702" y="1867437"/>
            <a:ext cx="11101588" cy="3296991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rgbClr val="172735"/>
                </a:solidFill>
              </a:rPr>
              <a:t>Desarrollo histórico entre Europa y EUA:</a:t>
            </a:r>
          </a:p>
          <a:p>
            <a:pPr lvl="1"/>
            <a:r>
              <a:rPr lang="es-MX" sz="2400" dirty="0" smtClean="0">
                <a:solidFill>
                  <a:srgbClr val="2B4863"/>
                </a:solidFill>
              </a:rPr>
              <a:t>Empezó su desarrollo a finales del siglo XIX y principios del siglo XX.</a:t>
            </a:r>
          </a:p>
          <a:p>
            <a:pPr lvl="1"/>
            <a:r>
              <a:rPr lang="es-MX" sz="2400" dirty="0" smtClean="0">
                <a:solidFill>
                  <a:srgbClr val="2B4863"/>
                </a:solidFill>
              </a:rPr>
              <a:t>Surge de la práctica profesional y laboral e independiente del ámbito educativo.</a:t>
            </a:r>
          </a:p>
          <a:p>
            <a:pPr lvl="1"/>
            <a:r>
              <a:rPr lang="es-MX" sz="2400" dirty="0" smtClean="0">
                <a:solidFill>
                  <a:srgbClr val="2B4863"/>
                </a:solidFill>
              </a:rPr>
              <a:t>Diferencias terminológicas: en EUA se llama “Orientación vocacional”, mientras que en Europa se llama “Orientación profesional”.</a:t>
            </a:r>
          </a:p>
          <a:p>
            <a:pPr lvl="1"/>
            <a:r>
              <a:rPr lang="es-MX" sz="2400" dirty="0" smtClean="0">
                <a:solidFill>
                  <a:srgbClr val="2B4863"/>
                </a:solidFill>
              </a:rPr>
              <a:t>Una diferencia significativa entre los dos contextos esta en el carácter: </a:t>
            </a:r>
          </a:p>
          <a:p>
            <a:pPr lvl="2"/>
            <a:r>
              <a:rPr lang="es-MX" sz="2000" dirty="0" smtClean="0">
                <a:solidFill>
                  <a:srgbClr val="2B4863"/>
                </a:solidFill>
              </a:rPr>
              <a:t>Carácter estatal- Europa (política centralizada de los países europeos)</a:t>
            </a:r>
          </a:p>
          <a:p>
            <a:pPr lvl="2"/>
            <a:r>
              <a:rPr lang="es-MX" sz="2000" dirty="0" smtClean="0">
                <a:solidFill>
                  <a:srgbClr val="2B4863"/>
                </a:solidFill>
              </a:rPr>
              <a:t>Carácter privado- EUA (iniciativa privada).</a:t>
            </a:r>
            <a:endParaRPr lang="es-MX" sz="2000" dirty="0">
              <a:solidFill>
                <a:srgbClr val="2B4863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5009881" y="5743978"/>
            <a:ext cx="6928834" cy="85000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dirty="0" err="1" smtClean="0">
                <a:solidFill>
                  <a:srgbClr val="000066"/>
                </a:solidFill>
              </a:rPr>
              <a:t>Grañeras</a:t>
            </a:r>
            <a:r>
              <a:rPr lang="es-MX" dirty="0" smtClean="0">
                <a:solidFill>
                  <a:srgbClr val="000066"/>
                </a:solidFill>
              </a:rPr>
              <a:t> Pastrana Montserrat y Antonia Parras Laguna (coord.) (2008) Orientación educativa: fundamentos teóricos, modelos institucionales y nuevas perspectivas. España: CIDE</a:t>
            </a:r>
            <a:endParaRPr lang="es-MX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756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4534" y="248992"/>
            <a:ext cx="9875520" cy="1013138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rgbClr val="2B4863"/>
                </a:solidFill>
              </a:rPr>
              <a:t>Principios de la orientación</a:t>
            </a:r>
            <a:endParaRPr lang="es-MX" dirty="0">
              <a:solidFill>
                <a:srgbClr val="2B4863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88775" y="1757966"/>
            <a:ext cx="10071279" cy="4076164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rgbClr val="2B4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Principio de prevención</a:t>
            </a:r>
          </a:p>
          <a:p>
            <a:pPr lvl="1"/>
            <a:endParaRPr lang="es-MX" sz="3600" dirty="0" smtClean="0">
              <a:solidFill>
                <a:srgbClr val="000066"/>
              </a:solidFill>
            </a:endParaRPr>
          </a:p>
          <a:p>
            <a:pPr lvl="1"/>
            <a:r>
              <a:rPr lang="es-MX" sz="3600" dirty="0" smtClean="0">
                <a:solidFill>
                  <a:srgbClr val="000066"/>
                </a:solidFill>
              </a:rPr>
              <a:t>Objetivo</a:t>
            </a:r>
            <a:r>
              <a:rPr lang="es-MX" sz="3600" dirty="0" smtClean="0">
                <a:solidFill>
                  <a:srgbClr val="000066"/>
                </a:solidFill>
              </a:rPr>
              <a:t>: reducir los factores de riesgo e incrementar los elementos que favorecen la defensa y la protección ante la crisis</a:t>
            </a:r>
            <a:r>
              <a:rPr lang="es-MX" sz="3600" dirty="0" smtClean="0">
                <a:solidFill>
                  <a:srgbClr val="000066"/>
                </a:solidFill>
              </a:rPr>
              <a:t>.</a:t>
            </a:r>
          </a:p>
          <a:p>
            <a:pPr lvl="1"/>
            <a:endParaRPr lang="es-MX" sz="3200" dirty="0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10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Clr>
                <a:srgbClr val="94B6D2"/>
              </a:buClr>
            </a:pPr>
            <a:r>
              <a:rPr lang="es-MX" sz="3600" dirty="0">
                <a:solidFill>
                  <a:srgbClr val="000066"/>
                </a:solidFill>
              </a:rPr>
              <a:t>Se orienta al fortalecimiento personal, aunque se dirige a grupos comúnmente.</a:t>
            </a:r>
          </a:p>
          <a:p>
            <a:pPr lvl="1">
              <a:buClr>
                <a:srgbClr val="94B6D2"/>
              </a:buClr>
            </a:pPr>
            <a:endParaRPr lang="es-MX" sz="3600" dirty="0">
              <a:solidFill>
                <a:srgbClr val="000066"/>
              </a:solidFill>
            </a:endParaRPr>
          </a:p>
          <a:p>
            <a:pPr lvl="1">
              <a:buClr>
                <a:srgbClr val="94B6D2"/>
              </a:buClr>
            </a:pPr>
            <a:r>
              <a:rPr lang="es-MX" sz="3600" dirty="0">
                <a:solidFill>
                  <a:srgbClr val="000066"/>
                </a:solidFill>
              </a:rPr>
              <a:t>Destinatarios: agentes activos del cambio.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03161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2B4863"/>
                </a:solidFill>
              </a:rPr>
              <a:t>Principios de la orientación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>
                <a:solidFill>
                  <a:srgbClr val="2B4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Principio de desarrollo</a:t>
            </a:r>
          </a:p>
          <a:p>
            <a:pPr lvl="1"/>
            <a:endParaRPr lang="es-MX" sz="3600" dirty="0" smtClean="0">
              <a:solidFill>
                <a:srgbClr val="000066"/>
              </a:solidFill>
            </a:endParaRPr>
          </a:p>
          <a:p>
            <a:pPr lvl="1"/>
            <a:r>
              <a:rPr lang="es-MX" sz="3600" dirty="0" smtClean="0">
                <a:solidFill>
                  <a:srgbClr val="000066"/>
                </a:solidFill>
              </a:rPr>
              <a:t>Finalidad</a:t>
            </a:r>
            <a:r>
              <a:rPr lang="es-MX" sz="3600" dirty="0">
                <a:solidFill>
                  <a:srgbClr val="000066"/>
                </a:solidFill>
              </a:rPr>
              <a:t>: logra el máximo crecimiento de las potencialidades del alumno</a:t>
            </a:r>
            <a:r>
              <a:rPr lang="es-MX" sz="3600" dirty="0" smtClean="0">
                <a:solidFill>
                  <a:srgbClr val="000066"/>
                </a:solidFill>
              </a:rPr>
              <a:t>.</a:t>
            </a:r>
            <a:endParaRPr lang="es-MX" sz="3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36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2B4863"/>
                </a:solidFill>
              </a:rPr>
              <a:t>Principios de la orientación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>
                <a:solidFill>
                  <a:srgbClr val="2B4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Principio de intervención social</a:t>
            </a:r>
          </a:p>
          <a:p>
            <a:pPr lvl="1"/>
            <a:endParaRPr lang="es-MX" sz="2800" dirty="0" smtClean="0">
              <a:solidFill>
                <a:srgbClr val="000066"/>
              </a:solidFill>
            </a:endParaRPr>
          </a:p>
          <a:p>
            <a:pPr lvl="1"/>
            <a:r>
              <a:rPr lang="es-MX" sz="2800" dirty="0" smtClean="0">
                <a:solidFill>
                  <a:srgbClr val="000066"/>
                </a:solidFill>
              </a:rPr>
              <a:t>Desde </a:t>
            </a:r>
            <a:r>
              <a:rPr lang="es-MX" sz="2800" dirty="0">
                <a:solidFill>
                  <a:srgbClr val="000066"/>
                </a:solidFill>
              </a:rPr>
              <a:t>una perspectiva holística-sistémica, se debe de incluir en toda intervención orientadora las condiciones ambientales y contextuales del individuo, ya que estas condiciones influyen en su toma de decisiones y en su desarrollo personal.</a:t>
            </a:r>
            <a:endParaRPr lang="es-MX" sz="28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675590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2B4863"/>
                </a:solidFill>
              </a:rPr>
              <a:t>Principios de la orientación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>
                <a:solidFill>
                  <a:srgbClr val="2B4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</a:t>
            </a:r>
            <a:r>
              <a:rPr lang="es-MX" sz="2800" dirty="0" err="1">
                <a:solidFill>
                  <a:srgbClr val="2B4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empowerment</a:t>
            </a:r>
            <a:r>
              <a:rPr lang="es-MX" sz="2800" dirty="0">
                <a:solidFill>
                  <a:srgbClr val="2B4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(fortalecimiento personal) como principio de intervención</a:t>
            </a:r>
          </a:p>
          <a:p>
            <a:pPr lvl="1"/>
            <a:endParaRPr lang="es-MX" sz="2800" dirty="0" smtClean="0">
              <a:solidFill>
                <a:srgbClr val="000066"/>
              </a:solidFill>
            </a:endParaRPr>
          </a:p>
          <a:p>
            <a:pPr lvl="1"/>
            <a:r>
              <a:rPr lang="es-MX" sz="2800" dirty="0" smtClean="0">
                <a:solidFill>
                  <a:srgbClr val="000066"/>
                </a:solidFill>
              </a:rPr>
              <a:t>Es </a:t>
            </a:r>
            <a:r>
              <a:rPr lang="es-MX" sz="2800" dirty="0">
                <a:solidFill>
                  <a:srgbClr val="000066"/>
                </a:solidFill>
              </a:rPr>
              <a:t>un proceso en el que las personas que no tienen fortaleza, que no se sienten competentes o que están marginados llegan a conocer las dinámicas de poder.</a:t>
            </a:r>
          </a:p>
          <a:p>
            <a:endParaRPr lang="es-MX" sz="2800" dirty="0"/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319467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2995" y="248991"/>
            <a:ext cx="9875520" cy="1356360"/>
          </a:xfrm>
        </p:spPr>
        <p:txBody>
          <a:bodyPr/>
          <a:lstStyle/>
          <a:p>
            <a:r>
              <a:rPr lang="es-MX" dirty="0" smtClean="0">
                <a:solidFill>
                  <a:srgbClr val="2B4863"/>
                </a:solidFill>
              </a:rPr>
              <a:t>Funciones </a:t>
            </a:r>
            <a:r>
              <a:rPr lang="es-MX" dirty="0">
                <a:solidFill>
                  <a:srgbClr val="2B4863"/>
                </a:solidFill>
              </a:rPr>
              <a:t>de la orientación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29555" y="2030355"/>
            <a:ext cx="9259910" cy="4138625"/>
          </a:xfrm>
        </p:spPr>
        <p:txBody>
          <a:bodyPr/>
          <a:lstStyle/>
          <a:p>
            <a:r>
              <a:rPr lang="es-MX" sz="3200" dirty="0" smtClean="0">
                <a:solidFill>
                  <a:srgbClr val="000066"/>
                </a:solidFill>
              </a:rPr>
              <a:t>Organización y planificación de la orientación </a:t>
            </a:r>
          </a:p>
          <a:p>
            <a:pPr lvl="1"/>
            <a:r>
              <a:rPr lang="es-MX" sz="3200" dirty="0" smtClean="0">
                <a:solidFill>
                  <a:srgbClr val="000066"/>
                </a:solidFill>
              </a:rPr>
              <a:t>Programas de intervención, sesiones de orientación grupal, materiales disponibles</a:t>
            </a:r>
            <a:r>
              <a:rPr lang="es-MX" sz="3200" dirty="0" smtClean="0">
                <a:solidFill>
                  <a:srgbClr val="000066"/>
                </a:solidFill>
              </a:rPr>
              <a:t>.</a:t>
            </a:r>
          </a:p>
          <a:p>
            <a:pPr lvl="1"/>
            <a:endParaRPr lang="es-MX" sz="3200" dirty="0" smtClean="0">
              <a:solidFill>
                <a:srgbClr val="000066"/>
              </a:solidFill>
            </a:endParaRPr>
          </a:p>
          <a:p>
            <a:pPr lvl="1"/>
            <a:endParaRPr lang="es-MX" dirty="0" smtClean="0">
              <a:solidFill>
                <a:srgbClr val="000066"/>
              </a:solidFill>
            </a:endParaRPr>
          </a:p>
          <a:p>
            <a:endParaRPr lang="es-MX" dirty="0" smtClean="0">
              <a:solidFill>
                <a:srgbClr val="000066"/>
              </a:solidFill>
            </a:endParaRPr>
          </a:p>
          <a:p>
            <a:endParaRPr lang="es-MX" dirty="0">
              <a:solidFill>
                <a:srgbClr val="000066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153" y="3459361"/>
            <a:ext cx="2631248" cy="190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894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3200" dirty="0">
                <a:solidFill>
                  <a:srgbClr val="000066"/>
                </a:solidFill>
              </a:rPr>
              <a:t>Diagnostico psicopedagógico</a:t>
            </a:r>
          </a:p>
          <a:p>
            <a:pPr lvl="1"/>
            <a:endParaRPr lang="es-MX" sz="3200" dirty="0" smtClean="0">
              <a:solidFill>
                <a:srgbClr val="000066"/>
              </a:solidFill>
            </a:endParaRPr>
          </a:p>
          <a:p>
            <a:pPr lvl="1"/>
            <a:r>
              <a:rPr lang="es-MX" sz="3200" dirty="0" smtClean="0">
                <a:solidFill>
                  <a:srgbClr val="000066"/>
                </a:solidFill>
              </a:rPr>
              <a:t>Análisis </a:t>
            </a:r>
            <a:r>
              <a:rPr lang="es-MX" sz="3200" dirty="0">
                <a:solidFill>
                  <a:srgbClr val="000066"/>
                </a:solidFill>
              </a:rPr>
              <a:t>del desarrollo del </a:t>
            </a:r>
            <a:r>
              <a:rPr lang="es-MX" sz="3200" dirty="0" err="1">
                <a:solidFill>
                  <a:srgbClr val="000066"/>
                </a:solidFill>
              </a:rPr>
              <a:t>alumn</a:t>
            </a:r>
            <a:r>
              <a:rPr lang="es-MX" sz="3200" dirty="0">
                <a:solidFill>
                  <a:srgbClr val="000066"/>
                </a:solidFill>
              </a:rPr>
              <a:t>@, conocimiento, identificación.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95693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1788" y="609600"/>
            <a:ext cx="9875520" cy="1356360"/>
          </a:xfrm>
        </p:spPr>
        <p:txBody>
          <a:bodyPr/>
          <a:lstStyle/>
          <a:p>
            <a:r>
              <a:rPr lang="es-MX" dirty="0">
                <a:solidFill>
                  <a:srgbClr val="2B4863"/>
                </a:solidFill>
              </a:rPr>
              <a:t>Funciones de la orientación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>
                <a:solidFill>
                  <a:srgbClr val="000066"/>
                </a:solidFill>
              </a:rPr>
              <a:t>Programas de intervención</a:t>
            </a:r>
          </a:p>
          <a:p>
            <a:pPr lvl="1"/>
            <a:r>
              <a:rPr lang="es-MX" sz="3200" dirty="0">
                <a:solidFill>
                  <a:srgbClr val="000066"/>
                </a:solidFill>
              </a:rPr>
              <a:t>En el proceso enseñanza-aprendizaje, orientación vocacional, prevención</a:t>
            </a:r>
            <a:r>
              <a:rPr lang="es-MX" sz="3200" dirty="0" smtClean="0">
                <a:solidFill>
                  <a:srgbClr val="000066"/>
                </a:solidFill>
              </a:rPr>
              <a:t>.</a:t>
            </a:r>
            <a:endParaRPr lang="es-MX" sz="32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321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3600" dirty="0" smtClean="0">
                <a:solidFill>
                  <a:srgbClr val="000066"/>
                </a:solidFill>
              </a:rPr>
              <a:t>Consulta</a:t>
            </a:r>
          </a:p>
          <a:p>
            <a:endParaRPr lang="es-MX" sz="3600" dirty="0">
              <a:solidFill>
                <a:srgbClr val="000066"/>
              </a:solidFill>
            </a:endParaRPr>
          </a:p>
          <a:p>
            <a:pPr lvl="1"/>
            <a:r>
              <a:rPr lang="es-MX" sz="3600" dirty="0">
                <a:solidFill>
                  <a:srgbClr val="000066"/>
                </a:solidFill>
              </a:rPr>
              <a:t>En relación con el alumnado, los docentes, con la institución educativa, con la familia.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57616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 algn="just">
              <a:buNone/>
            </a:pPr>
            <a:r>
              <a:rPr lang="es-MX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 desarrollo y construcción de conocimientos novedosos y acordes a las necesidades actuales de la población en el ámbito de la </a:t>
            </a:r>
            <a:r>
              <a:rPr lang="es-MX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Orientación Educativa </a:t>
            </a:r>
            <a:r>
              <a:rPr lang="es-MX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requiere de una participación dinámica por parte de los psicólogos, quienes deberán poner en marcha sistemas de evaluación, diagnostico psicopedagógico e intervención educativa oportuna, así como de contribuir con investigación en el campo educativo.</a:t>
            </a:r>
            <a:endParaRPr lang="es-MX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" indent="0" algn="just">
              <a:buNone/>
            </a:pPr>
            <a:r>
              <a:rPr lang="es-MX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Por lo tanto, el psicólogo puede contribuir a la profesionalización de la Orientación Educativa, para la atención pertinente y oportuna a las necesidades y problemáticas que se presentan en la actualidad.</a:t>
            </a:r>
            <a:endParaRPr lang="es-MX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" indent="0">
              <a:buNone/>
            </a:pPr>
            <a:endParaRPr lang="es-MX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687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2B4863"/>
                </a:solidFill>
              </a:rPr>
              <a:t>Funciones de la orientación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>
                <a:solidFill>
                  <a:srgbClr val="000066"/>
                </a:solidFill>
              </a:rPr>
              <a:t>Evaluación</a:t>
            </a:r>
          </a:p>
          <a:p>
            <a:pPr lvl="1"/>
            <a:endParaRPr lang="es-MX" sz="3600" dirty="0" smtClean="0">
              <a:solidFill>
                <a:srgbClr val="000066"/>
              </a:solidFill>
            </a:endParaRPr>
          </a:p>
          <a:p>
            <a:pPr lvl="1"/>
            <a:r>
              <a:rPr lang="es-MX" sz="3600" dirty="0" smtClean="0">
                <a:solidFill>
                  <a:srgbClr val="000066"/>
                </a:solidFill>
              </a:rPr>
              <a:t>De </a:t>
            </a:r>
            <a:r>
              <a:rPr lang="es-MX" sz="3600" dirty="0">
                <a:solidFill>
                  <a:srgbClr val="000066"/>
                </a:solidFill>
              </a:rPr>
              <a:t>la acción orientadora e intervenciones concretas, de los programas y autoevaluación</a:t>
            </a:r>
            <a:r>
              <a:rPr lang="es-MX" sz="3600" dirty="0" smtClean="0">
                <a:solidFill>
                  <a:srgbClr val="000066"/>
                </a:solidFill>
              </a:rPr>
              <a:t>.</a:t>
            </a:r>
            <a:endParaRPr lang="es-MX" sz="3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3565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4000" dirty="0">
                <a:solidFill>
                  <a:srgbClr val="000066"/>
                </a:solidFill>
              </a:rPr>
              <a:t>Investigación sobre los estudios realizados y generación de investigaciones propias.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7375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2B4863"/>
                </a:solidFill>
              </a:rPr>
              <a:t>Modelos de orientación educativa</a:t>
            </a:r>
            <a:endParaRPr lang="es-MX" dirty="0">
              <a:solidFill>
                <a:srgbClr val="2B4863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4000" dirty="0" smtClean="0">
                <a:solidFill>
                  <a:srgbClr val="000066"/>
                </a:solidFill>
              </a:rPr>
              <a:t>Modelo de </a:t>
            </a:r>
            <a:r>
              <a:rPr lang="es-MX" sz="4000" dirty="0" err="1" smtClean="0">
                <a:solidFill>
                  <a:srgbClr val="000066"/>
                </a:solidFill>
              </a:rPr>
              <a:t>counseling</a:t>
            </a:r>
            <a:r>
              <a:rPr lang="es-MX" sz="4000" dirty="0" smtClean="0">
                <a:solidFill>
                  <a:srgbClr val="000066"/>
                </a:solidFill>
              </a:rPr>
              <a:t> o consejo</a:t>
            </a:r>
          </a:p>
          <a:p>
            <a:endParaRPr lang="es-MX" sz="4000" dirty="0" smtClean="0">
              <a:solidFill>
                <a:srgbClr val="000066"/>
              </a:solidFill>
            </a:endParaRPr>
          </a:p>
          <a:p>
            <a:endParaRPr lang="es-MX" sz="4000" dirty="0">
              <a:solidFill>
                <a:srgbClr val="000066"/>
              </a:solidFill>
            </a:endParaRPr>
          </a:p>
          <a:p>
            <a:r>
              <a:rPr lang="es-MX" sz="4000" dirty="0" smtClean="0">
                <a:solidFill>
                  <a:srgbClr val="000066"/>
                </a:solidFill>
              </a:rPr>
              <a:t>Modelo </a:t>
            </a:r>
            <a:r>
              <a:rPr lang="es-MX" sz="4000" dirty="0" smtClean="0">
                <a:solidFill>
                  <a:srgbClr val="000066"/>
                </a:solidFill>
              </a:rPr>
              <a:t>de consulta</a:t>
            </a:r>
          </a:p>
          <a:p>
            <a:pPr marL="4572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52773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4000" dirty="0">
                <a:solidFill>
                  <a:srgbClr val="000066"/>
                </a:solidFill>
              </a:rPr>
              <a:t>Modelo de programas</a:t>
            </a:r>
          </a:p>
          <a:p>
            <a:endParaRPr lang="es-MX" sz="4000" dirty="0" smtClean="0">
              <a:solidFill>
                <a:srgbClr val="000066"/>
              </a:solidFill>
            </a:endParaRPr>
          </a:p>
          <a:p>
            <a:endParaRPr lang="es-MX" sz="4000" dirty="0">
              <a:solidFill>
                <a:srgbClr val="000066"/>
              </a:solidFill>
            </a:endParaRPr>
          </a:p>
          <a:p>
            <a:r>
              <a:rPr lang="es-MX" sz="4000" dirty="0" smtClean="0">
                <a:solidFill>
                  <a:srgbClr val="000066"/>
                </a:solidFill>
              </a:rPr>
              <a:t>Modelo </a:t>
            </a:r>
            <a:r>
              <a:rPr lang="es-MX" sz="4000" dirty="0">
                <a:solidFill>
                  <a:srgbClr val="000066"/>
                </a:solidFill>
              </a:rPr>
              <a:t>de servicios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689278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3600" dirty="0">
                <a:solidFill>
                  <a:srgbClr val="000066"/>
                </a:solidFill>
              </a:rPr>
              <a:t>Enfoque tecnológico</a:t>
            </a:r>
          </a:p>
          <a:p>
            <a:endParaRPr lang="es-MX" sz="3600" dirty="0" smtClean="0">
              <a:solidFill>
                <a:srgbClr val="000066"/>
              </a:solidFill>
            </a:endParaRPr>
          </a:p>
          <a:p>
            <a:endParaRPr lang="es-MX" sz="3600" dirty="0">
              <a:solidFill>
                <a:srgbClr val="000066"/>
              </a:solidFill>
            </a:endParaRPr>
          </a:p>
          <a:p>
            <a:r>
              <a:rPr lang="es-MX" sz="3600" dirty="0" smtClean="0">
                <a:solidFill>
                  <a:srgbClr val="000066"/>
                </a:solidFill>
              </a:rPr>
              <a:t>Modelos </a:t>
            </a:r>
            <a:r>
              <a:rPr lang="es-MX" sz="3600" dirty="0">
                <a:solidFill>
                  <a:srgbClr val="000066"/>
                </a:solidFill>
              </a:rPr>
              <a:t>institucionales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27080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143000" y="696531"/>
            <a:ext cx="9875520" cy="1356360"/>
          </a:xfrm>
        </p:spPr>
        <p:txBody>
          <a:bodyPr/>
          <a:lstStyle/>
          <a:p>
            <a:r>
              <a:rPr lang="es-MX" dirty="0" smtClean="0">
                <a:solidFill>
                  <a:srgbClr val="2B4863"/>
                </a:solidFill>
              </a:rPr>
              <a:t>Conceptos </a:t>
            </a:r>
            <a:endParaRPr lang="es-MX" dirty="0">
              <a:solidFill>
                <a:srgbClr val="2B4863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1611201" y="2576418"/>
            <a:ext cx="4754880" cy="4023360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rgbClr val="000066"/>
                </a:solidFill>
              </a:rPr>
              <a:t>Orientación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6277942" y="1374711"/>
            <a:ext cx="4754880" cy="4023360"/>
          </a:xfrm>
        </p:spPr>
        <p:txBody>
          <a:bodyPr/>
          <a:lstStyle/>
          <a:p>
            <a:pPr lvl="0">
              <a:buClr>
                <a:srgbClr val="94B6D2"/>
              </a:buClr>
            </a:pPr>
            <a:r>
              <a:rPr lang="es-MX" sz="2400" dirty="0">
                <a:solidFill>
                  <a:srgbClr val="000066"/>
                </a:solidFill>
              </a:rPr>
              <a:t>Orientación educativa </a:t>
            </a:r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356" y="2658547"/>
            <a:ext cx="3859102" cy="385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59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Campos de aplicación 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880" y="1965960"/>
            <a:ext cx="2713038" cy="2022218"/>
          </a:xfr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668" y="2395469"/>
            <a:ext cx="5950212" cy="374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0277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364" y="72861"/>
            <a:ext cx="10059272" cy="671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422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5" y="1762125"/>
            <a:ext cx="333375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0610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Bibliografia</a:t>
            </a:r>
            <a:r>
              <a:rPr lang="es-MX" dirty="0" smtClean="0"/>
              <a:t> </a:t>
            </a:r>
            <a:endParaRPr lang="es-MX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0040675"/>
              </p:ext>
            </p:extLst>
          </p:nvPr>
        </p:nvGraphicFramePr>
        <p:xfrm>
          <a:off x="1365161" y="2537138"/>
          <a:ext cx="8783391" cy="2438400"/>
        </p:xfrm>
        <a:graphic>
          <a:graphicData uri="http://schemas.openxmlformats.org/drawingml/2006/table">
            <a:tbl>
              <a:tblPr firstRow="1" firstCol="1" bandRow="1"/>
              <a:tblGrid>
                <a:gridCol w="8783391"/>
              </a:tblGrid>
              <a:tr h="577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Brown, F. (2004) Principios de la medición en psicología y educación. 12ª reimpresión. México: Manual Moderno.</a:t>
                      </a:r>
                      <a:endParaRPr lang="es-MX" sz="3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Durán Amavizca, Norma Delia (2012) El cuerpo: un espacio pedagógico. EUA: Palibrio. ISBN: 978-1-4633-3013-2</a:t>
                      </a:r>
                      <a:endParaRPr lang="es-MX" sz="3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Hervás Avilés, Rosa María (2006) Orientación e intervención psicopedagógica y procesos de cambio. Granada: Grupo Editorial Universitario.</a:t>
                      </a:r>
                      <a:endParaRPr lang="es-MX" sz="3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5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Martín </a:t>
                      </a:r>
                      <a:r>
                        <a:rPr lang="es-ES_tradnl" sz="2000" dirty="0" err="1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Xus</a:t>
                      </a:r>
                      <a:r>
                        <a:rPr lang="es-ES_tradnl" sz="20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y cols. (2008) Tutoría: técnicas recursos y actividades. 2a ed. Madrid: Alianza.</a:t>
                      </a:r>
                      <a:endParaRPr lang="es-MX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6894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93643" y="447923"/>
            <a:ext cx="3931920" cy="930303"/>
          </a:xfrm>
        </p:spPr>
        <p:txBody>
          <a:bodyPr/>
          <a:lstStyle/>
          <a:p>
            <a:r>
              <a:rPr lang="es-MX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Presentación</a:t>
            </a:r>
            <a:endParaRPr lang="es-MX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709" y="2663687"/>
            <a:ext cx="2318395" cy="2318395"/>
          </a:xfrm>
        </p:spPr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493642" y="1802296"/>
            <a:ext cx="8120271" cy="4479234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rgbClr val="2B4863"/>
                </a:solidFill>
              </a:rPr>
              <a:t>Históricamente la orientación educativa -como se denomina actualmente- ha tenido como finalidad promover la formación integral de las personas a través de ofrecer un servicio que los atienda en su calidad de estudiantes, individuos y miembros de una sociedad</a:t>
            </a:r>
            <a:r>
              <a:rPr lang="es-MX" sz="2400" dirty="0" smtClean="0">
                <a:solidFill>
                  <a:srgbClr val="2B4863"/>
                </a:solidFill>
              </a:rPr>
              <a:t>.</a:t>
            </a:r>
          </a:p>
          <a:p>
            <a:r>
              <a:rPr lang="es-MX" sz="2400" dirty="0">
                <a:solidFill>
                  <a:srgbClr val="2B4863"/>
                </a:solidFill>
              </a:rPr>
              <a:t>Actualmente, se considera que la orientación educativa es una práctica profesional crucial para la modernización de la sociedad. A través de ayudar al adolescente, con pleno respeto a su persona, a ejercer su capacidad de elección con responsabilidad social entre diferentes opciones respecto a: estilo de vida, alimentación, sexualidad, carrera u ocupación.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507" y="913074"/>
            <a:ext cx="2620801" cy="175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4182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0733425"/>
              </p:ext>
            </p:extLst>
          </p:nvPr>
        </p:nvGraphicFramePr>
        <p:xfrm>
          <a:off x="1996225" y="2562895"/>
          <a:ext cx="8384147" cy="3013043"/>
        </p:xfrm>
        <a:graphic>
          <a:graphicData uri="http://schemas.openxmlformats.org/drawingml/2006/table">
            <a:tbl>
              <a:tblPr firstRow="1" firstCol="1" bandRow="1"/>
              <a:tblGrid>
                <a:gridCol w="8384147"/>
              </a:tblGrid>
              <a:tr h="3753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Mora, Juan Antonio (1998) Acción tutorial y orientación educativa. Madrid: Narcea.</a:t>
                      </a:r>
                      <a:endParaRPr lang="es-MX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9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Rimada, B. (2001) Manual de orientación profesional universitaria. 4ª reimpresión. México: Trillas.</a:t>
                      </a:r>
                      <a:endParaRPr lang="es-MX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0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Rimada, P. B. (1996) Manual de interpretación para los inventarios de orientación profesional universitaria: guía del docente. México: Trillas</a:t>
                      </a:r>
                      <a:endParaRPr lang="es-MX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9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Serrano García, Javier M. y Juana María Esteban Valdés (2003) Orientación vocacional. Edición	3a ed. México : Universidad Autónoma del Estado de México, 2003</a:t>
                      </a:r>
                      <a:endParaRPr lang="es-MX" sz="3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1560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2060"/>
                </a:solidFill>
              </a:rPr>
              <a:t>Justificación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 algn="just">
              <a:buNone/>
            </a:pPr>
            <a:r>
              <a:rPr lang="es-MX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Todo aspecto concerniente a los campos de aplicación de la psicología debe ser revisado periódicamente para lograr un impacto positivo en la atención de necesidades y problemáticas actuales que se presentan.</a:t>
            </a:r>
          </a:p>
          <a:p>
            <a:pPr marL="45720" indent="0" algn="just">
              <a:buNone/>
            </a:pPr>
            <a:r>
              <a:rPr lang="es-MX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 el caso del área educativa, se requiere de una presencia evidente del psicólogo para nutrir el campo de las ciencias de la educación con conocimientos, métodos de intervención y de investigación que promuevan nuevos conocimientos, como es el caso de la orientación educativa, de la cual se demanda una mayor profesionalización de quien la lleva a cabo.</a:t>
            </a:r>
            <a:endParaRPr lang="es-MX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83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2060"/>
                </a:solidFill>
              </a:rPr>
              <a:t>Objetivo general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s-MX" sz="3200" dirty="0">
                <a:solidFill>
                  <a:srgbClr val="172735"/>
                </a:solidFill>
              </a:rPr>
              <a:t>Proporcionar los conocimientos básicos para el desarrollo de habilidades a fin de ejercer como orientador educativo en instituciones de los niveles básico y medio superior, distinguiendo las diferentes funciones que se pueden realizar en el momento actual. </a:t>
            </a:r>
          </a:p>
        </p:txBody>
      </p:sp>
    </p:spTree>
    <p:extLst>
      <p:ext uri="{BB962C8B-B14F-4D97-AF65-F5344CB8AC3E}">
        <p14:creationId xmlns:p14="http://schemas.microsoft.com/office/powerpoint/2010/main" val="1099445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255189"/>
              </p:ext>
            </p:extLst>
          </p:nvPr>
        </p:nvGraphicFramePr>
        <p:xfrm>
          <a:off x="373491" y="126551"/>
          <a:ext cx="11462190" cy="6637677"/>
        </p:xfrm>
        <a:graphic>
          <a:graphicData uri="http://schemas.openxmlformats.org/drawingml/2006/table">
            <a:tbl>
              <a:tblPr firstRow="1" firstCol="1" bandRow="1"/>
              <a:tblGrid>
                <a:gridCol w="1146219"/>
                <a:gridCol w="1146219"/>
                <a:gridCol w="1146219"/>
                <a:gridCol w="1146219"/>
                <a:gridCol w="1146219"/>
                <a:gridCol w="1146219"/>
                <a:gridCol w="1146219"/>
                <a:gridCol w="1146219"/>
                <a:gridCol w="1146219"/>
                <a:gridCol w="1146219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b="1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1°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b="1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2°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b="1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3°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b="1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4°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b="1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5°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b="1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6°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b="1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7°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b="1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8°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b="1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9°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b="1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10°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</a:tr>
              <a:tr h="19584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Procesos Psicológicos Básicos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Procesos Psicológicos Superiores Y Del Desarrollo I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Procesos Psicológicos Superiores Y Del Desarrollo II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Fundamentos de Psicología Clínica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Integración de Diagnostico Psicológico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row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Estancia Integrativa Profesional I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AFCD"/>
                    </a:solidFill>
                  </a:tcPr>
                </a:tc>
                <a:tc row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Estancia Integrativa Profesional II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AFCD"/>
                    </a:solidFill>
                  </a:tcPr>
                </a:tc>
              </a:tr>
              <a:tr h="18253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Proceso Grupal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96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Psicología Comunitaria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96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8854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Teorías de la Psicología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Fundamentos de Psicología Educativa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Estrategias de Enseñanza y Aprendizaje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96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2952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Diseño Curricular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96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2289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FF0000"/>
                          </a:solidFill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Orientación Educativa</a:t>
                      </a:r>
                      <a:endParaRPr lang="es-MX" sz="2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96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Educación Especial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96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8854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Epistemología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Técnicas E Instrumentos Psicológicos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Estancia Integrativa Metodológica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AFC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837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Fundamentos de Psicología Organizacional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2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Elaboración de Instrumentos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253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Metodología de la Ciencia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Psicología Social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Investigación Cualitativa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Elaboración de Instrumentos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9584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Estadística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Investigación Cuantitativa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Estancia Integrativa Básica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AFC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837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Estadística Aplicada II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Entrevista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la Entrevista Psicológica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8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Seminario de Identidad y Cultura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Seminario de Sexualidad Humana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Seminario de Prevención de la Salud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Prevención de la Salud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Seminario de Orientación a Padres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Orientación a Padres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Manejo de Técnicas de Enseñanza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kern="1200" dirty="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Seminario de Procesos Cognitivos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Procesos Cognoscitivos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Seminario de Instrucción Psicopedagógica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Técnicas de Instrucción Psicopedagógica 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Estrategias y Estilos de Aprendizaje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Desarrollo Curricular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1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Seminario de Dotados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Dotados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Psicometría Educativa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Seminario de Orientación Vocacional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Orientación Vocacional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Evaluación de Alternativas Vocacionales y Ocupacionales para Personas con Características Especiales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Seminario de Planeación de Vida y Carrera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1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Educación para la Salud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Técnicas de Programación Neurolingüística Aplicadas al Aprendizaje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Educación Especial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6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Seminario de Estimulación Temprana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Estimulación Temprana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0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kern="1200">
                          <a:solidFill>
                            <a:srgbClr val="000000"/>
                          </a:solidFill>
                          <a:effectLst/>
                          <a:latin typeface="Aparajita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Seminario de Fundamentos del Lenguaje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75" marR="51975" marT="95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Taller de Lenguaje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parajita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38658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Aspectos básicos de la orientación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educativa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7052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8941" y="489397"/>
            <a:ext cx="10854443" cy="1416676"/>
          </a:xfrm>
        </p:spPr>
        <p:txBody>
          <a:bodyPr/>
          <a:lstStyle/>
          <a:p>
            <a:r>
              <a:rPr lang="es-MX" sz="4000" dirty="0" smtClean="0">
                <a:solidFill>
                  <a:srgbClr val="000066"/>
                </a:solidFill>
              </a:rPr>
              <a:t>Unidad i</a:t>
            </a:r>
            <a:r>
              <a:rPr lang="es-MX" sz="4000" dirty="0">
                <a:solidFill>
                  <a:srgbClr val="000066"/>
                </a:solidFill>
              </a:rPr>
              <a:t>. Aspectos básicos de la orientación educativa.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709928" y="1906073"/>
            <a:ext cx="8769096" cy="3612253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_tradnl" sz="2400" dirty="0">
                <a:solidFill>
                  <a:srgbClr val="1727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"/>
                <a:ea typeface="Arial Unicode MS" panose="020B0604020202020204" pitchFamily="34" charset="-128"/>
                <a:cs typeface="Arial Unicode MS" panose="020B0604020202020204" pitchFamily="34" charset="-128"/>
              </a:rPr>
              <a:t>Conocimientos:</a:t>
            </a:r>
            <a:endParaRPr lang="es-MX" sz="2000" dirty="0">
              <a:solidFill>
                <a:srgbClr val="1727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s-ES_tradnl" sz="2400" dirty="0">
                <a:solidFill>
                  <a:srgbClr val="1727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"/>
                <a:ea typeface="Arial Unicode MS" panose="020B0604020202020204" pitchFamily="34" charset="-128"/>
                <a:cs typeface="Arial Unicode MS" panose="020B0604020202020204" pitchFamily="34" charset="-128"/>
              </a:rPr>
              <a:t>Desarrollo histórico de la orientación educativa. </a:t>
            </a:r>
            <a:endParaRPr lang="es-MX" sz="2000" dirty="0">
              <a:solidFill>
                <a:srgbClr val="1727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s-ES_tradnl" sz="2400" dirty="0">
                <a:solidFill>
                  <a:srgbClr val="1727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"/>
                <a:ea typeface="Arial Unicode MS" panose="020B0604020202020204" pitchFamily="34" charset="-128"/>
                <a:cs typeface="Arial Unicode MS" panose="020B0604020202020204" pitchFamily="34" charset="-128"/>
              </a:rPr>
              <a:t>Concepto de orientación educativa.</a:t>
            </a:r>
            <a:endParaRPr lang="es-MX" sz="2000" dirty="0">
              <a:solidFill>
                <a:srgbClr val="1727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s-ES_tradnl" sz="2400" dirty="0">
                <a:solidFill>
                  <a:srgbClr val="1727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"/>
                <a:ea typeface="Arial Unicode MS" panose="020B0604020202020204" pitchFamily="34" charset="-128"/>
                <a:cs typeface="Arial Unicode MS" panose="020B0604020202020204" pitchFamily="34" charset="-128"/>
              </a:rPr>
              <a:t>Campos de aplicación de la orientación educativa.</a:t>
            </a:r>
            <a:endParaRPr lang="es-MX" sz="2000" dirty="0">
              <a:solidFill>
                <a:srgbClr val="1727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s-ES_tradnl" sz="2400" dirty="0">
                <a:solidFill>
                  <a:srgbClr val="1727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"/>
                <a:ea typeface="Arial Unicode MS" panose="020B0604020202020204" pitchFamily="34" charset="-128"/>
                <a:cs typeface="Arial Unicode MS" panose="020B0604020202020204" pitchFamily="34" charset="-128"/>
              </a:rPr>
              <a:t>Enfoques teóricos básicos sobre la orientación educativa.</a:t>
            </a:r>
            <a:endParaRPr lang="es-MX" sz="2000" dirty="0">
              <a:solidFill>
                <a:srgbClr val="1727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383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9245" y="914400"/>
            <a:ext cx="11410681" cy="3133740"/>
          </a:xfrm>
        </p:spPr>
        <p:txBody>
          <a:bodyPr/>
          <a:lstStyle/>
          <a:p>
            <a:pPr algn="just"/>
            <a:r>
              <a:rPr lang="es-ES_tradnl" sz="3600" b="1" i="1" cap="none" dirty="0" smtClean="0">
                <a:solidFill>
                  <a:srgbClr val="000066"/>
                </a:solidFill>
              </a:rPr>
              <a:t>Competencia</a:t>
            </a:r>
            <a:r>
              <a:rPr lang="es-ES_tradnl" sz="3600" i="1" cap="none" dirty="0" smtClean="0">
                <a:solidFill>
                  <a:srgbClr val="000066"/>
                </a:solidFill>
              </a:rPr>
              <a:t>:</a:t>
            </a:r>
            <a:r>
              <a:rPr lang="es-MX" sz="3600" cap="none" dirty="0" smtClean="0">
                <a:solidFill>
                  <a:srgbClr val="000066"/>
                </a:solidFill>
              </a:rPr>
              <a:t/>
            </a:r>
            <a:br>
              <a:rPr lang="es-MX" sz="3600" cap="none" dirty="0" smtClean="0">
                <a:solidFill>
                  <a:srgbClr val="000066"/>
                </a:solidFill>
              </a:rPr>
            </a:br>
            <a:r>
              <a:rPr lang="es-MX" sz="3600" cap="none" dirty="0" smtClean="0">
                <a:solidFill>
                  <a:srgbClr val="000066"/>
                </a:solidFill>
              </a:rPr>
              <a:t/>
            </a:r>
            <a:br>
              <a:rPr lang="es-MX" sz="3600" cap="none" dirty="0" smtClean="0">
                <a:solidFill>
                  <a:srgbClr val="000066"/>
                </a:solidFill>
              </a:rPr>
            </a:br>
            <a:r>
              <a:rPr lang="es-ES" sz="3600" cap="none" dirty="0" smtClean="0">
                <a:solidFill>
                  <a:srgbClr val="000066"/>
                </a:solidFill>
              </a:rPr>
              <a:t>El alumno identifica los aspectos básicos conceptuales de la orientación educativa a través de la discusión de documentos escritos para comprender algunos fenómenos del comportamiento humano en el contexto educativo.</a:t>
            </a:r>
            <a:endParaRPr lang="es-MX" sz="3600" cap="none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755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Base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905</TotalTime>
  <Words>1354</Words>
  <Application>Microsoft Office PowerPoint</Application>
  <PresentationFormat>Panorámica</PresentationFormat>
  <Paragraphs>223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8" baseType="lpstr">
      <vt:lpstr>Arial Unicode MS</vt:lpstr>
      <vt:lpstr>Aparajita</vt:lpstr>
      <vt:lpstr>Arial</vt:lpstr>
      <vt:lpstr>Avenir</vt:lpstr>
      <vt:lpstr>Calibri</vt:lpstr>
      <vt:lpstr>Corbel</vt:lpstr>
      <vt:lpstr>Times New Roman</vt:lpstr>
      <vt:lpstr>Base</vt:lpstr>
      <vt:lpstr>ORIENTACIÓN EDUCATIVA</vt:lpstr>
      <vt:lpstr>Presentación</vt:lpstr>
      <vt:lpstr>Presentación</vt:lpstr>
      <vt:lpstr>Justificación</vt:lpstr>
      <vt:lpstr>Objetivo general</vt:lpstr>
      <vt:lpstr>Presentación de PowerPoint</vt:lpstr>
      <vt:lpstr>Aspectos básicos de la orientación educativa</vt:lpstr>
      <vt:lpstr>Unidad i. Aspectos básicos de la orientación educativa.</vt:lpstr>
      <vt:lpstr>Competencia:  El alumno identifica los aspectos básicos conceptuales de la orientación educativa a través de la discusión de documentos escritos para comprender algunos fenómenos del comportamiento humano en el contexto educativo.</vt:lpstr>
      <vt:lpstr>Desarrollo internacional de la orientación</vt:lpstr>
      <vt:lpstr>Principios de la orientación</vt:lpstr>
      <vt:lpstr>Presentación de PowerPoint</vt:lpstr>
      <vt:lpstr>Principios de la orientación</vt:lpstr>
      <vt:lpstr>Principios de la orientación</vt:lpstr>
      <vt:lpstr>Principios de la orientación</vt:lpstr>
      <vt:lpstr>Funciones de la orientación</vt:lpstr>
      <vt:lpstr>Presentación de PowerPoint</vt:lpstr>
      <vt:lpstr>Funciones de la orientación</vt:lpstr>
      <vt:lpstr>Presentación de PowerPoint</vt:lpstr>
      <vt:lpstr>Funciones de la orientación</vt:lpstr>
      <vt:lpstr>Presentación de PowerPoint</vt:lpstr>
      <vt:lpstr>Modelos de orientación educativa</vt:lpstr>
      <vt:lpstr>Presentación de PowerPoint</vt:lpstr>
      <vt:lpstr>Presentación de PowerPoint</vt:lpstr>
      <vt:lpstr>Conceptos </vt:lpstr>
      <vt:lpstr>Campos de aplicación </vt:lpstr>
      <vt:lpstr>Presentación de PowerPoint</vt:lpstr>
      <vt:lpstr>Presentación de PowerPoint</vt:lpstr>
      <vt:lpstr>Bibliografia 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ORIENTACIÓN  EDUCATIVA</dc:title>
  <dc:creator>SAN MARTIN DE PORRES</dc:creator>
  <cp:lastModifiedBy>SAN MARTIN DE PORRES</cp:lastModifiedBy>
  <cp:revision>29</cp:revision>
  <dcterms:created xsi:type="dcterms:W3CDTF">2017-07-26T23:13:34Z</dcterms:created>
  <dcterms:modified xsi:type="dcterms:W3CDTF">2017-10-21T05:02:45Z</dcterms:modified>
</cp:coreProperties>
</file>