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0" r:id="rId1"/>
  </p:sldMasterIdLst>
  <p:sldIdLst>
    <p:sldId id="256" r:id="rId2"/>
    <p:sldId id="292" r:id="rId3"/>
    <p:sldId id="265" r:id="rId4"/>
    <p:sldId id="269" r:id="rId5"/>
    <p:sldId id="289" r:id="rId6"/>
    <p:sldId id="287" r:id="rId7"/>
    <p:sldId id="284" r:id="rId8"/>
    <p:sldId id="266" r:id="rId9"/>
    <p:sldId id="257" r:id="rId10"/>
    <p:sldId id="258" r:id="rId11"/>
    <p:sldId id="259" r:id="rId12"/>
    <p:sldId id="272" r:id="rId13"/>
    <p:sldId id="283" r:id="rId14"/>
    <p:sldId id="288" r:id="rId15"/>
    <p:sldId id="282" r:id="rId16"/>
    <p:sldId id="260" r:id="rId17"/>
    <p:sldId id="261" r:id="rId18"/>
    <p:sldId id="280" r:id="rId19"/>
    <p:sldId id="279" r:id="rId20"/>
    <p:sldId id="262" r:id="rId21"/>
    <p:sldId id="267" r:id="rId22"/>
    <p:sldId id="270" r:id="rId23"/>
    <p:sldId id="271" r:id="rId24"/>
    <p:sldId id="268" r:id="rId25"/>
    <p:sldId id="274" r:id="rId26"/>
    <p:sldId id="276" r:id="rId27"/>
    <p:sldId id="275" r:id="rId28"/>
    <p:sldId id="290" r:id="rId29"/>
    <p:sldId id="277" r:id="rId30"/>
    <p:sldId id="278" r:id="rId31"/>
    <p:sldId id="281" r:id="rId32"/>
    <p:sldId id="286" r:id="rId33"/>
    <p:sldId id="285" r:id="rId34"/>
    <p:sldId id="263" r:id="rId35"/>
    <p:sldId id="291" r:id="rId36"/>
    <p:sldId id="264" r:id="rId37"/>
    <p:sldId id="273"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53" autoAdjust="0"/>
    <p:restoredTop sz="94660"/>
  </p:normalViewPr>
  <p:slideViewPr>
    <p:cSldViewPr snapToGrid="0">
      <p:cViewPr varScale="1">
        <p:scale>
          <a:sx n="74" d="100"/>
          <a:sy n="74" d="100"/>
        </p:scale>
        <p:origin x="5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707D27-24BF-46B0-AED2-CA54DB554048}" type="doc">
      <dgm:prSet loTypeId="urn:microsoft.com/office/officeart/2005/8/layout/pyramid2" loCatId="pyramid" qsTypeId="urn:microsoft.com/office/officeart/2005/8/quickstyle/simple1" qsCatId="simple" csTypeId="urn:microsoft.com/office/officeart/2005/8/colors/accent5_4" csCatId="accent5" phldr="1"/>
      <dgm:spPr/>
      <dgm:t>
        <a:bodyPr/>
        <a:lstStyle/>
        <a:p>
          <a:endParaRPr lang="es-ES"/>
        </a:p>
      </dgm:t>
    </dgm:pt>
    <dgm:pt modelId="{4499D320-8605-4EC9-98B4-A43374013D93}">
      <dgm:prSet phldrT="[Texto]" custT="1"/>
      <dgm:spPr/>
      <dgm:t>
        <a:bodyPr/>
        <a:lstStyle/>
        <a:p>
          <a:pPr algn="ctr"/>
          <a:r>
            <a:rPr lang="es-MX" sz="1600" b="1" i="0" dirty="0"/>
            <a:t>Responsabilidades Filantrópicas</a:t>
          </a:r>
          <a:endParaRPr lang="es-MX" sz="1600" b="0" i="0" dirty="0"/>
        </a:p>
        <a:p>
          <a:pPr algn="just"/>
          <a:r>
            <a:rPr lang="es-MX" sz="1600" b="0" i="0" dirty="0"/>
            <a:t>Estas acciones incluyen el involucramiento activo de las empresas en actividades o programas que promueven el bienestar social y mejoren la calidad de vida de la población.</a:t>
          </a:r>
          <a:endParaRPr lang="es-ES" sz="1600" dirty="0"/>
        </a:p>
      </dgm:t>
    </dgm:pt>
    <dgm:pt modelId="{A7B4AC43-9725-4193-A53C-E97A98194551}" type="parTrans" cxnId="{A4AFB0DC-CA20-432D-B64D-F65A5EAECCD9}">
      <dgm:prSet/>
      <dgm:spPr/>
      <dgm:t>
        <a:bodyPr/>
        <a:lstStyle/>
        <a:p>
          <a:pPr algn="l"/>
          <a:endParaRPr lang="es-ES"/>
        </a:p>
      </dgm:t>
    </dgm:pt>
    <dgm:pt modelId="{04AF7514-ECC5-41A5-AEB1-0DEC5DDEDA98}" type="sibTrans" cxnId="{A4AFB0DC-CA20-432D-B64D-F65A5EAECCD9}">
      <dgm:prSet/>
      <dgm:spPr/>
      <dgm:t>
        <a:bodyPr/>
        <a:lstStyle/>
        <a:p>
          <a:pPr algn="l"/>
          <a:endParaRPr lang="es-ES"/>
        </a:p>
      </dgm:t>
    </dgm:pt>
    <dgm:pt modelId="{D6F15DEB-70EF-4D65-95C4-864413D7D246}">
      <dgm:prSet phldrT="[Texto]" custT="1"/>
      <dgm:spPr/>
      <dgm:t>
        <a:bodyPr/>
        <a:lstStyle/>
        <a:p>
          <a:pPr algn="ctr"/>
          <a:r>
            <a:rPr lang="es-MX" sz="1600" b="1" i="0" dirty="0"/>
            <a:t>Responsabilidades Éticas</a:t>
          </a:r>
          <a:endParaRPr lang="es-MX" sz="1600" b="0" i="0" dirty="0"/>
        </a:p>
        <a:p>
          <a:pPr algn="just"/>
          <a:r>
            <a:rPr lang="es-MX" sz="1600" b="0" i="0" dirty="0"/>
            <a:t>Se refieren a la obligación de hacer lo correcto, justo y razonable, así como de evitar o minimizar el daño a los grupos con los que se relaciona la empresa. Estas responsabilidades implican respetar aquellas actividades y prácticas que la sociedad espera.</a:t>
          </a:r>
          <a:endParaRPr lang="es-ES" sz="1600" dirty="0"/>
        </a:p>
      </dgm:t>
    </dgm:pt>
    <dgm:pt modelId="{5171E674-51CB-4BB8-9BE6-F173084FBA4F}" type="parTrans" cxnId="{9E04E960-B00C-410B-9276-8A0DC100F7BA}">
      <dgm:prSet/>
      <dgm:spPr/>
      <dgm:t>
        <a:bodyPr/>
        <a:lstStyle/>
        <a:p>
          <a:pPr algn="l"/>
          <a:endParaRPr lang="es-ES"/>
        </a:p>
      </dgm:t>
    </dgm:pt>
    <dgm:pt modelId="{A6C3E0F4-BA56-450D-9EF8-8592D946A209}" type="sibTrans" cxnId="{9E04E960-B00C-410B-9276-8A0DC100F7BA}">
      <dgm:prSet/>
      <dgm:spPr/>
      <dgm:t>
        <a:bodyPr/>
        <a:lstStyle/>
        <a:p>
          <a:pPr algn="l"/>
          <a:endParaRPr lang="es-ES"/>
        </a:p>
      </dgm:t>
    </dgm:pt>
    <dgm:pt modelId="{E89958C8-63D6-4B4C-AF27-EA2AB1360712}">
      <dgm:prSet phldrT="[Texto]" custT="1"/>
      <dgm:spPr/>
      <dgm:t>
        <a:bodyPr/>
        <a:lstStyle/>
        <a:p>
          <a:pPr algn="ctr"/>
          <a:r>
            <a:rPr lang="es-MX" sz="1600" b="1" i="0" dirty="0"/>
            <a:t>Responsabilidades Legales</a:t>
          </a:r>
          <a:endParaRPr lang="es-MX" sz="1600" b="0" i="0" dirty="0"/>
        </a:p>
        <a:p>
          <a:pPr algn="ctr"/>
          <a:r>
            <a:rPr lang="es-MX" sz="1600" b="0" i="0" dirty="0"/>
            <a:t>Tienen que ver con el cumplimiento de la ley y de las regulaciones estatales</a:t>
          </a:r>
          <a:endParaRPr lang="es-ES" sz="1000" dirty="0"/>
        </a:p>
      </dgm:t>
    </dgm:pt>
    <dgm:pt modelId="{F3B8CC0C-8F41-448E-84BE-4A7A9769F6B6}" type="parTrans" cxnId="{309AC6C9-3EE5-4B5F-A52B-158FF6BAC86B}">
      <dgm:prSet/>
      <dgm:spPr/>
      <dgm:t>
        <a:bodyPr/>
        <a:lstStyle/>
        <a:p>
          <a:pPr algn="l"/>
          <a:endParaRPr lang="es-ES"/>
        </a:p>
      </dgm:t>
    </dgm:pt>
    <dgm:pt modelId="{4A59A938-78A1-4EA0-B6B0-2A1D10179A5A}" type="sibTrans" cxnId="{309AC6C9-3EE5-4B5F-A52B-158FF6BAC86B}">
      <dgm:prSet/>
      <dgm:spPr/>
      <dgm:t>
        <a:bodyPr/>
        <a:lstStyle/>
        <a:p>
          <a:pPr algn="l"/>
          <a:endParaRPr lang="es-ES"/>
        </a:p>
      </dgm:t>
    </dgm:pt>
    <dgm:pt modelId="{8D0ADDB7-5B15-4821-B690-CB86C57FE183}">
      <dgm:prSet phldrT="[Texto]" custT="1"/>
      <dgm:spPr/>
      <dgm:t>
        <a:bodyPr/>
        <a:lstStyle/>
        <a:p>
          <a:r>
            <a:rPr lang="es-MX" sz="1600" b="1" i="0" dirty="0"/>
            <a:t>Responsabilidades Económicas</a:t>
          </a:r>
          <a:endParaRPr lang="es-MX" sz="1600" b="0" i="0" dirty="0"/>
        </a:p>
        <a:p>
          <a:r>
            <a:rPr lang="es-MX" sz="1600" b="0" i="0" dirty="0"/>
            <a:t>La producción de bienes y servicios que los consumidores necesitan y desean. Como compensación por la entrega de estos bienes y servicios, la empresa debe obtener una ganancia aceptable en el proceso</a:t>
          </a:r>
          <a:r>
            <a:rPr lang="es-MX" sz="900" b="0" i="0" dirty="0"/>
            <a:t>.</a:t>
          </a:r>
          <a:endParaRPr lang="es-ES" sz="900" dirty="0"/>
        </a:p>
      </dgm:t>
    </dgm:pt>
    <dgm:pt modelId="{7EEED303-927D-48E7-B210-E9118041FFAB}" type="parTrans" cxnId="{2F0CE361-E64A-437E-807F-06F2C0CC88DF}">
      <dgm:prSet/>
      <dgm:spPr/>
      <dgm:t>
        <a:bodyPr/>
        <a:lstStyle/>
        <a:p>
          <a:endParaRPr lang="es-ES"/>
        </a:p>
      </dgm:t>
    </dgm:pt>
    <dgm:pt modelId="{B68237D4-F408-4C17-BD45-98E2994752DC}" type="sibTrans" cxnId="{2F0CE361-E64A-437E-807F-06F2C0CC88DF}">
      <dgm:prSet/>
      <dgm:spPr/>
      <dgm:t>
        <a:bodyPr/>
        <a:lstStyle/>
        <a:p>
          <a:endParaRPr lang="es-ES"/>
        </a:p>
      </dgm:t>
    </dgm:pt>
    <dgm:pt modelId="{F5E697B2-F9FE-415A-A878-B1BA6EEB1CA0}" type="pres">
      <dgm:prSet presAssocID="{C1707D27-24BF-46B0-AED2-CA54DB554048}" presName="compositeShape" presStyleCnt="0">
        <dgm:presLayoutVars>
          <dgm:dir/>
          <dgm:resizeHandles/>
        </dgm:presLayoutVars>
      </dgm:prSet>
      <dgm:spPr/>
      <dgm:t>
        <a:bodyPr/>
        <a:lstStyle/>
        <a:p>
          <a:endParaRPr lang="es-MX"/>
        </a:p>
      </dgm:t>
    </dgm:pt>
    <dgm:pt modelId="{C43022CE-712F-42A5-9A47-8065B210F697}" type="pres">
      <dgm:prSet presAssocID="{C1707D27-24BF-46B0-AED2-CA54DB554048}" presName="pyramid" presStyleLbl="node1" presStyleIdx="0" presStyleCnt="1" custLinFactNeighborX="-74954" custLinFactNeighborY="-5569"/>
      <dgm:spPr/>
      <dgm:t>
        <a:bodyPr/>
        <a:lstStyle/>
        <a:p>
          <a:endParaRPr lang="es-MX"/>
        </a:p>
      </dgm:t>
    </dgm:pt>
    <dgm:pt modelId="{4C887091-5538-4948-B08C-B1F56F2755CE}" type="pres">
      <dgm:prSet presAssocID="{C1707D27-24BF-46B0-AED2-CA54DB554048}" presName="theList" presStyleCnt="0"/>
      <dgm:spPr/>
      <dgm:t>
        <a:bodyPr/>
        <a:lstStyle/>
        <a:p>
          <a:endParaRPr lang="es-MX"/>
        </a:p>
      </dgm:t>
    </dgm:pt>
    <dgm:pt modelId="{B117239D-A456-4D0B-A34D-337B1E6B4F0D}" type="pres">
      <dgm:prSet presAssocID="{4499D320-8605-4EC9-98B4-A43374013D93}" presName="aNode" presStyleLbl="fgAcc1" presStyleIdx="0" presStyleCnt="4" custScaleX="211730" custScaleY="81126" custLinFactY="25510" custLinFactNeighborX="19416" custLinFactNeighborY="100000">
        <dgm:presLayoutVars>
          <dgm:bulletEnabled val="1"/>
        </dgm:presLayoutVars>
      </dgm:prSet>
      <dgm:spPr/>
      <dgm:t>
        <a:bodyPr/>
        <a:lstStyle/>
        <a:p>
          <a:endParaRPr lang="es-MX"/>
        </a:p>
      </dgm:t>
    </dgm:pt>
    <dgm:pt modelId="{EE9BA36F-74D3-4BDB-9ACA-5782CB3418CF}" type="pres">
      <dgm:prSet presAssocID="{4499D320-8605-4EC9-98B4-A43374013D93}" presName="aSpace" presStyleCnt="0"/>
      <dgm:spPr/>
      <dgm:t>
        <a:bodyPr/>
        <a:lstStyle/>
        <a:p>
          <a:endParaRPr lang="es-MX"/>
        </a:p>
      </dgm:t>
    </dgm:pt>
    <dgm:pt modelId="{90489F87-ADDD-4501-9C06-3A3FE4B1FF16}" type="pres">
      <dgm:prSet presAssocID="{D6F15DEB-70EF-4D65-95C4-864413D7D246}" presName="aNode" presStyleLbl="fgAcc1" presStyleIdx="1" presStyleCnt="4" custScaleX="213721" custScaleY="79533" custLinFactY="22965" custLinFactNeighborX="19112" custLinFactNeighborY="100000">
        <dgm:presLayoutVars>
          <dgm:bulletEnabled val="1"/>
        </dgm:presLayoutVars>
      </dgm:prSet>
      <dgm:spPr/>
      <dgm:t>
        <a:bodyPr/>
        <a:lstStyle/>
        <a:p>
          <a:endParaRPr lang="es-MX"/>
        </a:p>
      </dgm:t>
    </dgm:pt>
    <dgm:pt modelId="{BBFBBD0D-7C8B-48DB-8FA1-F437A87E4FBF}" type="pres">
      <dgm:prSet presAssocID="{D6F15DEB-70EF-4D65-95C4-864413D7D246}" presName="aSpace" presStyleCnt="0"/>
      <dgm:spPr/>
      <dgm:t>
        <a:bodyPr/>
        <a:lstStyle/>
        <a:p>
          <a:endParaRPr lang="es-MX"/>
        </a:p>
      </dgm:t>
    </dgm:pt>
    <dgm:pt modelId="{D4FF8CA2-9B61-439F-9278-1B614E387D07}" type="pres">
      <dgm:prSet presAssocID="{E89958C8-63D6-4B4C-AF27-EA2AB1360712}" presName="aNode" presStyleLbl="fgAcc1" presStyleIdx="2" presStyleCnt="4" custScaleX="213206" custScaleY="42768" custLinFactY="15284" custLinFactNeighborX="19191" custLinFactNeighborY="100000">
        <dgm:presLayoutVars>
          <dgm:bulletEnabled val="1"/>
        </dgm:presLayoutVars>
      </dgm:prSet>
      <dgm:spPr/>
      <dgm:t>
        <a:bodyPr/>
        <a:lstStyle/>
        <a:p>
          <a:endParaRPr lang="es-MX"/>
        </a:p>
      </dgm:t>
    </dgm:pt>
    <dgm:pt modelId="{AE8AD3DE-E0D4-44DB-A99C-BECB619F1B44}" type="pres">
      <dgm:prSet presAssocID="{E89958C8-63D6-4B4C-AF27-EA2AB1360712}" presName="aSpace" presStyleCnt="0"/>
      <dgm:spPr/>
      <dgm:t>
        <a:bodyPr/>
        <a:lstStyle/>
        <a:p>
          <a:endParaRPr lang="es-MX"/>
        </a:p>
      </dgm:t>
    </dgm:pt>
    <dgm:pt modelId="{33DEFBD7-D3F7-4EB0-855F-04012CC1FD14}" type="pres">
      <dgm:prSet presAssocID="{8D0ADDB7-5B15-4821-B690-CB86C57FE183}" presName="aNode" presStyleLbl="fgAcc1" presStyleIdx="3" presStyleCnt="4" custScaleX="212005" custScaleY="62942" custLinFactY="9305" custLinFactNeighborX="20575" custLinFactNeighborY="100000">
        <dgm:presLayoutVars>
          <dgm:bulletEnabled val="1"/>
        </dgm:presLayoutVars>
      </dgm:prSet>
      <dgm:spPr/>
      <dgm:t>
        <a:bodyPr/>
        <a:lstStyle/>
        <a:p>
          <a:endParaRPr lang="es-MX"/>
        </a:p>
      </dgm:t>
    </dgm:pt>
    <dgm:pt modelId="{F0440CE4-2C3C-460D-9274-1E4918F2ADA3}" type="pres">
      <dgm:prSet presAssocID="{8D0ADDB7-5B15-4821-B690-CB86C57FE183}" presName="aSpace" presStyleCnt="0"/>
      <dgm:spPr/>
      <dgm:t>
        <a:bodyPr/>
        <a:lstStyle/>
        <a:p>
          <a:endParaRPr lang="es-MX"/>
        </a:p>
      </dgm:t>
    </dgm:pt>
  </dgm:ptLst>
  <dgm:cxnLst>
    <dgm:cxn modelId="{D48264DA-D288-421F-A916-DFD3F9A9B481}" type="presOf" srcId="{C1707D27-24BF-46B0-AED2-CA54DB554048}" destId="{F5E697B2-F9FE-415A-A878-B1BA6EEB1CA0}" srcOrd="0" destOrd="0" presId="urn:microsoft.com/office/officeart/2005/8/layout/pyramid2"/>
    <dgm:cxn modelId="{2F0CE361-E64A-437E-807F-06F2C0CC88DF}" srcId="{C1707D27-24BF-46B0-AED2-CA54DB554048}" destId="{8D0ADDB7-5B15-4821-B690-CB86C57FE183}" srcOrd="3" destOrd="0" parTransId="{7EEED303-927D-48E7-B210-E9118041FFAB}" sibTransId="{B68237D4-F408-4C17-BD45-98E2994752DC}"/>
    <dgm:cxn modelId="{585D0889-2728-4E45-B761-FC30ED1748AE}" type="presOf" srcId="{D6F15DEB-70EF-4D65-95C4-864413D7D246}" destId="{90489F87-ADDD-4501-9C06-3A3FE4B1FF16}" srcOrd="0" destOrd="0" presId="urn:microsoft.com/office/officeart/2005/8/layout/pyramid2"/>
    <dgm:cxn modelId="{BD394DF4-BB84-4C47-B5E5-E362A6A9D6BB}" type="presOf" srcId="{8D0ADDB7-5B15-4821-B690-CB86C57FE183}" destId="{33DEFBD7-D3F7-4EB0-855F-04012CC1FD14}" srcOrd="0" destOrd="0" presId="urn:microsoft.com/office/officeart/2005/8/layout/pyramid2"/>
    <dgm:cxn modelId="{E541C075-53E7-4841-8C47-2D88EEFB77B2}" type="presOf" srcId="{E89958C8-63D6-4B4C-AF27-EA2AB1360712}" destId="{D4FF8CA2-9B61-439F-9278-1B614E387D07}" srcOrd="0" destOrd="0" presId="urn:microsoft.com/office/officeart/2005/8/layout/pyramid2"/>
    <dgm:cxn modelId="{9E04E960-B00C-410B-9276-8A0DC100F7BA}" srcId="{C1707D27-24BF-46B0-AED2-CA54DB554048}" destId="{D6F15DEB-70EF-4D65-95C4-864413D7D246}" srcOrd="1" destOrd="0" parTransId="{5171E674-51CB-4BB8-9BE6-F173084FBA4F}" sibTransId="{A6C3E0F4-BA56-450D-9EF8-8592D946A209}"/>
    <dgm:cxn modelId="{A4AFB0DC-CA20-432D-B64D-F65A5EAECCD9}" srcId="{C1707D27-24BF-46B0-AED2-CA54DB554048}" destId="{4499D320-8605-4EC9-98B4-A43374013D93}" srcOrd="0" destOrd="0" parTransId="{A7B4AC43-9725-4193-A53C-E97A98194551}" sibTransId="{04AF7514-ECC5-41A5-AEB1-0DEC5DDEDA98}"/>
    <dgm:cxn modelId="{DE8DED2C-CADA-4264-9E03-804B95CF9DD2}" type="presOf" srcId="{4499D320-8605-4EC9-98B4-A43374013D93}" destId="{B117239D-A456-4D0B-A34D-337B1E6B4F0D}" srcOrd="0" destOrd="0" presId="urn:microsoft.com/office/officeart/2005/8/layout/pyramid2"/>
    <dgm:cxn modelId="{309AC6C9-3EE5-4B5F-A52B-158FF6BAC86B}" srcId="{C1707D27-24BF-46B0-AED2-CA54DB554048}" destId="{E89958C8-63D6-4B4C-AF27-EA2AB1360712}" srcOrd="2" destOrd="0" parTransId="{F3B8CC0C-8F41-448E-84BE-4A7A9769F6B6}" sibTransId="{4A59A938-78A1-4EA0-B6B0-2A1D10179A5A}"/>
    <dgm:cxn modelId="{8ECC2090-5E1E-4D00-9697-5D6A362F85E6}" type="presParOf" srcId="{F5E697B2-F9FE-415A-A878-B1BA6EEB1CA0}" destId="{C43022CE-712F-42A5-9A47-8065B210F697}" srcOrd="0" destOrd="0" presId="urn:microsoft.com/office/officeart/2005/8/layout/pyramid2"/>
    <dgm:cxn modelId="{BA10B95E-B0CD-408A-87C6-58E9665BC97D}" type="presParOf" srcId="{F5E697B2-F9FE-415A-A878-B1BA6EEB1CA0}" destId="{4C887091-5538-4948-B08C-B1F56F2755CE}" srcOrd="1" destOrd="0" presId="urn:microsoft.com/office/officeart/2005/8/layout/pyramid2"/>
    <dgm:cxn modelId="{42275E3A-7D17-49D1-89D5-66A75E48D0EF}" type="presParOf" srcId="{4C887091-5538-4948-B08C-B1F56F2755CE}" destId="{B117239D-A456-4D0B-A34D-337B1E6B4F0D}" srcOrd="0" destOrd="0" presId="urn:microsoft.com/office/officeart/2005/8/layout/pyramid2"/>
    <dgm:cxn modelId="{39983A1B-050F-407E-9EDC-A9387FBC7F0A}" type="presParOf" srcId="{4C887091-5538-4948-B08C-B1F56F2755CE}" destId="{EE9BA36F-74D3-4BDB-9ACA-5782CB3418CF}" srcOrd="1" destOrd="0" presId="urn:microsoft.com/office/officeart/2005/8/layout/pyramid2"/>
    <dgm:cxn modelId="{D2CC2F7E-17F8-4F40-ABF8-3AE9DBE2D055}" type="presParOf" srcId="{4C887091-5538-4948-B08C-B1F56F2755CE}" destId="{90489F87-ADDD-4501-9C06-3A3FE4B1FF16}" srcOrd="2" destOrd="0" presId="urn:microsoft.com/office/officeart/2005/8/layout/pyramid2"/>
    <dgm:cxn modelId="{C068B422-04EF-43F4-A69E-7F50BD110137}" type="presParOf" srcId="{4C887091-5538-4948-B08C-B1F56F2755CE}" destId="{BBFBBD0D-7C8B-48DB-8FA1-F437A87E4FBF}" srcOrd="3" destOrd="0" presId="urn:microsoft.com/office/officeart/2005/8/layout/pyramid2"/>
    <dgm:cxn modelId="{7DEE0C29-3C83-4E6E-A371-962125EA88E5}" type="presParOf" srcId="{4C887091-5538-4948-B08C-B1F56F2755CE}" destId="{D4FF8CA2-9B61-439F-9278-1B614E387D07}" srcOrd="4" destOrd="0" presId="urn:microsoft.com/office/officeart/2005/8/layout/pyramid2"/>
    <dgm:cxn modelId="{4DFE2193-6CD3-4998-93A9-84EB30D9A147}" type="presParOf" srcId="{4C887091-5538-4948-B08C-B1F56F2755CE}" destId="{AE8AD3DE-E0D4-44DB-A99C-BECB619F1B44}" srcOrd="5" destOrd="0" presId="urn:microsoft.com/office/officeart/2005/8/layout/pyramid2"/>
    <dgm:cxn modelId="{409E3722-77DD-499E-A301-71E03F476F10}" type="presParOf" srcId="{4C887091-5538-4948-B08C-B1F56F2755CE}" destId="{33DEFBD7-D3F7-4EB0-855F-04012CC1FD14}" srcOrd="6" destOrd="0" presId="urn:microsoft.com/office/officeart/2005/8/layout/pyramid2"/>
    <dgm:cxn modelId="{16FDBFEF-972B-429F-8D41-4E90A9BFACB8}" type="presParOf" srcId="{4C887091-5538-4948-B08C-B1F56F2755CE}" destId="{F0440CE4-2C3C-460D-9274-1E4918F2ADA3}"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61565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01043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847288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451125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39137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952440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080482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133303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87689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87031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72360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34265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56814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1967478"/>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64820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615302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smtClean="0"/>
              <a:pPr/>
              <a:t>10/19/2017</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26490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smtClean="0"/>
              <a:pPr/>
              <a:t>10/19/2017</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47869616"/>
      </p:ext>
    </p:extLst>
  </p:cSld>
  <p:clrMap bg1="dk1" tx1="lt1" bg2="dk2" tx2="lt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 id="2147483757" r:id="rId17"/>
  </p:sldLayoutIdLst>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xmlns="" id="{3B1C66B7-0043-4334-AD16-0875D17CF194}"/>
              </a:ext>
            </a:extLst>
          </p:cNvPr>
          <p:cNvSpPr>
            <a:spLocks noGrp="1"/>
          </p:cNvSpPr>
          <p:nvPr>
            <p:ph type="subTitle" idx="1"/>
          </p:nvPr>
        </p:nvSpPr>
        <p:spPr>
          <a:xfrm>
            <a:off x="1655478" y="3928056"/>
            <a:ext cx="9195284" cy="2507196"/>
          </a:xfrm>
        </p:spPr>
        <p:txBody>
          <a:bodyPr>
            <a:normAutofit/>
          </a:bodyPr>
          <a:lstStyle/>
          <a:p>
            <a:pPr algn="l"/>
            <a:endParaRPr lang="es-MX" dirty="0"/>
          </a:p>
          <a:p>
            <a:pPr algn="l"/>
            <a:r>
              <a:rPr lang="es-MX" b="1" dirty="0"/>
              <a:t>Dra. </a:t>
            </a:r>
            <a:r>
              <a:rPr lang="es-MX" b="1" dirty="0" err="1"/>
              <a:t>Rosalva</a:t>
            </a:r>
            <a:r>
              <a:rPr lang="es-MX" b="1" dirty="0"/>
              <a:t> </a:t>
            </a:r>
            <a:r>
              <a:rPr lang="es-MX" b="1" dirty="0" smtClean="0"/>
              <a:t>Leal </a:t>
            </a:r>
            <a:r>
              <a:rPr lang="es-MX" b="1" dirty="0"/>
              <a:t>S</a:t>
            </a:r>
            <a:r>
              <a:rPr lang="es-MX" b="1" dirty="0" smtClean="0"/>
              <a:t>ilva</a:t>
            </a:r>
            <a:endParaRPr lang="es-MX" b="1" dirty="0"/>
          </a:p>
          <a:p>
            <a:pPr algn="l"/>
            <a:r>
              <a:rPr lang="es-MX" b="1" dirty="0"/>
              <a:t>Quinto semestre</a:t>
            </a:r>
          </a:p>
          <a:p>
            <a:pPr algn="r"/>
            <a:r>
              <a:rPr lang="es-MX" b="1" dirty="0" smtClean="0"/>
              <a:t>Octubre </a:t>
            </a:r>
            <a:r>
              <a:rPr lang="es-MX" b="1" dirty="0"/>
              <a:t>2017</a:t>
            </a:r>
          </a:p>
        </p:txBody>
      </p:sp>
      <p:pic>
        <p:nvPicPr>
          <p:cNvPr id="4" name="Imagen 3" descr="Resultado de imagen para universidad autonoma del estado de mexico">
            <a:extLst>
              <a:ext uri="{FF2B5EF4-FFF2-40B4-BE49-F238E27FC236}">
                <a16:creationId xmlns:a16="http://schemas.microsoft.com/office/drawing/2014/main" xmlns="" id="{727CF67F-D388-41DC-BF12-D0254FD9DF75}"/>
              </a:ext>
            </a:extLst>
          </p:cNvPr>
          <p:cNvPicPr/>
          <p:nvPr/>
        </p:nvPicPr>
        <p:blipFill rotWithShape="1">
          <a:blip r:embed="rId2">
            <a:extLst>
              <a:ext uri="{28A0092B-C50C-407E-A947-70E740481C1C}">
                <a14:useLocalDpi xmlns:a14="http://schemas.microsoft.com/office/drawing/2010/main" val="0"/>
              </a:ext>
            </a:extLst>
          </a:blip>
          <a:srcRect l="3000" t="5001" r="2000" b="5999"/>
          <a:stretch/>
        </p:blipFill>
        <p:spPr bwMode="auto">
          <a:xfrm>
            <a:off x="215933" y="892734"/>
            <a:ext cx="1439545" cy="1348740"/>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5" name="Imagen 4">
            <a:extLst>
              <a:ext uri="{FF2B5EF4-FFF2-40B4-BE49-F238E27FC236}">
                <a16:creationId xmlns:a16="http://schemas.microsoft.com/office/drawing/2014/main" xmlns="" id="{F8237CF0-D7E7-441D-8B89-36B17ED370BD}"/>
              </a:ext>
            </a:extLst>
          </p:cNvPr>
          <p:cNvPicPr/>
          <p:nvPr/>
        </p:nvPicPr>
        <p:blipFill rotWithShape="1">
          <a:blip r:embed="rId3">
            <a:extLst>
              <a:ext uri="{28A0092B-C50C-407E-A947-70E740481C1C}">
                <a14:useLocalDpi xmlns:a14="http://schemas.microsoft.com/office/drawing/2010/main" val="0"/>
              </a:ext>
            </a:extLst>
          </a:blip>
          <a:srcRect r="1660"/>
          <a:stretch/>
        </p:blipFill>
        <p:spPr bwMode="auto">
          <a:xfrm>
            <a:off x="10174310" y="802589"/>
            <a:ext cx="1444625" cy="1323975"/>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7" name="Rectángulo 6"/>
          <p:cNvSpPr/>
          <p:nvPr/>
        </p:nvSpPr>
        <p:spPr>
          <a:xfrm>
            <a:off x="1906073" y="845612"/>
            <a:ext cx="8268237" cy="2800767"/>
          </a:xfrm>
          <a:prstGeom prst="rect">
            <a:avLst/>
          </a:prstGeom>
        </p:spPr>
        <p:txBody>
          <a:bodyPr wrap="square">
            <a:spAutoFit/>
          </a:bodyPr>
          <a:lstStyle/>
          <a:p>
            <a:pPr algn="ctr"/>
            <a:r>
              <a:rPr lang="es-MX" sz="2800" b="1" dirty="0"/>
              <a:t>UNIVERSIDAD AUTÓNOMA DEL ESTADO DE MÉXICO </a:t>
            </a:r>
            <a:br>
              <a:rPr lang="es-MX" sz="2800" b="1" dirty="0"/>
            </a:br>
            <a:r>
              <a:rPr lang="es-MX" sz="2800" b="1" dirty="0"/>
              <a:t/>
            </a:r>
            <a:br>
              <a:rPr lang="es-MX" sz="2800" b="1" dirty="0"/>
            </a:br>
            <a:r>
              <a:rPr lang="es-MX" sz="2000" b="1" dirty="0"/>
              <a:t>FACULTAD DE QUÍMICA</a:t>
            </a:r>
            <a:r>
              <a:rPr lang="es-MX" sz="2800" b="1" dirty="0"/>
              <a:t/>
            </a:r>
            <a:br>
              <a:rPr lang="es-MX" sz="2800" b="1" dirty="0"/>
            </a:br>
            <a:r>
              <a:rPr lang="es-MX" sz="1600" b="1" dirty="0"/>
              <a:t/>
            </a:r>
            <a:br>
              <a:rPr lang="es-MX" sz="1600" b="1" dirty="0"/>
            </a:br>
            <a:r>
              <a:rPr lang="es-MX" sz="1600" b="1" dirty="0"/>
              <a:t>PROGRAMA EDUCATIVO: INGENIERÍA QUÍMICA</a:t>
            </a:r>
            <a:br>
              <a:rPr lang="es-MX" sz="1600" b="1" dirty="0"/>
            </a:br>
            <a:r>
              <a:rPr lang="es-MX" sz="2000" b="1" dirty="0"/>
              <a:t/>
            </a:r>
            <a:br>
              <a:rPr lang="es-MX" sz="2000" b="1" dirty="0"/>
            </a:br>
            <a:r>
              <a:rPr lang="es-MX" sz="2000" b="1" dirty="0"/>
              <a:t>U</a:t>
            </a:r>
            <a:r>
              <a:rPr lang="es-MX" sz="2000" b="1" dirty="0" smtClean="0"/>
              <a:t>nidad </a:t>
            </a:r>
            <a:r>
              <a:rPr lang="es-MX" sz="2000" b="1" dirty="0"/>
              <a:t>de </a:t>
            </a:r>
            <a:r>
              <a:rPr lang="es-MX" sz="2000" b="1" dirty="0" smtClean="0"/>
              <a:t>Aprendizaje</a:t>
            </a:r>
            <a:r>
              <a:rPr lang="es-MX" sz="2000" b="1" dirty="0"/>
              <a:t>: </a:t>
            </a:r>
            <a:r>
              <a:rPr lang="es-MX" sz="2000" b="1" dirty="0" smtClean="0"/>
              <a:t>Responsabilidad Social</a:t>
            </a:r>
            <a:endParaRPr lang="es-MX" sz="2000" b="1" dirty="0"/>
          </a:p>
        </p:txBody>
      </p:sp>
    </p:spTree>
    <p:extLst>
      <p:ext uri="{BB962C8B-B14F-4D97-AF65-F5344CB8AC3E}">
        <p14:creationId xmlns:p14="http://schemas.microsoft.com/office/powerpoint/2010/main" val="31574339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n relacionada">
            <a:extLst>
              <a:ext uri="{FF2B5EF4-FFF2-40B4-BE49-F238E27FC236}">
                <a16:creationId xmlns:a16="http://schemas.microsoft.com/office/drawing/2014/main" xmlns="" id="{CA6EA0E3-4EFE-4A5C-ABAF-5B4D463E1A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6410" y="1590261"/>
            <a:ext cx="4483211" cy="28020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xmlns="" id="{BB8D4A2A-9F4C-4ACB-ADB2-6B7EFD3C57E9}"/>
              </a:ext>
            </a:extLst>
          </p:cNvPr>
          <p:cNvSpPr txBox="1"/>
          <p:nvPr/>
        </p:nvSpPr>
        <p:spPr>
          <a:xfrm>
            <a:off x="7907628" y="5537915"/>
            <a:ext cx="3892145" cy="830997"/>
          </a:xfrm>
          <a:prstGeom prst="rect">
            <a:avLst/>
          </a:prstGeom>
          <a:noFill/>
        </p:spPr>
        <p:txBody>
          <a:bodyPr wrap="square" rtlCol="0">
            <a:spAutoFit/>
          </a:bodyPr>
          <a:lstStyle/>
          <a:p>
            <a:pPr algn="just"/>
            <a:r>
              <a:rPr lang="es-MX" sz="1200" dirty="0"/>
              <a:t>Fig. 2. Responsabilidad Social. http://www.responsabilidadsocial.mx/concurso-vive-ciencia-impulsando-la-innovacion-social-en-jovenes-mexicanos/</a:t>
            </a:r>
          </a:p>
        </p:txBody>
      </p:sp>
      <p:sp>
        <p:nvSpPr>
          <p:cNvPr id="3" name="Rectángulo 2"/>
          <p:cNvSpPr/>
          <p:nvPr/>
        </p:nvSpPr>
        <p:spPr>
          <a:xfrm>
            <a:off x="1141414" y="336877"/>
            <a:ext cx="9985932" cy="954107"/>
          </a:xfrm>
          <a:prstGeom prst="rect">
            <a:avLst/>
          </a:prstGeom>
        </p:spPr>
        <p:txBody>
          <a:bodyPr wrap="square">
            <a:spAutoFit/>
          </a:bodyPr>
          <a:lstStyle/>
          <a:p>
            <a:pPr algn="ctr"/>
            <a:r>
              <a:rPr lang="es-MX" sz="2800" b="1" dirty="0" smtClean="0">
                <a:effectLst>
                  <a:glow rad="38100">
                    <a:schemeClr val="bg1">
                      <a:lumMod val="65000"/>
                      <a:lumOff val="35000"/>
                      <a:alpha val="40000"/>
                    </a:schemeClr>
                  </a:glow>
                </a:effectLst>
              </a:rPr>
              <a:t>¿Cuál </a:t>
            </a:r>
            <a:r>
              <a:rPr lang="es-MX" sz="2800" b="1" dirty="0">
                <a:effectLst>
                  <a:glow rad="38100">
                    <a:schemeClr val="bg1">
                      <a:lumMod val="65000"/>
                      <a:lumOff val="35000"/>
                      <a:alpha val="40000"/>
                    </a:schemeClr>
                  </a:glow>
                </a:effectLst>
              </a:rPr>
              <a:t>es el objetivo principal de las empresas socialmente responsables?</a:t>
            </a:r>
            <a:endParaRPr lang="es-MX" sz="2800" b="1" dirty="0"/>
          </a:p>
        </p:txBody>
      </p:sp>
      <p:sp>
        <p:nvSpPr>
          <p:cNvPr id="4" name="Rectángulo 3"/>
          <p:cNvSpPr/>
          <p:nvPr/>
        </p:nvSpPr>
        <p:spPr>
          <a:xfrm>
            <a:off x="652529" y="1475936"/>
            <a:ext cx="6096000" cy="4985980"/>
          </a:xfrm>
          <a:prstGeom prst="rect">
            <a:avLst/>
          </a:prstGeom>
        </p:spPr>
        <p:txBody>
          <a:bodyPr>
            <a:spAutoFit/>
          </a:bodyPr>
          <a:lstStyle/>
          <a:p>
            <a:pPr algn="just"/>
            <a:r>
              <a:rPr lang="es-MX" sz="2000" dirty="0"/>
              <a:t>El objetivo radica en el impacto positivo que estas prácticas generen en los distintos ámbitos con los que una empresa tiene relación, al mismo tiempo que contribuya a la competitividad y sostenibilidad de la empresa.</a:t>
            </a:r>
          </a:p>
          <a:p>
            <a:pPr algn="just"/>
            <a:endParaRPr lang="es-MX" sz="2000" dirty="0"/>
          </a:p>
          <a:p>
            <a:pPr algn="just"/>
            <a:r>
              <a:rPr lang="es-MX" sz="2000" dirty="0"/>
              <a:t>Las empresas tienen la responsabilidad de:</a:t>
            </a:r>
          </a:p>
          <a:p>
            <a:pPr marL="285750" indent="-285750" algn="just">
              <a:buFontTx/>
              <a:buChar char="-"/>
            </a:pPr>
            <a:r>
              <a:rPr lang="es-MX" sz="2000" dirty="0"/>
              <a:t>Conocer el entorno en el que operan.</a:t>
            </a:r>
          </a:p>
          <a:p>
            <a:pPr marL="285750" indent="-285750" algn="just">
              <a:buFontTx/>
              <a:buChar char="-"/>
            </a:pPr>
            <a:r>
              <a:rPr lang="es-MX" sz="2000" dirty="0"/>
              <a:t>Tener un claro conocimiento de todo lo que rodea su empresa: no solo en términos geográficos, sino en términos del conjunto de reglas</a:t>
            </a:r>
          </a:p>
          <a:p>
            <a:pPr marL="285750" indent="-285750" algn="just">
              <a:buFontTx/>
              <a:buChar char="-"/>
            </a:pPr>
            <a:r>
              <a:rPr lang="es-MX" sz="2000" dirty="0"/>
              <a:t>Leyes que rigen su operación.</a:t>
            </a:r>
          </a:p>
          <a:p>
            <a:pPr marL="285750" indent="-285750" algn="just">
              <a:buFontTx/>
              <a:buChar char="-"/>
            </a:pPr>
            <a:r>
              <a:rPr lang="es-MX" sz="2000" dirty="0"/>
              <a:t>Conocer todas las actividades relacionadas directa e indirectamente con la empresa.</a:t>
            </a:r>
          </a:p>
          <a:p>
            <a:endParaRPr lang="es-MX" sz="2000" dirty="0"/>
          </a:p>
        </p:txBody>
      </p:sp>
    </p:spTree>
    <p:extLst>
      <p:ext uri="{BB962C8B-B14F-4D97-AF65-F5344CB8AC3E}">
        <p14:creationId xmlns:p14="http://schemas.microsoft.com/office/powerpoint/2010/main" val="30314285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responsabilidad social">
            <a:extLst>
              <a:ext uri="{FF2B5EF4-FFF2-40B4-BE49-F238E27FC236}">
                <a16:creationId xmlns:a16="http://schemas.microsoft.com/office/drawing/2014/main" xmlns="" id="{73B475DD-1F2D-4C77-8634-8234E931E3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3386" y="3535815"/>
            <a:ext cx="3348507" cy="22323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xmlns="" id="{4C2B49DE-EF29-4048-81BF-DC4671C10169}"/>
              </a:ext>
            </a:extLst>
          </p:cNvPr>
          <p:cNvSpPr txBox="1"/>
          <p:nvPr/>
        </p:nvSpPr>
        <p:spPr>
          <a:xfrm>
            <a:off x="3661519" y="6021900"/>
            <a:ext cx="4532243" cy="461665"/>
          </a:xfrm>
          <a:prstGeom prst="rect">
            <a:avLst/>
          </a:prstGeom>
          <a:noFill/>
        </p:spPr>
        <p:txBody>
          <a:bodyPr wrap="square" rtlCol="0">
            <a:spAutoFit/>
          </a:bodyPr>
          <a:lstStyle/>
          <a:p>
            <a:pPr algn="just"/>
            <a:r>
              <a:rPr lang="es-MX" sz="1200" dirty="0"/>
              <a:t>Fig.3. Logística con Responsabilidad Social. https://revistadelogistica.com/actualidad/4871/</a:t>
            </a:r>
          </a:p>
        </p:txBody>
      </p:sp>
      <p:sp>
        <p:nvSpPr>
          <p:cNvPr id="2" name="Rectángulo 1"/>
          <p:cNvSpPr/>
          <p:nvPr/>
        </p:nvSpPr>
        <p:spPr>
          <a:xfrm>
            <a:off x="914400" y="481301"/>
            <a:ext cx="10380372" cy="2800767"/>
          </a:xfrm>
          <a:prstGeom prst="rect">
            <a:avLst/>
          </a:prstGeom>
        </p:spPr>
        <p:txBody>
          <a:bodyPr wrap="square">
            <a:spAutoFit/>
          </a:bodyPr>
          <a:lstStyle/>
          <a:p>
            <a:pPr algn="just"/>
            <a:r>
              <a:rPr lang="es-MX" sz="2200" dirty="0"/>
              <a:t>La RSE es el rol que le toca jugar a las empresas a favor del Desarrollo Sostenible, es decir, a favor del equilibrio entre el crecimiento económico, el bienestar social y el aprovechamiento de los recursos naturales y el medio ambiente. </a:t>
            </a:r>
          </a:p>
          <a:p>
            <a:pPr algn="just"/>
            <a:r>
              <a:rPr lang="es-MX" sz="2200" dirty="0"/>
              <a:t>Este equilibrio es vital para la operación de los negocios. </a:t>
            </a:r>
          </a:p>
          <a:p>
            <a:pPr algn="just"/>
            <a:r>
              <a:rPr lang="es-MX" sz="2200" dirty="0"/>
              <a:t>Las empresas deben pasar a formar parte activa de la solución de los retos que tenemos como sociedad, por su propio interés de tener un entorno más estable y próspero.</a:t>
            </a:r>
          </a:p>
        </p:txBody>
      </p:sp>
    </p:spTree>
    <p:extLst>
      <p:ext uri="{BB962C8B-B14F-4D97-AF65-F5344CB8AC3E}">
        <p14:creationId xmlns:p14="http://schemas.microsoft.com/office/powerpoint/2010/main" val="4270022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171977" y="414150"/>
            <a:ext cx="9221274" cy="954107"/>
          </a:xfrm>
          <a:prstGeom prst="rect">
            <a:avLst/>
          </a:prstGeom>
        </p:spPr>
        <p:txBody>
          <a:bodyPr wrap="square">
            <a:spAutoFit/>
          </a:bodyPr>
          <a:lstStyle/>
          <a:p>
            <a:pPr algn="ctr"/>
            <a:r>
              <a:rPr lang="es-MX" sz="2800" b="1" dirty="0">
                <a:effectLst>
                  <a:glow rad="38100">
                    <a:schemeClr val="bg1">
                      <a:lumMod val="65000"/>
                      <a:lumOff val="35000"/>
                      <a:alpha val="40000"/>
                    </a:schemeClr>
                  </a:glow>
                </a:effectLst>
              </a:rPr>
              <a:t>¿Por qué la Responsabilidad Social Empresarial es tan importante?</a:t>
            </a:r>
            <a:endParaRPr lang="es-MX" sz="2800" b="1" dirty="0"/>
          </a:p>
        </p:txBody>
      </p:sp>
      <p:sp>
        <p:nvSpPr>
          <p:cNvPr id="5" name="Rectángulo 4"/>
          <p:cNvSpPr/>
          <p:nvPr/>
        </p:nvSpPr>
        <p:spPr>
          <a:xfrm>
            <a:off x="515155" y="1741745"/>
            <a:ext cx="11114468" cy="4662815"/>
          </a:xfrm>
          <a:prstGeom prst="rect">
            <a:avLst/>
          </a:prstGeom>
        </p:spPr>
        <p:txBody>
          <a:bodyPr wrap="square">
            <a:spAutoFit/>
          </a:bodyPr>
          <a:lstStyle/>
          <a:p>
            <a:pPr algn="just"/>
            <a:r>
              <a:rPr lang="es-MX" sz="2100" dirty="0"/>
              <a:t>El desarrollo económico y social mejora las condiciones de vida de las comunidades. En el caso de México, es claro que aún existen innumerables asuntos por resolver para construir un entorno que ofrezca a toda la sociedad los satisfactores que necesita. Al ser el proceso de globalización una realidad en el mundo, las comunidades de negocios disfrutan, día con día, de mayor influencia, </a:t>
            </a:r>
            <a:r>
              <a:rPr lang="es-MX" sz="2100" dirty="0" smtClean="0"/>
              <a:t>y sus aportes son cada vez más significativos en la construcción de una sociedad más justa y de una economía con crecimiento sostenible que permita aminorar y erradicar la miseria y la pobreza que enfrenta un importante segmento de la población. </a:t>
            </a:r>
          </a:p>
          <a:p>
            <a:pPr algn="just"/>
            <a:endParaRPr lang="es-MX" sz="2100" dirty="0" smtClean="0"/>
          </a:p>
          <a:p>
            <a:pPr algn="just"/>
            <a:r>
              <a:rPr lang="es-MX" sz="2100" dirty="0"/>
              <a:t>La única forma de atacar a la pobreza es generando riqueza. La pobreza es asunto de todos. Las empresas no podrán ser prósperas en un país que no crece y no genera empleos. </a:t>
            </a:r>
          </a:p>
          <a:p>
            <a:pPr algn="just"/>
            <a:endParaRPr lang="es-MX" sz="2400" dirty="0"/>
          </a:p>
        </p:txBody>
      </p:sp>
    </p:spTree>
    <p:extLst>
      <p:ext uri="{BB962C8B-B14F-4D97-AF65-F5344CB8AC3E}">
        <p14:creationId xmlns:p14="http://schemas.microsoft.com/office/powerpoint/2010/main" val="3361821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687131" y="581576"/>
            <a:ext cx="8178085" cy="954107"/>
          </a:xfrm>
          <a:prstGeom prst="rect">
            <a:avLst/>
          </a:prstGeom>
        </p:spPr>
        <p:txBody>
          <a:bodyPr wrap="square">
            <a:spAutoFit/>
          </a:bodyPr>
          <a:lstStyle/>
          <a:p>
            <a:pPr algn="ctr"/>
            <a:r>
              <a:rPr lang="es-MX" sz="2800" b="1" dirty="0"/>
              <a:t>Herramientas de la </a:t>
            </a:r>
            <a:r>
              <a:rPr lang="es-MX" sz="2800" b="1" dirty="0" smtClean="0"/>
              <a:t>Responsabilidad </a:t>
            </a:r>
            <a:r>
              <a:rPr lang="es-MX" sz="2800" b="1" dirty="0"/>
              <a:t>Social Empresarial</a:t>
            </a:r>
          </a:p>
        </p:txBody>
      </p:sp>
      <p:sp>
        <p:nvSpPr>
          <p:cNvPr id="5" name="Rectángulo 4"/>
          <p:cNvSpPr/>
          <p:nvPr/>
        </p:nvSpPr>
        <p:spPr>
          <a:xfrm>
            <a:off x="566670" y="1922049"/>
            <a:ext cx="10934164" cy="4154984"/>
          </a:xfrm>
          <a:prstGeom prst="rect">
            <a:avLst/>
          </a:prstGeom>
        </p:spPr>
        <p:txBody>
          <a:bodyPr wrap="square">
            <a:spAutoFit/>
          </a:bodyPr>
          <a:lstStyle/>
          <a:p>
            <a:pPr algn="just"/>
            <a:r>
              <a:rPr lang="es-MX" sz="2400" dirty="0"/>
              <a:t>Existen diferentes herramientas o instrumentos de RSE que permiten implementar prácticas socialmente responsables</a:t>
            </a:r>
            <a:r>
              <a:rPr lang="es-MX" sz="2400" dirty="0" smtClean="0"/>
              <a:t>.</a:t>
            </a:r>
          </a:p>
          <a:p>
            <a:pPr algn="just"/>
            <a:endParaRPr lang="es-MX" sz="2400" dirty="0"/>
          </a:p>
          <a:p>
            <a:pPr marL="285750" indent="-285750" algn="just">
              <a:buFont typeface="Arial" panose="020B0604020202020204" pitchFamily="34" charset="0"/>
              <a:buChar char="•"/>
            </a:pPr>
            <a:r>
              <a:rPr lang="es-MX" sz="2400" dirty="0"/>
              <a:t>Código de conducta: es un documento que describe los derechos básicos y los estándares mínimos que una empresa declara comprometerse a respetar en sus relaciones con sus trabajadores, la comunidad y el medio ambiente</a:t>
            </a:r>
            <a:r>
              <a:rPr lang="es-MX" sz="2400" dirty="0" smtClean="0"/>
              <a:t>.</a:t>
            </a:r>
          </a:p>
          <a:p>
            <a:pPr marL="285750" indent="-285750" algn="just">
              <a:buFont typeface="Arial" panose="020B0604020202020204" pitchFamily="34" charset="0"/>
              <a:buChar char="•"/>
            </a:pPr>
            <a:endParaRPr lang="es-MX" sz="2400" dirty="0"/>
          </a:p>
          <a:p>
            <a:pPr marL="285750" indent="-285750" algn="just">
              <a:buFont typeface="Arial" panose="020B0604020202020204" pitchFamily="34" charset="0"/>
              <a:buChar char="•"/>
            </a:pPr>
            <a:r>
              <a:rPr lang="es-MX" sz="2400" dirty="0"/>
              <a:t>Código de ética: contiene enunciados de valores y principios de conducta que norman las relaciones entre los integrantes de la empresa y hacia el exterior de ésta. </a:t>
            </a:r>
          </a:p>
        </p:txBody>
      </p:sp>
    </p:spTree>
    <p:extLst>
      <p:ext uri="{BB962C8B-B14F-4D97-AF65-F5344CB8AC3E}">
        <p14:creationId xmlns:p14="http://schemas.microsoft.com/office/powerpoint/2010/main" val="28336804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37128" y="1434337"/>
            <a:ext cx="10431887" cy="3416320"/>
          </a:xfrm>
          <a:prstGeom prst="rect">
            <a:avLst/>
          </a:prstGeom>
        </p:spPr>
        <p:txBody>
          <a:bodyPr wrap="square">
            <a:spAutoFit/>
          </a:bodyPr>
          <a:lstStyle/>
          <a:p>
            <a:pPr marL="285750" indent="-285750" algn="just">
              <a:buFont typeface="Arial" panose="020B0604020202020204" pitchFamily="34" charset="0"/>
              <a:buChar char="•"/>
            </a:pPr>
            <a:r>
              <a:rPr lang="es-MX" sz="2400" dirty="0"/>
              <a:t>Informe o reporte de responsabilidad social: es un informe preparado y publicado por la empresa midiendo el desempeño económico, social y medioambiental de sus actividades, y comunicado a las partes interesadas de la empresa</a:t>
            </a:r>
            <a:r>
              <a:rPr lang="es-MX" sz="2400" dirty="0" smtClean="0"/>
              <a:t>.</a:t>
            </a:r>
          </a:p>
          <a:p>
            <a:pPr marL="285750" indent="-285750" algn="just">
              <a:buFont typeface="Arial" panose="020B0604020202020204" pitchFamily="34" charset="0"/>
              <a:buChar char="•"/>
            </a:pPr>
            <a:endParaRPr lang="es-MX" sz="2400" dirty="0"/>
          </a:p>
          <a:p>
            <a:pPr marL="285750" indent="-285750" algn="just">
              <a:buFont typeface="Arial" panose="020B0604020202020204" pitchFamily="34" charset="0"/>
              <a:buChar char="•"/>
            </a:pPr>
            <a:r>
              <a:rPr lang="es-MX" sz="2400" dirty="0"/>
              <a:t>Guías o principios: principios o lineamientos que orientan a la empresa en la construcción de un marco social, ético y medioambiental que apoye y afiance la gestión de su negocio alineado con valores universalmente reconocidos. </a:t>
            </a:r>
          </a:p>
        </p:txBody>
      </p:sp>
    </p:spTree>
    <p:extLst>
      <p:ext uri="{BB962C8B-B14F-4D97-AF65-F5344CB8AC3E}">
        <p14:creationId xmlns:p14="http://schemas.microsoft.com/office/powerpoint/2010/main" val="3259079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550017" y="887500"/>
            <a:ext cx="7112474" cy="584775"/>
          </a:xfrm>
          <a:prstGeom prst="rect">
            <a:avLst/>
          </a:prstGeom>
        </p:spPr>
        <p:txBody>
          <a:bodyPr wrap="square">
            <a:spAutoFit/>
          </a:bodyPr>
          <a:lstStyle/>
          <a:p>
            <a:pPr algn="ctr"/>
            <a:r>
              <a:rPr lang="es-MX" sz="3200" b="1" dirty="0">
                <a:effectLst>
                  <a:glow rad="38100">
                    <a:schemeClr val="bg1">
                      <a:lumMod val="65000"/>
                      <a:lumOff val="35000"/>
                      <a:alpha val="40000"/>
                    </a:schemeClr>
                  </a:glow>
                </a:effectLst>
              </a:rPr>
              <a:t>Calidad de Vida en la </a:t>
            </a:r>
            <a:r>
              <a:rPr lang="es-MX" sz="3200" b="1" dirty="0" smtClean="0">
                <a:effectLst>
                  <a:glow rad="38100">
                    <a:schemeClr val="bg1">
                      <a:lumMod val="65000"/>
                      <a:lumOff val="35000"/>
                      <a:alpha val="40000"/>
                    </a:schemeClr>
                  </a:glow>
                </a:effectLst>
              </a:rPr>
              <a:t>Empresa</a:t>
            </a:r>
            <a:endParaRPr lang="es-MX" sz="3200" b="1" dirty="0"/>
          </a:p>
        </p:txBody>
      </p:sp>
      <p:sp>
        <p:nvSpPr>
          <p:cNvPr id="5" name="Rectángulo 4"/>
          <p:cNvSpPr/>
          <p:nvPr/>
        </p:nvSpPr>
        <p:spPr>
          <a:xfrm>
            <a:off x="618186" y="1553632"/>
            <a:ext cx="10864997" cy="4401205"/>
          </a:xfrm>
          <a:prstGeom prst="rect">
            <a:avLst/>
          </a:prstGeom>
        </p:spPr>
        <p:txBody>
          <a:bodyPr wrap="square">
            <a:spAutoFit/>
          </a:bodyPr>
          <a:lstStyle/>
          <a:p>
            <a:pPr algn="just"/>
            <a:r>
              <a:rPr lang="es-MX" sz="2000" dirty="0"/>
              <a:t>La gestión del capital humano, enfocada con la visión de una empresa socialmente responsable, crea internamente un ambiente de trabajo favorable, estimulante, seguro, creativo, no discriminatorio y participativo en el que todos sus miembros interactúan a partir de bases justas de integridad y respeto que propician su desarrollo humano y profesional, contribuyendo para que alcancen una mejor calidad de vida. </a:t>
            </a:r>
          </a:p>
          <a:p>
            <a:pPr algn="just"/>
            <a:endParaRPr lang="es-MX" sz="2000" dirty="0"/>
          </a:p>
          <a:p>
            <a:pPr algn="just"/>
            <a:r>
              <a:rPr lang="es-MX" sz="2000" dirty="0"/>
              <a:t>Beneficios:</a:t>
            </a:r>
          </a:p>
          <a:p>
            <a:pPr algn="just"/>
            <a:r>
              <a:rPr lang="es-MX" sz="2000" dirty="0"/>
              <a:t>• Reduce el ausentismo laboral. </a:t>
            </a:r>
          </a:p>
          <a:p>
            <a:pPr algn="just"/>
            <a:r>
              <a:rPr lang="es-MX" sz="2000" dirty="0"/>
              <a:t>• Disminuye la rotación de personal. </a:t>
            </a:r>
          </a:p>
          <a:p>
            <a:pPr algn="just"/>
            <a:r>
              <a:rPr lang="es-MX" sz="2000" dirty="0"/>
              <a:t>• Reduce el estrés y motiva a los trabajadores. </a:t>
            </a:r>
          </a:p>
          <a:p>
            <a:pPr algn="just"/>
            <a:r>
              <a:rPr lang="es-MX" sz="2000" dirty="0"/>
              <a:t>• Mejora la eficiencia y el rendimiento en el trabajo. </a:t>
            </a:r>
          </a:p>
          <a:p>
            <a:pPr algn="just"/>
            <a:r>
              <a:rPr lang="es-MX" sz="2000" dirty="0"/>
              <a:t>• Crea líderes proactivos al interior de la empresa. </a:t>
            </a:r>
          </a:p>
          <a:p>
            <a:pPr algn="just"/>
            <a:r>
              <a:rPr lang="es-MX" sz="2000" dirty="0"/>
              <a:t>• Mejora la imagen de la compañía.</a:t>
            </a:r>
          </a:p>
          <a:p>
            <a:pPr algn="just"/>
            <a:r>
              <a:rPr lang="es-MX" sz="2000" dirty="0"/>
              <a:t>• Genera identificación con la empresa e integración del personal. </a:t>
            </a:r>
          </a:p>
        </p:txBody>
      </p:sp>
    </p:spTree>
    <p:extLst>
      <p:ext uri="{BB962C8B-B14F-4D97-AF65-F5344CB8AC3E}">
        <p14:creationId xmlns:p14="http://schemas.microsoft.com/office/powerpoint/2010/main" val="31990180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215166" y="732954"/>
            <a:ext cx="8363366" cy="584775"/>
          </a:xfrm>
          <a:prstGeom prst="rect">
            <a:avLst/>
          </a:prstGeom>
        </p:spPr>
        <p:txBody>
          <a:bodyPr wrap="square">
            <a:spAutoFit/>
          </a:bodyPr>
          <a:lstStyle/>
          <a:p>
            <a:pPr algn="ctr"/>
            <a:r>
              <a:rPr lang="es-MX" sz="3200" b="1" dirty="0">
                <a:effectLst>
                  <a:glow rad="38100">
                    <a:schemeClr val="bg1">
                      <a:lumMod val="65000"/>
                      <a:lumOff val="35000"/>
                      <a:alpha val="40000"/>
                    </a:schemeClr>
                  </a:glow>
                </a:effectLst>
              </a:rPr>
              <a:t>Delimitación del área de impacto</a:t>
            </a:r>
            <a:endParaRPr lang="es-MX" sz="3200" b="1" dirty="0"/>
          </a:p>
        </p:txBody>
      </p:sp>
      <p:sp>
        <p:nvSpPr>
          <p:cNvPr id="4" name="Rectángulo 3"/>
          <p:cNvSpPr/>
          <p:nvPr/>
        </p:nvSpPr>
        <p:spPr>
          <a:xfrm>
            <a:off x="656823" y="1508030"/>
            <a:ext cx="10766738" cy="4832092"/>
          </a:xfrm>
          <a:prstGeom prst="rect">
            <a:avLst/>
          </a:prstGeom>
        </p:spPr>
        <p:txBody>
          <a:bodyPr wrap="square">
            <a:spAutoFit/>
          </a:bodyPr>
          <a:lstStyle/>
          <a:p>
            <a:pPr algn="just"/>
            <a:r>
              <a:rPr lang="es-MX" sz="2200" dirty="0"/>
              <a:t>La empresa puede orientar sus prácticas responsables hacia el interior o fuera de la empresa.</a:t>
            </a:r>
          </a:p>
          <a:p>
            <a:pPr marL="285750" indent="-285750" algn="just">
              <a:buFont typeface="Arial" panose="020B0604020202020204" pitchFamily="34" charset="0"/>
              <a:buChar char="•"/>
            </a:pPr>
            <a:r>
              <a:rPr lang="es-MX" sz="2200" dirty="0"/>
              <a:t>Interior: Colaboradores, accionistas, y la alta gerencia, están enfocados en los valores y la transparencia que definen el actuar de la empresa.</a:t>
            </a:r>
          </a:p>
          <a:p>
            <a:pPr marL="285750" indent="-285750" algn="just">
              <a:buFont typeface="Arial" panose="020B0604020202020204" pitchFamily="34" charset="0"/>
              <a:buChar char="•"/>
            </a:pPr>
            <a:r>
              <a:rPr lang="es-MX" sz="2200" dirty="0"/>
              <a:t>Exterior: Proveedores, clientes, y la comunidad en general, abarcan temas como el respeto al medio ambiente, las comunidades que los rodean y al Estado.</a:t>
            </a:r>
          </a:p>
          <a:p>
            <a:pPr algn="just"/>
            <a:endParaRPr lang="es-MX" sz="2200" dirty="0"/>
          </a:p>
          <a:p>
            <a:pPr algn="just"/>
            <a:r>
              <a:rPr lang="es-MX" sz="2200" dirty="0"/>
              <a:t>Delimitar el impacto interno y externo que tiene la empresa es fundamental. Es así entonces, que nace la pirámide de la responsabilidad social empresarial.</a:t>
            </a:r>
          </a:p>
          <a:p>
            <a:pPr algn="just"/>
            <a:r>
              <a:rPr lang="es-MX" sz="2200" dirty="0"/>
              <a:t>La pirámide es una herramienta que ha sido creada con el propósito de ayudar a las empresas a definir las áreas de acción en términos de responsabilidad social empresarial.</a:t>
            </a:r>
          </a:p>
        </p:txBody>
      </p:sp>
    </p:spTree>
    <p:extLst>
      <p:ext uri="{BB962C8B-B14F-4D97-AF65-F5344CB8AC3E}">
        <p14:creationId xmlns:p14="http://schemas.microsoft.com/office/powerpoint/2010/main" val="23343152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xmlns="" id="{B48369FC-EAD8-42B8-AD0C-4DB7246AA0B2}"/>
              </a:ext>
            </a:extLst>
          </p:cNvPr>
          <p:cNvGraphicFramePr/>
          <p:nvPr>
            <p:extLst>
              <p:ext uri="{D42A27DB-BD31-4B8C-83A1-F6EECF244321}">
                <p14:modId xmlns:p14="http://schemas.microsoft.com/office/powerpoint/2010/main" val="1264103838"/>
              </p:ext>
            </p:extLst>
          </p:nvPr>
        </p:nvGraphicFramePr>
        <p:xfrm>
          <a:off x="278296" y="490330"/>
          <a:ext cx="11595652"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a:extLst>
              <a:ext uri="{FF2B5EF4-FFF2-40B4-BE49-F238E27FC236}">
                <a16:creationId xmlns:a16="http://schemas.microsoft.com/office/drawing/2014/main" xmlns="" id="{63FB6EBE-EE53-4FFB-9404-3341EBD982BB}"/>
              </a:ext>
            </a:extLst>
          </p:cNvPr>
          <p:cNvSpPr txBox="1"/>
          <p:nvPr/>
        </p:nvSpPr>
        <p:spPr>
          <a:xfrm>
            <a:off x="4890051" y="384313"/>
            <a:ext cx="6185779" cy="954107"/>
          </a:xfrm>
          <a:prstGeom prst="rect">
            <a:avLst/>
          </a:prstGeom>
          <a:noFill/>
        </p:spPr>
        <p:txBody>
          <a:bodyPr wrap="square" rtlCol="0">
            <a:spAutoFit/>
          </a:bodyPr>
          <a:lstStyle/>
          <a:p>
            <a:pPr algn="ctr"/>
            <a:r>
              <a:rPr lang="es-MX" sz="2800" b="1" dirty="0" smtClean="0"/>
              <a:t>Pirámide de la Responsabilidad Social Empresarial (</a:t>
            </a:r>
            <a:r>
              <a:rPr lang="es-MX" sz="2800" b="1" dirty="0"/>
              <a:t>RSE)</a:t>
            </a:r>
          </a:p>
        </p:txBody>
      </p:sp>
    </p:spTree>
    <p:extLst>
      <p:ext uri="{BB962C8B-B14F-4D97-AF65-F5344CB8AC3E}">
        <p14:creationId xmlns:p14="http://schemas.microsoft.com/office/powerpoint/2010/main" val="1688234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608530" y="542939"/>
            <a:ext cx="6971763" cy="954107"/>
          </a:xfrm>
          <a:prstGeom prst="rect">
            <a:avLst/>
          </a:prstGeom>
        </p:spPr>
        <p:txBody>
          <a:bodyPr wrap="square">
            <a:spAutoFit/>
          </a:bodyPr>
          <a:lstStyle/>
          <a:p>
            <a:pPr algn="ctr"/>
            <a:r>
              <a:rPr lang="es-MX" sz="2800" b="1" dirty="0" smtClean="0"/>
              <a:t>Líneas Estratégicas de la Responsabilidad Social</a:t>
            </a:r>
            <a:endParaRPr lang="es-MX" sz="2800" b="1" dirty="0"/>
          </a:p>
        </p:txBody>
      </p:sp>
      <p:sp>
        <p:nvSpPr>
          <p:cNvPr id="5" name="Rectángulo 4"/>
          <p:cNvSpPr/>
          <p:nvPr/>
        </p:nvSpPr>
        <p:spPr>
          <a:xfrm>
            <a:off x="618186" y="1497046"/>
            <a:ext cx="10856890" cy="4832092"/>
          </a:xfrm>
          <a:prstGeom prst="rect">
            <a:avLst/>
          </a:prstGeom>
        </p:spPr>
        <p:txBody>
          <a:bodyPr wrap="square">
            <a:spAutoFit/>
          </a:bodyPr>
          <a:lstStyle/>
          <a:p>
            <a:r>
              <a:rPr lang="es-MX" sz="2200" dirty="0"/>
              <a:t>La Responsabilidad Social Empresarial sólo se comprende reconociendo cuatro líneas o ámbitos básicos y estratégicos que explican su presencia en toda actividad de la empresa. Éstos a su vez incluyen sus respectivos subtemas, que pueden variar de un país, de un sector o de una empresa a otra. </a:t>
            </a:r>
          </a:p>
          <a:p>
            <a:endParaRPr lang="es-MX" sz="2200" dirty="0"/>
          </a:p>
          <a:p>
            <a:r>
              <a:rPr lang="es-MX" sz="2200" dirty="0"/>
              <a:t>Estos son:</a:t>
            </a:r>
          </a:p>
          <a:p>
            <a:pPr marL="342900" indent="-342900">
              <a:buFont typeface="Arial" panose="020B0604020202020204" pitchFamily="34" charset="0"/>
              <a:buChar char="•"/>
            </a:pPr>
            <a:r>
              <a:rPr lang="es-MX" sz="2200" dirty="0" smtClean="0"/>
              <a:t>Ética </a:t>
            </a:r>
            <a:r>
              <a:rPr lang="es-MX" sz="2200" dirty="0"/>
              <a:t>y gobernabilidad empresarial. </a:t>
            </a:r>
          </a:p>
          <a:p>
            <a:pPr marL="342900" indent="-342900">
              <a:buFont typeface="Arial" panose="020B0604020202020204" pitchFamily="34" charset="0"/>
              <a:buChar char="•"/>
            </a:pPr>
            <a:endParaRPr lang="es-MX" sz="2200" dirty="0" smtClean="0"/>
          </a:p>
          <a:p>
            <a:pPr marL="342900" indent="-342900">
              <a:buFont typeface="Arial" panose="020B0604020202020204" pitchFamily="34" charset="0"/>
              <a:buChar char="•"/>
            </a:pPr>
            <a:r>
              <a:rPr lang="es-MX" sz="2200" dirty="0" smtClean="0"/>
              <a:t>Calidad </a:t>
            </a:r>
            <a:r>
              <a:rPr lang="es-MX" sz="2200" dirty="0"/>
              <a:t>de vida en la empresa (dimensión social del trabajo). </a:t>
            </a:r>
          </a:p>
          <a:p>
            <a:pPr marL="342900" indent="-342900">
              <a:buFont typeface="Arial" panose="020B0604020202020204" pitchFamily="34" charset="0"/>
              <a:buChar char="•"/>
            </a:pPr>
            <a:endParaRPr lang="es-MX" sz="2200" dirty="0"/>
          </a:p>
          <a:p>
            <a:pPr marL="342900" indent="-342900">
              <a:buFont typeface="Arial" panose="020B0604020202020204" pitchFamily="34" charset="0"/>
              <a:buChar char="•"/>
            </a:pPr>
            <a:r>
              <a:rPr lang="es-MX" sz="2200" dirty="0" smtClean="0"/>
              <a:t>Vinculación </a:t>
            </a:r>
            <a:r>
              <a:rPr lang="es-MX" sz="2200" dirty="0"/>
              <a:t>y compromiso con la comunidad y su desarrollo. </a:t>
            </a:r>
          </a:p>
          <a:p>
            <a:pPr marL="342900" indent="-342900">
              <a:buFont typeface="Arial" panose="020B0604020202020204" pitchFamily="34" charset="0"/>
              <a:buChar char="•"/>
            </a:pPr>
            <a:endParaRPr lang="es-MX" sz="2200" dirty="0"/>
          </a:p>
          <a:p>
            <a:pPr marL="342900" indent="-342900">
              <a:buFont typeface="Arial" panose="020B0604020202020204" pitchFamily="34" charset="0"/>
              <a:buChar char="•"/>
            </a:pPr>
            <a:r>
              <a:rPr lang="es-MX" sz="2200" dirty="0" smtClean="0"/>
              <a:t>Cuidado </a:t>
            </a:r>
            <a:r>
              <a:rPr lang="es-MX" sz="2200" dirty="0"/>
              <a:t>y preservación del medioambiente. </a:t>
            </a:r>
          </a:p>
        </p:txBody>
      </p:sp>
    </p:spTree>
    <p:extLst>
      <p:ext uri="{BB962C8B-B14F-4D97-AF65-F5344CB8AC3E}">
        <p14:creationId xmlns:p14="http://schemas.microsoft.com/office/powerpoint/2010/main" val="12550504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xmlns="" id="{A218A77E-B62C-46B4-B8A4-DE9CEF0A5DB1}"/>
              </a:ext>
            </a:extLst>
          </p:cNvPr>
          <p:cNvSpPr txBox="1"/>
          <p:nvPr/>
        </p:nvSpPr>
        <p:spPr>
          <a:xfrm>
            <a:off x="6337158" y="5567593"/>
            <a:ext cx="5446643" cy="646331"/>
          </a:xfrm>
          <a:prstGeom prst="rect">
            <a:avLst/>
          </a:prstGeom>
          <a:noFill/>
        </p:spPr>
        <p:txBody>
          <a:bodyPr wrap="square" rtlCol="0">
            <a:spAutoFit/>
          </a:bodyPr>
          <a:lstStyle/>
          <a:p>
            <a:pPr algn="just"/>
            <a:r>
              <a:rPr lang="es-MX" sz="1200" dirty="0"/>
              <a:t>*Jorge V. Villalobos </a:t>
            </a:r>
            <a:r>
              <a:rPr lang="es-MX" sz="1200" dirty="0" err="1"/>
              <a:t>Grzybowicz</a:t>
            </a:r>
            <a:r>
              <a:rPr lang="es-MX" sz="1200" dirty="0"/>
              <a:t>, Presidente Ejecutivo del </a:t>
            </a:r>
            <a:r>
              <a:rPr lang="es-MX" sz="1200" dirty="0" err="1"/>
              <a:t>Cemefi</a:t>
            </a:r>
            <a:r>
              <a:rPr lang="es-MX" sz="1200" dirty="0"/>
              <a:t>. Segunda Ceremonia de Presentación de las Empresas Socialmente Responsables. México, D.F. 2002. </a:t>
            </a:r>
          </a:p>
        </p:txBody>
      </p:sp>
      <p:sp>
        <p:nvSpPr>
          <p:cNvPr id="3" name="Rectángulo 2"/>
          <p:cNvSpPr/>
          <p:nvPr/>
        </p:nvSpPr>
        <p:spPr>
          <a:xfrm>
            <a:off x="1731570" y="758712"/>
            <a:ext cx="9211176" cy="523220"/>
          </a:xfrm>
          <a:prstGeom prst="rect">
            <a:avLst/>
          </a:prstGeom>
        </p:spPr>
        <p:txBody>
          <a:bodyPr wrap="none">
            <a:spAutoFit/>
          </a:bodyPr>
          <a:lstStyle/>
          <a:p>
            <a:pPr algn="ctr"/>
            <a:r>
              <a:rPr lang="es-MX" sz="2800" b="1" dirty="0"/>
              <a:t>Adopción de </a:t>
            </a:r>
            <a:r>
              <a:rPr lang="es-MX" sz="2800" b="1" dirty="0" smtClean="0"/>
              <a:t>la Responsabilidad Social Empresarial</a:t>
            </a:r>
            <a:endParaRPr lang="es-MX" sz="2800" b="1" dirty="0"/>
          </a:p>
        </p:txBody>
      </p:sp>
      <p:sp>
        <p:nvSpPr>
          <p:cNvPr id="6" name="Rectángulo 5"/>
          <p:cNvSpPr/>
          <p:nvPr/>
        </p:nvSpPr>
        <p:spPr>
          <a:xfrm>
            <a:off x="927279" y="1443841"/>
            <a:ext cx="10277341" cy="3477875"/>
          </a:xfrm>
          <a:prstGeom prst="rect">
            <a:avLst/>
          </a:prstGeom>
        </p:spPr>
        <p:txBody>
          <a:bodyPr wrap="square">
            <a:spAutoFit/>
          </a:bodyPr>
          <a:lstStyle/>
          <a:p>
            <a:pPr algn="just"/>
            <a:r>
              <a:rPr lang="es-MX" sz="2200" dirty="0"/>
              <a:t>La adopción de la Responsabilidad Social Empresarial no siempre resulta fácil. Es un camino que implica decisiones de liderazgo en la empresa para superar problemas como la baja cultura cívica, la corrupción, los insuficientes marcos legales, las formas autoritarias de ejercer el liderazgo y otros que han impedido a la empresa desarrollarse cabalmente como ciudadano responsable.</a:t>
            </a:r>
          </a:p>
          <a:p>
            <a:pPr algn="just"/>
            <a:r>
              <a:rPr lang="es-MX" sz="2200" dirty="0"/>
              <a:t>“El movimiento y la práctica de la Responsabilidad Social Empresarial es una tendencia que se ha tornado relevante en el nuevo orden económico mundial, que se ha consolidado en los últimos años y que, sin duda, será distintivo de las empresas del nuevo milenio”*</a:t>
            </a:r>
          </a:p>
        </p:txBody>
      </p:sp>
    </p:spTree>
    <p:extLst>
      <p:ext uri="{BB962C8B-B14F-4D97-AF65-F5344CB8AC3E}">
        <p14:creationId xmlns:p14="http://schemas.microsoft.com/office/powerpoint/2010/main" val="27943775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1842417" y="347730"/>
            <a:ext cx="7984163" cy="6286851"/>
          </a:xfrm>
          <a:prstGeom prst="rect">
            <a:avLst/>
          </a:prstGeom>
          <a:ln>
            <a:noFill/>
          </a:ln>
          <a:effectLst>
            <a:softEdge rad="112500"/>
          </a:effectLst>
        </p:spPr>
      </p:pic>
    </p:spTree>
    <p:extLst>
      <p:ext uri="{BB962C8B-B14F-4D97-AF65-F5344CB8AC3E}">
        <p14:creationId xmlns:p14="http://schemas.microsoft.com/office/powerpoint/2010/main" val="38760703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06828" y="684607"/>
            <a:ext cx="8577330" cy="954107"/>
          </a:xfrm>
          <a:prstGeom prst="rect">
            <a:avLst/>
          </a:prstGeom>
        </p:spPr>
        <p:txBody>
          <a:bodyPr wrap="square">
            <a:spAutoFit/>
          </a:bodyPr>
          <a:lstStyle/>
          <a:p>
            <a:pPr algn="ctr"/>
            <a:r>
              <a:rPr lang="es-MX" sz="2800" b="1" dirty="0" smtClean="0">
                <a:effectLst>
                  <a:glow rad="38100">
                    <a:schemeClr val="bg1">
                      <a:lumMod val="65000"/>
                      <a:lumOff val="35000"/>
                      <a:alpha val="40000"/>
                    </a:schemeClr>
                  </a:glow>
                </a:effectLst>
              </a:rPr>
              <a:t>Compromiso de la Acción para Adoptar la Responsabilidad </a:t>
            </a:r>
            <a:r>
              <a:rPr lang="es-MX" sz="2800" b="1" dirty="0">
                <a:effectLst>
                  <a:glow rad="38100">
                    <a:schemeClr val="bg1">
                      <a:lumMod val="65000"/>
                      <a:lumOff val="35000"/>
                      <a:alpha val="40000"/>
                    </a:schemeClr>
                  </a:glow>
                </a:effectLst>
              </a:rPr>
              <a:t>S</a:t>
            </a:r>
            <a:r>
              <a:rPr lang="es-MX" sz="2800" b="1" dirty="0" smtClean="0">
                <a:effectLst>
                  <a:glow rad="38100">
                    <a:schemeClr val="bg1">
                      <a:lumMod val="65000"/>
                      <a:lumOff val="35000"/>
                      <a:alpha val="40000"/>
                    </a:schemeClr>
                  </a:glow>
                </a:effectLst>
              </a:rPr>
              <a:t>ocial Empresarial</a:t>
            </a:r>
            <a:endParaRPr lang="es-MX" sz="2800" b="1" dirty="0"/>
          </a:p>
        </p:txBody>
      </p:sp>
      <p:sp>
        <p:nvSpPr>
          <p:cNvPr id="5" name="Rectángulo 4"/>
          <p:cNvSpPr/>
          <p:nvPr/>
        </p:nvSpPr>
        <p:spPr>
          <a:xfrm>
            <a:off x="669701" y="1638714"/>
            <a:ext cx="10844012" cy="4401205"/>
          </a:xfrm>
          <a:prstGeom prst="rect">
            <a:avLst/>
          </a:prstGeom>
        </p:spPr>
        <p:txBody>
          <a:bodyPr wrap="square">
            <a:spAutoFit/>
          </a:bodyPr>
          <a:lstStyle/>
          <a:p>
            <a:r>
              <a:rPr lang="es-MX" sz="2000" dirty="0"/>
              <a:t>Compromisos de acción básicos:</a:t>
            </a:r>
          </a:p>
          <a:p>
            <a:endParaRPr lang="es-MX" sz="2000" dirty="0"/>
          </a:p>
          <a:p>
            <a:pPr marL="342900" indent="-342900">
              <a:buAutoNum type="arabicPeriod"/>
            </a:pPr>
            <a:r>
              <a:rPr lang="es-MX" sz="2000" dirty="0"/>
              <a:t>Buscar la sustentabilidad de la empresa, contribuyendo al desarrollo y bienestar social de las comunidades.</a:t>
            </a:r>
          </a:p>
          <a:p>
            <a:pPr marL="342900" indent="-342900">
              <a:buAutoNum type="arabicPeriod"/>
            </a:pPr>
            <a:endParaRPr lang="es-MX" sz="2000" dirty="0"/>
          </a:p>
          <a:p>
            <a:pPr marL="342900" indent="-342900">
              <a:buAutoNum type="arabicPeriod"/>
            </a:pPr>
            <a:r>
              <a:rPr lang="es-MX" sz="2000" dirty="0"/>
              <a:t>Considerar las necesidades del entorno social y colaborar en su solución.</a:t>
            </a:r>
          </a:p>
          <a:p>
            <a:pPr marL="342900" indent="-342900">
              <a:buAutoNum type="arabicPeriod"/>
            </a:pPr>
            <a:endParaRPr lang="es-MX" sz="2000" dirty="0"/>
          </a:p>
          <a:p>
            <a:pPr marL="342900" indent="-342900">
              <a:buAutoNum type="arabicPeriod"/>
            </a:pPr>
            <a:r>
              <a:rPr lang="es-MX" sz="2000" dirty="0"/>
              <a:t>Hacer públicos sus compromisos con la sociedad y medir logros alcanzados.</a:t>
            </a:r>
          </a:p>
          <a:p>
            <a:pPr marL="342900" indent="-342900">
              <a:buAutoNum type="arabicPeriod"/>
            </a:pPr>
            <a:endParaRPr lang="es-MX" sz="2000" dirty="0"/>
          </a:p>
          <a:p>
            <a:pPr marL="342900" indent="-342900">
              <a:buAutoNum type="arabicPeriod"/>
            </a:pPr>
            <a:r>
              <a:rPr lang="es-MX" sz="2000" dirty="0"/>
              <a:t>Vivir conforme a esquemas de liderazgo, actuando con base en un código de ética.</a:t>
            </a:r>
          </a:p>
          <a:p>
            <a:pPr marL="342900" indent="-342900">
              <a:buAutoNum type="arabicPeriod"/>
            </a:pPr>
            <a:endParaRPr lang="es-MX" sz="2000" dirty="0"/>
          </a:p>
          <a:p>
            <a:pPr marL="342900" indent="-342900">
              <a:buAutoNum type="arabicPeriod"/>
            </a:pPr>
            <a:r>
              <a:rPr lang="es-MX" sz="2000" dirty="0"/>
              <a:t>Fomentar el desarrollo humano y profesional de la comunidad laboral de la empresa.</a:t>
            </a:r>
          </a:p>
        </p:txBody>
      </p:sp>
    </p:spTree>
    <p:extLst>
      <p:ext uri="{BB962C8B-B14F-4D97-AF65-F5344CB8AC3E}">
        <p14:creationId xmlns:p14="http://schemas.microsoft.com/office/powerpoint/2010/main" val="7377451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86366" y="557954"/>
            <a:ext cx="11487955" cy="5509200"/>
          </a:xfrm>
          <a:prstGeom prst="rect">
            <a:avLst/>
          </a:prstGeom>
        </p:spPr>
        <p:txBody>
          <a:bodyPr wrap="square">
            <a:spAutoFit/>
          </a:bodyPr>
          <a:lstStyle/>
          <a:p>
            <a:r>
              <a:rPr lang="es-MX" sz="2200" dirty="0"/>
              <a:t>6. Apoyar alguna causa social afín a la actividad que desarrolle la empresa como parte de su estrategia de negocios.</a:t>
            </a:r>
          </a:p>
          <a:p>
            <a:endParaRPr lang="es-MX" sz="2200" dirty="0"/>
          </a:p>
          <a:p>
            <a:r>
              <a:rPr lang="es-MX" sz="2200" dirty="0"/>
              <a:t>7. Respetar, preservar y regenerar el entorno ecológico en todos y cada uno de los procesos de operación, comercialización y actividades que realice. </a:t>
            </a:r>
          </a:p>
          <a:p>
            <a:endParaRPr lang="es-MX" sz="2200" dirty="0"/>
          </a:p>
          <a:p>
            <a:r>
              <a:rPr lang="es-MX" sz="2200" dirty="0"/>
              <a:t>8. Invertir todo el tiempo, talento y recursos empresariales que estén disponibles a favor de los grupos y comunidades en las que opera y de las causas sociales que ha decidido apoyar. </a:t>
            </a:r>
          </a:p>
          <a:p>
            <a:endParaRPr lang="es-MX" sz="2200" dirty="0"/>
          </a:p>
          <a:p>
            <a:r>
              <a:rPr lang="es-MX" sz="2200" dirty="0"/>
              <a:t>9. Participar en alianzas intersectoriales que, en conjunto con las organizaciones de la sociedad civil y el gobierno, le permitan contribuir corresponsablemente al bien común y atender las necesidades sociales de mayor importancia. </a:t>
            </a:r>
          </a:p>
          <a:p>
            <a:endParaRPr lang="es-MX" sz="2200" dirty="0"/>
          </a:p>
          <a:p>
            <a:r>
              <a:rPr lang="es-MX" sz="2200" dirty="0"/>
              <a:t>10. Motivar y apoyar al personal, accionistas y proveedores para que participen en los programas empresariales de inversión y desarrollo social.</a:t>
            </a:r>
          </a:p>
        </p:txBody>
      </p:sp>
    </p:spTree>
    <p:extLst>
      <p:ext uri="{BB962C8B-B14F-4D97-AF65-F5344CB8AC3E}">
        <p14:creationId xmlns:p14="http://schemas.microsoft.com/office/powerpoint/2010/main" val="28770390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313645" y="530061"/>
            <a:ext cx="9053848" cy="954107"/>
          </a:xfrm>
          <a:prstGeom prst="rect">
            <a:avLst/>
          </a:prstGeom>
        </p:spPr>
        <p:txBody>
          <a:bodyPr wrap="square">
            <a:spAutoFit/>
          </a:bodyPr>
          <a:lstStyle/>
          <a:p>
            <a:pPr algn="ctr"/>
            <a:r>
              <a:rPr lang="es-MX" sz="2800" b="1" dirty="0">
                <a:effectLst>
                  <a:glow rad="38100">
                    <a:schemeClr val="bg1">
                      <a:lumMod val="65000"/>
                      <a:lumOff val="35000"/>
                      <a:alpha val="40000"/>
                    </a:schemeClr>
                  </a:glow>
                </a:effectLst>
              </a:rPr>
              <a:t>La </a:t>
            </a:r>
            <a:r>
              <a:rPr lang="es-MX" sz="2800" b="1" dirty="0" smtClean="0">
                <a:effectLst>
                  <a:glow rad="38100">
                    <a:schemeClr val="bg1">
                      <a:lumMod val="65000"/>
                      <a:lumOff val="35000"/>
                      <a:alpha val="40000"/>
                    </a:schemeClr>
                  </a:glow>
                </a:effectLst>
              </a:rPr>
              <a:t>Responsabilidad Social </a:t>
            </a:r>
            <a:r>
              <a:rPr lang="es-MX" sz="2800" b="1" dirty="0">
                <a:effectLst>
                  <a:glow rad="38100">
                    <a:schemeClr val="bg1">
                      <a:lumMod val="65000"/>
                      <a:lumOff val="35000"/>
                      <a:alpha val="40000"/>
                    </a:schemeClr>
                  </a:glow>
                </a:effectLst>
              </a:rPr>
              <a:t>en el </a:t>
            </a:r>
            <a:r>
              <a:rPr lang="es-MX" sz="2800" b="1" dirty="0" smtClean="0">
                <a:effectLst>
                  <a:glow rad="38100">
                    <a:schemeClr val="bg1">
                      <a:lumMod val="65000"/>
                      <a:lumOff val="35000"/>
                      <a:alpha val="40000"/>
                    </a:schemeClr>
                  </a:glow>
                </a:effectLst>
              </a:rPr>
              <a:t>Cuidado </a:t>
            </a:r>
            <a:r>
              <a:rPr lang="es-MX" sz="2800" b="1" dirty="0">
                <a:effectLst>
                  <a:glow rad="38100">
                    <a:schemeClr val="bg1">
                      <a:lumMod val="65000"/>
                      <a:lumOff val="35000"/>
                      <a:alpha val="40000"/>
                    </a:schemeClr>
                  </a:glow>
                </a:effectLst>
              </a:rPr>
              <a:t>y </a:t>
            </a:r>
            <a:r>
              <a:rPr lang="es-MX" sz="2800" b="1" dirty="0" smtClean="0">
                <a:effectLst>
                  <a:glow rad="38100">
                    <a:schemeClr val="bg1">
                      <a:lumMod val="65000"/>
                      <a:lumOff val="35000"/>
                      <a:alpha val="40000"/>
                    </a:schemeClr>
                  </a:glow>
                </a:effectLst>
              </a:rPr>
              <a:t>Prevención </a:t>
            </a:r>
            <a:r>
              <a:rPr lang="es-MX" sz="2800" b="1" dirty="0">
                <a:effectLst>
                  <a:glow rad="38100">
                    <a:schemeClr val="bg1">
                      <a:lumMod val="65000"/>
                      <a:lumOff val="35000"/>
                      <a:alpha val="40000"/>
                    </a:schemeClr>
                  </a:glow>
                </a:effectLst>
              </a:rPr>
              <a:t>del </a:t>
            </a:r>
            <a:r>
              <a:rPr lang="es-MX" sz="2800" b="1" dirty="0" smtClean="0">
                <a:effectLst>
                  <a:glow rad="38100">
                    <a:schemeClr val="bg1">
                      <a:lumMod val="65000"/>
                      <a:lumOff val="35000"/>
                      <a:alpha val="40000"/>
                    </a:schemeClr>
                  </a:glow>
                </a:effectLst>
              </a:rPr>
              <a:t>Medioambiente</a:t>
            </a:r>
            <a:r>
              <a:rPr lang="es-MX" sz="2800" b="1" dirty="0">
                <a:effectLst>
                  <a:glow rad="38100">
                    <a:schemeClr val="bg1">
                      <a:lumMod val="65000"/>
                      <a:lumOff val="35000"/>
                      <a:alpha val="40000"/>
                    </a:schemeClr>
                  </a:glow>
                </a:effectLst>
              </a:rPr>
              <a:t>.</a:t>
            </a:r>
            <a:endParaRPr lang="es-MX" sz="2800" b="1" dirty="0"/>
          </a:p>
        </p:txBody>
      </p:sp>
      <p:sp>
        <p:nvSpPr>
          <p:cNvPr id="5" name="Rectángulo 4"/>
          <p:cNvSpPr/>
          <p:nvPr/>
        </p:nvSpPr>
        <p:spPr>
          <a:xfrm>
            <a:off x="631064" y="1677352"/>
            <a:ext cx="10779617" cy="4832092"/>
          </a:xfrm>
          <a:prstGeom prst="rect">
            <a:avLst/>
          </a:prstGeom>
        </p:spPr>
        <p:txBody>
          <a:bodyPr wrap="square">
            <a:spAutoFit/>
          </a:bodyPr>
          <a:lstStyle/>
          <a:p>
            <a:pPr algn="just"/>
            <a:r>
              <a:rPr lang="es-MX" sz="2200" b="1" dirty="0"/>
              <a:t>Principio: </a:t>
            </a:r>
            <a:r>
              <a:rPr lang="es-MX" sz="2200" dirty="0"/>
              <a:t>Respeto a su entorno, los recursos y el medio ambiente para el presente y las generaciones futuras.</a:t>
            </a:r>
          </a:p>
          <a:p>
            <a:pPr algn="just"/>
            <a:endParaRPr lang="es-MX" sz="2200" dirty="0"/>
          </a:p>
          <a:p>
            <a:pPr algn="just"/>
            <a:r>
              <a:rPr lang="es-MX" sz="2200" dirty="0"/>
              <a:t>Uno de los grandes retos de la empresa es combinar la generación de riqueza y la preservación del medio ambiente. Estas prácticas demuestran como la empresa respeta el medio ambiente, promueve la optimización de recursos, prevé la generación de desperdicios y desarrolla procesos de reciclaje o reaprovechamiento de recursos o incorporación de sus productos y procesos a los ciclos naturales. </a:t>
            </a:r>
            <a:endParaRPr lang="es-MX" sz="2200" dirty="0" smtClean="0"/>
          </a:p>
          <a:p>
            <a:pPr algn="just"/>
            <a:endParaRPr lang="es-MX" sz="2200" dirty="0"/>
          </a:p>
          <a:p>
            <a:pPr algn="just"/>
            <a:r>
              <a:rPr lang="es-MX" sz="2200" dirty="0"/>
              <a:t>Actualmente, el concepto de medio ambiente está ligado al concepto de desarrollo; esta relación nos permite entender los problemas ambientales y su vínculo con el desarrollo sustentable, el cual debe garantizar una adecuada calidad de vida para las generaciones presentes y futuras.</a:t>
            </a:r>
          </a:p>
        </p:txBody>
      </p:sp>
    </p:spTree>
    <p:extLst>
      <p:ext uri="{BB962C8B-B14F-4D97-AF65-F5344CB8AC3E}">
        <p14:creationId xmlns:p14="http://schemas.microsoft.com/office/powerpoint/2010/main" val="31629252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n relacionada">
            <a:extLst>
              <a:ext uri="{FF2B5EF4-FFF2-40B4-BE49-F238E27FC236}">
                <a16:creationId xmlns:a16="http://schemas.microsoft.com/office/drawing/2014/main" xmlns="" id="{ACA68B58-8799-4491-90D4-0C572CAF56B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023" t="6377" r="23444" b="19420"/>
          <a:stretch/>
        </p:blipFill>
        <p:spPr bwMode="auto">
          <a:xfrm>
            <a:off x="7276563" y="861393"/>
            <a:ext cx="4398602" cy="45162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xmlns="" id="{CA1D0CFB-1E4C-4983-8F39-93579B858A59}"/>
              </a:ext>
            </a:extLst>
          </p:cNvPr>
          <p:cNvSpPr txBox="1"/>
          <p:nvPr/>
        </p:nvSpPr>
        <p:spPr>
          <a:xfrm>
            <a:off x="7666942" y="5630493"/>
            <a:ext cx="3617844" cy="830997"/>
          </a:xfrm>
          <a:prstGeom prst="rect">
            <a:avLst/>
          </a:prstGeom>
          <a:noFill/>
        </p:spPr>
        <p:txBody>
          <a:bodyPr wrap="square" rtlCol="0">
            <a:spAutoFit/>
          </a:bodyPr>
          <a:lstStyle/>
          <a:p>
            <a:pPr algn="just"/>
            <a:r>
              <a:rPr lang="es-MX" sz="1200" dirty="0"/>
              <a:t>Fig. 4. </a:t>
            </a:r>
            <a:r>
              <a:rPr lang="es-MX" sz="1200" dirty="0" err="1"/>
              <a:t>Ecology</a:t>
            </a:r>
            <a:r>
              <a:rPr lang="es-MX" sz="1200" dirty="0"/>
              <a:t> </a:t>
            </a:r>
            <a:r>
              <a:rPr lang="es-MX" sz="1200" dirty="0" err="1"/>
              <a:t>Industry</a:t>
            </a:r>
            <a:r>
              <a:rPr lang="es-MX" sz="1200" dirty="0"/>
              <a:t>. https://www.dreamstime.com/stock-photo-d-ecology-industry-symbol-render-image42936651 </a:t>
            </a:r>
          </a:p>
        </p:txBody>
      </p:sp>
      <p:sp>
        <p:nvSpPr>
          <p:cNvPr id="2" name="Rectángulo 1"/>
          <p:cNvSpPr/>
          <p:nvPr/>
        </p:nvSpPr>
        <p:spPr>
          <a:xfrm>
            <a:off x="395699" y="1363668"/>
            <a:ext cx="6096000" cy="3847207"/>
          </a:xfrm>
          <a:prstGeom prst="rect">
            <a:avLst/>
          </a:prstGeom>
        </p:spPr>
        <p:txBody>
          <a:bodyPr>
            <a:spAutoFit/>
          </a:bodyPr>
          <a:lstStyle/>
          <a:p>
            <a:pPr algn="just"/>
            <a:r>
              <a:rPr lang="es-MX" sz="2000" dirty="0"/>
              <a:t>La empresa debe considerar los factores ambientales como un elemento importante en su toma de decisiones, y reflejar claramente su liderazgo alcanzando la máxima calidad en su manejo y en su relación con el entorno. El medio ambiente es todo lo que rodea a los seres vivos, está conformado por elementos biofísicos (suelo, agua, clima, atmósfera, plantas, animales y microorganismos), y componentes sociales derivados de las relaciones entre la cultura, la ideología y la economía.</a:t>
            </a:r>
          </a:p>
        </p:txBody>
      </p:sp>
    </p:spTree>
    <p:extLst>
      <p:ext uri="{BB962C8B-B14F-4D97-AF65-F5344CB8AC3E}">
        <p14:creationId xmlns:p14="http://schemas.microsoft.com/office/powerpoint/2010/main" val="23524858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responsabilidad social empresarial">
            <a:extLst>
              <a:ext uri="{FF2B5EF4-FFF2-40B4-BE49-F238E27FC236}">
                <a16:creationId xmlns:a16="http://schemas.microsoft.com/office/drawing/2014/main" xmlns="" id="{9E3FB65A-0FD4-494D-A3B3-2CBD65F32C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5008" y="4345057"/>
            <a:ext cx="4756008" cy="17453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xmlns="" id="{A79DB185-2EA7-4C54-B1F6-27118AB61405}"/>
              </a:ext>
            </a:extLst>
          </p:cNvPr>
          <p:cNvSpPr txBox="1"/>
          <p:nvPr/>
        </p:nvSpPr>
        <p:spPr>
          <a:xfrm>
            <a:off x="6530709" y="5217719"/>
            <a:ext cx="4606854" cy="646331"/>
          </a:xfrm>
          <a:prstGeom prst="rect">
            <a:avLst/>
          </a:prstGeom>
          <a:noFill/>
        </p:spPr>
        <p:txBody>
          <a:bodyPr wrap="square" rtlCol="0">
            <a:spAutoFit/>
          </a:bodyPr>
          <a:lstStyle/>
          <a:p>
            <a:r>
              <a:rPr lang="es-MX" sz="1200" dirty="0"/>
              <a:t>Fig.5. </a:t>
            </a:r>
            <a:r>
              <a:rPr lang="es-MX" sz="1200" dirty="0" err="1"/>
              <a:t>Responsabiliad</a:t>
            </a:r>
            <a:r>
              <a:rPr lang="es-MX" sz="1200" dirty="0"/>
              <a:t> Social. http://www.eoi.es/blogs/mintecon/2014/04/07/la-responsabilidad-social-empresarialrse/</a:t>
            </a:r>
          </a:p>
        </p:txBody>
      </p:sp>
      <p:sp>
        <p:nvSpPr>
          <p:cNvPr id="5" name="Rectángulo 4"/>
          <p:cNvSpPr/>
          <p:nvPr/>
        </p:nvSpPr>
        <p:spPr>
          <a:xfrm>
            <a:off x="2666433" y="423348"/>
            <a:ext cx="7071168" cy="523220"/>
          </a:xfrm>
          <a:prstGeom prst="rect">
            <a:avLst/>
          </a:prstGeom>
        </p:spPr>
        <p:txBody>
          <a:bodyPr wrap="none">
            <a:spAutoFit/>
          </a:bodyPr>
          <a:lstStyle/>
          <a:p>
            <a:pPr algn="ctr"/>
            <a:r>
              <a:rPr lang="es-MX" sz="2800" b="1" dirty="0">
                <a:effectLst>
                  <a:glow rad="38100">
                    <a:schemeClr val="bg1">
                      <a:lumMod val="65000"/>
                      <a:lumOff val="35000"/>
                      <a:alpha val="40000"/>
                    </a:schemeClr>
                  </a:glow>
                </a:effectLst>
              </a:rPr>
              <a:t>Una </a:t>
            </a:r>
            <a:r>
              <a:rPr lang="es-MX" sz="2800" b="1" dirty="0" smtClean="0">
                <a:effectLst>
                  <a:glow rad="38100">
                    <a:schemeClr val="bg1">
                      <a:lumMod val="65000"/>
                      <a:lumOff val="35000"/>
                      <a:alpha val="40000"/>
                    </a:schemeClr>
                  </a:glow>
                </a:effectLst>
              </a:rPr>
              <a:t>Empresa Socialmente Responsable</a:t>
            </a:r>
            <a:endParaRPr lang="es-MX" sz="2800" b="1" dirty="0"/>
          </a:p>
        </p:txBody>
      </p:sp>
      <p:sp>
        <p:nvSpPr>
          <p:cNvPr id="6" name="Rectángulo 5"/>
          <p:cNvSpPr/>
          <p:nvPr/>
        </p:nvSpPr>
        <p:spPr>
          <a:xfrm>
            <a:off x="502276" y="1076152"/>
            <a:ext cx="11178862" cy="3139321"/>
          </a:xfrm>
          <a:prstGeom prst="rect">
            <a:avLst/>
          </a:prstGeom>
        </p:spPr>
        <p:txBody>
          <a:bodyPr wrap="square">
            <a:spAutoFit/>
          </a:bodyPr>
          <a:lstStyle/>
          <a:p>
            <a:pPr algn="just"/>
            <a:r>
              <a:rPr lang="es-MX" sz="2200" dirty="0"/>
              <a:t>Las compañías líderes en el mundo han incorporado la Responsabilidad Social Empresarial a su estrategia de negocios como elemento diferenciador y como ventaja competitiva, con resultados financieros positivos. Cada vez más estudios, realizados en distintas partes del mundo, comprueban la correlación positiva entre los resultados económicos y financieros y el comportamiento socialmente responsable de la empresa. </a:t>
            </a:r>
          </a:p>
          <a:p>
            <a:pPr algn="just"/>
            <a:r>
              <a:rPr lang="es-MX" sz="2200" dirty="0"/>
              <a:t>La sociedad espera que la empresa sea parte de un cambio positivo en la comunidad, contribuyendo de manera sustentable al desarrollo de las comunidades. La adopción de la Responsabilidad Social Empresarial.</a:t>
            </a:r>
          </a:p>
        </p:txBody>
      </p:sp>
    </p:spTree>
    <p:extLst>
      <p:ext uri="{BB962C8B-B14F-4D97-AF65-F5344CB8AC3E}">
        <p14:creationId xmlns:p14="http://schemas.microsoft.com/office/powerpoint/2010/main" val="9138040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bayer">
            <a:extLst>
              <a:ext uri="{FF2B5EF4-FFF2-40B4-BE49-F238E27FC236}">
                <a16:creationId xmlns:a16="http://schemas.microsoft.com/office/drawing/2014/main" xmlns="" id="{89C91375-B4BF-4F0C-BF0E-E7238E216E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0879" y="1855304"/>
            <a:ext cx="3340573" cy="33405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xmlns="" id="{0652567F-80E5-4855-825D-ED2AB309D473}"/>
              </a:ext>
            </a:extLst>
          </p:cNvPr>
          <p:cNvSpPr txBox="1"/>
          <p:nvPr/>
        </p:nvSpPr>
        <p:spPr>
          <a:xfrm>
            <a:off x="8020879" y="5462131"/>
            <a:ext cx="3604591" cy="461665"/>
          </a:xfrm>
          <a:prstGeom prst="rect">
            <a:avLst/>
          </a:prstGeom>
          <a:noFill/>
        </p:spPr>
        <p:txBody>
          <a:bodyPr wrap="square" rtlCol="0">
            <a:spAutoFit/>
          </a:bodyPr>
          <a:lstStyle/>
          <a:p>
            <a:r>
              <a:rPr lang="es-MX" sz="1200" dirty="0"/>
              <a:t>Fig.6. Bayer de México. https://twitter.com/bayerenmexico</a:t>
            </a:r>
          </a:p>
        </p:txBody>
      </p:sp>
      <p:sp>
        <p:nvSpPr>
          <p:cNvPr id="3" name="Rectángulo 2"/>
          <p:cNvSpPr/>
          <p:nvPr/>
        </p:nvSpPr>
        <p:spPr>
          <a:xfrm>
            <a:off x="1956299" y="604165"/>
            <a:ext cx="8254183" cy="523220"/>
          </a:xfrm>
          <a:prstGeom prst="rect">
            <a:avLst/>
          </a:prstGeom>
        </p:spPr>
        <p:txBody>
          <a:bodyPr wrap="none">
            <a:spAutoFit/>
          </a:bodyPr>
          <a:lstStyle/>
          <a:p>
            <a:pPr algn="ctr"/>
            <a:r>
              <a:rPr lang="es-MX" sz="2800" b="1" dirty="0"/>
              <a:t>Ejemplo de empresa socialmente responsable</a:t>
            </a:r>
          </a:p>
        </p:txBody>
      </p:sp>
      <p:sp>
        <p:nvSpPr>
          <p:cNvPr id="4" name="Rectángulo 3"/>
          <p:cNvSpPr/>
          <p:nvPr/>
        </p:nvSpPr>
        <p:spPr>
          <a:xfrm>
            <a:off x="721217" y="1612806"/>
            <a:ext cx="6645499" cy="4493538"/>
          </a:xfrm>
          <a:prstGeom prst="rect">
            <a:avLst/>
          </a:prstGeom>
        </p:spPr>
        <p:txBody>
          <a:bodyPr wrap="square">
            <a:spAutoFit/>
          </a:bodyPr>
          <a:lstStyle/>
          <a:p>
            <a:pPr algn="just"/>
            <a:r>
              <a:rPr lang="es-MX" sz="2200" dirty="0"/>
              <a:t>Para Bayer es importante contribuir a la viabilidad futura de la sociedad y crear valor de diversas maneras. En el marco de nuestro compromiso social, hacemos inversiones específicas en áreas de ciencia, educación, salud, necesidades sociales y proyectos comunitarios. Este compromiso es un elemento integrante de la política corporativa de Bayer.  </a:t>
            </a:r>
          </a:p>
          <a:p>
            <a:pPr algn="just"/>
            <a:r>
              <a:rPr lang="es-MX" sz="2200" dirty="0"/>
              <a:t>Concentramos nuestro compromiso en tres ámbitos de actuación: </a:t>
            </a:r>
            <a:r>
              <a:rPr lang="es-MX" sz="2200" b="1" dirty="0"/>
              <a:t>educación e investigación, necesidades sociales y de salud, deporte y la cultura.</a:t>
            </a:r>
            <a:endParaRPr lang="es-MX" sz="2200" dirty="0"/>
          </a:p>
        </p:txBody>
      </p:sp>
    </p:spTree>
    <p:extLst>
      <p:ext uri="{BB962C8B-B14F-4D97-AF65-F5344CB8AC3E}">
        <p14:creationId xmlns:p14="http://schemas.microsoft.com/office/powerpoint/2010/main" val="11818831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Resultado de imagen para educacion e investigacion">
            <a:extLst>
              <a:ext uri="{FF2B5EF4-FFF2-40B4-BE49-F238E27FC236}">
                <a16:creationId xmlns:a16="http://schemas.microsoft.com/office/drawing/2014/main" xmlns="" id="{50885A66-23D7-4ED8-9FFD-F94563D29B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1636"/>
          <a:stretch/>
        </p:blipFill>
        <p:spPr bwMode="auto">
          <a:xfrm>
            <a:off x="6619129" y="1860218"/>
            <a:ext cx="5161238" cy="248134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xmlns="" id="{DA6992E5-EA2A-4761-B5EE-E415953C19D8}"/>
              </a:ext>
            </a:extLst>
          </p:cNvPr>
          <p:cNvSpPr txBox="1"/>
          <p:nvPr/>
        </p:nvSpPr>
        <p:spPr>
          <a:xfrm>
            <a:off x="7319126" y="4480728"/>
            <a:ext cx="3761243" cy="461665"/>
          </a:xfrm>
          <a:prstGeom prst="rect">
            <a:avLst/>
          </a:prstGeom>
          <a:noFill/>
        </p:spPr>
        <p:txBody>
          <a:bodyPr wrap="square" rtlCol="0">
            <a:spAutoFit/>
          </a:bodyPr>
          <a:lstStyle/>
          <a:p>
            <a:pPr algn="ctr"/>
            <a:r>
              <a:rPr lang="es-MX" sz="1200" dirty="0"/>
              <a:t>Fig. 7 Educación e Investigación. http://www.ceice.gva.es/web/educacion</a:t>
            </a:r>
          </a:p>
        </p:txBody>
      </p:sp>
      <p:sp>
        <p:nvSpPr>
          <p:cNvPr id="2" name="Rectángulo 1"/>
          <p:cNvSpPr/>
          <p:nvPr/>
        </p:nvSpPr>
        <p:spPr>
          <a:xfrm>
            <a:off x="3350588" y="324488"/>
            <a:ext cx="4812536" cy="523220"/>
          </a:xfrm>
          <a:prstGeom prst="rect">
            <a:avLst/>
          </a:prstGeom>
        </p:spPr>
        <p:txBody>
          <a:bodyPr wrap="none">
            <a:spAutoFit/>
          </a:bodyPr>
          <a:lstStyle/>
          <a:p>
            <a:pPr algn="ctr"/>
            <a:r>
              <a:rPr lang="es-MX" sz="2800" b="1" dirty="0"/>
              <a:t>Educación e Investigación</a:t>
            </a:r>
          </a:p>
        </p:txBody>
      </p:sp>
      <p:sp>
        <p:nvSpPr>
          <p:cNvPr id="3" name="Rectángulo 2"/>
          <p:cNvSpPr/>
          <p:nvPr/>
        </p:nvSpPr>
        <p:spPr>
          <a:xfrm>
            <a:off x="446468" y="1062990"/>
            <a:ext cx="5683876" cy="5170646"/>
          </a:xfrm>
          <a:prstGeom prst="rect">
            <a:avLst/>
          </a:prstGeom>
        </p:spPr>
        <p:txBody>
          <a:bodyPr wrap="square">
            <a:spAutoFit/>
          </a:bodyPr>
          <a:lstStyle/>
          <a:p>
            <a:pPr algn="just"/>
            <a:r>
              <a:rPr lang="es-MX" sz="2200" dirty="0"/>
              <a:t>La Fundación Bayer </a:t>
            </a:r>
            <a:r>
              <a:rPr lang="es-MX" sz="2200" dirty="0" err="1"/>
              <a:t>Science</a:t>
            </a:r>
            <a:r>
              <a:rPr lang="es-MX" sz="2200" dirty="0"/>
              <a:t> &amp; </a:t>
            </a:r>
            <a:r>
              <a:rPr lang="es-MX" sz="2200" dirty="0" err="1"/>
              <a:t>Education</a:t>
            </a:r>
            <a:r>
              <a:rPr lang="es-MX" sz="2200" dirty="0"/>
              <a:t> apoya a los jóvenes científicos e investigadores de reconocido prestigio en todo el mundo a través de premios científicos, cátedras y becas de investigación.</a:t>
            </a:r>
          </a:p>
          <a:p>
            <a:pPr algn="just"/>
            <a:r>
              <a:rPr lang="es-MX" sz="2200" dirty="0"/>
              <a:t> </a:t>
            </a:r>
          </a:p>
          <a:p>
            <a:pPr algn="just"/>
            <a:r>
              <a:rPr lang="es-MX" sz="2200" dirty="0"/>
              <a:t>El Premio Internacional Bayer de Excelencia Temprana en Ciencias se presenta anualmente en tres categorías: biología, química y materiales. La Fundación Bayer presenta este premio a jóvenes científicos con talento en las primeras etapas de sus carreras académicas. </a:t>
            </a:r>
          </a:p>
        </p:txBody>
      </p:sp>
    </p:spTree>
    <p:extLst>
      <p:ext uri="{BB962C8B-B14F-4D97-AF65-F5344CB8AC3E}">
        <p14:creationId xmlns:p14="http://schemas.microsoft.com/office/powerpoint/2010/main" val="38543122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396383" y="681438"/>
            <a:ext cx="5399235" cy="523220"/>
          </a:xfrm>
          <a:prstGeom prst="rect">
            <a:avLst/>
          </a:prstGeom>
        </p:spPr>
        <p:txBody>
          <a:bodyPr wrap="none">
            <a:spAutoFit/>
          </a:bodyPr>
          <a:lstStyle/>
          <a:p>
            <a:pPr algn="ctr"/>
            <a:r>
              <a:rPr lang="es-MX" sz="2800" b="1" dirty="0"/>
              <a:t>Salud y Necesidades Sociales</a:t>
            </a:r>
          </a:p>
        </p:txBody>
      </p:sp>
      <p:sp>
        <p:nvSpPr>
          <p:cNvPr id="3" name="Rectángulo 2"/>
          <p:cNvSpPr/>
          <p:nvPr/>
        </p:nvSpPr>
        <p:spPr>
          <a:xfrm>
            <a:off x="770586" y="1485440"/>
            <a:ext cx="10650828" cy="3785652"/>
          </a:xfrm>
          <a:prstGeom prst="rect">
            <a:avLst/>
          </a:prstGeom>
        </p:spPr>
        <p:txBody>
          <a:bodyPr wrap="square">
            <a:spAutoFit/>
          </a:bodyPr>
          <a:lstStyle/>
          <a:p>
            <a:pPr algn="just"/>
            <a:r>
              <a:rPr lang="es-MX" sz="2400" dirty="0"/>
              <a:t>Trabajan para mejorar los servicios de salud y las condiciones sociales en muchas regiones del mundo. Para lograr este objetivo, colaboran con socios dentro de los programas internacionales y apoyan iniciativas locales</a:t>
            </a:r>
            <a:r>
              <a:rPr lang="es-MX" sz="2400" dirty="0" smtClean="0"/>
              <a:t>.</a:t>
            </a:r>
          </a:p>
          <a:p>
            <a:pPr algn="just"/>
            <a:endParaRPr lang="es-MX" sz="2400" dirty="0"/>
          </a:p>
          <a:p>
            <a:pPr algn="just"/>
            <a:r>
              <a:rPr lang="es-MX" sz="2400" b="1" dirty="0"/>
              <a:t>La Bayer Cares </a:t>
            </a:r>
            <a:r>
              <a:rPr lang="es-MX" sz="2400" b="1" dirty="0" err="1"/>
              <a:t>Foundation</a:t>
            </a:r>
            <a:r>
              <a:rPr lang="es-MX" sz="2400" b="1" dirty="0"/>
              <a:t> </a:t>
            </a:r>
            <a:r>
              <a:rPr lang="es-MX" sz="2400" dirty="0"/>
              <a:t>apoya a sus empleados en todo el mundo que se esfuerzan por mejorar las condiciones de vida en las comunidades que rodean los sitios de la empresa a través de sus propias ideas y proyectos.</a:t>
            </a:r>
          </a:p>
          <a:p>
            <a:pPr algn="just"/>
            <a:r>
              <a:rPr lang="es-MX" sz="2400" dirty="0"/>
              <a:t> </a:t>
            </a:r>
          </a:p>
        </p:txBody>
      </p:sp>
    </p:spTree>
    <p:extLst>
      <p:ext uri="{BB962C8B-B14F-4D97-AF65-F5344CB8AC3E}">
        <p14:creationId xmlns:p14="http://schemas.microsoft.com/office/powerpoint/2010/main" val="22196145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2885" y="1939987"/>
            <a:ext cx="10573553" cy="2308324"/>
          </a:xfrm>
          <a:prstGeom prst="rect">
            <a:avLst/>
          </a:prstGeom>
        </p:spPr>
        <p:txBody>
          <a:bodyPr wrap="square">
            <a:spAutoFit/>
          </a:bodyPr>
          <a:lstStyle/>
          <a:p>
            <a:pPr algn="just"/>
            <a:r>
              <a:rPr lang="es-MX" sz="2400" dirty="0"/>
              <a:t>La asistencia en desastre es otra área de actividad para la fundación. La propia empresa ofrece ayuda inmediata en forma de donaciones de dinero y bienes a zonas afectadas por desastres naturales; la fundación Bayer Cares apoya proyectos de reconstrucción sostenibles para ayudar a las personas que se encuentran en un estado de privación.</a:t>
            </a:r>
          </a:p>
        </p:txBody>
      </p:sp>
    </p:spTree>
    <p:extLst>
      <p:ext uri="{BB962C8B-B14F-4D97-AF65-F5344CB8AC3E}">
        <p14:creationId xmlns:p14="http://schemas.microsoft.com/office/powerpoint/2010/main" val="25934550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Resultado de imagen para deportes y cultura">
            <a:extLst>
              <a:ext uri="{FF2B5EF4-FFF2-40B4-BE49-F238E27FC236}">
                <a16:creationId xmlns:a16="http://schemas.microsoft.com/office/drawing/2014/main" xmlns="" id="{651241B7-98A2-45D5-A600-E325C4F1765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Imagen 5">
            <a:extLst>
              <a:ext uri="{FF2B5EF4-FFF2-40B4-BE49-F238E27FC236}">
                <a16:creationId xmlns:a16="http://schemas.microsoft.com/office/drawing/2014/main" xmlns="" id="{2BE4AA13-F7AB-489F-9C56-3B6E6D1ED05F}"/>
              </a:ext>
            </a:extLst>
          </p:cNvPr>
          <p:cNvPicPr>
            <a:picLocks noChangeAspect="1"/>
          </p:cNvPicPr>
          <p:nvPr/>
        </p:nvPicPr>
        <p:blipFill>
          <a:blip r:embed="rId2"/>
          <a:stretch>
            <a:fillRect/>
          </a:stretch>
        </p:blipFill>
        <p:spPr>
          <a:xfrm>
            <a:off x="3151644" y="3927093"/>
            <a:ext cx="5583912" cy="1515818"/>
          </a:xfrm>
          <a:prstGeom prst="rect">
            <a:avLst/>
          </a:prstGeom>
          <a:ln>
            <a:noFill/>
          </a:ln>
          <a:effectLst>
            <a:softEdge rad="112500"/>
          </a:effectLst>
        </p:spPr>
      </p:pic>
      <p:sp>
        <p:nvSpPr>
          <p:cNvPr id="8" name="CuadroTexto 7">
            <a:extLst>
              <a:ext uri="{FF2B5EF4-FFF2-40B4-BE49-F238E27FC236}">
                <a16:creationId xmlns:a16="http://schemas.microsoft.com/office/drawing/2014/main" xmlns="" id="{59B2C991-CBA4-49DD-B031-480008B599F5}"/>
              </a:ext>
            </a:extLst>
          </p:cNvPr>
          <p:cNvSpPr txBox="1"/>
          <p:nvPr/>
        </p:nvSpPr>
        <p:spPr>
          <a:xfrm>
            <a:off x="3527732" y="5648412"/>
            <a:ext cx="4831736" cy="646331"/>
          </a:xfrm>
          <a:prstGeom prst="rect">
            <a:avLst/>
          </a:prstGeom>
          <a:noFill/>
        </p:spPr>
        <p:txBody>
          <a:bodyPr wrap="square" rtlCol="0">
            <a:spAutoFit/>
          </a:bodyPr>
          <a:lstStyle/>
          <a:p>
            <a:pPr algn="ctr"/>
            <a:r>
              <a:rPr lang="es-MX" sz="1200" dirty="0"/>
              <a:t>Fig.8. Cultura y Deporte. http://www.almonaciddetoledo.es/secciones/CULTURA-Y-DEPORTES</a:t>
            </a:r>
          </a:p>
        </p:txBody>
      </p:sp>
      <p:sp>
        <p:nvSpPr>
          <p:cNvPr id="2" name="Rectángulo 1"/>
          <p:cNvSpPr/>
          <p:nvPr/>
        </p:nvSpPr>
        <p:spPr>
          <a:xfrm>
            <a:off x="3888770" y="745833"/>
            <a:ext cx="3409909" cy="523220"/>
          </a:xfrm>
          <a:prstGeom prst="rect">
            <a:avLst/>
          </a:prstGeom>
        </p:spPr>
        <p:txBody>
          <a:bodyPr wrap="none">
            <a:spAutoFit/>
          </a:bodyPr>
          <a:lstStyle/>
          <a:p>
            <a:pPr algn="ctr"/>
            <a:r>
              <a:rPr lang="es-MX" sz="2800" b="1" dirty="0"/>
              <a:t>Deportes y Cultura</a:t>
            </a:r>
          </a:p>
        </p:txBody>
      </p:sp>
      <p:sp>
        <p:nvSpPr>
          <p:cNvPr id="3" name="Rectángulo 2"/>
          <p:cNvSpPr/>
          <p:nvPr/>
        </p:nvSpPr>
        <p:spPr>
          <a:xfrm>
            <a:off x="850007" y="1430005"/>
            <a:ext cx="10509160" cy="2800767"/>
          </a:xfrm>
          <a:prstGeom prst="rect">
            <a:avLst/>
          </a:prstGeom>
        </p:spPr>
        <p:txBody>
          <a:bodyPr wrap="square">
            <a:spAutoFit/>
          </a:bodyPr>
          <a:lstStyle/>
          <a:p>
            <a:r>
              <a:rPr lang="es-MX" sz="2200" dirty="0"/>
              <a:t>Bayer ha participado activamente en el apoyo a la cultura y el deporte desde hace más de un siglo.</a:t>
            </a:r>
          </a:p>
          <a:p>
            <a:r>
              <a:rPr lang="es-MX" sz="2200" dirty="0"/>
              <a:t> </a:t>
            </a:r>
          </a:p>
          <a:p>
            <a:r>
              <a:rPr lang="es-MX" sz="2200" dirty="0"/>
              <a:t>Estamos haciendo desde hace décadas una contribución sostenible a las oportunidades de vida cultural y deportivas en nuestros sitios en Alemania. La empresa proporciona financiación a actividades deportivas recreativas, competitivos y para discapacitados.</a:t>
            </a:r>
          </a:p>
          <a:p>
            <a:endParaRPr lang="es-MX" sz="2200" dirty="0"/>
          </a:p>
        </p:txBody>
      </p:sp>
    </p:spTree>
    <p:extLst>
      <p:ext uri="{BB962C8B-B14F-4D97-AF65-F5344CB8AC3E}">
        <p14:creationId xmlns:p14="http://schemas.microsoft.com/office/powerpoint/2010/main" val="20505134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xmlns="" id="{FFE951DE-DE65-47B9-94D7-E143B573C5EE}"/>
              </a:ext>
            </a:extLst>
          </p:cNvPr>
          <p:cNvPicPr>
            <a:picLocks noChangeAspect="1"/>
          </p:cNvPicPr>
          <p:nvPr/>
        </p:nvPicPr>
        <p:blipFill rotWithShape="1">
          <a:blip r:embed="rId2"/>
          <a:srcRect l="27201" t="32031" r="28806" b="34918"/>
          <a:stretch/>
        </p:blipFill>
        <p:spPr>
          <a:xfrm>
            <a:off x="1622739" y="1773441"/>
            <a:ext cx="9198591" cy="3885409"/>
          </a:xfrm>
          <a:prstGeom prst="rect">
            <a:avLst/>
          </a:prstGeom>
          <a:ln>
            <a:noFill/>
          </a:ln>
          <a:effectLst>
            <a:softEdge rad="112500"/>
          </a:effectLst>
        </p:spPr>
      </p:pic>
      <p:sp>
        <p:nvSpPr>
          <p:cNvPr id="4" name="Rectángulo 3"/>
          <p:cNvSpPr/>
          <p:nvPr/>
        </p:nvSpPr>
        <p:spPr>
          <a:xfrm>
            <a:off x="1455313" y="734095"/>
            <a:ext cx="9762185" cy="523220"/>
          </a:xfrm>
          <a:prstGeom prst="rect">
            <a:avLst/>
          </a:prstGeom>
        </p:spPr>
        <p:txBody>
          <a:bodyPr wrap="square">
            <a:spAutoFit/>
          </a:bodyPr>
          <a:lstStyle/>
          <a:p>
            <a:pPr algn="ctr"/>
            <a:r>
              <a:rPr lang="es-MX" sz="2800" b="1" dirty="0">
                <a:effectLst>
                  <a:glow rad="38100">
                    <a:schemeClr val="bg1">
                      <a:lumMod val="65000"/>
                      <a:lumOff val="35000"/>
                      <a:alpha val="40000"/>
                    </a:schemeClr>
                  </a:glow>
                </a:effectLst>
              </a:rPr>
              <a:t>Datos de identificación de la unidad de aprendizaje </a:t>
            </a:r>
            <a:endParaRPr lang="es-MX" sz="2800" b="1" dirty="0"/>
          </a:p>
        </p:txBody>
      </p:sp>
    </p:spTree>
    <p:extLst>
      <p:ext uri="{BB962C8B-B14F-4D97-AF65-F5344CB8AC3E}">
        <p14:creationId xmlns:p14="http://schemas.microsoft.com/office/powerpoint/2010/main" val="32980127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574582" y="771591"/>
            <a:ext cx="2848857" cy="523220"/>
          </a:xfrm>
          <a:prstGeom prst="rect">
            <a:avLst/>
          </a:prstGeom>
        </p:spPr>
        <p:txBody>
          <a:bodyPr wrap="none">
            <a:spAutoFit/>
          </a:bodyPr>
          <a:lstStyle/>
          <a:p>
            <a:pPr algn="ctr"/>
            <a:r>
              <a:rPr lang="es-MX" sz="2800" b="1" dirty="0" smtClean="0"/>
              <a:t>Sustentabilidad</a:t>
            </a:r>
            <a:endParaRPr lang="es-MX" sz="2800" b="1" dirty="0"/>
          </a:p>
        </p:txBody>
      </p:sp>
      <p:sp>
        <p:nvSpPr>
          <p:cNvPr id="5" name="Rectángulo 4"/>
          <p:cNvSpPr/>
          <p:nvPr/>
        </p:nvSpPr>
        <p:spPr>
          <a:xfrm>
            <a:off x="862884" y="1591846"/>
            <a:ext cx="10586433" cy="3881675"/>
          </a:xfrm>
          <a:prstGeom prst="rect">
            <a:avLst/>
          </a:prstGeom>
        </p:spPr>
        <p:txBody>
          <a:bodyPr wrap="square">
            <a:spAutoFit/>
          </a:bodyPr>
          <a:lstStyle/>
          <a:p>
            <a:pPr algn="just"/>
            <a:r>
              <a:rPr lang="es-MX" sz="2200" dirty="0"/>
              <a:t>El compromiso de </a:t>
            </a:r>
            <a:r>
              <a:rPr lang="es-MX" sz="2200" b="1" dirty="0"/>
              <a:t>sustentabilidad</a:t>
            </a:r>
            <a:r>
              <a:rPr lang="es-MX" sz="2200" dirty="0"/>
              <a:t> en Bayer no juega un papel aislado, sino que forma parte integral de nuestra estrategia corporativa de la misma forma que las áreas de investigación o de recursos humanos.</a:t>
            </a:r>
          </a:p>
          <a:p>
            <a:pPr algn="just"/>
            <a:r>
              <a:rPr lang="es-MX" sz="2200" dirty="0"/>
              <a:t> </a:t>
            </a:r>
          </a:p>
          <a:p>
            <a:pPr algn="just"/>
            <a:r>
              <a:rPr lang="es-MX" sz="2200" dirty="0"/>
              <a:t>Su objetivo es sostener y aumentar el éxito de la empresa, creando valor empresarial y respetando al mismo tiempo los valores sociales.</a:t>
            </a:r>
          </a:p>
          <a:p>
            <a:pPr algn="just"/>
            <a:r>
              <a:rPr lang="es-MX" sz="2200" dirty="0"/>
              <a:t> </a:t>
            </a:r>
          </a:p>
          <a:p>
            <a:pPr algn="just"/>
            <a:r>
              <a:rPr lang="es-MX" sz="2200" dirty="0"/>
              <a:t>Desarrollan productos que serán de gran beneficio social en el futuro y son seguros en su fabricación y aplicación. Esa es la única manera de generar crecimiento sustentable rentable y asegurar nuestro éxito futuro. Así la sustentabilidad tiene sentido económico para la empresa.</a:t>
            </a:r>
          </a:p>
        </p:txBody>
      </p:sp>
    </p:spTree>
    <p:extLst>
      <p:ext uri="{BB962C8B-B14F-4D97-AF65-F5344CB8AC3E}">
        <p14:creationId xmlns:p14="http://schemas.microsoft.com/office/powerpoint/2010/main" val="24624039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sultado de imagen para empresas socialmente responsables en mexico">
            <a:extLst>
              <a:ext uri="{FF2B5EF4-FFF2-40B4-BE49-F238E27FC236}">
                <a16:creationId xmlns:a16="http://schemas.microsoft.com/office/drawing/2014/main" xmlns="" id="{D78AD1E7-DB54-4CA9-9C36-CC33346ACB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7506" y="2252842"/>
            <a:ext cx="2981257" cy="276443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ectángulo 2"/>
          <p:cNvSpPr/>
          <p:nvPr/>
        </p:nvSpPr>
        <p:spPr>
          <a:xfrm>
            <a:off x="1859235" y="576499"/>
            <a:ext cx="8624477" cy="523220"/>
          </a:xfrm>
          <a:prstGeom prst="rect">
            <a:avLst/>
          </a:prstGeom>
        </p:spPr>
        <p:txBody>
          <a:bodyPr wrap="none">
            <a:spAutoFit/>
          </a:bodyPr>
          <a:lstStyle/>
          <a:p>
            <a:r>
              <a:rPr lang="es-MX" sz="2800" b="1" dirty="0"/>
              <a:t>Empresas </a:t>
            </a:r>
            <a:r>
              <a:rPr lang="es-MX" sz="2800" b="1" dirty="0" smtClean="0"/>
              <a:t>Mexicanas Socialmente Responsables</a:t>
            </a:r>
            <a:endParaRPr lang="es-MX" sz="2800" b="1" dirty="0"/>
          </a:p>
        </p:txBody>
      </p:sp>
      <p:sp>
        <p:nvSpPr>
          <p:cNvPr id="5" name="Rectángulo 4"/>
          <p:cNvSpPr/>
          <p:nvPr/>
        </p:nvSpPr>
        <p:spPr>
          <a:xfrm>
            <a:off x="4838164" y="1271855"/>
            <a:ext cx="6933126" cy="5016758"/>
          </a:xfrm>
          <a:prstGeom prst="rect">
            <a:avLst/>
          </a:prstGeom>
        </p:spPr>
        <p:txBody>
          <a:bodyPr wrap="square">
            <a:spAutoFit/>
          </a:bodyPr>
          <a:lstStyle/>
          <a:p>
            <a:pPr algn="just"/>
            <a:r>
              <a:rPr lang="es-MX" sz="2000" dirty="0"/>
              <a:t>Ser una empresa responsable es más que seguir el modelo de RSE (Responsabilidad Social Empresarial), que incluye aspectos sociales y medioambientales, así como finanzas sanas, publica la revista Expansión en su edición trimestral CEO de alta gestión, correspondiente a noviembre-diciembre de 2014.</a:t>
            </a:r>
          </a:p>
          <a:p>
            <a:pPr marL="342900" indent="-342900" algn="just">
              <a:buAutoNum type="arabicPeriod"/>
            </a:pPr>
            <a:r>
              <a:rPr lang="es-MX" sz="2000" b="1" dirty="0"/>
              <a:t>Cemex</a:t>
            </a:r>
          </a:p>
          <a:p>
            <a:pPr marL="342900" indent="-342900" algn="just">
              <a:buAutoNum type="arabicPeriod"/>
            </a:pPr>
            <a:r>
              <a:rPr lang="es-MX" sz="2000" b="1" dirty="0"/>
              <a:t>Coca-Cola</a:t>
            </a:r>
          </a:p>
          <a:p>
            <a:pPr marL="342900" indent="-342900" algn="just">
              <a:buAutoNum type="arabicPeriod"/>
            </a:pPr>
            <a:r>
              <a:rPr lang="es-MX" sz="2000" b="1" dirty="0"/>
              <a:t>Coca-Cola FEMSA</a:t>
            </a:r>
          </a:p>
          <a:p>
            <a:pPr marL="342900" indent="-342900" algn="just">
              <a:buAutoNum type="arabicPeriod"/>
            </a:pPr>
            <a:r>
              <a:rPr lang="es-MX" sz="2000" b="1" dirty="0"/>
              <a:t>FEMSA</a:t>
            </a:r>
          </a:p>
          <a:p>
            <a:pPr marL="342900" indent="-342900" algn="just">
              <a:buAutoNum type="arabicPeriod"/>
            </a:pPr>
            <a:r>
              <a:rPr lang="es-MX" sz="2000" b="1" dirty="0"/>
              <a:t>Hewlett-Packard</a:t>
            </a:r>
          </a:p>
          <a:p>
            <a:pPr marL="342900" indent="-342900" algn="just">
              <a:buAutoNum type="arabicPeriod"/>
            </a:pPr>
            <a:r>
              <a:rPr lang="es-MX" sz="2000" b="1" dirty="0"/>
              <a:t>Cuauhtémoc Moctezuma</a:t>
            </a:r>
            <a:endParaRPr lang="es-MX" sz="2000" dirty="0"/>
          </a:p>
          <a:p>
            <a:pPr algn="just"/>
            <a:r>
              <a:rPr lang="es-MX" sz="2000" b="1" dirty="0"/>
              <a:t>7. </a:t>
            </a:r>
            <a:r>
              <a:rPr lang="es-MX" sz="2000" b="1" dirty="0" err="1"/>
              <a:t>Walmart</a:t>
            </a:r>
            <a:endParaRPr lang="es-MX" sz="2000" b="1" dirty="0"/>
          </a:p>
          <a:p>
            <a:pPr algn="just"/>
            <a:r>
              <a:rPr lang="es-MX" sz="2000" b="1" dirty="0"/>
              <a:t>8. Home </a:t>
            </a:r>
            <a:r>
              <a:rPr lang="es-MX" sz="2000" b="1" dirty="0" err="1"/>
              <a:t>Depot</a:t>
            </a:r>
            <a:endParaRPr lang="es-MX" sz="2000" b="1" dirty="0"/>
          </a:p>
          <a:p>
            <a:pPr algn="just"/>
            <a:r>
              <a:rPr lang="es-MX" sz="2000" b="1" dirty="0"/>
              <a:t>9. </a:t>
            </a:r>
            <a:r>
              <a:rPr lang="es-MX" sz="2000" b="1" dirty="0" err="1"/>
              <a:t>Herdez</a:t>
            </a:r>
            <a:endParaRPr lang="es-MX" sz="2000" b="1" dirty="0"/>
          </a:p>
          <a:p>
            <a:pPr algn="just"/>
            <a:r>
              <a:rPr lang="es-MX" sz="2000" b="1" dirty="0"/>
              <a:t>10. Telefónica (Movistar)</a:t>
            </a:r>
            <a:endParaRPr lang="es-MX" sz="2000" dirty="0"/>
          </a:p>
        </p:txBody>
      </p:sp>
    </p:spTree>
    <p:extLst>
      <p:ext uri="{BB962C8B-B14F-4D97-AF65-F5344CB8AC3E}">
        <p14:creationId xmlns:p14="http://schemas.microsoft.com/office/powerpoint/2010/main" val="1704307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xmlns="" id="{3D3C31E6-0682-43F0-8074-6A4B062A3A24}"/>
              </a:ext>
            </a:extLst>
          </p:cNvPr>
          <p:cNvGraphicFramePr>
            <a:graphicFrameLocks noGrp="1"/>
          </p:cNvGraphicFramePr>
          <p:nvPr>
            <p:extLst>
              <p:ext uri="{D42A27DB-BD31-4B8C-83A1-F6EECF244321}">
                <p14:modId xmlns:p14="http://schemas.microsoft.com/office/powerpoint/2010/main" val="827325879"/>
              </p:ext>
            </p:extLst>
          </p:nvPr>
        </p:nvGraphicFramePr>
        <p:xfrm>
          <a:off x="848138" y="1164512"/>
          <a:ext cx="10787269" cy="5080221"/>
        </p:xfrm>
        <a:graphic>
          <a:graphicData uri="http://schemas.openxmlformats.org/drawingml/2006/table">
            <a:tbl>
              <a:tblPr firstRow="1" bandRow="1">
                <a:tableStyleId>{68D230F3-CF80-4859-8CE7-A43EE81993B5}</a:tableStyleId>
              </a:tblPr>
              <a:tblGrid>
                <a:gridCol w="2150385">
                  <a:extLst>
                    <a:ext uri="{9D8B030D-6E8A-4147-A177-3AD203B41FA5}">
                      <a16:colId xmlns:a16="http://schemas.microsoft.com/office/drawing/2014/main" xmlns="" val="2804049405"/>
                    </a:ext>
                  </a:extLst>
                </a:gridCol>
                <a:gridCol w="2159221">
                  <a:extLst>
                    <a:ext uri="{9D8B030D-6E8A-4147-A177-3AD203B41FA5}">
                      <a16:colId xmlns:a16="http://schemas.microsoft.com/office/drawing/2014/main" xmlns="" val="2078657020"/>
                    </a:ext>
                  </a:extLst>
                </a:gridCol>
                <a:gridCol w="2159221">
                  <a:extLst>
                    <a:ext uri="{9D8B030D-6E8A-4147-A177-3AD203B41FA5}">
                      <a16:colId xmlns:a16="http://schemas.microsoft.com/office/drawing/2014/main" xmlns="" val="4082651821"/>
                    </a:ext>
                  </a:extLst>
                </a:gridCol>
                <a:gridCol w="2159221">
                  <a:extLst>
                    <a:ext uri="{9D8B030D-6E8A-4147-A177-3AD203B41FA5}">
                      <a16:colId xmlns:a16="http://schemas.microsoft.com/office/drawing/2014/main" xmlns="" val="2741998538"/>
                    </a:ext>
                  </a:extLst>
                </a:gridCol>
                <a:gridCol w="2159221">
                  <a:extLst>
                    <a:ext uri="{9D8B030D-6E8A-4147-A177-3AD203B41FA5}">
                      <a16:colId xmlns:a16="http://schemas.microsoft.com/office/drawing/2014/main" xmlns="" val="3736294344"/>
                    </a:ext>
                  </a:extLst>
                </a:gridCol>
              </a:tblGrid>
              <a:tr h="599661">
                <a:tc>
                  <a:txBody>
                    <a:bodyPr/>
                    <a:lstStyle/>
                    <a:p>
                      <a:pPr algn="ctr"/>
                      <a:r>
                        <a:rPr lang="es-MX" dirty="0"/>
                        <a:t>AÑO</a:t>
                      </a:r>
                      <a:endParaRPr lang="es-MX" dirty="0">
                        <a:solidFill>
                          <a:schemeClr val="bg1"/>
                        </a:solidFill>
                      </a:endParaRPr>
                    </a:p>
                  </a:txBody>
                  <a:tcPr/>
                </a:tc>
                <a:tc>
                  <a:txBody>
                    <a:bodyPr/>
                    <a:lstStyle/>
                    <a:p>
                      <a:pPr algn="ctr"/>
                      <a:r>
                        <a:rPr lang="es-MX" dirty="0"/>
                        <a:t>País</a:t>
                      </a:r>
                      <a:endParaRPr lang="es-MX" dirty="0">
                        <a:solidFill>
                          <a:schemeClr val="bg1"/>
                        </a:solidFill>
                      </a:endParaRPr>
                    </a:p>
                  </a:txBody>
                  <a:tcPr/>
                </a:tc>
                <a:tc>
                  <a:txBody>
                    <a:bodyPr/>
                    <a:lstStyle/>
                    <a:p>
                      <a:pPr algn="ctr"/>
                      <a:r>
                        <a:rPr lang="es-MX" dirty="0"/>
                        <a:t>Tipo de Emergencia</a:t>
                      </a:r>
                      <a:endParaRPr lang="es-MX" dirty="0">
                        <a:solidFill>
                          <a:schemeClr val="bg1"/>
                        </a:solidFill>
                      </a:endParaRPr>
                    </a:p>
                  </a:txBody>
                  <a:tcPr/>
                </a:tc>
                <a:tc>
                  <a:txBody>
                    <a:bodyPr/>
                    <a:lstStyle/>
                    <a:p>
                      <a:pPr algn="ctr"/>
                      <a:r>
                        <a:rPr lang="es-MX" dirty="0"/>
                        <a:t>Sustancias</a:t>
                      </a:r>
                      <a:endParaRPr lang="es-MX" dirty="0">
                        <a:solidFill>
                          <a:schemeClr val="bg1"/>
                        </a:solidFill>
                      </a:endParaRPr>
                    </a:p>
                  </a:txBody>
                  <a:tcPr/>
                </a:tc>
                <a:tc>
                  <a:txBody>
                    <a:bodyPr/>
                    <a:lstStyle/>
                    <a:p>
                      <a:pPr algn="ctr"/>
                      <a:r>
                        <a:rPr lang="es-MX" dirty="0"/>
                        <a:t>Muertos</a:t>
                      </a:r>
                      <a:endParaRPr lang="es-MX" dirty="0">
                        <a:solidFill>
                          <a:schemeClr val="bg1"/>
                        </a:solidFill>
                      </a:endParaRPr>
                    </a:p>
                  </a:txBody>
                  <a:tcPr/>
                </a:tc>
                <a:extLst>
                  <a:ext uri="{0D108BD9-81ED-4DB2-BD59-A6C34878D82A}">
                    <a16:rowId xmlns:a16="http://schemas.microsoft.com/office/drawing/2014/main" xmlns="" val="2024434990"/>
                  </a:ext>
                </a:extLst>
              </a:tr>
              <a:tr h="599661">
                <a:tc>
                  <a:txBody>
                    <a:bodyPr/>
                    <a:lstStyle/>
                    <a:p>
                      <a:pPr algn="ctr"/>
                      <a:r>
                        <a:rPr lang="es-MX" dirty="0"/>
                        <a:t>1921</a:t>
                      </a:r>
                      <a:endParaRPr lang="es-MX" dirty="0">
                        <a:solidFill>
                          <a:schemeClr val="bg1"/>
                        </a:solidFill>
                      </a:endParaRPr>
                    </a:p>
                  </a:txBody>
                  <a:tcPr/>
                </a:tc>
                <a:tc>
                  <a:txBody>
                    <a:bodyPr/>
                    <a:lstStyle/>
                    <a:p>
                      <a:pPr algn="ctr"/>
                      <a:r>
                        <a:rPr lang="es-MX" dirty="0"/>
                        <a:t>Alemania</a:t>
                      </a:r>
                      <a:endParaRPr lang="es-MX" dirty="0">
                        <a:solidFill>
                          <a:schemeClr val="bg1"/>
                        </a:solidFill>
                      </a:endParaRPr>
                    </a:p>
                  </a:txBody>
                  <a:tcPr/>
                </a:tc>
                <a:tc>
                  <a:txBody>
                    <a:bodyPr/>
                    <a:lstStyle/>
                    <a:p>
                      <a:pPr algn="ctr"/>
                      <a:r>
                        <a:rPr lang="es-MX" dirty="0"/>
                        <a:t>Explosión en fábrica</a:t>
                      </a:r>
                      <a:endParaRPr lang="es-MX" dirty="0">
                        <a:solidFill>
                          <a:schemeClr val="bg1"/>
                        </a:solidFill>
                      </a:endParaRPr>
                    </a:p>
                  </a:txBody>
                  <a:tcPr/>
                </a:tc>
                <a:tc>
                  <a:txBody>
                    <a:bodyPr/>
                    <a:lstStyle/>
                    <a:p>
                      <a:pPr algn="ctr"/>
                      <a:r>
                        <a:rPr lang="es-MX" dirty="0"/>
                        <a:t>Sulfato y nitrato de amonio</a:t>
                      </a:r>
                      <a:endParaRPr lang="es-MX" dirty="0">
                        <a:solidFill>
                          <a:schemeClr val="bg1"/>
                        </a:solidFill>
                      </a:endParaRPr>
                    </a:p>
                  </a:txBody>
                  <a:tcPr/>
                </a:tc>
                <a:tc>
                  <a:txBody>
                    <a:bodyPr/>
                    <a:lstStyle/>
                    <a:p>
                      <a:pPr algn="ctr"/>
                      <a:r>
                        <a:rPr lang="es-MX" dirty="0"/>
                        <a:t>&gt;500</a:t>
                      </a:r>
                      <a:endParaRPr lang="es-MX" dirty="0">
                        <a:solidFill>
                          <a:schemeClr val="bg1"/>
                        </a:solidFill>
                      </a:endParaRPr>
                    </a:p>
                  </a:txBody>
                  <a:tcPr/>
                </a:tc>
                <a:extLst>
                  <a:ext uri="{0D108BD9-81ED-4DB2-BD59-A6C34878D82A}">
                    <a16:rowId xmlns:a16="http://schemas.microsoft.com/office/drawing/2014/main" xmlns="" val="3352173847"/>
                  </a:ext>
                </a:extLst>
              </a:tr>
              <a:tr h="599661">
                <a:tc>
                  <a:txBody>
                    <a:bodyPr/>
                    <a:lstStyle/>
                    <a:p>
                      <a:pPr algn="ctr"/>
                      <a:r>
                        <a:rPr lang="es-MX" dirty="0"/>
                        <a:t>1933</a:t>
                      </a:r>
                      <a:endParaRPr lang="es-MX" dirty="0">
                        <a:solidFill>
                          <a:schemeClr val="bg1"/>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dirty="0"/>
                        <a:t>Alemania</a:t>
                      </a:r>
                    </a:p>
                    <a:p>
                      <a:pPr algn="ctr"/>
                      <a:endParaRPr lang="es-MX" dirty="0">
                        <a:solidFill>
                          <a:schemeClr val="bg1"/>
                        </a:solidFill>
                      </a:endParaRPr>
                    </a:p>
                  </a:txBody>
                  <a:tcPr/>
                </a:tc>
                <a:tc>
                  <a:txBody>
                    <a:bodyPr/>
                    <a:lstStyle/>
                    <a:p>
                      <a:pPr algn="ctr"/>
                      <a:r>
                        <a:rPr lang="es-MX" dirty="0"/>
                        <a:t>Explosión en fundición</a:t>
                      </a:r>
                      <a:endParaRPr lang="es-MX" dirty="0">
                        <a:solidFill>
                          <a:schemeClr val="bg1"/>
                        </a:solidFill>
                      </a:endParaRPr>
                    </a:p>
                  </a:txBody>
                  <a:tcPr/>
                </a:tc>
                <a:tc>
                  <a:txBody>
                    <a:bodyPr/>
                    <a:lstStyle/>
                    <a:p>
                      <a:pPr algn="ctr"/>
                      <a:r>
                        <a:rPr lang="es-MX" dirty="0"/>
                        <a:t>Gas y </a:t>
                      </a:r>
                      <a:r>
                        <a:rPr lang="es-MX" dirty="0" err="1"/>
                        <a:t>Coke</a:t>
                      </a:r>
                      <a:endParaRPr lang="es-MX" dirty="0">
                        <a:solidFill>
                          <a:schemeClr val="bg1"/>
                        </a:solidFill>
                      </a:endParaRPr>
                    </a:p>
                  </a:txBody>
                  <a:tcPr/>
                </a:tc>
                <a:tc>
                  <a:txBody>
                    <a:bodyPr/>
                    <a:lstStyle/>
                    <a:p>
                      <a:pPr algn="ctr"/>
                      <a:r>
                        <a:rPr lang="es-MX" dirty="0"/>
                        <a:t>65</a:t>
                      </a:r>
                      <a:endParaRPr lang="es-MX" dirty="0">
                        <a:solidFill>
                          <a:schemeClr val="bg1"/>
                        </a:solidFill>
                      </a:endParaRPr>
                    </a:p>
                  </a:txBody>
                  <a:tcPr/>
                </a:tc>
                <a:extLst>
                  <a:ext uri="{0D108BD9-81ED-4DB2-BD59-A6C34878D82A}">
                    <a16:rowId xmlns:a16="http://schemas.microsoft.com/office/drawing/2014/main" xmlns="" val="3419677731"/>
                  </a:ext>
                </a:extLst>
              </a:tr>
              <a:tr h="599661">
                <a:tc>
                  <a:txBody>
                    <a:bodyPr/>
                    <a:lstStyle/>
                    <a:p>
                      <a:pPr algn="ctr"/>
                      <a:r>
                        <a:rPr lang="es-MX" dirty="0"/>
                        <a:t>1935</a:t>
                      </a:r>
                      <a:endParaRPr lang="es-MX" dirty="0">
                        <a:solidFill>
                          <a:schemeClr val="bg1"/>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dirty="0"/>
                        <a:t>Alemania</a:t>
                      </a:r>
                    </a:p>
                    <a:p>
                      <a:pPr algn="ctr"/>
                      <a:endParaRPr lang="es-MX" dirty="0">
                        <a:solidFill>
                          <a:schemeClr val="bg1"/>
                        </a:solidFill>
                      </a:endParaRPr>
                    </a:p>
                  </a:txBody>
                  <a:tcPr/>
                </a:tc>
                <a:tc>
                  <a:txBody>
                    <a:bodyPr/>
                    <a:lstStyle/>
                    <a:p>
                      <a:pPr algn="ctr"/>
                      <a:r>
                        <a:rPr lang="es-MX" dirty="0"/>
                        <a:t>Explosión en fábrica</a:t>
                      </a:r>
                      <a:endParaRPr lang="es-MX" dirty="0">
                        <a:solidFill>
                          <a:schemeClr val="bg1"/>
                        </a:solidFill>
                      </a:endParaRPr>
                    </a:p>
                  </a:txBody>
                  <a:tcPr/>
                </a:tc>
                <a:tc>
                  <a:txBody>
                    <a:bodyPr/>
                    <a:lstStyle/>
                    <a:p>
                      <a:pPr algn="ctr"/>
                      <a:r>
                        <a:rPr lang="es-MX" dirty="0" err="1"/>
                        <a:t>Trinitritotolueno</a:t>
                      </a:r>
                      <a:r>
                        <a:rPr lang="es-MX" dirty="0"/>
                        <a:t> y nitroglicerina</a:t>
                      </a:r>
                      <a:endParaRPr lang="es-MX" dirty="0">
                        <a:solidFill>
                          <a:schemeClr val="bg1"/>
                        </a:solidFill>
                      </a:endParaRPr>
                    </a:p>
                  </a:txBody>
                  <a:tcPr/>
                </a:tc>
                <a:tc>
                  <a:txBody>
                    <a:bodyPr/>
                    <a:lstStyle/>
                    <a:p>
                      <a:pPr algn="ctr"/>
                      <a:r>
                        <a:rPr lang="es-MX" dirty="0"/>
                        <a:t>82</a:t>
                      </a:r>
                      <a:endParaRPr lang="es-MX" dirty="0">
                        <a:solidFill>
                          <a:schemeClr val="bg1"/>
                        </a:solidFill>
                      </a:endParaRPr>
                    </a:p>
                  </a:txBody>
                  <a:tcPr/>
                </a:tc>
                <a:extLst>
                  <a:ext uri="{0D108BD9-81ED-4DB2-BD59-A6C34878D82A}">
                    <a16:rowId xmlns:a16="http://schemas.microsoft.com/office/drawing/2014/main" xmlns="" val="3527501625"/>
                  </a:ext>
                </a:extLst>
              </a:tr>
              <a:tr h="599661">
                <a:tc>
                  <a:txBody>
                    <a:bodyPr/>
                    <a:lstStyle/>
                    <a:p>
                      <a:pPr algn="ctr"/>
                      <a:r>
                        <a:rPr lang="es-MX" dirty="0"/>
                        <a:t>1942</a:t>
                      </a:r>
                      <a:endParaRPr lang="es-MX" dirty="0">
                        <a:solidFill>
                          <a:schemeClr val="bg1"/>
                        </a:solidFill>
                      </a:endParaRPr>
                    </a:p>
                  </a:txBody>
                  <a:tcPr/>
                </a:tc>
                <a:tc>
                  <a:txBody>
                    <a:bodyPr/>
                    <a:lstStyle/>
                    <a:p>
                      <a:pPr algn="ctr"/>
                      <a:r>
                        <a:rPr lang="es-MX" dirty="0"/>
                        <a:t>Bélgica</a:t>
                      </a:r>
                      <a:endParaRPr lang="es-MX" dirty="0">
                        <a:solidFill>
                          <a:schemeClr val="bg1"/>
                        </a:solidFill>
                      </a:endParaRPr>
                    </a:p>
                  </a:txBody>
                  <a:tcPr/>
                </a:tc>
                <a:tc>
                  <a:txBody>
                    <a:bodyPr/>
                    <a:lstStyle/>
                    <a:p>
                      <a:pPr algn="ctr"/>
                      <a:r>
                        <a:rPr lang="es-MX" dirty="0"/>
                        <a:t>Explosión</a:t>
                      </a:r>
                      <a:endParaRPr lang="es-MX" dirty="0">
                        <a:solidFill>
                          <a:schemeClr val="bg1"/>
                        </a:solidFill>
                      </a:endParaRPr>
                    </a:p>
                  </a:txBody>
                  <a:tcPr/>
                </a:tc>
                <a:tc>
                  <a:txBody>
                    <a:bodyPr/>
                    <a:lstStyle/>
                    <a:p>
                      <a:pPr algn="ctr"/>
                      <a:r>
                        <a:rPr lang="es-MX" dirty="0"/>
                        <a:t>Nitrato de Amonio</a:t>
                      </a:r>
                      <a:endParaRPr lang="es-MX" dirty="0">
                        <a:solidFill>
                          <a:schemeClr val="bg1"/>
                        </a:solidFill>
                      </a:endParaRPr>
                    </a:p>
                  </a:txBody>
                  <a:tcPr/>
                </a:tc>
                <a:tc>
                  <a:txBody>
                    <a:bodyPr/>
                    <a:lstStyle/>
                    <a:p>
                      <a:pPr algn="ctr"/>
                      <a:r>
                        <a:rPr lang="es-MX" dirty="0"/>
                        <a:t>&gt;100</a:t>
                      </a:r>
                      <a:endParaRPr lang="es-MX" dirty="0">
                        <a:solidFill>
                          <a:schemeClr val="bg1"/>
                        </a:solidFill>
                      </a:endParaRPr>
                    </a:p>
                  </a:txBody>
                  <a:tcPr/>
                </a:tc>
                <a:extLst>
                  <a:ext uri="{0D108BD9-81ED-4DB2-BD59-A6C34878D82A}">
                    <a16:rowId xmlns:a16="http://schemas.microsoft.com/office/drawing/2014/main" xmlns="" val="4202177684"/>
                  </a:ext>
                </a:extLst>
              </a:tr>
              <a:tr h="599661">
                <a:tc>
                  <a:txBody>
                    <a:bodyPr/>
                    <a:lstStyle/>
                    <a:p>
                      <a:pPr algn="ctr"/>
                      <a:r>
                        <a:rPr lang="es-MX" dirty="0"/>
                        <a:t>1944</a:t>
                      </a:r>
                      <a:endParaRPr lang="es-MX" dirty="0">
                        <a:solidFill>
                          <a:schemeClr val="bg1"/>
                        </a:solidFill>
                      </a:endParaRPr>
                    </a:p>
                  </a:txBody>
                  <a:tcPr/>
                </a:tc>
                <a:tc>
                  <a:txBody>
                    <a:bodyPr/>
                    <a:lstStyle/>
                    <a:p>
                      <a:pPr algn="ctr"/>
                      <a:r>
                        <a:rPr lang="es-MX" dirty="0"/>
                        <a:t>Estados Unidos</a:t>
                      </a:r>
                      <a:endParaRPr lang="es-MX" dirty="0">
                        <a:solidFill>
                          <a:schemeClr val="bg1"/>
                        </a:solidFill>
                      </a:endParaRPr>
                    </a:p>
                  </a:txBody>
                  <a:tcPr/>
                </a:tc>
                <a:tc>
                  <a:txBody>
                    <a:bodyPr/>
                    <a:lstStyle/>
                    <a:p>
                      <a:pPr algn="ctr"/>
                      <a:r>
                        <a:rPr lang="es-MX" dirty="0"/>
                        <a:t>Explosión de una nube de gas</a:t>
                      </a:r>
                      <a:endParaRPr lang="es-MX" dirty="0">
                        <a:solidFill>
                          <a:schemeClr val="bg1"/>
                        </a:solidFill>
                      </a:endParaRPr>
                    </a:p>
                  </a:txBody>
                  <a:tcPr/>
                </a:tc>
                <a:tc>
                  <a:txBody>
                    <a:bodyPr/>
                    <a:lstStyle/>
                    <a:p>
                      <a:pPr algn="ctr"/>
                      <a:r>
                        <a:rPr lang="es-MX" dirty="0"/>
                        <a:t>Gas Licuado</a:t>
                      </a:r>
                      <a:endParaRPr lang="es-MX" dirty="0">
                        <a:solidFill>
                          <a:schemeClr val="bg1"/>
                        </a:solidFill>
                      </a:endParaRPr>
                    </a:p>
                  </a:txBody>
                  <a:tcPr/>
                </a:tc>
                <a:tc>
                  <a:txBody>
                    <a:bodyPr/>
                    <a:lstStyle/>
                    <a:p>
                      <a:pPr algn="ctr"/>
                      <a:r>
                        <a:rPr lang="es-MX" dirty="0"/>
                        <a:t>130</a:t>
                      </a:r>
                      <a:endParaRPr lang="es-MX" dirty="0">
                        <a:solidFill>
                          <a:schemeClr val="bg1"/>
                        </a:solidFill>
                      </a:endParaRPr>
                    </a:p>
                  </a:txBody>
                  <a:tcPr/>
                </a:tc>
                <a:extLst>
                  <a:ext uri="{0D108BD9-81ED-4DB2-BD59-A6C34878D82A}">
                    <a16:rowId xmlns:a16="http://schemas.microsoft.com/office/drawing/2014/main" xmlns="" val="2846868882"/>
                  </a:ext>
                </a:extLst>
              </a:tr>
              <a:tr h="599661">
                <a:tc>
                  <a:txBody>
                    <a:bodyPr/>
                    <a:lstStyle/>
                    <a:p>
                      <a:pPr algn="ctr"/>
                      <a:r>
                        <a:rPr lang="es-MX" dirty="0"/>
                        <a:t>1948</a:t>
                      </a:r>
                      <a:endParaRPr lang="es-MX" dirty="0">
                        <a:solidFill>
                          <a:schemeClr val="bg1"/>
                        </a:solidFill>
                      </a:endParaRPr>
                    </a:p>
                  </a:txBody>
                  <a:tcPr/>
                </a:tc>
                <a:tc>
                  <a:txBody>
                    <a:bodyPr/>
                    <a:lstStyle/>
                    <a:p>
                      <a:pPr algn="ctr"/>
                      <a:r>
                        <a:rPr lang="es-MX" dirty="0"/>
                        <a:t>Alemania</a:t>
                      </a:r>
                      <a:endParaRPr lang="es-MX" dirty="0">
                        <a:solidFill>
                          <a:schemeClr val="bg1"/>
                        </a:solidFill>
                      </a:endParaRPr>
                    </a:p>
                  </a:txBody>
                  <a:tcPr/>
                </a:tc>
                <a:tc>
                  <a:txBody>
                    <a:bodyPr/>
                    <a:lstStyle/>
                    <a:p>
                      <a:pPr algn="ctr"/>
                      <a:r>
                        <a:rPr lang="es-MX" dirty="0"/>
                        <a:t>Explosión en fábrica</a:t>
                      </a:r>
                      <a:endParaRPr lang="es-MX" dirty="0">
                        <a:solidFill>
                          <a:schemeClr val="bg1"/>
                        </a:solidFill>
                      </a:endParaRPr>
                    </a:p>
                  </a:txBody>
                  <a:tcPr/>
                </a:tc>
                <a:tc>
                  <a:txBody>
                    <a:bodyPr/>
                    <a:lstStyle/>
                    <a:p>
                      <a:pPr algn="ctr"/>
                      <a:r>
                        <a:rPr lang="es-MX" dirty="0"/>
                        <a:t>Éter </a:t>
                      </a:r>
                      <a:r>
                        <a:rPr lang="es-MX" dirty="0" err="1"/>
                        <a:t>dimetílico</a:t>
                      </a:r>
                      <a:endParaRPr lang="es-MX" dirty="0">
                        <a:solidFill>
                          <a:schemeClr val="bg1"/>
                        </a:solidFill>
                      </a:endParaRPr>
                    </a:p>
                  </a:txBody>
                  <a:tcPr/>
                </a:tc>
                <a:tc>
                  <a:txBody>
                    <a:bodyPr/>
                    <a:lstStyle/>
                    <a:p>
                      <a:pPr algn="ctr"/>
                      <a:r>
                        <a:rPr lang="es-MX" dirty="0"/>
                        <a:t>209</a:t>
                      </a:r>
                      <a:endParaRPr lang="es-MX" dirty="0">
                        <a:solidFill>
                          <a:schemeClr val="bg1"/>
                        </a:solidFill>
                      </a:endParaRPr>
                    </a:p>
                  </a:txBody>
                  <a:tcPr/>
                </a:tc>
                <a:extLst>
                  <a:ext uri="{0D108BD9-81ED-4DB2-BD59-A6C34878D82A}">
                    <a16:rowId xmlns:a16="http://schemas.microsoft.com/office/drawing/2014/main" xmlns="" val="2988029886"/>
                  </a:ext>
                </a:extLst>
              </a:tr>
              <a:tr h="599661">
                <a:tc>
                  <a:txBody>
                    <a:bodyPr/>
                    <a:lstStyle/>
                    <a:p>
                      <a:pPr algn="ctr"/>
                      <a:r>
                        <a:rPr lang="es-MX" dirty="0"/>
                        <a:t>1970</a:t>
                      </a:r>
                      <a:endParaRPr lang="es-MX" dirty="0">
                        <a:solidFill>
                          <a:schemeClr val="bg1"/>
                        </a:solidFill>
                      </a:endParaRPr>
                    </a:p>
                  </a:txBody>
                  <a:tcPr/>
                </a:tc>
                <a:tc>
                  <a:txBody>
                    <a:bodyPr/>
                    <a:lstStyle/>
                    <a:p>
                      <a:pPr algn="ctr"/>
                      <a:r>
                        <a:rPr lang="es-MX" dirty="0"/>
                        <a:t>Japón</a:t>
                      </a:r>
                      <a:endParaRPr lang="es-MX" dirty="0">
                        <a:solidFill>
                          <a:schemeClr val="bg1"/>
                        </a:solidFill>
                      </a:endParaRPr>
                    </a:p>
                  </a:txBody>
                  <a:tcPr/>
                </a:tc>
                <a:tc>
                  <a:txBody>
                    <a:bodyPr/>
                    <a:lstStyle/>
                    <a:p>
                      <a:pPr algn="ctr"/>
                      <a:r>
                        <a:rPr lang="es-MX" dirty="0"/>
                        <a:t>Explosión</a:t>
                      </a:r>
                      <a:endParaRPr lang="es-MX" dirty="0">
                        <a:solidFill>
                          <a:schemeClr val="bg1"/>
                        </a:solidFill>
                      </a:endParaRPr>
                    </a:p>
                  </a:txBody>
                  <a:tcPr/>
                </a:tc>
                <a:tc>
                  <a:txBody>
                    <a:bodyPr/>
                    <a:lstStyle/>
                    <a:p>
                      <a:pPr algn="ctr"/>
                      <a:r>
                        <a:rPr lang="es-MX" dirty="0"/>
                        <a:t>Gas</a:t>
                      </a:r>
                      <a:endParaRPr lang="es-MX" dirty="0">
                        <a:solidFill>
                          <a:schemeClr val="bg1"/>
                        </a:solidFill>
                      </a:endParaRPr>
                    </a:p>
                  </a:txBody>
                  <a:tcPr/>
                </a:tc>
                <a:tc>
                  <a:txBody>
                    <a:bodyPr/>
                    <a:lstStyle/>
                    <a:p>
                      <a:pPr algn="ctr"/>
                      <a:r>
                        <a:rPr lang="es-MX" dirty="0"/>
                        <a:t>92</a:t>
                      </a:r>
                      <a:endParaRPr lang="es-MX" dirty="0">
                        <a:solidFill>
                          <a:schemeClr val="bg1"/>
                        </a:solidFill>
                      </a:endParaRPr>
                    </a:p>
                  </a:txBody>
                  <a:tcPr/>
                </a:tc>
                <a:extLst>
                  <a:ext uri="{0D108BD9-81ED-4DB2-BD59-A6C34878D82A}">
                    <a16:rowId xmlns:a16="http://schemas.microsoft.com/office/drawing/2014/main" xmlns="" val="8600252"/>
                  </a:ext>
                </a:extLst>
              </a:tr>
            </a:tbl>
          </a:graphicData>
        </a:graphic>
      </p:graphicFrame>
      <p:sp>
        <p:nvSpPr>
          <p:cNvPr id="3" name="Rectángulo 2"/>
          <p:cNvSpPr/>
          <p:nvPr/>
        </p:nvSpPr>
        <p:spPr>
          <a:xfrm>
            <a:off x="2738250" y="475377"/>
            <a:ext cx="7007046" cy="523220"/>
          </a:xfrm>
          <a:prstGeom prst="rect">
            <a:avLst/>
          </a:prstGeom>
        </p:spPr>
        <p:txBody>
          <a:bodyPr wrap="none">
            <a:spAutoFit/>
          </a:bodyPr>
          <a:lstStyle/>
          <a:p>
            <a:pPr algn="ctr"/>
            <a:r>
              <a:rPr lang="es-MX" sz="2800" b="1" dirty="0">
                <a:effectLst>
                  <a:glow rad="38100">
                    <a:schemeClr val="bg1">
                      <a:lumMod val="65000"/>
                      <a:lumOff val="35000"/>
                      <a:alpha val="40000"/>
                    </a:schemeClr>
                  </a:glow>
                </a:effectLst>
              </a:rPr>
              <a:t>Algunas </a:t>
            </a:r>
            <a:r>
              <a:rPr lang="es-MX" sz="2800" b="1" dirty="0" smtClean="0">
                <a:effectLst>
                  <a:glow rad="38100">
                    <a:schemeClr val="bg1">
                      <a:lumMod val="65000"/>
                      <a:lumOff val="35000"/>
                      <a:alpha val="40000"/>
                    </a:schemeClr>
                  </a:glow>
                </a:effectLst>
              </a:rPr>
              <a:t>Emergencias Químicas Graves</a:t>
            </a:r>
            <a:endParaRPr lang="es-MX" sz="2800" b="1" dirty="0"/>
          </a:p>
        </p:txBody>
      </p:sp>
    </p:spTree>
    <p:extLst>
      <p:ext uri="{BB962C8B-B14F-4D97-AF65-F5344CB8AC3E}">
        <p14:creationId xmlns:p14="http://schemas.microsoft.com/office/powerpoint/2010/main" val="8973134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xmlns="" id="{11E21428-D24B-447B-B971-804E8F404287}"/>
              </a:ext>
            </a:extLst>
          </p:cNvPr>
          <p:cNvGraphicFramePr>
            <a:graphicFrameLocks noGrp="1"/>
          </p:cNvGraphicFramePr>
          <p:nvPr>
            <p:extLst>
              <p:ext uri="{D42A27DB-BD31-4B8C-83A1-F6EECF244321}">
                <p14:modId xmlns:p14="http://schemas.microsoft.com/office/powerpoint/2010/main" val="1963498255"/>
              </p:ext>
            </p:extLst>
          </p:nvPr>
        </p:nvGraphicFramePr>
        <p:xfrm>
          <a:off x="795505" y="510862"/>
          <a:ext cx="10787269" cy="4999383"/>
        </p:xfrm>
        <a:graphic>
          <a:graphicData uri="http://schemas.openxmlformats.org/drawingml/2006/table">
            <a:tbl>
              <a:tblPr firstRow="1" bandRow="1">
                <a:tableStyleId>{5FD0F851-EC5A-4D38-B0AD-8093EC10F338}</a:tableStyleId>
              </a:tblPr>
              <a:tblGrid>
                <a:gridCol w="2150385">
                  <a:extLst>
                    <a:ext uri="{9D8B030D-6E8A-4147-A177-3AD203B41FA5}">
                      <a16:colId xmlns:a16="http://schemas.microsoft.com/office/drawing/2014/main" xmlns="" val="2804049405"/>
                    </a:ext>
                  </a:extLst>
                </a:gridCol>
                <a:gridCol w="2159221">
                  <a:extLst>
                    <a:ext uri="{9D8B030D-6E8A-4147-A177-3AD203B41FA5}">
                      <a16:colId xmlns:a16="http://schemas.microsoft.com/office/drawing/2014/main" xmlns="" val="2078657020"/>
                    </a:ext>
                  </a:extLst>
                </a:gridCol>
                <a:gridCol w="2159221">
                  <a:extLst>
                    <a:ext uri="{9D8B030D-6E8A-4147-A177-3AD203B41FA5}">
                      <a16:colId xmlns:a16="http://schemas.microsoft.com/office/drawing/2014/main" xmlns="" val="4082651821"/>
                    </a:ext>
                  </a:extLst>
                </a:gridCol>
                <a:gridCol w="2159221">
                  <a:extLst>
                    <a:ext uri="{9D8B030D-6E8A-4147-A177-3AD203B41FA5}">
                      <a16:colId xmlns:a16="http://schemas.microsoft.com/office/drawing/2014/main" xmlns="" val="2741998538"/>
                    </a:ext>
                  </a:extLst>
                </a:gridCol>
                <a:gridCol w="2159221">
                  <a:extLst>
                    <a:ext uri="{9D8B030D-6E8A-4147-A177-3AD203B41FA5}">
                      <a16:colId xmlns:a16="http://schemas.microsoft.com/office/drawing/2014/main" xmlns="" val="3736294344"/>
                    </a:ext>
                  </a:extLst>
                </a:gridCol>
              </a:tblGrid>
              <a:tr h="599661">
                <a:tc>
                  <a:txBody>
                    <a:bodyPr/>
                    <a:lstStyle/>
                    <a:p>
                      <a:pPr algn="ctr"/>
                      <a:r>
                        <a:rPr lang="es-MX" dirty="0"/>
                        <a:t>AÑO</a:t>
                      </a:r>
                      <a:endParaRPr lang="es-MX" dirty="0">
                        <a:solidFill>
                          <a:schemeClr val="bg1"/>
                        </a:solidFill>
                      </a:endParaRPr>
                    </a:p>
                  </a:txBody>
                  <a:tcPr/>
                </a:tc>
                <a:tc>
                  <a:txBody>
                    <a:bodyPr/>
                    <a:lstStyle/>
                    <a:p>
                      <a:pPr algn="ctr"/>
                      <a:r>
                        <a:rPr lang="es-MX" dirty="0"/>
                        <a:t>País</a:t>
                      </a:r>
                      <a:endParaRPr lang="es-MX" dirty="0">
                        <a:solidFill>
                          <a:schemeClr val="bg1"/>
                        </a:solidFill>
                      </a:endParaRPr>
                    </a:p>
                  </a:txBody>
                  <a:tcPr/>
                </a:tc>
                <a:tc>
                  <a:txBody>
                    <a:bodyPr/>
                    <a:lstStyle/>
                    <a:p>
                      <a:pPr algn="ctr"/>
                      <a:r>
                        <a:rPr lang="es-MX" dirty="0"/>
                        <a:t>Tipo de Emergencia</a:t>
                      </a:r>
                      <a:endParaRPr lang="es-MX" dirty="0">
                        <a:solidFill>
                          <a:schemeClr val="bg1"/>
                        </a:solidFill>
                      </a:endParaRPr>
                    </a:p>
                  </a:txBody>
                  <a:tcPr/>
                </a:tc>
                <a:tc>
                  <a:txBody>
                    <a:bodyPr/>
                    <a:lstStyle/>
                    <a:p>
                      <a:pPr algn="ctr"/>
                      <a:r>
                        <a:rPr lang="es-MX" dirty="0"/>
                        <a:t>Sustancias</a:t>
                      </a:r>
                      <a:endParaRPr lang="es-MX" dirty="0">
                        <a:solidFill>
                          <a:schemeClr val="bg1"/>
                        </a:solidFill>
                      </a:endParaRPr>
                    </a:p>
                  </a:txBody>
                  <a:tcPr/>
                </a:tc>
                <a:tc>
                  <a:txBody>
                    <a:bodyPr/>
                    <a:lstStyle/>
                    <a:p>
                      <a:pPr algn="ctr"/>
                      <a:r>
                        <a:rPr lang="es-MX" dirty="0"/>
                        <a:t>Muertos</a:t>
                      </a:r>
                      <a:endParaRPr lang="es-MX" dirty="0">
                        <a:solidFill>
                          <a:schemeClr val="bg1"/>
                        </a:solidFill>
                      </a:endParaRPr>
                    </a:p>
                  </a:txBody>
                  <a:tcPr/>
                </a:tc>
                <a:extLst>
                  <a:ext uri="{0D108BD9-81ED-4DB2-BD59-A6C34878D82A}">
                    <a16:rowId xmlns:a16="http://schemas.microsoft.com/office/drawing/2014/main" xmlns="" val="2024434990"/>
                  </a:ext>
                </a:extLst>
              </a:tr>
              <a:tr h="599661">
                <a:tc>
                  <a:txBody>
                    <a:bodyPr/>
                    <a:lstStyle/>
                    <a:p>
                      <a:pPr algn="ctr"/>
                      <a:r>
                        <a:rPr lang="es-MX" dirty="0"/>
                        <a:t>1976</a:t>
                      </a:r>
                      <a:endParaRPr lang="es-MX" dirty="0">
                        <a:solidFill>
                          <a:schemeClr val="bg1"/>
                        </a:solidFill>
                      </a:endParaRPr>
                    </a:p>
                  </a:txBody>
                  <a:tcPr/>
                </a:tc>
                <a:tc>
                  <a:txBody>
                    <a:bodyPr/>
                    <a:lstStyle/>
                    <a:p>
                      <a:pPr algn="ctr"/>
                      <a:r>
                        <a:rPr lang="es-MX" dirty="0"/>
                        <a:t>Italia*</a:t>
                      </a:r>
                      <a:endParaRPr lang="es-MX" dirty="0">
                        <a:solidFill>
                          <a:schemeClr val="bg1"/>
                        </a:solidFill>
                      </a:endParaRPr>
                    </a:p>
                  </a:txBody>
                  <a:tcPr/>
                </a:tc>
                <a:tc>
                  <a:txBody>
                    <a:bodyPr/>
                    <a:lstStyle/>
                    <a:p>
                      <a:pPr algn="ctr"/>
                      <a:r>
                        <a:rPr lang="es-MX" dirty="0"/>
                        <a:t>Fuga de Reactor</a:t>
                      </a:r>
                      <a:endParaRPr lang="es-MX" dirty="0">
                        <a:solidFill>
                          <a:schemeClr val="bg1"/>
                        </a:solidFill>
                      </a:endParaRPr>
                    </a:p>
                  </a:txBody>
                  <a:tcPr/>
                </a:tc>
                <a:tc>
                  <a:txBody>
                    <a:bodyPr/>
                    <a:lstStyle/>
                    <a:p>
                      <a:pPr algn="ctr"/>
                      <a:r>
                        <a:rPr lang="es-MX" dirty="0"/>
                        <a:t>Fenoles clorados y dioxinas</a:t>
                      </a:r>
                      <a:endParaRPr lang="es-MX" dirty="0">
                        <a:solidFill>
                          <a:schemeClr val="bg1"/>
                        </a:solidFill>
                      </a:endParaRPr>
                    </a:p>
                  </a:txBody>
                  <a:tcPr/>
                </a:tc>
                <a:tc>
                  <a:txBody>
                    <a:bodyPr/>
                    <a:lstStyle/>
                    <a:p>
                      <a:pPr algn="ctr"/>
                      <a:r>
                        <a:rPr lang="es-MX" dirty="0"/>
                        <a:t>40 000 expuestos</a:t>
                      </a:r>
                      <a:endParaRPr lang="es-MX" dirty="0">
                        <a:solidFill>
                          <a:schemeClr val="bg1"/>
                        </a:solidFill>
                      </a:endParaRPr>
                    </a:p>
                  </a:txBody>
                  <a:tcPr/>
                </a:tc>
                <a:extLst>
                  <a:ext uri="{0D108BD9-81ED-4DB2-BD59-A6C34878D82A}">
                    <a16:rowId xmlns:a16="http://schemas.microsoft.com/office/drawing/2014/main" xmlns="" val="3352173847"/>
                  </a:ext>
                </a:extLst>
              </a:tr>
              <a:tr h="599661">
                <a:tc>
                  <a:txBody>
                    <a:bodyPr/>
                    <a:lstStyle/>
                    <a:p>
                      <a:pPr algn="ctr"/>
                      <a:r>
                        <a:rPr lang="es-MX" dirty="0"/>
                        <a:t>1978</a:t>
                      </a:r>
                      <a:endParaRPr lang="es-MX" dirty="0">
                        <a:solidFill>
                          <a:schemeClr val="bg1"/>
                        </a:solidFill>
                      </a:endParaRPr>
                    </a:p>
                  </a:txBody>
                  <a:tcPr/>
                </a:tc>
                <a:tc>
                  <a:txBody>
                    <a:bodyPr/>
                    <a:lstStyle/>
                    <a:p>
                      <a:pPr algn="ctr"/>
                      <a:r>
                        <a:rPr lang="es-MX" dirty="0"/>
                        <a:t>México</a:t>
                      </a:r>
                      <a:endParaRPr lang="es-MX" dirty="0">
                        <a:solidFill>
                          <a:schemeClr val="bg1"/>
                        </a:solidFill>
                      </a:endParaRPr>
                    </a:p>
                  </a:txBody>
                  <a:tcPr/>
                </a:tc>
                <a:tc>
                  <a:txBody>
                    <a:bodyPr/>
                    <a:lstStyle/>
                    <a:p>
                      <a:pPr algn="ctr"/>
                      <a:r>
                        <a:rPr lang="es-MX" dirty="0"/>
                        <a:t>Explosión</a:t>
                      </a:r>
                      <a:endParaRPr lang="es-MX" dirty="0">
                        <a:solidFill>
                          <a:schemeClr val="bg1"/>
                        </a:solidFill>
                      </a:endParaRPr>
                    </a:p>
                  </a:txBody>
                  <a:tcPr/>
                </a:tc>
                <a:tc>
                  <a:txBody>
                    <a:bodyPr/>
                    <a:lstStyle/>
                    <a:p>
                      <a:pPr algn="ctr"/>
                      <a:r>
                        <a:rPr lang="es-MX" dirty="0"/>
                        <a:t>Butano</a:t>
                      </a:r>
                      <a:endParaRPr lang="es-MX" dirty="0">
                        <a:solidFill>
                          <a:schemeClr val="bg1"/>
                        </a:solidFill>
                      </a:endParaRPr>
                    </a:p>
                  </a:txBody>
                  <a:tcPr/>
                </a:tc>
                <a:tc>
                  <a:txBody>
                    <a:bodyPr/>
                    <a:lstStyle/>
                    <a:p>
                      <a:pPr algn="ctr"/>
                      <a:r>
                        <a:rPr lang="es-MX" dirty="0"/>
                        <a:t>100</a:t>
                      </a:r>
                      <a:endParaRPr lang="es-MX" dirty="0">
                        <a:solidFill>
                          <a:schemeClr val="bg1"/>
                        </a:solidFill>
                      </a:endParaRPr>
                    </a:p>
                  </a:txBody>
                  <a:tcPr/>
                </a:tc>
                <a:extLst>
                  <a:ext uri="{0D108BD9-81ED-4DB2-BD59-A6C34878D82A}">
                    <a16:rowId xmlns:a16="http://schemas.microsoft.com/office/drawing/2014/main" xmlns="" val="3419677731"/>
                  </a:ext>
                </a:extLst>
              </a:tr>
              <a:tr h="599661">
                <a:tc>
                  <a:txBody>
                    <a:bodyPr/>
                    <a:lstStyle/>
                    <a:p>
                      <a:pPr algn="ctr"/>
                      <a:r>
                        <a:rPr lang="es-MX" dirty="0"/>
                        <a:t>1979</a:t>
                      </a:r>
                      <a:endParaRPr lang="es-MX" dirty="0">
                        <a:solidFill>
                          <a:schemeClr val="bg1"/>
                        </a:solidFill>
                      </a:endParaRPr>
                    </a:p>
                  </a:txBody>
                  <a:tcPr/>
                </a:tc>
                <a:tc>
                  <a:txBody>
                    <a:bodyPr/>
                    <a:lstStyle/>
                    <a:p>
                      <a:pPr algn="ctr"/>
                      <a:r>
                        <a:rPr lang="es-MX" dirty="0"/>
                        <a:t>URSS</a:t>
                      </a:r>
                      <a:endParaRPr lang="es-MX" dirty="0">
                        <a:solidFill>
                          <a:schemeClr val="bg1"/>
                        </a:solidFill>
                      </a:endParaRPr>
                    </a:p>
                  </a:txBody>
                  <a:tcPr/>
                </a:tc>
                <a:tc>
                  <a:txBody>
                    <a:bodyPr/>
                    <a:lstStyle/>
                    <a:p>
                      <a:pPr algn="ctr"/>
                      <a:r>
                        <a:rPr lang="es-MX" dirty="0"/>
                        <a:t>Accidente en Fábrica</a:t>
                      </a:r>
                      <a:endParaRPr lang="es-MX" dirty="0">
                        <a:solidFill>
                          <a:schemeClr val="bg1"/>
                        </a:solidFill>
                      </a:endParaRPr>
                    </a:p>
                  </a:txBody>
                  <a:tcPr/>
                </a:tc>
                <a:tc>
                  <a:txBody>
                    <a:bodyPr/>
                    <a:lstStyle/>
                    <a:p>
                      <a:pPr algn="ctr"/>
                      <a:r>
                        <a:rPr lang="es-MX" dirty="0"/>
                        <a:t>Diversas Sustancias</a:t>
                      </a:r>
                      <a:endParaRPr lang="es-MX" dirty="0">
                        <a:solidFill>
                          <a:schemeClr val="bg1"/>
                        </a:solidFill>
                      </a:endParaRPr>
                    </a:p>
                  </a:txBody>
                  <a:tcPr/>
                </a:tc>
                <a:tc>
                  <a:txBody>
                    <a:bodyPr/>
                    <a:lstStyle/>
                    <a:p>
                      <a:pPr algn="ctr"/>
                      <a:r>
                        <a:rPr lang="es-MX" dirty="0"/>
                        <a:t>300</a:t>
                      </a:r>
                      <a:endParaRPr lang="es-MX" dirty="0">
                        <a:solidFill>
                          <a:schemeClr val="bg1"/>
                        </a:solidFill>
                      </a:endParaRPr>
                    </a:p>
                  </a:txBody>
                  <a:tcPr/>
                </a:tc>
                <a:extLst>
                  <a:ext uri="{0D108BD9-81ED-4DB2-BD59-A6C34878D82A}">
                    <a16:rowId xmlns:a16="http://schemas.microsoft.com/office/drawing/2014/main" xmlns="" val="3527501625"/>
                  </a:ext>
                </a:extLst>
              </a:tr>
              <a:tr h="599661">
                <a:tc>
                  <a:txBody>
                    <a:bodyPr/>
                    <a:lstStyle/>
                    <a:p>
                      <a:pPr algn="ctr"/>
                      <a:r>
                        <a:rPr lang="es-MX" dirty="0"/>
                        <a:t>1980</a:t>
                      </a:r>
                      <a:endParaRPr lang="es-MX" dirty="0">
                        <a:solidFill>
                          <a:schemeClr val="bg1"/>
                        </a:solidFill>
                      </a:endParaRPr>
                    </a:p>
                  </a:txBody>
                  <a:tcPr/>
                </a:tc>
                <a:tc>
                  <a:txBody>
                    <a:bodyPr/>
                    <a:lstStyle/>
                    <a:p>
                      <a:pPr algn="ctr"/>
                      <a:r>
                        <a:rPr lang="es-MX" dirty="0"/>
                        <a:t>Irán</a:t>
                      </a:r>
                      <a:endParaRPr lang="es-MX" dirty="0">
                        <a:solidFill>
                          <a:schemeClr val="bg1"/>
                        </a:solidFill>
                      </a:endParaRPr>
                    </a:p>
                  </a:txBody>
                  <a:tcPr/>
                </a:tc>
                <a:tc>
                  <a:txBody>
                    <a:bodyPr/>
                    <a:lstStyle/>
                    <a:p>
                      <a:pPr algn="ctr"/>
                      <a:r>
                        <a:rPr lang="es-MX" dirty="0"/>
                        <a:t>Explosión de Almacén</a:t>
                      </a:r>
                      <a:endParaRPr lang="es-MX" dirty="0">
                        <a:solidFill>
                          <a:schemeClr val="bg1"/>
                        </a:solidFill>
                      </a:endParaRPr>
                    </a:p>
                  </a:txBody>
                  <a:tcPr/>
                </a:tc>
                <a:tc>
                  <a:txBody>
                    <a:bodyPr/>
                    <a:lstStyle/>
                    <a:p>
                      <a:pPr algn="ctr"/>
                      <a:r>
                        <a:rPr lang="es-MX" dirty="0"/>
                        <a:t>Nitroglicerina</a:t>
                      </a:r>
                      <a:endParaRPr lang="es-MX" dirty="0">
                        <a:solidFill>
                          <a:schemeClr val="bg1"/>
                        </a:solidFill>
                      </a:endParaRPr>
                    </a:p>
                  </a:txBody>
                  <a:tcPr/>
                </a:tc>
                <a:tc>
                  <a:txBody>
                    <a:bodyPr/>
                    <a:lstStyle/>
                    <a:p>
                      <a:pPr algn="ctr"/>
                      <a:r>
                        <a:rPr lang="es-MX" dirty="0"/>
                        <a:t>80</a:t>
                      </a:r>
                      <a:endParaRPr lang="es-MX" dirty="0">
                        <a:solidFill>
                          <a:schemeClr val="bg1"/>
                        </a:solidFill>
                      </a:endParaRPr>
                    </a:p>
                  </a:txBody>
                  <a:tcPr/>
                </a:tc>
                <a:extLst>
                  <a:ext uri="{0D108BD9-81ED-4DB2-BD59-A6C34878D82A}">
                    <a16:rowId xmlns:a16="http://schemas.microsoft.com/office/drawing/2014/main" xmlns="" val="4202177684"/>
                  </a:ext>
                </a:extLst>
              </a:tr>
              <a:tr h="599661">
                <a:tc>
                  <a:txBody>
                    <a:bodyPr/>
                    <a:lstStyle/>
                    <a:p>
                      <a:pPr algn="ctr"/>
                      <a:r>
                        <a:rPr lang="es-MX" dirty="0"/>
                        <a:t>1981</a:t>
                      </a:r>
                      <a:endParaRPr lang="es-MX" dirty="0">
                        <a:solidFill>
                          <a:schemeClr val="bg1"/>
                        </a:solidFill>
                      </a:endParaRPr>
                    </a:p>
                  </a:txBody>
                  <a:tcPr/>
                </a:tc>
                <a:tc>
                  <a:txBody>
                    <a:bodyPr/>
                    <a:lstStyle/>
                    <a:p>
                      <a:pPr algn="ctr"/>
                      <a:r>
                        <a:rPr lang="es-MX" dirty="0"/>
                        <a:t>Venezuela</a:t>
                      </a:r>
                      <a:endParaRPr lang="es-MX" dirty="0">
                        <a:solidFill>
                          <a:schemeClr val="bg1"/>
                        </a:solidFill>
                      </a:endParaRPr>
                    </a:p>
                  </a:txBody>
                  <a:tcPr/>
                </a:tc>
                <a:tc>
                  <a:txBody>
                    <a:bodyPr/>
                    <a:lstStyle/>
                    <a:p>
                      <a:pPr algn="ctr"/>
                      <a:r>
                        <a:rPr lang="es-MX" dirty="0"/>
                        <a:t>Explosión</a:t>
                      </a:r>
                      <a:endParaRPr lang="es-MX" dirty="0">
                        <a:solidFill>
                          <a:schemeClr val="bg1"/>
                        </a:solidFill>
                      </a:endParaRPr>
                    </a:p>
                  </a:txBody>
                  <a:tcPr/>
                </a:tc>
                <a:tc>
                  <a:txBody>
                    <a:bodyPr/>
                    <a:lstStyle/>
                    <a:p>
                      <a:pPr algn="ctr"/>
                      <a:r>
                        <a:rPr lang="es-MX" dirty="0"/>
                        <a:t>Hidrocarburos</a:t>
                      </a:r>
                      <a:endParaRPr lang="es-MX" dirty="0">
                        <a:solidFill>
                          <a:schemeClr val="bg1"/>
                        </a:solidFill>
                      </a:endParaRPr>
                    </a:p>
                  </a:txBody>
                  <a:tcPr/>
                </a:tc>
                <a:tc>
                  <a:txBody>
                    <a:bodyPr/>
                    <a:lstStyle/>
                    <a:p>
                      <a:pPr algn="ctr"/>
                      <a:r>
                        <a:rPr lang="es-MX" dirty="0"/>
                        <a:t>145</a:t>
                      </a:r>
                      <a:endParaRPr lang="es-MX" dirty="0">
                        <a:solidFill>
                          <a:schemeClr val="bg1"/>
                        </a:solidFill>
                      </a:endParaRPr>
                    </a:p>
                  </a:txBody>
                  <a:tcPr/>
                </a:tc>
                <a:extLst>
                  <a:ext uri="{0D108BD9-81ED-4DB2-BD59-A6C34878D82A}">
                    <a16:rowId xmlns:a16="http://schemas.microsoft.com/office/drawing/2014/main" xmlns="" val="2846868882"/>
                  </a:ext>
                </a:extLst>
              </a:tr>
              <a:tr h="599661">
                <a:tc>
                  <a:txBody>
                    <a:bodyPr/>
                    <a:lstStyle/>
                    <a:p>
                      <a:pPr algn="ctr"/>
                      <a:r>
                        <a:rPr lang="es-MX" dirty="0"/>
                        <a:t>1984</a:t>
                      </a:r>
                      <a:endParaRPr lang="es-MX" dirty="0">
                        <a:solidFill>
                          <a:schemeClr val="bg1"/>
                        </a:solidFill>
                      </a:endParaRPr>
                    </a:p>
                  </a:txBody>
                  <a:tcPr/>
                </a:tc>
                <a:tc>
                  <a:txBody>
                    <a:bodyPr/>
                    <a:lstStyle/>
                    <a:p>
                      <a:pPr algn="ctr"/>
                      <a:r>
                        <a:rPr lang="es-MX" dirty="0"/>
                        <a:t>Brasil</a:t>
                      </a:r>
                      <a:endParaRPr lang="es-MX" dirty="0">
                        <a:solidFill>
                          <a:schemeClr val="bg1"/>
                        </a:solidFill>
                      </a:endParaRPr>
                    </a:p>
                  </a:txBody>
                  <a:tcPr/>
                </a:tc>
                <a:tc>
                  <a:txBody>
                    <a:bodyPr/>
                    <a:lstStyle/>
                    <a:p>
                      <a:pPr algn="ctr"/>
                      <a:r>
                        <a:rPr lang="es-MX" dirty="0"/>
                        <a:t>Explosión de ducto</a:t>
                      </a:r>
                      <a:endParaRPr lang="es-MX" dirty="0">
                        <a:solidFill>
                          <a:schemeClr val="bg1"/>
                        </a:solidFill>
                      </a:endParaRPr>
                    </a:p>
                  </a:txBody>
                  <a:tcPr/>
                </a:tc>
                <a:tc>
                  <a:txBody>
                    <a:bodyPr/>
                    <a:lstStyle/>
                    <a:p>
                      <a:pPr algn="ctr"/>
                      <a:r>
                        <a:rPr lang="es-MX" dirty="0"/>
                        <a:t>Gasolina</a:t>
                      </a:r>
                      <a:endParaRPr lang="es-MX" dirty="0">
                        <a:solidFill>
                          <a:schemeClr val="bg1"/>
                        </a:solidFill>
                      </a:endParaRPr>
                    </a:p>
                  </a:txBody>
                  <a:tcPr/>
                </a:tc>
                <a:tc>
                  <a:txBody>
                    <a:bodyPr/>
                    <a:lstStyle/>
                    <a:p>
                      <a:pPr algn="ctr"/>
                      <a:r>
                        <a:rPr lang="es-MX" dirty="0"/>
                        <a:t>&gt;500</a:t>
                      </a:r>
                      <a:endParaRPr lang="es-MX" dirty="0">
                        <a:solidFill>
                          <a:schemeClr val="bg1"/>
                        </a:solidFill>
                      </a:endParaRPr>
                    </a:p>
                  </a:txBody>
                  <a:tcPr/>
                </a:tc>
                <a:extLst>
                  <a:ext uri="{0D108BD9-81ED-4DB2-BD59-A6C34878D82A}">
                    <a16:rowId xmlns:a16="http://schemas.microsoft.com/office/drawing/2014/main" xmlns="" val="2988029886"/>
                  </a:ext>
                </a:extLst>
              </a:tr>
              <a:tr h="599661">
                <a:tc>
                  <a:txBody>
                    <a:bodyPr/>
                    <a:lstStyle/>
                    <a:p>
                      <a:pPr algn="ctr"/>
                      <a:r>
                        <a:rPr lang="es-MX" dirty="0"/>
                        <a:t>1984</a:t>
                      </a:r>
                      <a:endParaRPr lang="es-MX" dirty="0">
                        <a:solidFill>
                          <a:schemeClr val="bg1"/>
                        </a:solidFill>
                      </a:endParaRPr>
                    </a:p>
                  </a:txBody>
                  <a:tcPr/>
                </a:tc>
                <a:tc>
                  <a:txBody>
                    <a:bodyPr/>
                    <a:lstStyle/>
                    <a:p>
                      <a:pPr algn="ctr"/>
                      <a:r>
                        <a:rPr lang="es-MX" dirty="0"/>
                        <a:t>México</a:t>
                      </a:r>
                      <a:endParaRPr lang="es-MX" dirty="0">
                        <a:solidFill>
                          <a:schemeClr val="bg1"/>
                        </a:solidFill>
                      </a:endParaRPr>
                    </a:p>
                  </a:txBody>
                  <a:tcPr/>
                </a:tc>
                <a:tc>
                  <a:txBody>
                    <a:bodyPr/>
                    <a:lstStyle/>
                    <a:p>
                      <a:pPr algn="ctr"/>
                      <a:r>
                        <a:rPr lang="es-MX" dirty="0"/>
                        <a:t>Explosión</a:t>
                      </a:r>
                      <a:endParaRPr lang="es-MX" dirty="0">
                        <a:solidFill>
                          <a:schemeClr val="bg1"/>
                        </a:solidFill>
                      </a:endParaRPr>
                    </a:p>
                  </a:txBody>
                  <a:tcPr/>
                </a:tc>
                <a:tc>
                  <a:txBody>
                    <a:bodyPr/>
                    <a:lstStyle/>
                    <a:p>
                      <a:pPr algn="ctr"/>
                      <a:r>
                        <a:rPr lang="es-MX" dirty="0"/>
                        <a:t>Gas Licuado</a:t>
                      </a:r>
                      <a:endParaRPr lang="es-MX" dirty="0">
                        <a:solidFill>
                          <a:schemeClr val="bg1"/>
                        </a:solidFill>
                      </a:endParaRPr>
                    </a:p>
                  </a:txBody>
                  <a:tcPr/>
                </a:tc>
                <a:tc>
                  <a:txBody>
                    <a:bodyPr/>
                    <a:lstStyle/>
                    <a:p>
                      <a:pPr algn="ctr"/>
                      <a:r>
                        <a:rPr lang="es-MX" dirty="0"/>
                        <a:t>&gt;500</a:t>
                      </a:r>
                      <a:endParaRPr lang="es-MX" dirty="0">
                        <a:solidFill>
                          <a:schemeClr val="bg1"/>
                        </a:solidFill>
                      </a:endParaRPr>
                    </a:p>
                  </a:txBody>
                  <a:tcPr/>
                </a:tc>
                <a:extLst>
                  <a:ext uri="{0D108BD9-81ED-4DB2-BD59-A6C34878D82A}">
                    <a16:rowId xmlns:a16="http://schemas.microsoft.com/office/drawing/2014/main" xmlns="" val="8600252"/>
                  </a:ext>
                </a:extLst>
              </a:tr>
            </a:tbl>
          </a:graphicData>
        </a:graphic>
      </p:graphicFrame>
      <p:sp>
        <p:nvSpPr>
          <p:cNvPr id="6" name="CuadroTexto 5">
            <a:extLst>
              <a:ext uri="{FF2B5EF4-FFF2-40B4-BE49-F238E27FC236}">
                <a16:creationId xmlns:a16="http://schemas.microsoft.com/office/drawing/2014/main" xmlns="" id="{F8257D06-B297-47CF-86EC-78BD5F52FD74}"/>
              </a:ext>
            </a:extLst>
          </p:cNvPr>
          <p:cNvSpPr txBox="1"/>
          <p:nvPr/>
        </p:nvSpPr>
        <p:spPr>
          <a:xfrm>
            <a:off x="7753082" y="5704221"/>
            <a:ext cx="3984238" cy="1046440"/>
          </a:xfrm>
          <a:prstGeom prst="rect">
            <a:avLst/>
          </a:prstGeom>
          <a:noFill/>
        </p:spPr>
        <p:txBody>
          <a:bodyPr wrap="square" rtlCol="0">
            <a:spAutoFit/>
          </a:bodyPr>
          <a:lstStyle/>
          <a:p>
            <a:r>
              <a:rPr lang="es-MX" sz="1200" dirty="0"/>
              <a:t>Obtenido del libro: México tóxico: emergencias químicas/ por Lilia américa Albert, </a:t>
            </a:r>
            <a:r>
              <a:rPr lang="es-MX" sz="1200" dirty="0" err="1"/>
              <a:t>marisa</a:t>
            </a:r>
            <a:r>
              <a:rPr lang="es-MX" sz="1200" dirty="0"/>
              <a:t> </a:t>
            </a:r>
            <a:r>
              <a:rPr lang="es-MX" sz="1200" dirty="0" err="1"/>
              <a:t>jacott</a:t>
            </a:r>
            <a:r>
              <a:rPr lang="es-MX" sz="1200" dirty="0"/>
              <a:t>.-México, D.F. : siglo xxi editores, 2015. 310 p.- (ciencia y técnica)</a:t>
            </a:r>
          </a:p>
          <a:p>
            <a:endParaRPr lang="es-MX" sz="1400" dirty="0"/>
          </a:p>
        </p:txBody>
      </p:sp>
    </p:spTree>
    <p:extLst>
      <p:ext uri="{BB962C8B-B14F-4D97-AF65-F5344CB8AC3E}">
        <p14:creationId xmlns:p14="http://schemas.microsoft.com/office/powerpoint/2010/main" val="30667487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856917" y="414743"/>
            <a:ext cx="4100743" cy="584775"/>
          </a:xfrm>
          <a:prstGeom prst="rect">
            <a:avLst/>
          </a:prstGeom>
        </p:spPr>
        <p:txBody>
          <a:bodyPr wrap="square">
            <a:spAutoFit/>
          </a:bodyPr>
          <a:lstStyle/>
          <a:p>
            <a:pPr algn="ctr"/>
            <a:r>
              <a:rPr lang="es-MX" sz="3200" b="1" dirty="0" smtClean="0"/>
              <a:t>Conclusiones</a:t>
            </a:r>
            <a:endParaRPr lang="es-MX" sz="3200" dirty="0"/>
          </a:p>
        </p:txBody>
      </p:sp>
      <p:sp>
        <p:nvSpPr>
          <p:cNvPr id="5" name="CuadroTexto 4"/>
          <p:cNvSpPr txBox="1"/>
          <p:nvPr/>
        </p:nvSpPr>
        <p:spPr>
          <a:xfrm>
            <a:off x="664028" y="1162804"/>
            <a:ext cx="10842172" cy="5262979"/>
          </a:xfrm>
          <a:prstGeom prst="rect">
            <a:avLst/>
          </a:prstGeom>
          <a:noFill/>
        </p:spPr>
        <p:txBody>
          <a:bodyPr wrap="square" rtlCol="0">
            <a:spAutoFit/>
          </a:bodyPr>
          <a:lstStyle/>
          <a:p>
            <a:pPr algn="just"/>
            <a:r>
              <a:rPr lang="es-MX" sz="2100" dirty="0" smtClean="0"/>
              <a:t>Si bien es cierto que  el debate sobre la responsabilidad de las empresas ante la sociedad se a dado desde hace mas de medio siglo, también es cierto que no había alcanzado las dimensiones globales de ahora, razón por la cual en el siglo XXI se vio como una moda.</a:t>
            </a:r>
          </a:p>
          <a:p>
            <a:pPr algn="just"/>
            <a:endParaRPr lang="es-MX" sz="2100" dirty="0" smtClean="0"/>
          </a:p>
          <a:p>
            <a:pPr algn="just"/>
            <a:r>
              <a:rPr lang="es-MX" sz="2100" dirty="0" smtClean="0"/>
              <a:t>Este concepto de Responsabilidad Social es con la finalidad de englobar teorías que provienen de diversas disciplinas por ejemplo: Ética a Nivel Filosófico, Ciencias Administrativas y la generación de procesos de desarrollo de integración social en las Ciencias Sociales. Por otro lado se integra la constante preocupación social sobre el debate ambiental que se ha encabezado desde la década de 1960, la promoción de desarrollo sustentable y humano el cual fue impulsado por las NACIONES UNIDAS y otros organismos internacionales; razón por la cual ha llevado a las empresas a integrar cambios en su operación tales es caso de Cervecería Cuauhtémoc Moctezuma hoy parte de FEMSA en donde su </a:t>
            </a:r>
            <a:r>
              <a:rPr lang="es-MX" sz="2100" dirty="0" err="1" smtClean="0"/>
              <a:t>idiario</a:t>
            </a:r>
            <a:r>
              <a:rPr lang="es-MX" sz="2100" dirty="0" smtClean="0"/>
              <a:t> ya maneja acciones de desarrollo social formalizadas y medibles hacia la sustentabilidad.</a:t>
            </a:r>
            <a:endParaRPr lang="es-MX" sz="2100" dirty="0"/>
          </a:p>
        </p:txBody>
      </p:sp>
    </p:spTree>
    <p:extLst>
      <p:ext uri="{BB962C8B-B14F-4D97-AF65-F5344CB8AC3E}">
        <p14:creationId xmlns:p14="http://schemas.microsoft.com/office/powerpoint/2010/main" val="18748038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Resultado de imagen para Responsabilidad Social Empresarial">
            <a:extLst>
              <a:ext uri="{FF2B5EF4-FFF2-40B4-BE49-F238E27FC236}">
                <a16:creationId xmlns:a16="http://schemas.microsoft.com/office/drawing/2014/main" xmlns="" id="{950E17E3-1872-4FE1-A8AD-EB44D32A109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841" b="29855"/>
          <a:stretch/>
        </p:blipFill>
        <p:spPr bwMode="auto">
          <a:xfrm>
            <a:off x="2759266" y="1904999"/>
            <a:ext cx="6625426" cy="207404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xmlns="" id="{50C1A082-D4D1-4ED8-84AF-BC26C06C2722}"/>
              </a:ext>
            </a:extLst>
          </p:cNvPr>
          <p:cNvSpPr txBox="1"/>
          <p:nvPr/>
        </p:nvSpPr>
        <p:spPr>
          <a:xfrm>
            <a:off x="4716581" y="5362211"/>
            <a:ext cx="3744879" cy="646331"/>
          </a:xfrm>
          <a:prstGeom prst="rect">
            <a:avLst/>
          </a:prstGeom>
          <a:noFill/>
        </p:spPr>
        <p:txBody>
          <a:bodyPr wrap="square" rtlCol="0">
            <a:spAutoFit/>
          </a:bodyPr>
          <a:lstStyle/>
          <a:p>
            <a:r>
              <a:rPr lang="es-MX" sz="1200" dirty="0"/>
              <a:t>Fig.9. Responsabilidad Social Empresarial. http://vivealumni.usfq.edu.ec/2016/05/curso-de-actualizacion-responsabilidad.html</a:t>
            </a:r>
          </a:p>
        </p:txBody>
      </p:sp>
    </p:spTree>
    <p:extLst>
      <p:ext uri="{BB962C8B-B14F-4D97-AF65-F5344CB8AC3E}">
        <p14:creationId xmlns:p14="http://schemas.microsoft.com/office/powerpoint/2010/main" val="42924592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835093" y="694318"/>
            <a:ext cx="2518638" cy="584775"/>
          </a:xfrm>
          <a:prstGeom prst="rect">
            <a:avLst/>
          </a:prstGeom>
        </p:spPr>
        <p:txBody>
          <a:bodyPr wrap="none">
            <a:spAutoFit/>
          </a:bodyPr>
          <a:lstStyle/>
          <a:p>
            <a:r>
              <a:rPr lang="es-MX" sz="3200" b="1" dirty="0" smtClean="0"/>
              <a:t>Referencias</a:t>
            </a:r>
            <a:endParaRPr lang="es-MX" sz="3200" dirty="0"/>
          </a:p>
        </p:txBody>
      </p:sp>
      <p:sp>
        <p:nvSpPr>
          <p:cNvPr id="5" name="Rectángulo 4"/>
          <p:cNvSpPr/>
          <p:nvPr/>
        </p:nvSpPr>
        <p:spPr>
          <a:xfrm>
            <a:off x="955741" y="1855965"/>
            <a:ext cx="10277341" cy="4093428"/>
          </a:xfrm>
          <a:prstGeom prst="rect">
            <a:avLst/>
          </a:prstGeom>
        </p:spPr>
        <p:txBody>
          <a:bodyPr wrap="square">
            <a:spAutoFit/>
          </a:bodyPr>
          <a:lstStyle/>
          <a:p>
            <a:pPr marL="285750" indent="-285750" algn="just">
              <a:buFont typeface="Arial" panose="020B0604020202020204" pitchFamily="34" charset="0"/>
              <a:buChar char="•"/>
            </a:pPr>
            <a:r>
              <a:rPr lang="es-MX" sz="2000" dirty="0"/>
              <a:t>Responsabilidad Social Empresarial. </a:t>
            </a:r>
            <a:r>
              <a:rPr lang="es-MX" sz="2000" dirty="0" err="1"/>
              <a:t>Raufflet</a:t>
            </a:r>
            <a:r>
              <a:rPr lang="es-MX" sz="2000" dirty="0"/>
              <a:t> Emmanuel, Et. Al. Editorial Pearson. Primera Edición. Pág. 368</a:t>
            </a:r>
            <a:r>
              <a:rPr lang="es-MX" sz="2000" dirty="0" smtClean="0"/>
              <a:t>.</a:t>
            </a:r>
          </a:p>
          <a:p>
            <a:pPr marL="285750" indent="-285750" algn="just">
              <a:buFont typeface="Arial" panose="020B0604020202020204" pitchFamily="34" charset="0"/>
              <a:buChar char="•"/>
            </a:pPr>
            <a:endParaRPr lang="es-MX" sz="2000" dirty="0"/>
          </a:p>
          <a:p>
            <a:pPr marL="285750" indent="-285750" algn="just">
              <a:buFont typeface="Arial" panose="020B0604020202020204" pitchFamily="34" charset="0"/>
              <a:buChar char="•"/>
            </a:pPr>
            <a:r>
              <a:rPr lang="es-MX" sz="2000" dirty="0" err="1"/>
              <a:t>Teoria</a:t>
            </a:r>
            <a:r>
              <a:rPr lang="es-MX" sz="2000" dirty="0"/>
              <a:t> De La </a:t>
            </a:r>
            <a:r>
              <a:rPr lang="es-MX" sz="2000" dirty="0" err="1"/>
              <a:t>Piramide</a:t>
            </a:r>
            <a:r>
              <a:rPr lang="es-MX" sz="2000" dirty="0"/>
              <a:t> De </a:t>
            </a:r>
            <a:r>
              <a:rPr lang="es-MX" sz="2000" dirty="0" err="1"/>
              <a:t>Carrol</a:t>
            </a:r>
            <a:r>
              <a:rPr lang="es-MX" sz="2000" dirty="0"/>
              <a:t>. Obtenido El Día 06 De Octubre De 2017, A Través </a:t>
            </a:r>
            <a:r>
              <a:rPr lang="es-MX" sz="2000" dirty="0" err="1"/>
              <a:t>De:http</a:t>
            </a:r>
            <a:r>
              <a:rPr lang="es-MX" sz="2000" dirty="0"/>
              <a:t>://</a:t>
            </a:r>
            <a:r>
              <a:rPr lang="es-MX" sz="2000" dirty="0" err="1" smtClean="0"/>
              <a:t>Rseuniagustiniana.Blogspot.Mx</a:t>
            </a:r>
            <a:r>
              <a:rPr lang="es-MX" sz="2000" dirty="0" smtClean="0"/>
              <a:t>/2010/09/</a:t>
            </a:r>
            <a:r>
              <a:rPr lang="es-MX" sz="2000" dirty="0" err="1" smtClean="0"/>
              <a:t>Teoria</a:t>
            </a:r>
            <a:r>
              <a:rPr lang="es-MX" sz="2000" dirty="0" smtClean="0"/>
              <a:t>-de-la-</a:t>
            </a:r>
            <a:r>
              <a:rPr lang="es-MX" sz="2000" dirty="0" err="1" smtClean="0"/>
              <a:t>piramide</a:t>
            </a:r>
            <a:r>
              <a:rPr lang="es-MX" sz="2000" dirty="0" smtClean="0"/>
              <a:t>-de-</a:t>
            </a:r>
            <a:r>
              <a:rPr lang="es-MX" sz="2000" dirty="0" err="1" smtClean="0"/>
              <a:t>carrol.Html</a:t>
            </a:r>
            <a:endParaRPr lang="es-MX" sz="2000" dirty="0" smtClean="0"/>
          </a:p>
          <a:p>
            <a:pPr marL="285750" indent="-285750" algn="just">
              <a:buFont typeface="Arial" panose="020B0604020202020204" pitchFamily="34" charset="0"/>
              <a:buChar char="•"/>
            </a:pPr>
            <a:endParaRPr lang="es-MX" sz="2000" dirty="0"/>
          </a:p>
          <a:p>
            <a:pPr marL="285750" indent="-285750" algn="just">
              <a:buFont typeface="Arial" panose="020B0604020202020204" pitchFamily="34" charset="0"/>
              <a:buChar char="•"/>
            </a:pPr>
            <a:r>
              <a:rPr lang="es-MX" sz="2000" dirty="0"/>
              <a:t>México Tóxico: Emergencias Químicas/ Por Lilia América Albert, Marisa </a:t>
            </a:r>
            <a:r>
              <a:rPr lang="es-MX" sz="2000" dirty="0" err="1"/>
              <a:t>Jacott</a:t>
            </a:r>
            <a:r>
              <a:rPr lang="es-MX" sz="2000" dirty="0"/>
              <a:t>.-México, D.F. : Siglo </a:t>
            </a:r>
            <a:r>
              <a:rPr lang="es-MX" sz="2000" dirty="0" err="1"/>
              <a:t>Xxi</a:t>
            </a:r>
            <a:r>
              <a:rPr lang="es-MX" sz="2000" dirty="0"/>
              <a:t> Editores, 2015. 310 P.- (Ciencia Y Técnica</a:t>
            </a:r>
            <a:r>
              <a:rPr lang="es-MX" sz="2000" dirty="0" smtClean="0"/>
              <a:t>).</a:t>
            </a:r>
          </a:p>
          <a:p>
            <a:pPr marL="285750" indent="-285750" algn="just">
              <a:buFont typeface="Arial" panose="020B0604020202020204" pitchFamily="34" charset="0"/>
              <a:buChar char="•"/>
            </a:pPr>
            <a:endParaRPr lang="es-MX" sz="2000" dirty="0"/>
          </a:p>
          <a:p>
            <a:pPr marL="285750" indent="-285750" algn="just">
              <a:buFont typeface="Arial" panose="020B0604020202020204" pitchFamily="34" charset="0"/>
              <a:buChar char="•"/>
            </a:pPr>
            <a:r>
              <a:rPr lang="es-MX" sz="2000" dirty="0"/>
              <a:t>¿Qué Es Responsabilidad Social Empresarial?. Obtenido El Día 08 De Octubre De 2017, A Través </a:t>
            </a:r>
            <a:r>
              <a:rPr lang="es-MX" sz="2000" dirty="0" err="1"/>
              <a:t>De:https</a:t>
            </a:r>
            <a:r>
              <a:rPr lang="es-MX" sz="2000" dirty="0"/>
              <a:t>://</a:t>
            </a:r>
            <a:r>
              <a:rPr lang="es-MX" sz="2000" dirty="0" err="1"/>
              <a:t>Siteresources.Worldbank.Org</a:t>
            </a:r>
            <a:r>
              <a:rPr lang="es-MX" sz="2000" dirty="0"/>
              <a:t>/CGCSRLP/</a:t>
            </a:r>
            <a:r>
              <a:rPr lang="es-MX" sz="2000" dirty="0" err="1"/>
              <a:t>Resources</a:t>
            </a:r>
            <a:r>
              <a:rPr lang="es-MX" sz="2000" dirty="0"/>
              <a:t>/</a:t>
            </a:r>
            <a:r>
              <a:rPr lang="es-MX" sz="2000" dirty="0" err="1"/>
              <a:t>Que_es_rse.Pdf</a:t>
            </a:r>
            <a:endParaRPr lang="es-MX" sz="2000" dirty="0"/>
          </a:p>
        </p:txBody>
      </p:sp>
    </p:spTree>
    <p:extLst>
      <p:ext uri="{BB962C8B-B14F-4D97-AF65-F5344CB8AC3E}">
        <p14:creationId xmlns:p14="http://schemas.microsoft.com/office/powerpoint/2010/main" val="31426128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6FA74589-93BB-4896-A5FA-72D4DF380B73}"/>
              </a:ext>
            </a:extLst>
          </p:cNvPr>
          <p:cNvSpPr txBox="1"/>
          <p:nvPr/>
        </p:nvSpPr>
        <p:spPr>
          <a:xfrm>
            <a:off x="742121" y="1258956"/>
            <a:ext cx="10561983" cy="4708981"/>
          </a:xfrm>
          <a:prstGeom prst="rect">
            <a:avLst/>
          </a:prstGeom>
          <a:noFill/>
        </p:spPr>
        <p:txBody>
          <a:bodyPr wrap="square" rtlCol="0">
            <a:spAutoFit/>
          </a:bodyPr>
          <a:lstStyle/>
          <a:p>
            <a:pPr marL="285750" indent="-285750" algn="just">
              <a:buFont typeface="Arial" panose="020B0604020202020204" pitchFamily="34" charset="0"/>
              <a:buChar char="•"/>
            </a:pPr>
            <a:endParaRPr lang="es-MX" sz="2000" dirty="0"/>
          </a:p>
          <a:p>
            <a:pPr marL="285750" indent="-285750" algn="just">
              <a:buFont typeface="Arial" panose="020B0604020202020204" pitchFamily="34" charset="0"/>
              <a:buChar char="•"/>
            </a:pPr>
            <a:r>
              <a:rPr lang="es-MX" sz="2000" dirty="0"/>
              <a:t>Bayer: </a:t>
            </a:r>
            <a:r>
              <a:rPr lang="es-MX" sz="2000" dirty="0" err="1"/>
              <a:t>Science</a:t>
            </a:r>
            <a:r>
              <a:rPr lang="es-MX" sz="2000" dirty="0"/>
              <a:t> </a:t>
            </a:r>
            <a:r>
              <a:rPr lang="es-MX" sz="2000" dirty="0" err="1"/>
              <a:t>for</a:t>
            </a:r>
            <a:r>
              <a:rPr lang="es-MX" sz="2000" dirty="0"/>
              <a:t> a </a:t>
            </a:r>
            <a:r>
              <a:rPr lang="es-MX" sz="2000" dirty="0" err="1"/>
              <a:t>Better</a:t>
            </a:r>
            <a:r>
              <a:rPr lang="es-MX" sz="2000" dirty="0"/>
              <a:t> </a:t>
            </a:r>
            <a:r>
              <a:rPr lang="es-MX" sz="2000" dirty="0" err="1"/>
              <a:t>Life</a:t>
            </a:r>
            <a:r>
              <a:rPr lang="es-MX" sz="2000" dirty="0"/>
              <a:t>. Obtenido el día 12 de Octubre de 2017, a través </a:t>
            </a:r>
            <a:r>
              <a:rPr lang="es-MX" sz="2000" dirty="0" err="1"/>
              <a:t>de:https</a:t>
            </a:r>
            <a:r>
              <a:rPr lang="es-MX" sz="2000" dirty="0"/>
              <a:t>://www.bayer.mx/es/sustentabilidad/sustentabilidad/.</a:t>
            </a:r>
          </a:p>
          <a:p>
            <a:pPr algn="just"/>
            <a:endParaRPr lang="es-MX" sz="2000" dirty="0"/>
          </a:p>
          <a:p>
            <a:pPr marL="285750" indent="-285750" algn="just">
              <a:buFont typeface="Arial" panose="020B0604020202020204" pitchFamily="34" charset="0"/>
              <a:buChar char="•"/>
            </a:pPr>
            <a:r>
              <a:rPr lang="es-MX" sz="2000" dirty="0"/>
              <a:t>Las 10 empresas más responsables de México. Obtenida el día 12 de Octubre de 2017, a través </a:t>
            </a:r>
            <a:r>
              <a:rPr lang="es-MX" sz="2000" dirty="0" err="1"/>
              <a:t>de:http</a:t>
            </a:r>
            <a:r>
              <a:rPr lang="es-MX" sz="2000" dirty="0"/>
              <a:t>://expansion.mx/negocios/2014/12/16/las-10-empresas-mas-responsables-en-mexico</a:t>
            </a:r>
          </a:p>
          <a:p>
            <a:pPr algn="just"/>
            <a:endParaRPr lang="es-MX" sz="2000" dirty="0"/>
          </a:p>
          <a:p>
            <a:pPr marL="285750" indent="-285750" algn="just">
              <a:buFont typeface="Arial" panose="020B0604020202020204" pitchFamily="34" charset="0"/>
              <a:buChar char="•"/>
            </a:pPr>
            <a:r>
              <a:rPr lang="es-MX" sz="2000" dirty="0"/>
              <a:t>Dimensiones de la Responsabilidad Social. Obtenida el 12 de Octubre de 2017, a través </a:t>
            </a:r>
            <a:r>
              <a:rPr lang="es-MX" sz="2000" dirty="0" err="1"/>
              <a:t>de:https</a:t>
            </a:r>
            <a:r>
              <a:rPr lang="es-MX" sz="2000" dirty="0"/>
              <a:t>://iedra.uned.es/</a:t>
            </a:r>
            <a:r>
              <a:rPr lang="es-MX" sz="2000" dirty="0" err="1"/>
              <a:t>courses</a:t>
            </a:r>
            <a:r>
              <a:rPr lang="es-MX" sz="2000" dirty="0"/>
              <a:t>/UNED/Dimen_RSC_001/2016_T4/</a:t>
            </a:r>
            <a:r>
              <a:rPr lang="es-MX" sz="2000" dirty="0" err="1"/>
              <a:t>about</a:t>
            </a:r>
            <a:endParaRPr lang="es-MX" sz="2000" dirty="0"/>
          </a:p>
          <a:p>
            <a:pPr algn="just"/>
            <a:endParaRPr lang="es-MX" sz="2000" dirty="0"/>
          </a:p>
          <a:p>
            <a:pPr algn="just"/>
            <a:endParaRPr lang="es-MX" sz="2000" dirty="0"/>
          </a:p>
          <a:p>
            <a:pPr marL="285750" indent="-285750">
              <a:buFont typeface="Arial" panose="020B0604020202020204" pitchFamily="34" charset="0"/>
              <a:buChar char="•"/>
            </a:pPr>
            <a:r>
              <a:rPr lang="es-MX" sz="2000" dirty="0"/>
              <a:t>El concepto de responsabilidad social empresarial. Obtenido el día 08 de octubre de 2017, a través de: https://www.cemefi.org/esr/images/stories/pdf/esr/concepto_esr.pdf</a:t>
            </a:r>
          </a:p>
        </p:txBody>
      </p:sp>
    </p:spTree>
    <p:extLst>
      <p:ext uri="{BB962C8B-B14F-4D97-AF65-F5344CB8AC3E}">
        <p14:creationId xmlns:p14="http://schemas.microsoft.com/office/powerpoint/2010/main" val="562553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75763" y="1156927"/>
            <a:ext cx="10689466" cy="4708981"/>
          </a:xfrm>
          <a:prstGeom prst="rect">
            <a:avLst/>
          </a:prstGeom>
        </p:spPr>
        <p:txBody>
          <a:bodyPr wrap="square">
            <a:spAutoFit/>
          </a:bodyPr>
          <a:lstStyle/>
          <a:p>
            <a:pPr algn="just"/>
            <a:r>
              <a:rPr lang="es-MX" sz="2800" b="1" dirty="0"/>
              <a:t>Objetivos del Núcleo de Formación </a:t>
            </a:r>
            <a:r>
              <a:rPr lang="es-MX" sz="2800" b="1" dirty="0" smtClean="0"/>
              <a:t>Básico</a:t>
            </a:r>
          </a:p>
          <a:p>
            <a:pPr marL="457200" indent="-457200" algn="just">
              <a:buFont typeface="Arial" panose="020B0604020202020204" pitchFamily="34" charset="0"/>
              <a:buChar char="•"/>
            </a:pPr>
            <a:endParaRPr lang="es-MX" sz="2800" dirty="0"/>
          </a:p>
          <a:p>
            <a:pPr marL="457200" indent="-457200" algn="just">
              <a:buFont typeface="Arial" panose="020B0604020202020204" pitchFamily="34" charset="0"/>
              <a:buChar char="•"/>
            </a:pPr>
            <a:r>
              <a:rPr lang="es-MX" sz="2800" dirty="0"/>
              <a:t>Promover en el alumno/a el aprendizaje de las bases contextuales, teóricas y filosóficas de sus estudios, la adquisición de una cultura universitaria en las ciencias y las humanidades, y el desarrollo de las capacidades intelectuales indispensables para la preparación y ejercicio profesional, o para diversas situaciones de la vida personal y social.</a:t>
            </a:r>
          </a:p>
          <a:p>
            <a:pPr marL="457200" indent="-457200" algn="just">
              <a:buFont typeface="Arial" panose="020B0604020202020204" pitchFamily="34" charset="0"/>
              <a:buChar char="•"/>
            </a:pPr>
            <a:endParaRPr lang="es-MX" sz="2800" dirty="0"/>
          </a:p>
          <a:p>
            <a:pPr marL="342900" indent="-342900" algn="just">
              <a:buFont typeface="Arial" panose="020B0604020202020204" pitchFamily="34" charset="0"/>
              <a:buChar char="•"/>
            </a:pPr>
            <a:endParaRPr lang="es-MX" sz="2000" dirty="0"/>
          </a:p>
        </p:txBody>
      </p:sp>
    </p:spTree>
    <p:extLst>
      <p:ext uri="{BB962C8B-B14F-4D97-AF65-F5344CB8AC3E}">
        <p14:creationId xmlns:p14="http://schemas.microsoft.com/office/powerpoint/2010/main" val="6225431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53035" y="996456"/>
            <a:ext cx="10431887" cy="5262979"/>
          </a:xfrm>
          <a:prstGeom prst="rect">
            <a:avLst/>
          </a:prstGeom>
        </p:spPr>
        <p:txBody>
          <a:bodyPr wrap="square">
            <a:spAutoFit/>
          </a:bodyPr>
          <a:lstStyle/>
          <a:p>
            <a:pPr algn="just"/>
            <a:r>
              <a:rPr lang="es-MX" sz="2800" b="1" dirty="0"/>
              <a:t>Objetivos del área curricular Administrativa, Social y </a:t>
            </a:r>
            <a:r>
              <a:rPr lang="es-MX" sz="2800" b="1" dirty="0" smtClean="0"/>
              <a:t>Humanística</a:t>
            </a:r>
          </a:p>
          <a:p>
            <a:pPr algn="just"/>
            <a:endParaRPr lang="es-MX" sz="2800" dirty="0"/>
          </a:p>
          <a:p>
            <a:pPr marL="457200" indent="-457200" algn="just">
              <a:buFont typeface="Arial" panose="020B0604020202020204" pitchFamily="34" charset="0"/>
              <a:buChar char="•"/>
            </a:pPr>
            <a:r>
              <a:rPr lang="es-MX" sz="2800" dirty="0"/>
              <a:t>Participar en la formación humanista de los profesionales de la Química a través de proveerlos de principios para desempeñarse adecuadamente en ambientes organizacionales que busquen la optimización de los recursos, procurando siempre la calidad, la aplicación de preceptos éticos y de desarrollo social equitativo y sostenible, para la producción y transmisión de saberes responsables durante su desarrollo profesional y personal.</a:t>
            </a:r>
          </a:p>
        </p:txBody>
      </p:sp>
    </p:spTree>
    <p:extLst>
      <p:ext uri="{BB962C8B-B14F-4D97-AF65-F5344CB8AC3E}">
        <p14:creationId xmlns:p14="http://schemas.microsoft.com/office/powerpoint/2010/main" val="3812443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56822" y="864086"/>
            <a:ext cx="10985679" cy="5262979"/>
          </a:xfrm>
          <a:prstGeom prst="rect">
            <a:avLst/>
          </a:prstGeom>
        </p:spPr>
        <p:txBody>
          <a:bodyPr wrap="square">
            <a:spAutoFit/>
          </a:bodyPr>
          <a:lstStyle/>
          <a:p>
            <a:pPr algn="just"/>
            <a:r>
              <a:rPr lang="es-MX" sz="2400" b="1" dirty="0"/>
              <a:t>Objetivos de la unidad de </a:t>
            </a:r>
            <a:r>
              <a:rPr lang="es-MX" sz="2400" b="1" dirty="0" smtClean="0"/>
              <a:t>aprendizaje</a:t>
            </a:r>
          </a:p>
          <a:p>
            <a:pPr algn="just"/>
            <a:endParaRPr lang="es-MX" sz="2400" dirty="0"/>
          </a:p>
          <a:p>
            <a:pPr marL="342900" indent="-342900" algn="just">
              <a:buFont typeface="Arial" panose="020B0604020202020204" pitchFamily="34" charset="0"/>
              <a:buChar char="•"/>
            </a:pPr>
            <a:r>
              <a:rPr lang="es-MX" sz="2400" dirty="0" smtClean="0"/>
              <a:t>Concientizar </a:t>
            </a:r>
            <a:r>
              <a:rPr lang="es-MX" sz="2400" dirty="0"/>
              <a:t>sobre la importancia de la responsabilidad social y la ética de las organizaciones e instituciones, y la importancia que cobra el personal en la actualidad de cara a convertir a la organización en un espacio ético con la toma de decisiones con base a criterios y normas (utilizando modelos empíricos sobre como implantar la responsabilidad social corporativa y la ética); con el propósito de comprender como la ética y la responsabilidad social interactúan con otras áreas del conocimiento, con entornos legales, económicos, éticos y medioambientales, para el respeto a los derechos fundamentales e igualdad de oportunidades entre hombres y mujeres, accesibilidad a personas con capacidades diferentes y el respeto a los valores propios de una cultura de paz.</a:t>
            </a:r>
          </a:p>
        </p:txBody>
      </p:sp>
    </p:spTree>
    <p:extLst>
      <p:ext uri="{BB962C8B-B14F-4D97-AF65-F5344CB8AC3E}">
        <p14:creationId xmlns:p14="http://schemas.microsoft.com/office/powerpoint/2010/main" val="18498619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xmlns="" id="{9C57077E-8CDC-49E2-BCE4-5A31BADB64F9}"/>
              </a:ext>
            </a:extLst>
          </p:cNvPr>
          <p:cNvPicPr>
            <a:picLocks noChangeAspect="1"/>
          </p:cNvPicPr>
          <p:nvPr/>
        </p:nvPicPr>
        <p:blipFill rotWithShape="1">
          <a:blip r:embed="rId2"/>
          <a:srcRect l="27537" t="25062" r="28806" b="38104"/>
          <a:stretch/>
        </p:blipFill>
        <p:spPr>
          <a:xfrm>
            <a:off x="1470840" y="1867435"/>
            <a:ext cx="9264251" cy="4394581"/>
          </a:xfrm>
          <a:prstGeom prst="rect">
            <a:avLst/>
          </a:prstGeom>
          <a:ln>
            <a:noFill/>
          </a:ln>
          <a:effectLst>
            <a:softEdge rad="112500"/>
          </a:effectLst>
        </p:spPr>
      </p:pic>
      <p:sp>
        <p:nvSpPr>
          <p:cNvPr id="3" name="Rectángulo 2"/>
          <p:cNvSpPr/>
          <p:nvPr/>
        </p:nvSpPr>
        <p:spPr>
          <a:xfrm>
            <a:off x="1004552" y="620213"/>
            <a:ext cx="9903854" cy="954107"/>
          </a:xfrm>
          <a:prstGeom prst="rect">
            <a:avLst/>
          </a:prstGeom>
        </p:spPr>
        <p:txBody>
          <a:bodyPr wrap="square">
            <a:spAutoFit/>
          </a:bodyPr>
          <a:lstStyle/>
          <a:p>
            <a:pPr algn="ctr"/>
            <a:r>
              <a:rPr lang="es-MX" sz="2800" b="1" dirty="0" smtClean="0">
                <a:effectLst>
                  <a:glow rad="38100">
                    <a:schemeClr val="bg1">
                      <a:lumMod val="65000"/>
                      <a:lumOff val="35000"/>
                      <a:alpha val="40000"/>
                    </a:schemeClr>
                  </a:glow>
                </a:effectLst>
              </a:rPr>
              <a:t>Contenido de la Unidad de Aprendizaje y su Organización</a:t>
            </a:r>
            <a:endParaRPr lang="es-MX" sz="2800" b="1" dirty="0"/>
          </a:p>
        </p:txBody>
      </p:sp>
    </p:spTree>
    <p:extLst>
      <p:ext uri="{BB962C8B-B14F-4D97-AF65-F5344CB8AC3E}">
        <p14:creationId xmlns:p14="http://schemas.microsoft.com/office/powerpoint/2010/main" val="42940825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xmlns="" id="{C3CB8152-557C-44C1-875E-4F9860A6B2F9}"/>
              </a:ext>
            </a:extLst>
          </p:cNvPr>
          <p:cNvSpPr txBox="1"/>
          <p:nvPr/>
        </p:nvSpPr>
        <p:spPr>
          <a:xfrm>
            <a:off x="6348027" y="5698855"/>
            <a:ext cx="5242959" cy="830997"/>
          </a:xfrm>
          <a:prstGeom prst="rect">
            <a:avLst/>
          </a:prstGeom>
          <a:noFill/>
        </p:spPr>
        <p:txBody>
          <a:bodyPr wrap="square" rtlCol="0">
            <a:spAutoFit/>
          </a:bodyPr>
          <a:lstStyle/>
          <a:p>
            <a:pPr algn="just"/>
            <a:r>
              <a:rPr lang="es-MX" sz="1200" dirty="0"/>
              <a:t>* Herramienta de Integridad para Fortalecer la Competitividad de las Empresas. Cap. “Tendencias globales que crean identidad”, página 7. Consejo Coordinador Empresarial / Secretaria de la Función Pública. 2006. </a:t>
            </a:r>
          </a:p>
        </p:txBody>
      </p:sp>
      <p:sp>
        <p:nvSpPr>
          <p:cNvPr id="3" name="Rectángulo 2"/>
          <p:cNvSpPr/>
          <p:nvPr/>
        </p:nvSpPr>
        <p:spPr>
          <a:xfrm>
            <a:off x="2112135" y="668560"/>
            <a:ext cx="8123488" cy="707886"/>
          </a:xfrm>
          <a:prstGeom prst="rect">
            <a:avLst/>
          </a:prstGeom>
        </p:spPr>
        <p:txBody>
          <a:bodyPr wrap="square">
            <a:spAutoFit/>
          </a:bodyPr>
          <a:lstStyle/>
          <a:p>
            <a:pPr algn="ctr"/>
            <a:r>
              <a:rPr lang="es-MX" sz="4000" b="1" dirty="0" smtClean="0">
                <a:effectLst>
                  <a:glow rad="38100">
                    <a:schemeClr val="bg1">
                      <a:lumMod val="65000"/>
                      <a:lumOff val="35000"/>
                      <a:alpha val="40000"/>
                    </a:schemeClr>
                  </a:glow>
                </a:effectLst>
              </a:rPr>
              <a:t>¿Qué </a:t>
            </a:r>
            <a:r>
              <a:rPr lang="es-MX" sz="4000" b="1" dirty="0">
                <a:effectLst>
                  <a:glow rad="38100">
                    <a:schemeClr val="bg1">
                      <a:lumMod val="65000"/>
                      <a:lumOff val="35000"/>
                      <a:alpha val="40000"/>
                    </a:schemeClr>
                  </a:glow>
                </a:effectLst>
              </a:rPr>
              <a:t>es la </a:t>
            </a:r>
            <a:r>
              <a:rPr lang="es-MX" sz="4000" b="1" dirty="0" smtClean="0">
                <a:effectLst>
                  <a:glow rad="38100">
                    <a:schemeClr val="bg1">
                      <a:lumMod val="65000"/>
                      <a:lumOff val="35000"/>
                      <a:alpha val="40000"/>
                    </a:schemeClr>
                  </a:glow>
                </a:effectLst>
              </a:rPr>
              <a:t>Ética Empresarial</a:t>
            </a:r>
            <a:r>
              <a:rPr lang="es-MX" sz="4000" b="1" dirty="0">
                <a:effectLst>
                  <a:glow rad="38100">
                    <a:schemeClr val="bg1">
                      <a:lumMod val="65000"/>
                      <a:lumOff val="35000"/>
                      <a:alpha val="40000"/>
                    </a:schemeClr>
                  </a:glow>
                </a:effectLst>
              </a:rPr>
              <a:t>?</a:t>
            </a:r>
            <a:endParaRPr lang="es-MX" sz="4000" b="1" dirty="0"/>
          </a:p>
        </p:txBody>
      </p:sp>
      <p:sp>
        <p:nvSpPr>
          <p:cNvPr id="6" name="Rectángulo 5"/>
          <p:cNvSpPr/>
          <p:nvPr/>
        </p:nvSpPr>
        <p:spPr>
          <a:xfrm>
            <a:off x="1043189" y="1376446"/>
            <a:ext cx="10547797" cy="4154984"/>
          </a:xfrm>
          <a:prstGeom prst="rect">
            <a:avLst/>
          </a:prstGeom>
        </p:spPr>
        <p:txBody>
          <a:bodyPr wrap="square">
            <a:spAutoFit/>
          </a:bodyPr>
          <a:lstStyle/>
          <a:p>
            <a:pPr algn="just"/>
            <a:r>
              <a:rPr lang="es-MX" sz="2400" dirty="0"/>
              <a:t>La ética empresarial es la base de las relaciones sólidas entre la empresa, sus proveedores, clientes, accionistas y otros públicos; permite la interpretación y solución de controversias de acuerdo a los principios que guían la toma de decisiones, la formación y evaluación del personal, y la forma en que se debe conducir el negocio.</a:t>
            </a:r>
          </a:p>
          <a:p>
            <a:pPr algn="just"/>
            <a:r>
              <a:rPr lang="es-MX" sz="2400" dirty="0"/>
              <a:t> </a:t>
            </a:r>
          </a:p>
          <a:p>
            <a:pPr algn="just"/>
            <a:r>
              <a:rPr lang="es-MX" sz="2400" dirty="0"/>
              <a:t>“Una empresa ética y socialmente responsable debe contar con mecanismos que aseguren un trato igualitario a todos sus accionistas , grandes o pequeños, así como a los terceros interesados”*  , sustentados en un buen sistema de gobierno corporativo.</a:t>
            </a:r>
          </a:p>
        </p:txBody>
      </p:sp>
    </p:spTree>
    <p:extLst>
      <p:ext uri="{BB962C8B-B14F-4D97-AF65-F5344CB8AC3E}">
        <p14:creationId xmlns:p14="http://schemas.microsoft.com/office/powerpoint/2010/main" val="28138514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empresa socialmente responsable">
            <a:extLst>
              <a:ext uri="{FF2B5EF4-FFF2-40B4-BE49-F238E27FC236}">
                <a16:creationId xmlns:a16="http://schemas.microsoft.com/office/drawing/2014/main" xmlns="" id="{0C21972F-A373-40B8-A4E6-D580D770831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510" r="14511"/>
          <a:stretch/>
        </p:blipFill>
        <p:spPr bwMode="auto">
          <a:xfrm>
            <a:off x="8623691" y="3782153"/>
            <a:ext cx="2303256" cy="175819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xmlns="" id="{651C20FA-0C6B-4EBF-95E3-2DC844AB443F}"/>
              </a:ext>
            </a:extLst>
          </p:cNvPr>
          <p:cNvSpPr txBox="1"/>
          <p:nvPr/>
        </p:nvSpPr>
        <p:spPr>
          <a:xfrm>
            <a:off x="7920762" y="5669133"/>
            <a:ext cx="3950642" cy="830997"/>
          </a:xfrm>
          <a:prstGeom prst="rect">
            <a:avLst/>
          </a:prstGeom>
          <a:noFill/>
        </p:spPr>
        <p:txBody>
          <a:bodyPr wrap="square" rtlCol="0">
            <a:spAutoFit/>
          </a:bodyPr>
          <a:lstStyle/>
          <a:p>
            <a:pPr algn="just"/>
            <a:r>
              <a:rPr lang="es-MX" sz="1200" dirty="0"/>
              <a:t>Fig.1. Empresa Socialmente Responsable. http://www.voltingenieria.com.mx/single-post/2016/03/24/Empresas-Socialmente-responsables</a:t>
            </a:r>
          </a:p>
        </p:txBody>
      </p:sp>
      <p:sp>
        <p:nvSpPr>
          <p:cNvPr id="3" name="Rectángulo 2"/>
          <p:cNvSpPr/>
          <p:nvPr/>
        </p:nvSpPr>
        <p:spPr>
          <a:xfrm>
            <a:off x="1676334" y="481047"/>
            <a:ext cx="9717725" cy="584775"/>
          </a:xfrm>
          <a:prstGeom prst="rect">
            <a:avLst/>
          </a:prstGeom>
        </p:spPr>
        <p:txBody>
          <a:bodyPr wrap="none">
            <a:spAutoFit/>
          </a:bodyPr>
          <a:lstStyle/>
          <a:p>
            <a:pPr algn="ctr"/>
            <a:r>
              <a:rPr lang="es-MX" sz="3200" b="1" dirty="0">
                <a:effectLst>
                  <a:glow rad="38100">
                    <a:schemeClr val="bg1">
                      <a:lumMod val="65000"/>
                      <a:lumOff val="35000"/>
                      <a:alpha val="40000"/>
                    </a:schemeClr>
                  </a:glow>
                </a:effectLst>
              </a:rPr>
              <a:t>¿Qué es la </a:t>
            </a:r>
            <a:r>
              <a:rPr lang="es-MX" sz="3200" b="1" dirty="0" smtClean="0">
                <a:effectLst>
                  <a:glow rad="38100">
                    <a:schemeClr val="bg1">
                      <a:lumMod val="65000"/>
                      <a:lumOff val="35000"/>
                      <a:alpha val="40000"/>
                    </a:schemeClr>
                  </a:glow>
                </a:effectLst>
              </a:rPr>
              <a:t>Responsabilidad Social Empresarial</a:t>
            </a:r>
            <a:r>
              <a:rPr lang="es-MX" sz="3200" b="1" dirty="0">
                <a:effectLst>
                  <a:glow rad="38100">
                    <a:schemeClr val="bg1">
                      <a:lumMod val="65000"/>
                      <a:lumOff val="35000"/>
                      <a:alpha val="40000"/>
                    </a:schemeClr>
                  </a:glow>
                </a:effectLst>
              </a:rPr>
              <a:t>?</a:t>
            </a:r>
            <a:endParaRPr lang="es-MX" sz="3200" b="1" dirty="0"/>
          </a:p>
        </p:txBody>
      </p:sp>
      <p:sp>
        <p:nvSpPr>
          <p:cNvPr id="5" name="Rectángulo 4"/>
          <p:cNvSpPr/>
          <p:nvPr/>
        </p:nvSpPr>
        <p:spPr>
          <a:xfrm>
            <a:off x="1043189" y="1720840"/>
            <a:ext cx="10350870" cy="3477875"/>
          </a:xfrm>
          <a:prstGeom prst="rect">
            <a:avLst/>
          </a:prstGeom>
        </p:spPr>
        <p:txBody>
          <a:bodyPr wrap="square">
            <a:spAutoFit/>
          </a:bodyPr>
          <a:lstStyle/>
          <a:p>
            <a:pPr algn="just"/>
            <a:r>
              <a:rPr lang="es-MX" sz="2200" dirty="0"/>
              <a:t>La Responsabilidad Social Empresarial es el: “Hacer negocios basados en principios ético y apegados a la ley. La empresa (no el empresario) tiene un rol ante la sociedad, ante el entorno en el cual opera.</a:t>
            </a:r>
          </a:p>
          <a:p>
            <a:pPr algn="just"/>
            <a:r>
              <a:rPr lang="es-MX" sz="2200" dirty="0"/>
              <a:t>La decisión de hacer estos negocios rentables, de forma ética y basados en la legalidad es realmente estratégico, ya que con esto se generará: </a:t>
            </a:r>
          </a:p>
          <a:p>
            <a:endParaRPr lang="es-MX" sz="2200" dirty="0"/>
          </a:p>
          <a:p>
            <a:pPr marL="285750" indent="-285750">
              <a:buFont typeface="Arial" panose="020B0604020202020204" pitchFamily="34" charset="0"/>
              <a:buChar char="•"/>
            </a:pPr>
            <a:r>
              <a:rPr lang="es-MX" sz="2200" dirty="0" smtClean="0"/>
              <a:t></a:t>
            </a:r>
            <a:r>
              <a:rPr lang="es-MX" sz="2200" dirty="0" smtClean="0">
                <a:latin typeface="+mj-lt"/>
              </a:rPr>
              <a:t>M</a:t>
            </a:r>
            <a:r>
              <a:rPr lang="es-MX" sz="2200" dirty="0" smtClean="0"/>
              <a:t>ayor </a:t>
            </a:r>
            <a:r>
              <a:rPr lang="es-MX" sz="2200" dirty="0"/>
              <a:t>productividad</a:t>
            </a:r>
          </a:p>
          <a:p>
            <a:pPr marL="285750" indent="-285750">
              <a:buFont typeface="Arial" panose="020B0604020202020204" pitchFamily="34" charset="0"/>
              <a:buChar char="•"/>
            </a:pPr>
            <a:r>
              <a:rPr lang="es-MX" sz="2200" dirty="0"/>
              <a:t>Lealtad del cliente</a:t>
            </a:r>
          </a:p>
          <a:p>
            <a:pPr marL="285750" indent="-285750">
              <a:buFont typeface="Arial" panose="020B0604020202020204" pitchFamily="34" charset="0"/>
              <a:buChar char="•"/>
            </a:pPr>
            <a:r>
              <a:rPr lang="es-MX" sz="2200" dirty="0"/>
              <a:t>Acceso a mercados.</a:t>
            </a:r>
          </a:p>
          <a:p>
            <a:pPr marL="285750" indent="-285750">
              <a:buFont typeface="Arial" panose="020B0604020202020204" pitchFamily="34" charset="0"/>
              <a:buChar char="•"/>
            </a:pPr>
            <a:r>
              <a:rPr lang="es-MX" sz="2200" dirty="0"/>
              <a:t>Credibilidad.</a:t>
            </a:r>
          </a:p>
        </p:txBody>
      </p:sp>
    </p:spTree>
    <p:extLst>
      <p:ext uri="{BB962C8B-B14F-4D97-AF65-F5344CB8AC3E}">
        <p14:creationId xmlns:p14="http://schemas.microsoft.com/office/powerpoint/2010/main" val="10576821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lla">
  <a:themeElements>
    <a:clrScheme name="Anaranjad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Malla">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alla">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DD1DAD52-B525-46B5-8E87-60EE23581B9C}"/>
    </a:ext>
  </a:extLst>
</a:theme>
</file>

<file path=docProps/app.xml><?xml version="1.0" encoding="utf-8"?>
<Properties xmlns="http://schemas.openxmlformats.org/officeDocument/2006/extended-properties" xmlns:vt="http://schemas.openxmlformats.org/officeDocument/2006/docPropsVTypes">
  <Template>TM03457485[[fn=Malla]]</Template>
  <TotalTime>701</TotalTime>
  <Words>3157</Words>
  <Application>Microsoft Office PowerPoint</Application>
  <PresentationFormat>Panorámica</PresentationFormat>
  <Paragraphs>273</Paragraphs>
  <Slides>37</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37</vt:i4>
      </vt:variant>
    </vt:vector>
  </HeadingPairs>
  <TitlesOfParts>
    <vt:vector size="40" baseType="lpstr">
      <vt:lpstr>Arial</vt:lpstr>
      <vt:lpstr>Century Gothic</vt:lpstr>
      <vt:lpstr>Malla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QUÍMICA  PROGRAMA EDUCATIVO: INGENIERÍA QUÍMICA</dc:title>
  <dc:creator>ceciliasanzv@outlook.es</dc:creator>
  <cp:lastModifiedBy>Atenea</cp:lastModifiedBy>
  <cp:revision>58</cp:revision>
  <dcterms:created xsi:type="dcterms:W3CDTF">2017-10-11T03:53:43Z</dcterms:created>
  <dcterms:modified xsi:type="dcterms:W3CDTF">2017-10-19T18:31:31Z</dcterms:modified>
</cp:coreProperties>
</file>