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3" r:id="rId3"/>
    <p:sldId id="274" r:id="rId4"/>
    <p:sldId id="294" r:id="rId5"/>
    <p:sldId id="257" r:id="rId6"/>
    <p:sldId id="258" r:id="rId7"/>
    <p:sldId id="295" r:id="rId8"/>
    <p:sldId id="259" r:id="rId9"/>
    <p:sldId id="296" r:id="rId10"/>
    <p:sldId id="260" r:id="rId11"/>
    <p:sldId id="297" r:id="rId12"/>
    <p:sldId id="261" r:id="rId13"/>
    <p:sldId id="298" r:id="rId14"/>
    <p:sldId id="262" r:id="rId15"/>
    <p:sldId id="299" r:id="rId16"/>
    <p:sldId id="263" r:id="rId17"/>
    <p:sldId id="300" r:id="rId18"/>
    <p:sldId id="264" r:id="rId19"/>
    <p:sldId id="301" r:id="rId20"/>
    <p:sldId id="265" r:id="rId21"/>
    <p:sldId id="302" r:id="rId22"/>
    <p:sldId id="266" r:id="rId23"/>
    <p:sldId id="303" r:id="rId24"/>
    <p:sldId id="267" r:id="rId25"/>
    <p:sldId id="304" r:id="rId26"/>
    <p:sldId id="268" r:id="rId27"/>
    <p:sldId id="305" r:id="rId28"/>
    <p:sldId id="269" r:id="rId29"/>
    <p:sldId id="306" r:id="rId30"/>
    <p:sldId id="270" r:id="rId31"/>
    <p:sldId id="307" r:id="rId32"/>
    <p:sldId id="271" r:id="rId33"/>
    <p:sldId id="275" r:id="rId34"/>
    <p:sldId id="308" r:id="rId3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8" d="100"/>
          <a:sy n="78" d="100"/>
        </p:scale>
        <p:origin x="45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2314BA-0750-4318-93FB-23103ABC5AF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74F49D59-32DA-4865-859A-8655901D505F}">
      <dgm:prSet phldrT="[Texto]" custT="1"/>
      <dgm:spPr/>
      <dgm:t>
        <a:bodyPr/>
        <a:lstStyle/>
        <a:p>
          <a:r>
            <a:rPr lang="es-MX" sz="2400" dirty="0"/>
            <a:t>Unidad 1. Transporte Intermodal de carga y pasajeros</a:t>
          </a:r>
        </a:p>
      </dgm:t>
    </dgm:pt>
    <dgm:pt modelId="{2B2CF979-93B4-4256-8D54-D62BF2287F61}" type="parTrans" cxnId="{A9F805B1-F7FE-4E38-AC50-6081B78BCFD9}">
      <dgm:prSet/>
      <dgm:spPr/>
      <dgm:t>
        <a:bodyPr/>
        <a:lstStyle/>
        <a:p>
          <a:endParaRPr lang="es-MX" sz="2400"/>
        </a:p>
      </dgm:t>
    </dgm:pt>
    <dgm:pt modelId="{41998DF8-4B50-4786-9621-0F71BCB57115}" type="sibTrans" cxnId="{A9F805B1-F7FE-4E38-AC50-6081B78BCFD9}">
      <dgm:prSet/>
      <dgm:spPr/>
      <dgm:t>
        <a:bodyPr/>
        <a:lstStyle/>
        <a:p>
          <a:endParaRPr lang="es-MX" sz="2400"/>
        </a:p>
      </dgm:t>
    </dgm:pt>
    <dgm:pt modelId="{F06F6744-8341-410D-93B9-754D968C5526}">
      <dgm:prSet phldrT="[Texto]" custT="1"/>
      <dgm:spPr/>
      <dgm:t>
        <a:bodyPr/>
        <a:lstStyle/>
        <a:p>
          <a:r>
            <a:rPr lang="es-MX" sz="2400" dirty="0"/>
            <a:t>Unidad 2. Servicios de transporte Intermodal</a:t>
          </a:r>
        </a:p>
      </dgm:t>
    </dgm:pt>
    <dgm:pt modelId="{F9BD0DA2-E7EA-4A30-8351-ED21BEAAC28C}" type="parTrans" cxnId="{AF3DD270-0269-4A7F-825B-004B5F48BAC2}">
      <dgm:prSet/>
      <dgm:spPr/>
      <dgm:t>
        <a:bodyPr/>
        <a:lstStyle/>
        <a:p>
          <a:endParaRPr lang="es-MX" sz="2400"/>
        </a:p>
      </dgm:t>
    </dgm:pt>
    <dgm:pt modelId="{8E9DE9B7-0E82-42C9-9F76-914BA93F7787}" type="sibTrans" cxnId="{AF3DD270-0269-4A7F-825B-004B5F48BAC2}">
      <dgm:prSet/>
      <dgm:spPr/>
      <dgm:t>
        <a:bodyPr/>
        <a:lstStyle/>
        <a:p>
          <a:endParaRPr lang="es-MX" sz="2400"/>
        </a:p>
      </dgm:t>
    </dgm:pt>
    <dgm:pt modelId="{5A9E8304-B2E0-46D7-96A3-12F6B2D7B86F}">
      <dgm:prSet phldrT="[Texto]" custT="1"/>
      <dgm:spPr/>
      <dgm:t>
        <a:bodyPr/>
        <a:lstStyle/>
        <a:p>
          <a:r>
            <a:rPr lang="es-MX" sz="2400" dirty="0"/>
            <a:t>Unidad 3. Los sistemas inteligentes en el transporte Intermodal.</a:t>
          </a:r>
        </a:p>
      </dgm:t>
    </dgm:pt>
    <dgm:pt modelId="{37157547-AACF-41C2-9F5A-A9D588A60698}" type="parTrans" cxnId="{83DC25C0-65A6-43D1-8F70-E932A05CB7D6}">
      <dgm:prSet/>
      <dgm:spPr/>
      <dgm:t>
        <a:bodyPr/>
        <a:lstStyle/>
        <a:p>
          <a:endParaRPr lang="es-MX" sz="2400"/>
        </a:p>
      </dgm:t>
    </dgm:pt>
    <dgm:pt modelId="{451AE9DE-2B35-477C-8C6C-314D01D2F631}" type="sibTrans" cxnId="{83DC25C0-65A6-43D1-8F70-E932A05CB7D6}">
      <dgm:prSet/>
      <dgm:spPr/>
      <dgm:t>
        <a:bodyPr/>
        <a:lstStyle/>
        <a:p>
          <a:endParaRPr lang="es-MX" sz="2400"/>
        </a:p>
      </dgm:t>
    </dgm:pt>
    <dgm:pt modelId="{7C486C1F-BB57-43E8-9715-9D28F3293ABD}">
      <dgm:prSet phldrT="[Texto]" custT="1"/>
      <dgm:spPr/>
      <dgm:t>
        <a:bodyPr/>
        <a:lstStyle/>
        <a:p>
          <a:r>
            <a:rPr lang="es-MX" sz="2400" dirty="0"/>
            <a:t>Unidad 4.Operación de logística del transporte intermodal</a:t>
          </a:r>
        </a:p>
      </dgm:t>
    </dgm:pt>
    <dgm:pt modelId="{080E4A3D-0DF9-4F3B-B51F-9C2B57341723}" type="parTrans" cxnId="{4435D814-659E-423D-9F0B-D6E2468C0E59}">
      <dgm:prSet/>
      <dgm:spPr/>
      <dgm:t>
        <a:bodyPr/>
        <a:lstStyle/>
        <a:p>
          <a:endParaRPr lang="es-MX" sz="2400"/>
        </a:p>
      </dgm:t>
    </dgm:pt>
    <dgm:pt modelId="{35BF498C-DED8-4B09-9034-175016A8CCCA}" type="sibTrans" cxnId="{4435D814-659E-423D-9F0B-D6E2468C0E59}">
      <dgm:prSet/>
      <dgm:spPr/>
      <dgm:t>
        <a:bodyPr/>
        <a:lstStyle/>
        <a:p>
          <a:endParaRPr lang="es-MX" sz="2400"/>
        </a:p>
      </dgm:t>
    </dgm:pt>
    <dgm:pt modelId="{52706800-80A5-4743-B5CC-D114030AE92F}" type="pres">
      <dgm:prSet presAssocID="{2C2314BA-0750-4318-93FB-23103ABC5AF3}" presName="linear" presStyleCnt="0">
        <dgm:presLayoutVars>
          <dgm:animLvl val="lvl"/>
          <dgm:resizeHandles val="exact"/>
        </dgm:presLayoutVars>
      </dgm:prSet>
      <dgm:spPr/>
    </dgm:pt>
    <dgm:pt modelId="{DAC71C9A-18D4-47F6-A7E8-AFCAB1AD9743}" type="pres">
      <dgm:prSet presAssocID="{74F49D59-32DA-4865-859A-8655901D505F}" presName="parentText" presStyleLbl="node1" presStyleIdx="0" presStyleCnt="4">
        <dgm:presLayoutVars>
          <dgm:chMax val="0"/>
          <dgm:bulletEnabled val="1"/>
        </dgm:presLayoutVars>
      </dgm:prSet>
      <dgm:spPr/>
    </dgm:pt>
    <dgm:pt modelId="{8FCAC314-8A0F-404E-870A-0666D802D74A}" type="pres">
      <dgm:prSet presAssocID="{41998DF8-4B50-4786-9621-0F71BCB57115}" presName="spacer" presStyleCnt="0"/>
      <dgm:spPr/>
    </dgm:pt>
    <dgm:pt modelId="{8C662E64-00CC-41B0-8929-99B479250180}" type="pres">
      <dgm:prSet presAssocID="{F06F6744-8341-410D-93B9-754D968C5526}" presName="parentText" presStyleLbl="node1" presStyleIdx="1" presStyleCnt="4">
        <dgm:presLayoutVars>
          <dgm:chMax val="0"/>
          <dgm:bulletEnabled val="1"/>
        </dgm:presLayoutVars>
      </dgm:prSet>
      <dgm:spPr/>
    </dgm:pt>
    <dgm:pt modelId="{A0C84E91-4513-4709-A25E-FDEF85C13033}" type="pres">
      <dgm:prSet presAssocID="{8E9DE9B7-0E82-42C9-9F76-914BA93F7787}" presName="spacer" presStyleCnt="0"/>
      <dgm:spPr/>
    </dgm:pt>
    <dgm:pt modelId="{3DD49A6E-F5AC-4BE3-8556-E032C918FB1C}" type="pres">
      <dgm:prSet presAssocID="{5A9E8304-B2E0-46D7-96A3-12F6B2D7B86F}" presName="parentText" presStyleLbl="node1" presStyleIdx="2" presStyleCnt="4">
        <dgm:presLayoutVars>
          <dgm:chMax val="0"/>
          <dgm:bulletEnabled val="1"/>
        </dgm:presLayoutVars>
      </dgm:prSet>
      <dgm:spPr/>
    </dgm:pt>
    <dgm:pt modelId="{463CBBAB-0D48-4534-A1EA-19FC94F07318}" type="pres">
      <dgm:prSet presAssocID="{451AE9DE-2B35-477C-8C6C-314D01D2F631}" presName="spacer" presStyleCnt="0"/>
      <dgm:spPr/>
    </dgm:pt>
    <dgm:pt modelId="{26D86AF5-5C00-4E4F-A0D6-EA9239516E7D}" type="pres">
      <dgm:prSet presAssocID="{7C486C1F-BB57-43E8-9715-9D28F3293ABD}" presName="parentText" presStyleLbl="node1" presStyleIdx="3" presStyleCnt="4">
        <dgm:presLayoutVars>
          <dgm:chMax val="0"/>
          <dgm:bulletEnabled val="1"/>
        </dgm:presLayoutVars>
      </dgm:prSet>
      <dgm:spPr/>
    </dgm:pt>
  </dgm:ptLst>
  <dgm:cxnLst>
    <dgm:cxn modelId="{4435D814-659E-423D-9F0B-D6E2468C0E59}" srcId="{2C2314BA-0750-4318-93FB-23103ABC5AF3}" destId="{7C486C1F-BB57-43E8-9715-9D28F3293ABD}" srcOrd="3" destOrd="0" parTransId="{080E4A3D-0DF9-4F3B-B51F-9C2B57341723}" sibTransId="{35BF498C-DED8-4B09-9034-175016A8CCCA}"/>
    <dgm:cxn modelId="{6E46DA21-94D8-44B9-A313-2267998AE280}" type="presOf" srcId="{74F49D59-32DA-4865-859A-8655901D505F}" destId="{DAC71C9A-18D4-47F6-A7E8-AFCAB1AD9743}" srcOrd="0" destOrd="0" presId="urn:microsoft.com/office/officeart/2005/8/layout/vList2"/>
    <dgm:cxn modelId="{56C27367-16DE-4708-9FFA-4FBE87C6AB62}" type="presOf" srcId="{5A9E8304-B2E0-46D7-96A3-12F6B2D7B86F}" destId="{3DD49A6E-F5AC-4BE3-8556-E032C918FB1C}" srcOrd="0" destOrd="0" presId="urn:microsoft.com/office/officeart/2005/8/layout/vList2"/>
    <dgm:cxn modelId="{AF3DD270-0269-4A7F-825B-004B5F48BAC2}" srcId="{2C2314BA-0750-4318-93FB-23103ABC5AF3}" destId="{F06F6744-8341-410D-93B9-754D968C5526}" srcOrd="1" destOrd="0" parTransId="{F9BD0DA2-E7EA-4A30-8351-ED21BEAAC28C}" sibTransId="{8E9DE9B7-0E82-42C9-9F76-914BA93F7787}"/>
    <dgm:cxn modelId="{F97E4DA7-5599-4C37-BCDC-54FEEACACCEF}" type="presOf" srcId="{2C2314BA-0750-4318-93FB-23103ABC5AF3}" destId="{52706800-80A5-4743-B5CC-D114030AE92F}" srcOrd="0" destOrd="0" presId="urn:microsoft.com/office/officeart/2005/8/layout/vList2"/>
    <dgm:cxn modelId="{A9F805B1-F7FE-4E38-AC50-6081B78BCFD9}" srcId="{2C2314BA-0750-4318-93FB-23103ABC5AF3}" destId="{74F49D59-32DA-4865-859A-8655901D505F}" srcOrd="0" destOrd="0" parTransId="{2B2CF979-93B4-4256-8D54-D62BF2287F61}" sibTransId="{41998DF8-4B50-4786-9621-0F71BCB57115}"/>
    <dgm:cxn modelId="{ACCB0DBD-D4AC-4386-A849-EF6D3E784E1D}" type="presOf" srcId="{F06F6744-8341-410D-93B9-754D968C5526}" destId="{8C662E64-00CC-41B0-8929-99B479250180}" srcOrd="0" destOrd="0" presId="urn:microsoft.com/office/officeart/2005/8/layout/vList2"/>
    <dgm:cxn modelId="{83DC25C0-65A6-43D1-8F70-E932A05CB7D6}" srcId="{2C2314BA-0750-4318-93FB-23103ABC5AF3}" destId="{5A9E8304-B2E0-46D7-96A3-12F6B2D7B86F}" srcOrd="2" destOrd="0" parTransId="{37157547-AACF-41C2-9F5A-A9D588A60698}" sibTransId="{451AE9DE-2B35-477C-8C6C-314D01D2F631}"/>
    <dgm:cxn modelId="{2809CDD8-EA39-4539-B464-8F202958DE1D}" type="presOf" srcId="{7C486C1F-BB57-43E8-9715-9D28F3293ABD}" destId="{26D86AF5-5C00-4E4F-A0D6-EA9239516E7D}" srcOrd="0" destOrd="0" presId="urn:microsoft.com/office/officeart/2005/8/layout/vList2"/>
    <dgm:cxn modelId="{4B374D52-1A9A-46BF-9B6F-D8A2546202EA}" type="presParOf" srcId="{52706800-80A5-4743-B5CC-D114030AE92F}" destId="{DAC71C9A-18D4-47F6-A7E8-AFCAB1AD9743}" srcOrd="0" destOrd="0" presId="urn:microsoft.com/office/officeart/2005/8/layout/vList2"/>
    <dgm:cxn modelId="{3B259563-25C5-42A3-B22A-52867EC19340}" type="presParOf" srcId="{52706800-80A5-4743-B5CC-D114030AE92F}" destId="{8FCAC314-8A0F-404E-870A-0666D802D74A}" srcOrd="1" destOrd="0" presId="urn:microsoft.com/office/officeart/2005/8/layout/vList2"/>
    <dgm:cxn modelId="{30E183BA-02D3-4A91-A99F-C5621FD85971}" type="presParOf" srcId="{52706800-80A5-4743-B5CC-D114030AE92F}" destId="{8C662E64-00CC-41B0-8929-99B479250180}" srcOrd="2" destOrd="0" presId="urn:microsoft.com/office/officeart/2005/8/layout/vList2"/>
    <dgm:cxn modelId="{0FD5CC6E-87A0-411F-BA57-F0E4385BDF72}" type="presParOf" srcId="{52706800-80A5-4743-B5CC-D114030AE92F}" destId="{A0C84E91-4513-4709-A25E-FDEF85C13033}" srcOrd="3" destOrd="0" presId="urn:microsoft.com/office/officeart/2005/8/layout/vList2"/>
    <dgm:cxn modelId="{CE9E2B8E-04D4-4FB1-81CE-D8E5779F08AE}" type="presParOf" srcId="{52706800-80A5-4743-B5CC-D114030AE92F}" destId="{3DD49A6E-F5AC-4BE3-8556-E032C918FB1C}" srcOrd="4" destOrd="0" presId="urn:microsoft.com/office/officeart/2005/8/layout/vList2"/>
    <dgm:cxn modelId="{D084D158-4B59-45F6-9108-C1FFDF1DF1C2}" type="presParOf" srcId="{52706800-80A5-4743-B5CC-D114030AE92F}" destId="{463CBBAB-0D48-4534-A1EA-19FC94F07318}" srcOrd="5" destOrd="0" presId="urn:microsoft.com/office/officeart/2005/8/layout/vList2"/>
    <dgm:cxn modelId="{6E81966D-E2B5-4615-959C-9C958C73680C}" type="presParOf" srcId="{52706800-80A5-4743-B5CC-D114030AE92F}" destId="{26D86AF5-5C00-4E4F-A0D6-EA9239516E7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71C9A-18D4-47F6-A7E8-AFCAB1AD9743}">
      <dsp:nvSpPr>
        <dsp:cNvPr id="0" name=""/>
        <dsp:cNvSpPr/>
      </dsp:nvSpPr>
      <dsp:spPr>
        <a:xfrm>
          <a:off x="0" y="22568"/>
          <a:ext cx="8471700" cy="11232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kern="1200" dirty="0"/>
            <a:t>Unidad 1. Transporte Intermodal de carga y pasajeros</a:t>
          </a:r>
        </a:p>
      </dsp:txBody>
      <dsp:txXfrm>
        <a:off x="54830" y="77398"/>
        <a:ext cx="8362040" cy="1013540"/>
      </dsp:txXfrm>
    </dsp:sp>
    <dsp:sp modelId="{8C662E64-00CC-41B0-8929-99B479250180}">
      <dsp:nvSpPr>
        <dsp:cNvPr id="0" name=""/>
        <dsp:cNvSpPr/>
      </dsp:nvSpPr>
      <dsp:spPr>
        <a:xfrm>
          <a:off x="0" y="1318568"/>
          <a:ext cx="8471700" cy="1123200"/>
        </a:xfrm>
        <a:prstGeom prst="round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kern="1200" dirty="0"/>
            <a:t>Unidad 2. Servicios de transporte Intermodal</a:t>
          </a:r>
        </a:p>
      </dsp:txBody>
      <dsp:txXfrm>
        <a:off x="54830" y="1373398"/>
        <a:ext cx="8362040" cy="1013540"/>
      </dsp:txXfrm>
    </dsp:sp>
    <dsp:sp modelId="{3DD49A6E-F5AC-4BE3-8556-E032C918FB1C}">
      <dsp:nvSpPr>
        <dsp:cNvPr id="0" name=""/>
        <dsp:cNvSpPr/>
      </dsp:nvSpPr>
      <dsp:spPr>
        <a:xfrm>
          <a:off x="0" y="2614568"/>
          <a:ext cx="8471700" cy="1123200"/>
        </a:xfrm>
        <a:prstGeom prst="round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kern="1200" dirty="0"/>
            <a:t>Unidad 3. Los sistemas inteligentes en el transporte Intermodal.</a:t>
          </a:r>
        </a:p>
      </dsp:txBody>
      <dsp:txXfrm>
        <a:off x="54830" y="2669398"/>
        <a:ext cx="8362040" cy="1013540"/>
      </dsp:txXfrm>
    </dsp:sp>
    <dsp:sp modelId="{26D86AF5-5C00-4E4F-A0D6-EA9239516E7D}">
      <dsp:nvSpPr>
        <dsp:cNvPr id="0" name=""/>
        <dsp:cNvSpPr/>
      </dsp:nvSpPr>
      <dsp:spPr>
        <a:xfrm>
          <a:off x="0" y="3910568"/>
          <a:ext cx="8471700" cy="112320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kern="1200" dirty="0"/>
            <a:t>Unidad 4.Operación de logística del transporte intermodal</a:t>
          </a:r>
        </a:p>
      </dsp:txBody>
      <dsp:txXfrm>
        <a:off x="54830" y="3965398"/>
        <a:ext cx="8362040" cy="10135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394072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3673230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2196955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2079973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1894510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2325387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1754048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1256900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644693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4086651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A3DD8312-88BC-4169-9EA8-4BC1768FC440}" type="datetimeFigureOut">
              <a:rPr lang="es-ES" smtClean="0"/>
              <a:pPr/>
              <a:t>16/10/2017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E8A95AA-3C69-42C8-8034-818C1C0607C7}" type="slidenum">
              <a:rPr lang="es-ES" smtClean="0"/>
              <a:pPr/>
              <a:t>‹Nº›</a:t>
            </a:fld>
            <a:endParaRPr lang="es-ES"/>
          </a:p>
        </p:txBody>
      </p:sp>
    </p:spTree>
    <p:extLst>
      <p:ext uri="{BB962C8B-B14F-4D97-AF65-F5344CB8AC3E}">
        <p14:creationId xmlns:p14="http://schemas.microsoft.com/office/powerpoint/2010/main" val="1779137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DD8312-88BC-4169-9EA8-4BC1768FC440}" type="datetimeFigureOut">
              <a:rPr lang="es-ES" smtClean="0"/>
              <a:pPr/>
              <a:t>16/10/2017</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8A95AA-3C69-42C8-8034-818C1C0607C7}" type="slidenum">
              <a:rPr lang="es-ES" smtClean="0"/>
              <a:pPr/>
              <a:t>‹Nº›</a:t>
            </a:fld>
            <a:endParaRPr lang="es-ES"/>
          </a:p>
        </p:txBody>
      </p:sp>
    </p:spTree>
    <p:extLst>
      <p:ext uri="{BB962C8B-B14F-4D97-AF65-F5344CB8AC3E}">
        <p14:creationId xmlns:p14="http://schemas.microsoft.com/office/powerpoint/2010/main" val="3351060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cimatic.com.mx/wp-content/uploads/2015/04/WMS-Distribucion-dirigida-por-voz.jp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andlogistics.com/media/k2/items/cache/2fa67f482133f1c934235b73c2a03954_XL.jpg"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mecalux.com.mx/software-control-de-inventarios/easy-wms?tab=funcionalidades"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cimatic.com.mx/wp-content/uploads/2015/04/WMS-Optimizacion-de-espacios.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cimatic.com.mx/wp-content/uploads/2015/04/WMS-gestion-de-la-mano-de-obra.jpg"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imgur.com/3cd4CN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ehrhardt-partner.com/index.php?eID=tx_cms_showpic&amp;file=uploads/pics/LFS_Funktionsgrafik_V2-9_A4quer_ENU_lowres_12.JPG&amp;md5=0ae97939521bb945e5d57c69bd2c3a8b057469c1&amp;parameters%5b0%5d=YTo0OntzOjU6IndpZHRoIjtzOjM6IjgwMCI7czo2OiJoZWlnaHQiO3M6NDoiNjAw&amp;parameters%5b1%5d=bSI7czo3OiJib2R5VGFnIjtzOjQxOiI8Ym9keSBzdHlsZT0ibWFyZ2luOjA7IGJh&amp;parameters%5b2%5d=Y2tncm91bmQ6I2ZmZjsiPiI7czo0OiJ3cmFwIjtzOjM3OiI8YSBocmVmPSJqYXZh&amp;parameters%5b3%5d=c2NyaXB0OmNsb3NlKCk7Ij4gfCA8L2E+Ijt9"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60104" y="1937505"/>
            <a:ext cx="7898295" cy="2554545"/>
          </a:xfrm>
          <a:prstGeom prst="rect">
            <a:avLst/>
          </a:prstGeom>
          <a:noFill/>
        </p:spPr>
        <p:txBody>
          <a:bodyPr wrap="square" rtlCol="0">
            <a:spAutoFit/>
          </a:bodyPr>
          <a:lstStyle/>
          <a:p>
            <a:pPr algn="ctr"/>
            <a:r>
              <a:rPr lang="es-MX" sz="3200" b="1" dirty="0" err="1">
                <a:ln w="22225">
                  <a:solidFill>
                    <a:schemeClr val="accent2"/>
                  </a:solidFill>
                  <a:prstDash val="solid"/>
                </a:ln>
                <a:solidFill>
                  <a:schemeClr val="accent2">
                    <a:lumMod val="40000"/>
                    <a:lumOff val="60000"/>
                  </a:schemeClr>
                </a:solidFill>
              </a:rPr>
              <a:t>Memorama</a:t>
            </a:r>
            <a:r>
              <a:rPr lang="es-MX" sz="3200" b="1" dirty="0">
                <a:ln w="22225">
                  <a:solidFill>
                    <a:schemeClr val="accent2"/>
                  </a:solidFill>
                  <a:prstDash val="solid"/>
                </a:ln>
                <a:solidFill>
                  <a:schemeClr val="accent2">
                    <a:lumMod val="40000"/>
                    <a:lumOff val="60000"/>
                  </a:schemeClr>
                </a:solidFill>
              </a:rPr>
              <a:t> de tecnologías aplicadas en la gestión de almacenes para el transporte intermodal</a:t>
            </a:r>
          </a:p>
          <a:p>
            <a:pPr algn="ctr"/>
            <a:endParaRPr lang="es-MX" sz="3200" b="1" dirty="0">
              <a:ln w="22225">
                <a:solidFill>
                  <a:schemeClr val="accent2"/>
                </a:solidFill>
                <a:prstDash val="solid"/>
              </a:ln>
              <a:solidFill>
                <a:schemeClr val="accent2">
                  <a:lumMod val="40000"/>
                  <a:lumOff val="60000"/>
                </a:schemeClr>
              </a:solidFill>
            </a:endParaRPr>
          </a:p>
          <a:p>
            <a:pPr algn="ctr"/>
            <a:r>
              <a:rPr lang="es-MX" sz="3200" b="1" dirty="0">
                <a:ln w="22225">
                  <a:solidFill>
                    <a:schemeClr val="accent2"/>
                  </a:solidFill>
                  <a:prstDash val="solid"/>
                </a:ln>
                <a:solidFill>
                  <a:schemeClr val="accent2">
                    <a:lumMod val="40000"/>
                    <a:lumOff val="60000"/>
                  </a:schemeClr>
                </a:solidFill>
              </a:rPr>
              <a:t>PERÍODO 2017-A</a:t>
            </a:r>
          </a:p>
        </p:txBody>
      </p:sp>
      <p:pic>
        <p:nvPicPr>
          <p:cNvPr id="1026" name="Picture 2" descr="http://4.bp.blogspot.com/-2sLeqF26wTg/UWLf-1XcqtI/AAAAAAAAAAs/FsFPzG1Vr2k/s1600/medios+de+transpor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3558" y="4404761"/>
            <a:ext cx="2438400" cy="18764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4.bp.blogspot.com/-2sLeqF26wTg/UWLf-1XcqtI/AAAAAAAAAAs/FsFPzG1Vr2k/s1600/medios+de+transpor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45" y="4404760"/>
            <a:ext cx="2438400" cy="1876425"/>
          </a:xfrm>
          <a:prstGeom prst="rect">
            <a:avLst/>
          </a:prstGeom>
          <a:noFill/>
          <a:extLst>
            <a:ext uri="{909E8E84-426E-40DD-AFC4-6F175D3DCCD1}">
              <a14:hiddenFill xmlns:a14="http://schemas.microsoft.com/office/drawing/2010/main">
                <a:solidFill>
                  <a:srgbClr val="FFFFFF"/>
                </a:solidFill>
              </a14:hiddenFill>
            </a:ext>
          </a:extLst>
        </p:spPr>
      </p:pic>
      <p:sp>
        <p:nvSpPr>
          <p:cNvPr id="5" name="Flecha derecha 4"/>
          <p:cNvSpPr/>
          <p:nvPr/>
        </p:nvSpPr>
        <p:spPr>
          <a:xfrm>
            <a:off x="3657600" y="4691270"/>
            <a:ext cx="520810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rot="10800000">
            <a:off x="3657600" y="5519532"/>
            <a:ext cx="5208104" cy="484632"/>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522" y="46018"/>
            <a:ext cx="1818723" cy="1495607"/>
          </a:xfrm>
          <a:prstGeom prst="rect">
            <a:avLst/>
          </a:prstGeom>
        </p:spPr>
      </p:pic>
      <p:sp>
        <p:nvSpPr>
          <p:cNvPr id="7" name="CuadroTexto 6"/>
          <p:cNvSpPr txBox="1"/>
          <p:nvPr/>
        </p:nvSpPr>
        <p:spPr>
          <a:xfrm>
            <a:off x="3010282" y="258798"/>
            <a:ext cx="5681107" cy="1323439"/>
          </a:xfrm>
          <a:prstGeom prst="rect">
            <a:avLst/>
          </a:prstGeom>
          <a:noFill/>
        </p:spPr>
        <p:txBody>
          <a:bodyPr wrap="none" rtlCol="0">
            <a:spAutoFit/>
          </a:bodyPr>
          <a:lstStyle/>
          <a:p>
            <a:pPr algn="ctr"/>
            <a:r>
              <a:rPr lang="es-MX" sz="2000" b="1" dirty="0"/>
              <a:t>UNIVERSIDAD AUTÓNOMA DEL ESTADO DE MÉXICO</a:t>
            </a:r>
          </a:p>
          <a:p>
            <a:pPr algn="ctr"/>
            <a:r>
              <a:rPr lang="es-MX" sz="2000" b="1" dirty="0"/>
              <a:t>CENTRO UNIVERSITARIO UAEM NEZAHUALCÓYOTL</a:t>
            </a:r>
          </a:p>
          <a:p>
            <a:pPr algn="ctr"/>
            <a:r>
              <a:rPr lang="es-MX" sz="2000" b="1" dirty="0"/>
              <a:t>INGENERÍA EN TRANSPORTE</a:t>
            </a:r>
          </a:p>
          <a:p>
            <a:pPr algn="ctr"/>
            <a:r>
              <a:rPr lang="es-MX" sz="2000" b="1" dirty="0"/>
              <a:t>TRANSPORTE INTERMODAL</a:t>
            </a:r>
          </a:p>
        </p:txBody>
      </p:sp>
      <p:pic>
        <p:nvPicPr>
          <p:cNvPr id="3" name="Imagen 2">
            <a:extLst>
              <a:ext uri="{FF2B5EF4-FFF2-40B4-BE49-F238E27FC236}">
                <a16:creationId xmlns:a16="http://schemas.microsoft.com/office/drawing/2014/main" id="{CF24F35C-7737-46BE-85FC-957EB447B8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7254" y="25285"/>
            <a:ext cx="1877161" cy="1308649"/>
          </a:xfrm>
          <a:prstGeom prst="rect">
            <a:avLst/>
          </a:prstGeom>
        </p:spPr>
      </p:pic>
      <p:sp>
        <p:nvSpPr>
          <p:cNvPr id="11" name="CuadroTexto 10">
            <a:extLst>
              <a:ext uri="{FF2B5EF4-FFF2-40B4-BE49-F238E27FC236}">
                <a16:creationId xmlns:a16="http://schemas.microsoft.com/office/drawing/2014/main" id="{3646D42A-24E2-4F33-87B7-3D81CD7857C9}"/>
              </a:ext>
            </a:extLst>
          </p:cNvPr>
          <p:cNvSpPr txBox="1"/>
          <p:nvPr/>
        </p:nvSpPr>
        <p:spPr>
          <a:xfrm>
            <a:off x="4104010" y="6211868"/>
            <a:ext cx="3859646" cy="400110"/>
          </a:xfrm>
          <a:prstGeom prst="rect">
            <a:avLst/>
          </a:prstGeom>
          <a:noFill/>
        </p:spPr>
        <p:txBody>
          <a:bodyPr wrap="none" rtlCol="0">
            <a:spAutoFit/>
          </a:bodyPr>
          <a:lstStyle/>
          <a:p>
            <a:r>
              <a:rPr lang="es-MX" sz="2000" dirty="0"/>
              <a:t>Elaboró: Mtro. José Miranda Tolayo</a:t>
            </a:r>
          </a:p>
        </p:txBody>
      </p:sp>
    </p:spTree>
    <p:extLst>
      <p:ext uri="{BB962C8B-B14F-4D97-AF65-F5344CB8AC3E}">
        <p14:creationId xmlns:p14="http://schemas.microsoft.com/office/powerpoint/2010/main" val="3684187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261845" y="8242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¿Cuando debo implementar un WMS?</a:t>
            </a:r>
          </a:p>
        </p:txBody>
      </p:sp>
      <p:sp>
        <p:nvSpPr>
          <p:cNvPr id="3" name="Proceso 2"/>
          <p:cNvSpPr/>
          <p:nvPr/>
        </p:nvSpPr>
        <p:spPr>
          <a:xfrm>
            <a:off x="6118808"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s-ES" sz="1600" dirty="0"/>
          </a:p>
          <a:p>
            <a:pPr marL="285750" indent="-285750" algn="ctr">
              <a:buFont typeface="Arial" panose="020B0604020202020204" pitchFamily="34" charset="0"/>
              <a:buChar char="•"/>
            </a:pPr>
            <a:endParaRPr lang="es-ES" sz="1600" dirty="0"/>
          </a:p>
          <a:p>
            <a:pPr marL="285750" indent="-285750" algn="ctr">
              <a:buFont typeface="Arial" panose="020B0604020202020204" pitchFamily="34" charset="0"/>
              <a:buChar char="•"/>
            </a:pPr>
            <a:endParaRPr lang="es-ES" sz="1600" dirty="0"/>
          </a:p>
          <a:p>
            <a:pPr marL="285750" indent="-285750" algn="ctr">
              <a:buFont typeface="Arial" panose="020B0604020202020204" pitchFamily="34" charset="0"/>
              <a:buChar char="•"/>
            </a:pPr>
            <a:endParaRPr lang="es-ES" sz="1600" dirty="0"/>
          </a:p>
          <a:p>
            <a:pPr marL="285750" indent="-285750" algn="ctr">
              <a:buFont typeface="Arial" panose="020B0604020202020204" pitchFamily="34" charset="0"/>
              <a:buChar char="•"/>
            </a:pPr>
            <a:endParaRPr lang="es-ES" sz="1600" dirty="0"/>
          </a:p>
          <a:p>
            <a:pPr marL="285750" indent="-285750" algn="ctr">
              <a:buFont typeface="Arial" panose="020B0604020202020204" pitchFamily="34" charset="0"/>
              <a:buChar char="•"/>
            </a:pPr>
            <a:r>
              <a:rPr lang="es-ES" sz="1600" dirty="0"/>
              <a:t>Cuando se tiene altos niveles de errores en el manejo (surtido o recibo) de su mercancía.</a:t>
            </a:r>
          </a:p>
          <a:p>
            <a:pPr marL="285750" indent="-285750" algn="ctr">
              <a:buFont typeface="Arial" panose="020B0604020202020204" pitchFamily="34" charset="0"/>
              <a:buChar char="•"/>
            </a:pPr>
            <a:r>
              <a:rPr lang="es-ES" sz="1600" dirty="0"/>
              <a:t>Cuando Tiene un alto volumen de operación y no tiene suficiente personal y/o tiempo.</a:t>
            </a:r>
          </a:p>
          <a:p>
            <a:pPr algn="ctr"/>
            <a:endParaRPr lang="es-ES" sz="1600" dirty="0"/>
          </a:p>
        </p:txBody>
      </p:sp>
      <p:pic>
        <p:nvPicPr>
          <p:cNvPr id="6" name="Imagen 5" descr="http://www.skulogistics.com/wp-content/uploads/WMS-1024x68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8224" y="824245"/>
            <a:ext cx="2665730" cy="1970470"/>
          </a:xfrm>
          <a:prstGeom prst="rect">
            <a:avLst/>
          </a:prstGeom>
          <a:noFill/>
          <a:ln>
            <a:noFill/>
          </a:ln>
        </p:spPr>
      </p:pic>
      <p:pic>
        <p:nvPicPr>
          <p:cNvPr id="7" name="Imagen 6" descr="http://www.skulogistics.com/wp-content/uploads/WMS-1024x68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2428" y="824245"/>
            <a:ext cx="2665730" cy="1970470"/>
          </a:xfrm>
          <a:prstGeom prst="rect">
            <a:avLst/>
          </a:prstGeom>
          <a:noFill/>
          <a:ln>
            <a:noFill/>
          </a:ln>
        </p:spPr>
      </p:pic>
    </p:spTree>
    <p:extLst>
      <p:ext uri="{BB962C8B-B14F-4D97-AF65-F5344CB8AC3E}">
        <p14:creationId xmlns:p14="http://schemas.microsoft.com/office/powerpoint/2010/main" val="3203524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99CD36C8-5B5F-4915-A80B-2A448590D86B}"/>
              </a:ext>
            </a:extLst>
          </p:cNvPr>
          <p:cNvSpPr/>
          <p:nvPr/>
        </p:nvSpPr>
        <p:spPr>
          <a:xfrm>
            <a:off x="3127179" y="83712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r>
              <a:rPr lang="es-ES" dirty="0"/>
              <a:t>¿Mencione por lo menos 3 proveedores de un WMS?</a:t>
            </a:r>
          </a:p>
        </p:txBody>
      </p:sp>
      <p:sp>
        <p:nvSpPr>
          <p:cNvPr id="3" name="Proceso 4">
            <a:extLst>
              <a:ext uri="{FF2B5EF4-FFF2-40B4-BE49-F238E27FC236}">
                <a16:creationId xmlns:a16="http://schemas.microsoft.com/office/drawing/2014/main" id="{0CB58186-506D-4353-806E-3B4F58D80F28}"/>
              </a:ext>
            </a:extLst>
          </p:cNvPr>
          <p:cNvSpPr/>
          <p:nvPr/>
        </p:nvSpPr>
        <p:spPr>
          <a:xfrm>
            <a:off x="5984142"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r>
              <a:rPr lang="es-ES" dirty="0"/>
              <a:t>Manhattan </a:t>
            </a:r>
            <a:r>
              <a:rPr lang="es-ES" dirty="0" err="1"/>
              <a:t>associates</a:t>
            </a:r>
            <a:endParaRPr lang="es-ES" dirty="0"/>
          </a:p>
          <a:p>
            <a:pPr marL="285750" indent="-285750" algn="ctr">
              <a:buFont typeface="Arial" panose="020B0604020202020204" pitchFamily="34" charset="0"/>
              <a:buChar char="•"/>
            </a:pPr>
            <a:r>
              <a:rPr lang="es-ES" dirty="0"/>
              <a:t>Mecalux</a:t>
            </a:r>
          </a:p>
          <a:p>
            <a:pPr marL="285750" indent="-285750" algn="ctr">
              <a:buFont typeface="Arial" panose="020B0604020202020204" pitchFamily="34" charset="0"/>
              <a:buChar char="•"/>
            </a:pPr>
            <a:r>
              <a:rPr lang="es-ES" dirty="0"/>
              <a:t>Datex</a:t>
            </a:r>
          </a:p>
        </p:txBody>
      </p:sp>
      <p:pic>
        <p:nvPicPr>
          <p:cNvPr id="4" name="Imagen 3">
            <a:extLst>
              <a:ext uri="{FF2B5EF4-FFF2-40B4-BE49-F238E27FC236}">
                <a16:creationId xmlns:a16="http://schemas.microsoft.com/office/drawing/2014/main" id="{F0520DD2-8A4F-4ED7-AEB6-2808DB19CCA3}"/>
              </a:ext>
            </a:extLst>
          </p:cNvPr>
          <p:cNvPicPr/>
          <p:nvPr/>
        </p:nvPicPr>
        <p:blipFill rotWithShape="1">
          <a:blip r:embed="rId2"/>
          <a:srcRect l="34523" t="20207" r="35641" b="25428"/>
          <a:stretch/>
        </p:blipFill>
        <p:spPr bwMode="auto">
          <a:xfrm>
            <a:off x="3107762" y="824245"/>
            <a:ext cx="2723980" cy="2498504"/>
          </a:xfrm>
          <a:prstGeom prst="rect">
            <a:avLst/>
          </a:prstGeom>
          <a:noFill/>
          <a:ln>
            <a:noFill/>
          </a:ln>
          <a:extLst>
            <a:ext uri="{53640926-AAD7-44D8-BBD7-CCE9431645EC}">
              <a14:shadowObscured xmlns:a14="http://schemas.microsoft.com/office/drawing/2010/main"/>
            </a:ext>
          </a:extLst>
        </p:spPr>
      </p:pic>
      <p:pic>
        <p:nvPicPr>
          <p:cNvPr id="5" name="Imagen 4">
            <a:extLst>
              <a:ext uri="{FF2B5EF4-FFF2-40B4-BE49-F238E27FC236}">
                <a16:creationId xmlns:a16="http://schemas.microsoft.com/office/drawing/2014/main" id="{F8394A82-8FA2-4E72-A531-AE2BAFF2722E}"/>
              </a:ext>
            </a:extLst>
          </p:cNvPr>
          <p:cNvPicPr/>
          <p:nvPr/>
        </p:nvPicPr>
        <p:blipFill rotWithShape="1">
          <a:blip r:embed="rId2"/>
          <a:srcRect l="34523" t="20207" r="35641" b="25428"/>
          <a:stretch/>
        </p:blipFill>
        <p:spPr bwMode="auto">
          <a:xfrm>
            <a:off x="5964725" y="837126"/>
            <a:ext cx="2723980" cy="249850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11058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505468"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¿Que módulos integran un WMS?</a:t>
            </a:r>
          </a:p>
        </p:txBody>
      </p:sp>
      <p:sp>
        <p:nvSpPr>
          <p:cNvPr id="3" name="Proceso 2"/>
          <p:cNvSpPr/>
          <p:nvPr/>
        </p:nvSpPr>
        <p:spPr>
          <a:xfrm>
            <a:off x="5491220"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r>
              <a:rPr lang="es-ES" dirty="0"/>
              <a:t>Gestión de inventarios</a:t>
            </a:r>
          </a:p>
          <a:p>
            <a:pPr marL="285750" indent="-285750" algn="ctr">
              <a:buFont typeface="Arial" panose="020B0604020202020204" pitchFamily="34" charset="0"/>
              <a:buChar char="•"/>
            </a:pPr>
            <a:r>
              <a:rPr lang="es-ES" dirty="0"/>
              <a:t>Gestiona de mano de obra</a:t>
            </a:r>
          </a:p>
          <a:p>
            <a:pPr marL="285750" indent="-285750" algn="ctr">
              <a:buFont typeface="Arial" panose="020B0604020202020204" pitchFamily="34" charset="0"/>
              <a:buChar char="•"/>
            </a:pPr>
            <a:r>
              <a:rPr lang="es-ES" dirty="0"/>
              <a:t>Gestión de tareas y trabajos</a:t>
            </a:r>
          </a:p>
          <a:p>
            <a:pPr marL="285750" indent="-285750" algn="ctr">
              <a:buFont typeface="Arial" panose="020B0604020202020204" pitchFamily="34" charset="0"/>
              <a:buChar char="•"/>
            </a:pPr>
            <a:r>
              <a:rPr lang="es-ES" dirty="0"/>
              <a:t>Gestión de Cross Docking</a:t>
            </a:r>
          </a:p>
          <a:p>
            <a:pPr algn="ctr"/>
            <a:endParaRPr lang="es-ES" dirty="0"/>
          </a:p>
        </p:txBody>
      </p:sp>
      <p:pic>
        <p:nvPicPr>
          <p:cNvPr id="7" name="Imagen 6"/>
          <p:cNvPicPr/>
          <p:nvPr/>
        </p:nvPicPr>
        <p:blipFill rotWithShape="1">
          <a:blip r:embed="rId2">
            <a:extLst>
              <a:ext uri="{28A0092B-C50C-407E-A947-70E740481C1C}">
                <a14:useLocalDpi xmlns:a14="http://schemas.microsoft.com/office/drawing/2010/main" val="0"/>
              </a:ext>
            </a:extLst>
          </a:blip>
          <a:srcRect l="34053" t="19997" r="35525" b="25238"/>
          <a:stretch/>
        </p:blipFill>
        <p:spPr bwMode="auto">
          <a:xfrm>
            <a:off x="5491219" y="824243"/>
            <a:ext cx="2704564" cy="2550021"/>
          </a:xfrm>
          <a:prstGeom prst="rect">
            <a:avLst/>
          </a:prstGeom>
          <a:noFill/>
          <a:ln>
            <a:noFill/>
          </a:ln>
          <a:extLst>
            <a:ext uri="{53640926-AAD7-44D8-BBD7-CCE9431645EC}">
              <a14:shadowObscured xmlns:a14="http://schemas.microsoft.com/office/drawing/2010/main"/>
            </a:ext>
          </a:extLst>
        </p:spPr>
      </p:pic>
      <p:pic>
        <p:nvPicPr>
          <p:cNvPr id="8" name="Imagen 7"/>
          <p:cNvPicPr/>
          <p:nvPr/>
        </p:nvPicPr>
        <p:blipFill rotWithShape="1">
          <a:blip r:embed="rId2">
            <a:extLst>
              <a:ext uri="{28A0092B-C50C-407E-A947-70E740481C1C}">
                <a14:useLocalDpi xmlns:a14="http://schemas.microsoft.com/office/drawing/2010/main" val="0"/>
              </a:ext>
            </a:extLst>
          </a:blip>
          <a:srcRect l="34053" t="19997" r="35525" b="25238"/>
          <a:stretch/>
        </p:blipFill>
        <p:spPr bwMode="auto">
          <a:xfrm>
            <a:off x="2505467" y="746969"/>
            <a:ext cx="2704564" cy="23954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07667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30E33583-AA64-4475-B943-D5B5B3AF2A01}"/>
              </a:ext>
            </a:extLst>
          </p:cNvPr>
          <p:cNvSpPr/>
          <p:nvPr/>
        </p:nvSpPr>
        <p:spPr>
          <a:xfrm>
            <a:off x="2503302" y="83712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t>¿Qué es el WMS Distribución Dirigida por Voz ?</a:t>
            </a:r>
          </a:p>
        </p:txBody>
      </p:sp>
      <p:sp>
        <p:nvSpPr>
          <p:cNvPr id="3" name="Proceso 4">
            <a:extLst>
              <a:ext uri="{FF2B5EF4-FFF2-40B4-BE49-F238E27FC236}">
                <a16:creationId xmlns:a16="http://schemas.microsoft.com/office/drawing/2014/main" id="{FEAD13FE-3CE5-4135-B107-25F587B8A104}"/>
              </a:ext>
            </a:extLst>
          </p:cNvPr>
          <p:cNvSpPr/>
          <p:nvPr/>
        </p:nvSpPr>
        <p:spPr>
          <a:xfrm>
            <a:off x="5360265"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r>
              <a:rPr lang="es-ES" dirty="0"/>
              <a:t>WMS DDV permite seleccionar órdenes, re-abastecer, cambiar ubicaciones y transferir mediante órdenes verbales</a:t>
            </a:r>
          </a:p>
        </p:txBody>
      </p:sp>
      <p:pic>
        <p:nvPicPr>
          <p:cNvPr id="4" name="Imagen 3" descr="WMS-Distribucion-dirigida-por-voz">
            <a:hlinkClick r:id="rId2"/>
            <a:extLst>
              <a:ext uri="{FF2B5EF4-FFF2-40B4-BE49-F238E27FC236}">
                <a16:creationId xmlns:a16="http://schemas.microsoft.com/office/drawing/2014/main" id="{B0C97F6D-4530-48E1-80FE-81E599E7B60C}"/>
              </a:ext>
            </a:extLst>
          </p:cNvPr>
          <p:cNvPicPr/>
          <p:nvPr/>
        </p:nvPicPr>
        <p:blipFill>
          <a:blip r:embed="rId3"/>
          <a:srcRect/>
          <a:stretch>
            <a:fillRect/>
          </a:stretch>
        </p:blipFill>
        <p:spPr bwMode="auto">
          <a:xfrm>
            <a:off x="5360264" y="824244"/>
            <a:ext cx="2704563" cy="2240927"/>
          </a:xfrm>
          <a:prstGeom prst="rect">
            <a:avLst/>
          </a:prstGeom>
          <a:noFill/>
          <a:ln w="9525">
            <a:noFill/>
            <a:miter lim="800000"/>
            <a:headEnd/>
            <a:tailEnd/>
          </a:ln>
        </p:spPr>
      </p:pic>
      <p:pic>
        <p:nvPicPr>
          <p:cNvPr id="5" name="Imagen 4" descr="WMS-Distribucion-dirigida-por-voz">
            <a:hlinkClick r:id="rId2"/>
            <a:extLst>
              <a:ext uri="{FF2B5EF4-FFF2-40B4-BE49-F238E27FC236}">
                <a16:creationId xmlns:a16="http://schemas.microsoft.com/office/drawing/2014/main" id="{4A29023D-035C-4961-8A15-11E747CA3A4B}"/>
              </a:ext>
            </a:extLst>
          </p:cNvPr>
          <p:cNvPicPr/>
          <p:nvPr/>
        </p:nvPicPr>
        <p:blipFill>
          <a:blip r:embed="rId3"/>
          <a:srcRect/>
          <a:stretch>
            <a:fillRect/>
          </a:stretch>
        </p:blipFill>
        <p:spPr bwMode="auto">
          <a:xfrm>
            <a:off x="2503301" y="837125"/>
            <a:ext cx="2704563" cy="2240927"/>
          </a:xfrm>
          <a:prstGeom prst="rect">
            <a:avLst/>
          </a:prstGeom>
          <a:noFill/>
          <a:ln w="9525">
            <a:noFill/>
            <a:miter lim="800000"/>
            <a:headEnd/>
            <a:tailEnd/>
          </a:ln>
        </p:spPr>
      </p:pic>
    </p:spTree>
    <p:extLst>
      <p:ext uri="{BB962C8B-B14F-4D97-AF65-F5344CB8AC3E}">
        <p14:creationId xmlns:p14="http://schemas.microsoft.com/office/powerpoint/2010/main" val="3102007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913246"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r>
              <a:rPr lang="es-ES" dirty="0"/>
              <a:t>¿En que te ayuda un WMS Distribución Dirigida por Voz ?</a:t>
            </a:r>
          </a:p>
          <a:p>
            <a:pPr algn="ctr"/>
            <a:r>
              <a:rPr lang="es-ES" dirty="0"/>
              <a:t> </a:t>
            </a:r>
          </a:p>
        </p:txBody>
      </p:sp>
      <p:sp>
        <p:nvSpPr>
          <p:cNvPr id="3" name="Proceso 2"/>
          <p:cNvSpPr/>
          <p:nvPr/>
        </p:nvSpPr>
        <p:spPr>
          <a:xfrm>
            <a:off x="5770209"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endParaRPr lang="es-ES" dirty="0"/>
          </a:p>
          <a:p>
            <a:pPr algn="ctr"/>
            <a:endParaRPr lang="es-ES" dirty="0"/>
          </a:p>
          <a:p>
            <a:pPr algn="ctr"/>
            <a:r>
              <a:rPr lang="es-ES" dirty="0"/>
              <a:t>La distribución dirigida por voz  te ayuda a mejorar la distribución y el despacho, utilizando la tecnología de reconocimiento de voz, </a:t>
            </a:r>
          </a:p>
        </p:txBody>
      </p:sp>
      <p:pic>
        <p:nvPicPr>
          <p:cNvPr id="6" name="Imagen 5" descr="C:\Users\Al 11\Desktop\WMS Considerations.jpg"/>
          <p:cNvPicPr/>
          <p:nvPr/>
        </p:nvPicPr>
        <p:blipFill>
          <a:blip r:embed="rId2">
            <a:extLst>
              <a:ext uri="{28A0092B-C50C-407E-A947-70E740481C1C}">
                <a14:useLocalDpi xmlns:a14="http://schemas.microsoft.com/office/drawing/2010/main" val="0"/>
              </a:ext>
            </a:extLst>
          </a:blip>
          <a:srcRect/>
          <a:stretch>
            <a:fillRect/>
          </a:stretch>
        </p:blipFill>
        <p:spPr bwMode="auto">
          <a:xfrm>
            <a:off x="5770208" y="824246"/>
            <a:ext cx="2704563" cy="2498503"/>
          </a:xfrm>
          <a:prstGeom prst="rect">
            <a:avLst/>
          </a:prstGeom>
          <a:noFill/>
          <a:ln>
            <a:noFill/>
          </a:ln>
        </p:spPr>
      </p:pic>
      <p:pic>
        <p:nvPicPr>
          <p:cNvPr id="9" name="Imagen 8" descr="C:\Users\Al 11\Desktop\WMS Considerations.jpg"/>
          <p:cNvPicPr/>
          <p:nvPr/>
        </p:nvPicPr>
        <p:blipFill>
          <a:blip r:embed="rId2">
            <a:extLst>
              <a:ext uri="{28A0092B-C50C-407E-A947-70E740481C1C}">
                <a14:useLocalDpi xmlns:a14="http://schemas.microsoft.com/office/drawing/2010/main" val="0"/>
              </a:ext>
            </a:extLst>
          </a:blip>
          <a:srcRect/>
          <a:stretch>
            <a:fillRect/>
          </a:stretch>
        </p:blipFill>
        <p:spPr bwMode="auto">
          <a:xfrm>
            <a:off x="2913245" y="824246"/>
            <a:ext cx="2704563" cy="2253804"/>
          </a:xfrm>
          <a:prstGeom prst="rect">
            <a:avLst/>
          </a:prstGeom>
          <a:noFill/>
          <a:ln>
            <a:noFill/>
          </a:ln>
        </p:spPr>
      </p:pic>
    </p:spTree>
    <p:extLst>
      <p:ext uri="{BB962C8B-B14F-4D97-AF65-F5344CB8AC3E}">
        <p14:creationId xmlns:p14="http://schemas.microsoft.com/office/powerpoint/2010/main" val="2446495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47FE0909-D024-4A17-BC48-026A9B7D867A}"/>
              </a:ext>
            </a:extLst>
          </p:cNvPr>
          <p:cNvSpPr/>
          <p:nvPr/>
        </p:nvSpPr>
        <p:spPr>
          <a:xfrm>
            <a:off x="2975766" y="8242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¿La distribución dirigida por voz de WMS, ayuda a compañías como la suya a?</a:t>
            </a:r>
          </a:p>
        </p:txBody>
      </p:sp>
      <p:sp>
        <p:nvSpPr>
          <p:cNvPr id="3" name="Proceso 4">
            <a:extLst>
              <a:ext uri="{FF2B5EF4-FFF2-40B4-BE49-F238E27FC236}">
                <a16:creationId xmlns:a16="http://schemas.microsoft.com/office/drawing/2014/main" id="{D954874D-4600-4A79-A8E8-70C64A91C888}"/>
              </a:ext>
            </a:extLst>
          </p:cNvPr>
          <p:cNvSpPr/>
          <p:nvPr/>
        </p:nvSpPr>
        <p:spPr>
          <a:xfrm>
            <a:off x="5922881"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r>
              <a:rPr lang="es-ES" dirty="0"/>
              <a:t>Mejorar la exactitud</a:t>
            </a:r>
          </a:p>
          <a:p>
            <a:pPr marL="285750" lvl="0" indent="-285750">
              <a:buFont typeface="Arial" panose="020B0604020202020204" pitchFamily="34" charset="0"/>
              <a:buChar char="•"/>
            </a:pPr>
            <a:r>
              <a:rPr lang="es-ES" dirty="0"/>
              <a:t>Incrementar la productividad</a:t>
            </a:r>
          </a:p>
          <a:p>
            <a:pPr marL="285750" lvl="0" indent="-285750">
              <a:buFont typeface="Arial" panose="020B0604020202020204" pitchFamily="34" charset="0"/>
              <a:buChar char="•"/>
            </a:pPr>
            <a:r>
              <a:rPr lang="es-ES" dirty="0"/>
              <a:t>Aumentar la seguridad del trabajador</a:t>
            </a:r>
          </a:p>
        </p:txBody>
      </p:sp>
      <p:pic>
        <p:nvPicPr>
          <p:cNvPr id="4" name="Imagen 3" descr="http://www.nwtis.mx/images/extrasArticulos/ware_house_management_clip_image002.jpg">
            <a:extLst>
              <a:ext uri="{FF2B5EF4-FFF2-40B4-BE49-F238E27FC236}">
                <a16:creationId xmlns:a16="http://schemas.microsoft.com/office/drawing/2014/main" id="{EFA301A1-2D00-47B8-9D06-DE436F9D572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973168" y="824246"/>
            <a:ext cx="2603987" cy="2009106"/>
          </a:xfrm>
          <a:prstGeom prst="rect">
            <a:avLst/>
          </a:prstGeom>
          <a:noFill/>
          <a:ln>
            <a:noFill/>
          </a:ln>
        </p:spPr>
      </p:pic>
      <p:pic>
        <p:nvPicPr>
          <p:cNvPr id="5" name="Imagen 4" descr="http://www.nwtis.mx/images/extrasArticulos/ware_house_management_clip_image002.jpg">
            <a:extLst>
              <a:ext uri="{FF2B5EF4-FFF2-40B4-BE49-F238E27FC236}">
                <a16:creationId xmlns:a16="http://schemas.microsoft.com/office/drawing/2014/main" id="{6794BF24-9C31-4D2F-AB20-DD5FFDB7CE9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26053" y="824246"/>
            <a:ext cx="2603987" cy="2009106"/>
          </a:xfrm>
          <a:prstGeom prst="rect">
            <a:avLst/>
          </a:prstGeom>
          <a:noFill/>
          <a:ln>
            <a:noFill/>
          </a:ln>
        </p:spPr>
      </p:pic>
    </p:spTree>
    <p:extLst>
      <p:ext uri="{BB962C8B-B14F-4D97-AF65-F5344CB8AC3E}">
        <p14:creationId xmlns:p14="http://schemas.microsoft.com/office/powerpoint/2010/main" val="456273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568154"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ES" dirty="0"/>
              <a:t>¿Mencione los </a:t>
            </a:r>
            <a:r>
              <a:rPr lang="es-ES" dirty="0" err="1"/>
              <a:t>Hardwares</a:t>
            </a:r>
            <a:r>
              <a:rPr lang="es-ES" dirty="0"/>
              <a:t> de un WMS? </a:t>
            </a:r>
          </a:p>
        </p:txBody>
      </p:sp>
      <p:sp>
        <p:nvSpPr>
          <p:cNvPr id="3" name="Proceso 2"/>
          <p:cNvSpPr/>
          <p:nvPr/>
        </p:nvSpPr>
        <p:spPr>
          <a:xfrm>
            <a:off x="6425117"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dirty="0"/>
          </a:p>
          <a:p>
            <a:pPr lvl="0" algn="ctr"/>
            <a:endParaRPr lang="es-ES" dirty="0"/>
          </a:p>
          <a:p>
            <a:pPr lvl="0" algn="ctr"/>
            <a:r>
              <a:rPr lang="es-ES" dirty="0"/>
              <a:t>Servidor, Terminales de Radiofrecuencia, Impresoras de Código de Barras, consumibles –etiquetas de códigos de barras-, </a:t>
            </a:r>
            <a:r>
              <a:rPr lang="es-ES" dirty="0" err="1"/>
              <a:t>PCs</a:t>
            </a:r>
            <a:r>
              <a:rPr lang="es-ES" dirty="0"/>
              <a:t>, Access </a:t>
            </a:r>
            <a:r>
              <a:rPr lang="es-ES" dirty="0" err="1"/>
              <a:t>points</a:t>
            </a:r>
            <a:r>
              <a:rPr lang="es-ES" dirty="0"/>
              <a:t>, Access </a:t>
            </a:r>
            <a:r>
              <a:rPr lang="es-ES" dirty="0" err="1"/>
              <a:t>ports</a:t>
            </a:r>
            <a:r>
              <a:rPr lang="es-ES" dirty="0"/>
              <a:t>.</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5116" y="643944"/>
            <a:ext cx="2704563" cy="2009104"/>
          </a:xfrm>
          <a:prstGeom prst="rect">
            <a:avLst/>
          </a:prstGeom>
        </p:spPr>
      </p:pic>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8153" y="824248"/>
            <a:ext cx="2704563" cy="1828800"/>
          </a:xfrm>
          <a:prstGeom prst="rect">
            <a:avLst/>
          </a:prstGeom>
        </p:spPr>
      </p:pic>
    </p:spTree>
    <p:extLst>
      <p:ext uri="{BB962C8B-B14F-4D97-AF65-F5344CB8AC3E}">
        <p14:creationId xmlns:p14="http://schemas.microsoft.com/office/powerpoint/2010/main" val="3943092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D1EA8A7D-C987-4AED-929C-C635FE0FE07E}"/>
              </a:ext>
            </a:extLst>
          </p:cNvPr>
          <p:cNvSpPr/>
          <p:nvPr/>
        </p:nvSpPr>
        <p:spPr>
          <a:xfrm>
            <a:off x="3238390"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¿Que significan las siglas RFID?</a:t>
            </a:r>
          </a:p>
          <a:p>
            <a:pPr algn="ctr"/>
            <a:endParaRPr lang="es-ES" dirty="0"/>
          </a:p>
        </p:txBody>
      </p:sp>
      <p:sp>
        <p:nvSpPr>
          <p:cNvPr id="3" name="Proceso 4">
            <a:extLst>
              <a:ext uri="{FF2B5EF4-FFF2-40B4-BE49-F238E27FC236}">
                <a16:creationId xmlns:a16="http://schemas.microsoft.com/office/drawing/2014/main" id="{CA6C298C-2392-4675-8012-0866101CC941}"/>
              </a:ext>
            </a:extLst>
          </p:cNvPr>
          <p:cNvSpPr/>
          <p:nvPr/>
        </p:nvSpPr>
        <p:spPr>
          <a:xfrm>
            <a:off x="6200531"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Dispositivo de identificación por radio frecuencia </a:t>
            </a:r>
          </a:p>
        </p:txBody>
      </p:sp>
      <p:pic>
        <p:nvPicPr>
          <p:cNvPr id="4" name="Picture 2" descr="http://cbnbaggage.files.wordpress.com/2012/02/rfidlogo1.jpg">
            <a:extLst>
              <a:ext uri="{FF2B5EF4-FFF2-40B4-BE49-F238E27FC236}">
                <a16:creationId xmlns:a16="http://schemas.microsoft.com/office/drawing/2014/main" id="{830EA8C7-D785-4ECC-A927-1336E33DCCB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390" y="802335"/>
            <a:ext cx="2781852" cy="196816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cbnbaggage.files.wordpress.com/2012/02/rfidlogo1.jpg">
            <a:extLst>
              <a:ext uri="{FF2B5EF4-FFF2-40B4-BE49-F238E27FC236}">
                <a16:creationId xmlns:a16="http://schemas.microsoft.com/office/drawing/2014/main" id="{D1CA0BD1-67F5-4575-AC25-48AE2555458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00531" y="824248"/>
            <a:ext cx="2781852" cy="1968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292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973431" y="9766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r>
              <a:rPr lang="es-ES" dirty="0"/>
              <a:t>¿Como funciona un WMS Distribución Dirigida por Voz ?</a:t>
            </a:r>
          </a:p>
        </p:txBody>
      </p:sp>
      <p:sp>
        <p:nvSpPr>
          <p:cNvPr id="3" name="Proceso 2"/>
          <p:cNvSpPr/>
          <p:nvPr/>
        </p:nvSpPr>
        <p:spPr>
          <a:xfrm>
            <a:off x="5934499" y="9766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endParaRPr lang="es-ES" dirty="0"/>
          </a:p>
          <a:p>
            <a:pPr algn="ctr"/>
            <a:r>
              <a:rPr lang="es-ES" dirty="0"/>
              <a:t>Las transmisiones se envían a través de una red de radiofrecuencia que conecta el ordenador  con el operador que lleva los </a:t>
            </a:r>
            <a:r>
              <a:rPr lang="es-ES" dirty="0" err="1"/>
              <a:t>aidifonos</a:t>
            </a:r>
            <a:endParaRPr lang="es-ES" dirty="0"/>
          </a:p>
        </p:txBody>
      </p:sp>
      <p:pic>
        <p:nvPicPr>
          <p:cNvPr id="3074" name="Picture 2" descr="http://www.borealtech.com/borealtech/wp-content/uploads/2008/01/slide0225_image01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3431" y="932418"/>
            <a:ext cx="2704563" cy="228845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borealtech.com/borealtech/wp-content/uploads/2008/01/slide0225_image01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7429" y="932417"/>
            <a:ext cx="2704563" cy="2288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044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59643FDA-884A-438E-AA06-DF1C4A8D3B27}"/>
              </a:ext>
            </a:extLst>
          </p:cNvPr>
          <p:cNvSpPr/>
          <p:nvPr/>
        </p:nvSpPr>
        <p:spPr>
          <a:xfrm>
            <a:off x="2818085" y="9766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¿Que es el Picking?</a:t>
            </a:r>
          </a:p>
        </p:txBody>
      </p:sp>
      <p:sp>
        <p:nvSpPr>
          <p:cNvPr id="3" name="Proceso 4">
            <a:extLst>
              <a:ext uri="{FF2B5EF4-FFF2-40B4-BE49-F238E27FC236}">
                <a16:creationId xmlns:a16="http://schemas.microsoft.com/office/drawing/2014/main" id="{DF7C1149-A671-431C-A5BA-D837EA72113D}"/>
              </a:ext>
            </a:extLst>
          </p:cNvPr>
          <p:cNvSpPr/>
          <p:nvPr/>
        </p:nvSpPr>
        <p:spPr>
          <a:xfrm>
            <a:off x="5855353" y="9766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dirty="0"/>
              <a:t> Es la zona del almacén desde donde se realiza la preparación del pedido</a:t>
            </a:r>
          </a:p>
        </p:txBody>
      </p:sp>
      <p:pic>
        <p:nvPicPr>
          <p:cNvPr id="4" name="Picture 4" descr="http://www.voice-picking.com.au/wp-content/uploads/2015/04/IMG_9878_edit-300x200.jpg">
            <a:extLst>
              <a:ext uri="{FF2B5EF4-FFF2-40B4-BE49-F238E27FC236}">
                <a16:creationId xmlns:a16="http://schemas.microsoft.com/office/drawing/2014/main" id="{322F1DFD-3DBB-4F37-B8DD-6B0F840017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616" y="976647"/>
            <a:ext cx="2857500" cy="22442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www.voice-picking.com.au/wp-content/uploads/2015/04/IMG_9878_edit-300x200.jpg">
            <a:extLst>
              <a:ext uri="{FF2B5EF4-FFF2-40B4-BE49-F238E27FC236}">
                <a16:creationId xmlns:a16="http://schemas.microsoft.com/office/drawing/2014/main" id="{D5FAD912-B2F7-4BE8-8D5C-666F532455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2416" y="976647"/>
            <a:ext cx="2857500" cy="2244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901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Guion explicativo y Justificación</a:t>
            </a:r>
          </a:p>
        </p:txBody>
      </p:sp>
      <p:sp>
        <p:nvSpPr>
          <p:cNvPr id="3" name="Marcador de contenido 2"/>
          <p:cNvSpPr>
            <a:spLocks noGrp="1"/>
          </p:cNvSpPr>
          <p:nvPr>
            <p:ph idx="1"/>
          </p:nvPr>
        </p:nvSpPr>
        <p:spPr/>
        <p:txBody>
          <a:bodyPr>
            <a:normAutofit fontScale="77500" lnSpcReduction="20000"/>
          </a:bodyPr>
          <a:lstStyle/>
          <a:p>
            <a:pPr marL="0" indent="0" algn="just">
              <a:buNone/>
            </a:pPr>
            <a:r>
              <a:rPr lang="es-MX" dirty="0"/>
              <a:t>El presente material tiene como objetivo complementar la impartición de la unidad de aprendizaje Transporte Intermodal (L40743), en específico será de utilidad dentro de la Unidad 3, que se da dentro la licenciatura de Ingeniería en Transporte de la UAEM dentro del núcleo de formación integral. </a:t>
            </a:r>
          </a:p>
          <a:p>
            <a:pPr marL="0" indent="0" algn="just">
              <a:buNone/>
            </a:pPr>
            <a:r>
              <a:rPr lang="es-MX" dirty="0"/>
              <a:t>El material está orientado a lograr que el alumno pueda reforzar sus conocimientos de las tecnologías aplicadas al transporte intermodal mediante una dinámica de grupo que puede ser competitiva o simplemente de repaso.</a:t>
            </a:r>
          </a:p>
          <a:p>
            <a:pPr marL="0" indent="0" algn="just">
              <a:buNone/>
            </a:pPr>
            <a:r>
              <a:rPr lang="es-MX" dirty="0"/>
              <a:t>Los resultados al emplear el material es que apoye a lograr que el alumno pueda participar en una actividad lúdica relacionada con este tema y al mismo tiempo consolide su aprendizaje. </a:t>
            </a:r>
          </a:p>
          <a:p>
            <a:pPr marL="0" indent="0" algn="just">
              <a:buNone/>
            </a:pPr>
            <a:r>
              <a:rPr lang="es-MX" dirty="0"/>
              <a:t>El material se encuentra estructurado de tal forma que de manera aleatoria u organizada vaya encontrando las respuestas a preguntas planteadas de temas que ya se trataron previamente.</a:t>
            </a:r>
          </a:p>
          <a:p>
            <a:pPr marL="0" indent="0" algn="just">
              <a:buNone/>
            </a:pPr>
            <a:r>
              <a:rPr lang="es-MX" dirty="0"/>
              <a:t>Se sugiere que el material sea empleado en una sesión posterior al tema tratado y/o antes de la evaluación correspondiente para que sirva también de repaso de los contenidos.</a:t>
            </a:r>
          </a:p>
          <a:p>
            <a:pPr marL="0" indent="0">
              <a:buNone/>
            </a:pPr>
            <a:endParaRPr lang="es-MX" dirty="0"/>
          </a:p>
        </p:txBody>
      </p:sp>
    </p:spTree>
    <p:extLst>
      <p:ext uri="{BB962C8B-B14F-4D97-AF65-F5344CB8AC3E}">
        <p14:creationId xmlns:p14="http://schemas.microsoft.com/office/powerpoint/2010/main" val="1388214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865327"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t>¿Que es la radiofrecuencia?</a:t>
            </a:r>
          </a:p>
        </p:txBody>
      </p:sp>
      <p:sp>
        <p:nvSpPr>
          <p:cNvPr id="3" name="Proceso 2"/>
          <p:cNvSpPr/>
          <p:nvPr/>
        </p:nvSpPr>
        <p:spPr>
          <a:xfrm>
            <a:off x="5736242"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a:p>
          <a:p>
            <a:pPr lvl="0"/>
            <a:endParaRPr lang="es-ES" dirty="0"/>
          </a:p>
          <a:p>
            <a:pPr lvl="0"/>
            <a:endParaRPr lang="es-ES" dirty="0"/>
          </a:p>
          <a:p>
            <a:pPr lvl="0"/>
            <a:endParaRPr lang="es-ES" dirty="0"/>
          </a:p>
          <a:p>
            <a:pPr lvl="0"/>
            <a:endParaRPr lang="es-ES" dirty="0"/>
          </a:p>
          <a:p>
            <a:pPr lvl="0"/>
            <a:endParaRPr lang="es-ES" dirty="0"/>
          </a:p>
          <a:p>
            <a:pPr lvl="0"/>
            <a:endParaRPr lang="es-ES" dirty="0"/>
          </a:p>
          <a:p>
            <a:pPr lvl="0"/>
            <a:endParaRPr lang="es-ES" dirty="0"/>
          </a:p>
          <a:p>
            <a:pPr lvl="0"/>
            <a:r>
              <a:rPr lang="es-ES" dirty="0"/>
              <a:t>Elementos a través de los cuales se obtiene el control y gestión de los movimientos internos en una Plataforma, así como de distribución de productos al exterior, y siempre con información a tiempo real.</a:t>
            </a:r>
          </a:p>
        </p:txBody>
      </p:sp>
      <p:pic>
        <p:nvPicPr>
          <p:cNvPr id="4098" name="Picture 2" descr="http://futuros.16mb.com/images/futuros/foto/rfid-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1074" y="831760"/>
            <a:ext cx="2868815" cy="2362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futuros.16mb.com/images/futuros/foto/rfid-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2289" y="824244"/>
            <a:ext cx="286881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841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69223DBC-6119-4514-8113-9D20398F7FB0}"/>
              </a:ext>
            </a:extLst>
          </p:cNvPr>
          <p:cNvSpPr/>
          <p:nvPr/>
        </p:nvSpPr>
        <p:spPr>
          <a:xfrm>
            <a:off x="2527614"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¿Por que un WMS tiene un costo elevado?</a:t>
            </a:r>
          </a:p>
        </p:txBody>
      </p:sp>
      <p:sp>
        <p:nvSpPr>
          <p:cNvPr id="3" name="Proceso 4">
            <a:extLst>
              <a:ext uri="{FF2B5EF4-FFF2-40B4-BE49-F238E27FC236}">
                <a16:creationId xmlns:a16="http://schemas.microsoft.com/office/drawing/2014/main" id="{16256D80-4E5E-4B5B-A0C6-C4045AF95AF5}"/>
              </a:ext>
            </a:extLst>
          </p:cNvPr>
          <p:cNvSpPr/>
          <p:nvPr/>
        </p:nvSpPr>
        <p:spPr>
          <a:xfrm>
            <a:off x="5719429"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endParaRPr lang="es-ES" dirty="0"/>
          </a:p>
          <a:p>
            <a:pPr algn="ctr"/>
            <a:endParaRPr lang="es-ES" dirty="0"/>
          </a:p>
          <a:p>
            <a:pPr algn="ctr"/>
            <a:r>
              <a:rPr lang="es-ES" dirty="0"/>
              <a:t>Por ser un software complejo y multifuncional tiene un gran costo ya que realiza toda la administración de un almacén  </a:t>
            </a:r>
          </a:p>
        </p:txBody>
      </p:sp>
      <p:pic>
        <p:nvPicPr>
          <p:cNvPr id="4" name="Imagen 3" descr="¿Cuánto dinero pierdo o gano al instalar un sistema WMS?">
            <a:hlinkClick r:id="rId2" tooltip="&quot;Clic para vista previa de la imagen&quot;"/>
            <a:extLst>
              <a:ext uri="{FF2B5EF4-FFF2-40B4-BE49-F238E27FC236}">
                <a16:creationId xmlns:a16="http://schemas.microsoft.com/office/drawing/2014/main" id="{352D64FF-46D7-426E-988D-CE01C459CF8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19428" y="824245"/>
            <a:ext cx="2704563" cy="2369715"/>
          </a:xfrm>
          <a:prstGeom prst="rect">
            <a:avLst/>
          </a:prstGeom>
          <a:noFill/>
          <a:ln>
            <a:noFill/>
          </a:ln>
        </p:spPr>
      </p:pic>
      <p:pic>
        <p:nvPicPr>
          <p:cNvPr id="5" name="Imagen 4" descr="¿Cuánto dinero pierdo o gano al instalar un sistema WMS?">
            <a:hlinkClick r:id="rId2" tooltip="&quot;Clic para vista previa de la imagen&quot;"/>
            <a:extLst>
              <a:ext uri="{FF2B5EF4-FFF2-40B4-BE49-F238E27FC236}">
                <a16:creationId xmlns:a16="http://schemas.microsoft.com/office/drawing/2014/main" id="{D11EFE4C-07A3-4112-B9C2-2F04235FB89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27614" y="824244"/>
            <a:ext cx="2704563" cy="2369715"/>
          </a:xfrm>
          <a:prstGeom prst="rect">
            <a:avLst/>
          </a:prstGeom>
          <a:noFill/>
          <a:ln>
            <a:noFill/>
          </a:ln>
        </p:spPr>
      </p:pic>
    </p:spTree>
    <p:extLst>
      <p:ext uri="{BB962C8B-B14F-4D97-AF65-F5344CB8AC3E}">
        <p14:creationId xmlns:p14="http://schemas.microsoft.com/office/powerpoint/2010/main" val="746359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317881" y="824244"/>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¿Que es un Easy WMS?</a:t>
            </a:r>
          </a:p>
        </p:txBody>
      </p:sp>
      <p:sp>
        <p:nvSpPr>
          <p:cNvPr id="3" name="Proceso 2"/>
          <p:cNvSpPr/>
          <p:nvPr/>
        </p:nvSpPr>
        <p:spPr>
          <a:xfrm>
            <a:off x="6355151"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r>
              <a:rPr lang="es-ES" dirty="0"/>
              <a:t>WMS es un software de gestión que controla y optimiza de un modo muy sencillo todos los procesos logísticos que se desarrollan dentro de un almacén.</a:t>
            </a:r>
          </a:p>
        </p:txBody>
      </p:sp>
      <p:pic>
        <p:nvPicPr>
          <p:cNvPr id="5122" name="Picture 2" descr="http://nunsys.com/wp-content/uploads/2014/10/easy-wms-software-almace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5801" y="907956"/>
            <a:ext cx="2528722" cy="20091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nunsys.com/wp-content/uploads/2014/10/easy-wms-software-almace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3071" y="991669"/>
            <a:ext cx="2528722" cy="2009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324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A02809EC-66C3-48B4-8233-D1C625352003}"/>
              </a:ext>
            </a:extLst>
          </p:cNvPr>
          <p:cNvSpPr/>
          <p:nvPr/>
        </p:nvSpPr>
        <p:spPr>
          <a:xfrm>
            <a:off x="3220291" y="8242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¿Por qué un SGA puede hacer que su almacén sea rentable?</a:t>
            </a:r>
          </a:p>
          <a:p>
            <a:r>
              <a:rPr lang="es-ES" dirty="0"/>
              <a:t> </a:t>
            </a:r>
          </a:p>
        </p:txBody>
      </p:sp>
      <p:sp>
        <p:nvSpPr>
          <p:cNvPr id="3" name="Proceso 4">
            <a:extLst>
              <a:ext uri="{FF2B5EF4-FFF2-40B4-BE49-F238E27FC236}">
                <a16:creationId xmlns:a16="http://schemas.microsoft.com/office/drawing/2014/main" id="{EB3B281E-1466-4C24-96F9-F95D02D13F94}"/>
              </a:ext>
            </a:extLst>
          </p:cNvPr>
          <p:cNvSpPr/>
          <p:nvPr/>
        </p:nvSpPr>
        <p:spPr>
          <a:xfrm>
            <a:off x="6257561" y="824244"/>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dirty="0"/>
          </a:p>
          <a:p>
            <a:endParaRPr lang="es-ES" dirty="0"/>
          </a:p>
          <a:p>
            <a:endParaRPr lang="es-ES" dirty="0"/>
          </a:p>
          <a:p>
            <a:endParaRPr lang="es-ES" dirty="0"/>
          </a:p>
          <a:p>
            <a:endParaRPr lang="es-ES" dirty="0"/>
          </a:p>
          <a:p>
            <a:endParaRPr lang="es-ES" dirty="0"/>
          </a:p>
          <a:p>
            <a:endParaRPr lang="es-ES" dirty="0"/>
          </a:p>
          <a:p>
            <a:r>
              <a:rPr lang="es-ES" dirty="0"/>
              <a:t>Con la instalación de un Software de Gestión de Almacenes (SGA) podrá optimizar todos los movimientos, procesos y operativas dentro de su almacén. Esto se traducirá en un ahorro de costes y una mejora en la calidad del servicio</a:t>
            </a:r>
          </a:p>
        </p:txBody>
      </p:sp>
      <p:pic>
        <p:nvPicPr>
          <p:cNvPr id="4" name="Imagen 3" descr="Easy WMS - Software de Gestión de Almacenes">
            <a:hlinkClick r:id="rId2"/>
            <a:extLst>
              <a:ext uri="{FF2B5EF4-FFF2-40B4-BE49-F238E27FC236}">
                <a16:creationId xmlns:a16="http://schemas.microsoft.com/office/drawing/2014/main" id="{4576F636-24B6-47AB-AF23-BAE1051ECB07}"/>
              </a:ext>
            </a:extLst>
          </p:cNvPr>
          <p:cNvPicPr/>
          <p:nvPr/>
        </p:nvPicPr>
        <p:blipFill>
          <a:blip r:embed="rId3"/>
          <a:srcRect/>
          <a:stretch>
            <a:fillRect/>
          </a:stretch>
        </p:blipFill>
        <p:spPr bwMode="auto">
          <a:xfrm>
            <a:off x="6334833" y="991669"/>
            <a:ext cx="2550017" cy="1841683"/>
          </a:xfrm>
          <a:prstGeom prst="rect">
            <a:avLst/>
          </a:prstGeom>
          <a:noFill/>
          <a:ln w="9525">
            <a:noFill/>
            <a:miter lim="800000"/>
            <a:headEnd/>
            <a:tailEnd/>
          </a:ln>
        </p:spPr>
      </p:pic>
      <p:pic>
        <p:nvPicPr>
          <p:cNvPr id="5" name="Imagen 4" descr="Easy WMS - Software de Gestión de Almacenes">
            <a:hlinkClick r:id="rId2"/>
            <a:extLst>
              <a:ext uri="{FF2B5EF4-FFF2-40B4-BE49-F238E27FC236}">
                <a16:creationId xmlns:a16="http://schemas.microsoft.com/office/drawing/2014/main" id="{01CA1D34-2482-4060-B91F-526726D622B1}"/>
              </a:ext>
            </a:extLst>
          </p:cNvPr>
          <p:cNvPicPr/>
          <p:nvPr/>
        </p:nvPicPr>
        <p:blipFill>
          <a:blip r:embed="rId3"/>
          <a:srcRect/>
          <a:stretch>
            <a:fillRect/>
          </a:stretch>
        </p:blipFill>
        <p:spPr bwMode="auto">
          <a:xfrm>
            <a:off x="3297563" y="991669"/>
            <a:ext cx="2550017" cy="1841683"/>
          </a:xfrm>
          <a:prstGeom prst="rect">
            <a:avLst/>
          </a:prstGeom>
          <a:noFill/>
          <a:ln w="9525">
            <a:noFill/>
            <a:miter lim="800000"/>
            <a:headEnd/>
            <a:tailEnd/>
          </a:ln>
        </p:spPr>
      </p:pic>
    </p:spTree>
    <p:extLst>
      <p:ext uri="{BB962C8B-B14F-4D97-AF65-F5344CB8AC3E}">
        <p14:creationId xmlns:p14="http://schemas.microsoft.com/office/powerpoint/2010/main" val="2823017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457988" y="11290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¿menciona algunos </a:t>
            </a:r>
          </a:p>
          <a:p>
            <a:r>
              <a:rPr lang="es-ES" dirty="0"/>
              <a:t>Beneficios que conseguirá con </a:t>
            </a:r>
            <a:r>
              <a:rPr lang="es-ES" dirty="0" err="1"/>
              <a:t>Easy</a:t>
            </a:r>
            <a:r>
              <a:rPr lang="es-ES" dirty="0"/>
              <a:t> WMS</a:t>
            </a:r>
          </a:p>
        </p:txBody>
      </p:sp>
      <p:sp>
        <p:nvSpPr>
          <p:cNvPr id="3" name="Proceso 2"/>
          <p:cNvSpPr/>
          <p:nvPr/>
        </p:nvSpPr>
        <p:spPr>
          <a:xfrm>
            <a:off x="6383639" y="11290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dirty="0"/>
          </a:p>
          <a:p>
            <a:endParaRPr lang="es-ES" sz="1400" dirty="0"/>
          </a:p>
          <a:p>
            <a:endParaRPr lang="es-ES" sz="1400" dirty="0"/>
          </a:p>
          <a:p>
            <a:endParaRPr lang="es-ES" sz="1400" dirty="0"/>
          </a:p>
          <a:p>
            <a:endParaRPr lang="es-ES" sz="1400" dirty="0"/>
          </a:p>
          <a:p>
            <a:r>
              <a:rPr lang="es-ES" sz="1600" dirty="0"/>
              <a:t>Hasta un 40%</a:t>
            </a:r>
          </a:p>
          <a:p>
            <a:r>
              <a:rPr lang="es-ES" sz="1600" dirty="0"/>
              <a:t>de mejora en la utilización del espacio</a:t>
            </a:r>
          </a:p>
          <a:p>
            <a:r>
              <a:rPr lang="es-ES" sz="1600" dirty="0"/>
              <a:t>Hasta un 30%</a:t>
            </a:r>
          </a:p>
          <a:p>
            <a:r>
              <a:rPr lang="es-ES" sz="1600" dirty="0"/>
              <a:t>de reducción en los elementos de manutención</a:t>
            </a:r>
          </a:p>
        </p:txBody>
      </p:sp>
      <p:pic>
        <p:nvPicPr>
          <p:cNvPr id="6146" name="Picture 2" descr="http://www.cicr.com/wp-content/uploads/2016/04/software-de-gestion-de-bodegas-easy-wms-1541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6041" y="1129046"/>
            <a:ext cx="2646510" cy="24293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cicr.com/wp-content/uploads/2016/04/software-de-gestion-de-bodegas-easy-wms-1541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3639" y="1129048"/>
            <a:ext cx="2646510" cy="242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6427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CCCA9B01-D308-465B-9327-8C595B92F9C6}"/>
              </a:ext>
            </a:extLst>
          </p:cNvPr>
          <p:cNvSpPr/>
          <p:nvPr/>
        </p:nvSpPr>
        <p:spPr>
          <a:xfrm>
            <a:off x="3145511" y="11290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r>
              <a:rPr lang="es-ES" dirty="0"/>
              <a:t>¿Cuales son las características de WMS Cross-</a:t>
            </a:r>
            <a:r>
              <a:rPr lang="es-ES" dirty="0" err="1"/>
              <a:t>Docking</a:t>
            </a:r>
            <a:r>
              <a:rPr lang="es-ES" dirty="0"/>
              <a:t>?</a:t>
            </a:r>
          </a:p>
        </p:txBody>
      </p:sp>
      <p:sp>
        <p:nvSpPr>
          <p:cNvPr id="3" name="Proceso 4">
            <a:extLst>
              <a:ext uri="{FF2B5EF4-FFF2-40B4-BE49-F238E27FC236}">
                <a16:creationId xmlns:a16="http://schemas.microsoft.com/office/drawing/2014/main" id="{EF36E3C1-5D00-4650-B320-FB80758318E0}"/>
              </a:ext>
            </a:extLst>
          </p:cNvPr>
          <p:cNvSpPr/>
          <p:nvPr/>
        </p:nvSpPr>
        <p:spPr>
          <a:xfrm>
            <a:off x="6032525" y="11290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ES" dirty="0"/>
          </a:p>
          <a:p>
            <a:endParaRPr lang="es-ES" dirty="0"/>
          </a:p>
          <a:p>
            <a:endParaRPr lang="es-ES" dirty="0"/>
          </a:p>
          <a:p>
            <a:endParaRPr lang="es-ES" dirty="0"/>
          </a:p>
          <a:p>
            <a:endParaRPr lang="es-ES" dirty="0"/>
          </a:p>
          <a:p>
            <a:endParaRPr lang="es-ES" dirty="0"/>
          </a:p>
          <a:p>
            <a:endParaRPr lang="es-ES" dirty="0"/>
          </a:p>
          <a:p>
            <a:r>
              <a:rPr lang="es-ES" sz="1400" dirty="0"/>
              <a:t>Hacen posible operaciones de almacenaje de todo tipo y movilizar las existencias asegurando que las cargas entrantes sean despachadas rápidamente hacia su destino, evitando almacenajes innecesarios y logrando mejorar el servicio al cliente y ahorrar trabajos innecesarios.</a:t>
            </a:r>
          </a:p>
        </p:txBody>
      </p:sp>
      <p:pic>
        <p:nvPicPr>
          <p:cNvPr id="4" name="Picture 4" descr="http://international3pl.com/wp-content/uploads/2015/11/Cross-Docking.jpg">
            <a:extLst>
              <a:ext uri="{FF2B5EF4-FFF2-40B4-BE49-F238E27FC236}">
                <a16:creationId xmlns:a16="http://schemas.microsoft.com/office/drawing/2014/main" id="{3897421F-F9D7-49B0-83D8-2B694E449E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3327962" y="1270488"/>
            <a:ext cx="2369232" cy="21464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ernational3pl.com/wp-content/uploads/2015/11/Cross-Docking.jpg">
            <a:extLst>
              <a:ext uri="{FF2B5EF4-FFF2-40B4-BE49-F238E27FC236}">
                <a16:creationId xmlns:a16="http://schemas.microsoft.com/office/drawing/2014/main" id="{6785B930-2215-4979-B54B-018A80635A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6200190" y="1270487"/>
            <a:ext cx="2369232" cy="2146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4124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291603" y="1129044"/>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MX" dirty="0"/>
          </a:p>
          <a:p>
            <a:endParaRPr lang="es-MX" dirty="0"/>
          </a:p>
          <a:p>
            <a:r>
              <a:rPr lang="es-MX" dirty="0"/>
              <a:t>¿Un SGA (Sistema de Gestión de Almacenes) posee dos tipos básicos de Mecanismos de Optimización cuales son?</a:t>
            </a:r>
            <a:endParaRPr lang="es-ES" dirty="0"/>
          </a:p>
        </p:txBody>
      </p:sp>
      <p:sp>
        <p:nvSpPr>
          <p:cNvPr id="3" name="Proceso 2"/>
          <p:cNvSpPr/>
          <p:nvPr/>
        </p:nvSpPr>
        <p:spPr>
          <a:xfrm>
            <a:off x="6328870"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endParaRPr lang="es-MX" dirty="0"/>
          </a:p>
          <a:p>
            <a:pPr marL="285750" lvl="0" indent="-285750">
              <a:buFont typeface="Arial" panose="020B0604020202020204" pitchFamily="34" charset="0"/>
              <a:buChar char="•"/>
            </a:pPr>
            <a:endParaRPr lang="es-MX" dirty="0"/>
          </a:p>
          <a:p>
            <a:pPr marL="285750" lvl="0" indent="-285750">
              <a:buFont typeface="Arial" panose="020B0604020202020204" pitchFamily="34" charset="0"/>
              <a:buChar char="•"/>
            </a:pPr>
            <a:endParaRPr lang="es-MX" dirty="0"/>
          </a:p>
          <a:p>
            <a:pPr marL="285750" lvl="0" indent="-285750">
              <a:buFont typeface="Arial" panose="020B0604020202020204" pitchFamily="34" charset="0"/>
              <a:buChar char="•"/>
            </a:pPr>
            <a:endParaRPr lang="es-MX" dirty="0"/>
          </a:p>
          <a:p>
            <a:pPr marL="285750" lvl="0" indent="-285750">
              <a:buFont typeface="Arial" panose="020B0604020202020204" pitchFamily="34" charset="0"/>
              <a:buChar char="•"/>
            </a:pPr>
            <a:endParaRPr lang="es-MX" dirty="0"/>
          </a:p>
          <a:p>
            <a:pPr marL="285750" lvl="0" indent="-285750">
              <a:buFont typeface="Arial" panose="020B0604020202020204" pitchFamily="34" charset="0"/>
              <a:buChar char="•"/>
            </a:pPr>
            <a:endParaRPr lang="es-MX" dirty="0"/>
          </a:p>
          <a:p>
            <a:pPr marL="285750" lvl="0" indent="-285750">
              <a:buFont typeface="Arial" panose="020B0604020202020204" pitchFamily="34" charset="0"/>
              <a:buChar char="•"/>
            </a:pPr>
            <a:r>
              <a:rPr lang="es-MX" dirty="0"/>
              <a:t>El espacio de almacenaje, mediante una adecuada gestión de ubicaciones</a:t>
            </a:r>
            <a:endParaRPr lang="es-ES" dirty="0"/>
          </a:p>
          <a:p>
            <a:pPr marL="285750" lvl="0" indent="-285750">
              <a:buFont typeface="Arial" panose="020B0604020202020204" pitchFamily="34" charset="0"/>
              <a:buChar char="•"/>
            </a:pPr>
            <a:r>
              <a:rPr lang="es-MX" dirty="0"/>
              <a:t>Los movimientos o flujos de material, bien sean éstos realizados por máquinas o por operarios.</a:t>
            </a:r>
            <a:endParaRPr lang="es-ES" dirty="0"/>
          </a:p>
        </p:txBody>
      </p:sp>
      <p:pic>
        <p:nvPicPr>
          <p:cNvPr id="7170" name="Picture 2" descr="http://www.libertis-solutions.com/images/sum_imag3_011.jpg"/>
          <p:cNvPicPr>
            <a:picLocks noChangeAspect="1" noChangeArrowheads="1"/>
          </p:cNvPicPr>
          <p:nvPr/>
        </p:nvPicPr>
        <p:blipFill rotWithShape="1">
          <a:blip r:embed="rId2">
            <a:extLst>
              <a:ext uri="{28A0092B-C50C-407E-A947-70E740481C1C}">
                <a14:useLocalDpi xmlns:a14="http://schemas.microsoft.com/office/drawing/2010/main" val="0"/>
              </a:ext>
            </a:extLst>
          </a:blip>
          <a:srcRect l="6005" t="12144" r="8368" b="9499"/>
          <a:stretch/>
        </p:blipFill>
        <p:spPr bwMode="auto">
          <a:xfrm>
            <a:off x="3291603" y="1129045"/>
            <a:ext cx="2704563" cy="20372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libertis-solutions.com/images/sum_imag3_011.jpg"/>
          <p:cNvPicPr>
            <a:picLocks noChangeAspect="1" noChangeArrowheads="1"/>
          </p:cNvPicPr>
          <p:nvPr/>
        </p:nvPicPr>
        <p:blipFill rotWithShape="1">
          <a:blip r:embed="rId2">
            <a:extLst>
              <a:ext uri="{28A0092B-C50C-407E-A947-70E740481C1C}">
                <a14:useLocalDpi xmlns:a14="http://schemas.microsoft.com/office/drawing/2010/main" val="0"/>
              </a:ext>
            </a:extLst>
          </a:blip>
          <a:srcRect l="6005" t="12144" r="8368" b="9499"/>
          <a:stretch/>
        </p:blipFill>
        <p:spPr bwMode="auto">
          <a:xfrm>
            <a:off x="6328869" y="1129043"/>
            <a:ext cx="2704563" cy="2037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212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3442E740-BA89-47E1-A909-418F22E1C8D7}"/>
              </a:ext>
            </a:extLst>
          </p:cNvPr>
          <p:cNvSpPr/>
          <p:nvPr/>
        </p:nvSpPr>
        <p:spPr>
          <a:xfrm>
            <a:off x="2971067"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¿Qué es un lector  código de barra ?</a:t>
            </a:r>
          </a:p>
        </p:txBody>
      </p:sp>
      <p:sp>
        <p:nvSpPr>
          <p:cNvPr id="3" name="Proceso 4">
            <a:extLst>
              <a:ext uri="{FF2B5EF4-FFF2-40B4-BE49-F238E27FC236}">
                <a16:creationId xmlns:a16="http://schemas.microsoft.com/office/drawing/2014/main" id="{D63694D9-F27E-43B6-8816-7E8717A2C46C}"/>
              </a:ext>
            </a:extLst>
          </p:cNvPr>
          <p:cNvSpPr/>
          <p:nvPr/>
        </p:nvSpPr>
        <p:spPr>
          <a:xfrm>
            <a:off x="5828030"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endParaRPr lang="es-ES" dirty="0"/>
          </a:p>
          <a:p>
            <a:pPr algn="ctr"/>
            <a:r>
              <a:rPr lang="es-ES" dirty="0"/>
              <a:t>Son líneas paralelas con espacios, los cuales guardan todo tipo de información sobre el producto </a:t>
            </a:r>
          </a:p>
        </p:txBody>
      </p:sp>
      <p:pic>
        <p:nvPicPr>
          <p:cNvPr id="4" name="Imagen 3" descr="http://www.worldds.net/images/wms3.jpg">
            <a:extLst>
              <a:ext uri="{FF2B5EF4-FFF2-40B4-BE49-F238E27FC236}">
                <a16:creationId xmlns:a16="http://schemas.microsoft.com/office/drawing/2014/main" id="{3620D011-CB72-41B8-AC10-4768816459B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834469" y="1129044"/>
            <a:ext cx="2704563" cy="2335373"/>
          </a:xfrm>
          <a:prstGeom prst="rect">
            <a:avLst/>
          </a:prstGeom>
          <a:noFill/>
          <a:ln>
            <a:noFill/>
          </a:ln>
        </p:spPr>
      </p:pic>
      <p:pic>
        <p:nvPicPr>
          <p:cNvPr id="5" name="Imagen 4" descr="http://www.worldds.net/images/wms3.jpg">
            <a:extLst>
              <a:ext uri="{FF2B5EF4-FFF2-40B4-BE49-F238E27FC236}">
                <a16:creationId xmlns:a16="http://schemas.microsoft.com/office/drawing/2014/main" id="{C06CD916-757C-4319-BD61-DCE08A1210C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977506" y="1129043"/>
            <a:ext cx="2704563" cy="2335373"/>
          </a:xfrm>
          <a:prstGeom prst="rect">
            <a:avLst/>
          </a:prstGeom>
          <a:noFill/>
          <a:ln>
            <a:noFill/>
          </a:ln>
        </p:spPr>
      </p:pic>
    </p:spTree>
    <p:extLst>
      <p:ext uri="{BB962C8B-B14F-4D97-AF65-F5344CB8AC3E}">
        <p14:creationId xmlns:p14="http://schemas.microsoft.com/office/powerpoint/2010/main" val="1073045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139091" y="1129043"/>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¿Cual es el propósito de un WMS?</a:t>
            </a:r>
          </a:p>
        </p:txBody>
      </p:sp>
      <p:sp>
        <p:nvSpPr>
          <p:cNvPr id="3" name="Proceso 2"/>
          <p:cNvSpPr/>
          <p:nvPr/>
        </p:nvSpPr>
        <p:spPr>
          <a:xfrm>
            <a:off x="6230021" y="1129044"/>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r>
              <a:rPr lang="es-ES" dirty="0"/>
              <a:t>Agilizar todos los procesos que se llevan acabo dentro de un almacén </a:t>
            </a:r>
          </a:p>
        </p:txBody>
      </p:sp>
      <p:pic>
        <p:nvPicPr>
          <p:cNvPr id="8194" name="Picture 2" descr="https://encrypted-tbn3.gstatic.com/images?q=tbn:ANd9GcTnnTu_00ASG_Pg-Pu3TBz9ikE6_J-4w-J11MH7OtrocAcQyT6Ie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9091" y="1129044"/>
            <a:ext cx="2704563" cy="218736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encrypted-tbn3.gstatic.com/images?q=tbn:ANd9GcTnnTu_00ASG_Pg-Pu3TBz9ikE6_J-4w-J11MH7OtrocAcQyT6Ie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0020" y="1131319"/>
            <a:ext cx="2704563" cy="2187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117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7AA420AE-3BB4-4FB5-885A-C4853E645FE5}"/>
              </a:ext>
            </a:extLst>
          </p:cNvPr>
          <p:cNvSpPr/>
          <p:nvPr/>
        </p:nvSpPr>
        <p:spPr>
          <a:xfrm>
            <a:off x="2662697" y="1129043"/>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¿WMS </a:t>
            </a:r>
            <a:r>
              <a:rPr lang="es-ES" dirty="0" err="1"/>
              <a:t>Slotting</a:t>
            </a:r>
            <a:r>
              <a:rPr lang="es-ES" dirty="0"/>
              <a:t> ayuda a compañías como la suya a…?</a:t>
            </a:r>
          </a:p>
          <a:p>
            <a:endParaRPr lang="es-ES" dirty="0"/>
          </a:p>
        </p:txBody>
      </p:sp>
      <p:sp>
        <p:nvSpPr>
          <p:cNvPr id="3" name="Proceso 4">
            <a:extLst>
              <a:ext uri="{FF2B5EF4-FFF2-40B4-BE49-F238E27FC236}">
                <a16:creationId xmlns:a16="http://schemas.microsoft.com/office/drawing/2014/main" id="{EF0AE8FE-5D15-46DF-A2CE-DF5518A7D884}"/>
              </a:ext>
            </a:extLst>
          </p:cNvPr>
          <p:cNvSpPr/>
          <p:nvPr/>
        </p:nvSpPr>
        <p:spPr>
          <a:xfrm>
            <a:off x="5649523" y="1129042"/>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endParaRPr lang="es-ES" sz="1400" dirty="0"/>
          </a:p>
          <a:p>
            <a:pPr marL="285750" lvl="0" indent="-285750">
              <a:buFont typeface="Arial" panose="020B0604020202020204" pitchFamily="34" charset="0"/>
              <a:buChar char="•"/>
            </a:pPr>
            <a:endParaRPr lang="es-ES" sz="1400" dirty="0"/>
          </a:p>
          <a:p>
            <a:pPr marL="285750" lvl="0" indent="-285750">
              <a:buFont typeface="Arial" panose="020B0604020202020204" pitchFamily="34" charset="0"/>
              <a:buChar char="•"/>
            </a:pPr>
            <a:endParaRPr lang="es-ES" sz="1400" dirty="0"/>
          </a:p>
          <a:p>
            <a:pPr marL="285750" lvl="0" indent="-285750">
              <a:buFont typeface="Arial" panose="020B0604020202020204" pitchFamily="34" charset="0"/>
              <a:buChar char="•"/>
            </a:pPr>
            <a:endParaRPr lang="es-ES" sz="1400" dirty="0"/>
          </a:p>
          <a:p>
            <a:pPr marL="285750" lvl="0" indent="-285750">
              <a:buFont typeface="Arial" panose="020B0604020202020204" pitchFamily="34" charset="0"/>
              <a:buChar char="•"/>
            </a:pPr>
            <a:endParaRPr lang="es-ES" sz="1400" dirty="0"/>
          </a:p>
          <a:p>
            <a:pPr marL="285750" lvl="0" indent="-285750">
              <a:buFont typeface="Arial" panose="020B0604020202020204" pitchFamily="34" charset="0"/>
              <a:buChar char="•"/>
            </a:pPr>
            <a:r>
              <a:rPr lang="es-ES" sz="1400" dirty="0"/>
              <a:t>Calcular automáticamente los costos de cada movimiento en el almacén.</a:t>
            </a:r>
          </a:p>
          <a:p>
            <a:pPr marL="285750" lvl="0" indent="-285750">
              <a:buFont typeface="Arial" panose="020B0604020202020204" pitchFamily="34" charset="0"/>
              <a:buChar char="•"/>
            </a:pPr>
            <a:r>
              <a:rPr lang="es-ES" sz="1400" dirty="0"/>
              <a:t>Integrarse con cualquier sistema ERP de almacenamiento.</a:t>
            </a:r>
          </a:p>
          <a:p>
            <a:pPr marL="285750" lvl="0" indent="-285750">
              <a:buFont typeface="Arial" panose="020B0604020202020204" pitchFamily="34" charset="0"/>
              <a:buChar char="•"/>
            </a:pPr>
            <a:r>
              <a:rPr lang="es-ES" sz="1400" dirty="0"/>
              <a:t>Identificar las oportunidades basadas en los costos.</a:t>
            </a:r>
          </a:p>
          <a:p>
            <a:pPr marL="285750" lvl="0" indent="-285750">
              <a:buFont typeface="Arial" panose="020B0604020202020204" pitchFamily="34" charset="0"/>
              <a:buChar char="•"/>
            </a:pPr>
            <a:r>
              <a:rPr lang="es-ES" sz="1400" dirty="0"/>
              <a:t>Optimizar la utilización del espacio.</a:t>
            </a:r>
          </a:p>
        </p:txBody>
      </p:sp>
      <p:pic>
        <p:nvPicPr>
          <p:cNvPr id="4" name="Imagen 3" descr="WMS-Optimizacion-de-espacios">
            <a:hlinkClick r:id="rId2"/>
            <a:extLst>
              <a:ext uri="{FF2B5EF4-FFF2-40B4-BE49-F238E27FC236}">
                <a16:creationId xmlns:a16="http://schemas.microsoft.com/office/drawing/2014/main" id="{52C9FC49-8187-44AA-94CD-A591596B8571}"/>
              </a:ext>
            </a:extLst>
          </p:cNvPr>
          <p:cNvPicPr/>
          <p:nvPr/>
        </p:nvPicPr>
        <p:blipFill>
          <a:blip r:embed="rId3"/>
          <a:srcRect/>
          <a:stretch>
            <a:fillRect/>
          </a:stretch>
        </p:blipFill>
        <p:spPr bwMode="auto">
          <a:xfrm>
            <a:off x="2728498" y="1129042"/>
            <a:ext cx="2638761" cy="2026282"/>
          </a:xfrm>
          <a:prstGeom prst="rect">
            <a:avLst/>
          </a:prstGeom>
          <a:noFill/>
          <a:ln w="9525">
            <a:noFill/>
            <a:miter lim="800000"/>
            <a:headEnd/>
            <a:tailEnd/>
          </a:ln>
        </p:spPr>
      </p:pic>
      <p:pic>
        <p:nvPicPr>
          <p:cNvPr id="5" name="Imagen 4" descr="WMS-Optimizacion-de-espacios">
            <a:hlinkClick r:id="rId2"/>
            <a:extLst>
              <a:ext uri="{FF2B5EF4-FFF2-40B4-BE49-F238E27FC236}">
                <a16:creationId xmlns:a16="http://schemas.microsoft.com/office/drawing/2014/main" id="{9E28E04C-BF13-4121-8220-5A7D6BEEEFE4}"/>
              </a:ext>
            </a:extLst>
          </p:cNvPr>
          <p:cNvPicPr/>
          <p:nvPr/>
        </p:nvPicPr>
        <p:blipFill>
          <a:blip r:embed="rId3"/>
          <a:srcRect/>
          <a:stretch>
            <a:fillRect/>
          </a:stretch>
        </p:blipFill>
        <p:spPr bwMode="auto">
          <a:xfrm>
            <a:off x="5649523" y="1129042"/>
            <a:ext cx="2704563" cy="1936130"/>
          </a:xfrm>
          <a:prstGeom prst="rect">
            <a:avLst/>
          </a:prstGeom>
          <a:noFill/>
          <a:ln w="9525">
            <a:noFill/>
            <a:miter lim="800000"/>
            <a:headEnd/>
            <a:tailEnd/>
          </a:ln>
        </p:spPr>
      </p:pic>
    </p:spTree>
    <p:extLst>
      <p:ext uri="{BB962C8B-B14F-4D97-AF65-F5344CB8AC3E}">
        <p14:creationId xmlns:p14="http://schemas.microsoft.com/office/powerpoint/2010/main" val="4262853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CuadroTexto"/>
          <p:cNvSpPr txBox="1"/>
          <p:nvPr/>
        </p:nvSpPr>
        <p:spPr>
          <a:xfrm>
            <a:off x="2806382" y="386362"/>
            <a:ext cx="6624736" cy="523220"/>
          </a:xfrm>
          <a:prstGeom prst="rect">
            <a:avLst/>
          </a:prstGeom>
          <a:noFill/>
        </p:spPr>
        <p:txBody>
          <a:bodyPr wrap="square" lIns="91440" tIns="45720" rIns="91440" bIns="45720" rtlCol="0">
            <a:spAutoFit/>
          </a:bodyPr>
          <a:lstStyle/>
          <a:p>
            <a:pPr algn="ctr"/>
            <a:r>
              <a:rPr lang="es-MX" sz="2800" b="1" dirty="0">
                <a:ln w="18415" cmpd="sng">
                  <a:solidFill>
                    <a:srgbClr val="FFFFFF"/>
                  </a:solidFill>
                  <a:prstDash val="solid"/>
                </a:ln>
                <a:solidFill>
                  <a:schemeClr val="accent5">
                    <a:lumMod val="50000"/>
                  </a:schemeClr>
                </a:solidFill>
              </a:rPr>
              <a:t>Estructura de la Unidad de Aprendizaje</a:t>
            </a:r>
          </a:p>
        </p:txBody>
      </p:sp>
      <p:graphicFrame>
        <p:nvGraphicFramePr>
          <p:cNvPr id="5" name="2 Diagrama"/>
          <p:cNvGraphicFramePr/>
          <p:nvPr>
            <p:extLst>
              <p:ext uri="{D42A27DB-BD31-4B8C-83A1-F6EECF244321}">
                <p14:modId xmlns:p14="http://schemas.microsoft.com/office/powerpoint/2010/main" val="2265337870"/>
              </p:ext>
            </p:extLst>
          </p:nvPr>
        </p:nvGraphicFramePr>
        <p:xfrm>
          <a:off x="2266322" y="1196752"/>
          <a:ext cx="8471700"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4312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568963"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¿La distribución dirigida por voz de WMS, ayuda a compañías como la suya a…?</a:t>
            </a:r>
          </a:p>
        </p:txBody>
      </p:sp>
      <p:sp>
        <p:nvSpPr>
          <p:cNvPr id="3" name="Proceso 2"/>
          <p:cNvSpPr/>
          <p:nvPr/>
        </p:nvSpPr>
        <p:spPr>
          <a:xfrm>
            <a:off x="5575107"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r>
              <a:rPr lang="es-ES" dirty="0"/>
              <a:t>Mejorar la exactitud</a:t>
            </a:r>
          </a:p>
          <a:p>
            <a:pPr marL="285750" lvl="0" indent="-285750">
              <a:buFont typeface="Arial" panose="020B0604020202020204" pitchFamily="34" charset="0"/>
              <a:buChar char="•"/>
            </a:pPr>
            <a:r>
              <a:rPr lang="es-ES" dirty="0"/>
              <a:t>Incrementar la productividad</a:t>
            </a:r>
          </a:p>
          <a:p>
            <a:pPr marL="285750" lvl="0" indent="-285750">
              <a:buFont typeface="Arial" panose="020B0604020202020204" pitchFamily="34" charset="0"/>
              <a:buChar char="•"/>
            </a:pPr>
            <a:r>
              <a:rPr lang="es-ES" dirty="0"/>
              <a:t>Aumentar la seguridad del trabajador</a:t>
            </a:r>
          </a:p>
          <a:p>
            <a:pPr marL="285750" lvl="0" indent="-285750">
              <a:buFont typeface="Arial" panose="020B0604020202020204" pitchFamily="34" charset="0"/>
              <a:buChar char="•"/>
            </a:pPr>
            <a:r>
              <a:rPr lang="es-ES" dirty="0"/>
              <a:t>Reducir el tiempo de entrenamiento y los gastos de apoyo</a:t>
            </a:r>
          </a:p>
        </p:txBody>
      </p:sp>
      <p:pic>
        <p:nvPicPr>
          <p:cNvPr id="2050" name="Picture 2" descr="http://innovasupplychain.pe/system/archivos/598/original/voice6.jpg?1318541205"/>
          <p:cNvPicPr>
            <a:picLocks noChangeAspect="1" noChangeArrowheads="1"/>
          </p:cNvPicPr>
          <p:nvPr/>
        </p:nvPicPr>
        <p:blipFill>
          <a:blip r:embed="rId2"/>
          <a:srcRect/>
          <a:stretch>
            <a:fillRect/>
          </a:stretch>
        </p:blipFill>
        <p:spPr bwMode="auto">
          <a:xfrm>
            <a:off x="2578684" y="1160522"/>
            <a:ext cx="2782389" cy="1935375"/>
          </a:xfrm>
          <a:prstGeom prst="rect">
            <a:avLst/>
          </a:prstGeom>
          <a:noFill/>
        </p:spPr>
      </p:pic>
      <p:pic>
        <p:nvPicPr>
          <p:cNvPr id="9" name="Picture 2" descr="http://innovasupplychain.pe/system/archivos/598/original/voice6.jpg?1318541205"/>
          <p:cNvPicPr>
            <a:picLocks noChangeAspect="1" noChangeArrowheads="1"/>
          </p:cNvPicPr>
          <p:nvPr/>
        </p:nvPicPr>
        <p:blipFill>
          <a:blip r:embed="rId2"/>
          <a:srcRect/>
          <a:stretch>
            <a:fillRect/>
          </a:stretch>
        </p:blipFill>
        <p:spPr bwMode="auto">
          <a:xfrm>
            <a:off x="5539599" y="1169231"/>
            <a:ext cx="2782389" cy="1935375"/>
          </a:xfrm>
          <a:prstGeom prst="rect">
            <a:avLst/>
          </a:prstGeom>
          <a:noFill/>
        </p:spPr>
      </p:pic>
    </p:spTree>
    <p:extLst>
      <p:ext uri="{BB962C8B-B14F-4D97-AF65-F5344CB8AC3E}">
        <p14:creationId xmlns:p14="http://schemas.microsoft.com/office/powerpoint/2010/main" val="7425133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40F81657-C595-472F-BAE1-449AA0132896}"/>
              </a:ext>
            </a:extLst>
          </p:cNvPr>
          <p:cNvSpPr/>
          <p:nvPr/>
        </p:nvSpPr>
        <p:spPr>
          <a:xfrm>
            <a:off x="2614980" y="1129044"/>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a:t>¿La gestión de tareas y trabajo de WMS ayuda a compañías como la suya a…?</a:t>
            </a:r>
          </a:p>
        </p:txBody>
      </p:sp>
      <p:sp>
        <p:nvSpPr>
          <p:cNvPr id="3" name="Proceso 4">
            <a:extLst>
              <a:ext uri="{FF2B5EF4-FFF2-40B4-BE49-F238E27FC236}">
                <a16:creationId xmlns:a16="http://schemas.microsoft.com/office/drawing/2014/main" id="{7BB45CAA-5601-4C53-80BF-EC2847122140}"/>
              </a:ext>
            </a:extLst>
          </p:cNvPr>
          <p:cNvSpPr/>
          <p:nvPr/>
        </p:nvSpPr>
        <p:spPr>
          <a:xfrm>
            <a:off x="5697324" y="1129044"/>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r>
              <a:rPr lang="es-ES" dirty="0"/>
              <a:t>Mejorar la productividad del trabajador y la mano de obra.</a:t>
            </a:r>
          </a:p>
          <a:p>
            <a:pPr marL="285750" lvl="0" indent="-285750">
              <a:buFont typeface="Arial" panose="020B0604020202020204" pitchFamily="34" charset="0"/>
              <a:buChar char="•"/>
            </a:pPr>
            <a:r>
              <a:rPr lang="es-ES" dirty="0"/>
              <a:t>Incrementar el cumplimiento de las órdenes de clientes</a:t>
            </a:r>
          </a:p>
          <a:p>
            <a:pPr marL="285750" lvl="0" indent="-285750">
              <a:buFont typeface="Arial" panose="020B0604020202020204" pitchFamily="34" charset="0"/>
              <a:buChar char="•"/>
            </a:pPr>
            <a:r>
              <a:rPr lang="es-ES" dirty="0"/>
              <a:t>Incrementar la retención del empleado y su moral</a:t>
            </a:r>
          </a:p>
        </p:txBody>
      </p:sp>
      <p:pic>
        <p:nvPicPr>
          <p:cNvPr id="4" name="Imagen 3" descr="WMS-gestion-de-la-mano-de-obra">
            <a:hlinkClick r:id="rId2"/>
            <a:extLst>
              <a:ext uri="{FF2B5EF4-FFF2-40B4-BE49-F238E27FC236}">
                <a16:creationId xmlns:a16="http://schemas.microsoft.com/office/drawing/2014/main" id="{57ABEF44-10BA-493C-A468-A5B6369C3AE5}"/>
              </a:ext>
            </a:extLst>
          </p:cNvPr>
          <p:cNvPicPr/>
          <p:nvPr/>
        </p:nvPicPr>
        <p:blipFill>
          <a:blip r:embed="rId3"/>
          <a:srcRect/>
          <a:stretch>
            <a:fillRect/>
          </a:stretch>
        </p:blipFill>
        <p:spPr bwMode="auto">
          <a:xfrm>
            <a:off x="2614980" y="1129044"/>
            <a:ext cx="2704563" cy="2013401"/>
          </a:xfrm>
          <a:prstGeom prst="rect">
            <a:avLst/>
          </a:prstGeom>
          <a:noFill/>
          <a:ln w="9525">
            <a:noFill/>
            <a:miter lim="800000"/>
            <a:headEnd/>
            <a:tailEnd/>
          </a:ln>
        </p:spPr>
      </p:pic>
      <p:pic>
        <p:nvPicPr>
          <p:cNvPr id="5" name="Imagen 4" descr="WMS-gestion-de-la-mano-de-obra">
            <a:hlinkClick r:id="rId2"/>
            <a:extLst>
              <a:ext uri="{FF2B5EF4-FFF2-40B4-BE49-F238E27FC236}">
                <a16:creationId xmlns:a16="http://schemas.microsoft.com/office/drawing/2014/main" id="{6BD7E494-63CB-46B3-BAF5-B848DD3CE4D2}"/>
              </a:ext>
            </a:extLst>
          </p:cNvPr>
          <p:cNvPicPr/>
          <p:nvPr/>
        </p:nvPicPr>
        <p:blipFill>
          <a:blip r:embed="rId3"/>
          <a:srcRect/>
          <a:stretch>
            <a:fillRect/>
          </a:stretch>
        </p:blipFill>
        <p:spPr bwMode="auto">
          <a:xfrm>
            <a:off x="5697323" y="1129043"/>
            <a:ext cx="2704563" cy="2013401"/>
          </a:xfrm>
          <a:prstGeom prst="rect">
            <a:avLst/>
          </a:prstGeom>
          <a:noFill/>
          <a:ln w="9525">
            <a:noFill/>
            <a:miter lim="800000"/>
            <a:headEnd/>
            <a:tailEnd/>
          </a:ln>
        </p:spPr>
      </p:pic>
    </p:spTree>
    <p:extLst>
      <p:ext uri="{BB962C8B-B14F-4D97-AF65-F5344CB8AC3E}">
        <p14:creationId xmlns:p14="http://schemas.microsoft.com/office/powerpoint/2010/main" val="15123634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755213" y="11290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¿Cual es la importancia de utilizar un WMS?</a:t>
            </a:r>
          </a:p>
        </p:txBody>
      </p:sp>
      <p:sp>
        <p:nvSpPr>
          <p:cNvPr id="3" name="Proceso 2"/>
          <p:cNvSpPr/>
          <p:nvPr/>
        </p:nvSpPr>
        <p:spPr>
          <a:xfrm>
            <a:off x="5702329"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endParaRPr lang="es-ES" dirty="0"/>
          </a:p>
          <a:p>
            <a:pPr marL="285750" indent="-285750" algn="ctr">
              <a:buFont typeface="Arial" panose="020B0604020202020204" pitchFamily="34" charset="0"/>
              <a:buChar char="•"/>
            </a:pPr>
            <a:r>
              <a:rPr lang="es-ES" dirty="0"/>
              <a:t>Ayuda a cumplir con las normas del mercado de calidad </a:t>
            </a:r>
          </a:p>
          <a:p>
            <a:pPr algn="ctr"/>
            <a:endParaRPr lang="es-ES" dirty="0"/>
          </a:p>
          <a:p>
            <a:pPr marL="285750" indent="-285750" algn="ctr">
              <a:buFont typeface="Arial" panose="020B0604020202020204" pitchFamily="34" charset="0"/>
              <a:buChar char="•"/>
            </a:pPr>
            <a:r>
              <a:rPr lang="es-ES" dirty="0"/>
              <a:t>Ofrece herramientas necesarias para un almacenamiento organizado</a:t>
            </a:r>
          </a:p>
        </p:txBody>
      </p:sp>
      <p:pic>
        <p:nvPicPr>
          <p:cNvPr id="6" name="Imagen 5"/>
          <p:cNvPicPr/>
          <p:nvPr/>
        </p:nvPicPr>
        <p:blipFill rotWithShape="1">
          <a:blip r:embed="rId2"/>
          <a:srcRect l="34056" t="20202" r="34822" b="26059"/>
          <a:stretch/>
        </p:blipFill>
        <p:spPr bwMode="auto">
          <a:xfrm>
            <a:off x="2755212" y="1129045"/>
            <a:ext cx="2704563" cy="2090673"/>
          </a:xfrm>
          <a:prstGeom prst="rect">
            <a:avLst/>
          </a:prstGeom>
          <a:noFill/>
          <a:ln>
            <a:noFill/>
          </a:ln>
          <a:extLst>
            <a:ext uri="{53640926-AAD7-44D8-BBD7-CCE9431645EC}">
              <a14:shadowObscured xmlns:a14="http://schemas.microsoft.com/office/drawing/2010/main"/>
            </a:ext>
          </a:extLst>
        </p:spPr>
      </p:pic>
      <p:pic>
        <p:nvPicPr>
          <p:cNvPr id="7" name="Imagen 6"/>
          <p:cNvPicPr/>
          <p:nvPr/>
        </p:nvPicPr>
        <p:blipFill rotWithShape="1">
          <a:blip r:embed="rId2"/>
          <a:srcRect l="34056" t="20202" r="34822" b="26059"/>
          <a:stretch/>
        </p:blipFill>
        <p:spPr bwMode="auto">
          <a:xfrm>
            <a:off x="5702328" y="1129045"/>
            <a:ext cx="2704563" cy="209067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3154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66CC22E4-CE40-4C6C-A012-45699182D409}"/>
              </a:ext>
            </a:extLst>
          </p:cNvPr>
          <p:cNvSpPr/>
          <p:nvPr/>
        </p:nvSpPr>
        <p:spPr>
          <a:xfrm>
            <a:off x="2719924" y="11290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¿Quienes pueden utilizar un WMS?</a:t>
            </a:r>
          </a:p>
        </p:txBody>
      </p:sp>
      <p:sp>
        <p:nvSpPr>
          <p:cNvPr id="3" name="Proceso 4">
            <a:extLst>
              <a:ext uri="{FF2B5EF4-FFF2-40B4-BE49-F238E27FC236}">
                <a16:creationId xmlns:a16="http://schemas.microsoft.com/office/drawing/2014/main" id="{56F5587D-374C-4F28-AD78-54ABA1E887BE}"/>
              </a:ext>
            </a:extLst>
          </p:cNvPr>
          <p:cNvSpPr/>
          <p:nvPr/>
        </p:nvSpPr>
        <p:spPr>
          <a:xfrm>
            <a:off x="5576887" y="11290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Empresas de fabricación, distribución, minoristas, las empresas  que tienen almacenes </a:t>
            </a:r>
          </a:p>
        </p:txBody>
      </p:sp>
      <p:pic>
        <p:nvPicPr>
          <p:cNvPr id="4" name="Imagen 3">
            <a:extLst>
              <a:ext uri="{FF2B5EF4-FFF2-40B4-BE49-F238E27FC236}">
                <a16:creationId xmlns:a16="http://schemas.microsoft.com/office/drawing/2014/main" id="{631EE68E-E232-428E-BF78-54804CDCBF96}"/>
              </a:ext>
            </a:extLst>
          </p:cNvPr>
          <p:cNvPicPr/>
          <p:nvPr/>
        </p:nvPicPr>
        <p:blipFill rotWithShape="1">
          <a:blip r:embed="rId2"/>
          <a:srcRect l="33236" t="37081" r="46290" b="25665"/>
          <a:stretch/>
        </p:blipFill>
        <p:spPr bwMode="auto">
          <a:xfrm>
            <a:off x="2719923" y="1129044"/>
            <a:ext cx="2704564" cy="2090673"/>
          </a:xfrm>
          <a:prstGeom prst="rect">
            <a:avLst/>
          </a:prstGeom>
          <a:noFill/>
          <a:ln>
            <a:noFill/>
          </a:ln>
          <a:extLst>
            <a:ext uri="{53640926-AAD7-44D8-BBD7-CCE9431645EC}">
              <a14:shadowObscured xmlns:a14="http://schemas.microsoft.com/office/drawing/2010/main"/>
            </a:ext>
          </a:extLst>
        </p:spPr>
      </p:pic>
      <p:pic>
        <p:nvPicPr>
          <p:cNvPr id="5" name="Imagen 4">
            <a:extLst>
              <a:ext uri="{FF2B5EF4-FFF2-40B4-BE49-F238E27FC236}">
                <a16:creationId xmlns:a16="http://schemas.microsoft.com/office/drawing/2014/main" id="{1BA093F3-FC83-421F-831B-9D2501602F57}"/>
              </a:ext>
            </a:extLst>
          </p:cNvPr>
          <p:cNvPicPr/>
          <p:nvPr/>
        </p:nvPicPr>
        <p:blipFill rotWithShape="1">
          <a:blip r:embed="rId2"/>
          <a:srcRect l="33236" t="37081" r="46290" b="25665"/>
          <a:stretch/>
        </p:blipFill>
        <p:spPr bwMode="auto">
          <a:xfrm>
            <a:off x="5576886" y="1129043"/>
            <a:ext cx="2704564" cy="209067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519804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9D6BCCF-445E-4794-8295-B2F89D458DB4}"/>
              </a:ext>
            </a:extLst>
          </p:cNvPr>
          <p:cNvSpPr txBox="1"/>
          <p:nvPr/>
        </p:nvSpPr>
        <p:spPr>
          <a:xfrm>
            <a:off x="407773" y="531341"/>
            <a:ext cx="1446230" cy="369332"/>
          </a:xfrm>
          <a:prstGeom prst="rect">
            <a:avLst/>
          </a:prstGeom>
          <a:noFill/>
        </p:spPr>
        <p:txBody>
          <a:bodyPr wrap="none" rtlCol="0">
            <a:spAutoFit/>
          </a:bodyPr>
          <a:lstStyle/>
          <a:p>
            <a:r>
              <a:rPr lang="es-MX" dirty="0"/>
              <a:t>REFERENCIAS</a:t>
            </a:r>
          </a:p>
        </p:txBody>
      </p:sp>
      <p:sp>
        <p:nvSpPr>
          <p:cNvPr id="3" name="Rectángulo 2">
            <a:extLst>
              <a:ext uri="{FF2B5EF4-FFF2-40B4-BE49-F238E27FC236}">
                <a16:creationId xmlns:a16="http://schemas.microsoft.com/office/drawing/2014/main" id="{B4247BCC-17A7-49F9-8F4E-C44348DBE5CC}"/>
              </a:ext>
            </a:extLst>
          </p:cNvPr>
          <p:cNvSpPr/>
          <p:nvPr/>
        </p:nvSpPr>
        <p:spPr>
          <a:xfrm>
            <a:off x="724929" y="1440180"/>
            <a:ext cx="10668001" cy="2873607"/>
          </a:xfrm>
          <a:prstGeom prst="rect">
            <a:avLst/>
          </a:prstGeom>
        </p:spPr>
        <p:txBody>
          <a:bodyPr wrap="square">
            <a:spAutoFit/>
          </a:bodyPr>
          <a:lstStyle/>
          <a:p>
            <a:pPr marL="457200" indent="-457200">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AT4Wireless. (10 de 02 de 2017). </a:t>
            </a:r>
            <a:r>
              <a:rPr lang="es-MX" i="1" dirty="0">
                <a:latin typeface="Calibri" panose="020F0502020204030204" pitchFamily="34" charset="0"/>
                <a:ea typeface="Calibri" panose="020F0502020204030204" pitchFamily="34" charset="0"/>
                <a:cs typeface="Times New Roman" panose="02020603050405020304" pitchFamily="18" charset="0"/>
              </a:rPr>
              <a:t>Soluciones basadas en Tecnologías Inalámbricas y Móviles Logística.</a:t>
            </a:r>
            <a:r>
              <a:rPr lang="es-MX" dirty="0">
                <a:latin typeface="Calibri" panose="020F0502020204030204" pitchFamily="34" charset="0"/>
                <a:ea typeface="Calibri" panose="020F0502020204030204" pitchFamily="34" charset="0"/>
                <a:cs typeface="Times New Roman" panose="02020603050405020304" pitchFamily="18" charset="0"/>
              </a:rPr>
              <a:t> Obtenido de Ingeniería y soluciones: https://wireless.dekra-product-safety.com/es/ti-servicios-soluciones/rfid-logistica-ibox.html</a:t>
            </a:r>
          </a:p>
          <a:p>
            <a:pPr marL="457200" indent="-457200">
              <a:lnSpc>
                <a:spcPct val="107000"/>
              </a:lnSpc>
              <a:spcAft>
                <a:spcPts val="800"/>
              </a:spcAft>
            </a:pP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pPr>
            <a:r>
              <a:rPr lang="es-MX" dirty="0" err="1">
                <a:latin typeface="Calibri" panose="020F0502020204030204" pitchFamily="34" charset="0"/>
                <a:ea typeface="Calibri" panose="020F0502020204030204" pitchFamily="34" charset="0"/>
                <a:cs typeface="Times New Roman" panose="02020603050405020304" pitchFamily="18" charset="0"/>
              </a:rPr>
              <a:t>Mauleón</a:t>
            </a:r>
            <a:r>
              <a:rPr lang="es-MX" dirty="0">
                <a:latin typeface="Calibri" panose="020F0502020204030204" pitchFamily="34" charset="0"/>
                <a:ea typeface="Calibri" panose="020F0502020204030204" pitchFamily="34" charset="0"/>
                <a:cs typeface="Times New Roman" panose="02020603050405020304" pitchFamily="18" charset="0"/>
              </a:rPr>
              <a:t>, M. (2014). </a:t>
            </a:r>
            <a:r>
              <a:rPr lang="es-MX" i="1" dirty="0">
                <a:latin typeface="Calibri" panose="020F0502020204030204" pitchFamily="34" charset="0"/>
                <a:ea typeface="Calibri" panose="020F0502020204030204" pitchFamily="34" charset="0"/>
                <a:cs typeface="Times New Roman" panose="02020603050405020304" pitchFamily="18" charset="0"/>
              </a:rPr>
              <a:t>Gestión de Stock.</a:t>
            </a:r>
            <a:r>
              <a:rPr lang="es-MX" dirty="0">
                <a:latin typeface="Calibri" panose="020F0502020204030204" pitchFamily="34" charset="0"/>
                <a:ea typeface="Calibri" panose="020F0502020204030204" pitchFamily="34" charset="0"/>
                <a:cs typeface="Times New Roman" panose="02020603050405020304" pitchFamily="18" charset="0"/>
              </a:rPr>
              <a:t> Madrid: Ediciones Díaz de Santos.</a:t>
            </a:r>
          </a:p>
          <a:p>
            <a:pPr marL="457200" indent="-457200">
              <a:lnSpc>
                <a:spcPct val="107000"/>
              </a:lnSpc>
              <a:spcAft>
                <a:spcPts val="800"/>
              </a:spcAft>
            </a:pPr>
            <a:endParaRPr lang="es-MX"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Mecalux, S.A. (06 de Marzo de 2017). </a:t>
            </a:r>
            <a:r>
              <a:rPr lang="es-MX" i="1" dirty="0">
                <a:latin typeface="Calibri" panose="020F0502020204030204" pitchFamily="34" charset="0"/>
                <a:ea typeface="Calibri" panose="020F0502020204030204" pitchFamily="34" charset="0"/>
                <a:cs typeface="Times New Roman" panose="02020603050405020304" pitchFamily="18" charset="0"/>
              </a:rPr>
              <a:t>Software de gestión de almacenes Easy WMS</a:t>
            </a:r>
            <a:r>
              <a:rPr lang="es-MX" dirty="0">
                <a:latin typeface="Calibri" panose="020F0502020204030204" pitchFamily="34" charset="0"/>
                <a:ea typeface="Calibri" panose="020F0502020204030204" pitchFamily="34" charset="0"/>
                <a:cs typeface="Times New Roman" panose="02020603050405020304" pitchFamily="18" charset="0"/>
              </a:rPr>
              <a:t>. Obtenido de Mecalux: https://www.mecalux.com.mx/software-control-de-inventarios/easy-wms</a:t>
            </a:r>
          </a:p>
        </p:txBody>
      </p:sp>
    </p:spTree>
    <p:extLst>
      <p:ext uri="{BB962C8B-B14F-4D97-AF65-F5344CB8AC3E}">
        <p14:creationId xmlns:p14="http://schemas.microsoft.com/office/powerpoint/2010/main" val="2543245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C8491D6C-0EAF-4D0C-8CC5-980215789550}"/>
              </a:ext>
            </a:extLst>
          </p:cNvPr>
          <p:cNvSpPr/>
          <p:nvPr/>
        </p:nvSpPr>
        <p:spPr>
          <a:xfrm>
            <a:off x="3100900" y="824246"/>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¿Qué significan las siglas WMS en la logística?</a:t>
            </a:r>
          </a:p>
        </p:txBody>
      </p:sp>
      <p:sp>
        <p:nvSpPr>
          <p:cNvPr id="3" name="Proceso 4">
            <a:extLst>
              <a:ext uri="{FF2B5EF4-FFF2-40B4-BE49-F238E27FC236}">
                <a16:creationId xmlns:a16="http://schemas.microsoft.com/office/drawing/2014/main" id="{9163BD88-EB48-406E-B0ED-AA3CD98DEBA5}"/>
              </a:ext>
            </a:extLst>
          </p:cNvPr>
          <p:cNvSpPr/>
          <p:nvPr/>
        </p:nvSpPr>
        <p:spPr>
          <a:xfrm>
            <a:off x="5983622"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Sistema de Gestión de Almacenes </a:t>
            </a:r>
          </a:p>
        </p:txBody>
      </p:sp>
      <p:pic>
        <p:nvPicPr>
          <p:cNvPr id="4" name="Picture 2" descr="http://2.bp.blogspot.com/-54ReiVpXFzg/UZgDbXnVd7I/AAAAAAAAACg/lkXTfSk1J14/s1600/WMS_Logo.png">
            <a:extLst>
              <a:ext uri="{FF2B5EF4-FFF2-40B4-BE49-F238E27FC236}">
                <a16:creationId xmlns:a16="http://schemas.microsoft.com/office/drawing/2014/main" id="{8766672C-18AA-4F0A-8F6F-9477AF8E8F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3621" y="874453"/>
            <a:ext cx="2704563" cy="20097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2.bp.blogspot.com/-54ReiVpXFzg/UZgDbXnVd7I/AAAAAAAAACg/lkXTfSk1J14/s1600/WMS_Logo.png">
            <a:extLst>
              <a:ext uri="{FF2B5EF4-FFF2-40B4-BE49-F238E27FC236}">
                <a16:creationId xmlns:a16="http://schemas.microsoft.com/office/drawing/2014/main" id="{3171350E-9140-4404-9331-595EBFCC54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0899" y="874452"/>
            <a:ext cx="2704563"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543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226661" y="824243"/>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¿Qué es un </a:t>
            </a:r>
            <a:r>
              <a:rPr lang="es-ES" i="1" dirty="0"/>
              <a:t>warehouse managment system wms?</a:t>
            </a:r>
            <a:r>
              <a:rPr lang="es-ES" dirty="0"/>
              <a:t> </a:t>
            </a:r>
            <a:endParaRPr lang="es-ES" sz="1400" dirty="0"/>
          </a:p>
        </p:txBody>
      </p:sp>
      <p:sp>
        <p:nvSpPr>
          <p:cNvPr id="3" name="Proceso 2"/>
          <p:cNvSpPr/>
          <p:nvPr/>
        </p:nvSpPr>
        <p:spPr>
          <a:xfrm>
            <a:off x="6187729"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Proceso 5"/>
          <p:cNvSpPr/>
          <p:nvPr/>
        </p:nvSpPr>
        <p:spPr>
          <a:xfrm>
            <a:off x="6187729"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a:p>
            <a:pPr algn="ctr"/>
            <a:endParaRPr lang="es-ES" dirty="0"/>
          </a:p>
          <a:p>
            <a:pPr algn="ctr"/>
            <a:endParaRPr lang="es-ES" dirty="0"/>
          </a:p>
          <a:p>
            <a:pPr algn="ctr"/>
            <a:endParaRPr lang="es-ES" dirty="0"/>
          </a:p>
          <a:p>
            <a:pPr algn="ctr"/>
            <a:r>
              <a:rPr lang="es-ES" dirty="0"/>
              <a:t>Es una TIC que apoya la planeación, ejecución y control de sus procesos, desde la recepción pasando por su acomodo, almacenamiento y preparación de pedidos hasta su despacho</a:t>
            </a:r>
          </a:p>
        </p:txBody>
      </p:sp>
      <p:pic>
        <p:nvPicPr>
          <p:cNvPr id="7" name="Imagen 6" descr="WMS"/>
          <p:cNvPicPr/>
          <p:nvPr/>
        </p:nvPicPr>
        <p:blipFill>
          <a:blip r:embed="rId2"/>
          <a:srcRect/>
          <a:stretch>
            <a:fillRect/>
          </a:stretch>
        </p:blipFill>
        <p:spPr bwMode="auto">
          <a:xfrm>
            <a:off x="6187729" y="824243"/>
            <a:ext cx="2704563" cy="2009109"/>
          </a:xfrm>
          <a:prstGeom prst="rect">
            <a:avLst/>
          </a:prstGeom>
          <a:noFill/>
          <a:ln w="9525">
            <a:noFill/>
            <a:miter lim="800000"/>
            <a:headEnd/>
            <a:tailEnd/>
          </a:ln>
        </p:spPr>
      </p:pic>
      <p:pic>
        <p:nvPicPr>
          <p:cNvPr id="8" name="Imagen 7" descr="WMS"/>
          <p:cNvPicPr/>
          <p:nvPr/>
        </p:nvPicPr>
        <p:blipFill>
          <a:blip r:embed="rId2"/>
          <a:srcRect/>
          <a:stretch>
            <a:fillRect/>
          </a:stretch>
        </p:blipFill>
        <p:spPr bwMode="auto">
          <a:xfrm>
            <a:off x="3226661" y="824243"/>
            <a:ext cx="2704563" cy="2009109"/>
          </a:xfrm>
          <a:prstGeom prst="rect">
            <a:avLst/>
          </a:prstGeom>
          <a:noFill/>
          <a:ln w="9525">
            <a:noFill/>
            <a:miter lim="800000"/>
            <a:headEnd/>
            <a:tailEnd/>
          </a:ln>
        </p:spPr>
      </p:pic>
    </p:spTree>
    <p:extLst>
      <p:ext uri="{BB962C8B-B14F-4D97-AF65-F5344CB8AC3E}">
        <p14:creationId xmlns:p14="http://schemas.microsoft.com/office/powerpoint/2010/main" val="3013867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2826752"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¿Menciona por lo menos 3 ventajas de un WMS?</a:t>
            </a:r>
          </a:p>
        </p:txBody>
      </p:sp>
      <p:sp>
        <p:nvSpPr>
          <p:cNvPr id="3" name="Proceso 2"/>
          <p:cNvSpPr/>
          <p:nvPr/>
        </p:nvSpPr>
        <p:spPr>
          <a:xfrm>
            <a:off x="5632199"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 </a:t>
            </a:r>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endParaRPr lang="es-ES" dirty="0"/>
          </a:p>
          <a:p>
            <a:pPr marL="285750" indent="-285750" algn="ctr">
              <a:buFont typeface="Arial" panose="020B0604020202020204" pitchFamily="34" charset="0"/>
              <a:buChar char="•"/>
            </a:pPr>
            <a:r>
              <a:rPr lang="es-ES" dirty="0"/>
              <a:t>Reducción del número de errores en las operaciones</a:t>
            </a:r>
          </a:p>
          <a:p>
            <a:pPr marL="285750" indent="-285750" algn="ctr">
              <a:buFont typeface="Arial" panose="020B0604020202020204" pitchFamily="34" charset="0"/>
              <a:buChar char="•"/>
            </a:pPr>
            <a:r>
              <a:rPr lang="es-ES" dirty="0"/>
              <a:t>Surtido y despacho por pedido o por zona  </a:t>
            </a:r>
          </a:p>
          <a:p>
            <a:pPr marL="285750" indent="-285750" algn="ctr">
              <a:buFont typeface="Arial" panose="020B0604020202020204" pitchFamily="34" charset="0"/>
              <a:buChar char="•"/>
            </a:pPr>
            <a:r>
              <a:rPr lang="es-ES" dirty="0"/>
              <a:t>Análisis de capacidad de camiones</a:t>
            </a:r>
          </a:p>
        </p:txBody>
      </p:sp>
      <p:pic>
        <p:nvPicPr>
          <p:cNvPr id="7" name="Imagen 6" descr="http://i.imgur.com/3cd4CNm.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5632199" y="824245"/>
            <a:ext cx="2653047" cy="2086380"/>
          </a:xfrm>
          <a:prstGeom prst="rect">
            <a:avLst/>
          </a:prstGeom>
          <a:noFill/>
          <a:ln>
            <a:noFill/>
          </a:ln>
        </p:spPr>
      </p:pic>
      <p:pic>
        <p:nvPicPr>
          <p:cNvPr id="8" name="Imagen 7" descr="http://i.imgur.com/3cd4CNm.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852509" y="824245"/>
            <a:ext cx="2653047" cy="2086380"/>
          </a:xfrm>
          <a:prstGeom prst="rect">
            <a:avLst/>
          </a:prstGeom>
          <a:noFill/>
          <a:ln>
            <a:noFill/>
          </a:ln>
        </p:spPr>
      </p:pic>
    </p:spTree>
    <p:extLst>
      <p:ext uri="{BB962C8B-B14F-4D97-AF65-F5344CB8AC3E}">
        <p14:creationId xmlns:p14="http://schemas.microsoft.com/office/powerpoint/2010/main" val="3096754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A898C341-9AAC-4EE9-BC58-F4CE6245B6E0}"/>
              </a:ext>
            </a:extLst>
          </p:cNvPr>
          <p:cNvSpPr/>
          <p:nvPr/>
        </p:nvSpPr>
        <p:spPr>
          <a:xfrm>
            <a:off x="3166165"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¿Menciona por lo menos 2 empresas que utilicen un WMS ?</a:t>
            </a:r>
          </a:p>
        </p:txBody>
      </p:sp>
      <p:sp>
        <p:nvSpPr>
          <p:cNvPr id="3" name="Proceso 4">
            <a:extLst>
              <a:ext uri="{FF2B5EF4-FFF2-40B4-BE49-F238E27FC236}">
                <a16:creationId xmlns:a16="http://schemas.microsoft.com/office/drawing/2014/main" id="{EAD9F4EA-B1C8-4E65-A240-2B1324100EE3}"/>
              </a:ext>
            </a:extLst>
          </p:cNvPr>
          <p:cNvSpPr/>
          <p:nvPr/>
        </p:nvSpPr>
        <p:spPr>
          <a:xfrm>
            <a:off x="6023128" y="824245"/>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s-ES" dirty="0" err="1"/>
              <a:t>Pepsico</a:t>
            </a:r>
            <a:endParaRPr lang="es-ES" dirty="0"/>
          </a:p>
          <a:p>
            <a:pPr marL="285750" indent="-285750" algn="ctr">
              <a:buFont typeface="Arial" panose="020B0604020202020204" pitchFamily="34" charset="0"/>
              <a:buChar char="•"/>
            </a:pPr>
            <a:r>
              <a:rPr lang="es-ES" dirty="0" err="1"/>
              <a:t>Ransa</a:t>
            </a:r>
            <a:endParaRPr lang="es-ES" dirty="0"/>
          </a:p>
          <a:p>
            <a:pPr marL="285750" indent="-285750" algn="ctr">
              <a:buFont typeface="Arial" panose="020B0604020202020204" pitchFamily="34" charset="0"/>
              <a:buChar char="•"/>
            </a:pPr>
            <a:r>
              <a:rPr lang="es-ES" dirty="0"/>
              <a:t>Soriana</a:t>
            </a:r>
          </a:p>
        </p:txBody>
      </p:sp>
      <p:pic>
        <p:nvPicPr>
          <p:cNvPr id="4" name="Imagen 3">
            <a:extLst>
              <a:ext uri="{FF2B5EF4-FFF2-40B4-BE49-F238E27FC236}">
                <a16:creationId xmlns:a16="http://schemas.microsoft.com/office/drawing/2014/main" id="{C9A6AD49-B4E4-48AF-A5B5-FAFE46B25DAC}"/>
              </a:ext>
            </a:extLst>
          </p:cNvPr>
          <p:cNvPicPr/>
          <p:nvPr/>
        </p:nvPicPr>
        <p:blipFill rotWithShape="1">
          <a:blip r:embed="rId2"/>
          <a:srcRect l="48840" t="38934" r="39273" b="40202"/>
          <a:stretch/>
        </p:blipFill>
        <p:spPr bwMode="auto">
          <a:xfrm>
            <a:off x="6023128" y="824245"/>
            <a:ext cx="2704563" cy="1635619"/>
          </a:xfrm>
          <a:prstGeom prst="rect">
            <a:avLst/>
          </a:prstGeom>
          <a:noFill/>
          <a:ln>
            <a:noFill/>
          </a:ln>
          <a:extLst>
            <a:ext uri="{53640926-AAD7-44D8-BBD7-CCE9431645EC}">
              <a14:shadowObscured xmlns:a14="http://schemas.microsoft.com/office/drawing/2010/main"/>
            </a:ext>
          </a:extLst>
        </p:spPr>
      </p:pic>
      <p:pic>
        <p:nvPicPr>
          <p:cNvPr id="5" name="Imagen 4">
            <a:extLst>
              <a:ext uri="{FF2B5EF4-FFF2-40B4-BE49-F238E27FC236}">
                <a16:creationId xmlns:a16="http://schemas.microsoft.com/office/drawing/2014/main" id="{CB8B58FF-4A66-4F9F-86BE-A5E0E5956B7E}"/>
              </a:ext>
            </a:extLst>
          </p:cNvPr>
          <p:cNvPicPr/>
          <p:nvPr/>
        </p:nvPicPr>
        <p:blipFill rotWithShape="1">
          <a:blip r:embed="rId2"/>
          <a:srcRect l="48840" t="38934" r="39273" b="40202"/>
          <a:stretch/>
        </p:blipFill>
        <p:spPr bwMode="auto">
          <a:xfrm>
            <a:off x="3166164" y="824245"/>
            <a:ext cx="2704563" cy="163561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6274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1"/>
          <p:cNvSpPr/>
          <p:nvPr/>
        </p:nvSpPr>
        <p:spPr>
          <a:xfrm>
            <a:off x="3049168"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¿Menciona solo un componente de un WMS?</a:t>
            </a:r>
          </a:p>
        </p:txBody>
      </p:sp>
      <p:sp>
        <p:nvSpPr>
          <p:cNvPr id="3" name="Proceso 2"/>
          <p:cNvSpPr/>
          <p:nvPr/>
        </p:nvSpPr>
        <p:spPr>
          <a:xfrm>
            <a:off x="5944768" y="824248"/>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El software</a:t>
            </a:r>
          </a:p>
          <a:p>
            <a:pPr algn="ctr"/>
            <a:endParaRPr lang="es-ES" dirty="0"/>
          </a:p>
        </p:txBody>
      </p:sp>
      <p:pic>
        <p:nvPicPr>
          <p:cNvPr id="6" name="Imagen 5" descr="http://tecnicasystems.com/wp-content/uploads/2014/07/cs_01.jpg"/>
          <p:cNvPicPr/>
          <p:nvPr/>
        </p:nvPicPr>
        <p:blipFill>
          <a:blip r:embed="rId2">
            <a:extLst>
              <a:ext uri="{28A0092B-C50C-407E-A947-70E740481C1C}">
                <a14:useLocalDpi xmlns:a14="http://schemas.microsoft.com/office/drawing/2010/main" val="0"/>
              </a:ext>
            </a:extLst>
          </a:blip>
          <a:srcRect/>
          <a:stretch>
            <a:fillRect/>
          </a:stretch>
        </p:blipFill>
        <p:spPr bwMode="auto">
          <a:xfrm>
            <a:off x="5954963" y="824246"/>
            <a:ext cx="2704563" cy="2305318"/>
          </a:xfrm>
          <a:prstGeom prst="rect">
            <a:avLst/>
          </a:prstGeom>
          <a:noFill/>
          <a:ln>
            <a:noFill/>
          </a:ln>
        </p:spPr>
      </p:pic>
      <p:pic>
        <p:nvPicPr>
          <p:cNvPr id="8" name="Imagen 7" descr="http://tecnicasystems.com/wp-content/uploads/2014/07/cs_01.jpg"/>
          <p:cNvPicPr/>
          <p:nvPr/>
        </p:nvPicPr>
        <p:blipFill>
          <a:blip r:embed="rId2">
            <a:extLst>
              <a:ext uri="{28A0092B-C50C-407E-A947-70E740481C1C}">
                <a14:useLocalDpi xmlns:a14="http://schemas.microsoft.com/office/drawing/2010/main" val="0"/>
              </a:ext>
            </a:extLst>
          </a:blip>
          <a:srcRect/>
          <a:stretch>
            <a:fillRect/>
          </a:stretch>
        </p:blipFill>
        <p:spPr bwMode="auto">
          <a:xfrm>
            <a:off x="3139589" y="824246"/>
            <a:ext cx="2704563" cy="2305318"/>
          </a:xfrm>
          <a:prstGeom prst="rect">
            <a:avLst/>
          </a:prstGeom>
          <a:noFill/>
          <a:ln>
            <a:noFill/>
          </a:ln>
        </p:spPr>
      </p:pic>
    </p:spTree>
    <p:extLst>
      <p:ext uri="{BB962C8B-B14F-4D97-AF65-F5344CB8AC3E}">
        <p14:creationId xmlns:p14="http://schemas.microsoft.com/office/powerpoint/2010/main" val="728020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o 3">
            <a:extLst>
              <a:ext uri="{FF2B5EF4-FFF2-40B4-BE49-F238E27FC236}">
                <a16:creationId xmlns:a16="http://schemas.microsoft.com/office/drawing/2014/main" id="{27B137F9-50AD-4354-82AA-80D5309C15D7}"/>
              </a:ext>
            </a:extLst>
          </p:cNvPr>
          <p:cNvSpPr/>
          <p:nvPr/>
        </p:nvSpPr>
        <p:spPr>
          <a:xfrm>
            <a:off x="2785746"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¿Cuales son los propósitos de un WMS?</a:t>
            </a:r>
          </a:p>
        </p:txBody>
      </p:sp>
      <p:sp>
        <p:nvSpPr>
          <p:cNvPr id="3" name="Proceso 4">
            <a:extLst>
              <a:ext uri="{FF2B5EF4-FFF2-40B4-BE49-F238E27FC236}">
                <a16:creationId xmlns:a16="http://schemas.microsoft.com/office/drawing/2014/main" id="{8FE56029-8CAA-4328-88A8-F9356216A2FC}"/>
              </a:ext>
            </a:extLst>
          </p:cNvPr>
          <p:cNvSpPr/>
          <p:nvPr/>
        </p:nvSpPr>
        <p:spPr>
          <a:xfrm>
            <a:off x="5965755" y="824247"/>
            <a:ext cx="2704563" cy="517730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s-ES" dirty="0"/>
          </a:p>
          <a:p>
            <a:pPr lvl="0"/>
            <a:endParaRPr lang="es-ES" dirty="0"/>
          </a:p>
          <a:p>
            <a:pPr lvl="0"/>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endParaRPr lang="es-ES" dirty="0"/>
          </a:p>
          <a:p>
            <a:pPr marL="285750" lvl="0" indent="-285750">
              <a:buFont typeface="Arial" panose="020B0604020202020204" pitchFamily="34" charset="0"/>
              <a:buChar char="•"/>
            </a:pPr>
            <a:r>
              <a:rPr lang="es-ES" dirty="0"/>
              <a:t>Mejorar los niveles de servicio</a:t>
            </a:r>
          </a:p>
          <a:p>
            <a:pPr marL="285750" lvl="0" indent="-285750">
              <a:buFont typeface="Arial" panose="020B0604020202020204" pitchFamily="34" charset="0"/>
              <a:buChar char="•"/>
            </a:pPr>
            <a:r>
              <a:rPr lang="es-ES" dirty="0"/>
              <a:t>Mejorar la exactitud del control de inventarios </a:t>
            </a:r>
          </a:p>
          <a:p>
            <a:pPr marL="285750" lvl="0" indent="-285750">
              <a:buFont typeface="Arial" panose="020B0604020202020204" pitchFamily="34" charset="0"/>
              <a:buChar char="•"/>
            </a:pPr>
            <a:r>
              <a:rPr lang="es-ES" dirty="0"/>
              <a:t>Sincronizar en tiempo real el almacén con la cadena de suministro</a:t>
            </a:r>
          </a:p>
          <a:p>
            <a:pPr marL="285750" lvl="0" indent="-285750">
              <a:buFont typeface="Arial" panose="020B0604020202020204" pitchFamily="34" charset="0"/>
              <a:buChar char="•"/>
            </a:pPr>
            <a:r>
              <a:rPr lang="es-ES" dirty="0"/>
              <a:t>Utilizar las eficientemente los espacios </a:t>
            </a:r>
          </a:p>
        </p:txBody>
      </p:sp>
      <p:pic>
        <p:nvPicPr>
          <p:cNvPr id="4" name="Imagen 3" descr="Warehouse Management System LFS">
            <a:hlinkClick r:id="rId2" tgtFrame="&quot;thePicture&quot;" tooltip="&quot;Un sistema de gestión de almacenes para todas las necesidades&quot;"/>
            <a:extLst>
              <a:ext uri="{FF2B5EF4-FFF2-40B4-BE49-F238E27FC236}">
                <a16:creationId xmlns:a16="http://schemas.microsoft.com/office/drawing/2014/main" id="{83D4F412-8553-44F6-BD66-0CAD9781318B}"/>
              </a:ext>
            </a:extLst>
          </p:cNvPr>
          <p:cNvPicPr/>
          <p:nvPr/>
        </p:nvPicPr>
        <p:blipFill>
          <a:blip r:embed="rId3"/>
          <a:srcRect/>
          <a:stretch>
            <a:fillRect/>
          </a:stretch>
        </p:blipFill>
        <p:spPr bwMode="auto">
          <a:xfrm>
            <a:off x="5965754" y="824246"/>
            <a:ext cx="2724955" cy="2009105"/>
          </a:xfrm>
          <a:prstGeom prst="rect">
            <a:avLst/>
          </a:prstGeom>
          <a:noFill/>
          <a:ln w="9525">
            <a:noFill/>
            <a:miter lim="800000"/>
            <a:headEnd/>
            <a:tailEnd/>
          </a:ln>
        </p:spPr>
      </p:pic>
      <p:pic>
        <p:nvPicPr>
          <p:cNvPr id="5" name="Imagen 4" descr="Warehouse Management System LFS">
            <a:hlinkClick r:id="rId2" tgtFrame="&quot;thePicture&quot;" tooltip="&quot;Un sistema de gestión de almacenes para todas las necesidades&quot;"/>
            <a:extLst>
              <a:ext uri="{FF2B5EF4-FFF2-40B4-BE49-F238E27FC236}">
                <a16:creationId xmlns:a16="http://schemas.microsoft.com/office/drawing/2014/main" id="{71E3E82E-96D7-4292-BE3D-580EEF055DD4}"/>
              </a:ext>
            </a:extLst>
          </p:cNvPr>
          <p:cNvPicPr/>
          <p:nvPr/>
        </p:nvPicPr>
        <p:blipFill>
          <a:blip r:embed="rId3"/>
          <a:srcRect/>
          <a:stretch>
            <a:fillRect/>
          </a:stretch>
        </p:blipFill>
        <p:spPr bwMode="auto">
          <a:xfrm>
            <a:off x="2780647" y="824246"/>
            <a:ext cx="2724955" cy="2009105"/>
          </a:xfrm>
          <a:prstGeom prst="rect">
            <a:avLst/>
          </a:prstGeom>
          <a:noFill/>
          <a:ln w="9525">
            <a:noFill/>
            <a:miter lim="800000"/>
            <a:headEnd/>
            <a:tailEnd/>
          </a:ln>
        </p:spPr>
      </p:pic>
    </p:spTree>
    <p:extLst>
      <p:ext uri="{BB962C8B-B14F-4D97-AF65-F5344CB8AC3E}">
        <p14:creationId xmlns:p14="http://schemas.microsoft.com/office/powerpoint/2010/main" val="8020271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1267</Words>
  <Application>Microsoft Office PowerPoint</Application>
  <PresentationFormat>Panorámica</PresentationFormat>
  <Paragraphs>248</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Calibri</vt:lpstr>
      <vt:lpstr>Calibri Light</vt:lpstr>
      <vt:lpstr>Times New Roman</vt:lpstr>
      <vt:lpstr>Tema de Office</vt:lpstr>
      <vt:lpstr>Presentación de PowerPoint</vt:lpstr>
      <vt:lpstr>Guion explicativo y Justificación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maribel</dc:creator>
  <cp:lastModifiedBy>José Miranda Tolayo</cp:lastModifiedBy>
  <cp:revision>40</cp:revision>
  <dcterms:created xsi:type="dcterms:W3CDTF">2016-08-03T11:09:54Z</dcterms:created>
  <dcterms:modified xsi:type="dcterms:W3CDTF">2017-10-17T02:58:44Z</dcterms:modified>
</cp:coreProperties>
</file>