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sldIdLst>
    <p:sldId id="256" r:id="rId2"/>
    <p:sldId id="257" r:id="rId3"/>
    <p:sldId id="276" r:id="rId4"/>
    <p:sldId id="263" r:id="rId5"/>
    <p:sldId id="277" r:id="rId6"/>
    <p:sldId id="264" r:id="rId7"/>
    <p:sldId id="278" r:id="rId8"/>
    <p:sldId id="279" r:id="rId9"/>
    <p:sldId id="260" r:id="rId10"/>
    <p:sldId id="280" r:id="rId11"/>
    <p:sldId id="262" r:id="rId12"/>
    <p:sldId id="282" r:id="rId13"/>
    <p:sldId id="265" r:id="rId14"/>
    <p:sldId id="267" r:id="rId15"/>
    <p:sldId id="266" r:id="rId16"/>
    <p:sldId id="283" r:id="rId17"/>
    <p:sldId id="284" r:id="rId18"/>
    <p:sldId id="285" r:id="rId19"/>
    <p:sldId id="286" r:id="rId20"/>
    <p:sldId id="269" r:id="rId21"/>
    <p:sldId id="270" r:id="rId22"/>
    <p:sldId id="268" r:id="rId23"/>
    <p:sldId id="287" r:id="rId24"/>
    <p:sldId id="288" r:id="rId25"/>
    <p:sldId id="289" r:id="rId26"/>
    <p:sldId id="290" r:id="rId27"/>
    <p:sldId id="294" r:id="rId28"/>
    <p:sldId id="298" r:id="rId29"/>
    <p:sldId id="292" r:id="rId30"/>
    <p:sldId id="293" r:id="rId31"/>
    <p:sldId id="296" r:id="rId32"/>
    <p:sldId id="291" r:id="rId33"/>
    <p:sldId id="297" r:id="rId34"/>
    <p:sldId id="271" r:id="rId35"/>
    <p:sldId id="274" r:id="rId36"/>
    <p:sldId id="272" r:id="rId37"/>
    <p:sldId id="273" r:id="rId38"/>
    <p:sldId id="27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napToGrid="0" snapToObjects="1">
      <p:cViewPr>
        <p:scale>
          <a:sx n="78" d="100"/>
          <a:sy n="78" d="100"/>
        </p:scale>
        <p:origin x="-12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dor\Documents\SELENE\UAEM\TTP%202016\Grafic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elene\Documents\Selene\Investigaci&#243;n%20propia\TTP\Pymes%20%20ttp\pymes%20censo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AR" dirty="0" smtClean="0"/>
              <a:t>No crecen por:</a:t>
            </a:r>
            <a:endParaRPr lang="es-AR" dirty="0"/>
          </a:p>
        </c:rich>
      </c:tx>
      <c:layout>
        <c:manualLayout>
          <c:xMode val="edge"/>
          <c:yMode val="edge"/>
          <c:x val="0.36999337375097968"/>
          <c:y val="3.1764037940100749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4802862622383333"/>
          <c:y val="4.1785375118708452E-2"/>
          <c:w val="0.48822447751224285"/>
          <c:h val="0.7984742505477413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Problemas!$A$4</c:f>
              <c:strCache>
                <c:ptCount val="1"/>
                <c:pt idx="0">
                  <c:v>Falta de crédito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7000"/>
                    <a:satMod val="100000"/>
                    <a:lumMod val="102000"/>
                  </a:schemeClr>
                </a:gs>
                <a:gs pos="50000">
                  <a:schemeClr val="accent2"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Problemas!$B$4:$C$4</c:f>
              <c:numCache>
                <c:formatCode>0.0</c:formatCode>
                <c:ptCount val="2"/>
                <c:pt idx="0">
                  <c:v>9.1999999999999993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Problemas!$A$5</c:f>
              <c:strCache>
                <c:ptCount val="1"/>
                <c:pt idx="0">
                  <c:v>Exceso de tramites y altos impuestos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7000"/>
                    <a:satMod val="100000"/>
                    <a:lumMod val="102000"/>
                  </a:schemeClr>
                </a:gs>
                <a:gs pos="50000">
                  <a:schemeClr val="accent4">
                    <a:shade val="100000"/>
                    <a:satMod val="100000"/>
                    <a:lumMod val="100000"/>
                  </a:schemeClr>
                </a:gs>
                <a:gs pos="100000">
                  <a:schemeClr val="accent4"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Problemas!$B$5:$C$5</c:f>
              <c:numCache>
                <c:formatCode>0.0</c:formatCode>
                <c:ptCount val="2"/>
                <c:pt idx="0">
                  <c:v>24.4</c:v>
                </c:pt>
                <c:pt idx="1">
                  <c:v>24</c:v>
                </c:pt>
              </c:numCache>
            </c:numRef>
          </c:val>
        </c:ser>
        <c:ser>
          <c:idx val="2"/>
          <c:order val="2"/>
          <c:tx>
            <c:strRef>
              <c:f>Problemas!$A$6</c:f>
              <c:strCache>
                <c:ptCount val="1"/>
                <c:pt idx="0">
                  <c:v>Competencia de empresas informales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7000"/>
                    <a:satMod val="100000"/>
                    <a:lumMod val="102000"/>
                  </a:schemeClr>
                </a:gs>
                <a:gs pos="50000">
                  <a:schemeClr val="accent6">
                    <a:shade val="100000"/>
                    <a:satMod val="100000"/>
                    <a:lumMod val="100000"/>
                  </a:schemeClr>
                </a:gs>
                <a:gs pos="100000">
                  <a:schemeClr val="accent6"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Problemas!$B$6:$C$6</c:f>
              <c:numCache>
                <c:formatCode>0.0</c:formatCode>
                <c:ptCount val="2"/>
                <c:pt idx="0">
                  <c:v>14.9</c:v>
                </c:pt>
                <c:pt idx="1">
                  <c:v>14.6</c:v>
                </c:pt>
              </c:numCache>
            </c:numRef>
          </c:val>
        </c:ser>
        <c:ser>
          <c:idx val="3"/>
          <c:order val="3"/>
          <c:tx>
            <c:strRef>
              <c:f>Problemas!$A$7</c:f>
              <c:strCache>
                <c:ptCount val="1"/>
                <c:pt idx="0">
                  <c:v>Otros problemas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tint val="97000"/>
                    <a:satMod val="100000"/>
                    <a:lumMod val="102000"/>
                  </a:schemeClr>
                </a:gs>
                <a:gs pos="50000">
                  <a:schemeClr val="accent2">
                    <a:lumMod val="60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lumMod val="60000"/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Problemas!$B$7:$C$7</c:f>
              <c:numCache>
                <c:formatCode>0.0</c:formatCode>
                <c:ptCount val="2"/>
                <c:pt idx="0">
                  <c:v>15.5</c:v>
                </c:pt>
                <c:pt idx="1">
                  <c:v>17.2</c:v>
                </c:pt>
              </c:numCache>
            </c:numRef>
          </c:val>
        </c:ser>
        <c:ser>
          <c:idx val="4"/>
          <c:order val="4"/>
          <c:tx>
            <c:strRef>
              <c:f>Problemas!$A$8</c:f>
              <c:strCache>
                <c:ptCount val="1"/>
                <c:pt idx="0">
                  <c:v>Baja de manda de sus productos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tint val="97000"/>
                    <a:satMod val="100000"/>
                    <a:lumMod val="102000"/>
                  </a:schemeClr>
                </a:gs>
                <a:gs pos="50000">
                  <a:schemeClr val="accent4">
                    <a:lumMod val="60000"/>
                    <a:shade val="100000"/>
                    <a:satMod val="100000"/>
                    <a:lumMod val="100000"/>
                  </a:schemeClr>
                </a:gs>
                <a:gs pos="100000">
                  <a:schemeClr val="accent4">
                    <a:lumMod val="60000"/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Problemas!$B$8:$C$8</c:f>
              <c:numCache>
                <c:formatCode>0.0</c:formatCode>
                <c:ptCount val="2"/>
                <c:pt idx="0">
                  <c:v>11.7</c:v>
                </c:pt>
                <c:pt idx="1">
                  <c:v>12.9</c:v>
                </c:pt>
              </c:numCache>
            </c:numRef>
          </c:val>
        </c:ser>
        <c:ser>
          <c:idx val="5"/>
          <c:order val="5"/>
          <c:tx>
            <c:strRef>
              <c:f>Problemas!$A$9</c:f>
              <c:strCache>
                <c:ptCount val="1"/>
                <c:pt idx="0">
                  <c:v>Problemas de inseguridad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tint val="97000"/>
                    <a:satMod val="100000"/>
                    <a:lumMod val="102000"/>
                  </a:schemeClr>
                </a:gs>
                <a:gs pos="50000">
                  <a:schemeClr val="accent6">
                    <a:lumMod val="60000"/>
                    <a:shade val="100000"/>
                    <a:satMod val="100000"/>
                    <a:lumMod val="100000"/>
                  </a:schemeClr>
                </a:gs>
                <a:gs pos="100000">
                  <a:schemeClr val="accent6">
                    <a:lumMod val="60000"/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Problemas!$B$9:$C$9</c:f>
              <c:numCache>
                <c:formatCode>0.0</c:formatCode>
                <c:ptCount val="2"/>
                <c:pt idx="0">
                  <c:v>7.5</c:v>
                </c:pt>
                <c:pt idx="1">
                  <c:v>5.3</c:v>
                </c:pt>
              </c:numCache>
            </c:numRef>
          </c:val>
        </c:ser>
        <c:ser>
          <c:idx val="6"/>
          <c:order val="6"/>
          <c:tx>
            <c:strRef>
              <c:f>Problemas!$A$10</c:f>
              <c:strCache>
                <c:ptCount val="1"/>
                <c:pt idx="0">
                  <c:v>No tiene problemas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tint val="97000"/>
                    <a:satMod val="100000"/>
                    <a:lumMod val="102000"/>
                  </a:schemeClr>
                </a:gs>
                <a:gs pos="50000">
                  <a:schemeClr val="accent2">
                    <a:lumMod val="80000"/>
                    <a:lumOff val="20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lumMod val="80000"/>
                    <a:lumOff val="20000"/>
                    <a:shade val="80000"/>
                    <a:satMod val="100000"/>
                    <a:lumMod val="99000"/>
                  </a:schemeClr>
                </a:gs>
              </a:gsLst>
              <a:lin ang="27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Problemas!$B$3:$C$3</c:f>
              <c:strCache>
                <c:ptCount val="2"/>
                <c:pt idx="0">
                  <c:v>Pequeña </c:v>
                </c:pt>
                <c:pt idx="1">
                  <c:v>Mediana</c:v>
                </c:pt>
              </c:strCache>
            </c:strRef>
          </c:cat>
          <c:val>
            <c:numRef>
              <c:f>Problemas!$B$10:$C$10</c:f>
              <c:numCache>
                <c:formatCode>0.0</c:formatCode>
                <c:ptCount val="2"/>
                <c:pt idx="0">
                  <c:v>16.8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65843968"/>
        <c:axId val="65845504"/>
        <c:axId val="0"/>
      </c:bar3DChart>
      <c:catAx>
        <c:axId val="6584396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5845504"/>
        <c:crosses val="autoZero"/>
        <c:auto val="1"/>
        <c:lblAlgn val="ctr"/>
        <c:lblOffset val="100"/>
        <c:noMultiLvlLbl val="0"/>
      </c:catAx>
      <c:valAx>
        <c:axId val="6584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5843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10012607398434173"/>
          <c:w val="0.41667109889154269"/>
          <c:h val="0.89987392601565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/>
              <a:t>Producción bruta total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Micro</c:v>
          </c:tx>
          <c:marker>
            <c:symbol val="none"/>
          </c:marker>
          <c:cat>
            <c:numRef>
              <c:f>Hoja1!$H$4:$J$4</c:f>
              <c:numCache>
                <c:formatCode>General</c:formatCode>
                <c:ptCount val="3"/>
                <c:pt idx="0">
                  <c:v>2004</c:v>
                </c:pt>
                <c:pt idx="1">
                  <c:v>2009</c:v>
                </c:pt>
                <c:pt idx="2">
                  <c:v>2013</c:v>
                </c:pt>
              </c:numCache>
            </c:numRef>
          </c:cat>
          <c:val>
            <c:numRef>
              <c:f>Hoja1!$H$5:$J$5</c:f>
              <c:numCache>
                <c:formatCode>General</c:formatCode>
                <c:ptCount val="3"/>
                <c:pt idx="0">
                  <c:v>11.6</c:v>
                </c:pt>
                <c:pt idx="1">
                  <c:v>8.3000000000000007</c:v>
                </c:pt>
                <c:pt idx="2">
                  <c:v>7.1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DFF-4710-95CC-4EADEE81E4DD}"/>
            </c:ext>
          </c:extLst>
        </c:ser>
        <c:ser>
          <c:idx val="1"/>
          <c:order val="1"/>
          <c:tx>
            <c:v>Pequeña</c:v>
          </c:tx>
          <c:marker>
            <c:symbol val="none"/>
          </c:marker>
          <c:cat>
            <c:numRef>
              <c:f>Hoja1!$H$4:$J$4</c:f>
              <c:numCache>
                <c:formatCode>General</c:formatCode>
                <c:ptCount val="3"/>
                <c:pt idx="0">
                  <c:v>2004</c:v>
                </c:pt>
                <c:pt idx="1">
                  <c:v>2009</c:v>
                </c:pt>
                <c:pt idx="2">
                  <c:v>2013</c:v>
                </c:pt>
              </c:numCache>
            </c:numRef>
          </c:cat>
          <c:val>
            <c:numRef>
              <c:f>Hoja1!$H$6:$J$6</c:f>
              <c:numCache>
                <c:formatCode>General</c:formatCode>
                <c:ptCount val="3"/>
                <c:pt idx="0">
                  <c:v>11.1</c:v>
                </c:pt>
                <c:pt idx="1">
                  <c:v>9</c:v>
                </c:pt>
                <c:pt idx="2">
                  <c:v>13.1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DFF-4710-95CC-4EADEE81E4DD}"/>
            </c:ext>
          </c:extLst>
        </c:ser>
        <c:ser>
          <c:idx val="2"/>
          <c:order val="2"/>
          <c:tx>
            <c:v>Mediana</c:v>
          </c:tx>
          <c:marker>
            <c:symbol val="none"/>
          </c:marker>
          <c:cat>
            <c:numRef>
              <c:f>Hoja1!$H$4:$J$4</c:f>
              <c:numCache>
                <c:formatCode>General</c:formatCode>
                <c:ptCount val="3"/>
                <c:pt idx="0">
                  <c:v>2004</c:v>
                </c:pt>
                <c:pt idx="1">
                  <c:v>2009</c:v>
                </c:pt>
                <c:pt idx="2">
                  <c:v>2013</c:v>
                </c:pt>
              </c:numCache>
            </c:numRef>
          </c:cat>
          <c:val>
            <c:numRef>
              <c:f>Hoja1!$H$7:$J$7</c:f>
              <c:numCache>
                <c:formatCode>General</c:formatCode>
                <c:ptCount val="3"/>
                <c:pt idx="0">
                  <c:v>17.3</c:v>
                </c:pt>
                <c:pt idx="1">
                  <c:v>17.399999999999999</c:v>
                </c:pt>
                <c:pt idx="2">
                  <c:v>7.5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DFF-4710-95CC-4EADEE81E4DD}"/>
            </c:ext>
          </c:extLst>
        </c:ser>
        <c:ser>
          <c:idx val="3"/>
          <c:order val="3"/>
          <c:tx>
            <c:v>Grande</c:v>
          </c:tx>
          <c:marker>
            <c:symbol val="none"/>
          </c:marker>
          <c:cat>
            <c:numRef>
              <c:f>Hoja1!$H$4:$J$4</c:f>
              <c:numCache>
                <c:formatCode>General</c:formatCode>
                <c:ptCount val="3"/>
                <c:pt idx="0">
                  <c:v>2004</c:v>
                </c:pt>
                <c:pt idx="1">
                  <c:v>2009</c:v>
                </c:pt>
                <c:pt idx="2">
                  <c:v>2013</c:v>
                </c:pt>
              </c:numCache>
            </c:numRef>
          </c:cat>
          <c:val>
            <c:numRef>
              <c:f>Hoja1!$H$8:$J$8</c:f>
              <c:numCache>
                <c:formatCode>General</c:formatCode>
                <c:ptCount val="3"/>
                <c:pt idx="0">
                  <c:v>60</c:v>
                </c:pt>
                <c:pt idx="1">
                  <c:v>65.3</c:v>
                </c:pt>
                <c:pt idx="2">
                  <c:v>72.3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DFF-4710-95CC-4EADEE81E4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628480"/>
        <c:axId val="68631936"/>
      </c:lineChart>
      <c:catAx>
        <c:axId val="68628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es-MX"/>
          </a:p>
        </c:txPr>
        <c:crossAx val="68631936"/>
        <c:crosses val="autoZero"/>
        <c:auto val="1"/>
        <c:lblAlgn val="ctr"/>
        <c:lblOffset val="100"/>
        <c:noMultiLvlLbl val="0"/>
      </c:catAx>
      <c:valAx>
        <c:axId val="686319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s-MX" sz="1200"/>
                  <a:t>Porcentaje</a:t>
                </a:r>
                <a:r>
                  <a:rPr lang="es-MX" sz="1200" baseline="0"/>
                  <a:t> del total</a:t>
                </a:r>
                <a:endParaRPr lang="es-MX" sz="12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86284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474FCF-D3D1-554A-BBC5-BDD5ED00A28F}" type="doc">
      <dgm:prSet loTypeId="urn:microsoft.com/office/officeart/2005/8/layout/venn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70609E8-DDEC-A941-8789-D96A5074AC79}">
      <dgm:prSet phldrT="[Texto]"/>
      <dgm:spPr/>
      <dgm:t>
        <a:bodyPr/>
        <a:lstStyle/>
        <a:p>
          <a:r>
            <a:rPr lang="es-ES" dirty="0" smtClean="0"/>
            <a:t>Proceso 1. </a:t>
          </a:r>
          <a:r>
            <a:rPr lang="es-ES" dirty="0" smtClean="0"/>
            <a:t>Grande</a:t>
          </a:r>
        </a:p>
        <a:p>
          <a:r>
            <a:rPr lang="es-ES" dirty="0" smtClean="0"/>
            <a:t>I+D</a:t>
          </a:r>
          <a:endParaRPr lang="es-ES" dirty="0"/>
        </a:p>
      </dgm:t>
    </dgm:pt>
    <dgm:pt modelId="{F860E070-089B-E943-B048-51B031B2E2E8}" type="parTrans" cxnId="{637343E8-A30C-864D-B1F0-6E7DB37247DB}">
      <dgm:prSet/>
      <dgm:spPr/>
      <dgm:t>
        <a:bodyPr/>
        <a:lstStyle/>
        <a:p>
          <a:endParaRPr lang="es-ES"/>
        </a:p>
      </dgm:t>
    </dgm:pt>
    <dgm:pt modelId="{F93DBF76-1055-7E4C-9C6A-8189BB94C34F}" type="sibTrans" cxnId="{637343E8-A30C-864D-B1F0-6E7DB37247DB}">
      <dgm:prSet/>
      <dgm:spPr/>
      <dgm:t>
        <a:bodyPr/>
        <a:lstStyle/>
        <a:p>
          <a:endParaRPr lang="es-ES"/>
        </a:p>
      </dgm:t>
    </dgm:pt>
    <dgm:pt modelId="{778B9F5C-80E6-BD4B-A43D-2760B0131DC3}">
      <dgm:prSet phldrT="[Texto]"/>
      <dgm:spPr/>
      <dgm:t>
        <a:bodyPr/>
        <a:lstStyle/>
        <a:p>
          <a:r>
            <a:rPr lang="es-ES" dirty="0" smtClean="0"/>
            <a:t>Proceso 2. </a:t>
          </a:r>
          <a:r>
            <a:rPr lang="es-ES" dirty="0" smtClean="0"/>
            <a:t>Mediana.</a:t>
          </a:r>
        </a:p>
        <a:p>
          <a:r>
            <a:rPr lang="es-ES" dirty="0" smtClean="0"/>
            <a:t>Partes</a:t>
          </a:r>
          <a:endParaRPr lang="es-ES" dirty="0"/>
        </a:p>
      </dgm:t>
    </dgm:pt>
    <dgm:pt modelId="{E49900AE-1B9B-E743-9361-4890D6C427E7}" type="parTrans" cxnId="{C170DBE5-93A7-0D4E-938F-ED9FD4B479F9}">
      <dgm:prSet/>
      <dgm:spPr/>
      <dgm:t>
        <a:bodyPr/>
        <a:lstStyle/>
        <a:p>
          <a:endParaRPr lang="es-ES"/>
        </a:p>
      </dgm:t>
    </dgm:pt>
    <dgm:pt modelId="{4C14739C-3321-794D-AD81-6F48ECA35C8B}" type="sibTrans" cxnId="{C170DBE5-93A7-0D4E-938F-ED9FD4B479F9}">
      <dgm:prSet/>
      <dgm:spPr/>
      <dgm:t>
        <a:bodyPr/>
        <a:lstStyle/>
        <a:p>
          <a:endParaRPr lang="es-ES"/>
        </a:p>
      </dgm:t>
    </dgm:pt>
    <dgm:pt modelId="{D8F80D66-53DF-D341-A1A1-BDF2B046F6CD}">
      <dgm:prSet phldrT="[Texto]"/>
      <dgm:spPr/>
      <dgm:t>
        <a:bodyPr/>
        <a:lstStyle/>
        <a:p>
          <a:r>
            <a:rPr lang="es-ES" dirty="0" smtClean="0"/>
            <a:t>Proceso 3. </a:t>
          </a:r>
          <a:r>
            <a:rPr lang="es-ES" dirty="0" smtClean="0"/>
            <a:t>Pequeña</a:t>
          </a:r>
        </a:p>
        <a:p>
          <a:r>
            <a:rPr lang="es-ES" dirty="0" smtClean="0"/>
            <a:t>Ensamblaje</a:t>
          </a:r>
          <a:endParaRPr lang="es-ES" dirty="0"/>
        </a:p>
      </dgm:t>
    </dgm:pt>
    <dgm:pt modelId="{ABE0B464-A8D7-5D40-9676-ED4755EB273E}" type="parTrans" cxnId="{D1DBA89F-2E95-AF43-BFF0-D98DCFF300DF}">
      <dgm:prSet/>
      <dgm:spPr/>
      <dgm:t>
        <a:bodyPr/>
        <a:lstStyle/>
        <a:p>
          <a:endParaRPr lang="es-ES"/>
        </a:p>
      </dgm:t>
    </dgm:pt>
    <dgm:pt modelId="{03275CEC-343A-944E-B335-B4C87E7B258D}" type="sibTrans" cxnId="{D1DBA89F-2E95-AF43-BFF0-D98DCFF300DF}">
      <dgm:prSet/>
      <dgm:spPr/>
      <dgm:t>
        <a:bodyPr/>
        <a:lstStyle/>
        <a:p>
          <a:endParaRPr lang="es-ES"/>
        </a:p>
      </dgm:t>
    </dgm:pt>
    <dgm:pt modelId="{20856412-131F-6043-8F1D-58787A9916B8}">
      <dgm:prSet phldrT="[Texto]"/>
      <dgm:spPr/>
      <dgm:t>
        <a:bodyPr/>
        <a:lstStyle/>
        <a:p>
          <a:r>
            <a:rPr lang="es-ES" dirty="0" smtClean="0"/>
            <a:t>Proceso 4. Grande </a:t>
          </a:r>
          <a:r>
            <a:rPr lang="es-ES" dirty="0" smtClean="0"/>
            <a:t>Ventas, post producción</a:t>
          </a:r>
          <a:endParaRPr lang="es-ES" dirty="0"/>
        </a:p>
      </dgm:t>
    </dgm:pt>
    <dgm:pt modelId="{E6C2FF23-F943-B24F-A8B1-AF0413B9C903}" type="parTrans" cxnId="{40E90EEF-A993-4B4E-966A-DEB69226F0BC}">
      <dgm:prSet/>
      <dgm:spPr/>
      <dgm:t>
        <a:bodyPr/>
        <a:lstStyle/>
        <a:p>
          <a:endParaRPr lang="es-ES"/>
        </a:p>
      </dgm:t>
    </dgm:pt>
    <dgm:pt modelId="{80941180-F830-224D-AB48-4A785195DEE3}" type="sibTrans" cxnId="{40E90EEF-A993-4B4E-966A-DEB69226F0BC}">
      <dgm:prSet/>
      <dgm:spPr/>
      <dgm:t>
        <a:bodyPr/>
        <a:lstStyle/>
        <a:p>
          <a:endParaRPr lang="es-ES"/>
        </a:p>
      </dgm:t>
    </dgm:pt>
    <dgm:pt modelId="{FDFEE2C3-CA52-644C-BA5A-7313B146455F}" type="pres">
      <dgm:prSet presAssocID="{4C474FCF-D3D1-554A-BBC5-BDD5ED00A28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867098-147B-3B44-BB75-4AD643CE2133}" type="pres">
      <dgm:prSet presAssocID="{D70609E8-DDEC-A941-8789-D96A5074AC79}" presName="Name5" presStyleLbl="vennNode1" presStyleIdx="0" presStyleCnt="4" custLinFactNeighborX="-256" custLinFactNeighborY="8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94A84A-162E-5348-A08C-AD43C2810B50}" type="pres">
      <dgm:prSet presAssocID="{F93DBF76-1055-7E4C-9C6A-8189BB94C34F}" presName="space" presStyleCnt="0"/>
      <dgm:spPr/>
    </dgm:pt>
    <dgm:pt modelId="{922779A7-D03C-7145-BFD9-B7BD36033B00}" type="pres">
      <dgm:prSet presAssocID="{778B9F5C-80E6-BD4B-A43D-2760B0131DC3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DD8D47-52E0-D34E-B85B-761A59C971B5}" type="pres">
      <dgm:prSet presAssocID="{4C14739C-3321-794D-AD81-6F48ECA35C8B}" presName="space" presStyleCnt="0"/>
      <dgm:spPr/>
    </dgm:pt>
    <dgm:pt modelId="{8FB6C6C1-1CCF-8C45-931E-0B99C92E242B}" type="pres">
      <dgm:prSet presAssocID="{D8F80D66-53DF-D341-A1A1-BDF2B046F6C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22542E-E0A7-CD4E-A0D7-09982D360567}" type="pres">
      <dgm:prSet presAssocID="{03275CEC-343A-944E-B335-B4C87E7B258D}" presName="space" presStyleCnt="0"/>
      <dgm:spPr/>
    </dgm:pt>
    <dgm:pt modelId="{FD995D4A-D89C-B840-9EE0-13C4548DD4EF}" type="pres">
      <dgm:prSet presAssocID="{20856412-131F-6043-8F1D-58787A9916B8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7343E8-A30C-864D-B1F0-6E7DB37247DB}" srcId="{4C474FCF-D3D1-554A-BBC5-BDD5ED00A28F}" destId="{D70609E8-DDEC-A941-8789-D96A5074AC79}" srcOrd="0" destOrd="0" parTransId="{F860E070-089B-E943-B048-51B031B2E2E8}" sibTransId="{F93DBF76-1055-7E4C-9C6A-8189BB94C34F}"/>
    <dgm:cxn modelId="{3886514F-27D0-BD4D-8298-7F2E61FAFCCF}" type="presOf" srcId="{20856412-131F-6043-8F1D-58787A9916B8}" destId="{FD995D4A-D89C-B840-9EE0-13C4548DD4EF}" srcOrd="0" destOrd="0" presId="urn:microsoft.com/office/officeart/2005/8/layout/venn3"/>
    <dgm:cxn modelId="{E9F9BBF9-373A-DE42-881B-D3AF9BEB0F6E}" type="presOf" srcId="{D70609E8-DDEC-A941-8789-D96A5074AC79}" destId="{4B867098-147B-3B44-BB75-4AD643CE2133}" srcOrd="0" destOrd="0" presId="urn:microsoft.com/office/officeart/2005/8/layout/venn3"/>
    <dgm:cxn modelId="{D20451E0-2261-304A-8BF3-28028C095424}" type="presOf" srcId="{778B9F5C-80E6-BD4B-A43D-2760B0131DC3}" destId="{922779A7-D03C-7145-BFD9-B7BD36033B00}" srcOrd="0" destOrd="0" presId="urn:microsoft.com/office/officeart/2005/8/layout/venn3"/>
    <dgm:cxn modelId="{40E90EEF-A993-4B4E-966A-DEB69226F0BC}" srcId="{4C474FCF-D3D1-554A-BBC5-BDD5ED00A28F}" destId="{20856412-131F-6043-8F1D-58787A9916B8}" srcOrd="3" destOrd="0" parTransId="{E6C2FF23-F943-B24F-A8B1-AF0413B9C903}" sibTransId="{80941180-F830-224D-AB48-4A785195DEE3}"/>
    <dgm:cxn modelId="{BE473B18-3757-7040-B20E-6D6C0B79B99A}" type="presOf" srcId="{4C474FCF-D3D1-554A-BBC5-BDD5ED00A28F}" destId="{FDFEE2C3-CA52-644C-BA5A-7313B146455F}" srcOrd="0" destOrd="0" presId="urn:microsoft.com/office/officeart/2005/8/layout/venn3"/>
    <dgm:cxn modelId="{A601F18C-28E0-CC40-884C-F9A398F56FCE}" type="presOf" srcId="{D8F80D66-53DF-D341-A1A1-BDF2B046F6CD}" destId="{8FB6C6C1-1CCF-8C45-931E-0B99C92E242B}" srcOrd="0" destOrd="0" presId="urn:microsoft.com/office/officeart/2005/8/layout/venn3"/>
    <dgm:cxn modelId="{D1DBA89F-2E95-AF43-BFF0-D98DCFF300DF}" srcId="{4C474FCF-D3D1-554A-BBC5-BDD5ED00A28F}" destId="{D8F80D66-53DF-D341-A1A1-BDF2B046F6CD}" srcOrd="2" destOrd="0" parTransId="{ABE0B464-A8D7-5D40-9676-ED4755EB273E}" sibTransId="{03275CEC-343A-944E-B335-B4C87E7B258D}"/>
    <dgm:cxn modelId="{C170DBE5-93A7-0D4E-938F-ED9FD4B479F9}" srcId="{4C474FCF-D3D1-554A-BBC5-BDD5ED00A28F}" destId="{778B9F5C-80E6-BD4B-A43D-2760B0131DC3}" srcOrd="1" destOrd="0" parTransId="{E49900AE-1B9B-E743-9361-4890D6C427E7}" sibTransId="{4C14739C-3321-794D-AD81-6F48ECA35C8B}"/>
    <dgm:cxn modelId="{2CCDAE2A-CD20-D942-8A70-F4EC08BCFC0A}" type="presParOf" srcId="{FDFEE2C3-CA52-644C-BA5A-7313B146455F}" destId="{4B867098-147B-3B44-BB75-4AD643CE2133}" srcOrd="0" destOrd="0" presId="urn:microsoft.com/office/officeart/2005/8/layout/venn3"/>
    <dgm:cxn modelId="{2088FFF6-D26D-4D4F-964F-DD35066D12A9}" type="presParOf" srcId="{FDFEE2C3-CA52-644C-BA5A-7313B146455F}" destId="{DA94A84A-162E-5348-A08C-AD43C2810B50}" srcOrd="1" destOrd="0" presId="urn:microsoft.com/office/officeart/2005/8/layout/venn3"/>
    <dgm:cxn modelId="{BFD171C6-EA42-B44F-8AB8-0BA24022A8A7}" type="presParOf" srcId="{FDFEE2C3-CA52-644C-BA5A-7313B146455F}" destId="{922779A7-D03C-7145-BFD9-B7BD36033B00}" srcOrd="2" destOrd="0" presId="urn:microsoft.com/office/officeart/2005/8/layout/venn3"/>
    <dgm:cxn modelId="{755E0B1D-D972-2149-8CE9-9E4DFC8900FB}" type="presParOf" srcId="{FDFEE2C3-CA52-644C-BA5A-7313B146455F}" destId="{D6DD8D47-52E0-D34E-B85B-761A59C971B5}" srcOrd="3" destOrd="0" presId="urn:microsoft.com/office/officeart/2005/8/layout/venn3"/>
    <dgm:cxn modelId="{5FCC971C-9006-B14D-83D5-6EF88964B693}" type="presParOf" srcId="{FDFEE2C3-CA52-644C-BA5A-7313B146455F}" destId="{8FB6C6C1-1CCF-8C45-931E-0B99C92E242B}" srcOrd="4" destOrd="0" presId="urn:microsoft.com/office/officeart/2005/8/layout/venn3"/>
    <dgm:cxn modelId="{CE57E351-0AA2-964F-ADAE-14B2033362F6}" type="presParOf" srcId="{FDFEE2C3-CA52-644C-BA5A-7313B146455F}" destId="{1522542E-E0A7-CD4E-A0D7-09982D360567}" srcOrd="5" destOrd="0" presId="urn:microsoft.com/office/officeart/2005/8/layout/venn3"/>
    <dgm:cxn modelId="{C3AFFCD7-3549-2A44-8BF9-D57F7818F88B}" type="presParOf" srcId="{FDFEE2C3-CA52-644C-BA5A-7313B146455F}" destId="{FD995D4A-D89C-B840-9EE0-13C4548DD4EF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67098-147B-3B44-BB75-4AD643CE2133}">
      <dsp:nvSpPr>
        <dsp:cNvPr id="0" name=""/>
        <dsp:cNvSpPr/>
      </dsp:nvSpPr>
      <dsp:spPr>
        <a:xfrm>
          <a:off x="1207" y="132510"/>
          <a:ext cx="2491459" cy="249145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13" tIns="27940" rIns="137113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Proceso 1. </a:t>
          </a:r>
          <a:r>
            <a:rPr lang="es-ES" sz="2200" kern="1200" dirty="0" smtClean="0"/>
            <a:t>Grande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I+D</a:t>
          </a:r>
          <a:endParaRPr lang="es-ES" sz="2200" kern="1200" dirty="0"/>
        </a:p>
      </dsp:txBody>
      <dsp:txXfrm>
        <a:off x="366073" y="497376"/>
        <a:ext cx="1761727" cy="1761727"/>
      </dsp:txXfrm>
    </dsp:sp>
    <dsp:sp modelId="{922779A7-D03C-7145-BFD9-B7BD36033B00}">
      <dsp:nvSpPr>
        <dsp:cNvPr id="0" name=""/>
        <dsp:cNvSpPr/>
      </dsp:nvSpPr>
      <dsp:spPr>
        <a:xfrm>
          <a:off x="1995650" y="111582"/>
          <a:ext cx="2491459" cy="249145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13" tIns="27940" rIns="137113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Proceso 2. </a:t>
          </a:r>
          <a:r>
            <a:rPr lang="es-ES" sz="2200" kern="1200" dirty="0" smtClean="0"/>
            <a:t>Mediana.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Partes</a:t>
          </a:r>
          <a:endParaRPr lang="es-ES" sz="2200" kern="1200" dirty="0"/>
        </a:p>
      </dsp:txBody>
      <dsp:txXfrm>
        <a:off x="2360516" y="476448"/>
        <a:ext cx="1761727" cy="1761727"/>
      </dsp:txXfrm>
    </dsp:sp>
    <dsp:sp modelId="{8FB6C6C1-1CCF-8C45-931E-0B99C92E242B}">
      <dsp:nvSpPr>
        <dsp:cNvPr id="0" name=""/>
        <dsp:cNvSpPr/>
      </dsp:nvSpPr>
      <dsp:spPr>
        <a:xfrm>
          <a:off x="3988818" y="111582"/>
          <a:ext cx="2491459" cy="249145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13" tIns="27940" rIns="137113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Proceso 3. </a:t>
          </a:r>
          <a:r>
            <a:rPr lang="es-ES" sz="2200" kern="1200" dirty="0" smtClean="0"/>
            <a:t>Pequeña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Ensamblaje</a:t>
          </a:r>
          <a:endParaRPr lang="es-ES" sz="2200" kern="1200" dirty="0"/>
        </a:p>
      </dsp:txBody>
      <dsp:txXfrm>
        <a:off x="4353684" y="476448"/>
        <a:ext cx="1761727" cy="1761727"/>
      </dsp:txXfrm>
    </dsp:sp>
    <dsp:sp modelId="{FD995D4A-D89C-B840-9EE0-13C4548DD4EF}">
      <dsp:nvSpPr>
        <dsp:cNvPr id="0" name=""/>
        <dsp:cNvSpPr/>
      </dsp:nvSpPr>
      <dsp:spPr>
        <a:xfrm>
          <a:off x="5981986" y="111582"/>
          <a:ext cx="2491459" cy="249145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13" tIns="27940" rIns="137113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Proceso 4. Grande </a:t>
          </a:r>
          <a:r>
            <a:rPr lang="es-ES" sz="2200" kern="1200" dirty="0" smtClean="0"/>
            <a:t>Ventas, post producción</a:t>
          </a:r>
          <a:endParaRPr lang="es-ES" sz="2200" kern="1200" dirty="0"/>
        </a:p>
      </dsp:txBody>
      <dsp:txXfrm>
        <a:off x="6346852" y="476448"/>
        <a:ext cx="1761727" cy="1761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December 6,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571500" y="2870853"/>
            <a:ext cx="8289036" cy="216306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Oportunidades para las pymes mexicanas manufactureras en las cadenas globales de </a:t>
            </a:r>
            <a:r>
              <a:rPr lang="es-ES" dirty="0" smtClean="0"/>
              <a:t>valor a través de los tratados de libre comercio </a:t>
            </a:r>
            <a:endParaRPr lang="es-ES" dirty="0"/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4488280" y="5879528"/>
            <a:ext cx="4372256" cy="501176"/>
          </a:xfrm>
        </p:spPr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Dra. Selene Jiménez Bautista</a:t>
            </a:r>
          </a:p>
          <a:p>
            <a:endParaRPr lang="es-ES" dirty="0"/>
          </a:p>
        </p:txBody>
      </p:sp>
      <p:pic>
        <p:nvPicPr>
          <p:cNvPr id="5" name="Imagen 4" descr="Manufactura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44" y="141496"/>
            <a:ext cx="3431705" cy="2107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 descr="5766273214_8c2e5b073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615" y="0"/>
            <a:ext cx="2470293" cy="257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2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9275" y="682752"/>
            <a:ext cx="8042276" cy="5260849"/>
          </a:xfrm>
        </p:spPr>
        <p:txBody>
          <a:bodyPr/>
          <a:lstStyle/>
          <a:p>
            <a:r>
              <a:rPr lang="es-MX" dirty="0" smtClean="0"/>
              <a:t>Los Tratados y Acuerdos Internacionales son CONTRATOS </a:t>
            </a:r>
          </a:p>
          <a:p>
            <a:r>
              <a:rPr lang="es-MX" dirty="0" smtClean="0"/>
              <a:t>Tratados son fuente de las LEYES</a:t>
            </a:r>
          </a:p>
          <a:p>
            <a:r>
              <a:rPr lang="es-MX" dirty="0" smtClean="0"/>
              <a:t>Institucionalización del PODER</a:t>
            </a:r>
          </a:p>
          <a:p>
            <a:r>
              <a:rPr lang="es-MX" dirty="0" smtClean="0"/>
              <a:t>Las PYMES en el contexto de las CGV representan ganancias para las grandes empresas.</a:t>
            </a:r>
          </a:p>
          <a:p>
            <a:endParaRPr lang="es-MX" dirty="0"/>
          </a:p>
        </p:txBody>
      </p:sp>
      <p:pic>
        <p:nvPicPr>
          <p:cNvPr id="4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19" y="4147193"/>
            <a:ext cx="7720620" cy="241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43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549274" y="405474"/>
            <a:ext cx="3840480" cy="750887"/>
          </a:xfrm>
        </p:spPr>
        <p:txBody>
          <a:bodyPr/>
          <a:lstStyle/>
          <a:p>
            <a:r>
              <a:rPr lang="es-ES" dirty="0" smtClean="0"/>
              <a:t>Viejos temas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549274" y="1555751"/>
            <a:ext cx="3840480" cy="43878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MX" dirty="0"/>
              <a:t>Desgravación arancelaria</a:t>
            </a:r>
            <a:endParaRPr lang="es-ES_tradnl" dirty="0"/>
          </a:p>
          <a:p>
            <a:pPr lvl="0"/>
            <a:r>
              <a:rPr lang="es-MX" dirty="0"/>
              <a:t>Disminución de la intervención gubernamental</a:t>
            </a:r>
            <a:endParaRPr lang="es-ES_tradnl" dirty="0"/>
          </a:p>
          <a:p>
            <a:pPr lvl="0"/>
            <a:r>
              <a:rPr lang="es-MX" dirty="0"/>
              <a:t>Subsidios</a:t>
            </a:r>
            <a:endParaRPr lang="es-ES_tradnl" dirty="0"/>
          </a:p>
          <a:p>
            <a:pPr lvl="0"/>
            <a:r>
              <a:rPr lang="es-MX" dirty="0"/>
              <a:t>Barreras no arancelarias</a:t>
            </a:r>
            <a:endParaRPr lang="es-ES_tradnl" dirty="0"/>
          </a:p>
          <a:p>
            <a:pPr lvl="0"/>
            <a:r>
              <a:rPr lang="es-MX" dirty="0"/>
              <a:t>Cuotas de exportación e importación</a:t>
            </a:r>
            <a:endParaRPr lang="es-ES_tradnl" dirty="0"/>
          </a:p>
          <a:p>
            <a:pPr lvl="0"/>
            <a:r>
              <a:rPr lang="es-MX" dirty="0"/>
              <a:t>Reglas de origen</a:t>
            </a:r>
            <a:endParaRPr lang="es-ES_tradnl" dirty="0"/>
          </a:p>
          <a:p>
            <a:pPr lvl="0"/>
            <a:r>
              <a:rPr lang="es-MX" dirty="0"/>
              <a:t>Inversión en cartera</a:t>
            </a:r>
            <a:endParaRPr lang="es-ES_tradnl" dirty="0"/>
          </a:p>
          <a:p>
            <a:pPr lvl="0"/>
            <a:r>
              <a:rPr lang="es-MX" dirty="0"/>
              <a:t>Inversión extranjera directa</a:t>
            </a:r>
            <a:endParaRPr lang="es-ES_tradnl" dirty="0"/>
          </a:p>
          <a:p>
            <a:pPr lvl="0"/>
            <a:r>
              <a:rPr lang="es-MX" dirty="0"/>
              <a:t>Arbitraje </a:t>
            </a:r>
            <a:endParaRPr lang="es-ES_tradnl" dirty="0"/>
          </a:p>
          <a:p>
            <a:pPr lvl="0"/>
            <a:r>
              <a:rPr lang="es-MX" dirty="0"/>
              <a:t>Expropiaciones </a:t>
            </a:r>
            <a:endParaRPr lang="es-ES_tradnl" dirty="0"/>
          </a:p>
          <a:p>
            <a:pPr lvl="0"/>
            <a:r>
              <a:rPr lang="es-MX" dirty="0"/>
              <a:t>Sectores prioritarios</a:t>
            </a:r>
            <a:endParaRPr lang="es-ES_tradnl" dirty="0"/>
          </a:p>
          <a:p>
            <a:endParaRPr lang="es-E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4751070" y="405474"/>
            <a:ext cx="3840480" cy="750887"/>
          </a:xfrm>
        </p:spPr>
        <p:txBody>
          <a:bodyPr/>
          <a:lstStyle/>
          <a:p>
            <a:r>
              <a:rPr lang="es-ES" dirty="0" smtClean="0"/>
              <a:t>Nuevos temas</a:t>
            </a:r>
            <a:endParaRPr lang="es-ES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4751070" y="1555751"/>
            <a:ext cx="3840480" cy="4387849"/>
          </a:xfrm>
        </p:spPr>
        <p:txBody>
          <a:bodyPr/>
          <a:lstStyle/>
          <a:p>
            <a:pPr lvl="0"/>
            <a:r>
              <a:rPr lang="es-MX" dirty="0"/>
              <a:t>Derechos laborales</a:t>
            </a:r>
            <a:endParaRPr lang="es-ES_tradnl" dirty="0"/>
          </a:p>
          <a:p>
            <a:pPr lvl="0"/>
            <a:r>
              <a:rPr lang="es-MX" dirty="0"/>
              <a:t>Propiedad intelectual</a:t>
            </a:r>
            <a:endParaRPr lang="es-ES_tradnl" dirty="0"/>
          </a:p>
          <a:p>
            <a:pPr lvl="0"/>
            <a:r>
              <a:rPr lang="es-MX" dirty="0"/>
              <a:t>Licitaciones del sector público</a:t>
            </a:r>
            <a:endParaRPr lang="es-ES_tradnl" dirty="0"/>
          </a:p>
          <a:p>
            <a:pPr lvl="0"/>
            <a:r>
              <a:rPr lang="es-MX" dirty="0"/>
              <a:t>Comercio electrónico</a:t>
            </a:r>
            <a:endParaRPr lang="es-ES_tradnl" dirty="0"/>
          </a:p>
          <a:p>
            <a:pPr lvl="0"/>
            <a:r>
              <a:rPr lang="es-MX" dirty="0"/>
              <a:t>Servicios Transfronterizos</a:t>
            </a:r>
            <a:endParaRPr lang="es-ES_tradnl" dirty="0"/>
          </a:p>
          <a:p>
            <a:pPr lvl="0" algn="ctr"/>
            <a:r>
              <a:rPr lang="es-MX" sz="4000" b="1" dirty="0"/>
              <a:t>Inserción de pymes</a:t>
            </a:r>
            <a:endParaRPr lang="es-ES_tradnl" sz="4000" b="1" dirty="0"/>
          </a:p>
        </p:txBody>
      </p:sp>
    </p:spTree>
    <p:extLst>
      <p:ext uri="{BB962C8B-B14F-4D97-AF65-F5344CB8AC3E}">
        <p14:creationId xmlns:p14="http://schemas.microsoft.com/office/powerpoint/2010/main" val="88727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599560"/>
          </a:xfrm>
        </p:spPr>
        <p:txBody>
          <a:bodyPr/>
          <a:lstStyle/>
          <a:p>
            <a:r>
              <a:rPr lang="es-MX" sz="3600" dirty="0" smtClean="0"/>
              <a:t>Ejemplo TTP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49275" y="987552"/>
            <a:ext cx="3840480" cy="4956049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Pymes bien informadas de aranceles</a:t>
            </a:r>
          </a:p>
          <a:p>
            <a:r>
              <a:rPr lang="es-MX" dirty="0"/>
              <a:t>Plazos de transición y salvaguardas</a:t>
            </a:r>
          </a:p>
          <a:p>
            <a:r>
              <a:rPr lang="es-MX" dirty="0"/>
              <a:t>Transparencia, agilidad, integridad y promoción de los procedimientos aduaneros.</a:t>
            </a:r>
          </a:p>
          <a:p>
            <a:r>
              <a:rPr lang="es-MX" dirty="0"/>
              <a:t>Normas y reglamentos técnicos adecuados.</a:t>
            </a:r>
          </a:p>
          <a:p>
            <a:r>
              <a:rPr lang="es-MX" dirty="0"/>
              <a:t>Liberación del comercio de servicios (no filiales u oficinas necesarias</a:t>
            </a:r>
            <a:r>
              <a:rPr lang="es-MX" dirty="0" smtClean="0"/>
              <a:t>).</a:t>
            </a:r>
          </a:p>
          <a:p>
            <a:r>
              <a:rPr lang="es-MX" dirty="0" smtClean="0"/>
              <a:t>Regionalización </a:t>
            </a:r>
            <a:r>
              <a:rPr lang="es-MX" dirty="0"/>
              <a:t>de las instituciones financieras.</a:t>
            </a:r>
          </a:p>
          <a:p>
            <a:pPr marL="342900" indent="-342900">
              <a:buFont typeface="+mj-lt"/>
              <a:buAutoNum type="arabicPeriod"/>
            </a:pPr>
            <a:endParaRPr lang="es-AR" dirty="0"/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1071" y="987552"/>
            <a:ext cx="3840480" cy="4956049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Mayor facilidad para la entrada de negociantes.</a:t>
            </a:r>
          </a:p>
          <a:p>
            <a:r>
              <a:rPr lang="es-MX" dirty="0"/>
              <a:t>Arrendamiento de interconexión. </a:t>
            </a:r>
            <a:r>
              <a:rPr lang="es-MX" dirty="0" err="1"/>
              <a:t>Itinerancia</a:t>
            </a:r>
            <a:r>
              <a:rPr lang="es-MX" dirty="0"/>
              <a:t>  móvil regional.</a:t>
            </a:r>
          </a:p>
          <a:p>
            <a:r>
              <a:rPr lang="es-MX" dirty="0"/>
              <a:t>Comercio electrónico como vía de crecimiento. Asesoría integral.</a:t>
            </a:r>
          </a:p>
          <a:p>
            <a:r>
              <a:rPr lang="es-MX" dirty="0"/>
              <a:t>Comité de Competitividad y Facilitación de Negocios.</a:t>
            </a:r>
          </a:p>
          <a:p>
            <a:r>
              <a:rPr lang="es-MX" dirty="0"/>
              <a:t>Comité de las Pymes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1437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035424"/>
          </a:xfrm>
        </p:spPr>
        <p:txBody>
          <a:bodyPr/>
          <a:lstStyle/>
          <a:p>
            <a:r>
              <a:rPr lang="es-ES" dirty="0" smtClean="0"/>
              <a:t>PYMES MEXICANAS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781549"/>
          </a:xfrm>
        </p:spPr>
        <p:txBody>
          <a:bodyPr>
            <a:normAutofit/>
          </a:bodyPr>
          <a:lstStyle/>
          <a:p>
            <a:r>
              <a:rPr lang="es-ES" dirty="0" smtClean="0"/>
              <a:t>Son </a:t>
            </a:r>
            <a:r>
              <a:rPr lang="es-ES" dirty="0" smtClean="0"/>
              <a:t>el 19.64% del empleo </a:t>
            </a:r>
          </a:p>
          <a:p>
            <a:pPr lvl="0"/>
            <a:r>
              <a:rPr lang="es-MX" dirty="0" smtClean="0"/>
              <a:t>En </a:t>
            </a:r>
            <a:r>
              <a:rPr lang="es-MX" dirty="0"/>
              <a:t>los últimos años han reclamado personal cada vez más calificado. </a:t>
            </a:r>
            <a:endParaRPr lang="es-ES_tradnl" dirty="0"/>
          </a:p>
          <a:p>
            <a:pPr lvl="0"/>
            <a:r>
              <a:rPr lang="es-MX" dirty="0"/>
              <a:t>Tienen programas de capacitación constante (55.8% de las pequeñas, 73.3% de las medianas)</a:t>
            </a:r>
            <a:endParaRPr lang="es-ES_tradnl" dirty="0"/>
          </a:p>
          <a:p>
            <a:pPr lvl="0"/>
            <a:r>
              <a:rPr lang="es-MX" dirty="0"/>
              <a:t>Llevan procesos de mejora continua en sus procesos de producción y realizan soluciones posteriores a los problemas localizados.</a:t>
            </a:r>
            <a:endParaRPr lang="es-ES_tradnl" dirty="0"/>
          </a:p>
          <a:p>
            <a:pPr lvl="0"/>
            <a:r>
              <a:rPr lang="es-MX" dirty="0"/>
              <a:t>64.3% de las pequeñas y el 79.8% de las medianas tienen indicadores de desempeño</a:t>
            </a:r>
            <a:r>
              <a:rPr lang="es-MX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67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5291659"/>
              </p:ext>
            </p:extLst>
          </p:nvPr>
        </p:nvGraphicFramePr>
        <p:xfrm>
          <a:off x="85344" y="524256"/>
          <a:ext cx="8729472" cy="5961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194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275" y="476346"/>
            <a:ext cx="8042274" cy="3522629"/>
          </a:xfrm>
        </p:spPr>
        <p:txBody>
          <a:bodyPr>
            <a:normAutofit lnSpcReduction="10000"/>
          </a:bodyPr>
          <a:lstStyle/>
          <a:p>
            <a:r>
              <a:rPr lang="es-MX" dirty="0"/>
              <a:t>21.4% de las </a:t>
            </a:r>
            <a:r>
              <a:rPr lang="es-MX" dirty="0" err="1"/>
              <a:t>Mipymes</a:t>
            </a:r>
            <a:r>
              <a:rPr lang="es-MX" dirty="0"/>
              <a:t> no lleva a cabo registros contables. 25.5% todavía utiliza registros en cuadernos y sólo el 48.2% contrata un profesional.</a:t>
            </a:r>
          </a:p>
          <a:p>
            <a:r>
              <a:rPr lang="es-MX" dirty="0" smtClean="0"/>
              <a:t>Sólo </a:t>
            </a:r>
            <a:r>
              <a:rPr lang="es-MX" dirty="0"/>
              <a:t>1.6% de las pequeñas y 2.2% de las medianas ha recibido </a:t>
            </a:r>
            <a:r>
              <a:rPr lang="es-MX" dirty="0" smtClean="0"/>
              <a:t>algún AG</a:t>
            </a:r>
            <a:r>
              <a:rPr lang="es-MX" dirty="0" smtClean="0"/>
              <a:t>.</a:t>
            </a:r>
          </a:p>
          <a:p>
            <a:r>
              <a:rPr lang="es-MX" dirty="0"/>
              <a:t>2.2% de las pequeñas y el 5.6% de las medianas participa en alguna cadena de </a:t>
            </a:r>
            <a:r>
              <a:rPr lang="es-MX" dirty="0" smtClean="0"/>
              <a:t>valor (no necesariamente internacional)</a:t>
            </a:r>
            <a:endParaRPr lang="es-MX" dirty="0"/>
          </a:p>
          <a:p>
            <a:endParaRPr lang="es-ES_tradnl" dirty="0" smtClean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 descr="py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1" y="3791712"/>
            <a:ext cx="8042277" cy="268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275" y="217304"/>
            <a:ext cx="8042276" cy="965320"/>
          </a:xfrm>
        </p:spPr>
        <p:txBody>
          <a:bodyPr/>
          <a:lstStyle/>
          <a:p>
            <a:r>
              <a:rPr lang="es-MX" sz="3200" dirty="0" smtClean="0"/>
              <a:t>¿Qué ha pasado con la pyme en la apertura?</a:t>
            </a:r>
            <a:endParaRPr lang="es-MX" sz="3200" dirty="0"/>
          </a:p>
        </p:txBody>
      </p:sp>
      <p:pic>
        <p:nvPicPr>
          <p:cNvPr id="4" name="3 Image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62" y="1575562"/>
            <a:ext cx="6145022" cy="3983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8305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231732768"/>
              </p:ext>
            </p:extLst>
          </p:nvPr>
        </p:nvGraphicFramePr>
        <p:xfrm>
          <a:off x="1486090" y="167640"/>
          <a:ext cx="6121718" cy="445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1400746" y="5076395"/>
            <a:ext cx="66093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La Pyme aporta el 20.6% del PIB en </a:t>
            </a:r>
            <a:r>
              <a:rPr lang="es-ES" sz="2400" dirty="0" smtClean="0"/>
              <a:t>2013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3319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33672"/>
          </a:xfrm>
        </p:spPr>
        <p:txBody>
          <a:bodyPr/>
          <a:lstStyle/>
          <a:p>
            <a:r>
              <a:rPr lang="es-MX" sz="4000" dirty="0" smtClean="0"/>
              <a:t>Por sectores</a:t>
            </a:r>
            <a:endParaRPr lang="es-MX" sz="4000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23" y="1479880"/>
            <a:ext cx="8560802" cy="4152824"/>
          </a:xfrm>
        </p:spPr>
      </p:pic>
      <p:sp>
        <p:nvSpPr>
          <p:cNvPr id="6" name="5 Rectángulo"/>
          <p:cNvSpPr/>
          <p:nvPr/>
        </p:nvSpPr>
        <p:spPr>
          <a:xfrm>
            <a:off x="1335024" y="5969616"/>
            <a:ext cx="708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Sólo el 11.1% esta en el sector manufacturero.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9833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43400"/>
          </a:xfrm>
        </p:spPr>
        <p:txBody>
          <a:bodyPr/>
          <a:lstStyle/>
          <a:p>
            <a:r>
              <a:rPr lang="es-MX" dirty="0" smtClean="0"/>
              <a:t>ESTUDIO EXPLORATORIO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43400"/>
          </a:xfrm>
        </p:spPr>
        <p:txBody>
          <a:bodyPr/>
          <a:lstStyle/>
          <a:p>
            <a:r>
              <a:rPr lang="es-MX" sz="4400" b="1" dirty="0" smtClean="0"/>
              <a:t>1. </a:t>
            </a:r>
            <a:r>
              <a:rPr lang="es-MX" dirty="0" smtClean="0"/>
              <a:t>Posibles CGV en los tratados (manufactura). </a:t>
            </a:r>
          </a:p>
          <a:p>
            <a:pPr lvl="1"/>
            <a:r>
              <a:rPr lang="es-MX" dirty="0" smtClean="0"/>
              <a:t>Importaciones (INEGI 2007-2016)</a:t>
            </a:r>
          </a:p>
          <a:p>
            <a:pPr lvl="1"/>
            <a:r>
              <a:rPr lang="es-MX" dirty="0" smtClean="0"/>
              <a:t>Sector manufacturero con presencia de pymes (Censo económico 2013).</a:t>
            </a:r>
          </a:p>
          <a:p>
            <a:pPr lvl="1"/>
            <a:r>
              <a:rPr lang="es-MX" dirty="0" smtClean="0"/>
              <a:t>25 productos principales importados por país con TLC (</a:t>
            </a:r>
            <a:r>
              <a:rPr lang="es-MX" dirty="0" err="1" smtClean="0"/>
              <a:t>Trade</a:t>
            </a:r>
            <a:r>
              <a:rPr lang="es-MX" dirty="0" smtClean="0"/>
              <a:t> </a:t>
            </a:r>
            <a:r>
              <a:rPr lang="es-MX" dirty="0" err="1" smtClean="0"/>
              <a:t>Map</a:t>
            </a:r>
            <a:r>
              <a:rPr lang="es-MX" dirty="0" smtClean="0"/>
              <a:t>).</a:t>
            </a:r>
          </a:p>
          <a:p>
            <a:pPr lvl="1"/>
            <a:r>
              <a:rPr lang="es-MX" dirty="0" smtClean="0"/>
              <a:t>Correspondencia con la clasificación arancelaria se agrega a sectores manufacturero destino. </a:t>
            </a:r>
          </a:p>
        </p:txBody>
      </p:sp>
    </p:spTree>
    <p:extLst>
      <p:ext uri="{BB962C8B-B14F-4D97-AF65-F5344CB8AC3E}">
        <p14:creationId xmlns:p14="http://schemas.microsoft.com/office/powerpoint/2010/main" val="779591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4320" y="2702586"/>
            <a:ext cx="8595360" cy="3533621"/>
          </a:xfrm>
        </p:spPr>
        <p:txBody>
          <a:bodyPr/>
          <a:lstStyle/>
          <a:p>
            <a:r>
              <a:rPr lang="es-ES" dirty="0" smtClean="0"/>
              <a:t>Analizar la integración de las pymes manufactureras mexicanas a las cadenas globales de valor con los países firmantes de tratados </a:t>
            </a:r>
            <a:r>
              <a:rPr lang="es-ES" dirty="0" smtClean="0"/>
              <a:t>comerciales y proponer temas para futuras negociaciones.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38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088251"/>
              </p:ext>
            </p:extLst>
          </p:nvPr>
        </p:nvGraphicFramePr>
        <p:xfrm>
          <a:off x="723899" y="301625"/>
          <a:ext cx="7927975" cy="6461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351"/>
                <a:gridCol w="1508125"/>
                <a:gridCol w="238125"/>
                <a:gridCol w="2492375"/>
                <a:gridCol w="1396999"/>
              </a:tblGrid>
              <a:tr h="801662">
                <a:tc>
                  <a:txBody>
                    <a:bodyPr/>
                    <a:lstStyle/>
                    <a:p>
                      <a:r>
                        <a:rPr lang="es-ES" dirty="0" smtClean="0"/>
                        <a:t>Sector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Porcentaje</a:t>
                      </a:r>
                      <a:endParaRPr lang="es-ES_tradnl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Sector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Porcentaje</a:t>
                      </a:r>
                      <a:endParaRPr lang="es-ES_tradnl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s-ES" dirty="0"/>
                    </a:p>
                  </a:txBody>
                  <a:tcPr/>
                </a:tc>
              </a:tr>
              <a:tr h="500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333 Fabricación de maquinaria y equipo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54.65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331 Industrias metálicas básicas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26.26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878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337 Fabricación de muebles, colchones y persianas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49.37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334 Fabricación de equipo de computación, comunicación, medición y de otros equipos, componentes y accesorios electrónicos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20.54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321 Industria de la madera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49.08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325 Industria química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20.23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332 Fabricación de productos metálicos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34.69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311 Alimentaria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16.14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339 Otras industrias manufactureras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34.20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327 Productos a base de minerales no metálicos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14.23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313 Insumos textiles y acabado de textiles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29.89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315 Fabricación de prendas de vestir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13.77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326 Plástico y del hule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27.90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312 Bebidas y tabaco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12.22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335 Fabricación de accesorios, aparatos eléctricos y equipo de generación de energía eléctrica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27.35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336 Fabricación de equipo de transporte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7.96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322 Industria del papel</a:t>
                      </a:r>
                      <a:endParaRPr lang="es-ES_trad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26.39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316 Curtido y acabado de cuero y piel, y fabricación de productos de cuero, piel y materiales sucedáneos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3.04</a:t>
                      </a:r>
                      <a:endParaRPr lang="es-ES_trad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30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2101066"/>
              </p:ext>
            </p:extLst>
          </p:nvPr>
        </p:nvGraphicFramePr>
        <p:xfrm>
          <a:off x="723899" y="301625"/>
          <a:ext cx="7927975" cy="6000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351"/>
                <a:gridCol w="1508125"/>
                <a:gridCol w="238125"/>
                <a:gridCol w="2492375"/>
                <a:gridCol w="1396999"/>
              </a:tblGrid>
              <a:tr h="801662">
                <a:tc>
                  <a:txBody>
                    <a:bodyPr/>
                    <a:lstStyle/>
                    <a:p>
                      <a:r>
                        <a:rPr lang="es-ES" dirty="0" smtClean="0"/>
                        <a:t>País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Porcentaje</a:t>
                      </a:r>
                      <a:endParaRPr lang="es-ES_tradnl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País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Porcentaje</a:t>
                      </a:r>
                      <a:endParaRPr lang="es-ES_tradnl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s-ES" dirty="0"/>
                    </a:p>
                  </a:txBody>
                  <a:tcPr/>
                </a:tc>
              </a:tr>
              <a:tr h="500677">
                <a:tc>
                  <a:txBody>
                    <a:bodyPr/>
                    <a:lstStyle/>
                    <a:p>
                      <a:r>
                        <a:rPr lang="es-ES" dirty="0" smtClean="0"/>
                        <a:t>USA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67.09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Taiwán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0.56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878011">
                <a:tc>
                  <a:txBody>
                    <a:bodyPr/>
                    <a:lstStyle/>
                    <a:p>
                      <a:r>
                        <a:rPr lang="es-ES" dirty="0" smtClean="0"/>
                        <a:t>China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14.26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Resto de Europa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0.42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r>
                        <a:rPr lang="es-ES" dirty="0" smtClean="0"/>
                        <a:t>Unión Europea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5.58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América Central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0.31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r>
                        <a:rPr lang="es-ES" dirty="0" smtClean="0"/>
                        <a:t>Japón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3.51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Oceanía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0.25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r>
                        <a:rPr lang="es-ES" dirty="0" smtClean="0"/>
                        <a:t>Corea</a:t>
                      </a:r>
                      <a:r>
                        <a:rPr lang="es-ES" baseline="0" dirty="0" smtClean="0"/>
                        <a:t> del Sur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3.26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África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0.19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r>
                        <a:rPr lang="es-ES" dirty="0" smtClean="0"/>
                        <a:t>América del Sur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1.67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Tailandia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0.13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500677">
                <a:tc>
                  <a:txBody>
                    <a:bodyPr/>
                    <a:lstStyle/>
                    <a:p>
                      <a:r>
                        <a:rPr lang="es-ES" dirty="0" smtClean="0"/>
                        <a:t>Otros</a:t>
                      </a:r>
                      <a:r>
                        <a:rPr lang="es-ES" baseline="0" dirty="0" smtClean="0"/>
                        <a:t> de Asia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1.01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Singapure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0.07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658508">
                <a:tc>
                  <a:txBody>
                    <a:bodyPr/>
                    <a:lstStyle/>
                    <a:p>
                      <a:r>
                        <a:rPr lang="es-ES" dirty="0" smtClean="0"/>
                        <a:t>Canadá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0.93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Indonesia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0.06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  <a:tr h="658508">
                <a:tc>
                  <a:txBody>
                    <a:bodyPr/>
                    <a:lstStyle/>
                    <a:p>
                      <a:r>
                        <a:rPr lang="es-ES" dirty="0" smtClean="0"/>
                        <a:t>Malasia 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0.65</a:t>
                      </a:r>
                      <a:endParaRPr lang="es-ES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Antillas</a:t>
                      </a:r>
                      <a:endParaRPr lang="es-ES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0.03</a:t>
                      </a:r>
                      <a:endParaRPr lang="es-ES" dirty="0"/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02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663672"/>
              </p:ext>
            </p:extLst>
          </p:nvPr>
        </p:nvGraphicFramePr>
        <p:xfrm>
          <a:off x="758032" y="1931858"/>
          <a:ext cx="8042274" cy="4628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890"/>
                <a:gridCol w="3337088"/>
                <a:gridCol w="3521296"/>
              </a:tblGrid>
              <a:tr h="8113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Países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628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Sectores Pymes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Región 1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Región 2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4051"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Región 3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Región 4</a:t>
                      </a:r>
                      <a:endParaRPr lang="es-ES_tradnl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Imagen 4" descr="Imágenes-de-Banderas-de-Países-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296"/>
            <a:ext cx="9144000" cy="135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7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50079" y="107576"/>
            <a:ext cx="4141471" cy="587368"/>
          </a:xfrm>
        </p:spPr>
        <p:txBody>
          <a:bodyPr/>
          <a:lstStyle/>
          <a:p>
            <a:r>
              <a:rPr lang="es-MX" dirty="0" smtClean="0"/>
              <a:t>Región 1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337261"/>
              </p:ext>
            </p:extLst>
          </p:nvPr>
        </p:nvGraphicFramePr>
        <p:xfrm>
          <a:off x="170688" y="853440"/>
          <a:ext cx="8814815" cy="57962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7013"/>
                <a:gridCol w="380123"/>
                <a:gridCol w="938300"/>
                <a:gridCol w="384789"/>
                <a:gridCol w="1217056"/>
                <a:gridCol w="1146366"/>
                <a:gridCol w="456144"/>
                <a:gridCol w="800922"/>
                <a:gridCol w="633537"/>
                <a:gridCol w="1229059"/>
                <a:gridCol w="541506"/>
              </a:tblGrid>
              <a:tr h="46541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dirty="0">
                          <a:effectLst/>
                        </a:rPr>
                        <a:t>País</a:t>
                      </a:r>
                      <a:endParaRPr lang="es-MX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USA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China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Unión Europea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Japón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Corea del Sur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América del sur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Otros de Asia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Canadá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Malasia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vert="vert270" anchor="ctr"/>
                </a:tc>
              </a:tr>
              <a:tr h="294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Sector manufacturero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Porcentaje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67.09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14.26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5.58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3.51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3.26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1.67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1.01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dirty="0">
                          <a:effectLst/>
                        </a:rPr>
                        <a:t>0.93</a:t>
                      </a:r>
                      <a:endParaRPr lang="es-MX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0.65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</a:tr>
              <a:tr h="737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333 Fabricación de maquinaria y equipo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54.65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Aparatos mecánicos, calderas, manufacturas de metal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Máquinas, aparatos y artefactos mecánicos, reactores nucleares, calderas; manufacturas de metal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Máquinas y aparatos mecánicos, calderas, reactores, manufacturas de metal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Aparatos mecánicos, calderas,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Máquinas mecánicas, calderas, manufacturas de metal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685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337 Fabricación de muebles, colchones y persianas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49.37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Muebles, mobiliario medico quirúrgico, prefabricados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Muebles; mobiliario medico quirúrgico; artículos de cama y similares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Muebles, alumbrado, construcciones prefabricadas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Muebles, muebles medico quirúrgico, lámparas, prefabricados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45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321 Industria de la madera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49.08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madera, carbón y manufacturas de madera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Madera, carbón y manufacturas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53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332 Fabricación de productos metálicos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34.69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Manufacturas de hierro, acero,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Herramientas, cuchillos, cubiertos, herrería, estructuras de acero,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Herramientas, cuchillos, cubiertas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442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339 Otras industrias manufactureras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34.20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Juguetes, juegos y artículos para recreo o deporte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470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313 Insumos textiles y acabado de textiles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29.89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Complementos de vestir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294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326 Plástico y del hule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27.90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Plásticos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Plásticos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Manufactura de plástico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Plásticos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Plástico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890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335 Fabricación de accesorios, aparatos eléctricos y equipo de generación de energía eléctrica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27.35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Aparatos eléctricos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Aparatos eléctricos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material eléctrico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  <a:tr h="442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322 Industria del papel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26.39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Papel y cartón, celulosa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Papel cartón,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>
                          <a:effectLst/>
                        </a:rPr>
                        <a:t>Productos editoriales, papel, celulosa</a:t>
                      </a:r>
                      <a:endParaRPr lang="es-MX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dirty="0">
                          <a:effectLst/>
                        </a:rPr>
                        <a:t>Papel, cartón, celulosa</a:t>
                      </a:r>
                      <a:endParaRPr lang="es-MX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581" marR="3558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MX" sz="850" dirty="0">
                        <a:effectLst/>
                        <a:latin typeface="Calibri"/>
                      </a:endParaRPr>
                    </a:p>
                  </a:txBody>
                  <a:tcPr marL="35581" marR="3558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789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49951" y="107576"/>
            <a:ext cx="3641599" cy="502024"/>
          </a:xfrm>
        </p:spPr>
        <p:txBody>
          <a:bodyPr/>
          <a:lstStyle/>
          <a:p>
            <a:r>
              <a:rPr lang="es-MX" dirty="0" smtClean="0"/>
              <a:t>Región 2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644029"/>
              </p:ext>
            </p:extLst>
          </p:nvPr>
        </p:nvGraphicFramePr>
        <p:xfrm>
          <a:off x="350870" y="637032"/>
          <a:ext cx="8240678" cy="5690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5660"/>
                <a:gridCol w="929774"/>
                <a:gridCol w="650909"/>
                <a:gridCol w="651564"/>
                <a:gridCol w="929774"/>
                <a:gridCol w="374010"/>
                <a:gridCol w="374010"/>
                <a:gridCol w="374010"/>
                <a:gridCol w="465215"/>
                <a:gridCol w="557733"/>
                <a:gridCol w="748019"/>
              </a:tblGrid>
              <a:tr h="964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País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Taiwán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Resto de Europa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América central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Oceanía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África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Tailandia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Singapur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Indonesia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 dirty="0">
                          <a:effectLst/>
                        </a:rPr>
                        <a:t>Antillas</a:t>
                      </a:r>
                      <a:endParaRPr lang="es-MX" sz="8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vert="vert270" anchor="ctr"/>
                </a:tc>
              </a:tr>
              <a:tr h="185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Sector manufacturero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Porcentaje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0.56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0.42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0.31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0.25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0.19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0.13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0.07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0.06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0.03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</a:tr>
              <a:tr h="454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333 Fabricación de maquinaria y equipo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54.65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5382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337 Fabricación de muebles, colchones y persianas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49.37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513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321 Industria de la madera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49.08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Madera, carbón vegetal y manufacturas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4654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332 Fabricación de productos metálicos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34.69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406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339 Otras industrias manufactureras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34.20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456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313 Insumos textiles y acabado de textiles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29.89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557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326 Plástico y del hule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27.90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Plásticos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635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335 Fabricación de accesorios, aparatos eléctricos y equipo de generación de energía eléctrica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27.35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material eléctrico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  <a:tr h="513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322 Industria del papel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26.39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50" b="1">
                          <a:effectLst/>
                        </a:rPr>
                        <a:t>Papel, cartón manufacturas de celulosa</a:t>
                      </a:r>
                      <a:endParaRPr lang="es-MX" sz="8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MX" sz="850" b="1" dirty="0">
                        <a:effectLst/>
                        <a:latin typeface="Calibri"/>
                      </a:endParaRPr>
                    </a:p>
                  </a:txBody>
                  <a:tcPr marL="41378" marR="4137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238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9275" y="743712"/>
            <a:ext cx="8042276" cy="5199889"/>
          </a:xfrm>
        </p:spPr>
        <p:txBody>
          <a:bodyPr/>
          <a:lstStyle/>
          <a:p>
            <a:r>
              <a:rPr lang="es-MX" sz="4400" dirty="0" smtClean="0"/>
              <a:t>2.</a:t>
            </a:r>
            <a:r>
              <a:rPr lang="es-MX" dirty="0" smtClean="0"/>
              <a:t> Encuesta</a:t>
            </a:r>
          </a:p>
          <a:p>
            <a:pPr lvl="1"/>
            <a:r>
              <a:rPr lang="es-MX" dirty="0" smtClean="0"/>
              <a:t>24 empresas: 15 pequeñas, 9 medianas. </a:t>
            </a:r>
          </a:p>
          <a:p>
            <a:pPr lvl="1"/>
            <a:r>
              <a:rPr lang="es-MX" dirty="0" smtClean="0"/>
              <a:t>10 producen bienes finales, 9 generan insumos para otras industrias</a:t>
            </a:r>
          </a:p>
          <a:p>
            <a:pPr lvl="1"/>
            <a:r>
              <a:rPr lang="es-MX" dirty="0" smtClean="0"/>
              <a:t>5 maquilan </a:t>
            </a:r>
          </a:p>
          <a:p>
            <a:pPr marL="349250" lvl="1" indent="0">
              <a:buNone/>
            </a:pPr>
            <a:endParaRPr lang="es-MX" dirty="0" smtClean="0"/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57" y="3194304"/>
            <a:ext cx="5626830" cy="308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786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" y="274193"/>
            <a:ext cx="4573938" cy="3139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680" y="3413760"/>
            <a:ext cx="4999037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0783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5" y="182944"/>
            <a:ext cx="4780026" cy="300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207" y="3287050"/>
            <a:ext cx="5050917" cy="336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192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77" y="173609"/>
            <a:ext cx="4751959" cy="322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172" y="3395868"/>
            <a:ext cx="4730848" cy="319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9474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24" y="243043"/>
            <a:ext cx="5054600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962" y="3327556"/>
            <a:ext cx="4828676" cy="290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66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I. CADENAS DE VALOR Y PYMES</a:t>
            </a:r>
          </a:p>
          <a:p>
            <a:r>
              <a:rPr lang="es-MX" dirty="0" smtClean="0"/>
              <a:t>II. NUEVA GENERACIÓN DE TRATADOS DE LIBRE COMERCIO</a:t>
            </a:r>
          </a:p>
          <a:p>
            <a:r>
              <a:rPr lang="es-MX" dirty="0" smtClean="0"/>
              <a:t>III. PYMES EN MÉXICO</a:t>
            </a:r>
          </a:p>
          <a:p>
            <a:r>
              <a:rPr lang="es-MX" dirty="0" smtClean="0"/>
              <a:t>IV. ESTUDIO EXPLORATORIO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8946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8" y="175578"/>
            <a:ext cx="5164137" cy="334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934" y="3517265"/>
            <a:ext cx="4795266" cy="320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6107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1812925"/>
            <a:ext cx="4913313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5322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3" y="248445"/>
            <a:ext cx="4594352" cy="3063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089" y="3311855"/>
            <a:ext cx="5667899" cy="337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8464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solicitan?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sz="2800" dirty="0" smtClean="0"/>
              <a:t>Financiamiento competitivo</a:t>
            </a:r>
          </a:p>
          <a:p>
            <a:r>
              <a:rPr lang="es-MX" sz="2800" dirty="0" smtClean="0"/>
              <a:t>Costo del transporte</a:t>
            </a:r>
          </a:p>
          <a:p>
            <a:r>
              <a:rPr lang="es-MX" sz="2800" dirty="0" smtClean="0"/>
              <a:t>Promoción en el extranjero</a:t>
            </a:r>
          </a:p>
          <a:p>
            <a:r>
              <a:rPr lang="es-MX" sz="2800" dirty="0" smtClean="0"/>
              <a:t>Menos trámites, más rápidos, más baratos (eficiencia)</a:t>
            </a:r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sz="2800" dirty="0" smtClean="0"/>
              <a:t>Facilidades para integración</a:t>
            </a:r>
          </a:p>
          <a:p>
            <a:r>
              <a:rPr lang="es-MX" sz="2800" dirty="0"/>
              <a:t>I y D</a:t>
            </a:r>
          </a:p>
          <a:p>
            <a:r>
              <a:rPr lang="es-MX" sz="2800" dirty="0"/>
              <a:t>Menos aranceles</a:t>
            </a:r>
          </a:p>
          <a:p>
            <a:r>
              <a:rPr lang="es-MX" sz="2800" dirty="0"/>
              <a:t>Asesoría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56792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27387"/>
          </a:xfrm>
        </p:spPr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102936"/>
            <a:ext cx="9144000" cy="4761416"/>
          </a:xfrm>
        </p:spPr>
        <p:txBody>
          <a:bodyPr>
            <a:noAutofit/>
          </a:bodyPr>
          <a:lstStyle/>
          <a:p>
            <a:r>
              <a:rPr lang="es-MX" sz="1600" b="1" dirty="0"/>
              <a:t>Las CGV abren oportunidades para las pymes en producción de componentes y ensamblaje. </a:t>
            </a:r>
          </a:p>
          <a:p>
            <a:r>
              <a:rPr lang="es-MX" sz="1600" b="1" dirty="0"/>
              <a:t>La inserción de las pymes trae crecimiento cuando se integran a CGV </a:t>
            </a:r>
            <a:r>
              <a:rPr lang="es-MX" sz="1600" b="1" dirty="0" err="1"/>
              <a:t>intraindustriales</a:t>
            </a:r>
            <a:endParaRPr lang="es-MX" sz="1600" b="1" dirty="0"/>
          </a:p>
          <a:p>
            <a:r>
              <a:rPr lang="es-MX" sz="1600" b="1" dirty="0"/>
              <a:t>Se necesita calidad e innovación para poder ingresar a CGV. Apoyo y dirección gubernamental</a:t>
            </a:r>
          </a:p>
          <a:p>
            <a:r>
              <a:rPr lang="es-MX" sz="1600" b="1" dirty="0"/>
              <a:t>Los tratados de nueva generación buscan apoyar a las pymes a insertarse para poder beneficiar a las grandes empresas en el modelo </a:t>
            </a:r>
            <a:r>
              <a:rPr lang="es-MX" sz="1600" b="1" dirty="0" err="1"/>
              <a:t>Toyotista</a:t>
            </a:r>
            <a:r>
              <a:rPr lang="es-MX" sz="1600" b="1" dirty="0"/>
              <a:t> de producción.</a:t>
            </a:r>
          </a:p>
          <a:p>
            <a:r>
              <a:rPr lang="es-MX" sz="1600" b="1" dirty="0"/>
              <a:t>Las pymes en México son importantes por su aportación al empleo, han buscado la mejora continua y la profesionalización.</a:t>
            </a:r>
          </a:p>
          <a:p>
            <a:r>
              <a:rPr lang="es-MX" sz="1600" b="1" dirty="0"/>
              <a:t>Enfrentan una problemática fuerte que se ve reflejada en disminución del tamaño de las empresas y pérdida de participación en el mercado. La más afectada ha sido la mediana empresa. </a:t>
            </a:r>
          </a:p>
          <a:p>
            <a:r>
              <a:rPr lang="es-MX" sz="1600" b="1" dirty="0"/>
              <a:t>Sólo el 11.1% está en el sector manufacturero ligado al sector externo.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6010656"/>
            <a:ext cx="4229100" cy="82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33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3952" y="590369"/>
            <a:ext cx="5393136" cy="5627551"/>
          </a:xfrm>
        </p:spPr>
        <p:txBody>
          <a:bodyPr>
            <a:normAutofit/>
          </a:bodyPr>
          <a:lstStyle/>
          <a:p>
            <a:r>
              <a:rPr lang="es-MX" sz="2000" dirty="0"/>
              <a:t>México parece tener pymes insertadas a cadenas con el TLCAN, el TLCUEM y Japón, en los sectores de fabricación de maquinaria y equipo, muebles, colchones y persianas, maderas y productos metálicos principalmente. Su zona de oportunidad es América Central dentro de sus Tratados.</a:t>
            </a:r>
          </a:p>
          <a:p>
            <a:r>
              <a:rPr lang="es-MX" sz="2000" dirty="0"/>
              <a:t>México necesita establecer reglas con China.</a:t>
            </a:r>
          </a:p>
          <a:p>
            <a:r>
              <a:rPr lang="es-MX" sz="2000" dirty="0"/>
              <a:t>México debe aprovechar su creciente relación con los países asiáticos (TTP</a:t>
            </a:r>
            <a:r>
              <a:rPr lang="es-MX" sz="2000" dirty="0" smtClean="0"/>
              <a:t>).</a:t>
            </a:r>
            <a:endParaRPr lang="es-MX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208" y="3175"/>
            <a:ext cx="351021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73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430616"/>
            <a:ext cx="8461248" cy="4738792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Las pymes manufactureras en México están interesadas en colocar nuevos productos y tener clientes internacionales. Utilizan aún a los agentes aduanales y la mayoría no pertenece a los padrones de importadores ni exportadores. El 68% no recibe beneficios gubernamentales para relacionarse con el exterior</a:t>
            </a:r>
          </a:p>
          <a:p>
            <a:r>
              <a:rPr lang="es-MX" dirty="0"/>
              <a:t>La propiedad intelectual es relevante en las pymes mexicanas manufactureras, abundando la defensa de productos a nivel nacional. </a:t>
            </a:r>
          </a:p>
          <a:p>
            <a:r>
              <a:rPr lang="es-MX" dirty="0"/>
              <a:t>Existe aún entre las pymes manufactureras  desconocimiento del  proceso aduanero y falta de uso del comercio electrónico. </a:t>
            </a:r>
          </a:p>
          <a:p>
            <a:r>
              <a:rPr lang="es-MX" dirty="0"/>
              <a:t>Los tratados más relevantes para las pymes manufactureras son el TLCAN, TLCUEM y TL Centro América,  beneficiando principalmente por los bajos aranceles y la mayor demanda del bien. </a:t>
            </a:r>
          </a:p>
          <a:p>
            <a:endParaRPr lang="es-E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5026406"/>
            <a:ext cx="8120063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1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8537" y="499621"/>
            <a:ext cx="8561870" cy="3584699"/>
          </a:xfrm>
        </p:spPr>
        <p:txBody>
          <a:bodyPr>
            <a:normAutofit lnSpcReduction="10000"/>
          </a:bodyPr>
          <a:lstStyle/>
          <a:p>
            <a:r>
              <a:rPr lang="es-MX" dirty="0"/>
              <a:t>Las pymes manufactureras consideran que la carga fiscal, la falta de crédito, la inseguridad  y el contexto macroeconómico frenan su crecimiento. Han enfrentado problemas de logística, contratación, pago de impuestos, aduanales y de </a:t>
            </a:r>
            <a:r>
              <a:rPr lang="es-MX" b="1" dirty="0"/>
              <a:t>cobranza al comerciar con el exterior</a:t>
            </a:r>
            <a:r>
              <a:rPr lang="es-MX" dirty="0"/>
              <a:t>. </a:t>
            </a:r>
          </a:p>
          <a:p>
            <a:r>
              <a:rPr lang="es-MX" dirty="0"/>
              <a:t>Para crecer, solicitan: financiamiento competitivo, disminución del costo de transporte, </a:t>
            </a:r>
            <a:r>
              <a:rPr lang="es-MX" b="1" dirty="0"/>
              <a:t>promoción</a:t>
            </a:r>
            <a:r>
              <a:rPr lang="es-MX" dirty="0"/>
              <a:t>, </a:t>
            </a:r>
            <a:r>
              <a:rPr lang="es-MX" b="1" dirty="0"/>
              <a:t>eficiencia en el proceso</a:t>
            </a:r>
            <a:r>
              <a:rPr lang="es-MX" dirty="0"/>
              <a:t>, </a:t>
            </a:r>
            <a:r>
              <a:rPr lang="es-MX" b="1" dirty="0"/>
              <a:t>apoyo gubernamental</a:t>
            </a:r>
            <a:r>
              <a:rPr lang="es-MX" dirty="0"/>
              <a:t>, I y D, </a:t>
            </a:r>
            <a:r>
              <a:rPr lang="es-MX" b="1" dirty="0"/>
              <a:t>asesoría</a:t>
            </a:r>
            <a:r>
              <a:rPr lang="es-MX" dirty="0"/>
              <a:t> y </a:t>
            </a:r>
            <a:r>
              <a:rPr lang="es-MX" b="1" dirty="0"/>
              <a:t>menos aranceles</a:t>
            </a:r>
            <a:r>
              <a:rPr lang="es-MX" dirty="0"/>
              <a:t>.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37" y="3978111"/>
            <a:ext cx="7143750" cy="252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01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4647685"/>
            <a:ext cx="8042276" cy="1336956"/>
          </a:xfrm>
        </p:spPr>
        <p:txBody>
          <a:bodyPr/>
          <a:lstStyle/>
          <a:p>
            <a:r>
              <a:rPr lang="es-ES" dirty="0" smtClean="0"/>
              <a:t>Gracias por su atención</a:t>
            </a:r>
            <a:endParaRPr lang="es-ES" dirty="0"/>
          </a:p>
        </p:txBody>
      </p:sp>
      <p:pic>
        <p:nvPicPr>
          <p:cNvPr id="4" name="Imagen 3" descr="hecho-en-mexico-made-in-mexico-771853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607" y="272078"/>
            <a:ext cx="5499515" cy="464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6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549275" y="107575"/>
            <a:ext cx="8042276" cy="1337049"/>
          </a:xfrm>
        </p:spPr>
        <p:txBody>
          <a:bodyPr/>
          <a:lstStyle/>
          <a:p>
            <a:r>
              <a:rPr lang="es-ES" dirty="0" smtClean="0"/>
              <a:t>CADENAS GLOBALES DE VALOR</a:t>
            </a:r>
            <a:endParaRPr lang="es-ES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1970-1980 </a:t>
            </a:r>
            <a:r>
              <a:rPr lang="es-ES" dirty="0" err="1" smtClean="0"/>
              <a:t>Fordismo</a:t>
            </a:r>
            <a:r>
              <a:rPr lang="es-ES" dirty="0"/>
              <a:t> </a:t>
            </a:r>
            <a:r>
              <a:rPr lang="mr-IN" dirty="0" smtClean="0"/>
              <a:t>–</a:t>
            </a:r>
            <a:r>
              <a:rPr lang="es-ES" dirty="0" smtClean="0"/>
              <a:t> </a:t>
            </a:r>
            <a:r>
              <a:rPr lang="es-ES" dirty="0" err="1" smtClean="0"/>
              <a:t>Toyotismo</a:t>
            </a:r>
            <a:endParaRPr lang="es-ES" dirty="0" smtClean="0"/>
          </a:p>
          <a:p>
            <a:r>
              <a:rPr lang="es-ES" dirty="0" smtClean="0"/>
              <a:t>Producción flexible, </a:t>
            </a:r>
            <a:r>
              <a:rPr lang="es-ES" dirty="0" err="1" smtClean="0"/>
              <a:t>TIC’s</a:t>
            </a:r>
            <a:r>
              <a:rPr lang="es-ES" dirty="0" smtClean="0"/>
              <a:t>, modelo japonés.</a:t>
            </a:r>
          </a:p>
          <a:p>
            <a:r>
              <a:rPr lang="es-ES" dirty="0" smtClean="0"/>
              <a:t>Bases: Automatización, a prueba de fallas, justo a tiempo, cero desperdicios, calidad, enfocado al cliente, mínimo inventario, operaciones anteriores (Martí, 2009)</a:t>
            </a:r>
          </a:p>
          <a:p>
            <a:r>
              <a:rPr lang="es-ES" dirty="0"/>
              <a:t>Desintegración productiva en secuencias, en escalas menores. Nueva división internacional del trabajo, ligada a aglomeración de actividades independientes en ciertos espacios.</a:t>
            </a:r>
          </a:p>
          <a:p>
            <a:endParaRPr lang="es-ES" dirty="0"/>
          </a:p>
        </p:txBody>
      </p:sp>
      <p:pic>
        <p:nvPicPr>
          <p:cNvPr id="9" name="Imagen 8" descr="image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935" y="856347"/>
            <a:ext cx="2237616" cy="117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0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275" y="503030"/>
            <a:ext cx="8042276" cy="627668"/>
          </a:xfrm>
        </p:spPr>
        <p:txBody>
          <a:bodyPr/>
          <a:lstStyle/>
          <a:p>
            <a:r>
              <a:rPr lang="es-MX" sz="3200" dirty="0" smtClean="0"/>
              <a:t>Gráfica de la sonrisa</a:t>
            </a:r>
            <a:endParaRPr lang="es-MX" sz="3200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78" y="1310420"/>
            <a:ext cx="7561558" cy="4358860"/>
          </a:xfrm>
        </p:spPr>
      </p:pic>
    </p:spTree>
    <p:extLst>
      <p:ext uri="{BB962C8B-B14F-4D97-AF65-F5344CB8AC3E}">
        <p14:creationId xmlns:p14="http://schemas.microsoft.com/office/powerpoint/2010/main" val="1601950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275" y="266701"/>
            <a:ext cx="8042276" cy="1543049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10155088"/>
              </p:ext>
            </p:extLst>
          </p:nvPr>
        </p:nvGraphicFramePr>
        <p:xfrm>
          <a:off x="334035" y="1876835"/>
          <a:ext cx="8475929" cy="2714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706880" y="4984070"/>
            <a:ext cx="625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/>
              <a:t>Intra</a:t>
            </a:r>
            <a:r>
              <a:rPr lang="es-ES" sz="2400" b="1" dirty="0" smtClean="0"/>
              <a:t> industrial. Crecimiento económico</a:t>
            </a:r>
            <a:endParaRPr lang="es-ES" sz="2400" b="1" dirty="0" smtClean="0"/>
          </a:p>
          <a:p>
            <a:endParaRPr lang="es-ES" sz="2400" b="1" dirty="0"/>
          </a:p>
          <a:p>
            <a:r>
              <a:rPr lang="es-ES" sz="2400" b="1" dirty="0" smtClean="0"/>
              <a:t>Inter </a:t>
            </a:r>
            <a:r>
              <a:rPr lang="es-ES" sz="2400" b="1" dirty="0" smtClean="0"/>
              <a:t>industrial (China). Desplazamiento</a:t>
            </a:r>
            <a:endParaRPr lang="es-ES" sz="2400" b="1" dirty="0"/>
          </a:p>
        </p:txBody>
      </p:sp>
      <p:pic>
        <p:nvPicPr>
          <p:cNvPr id="10" name="Imagen 9" descr="dreamstime_xxl_4332749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96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1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33672"/>
          </a:xfrm>
        </p:spPr>
        <p:txBody>
          <a:bodyPr/>
          <a:lstStyle/>
          <a:p>
            <a:r>
              <a:rPr lang="es-MX" sz="4000" dirty="0" smtClean="0"/>
              <a:t>¿Qué pymes logran insertarse?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9275" y="1182624"/>
            <a:ext cx="8042276" cy="4760977"/>
          </a:xfrm>
        </p:spPr>
        <p:txBody>
          <a:bodyPr/>
          <a:lstStyle/>
          <a:p>
            <a:r>
              <a:rPr lang="es-ES" dirty="0"/>
              <a:t>Factores de éxito: flexibilidad e integración</a:t>
            </a:r>
            <a:r>
              <a:rPr lang="es-ES" dirty="0" smtClean="0"/>
              <a:t>.</a:t>
            </a:r>
          </a:p>
          <a:p>
            <a:r>
              <a:rPr lang="es-ES" dirty="0"/>
              <a:t>Las ya insertadas: empresas posicionadas en el mercado nacional, innovación constante, escisión de una gran empresa.</a:t>
            </a:r>
          </a:p>
          <a:p>
            <a:r>
              <a:rPr lang="es-MX" dirty="0"/>
              <a:t>Deben adaptar sus productos a lo solicitado por la gran empresa, debe cumplir con el estándar de calidad, costos y tiempos solicitado por la gerencia de las grandes empresas (Jiménez, 2003. Hernández, 2013)</a:t>
            </a:r>
            <a:r>
              <a:rPr lang="es-ES_tradnl" dirty="0"/>
              <a:t> </a:t>
            </a:r>
            <a:r>
              <a:rPr lang="mr-IN" dirty="0"/>
              <a:t>–</a:t>
            </a:r>
            <a:r>
              <a:rPr lang="es-ES_tradnl" dirty="0"/>
              <a:t> No Homogeneidad.</a:t>
            </a:r>
          </a:p>
          <a:p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0705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4202" y="600457"/>
            <a:ext cx="8338694" cy="4069079"/>
          </a:xfrm>
        </p:spPr>
        <p:txBody>
          <a:bodyPr/>
          <a:lstStyle/>
          <a:p>
            <a:r>
              <a:rPr lang="es-MX" dirty="0"/>
              <a:t>Una empresa integrada </a:t>
            </a:r>
            <a:r>
              <a:rPr lang="es-MX" dirty="0" smtClean="0"/>
              <a:t>globalmente </a:t>
            </a:r>
            <a:r>
              <a:rPr lang="es-MX" dirty="0"/>
              <a:t>a una cadena </a:t>
            </a:r>
            <a:r>
              <a:rPr lang="es-MX" dirty="0" err="1"/>
              <a:t>intraindustrial</a:t>
            </a:r>
            <a:r>
              <a:rPr lang="es-MX" dirty="0"/>
              <a:t> importa varios insumos para poder exportar sus productos. X= f(M) (</a:t>
            </a:r>
            <a:r>
              <a:rPr lang="es-MX" dirty="0" err="1"/>
              <a:t>Mántey</a:t>
            </a:r>
            <a:r>
              <a:rPr lang="es-MX" dirty="0"/>
              <a:t>, 2016)</a:t>
            </a:r>
          </a:p>
          <a:p>
            <a:r>
              <a:rPr lang="es-MX" dirty="0" smtClean="0"/>
              <a:t>Inserción desigual.</a:t>
            </a:r>
          </a:p>
          <a:p>
            <a:r>
              <a:rPr lang="es-MX" dirty="0" smtClean="0"/>
              <a:t>Innovación = Adaptación</a:t>
            </a:r>
          </a:p>
          <a:p>
            <a:r>
              <a:rPr lang="es-MX" dirty="0"/>
              <a:t>AG orientado al Mercado Global, Pol. Industrial y Marco I. </a:t>
            </a:r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784" y="3771417"/>
            <a:ext cx="4261764" cy="283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54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440171"/>
            <a:ext cx="8042276" cy="1156981"/>
          </a:xfrm>
        </p:spPr>
        <p:txBody>
          <a:bodyPr/>
          <a:lstStyle/>
          <a:p>
            <a:r>
              <a:rPr lang="es-ES" dirty="0" smtClean="0"/>
              <a:t>MÉXICO. TRATADOS INTERNACIONALES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1051" y="1932437"/>
            <a:ext cx="3486277" cy="4465317"/>
          </a:xfrm>
        </p:spPr>
        <p:txBody>
          <a:bodyPr/>
          <a:lstStyle/>
          <a:p>
            <a:r>
              <a:rPr lang="es-ES" dirty="0" smtClean="0"/>
              <a:t>1986 GATT </a:t>
            </a:r>
            <a:r>
              <a:rPr lang="mr-IN" dirty="0" smtClean="0"/>
              <a:t>–</a:t>
            </a:r>
            <a:r>
              <a:rPr lang="es-ES" dirty="0" smtClean="0"/>
              <a:t> OMC</a:t>
            </a:r>
          </a:p>
          <a:p>
            <a:r>
              <a:rPr lang="es-ES" dirty="0" smtClean="0"/>
              <a:t>12 TLC, 46 países, 32 acuerdos para la promoción y protección recíproca de las inversiones (33 países), 9 acuerdos de alcance limitado.</a:t>
            </a:r>
            <a:endParaRPr lang="es-ES" dirty="0"/>
          </a:p>
        </p:txBody>
      </p:sp>
      <p:pic>
        <p:nvPicPr>
          <p:cNvPr id="4" name="Imagen 3" descr="ES_mapa_trades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328" y="1923291"/>
            <a:ext cx="5254752" cy="431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6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a">
  <a:themeElements>
    <a:clrScheme name="Bris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a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isa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Brisa.thmx</Template>
  <TotalTime>1636</TotalTime>
  <Words>1795</Words>
  <Application>Microsoft Office PowerPoint</Application>
  <PresentationFormat>Presentación en pantalla (4:3)</PresentationFormat>
  <Paragraphs>324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Brisa</vt:lpstr>
      <vt:lpstr>Oportunidades para las pymes mexicanas manufactureras en las cadenas globales de valor a través de los tratados de libre comercio </vt:lpstr>
      <vt:lpstr>Objetivo</vt:lpstr>
      <vt:lpstr>ESTRUCTURA</vt:lpstr>
      <vt:lpstr>CADENAS GLOBALES DE VALOR</vt:lpstr>
      <vt:lpstr>Gráfica de la sonrisa</vt:lpstr>
      <vt:lpstr>Presentación de PowerPoint</vt:lpstr>
      <vt:lpstr>¿Qué pymes logran insertarse?</vt:lpstr>
      <vt:lpstr>Presentación de PowerPoint</vt:lpstr>
      <vt:lpstr>MÉXICO. TRATADOS INTERNACIONALES</vt:lpstr>
      <vt:lpstr>Presentación de PowerPoint</vt:lpstr>
      <vt:lpstr>Presentación de PowerPoint</vt:lpstr>
      <vt:lpstr>Ejemplo TTP</vt:lpstr>
      <vt:lpstr>PYMES MEXICANAS</vt:lpstr>
      <vt:lpstr>Presentación de PowerPoint</vt:lpstr>
      <vt:lpstr>Presentación de PowerPoint</vt:lpstr>
      <vt:lpstr>¿Qué ha pasado con la pyme en la apertura?</vt:lpstr>
      <vt:lpstr>Presentación de PowerPoint</vt:lpstr>
      <vt:lpstr>Por sectores</vt:lpstr>
      <vt:lpstr>ESTUDIO EXPLORATORIO</vt:lpstr>
      <vt:lpstr>Presentación de PowerPoint</vt:lpstr>
      <vt:lpstr>Presentación de PowerPoint</vt:lpstr>
      <vt:lpstr>Presentación de PowerPoint</vt:lpstr>
      <vt:lpstr>Región 1</vt:lpstr>
      <vt:lpstr>Región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solicitan?</vt:lpstr>
      <vt:lpstr>Conclusiones</vt:lpstr>
      <vt:lpstr>Presentación de PowerPoint</vt:lpstr>
      <vt:lpstr>Presentación de PowerPoint</vt:lpstr>
      <vt:lpstr>Presentación de PowerPoint</vt:lpstr>
      <vt:lpstr>Gracias por su atención</vt:lpstr>
    </vt:vector>
  </TitlesOfParts>
  <Company>Brenda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Integración de las pymes manufactureras mexicanas a la luz de los tratados internacionales</dc:title>
  <dc:creator>BRENDA  JIMENEZ</dc:creator>
  <cp:lastModifiedBy>Selene</cp:lastModifiedBy>
  <cp:revision>35</cp:revision>
  <dcterms:created xsi:type="dcterms:W3CDTF">2017-09-24T04:05:25Z</dcterms:created>
  <dcterms:modified xsi:type="dcterms:W3CDTF">2017-12-07T00:15:22Z</dcterms:modified>
</cp:coreProperties>
</file>