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9"/>
  </p:notesMasterIdLst>
  <p:handoutMasterIdLst>
    <p:handoutMasterId r:id="rId50"/>
  </p:handoutMasterIdLst>
  <p:sldIdLst>
    <p:sldId id="278" r:id="rId4"/>
    <p:sldId id="279" r:id="rId5"/>
    <p:sldId id="280" r:id="rId6"/>
    <p:sldId id="282" r:id="rId7"/>
    <p:sldId id="260" r:id="rId8"/>
    <p:sldId id="302" r:id="rId9"/>
    <p:sldId id="304" r:id="rId10"/>
    <p:sldId id="305" r:id="rId11"/>
    <p:sldId id="306" r:id="rId12"/>
    <p:sldId id="307" r:id="rId13"/>
    <p:sldId id="308" r:id="rId14"/>
    <p:sldId id="309" r:id="rId15"/>
    <p:sldId id="262" r:id="rId16"/>
    <p:sldId id="263" r:id="rId17"/>
    <p:sldId id="265" r:id="rId18"/>
    <p:sldId id="266" r:id="rId19"/>
    <p:sldId id="268" r:id="rId20"/>
    <p:sldId id="269" r:id="rId21"/>
    <p:sldId id="270" r:id="rId22"/>
    <p:sldId id="271" r:id="rId23"/>
    <p:sldId id="272" r:id="rId24"/>
    <p:sldId id="283" r:id="rId25"/>
    <p:sldId id="285" r:id="rId26"/>
    <p:sldId id="287" r:id="rId27"/>
    <p:sldId id="288" r:id="rId28"/>
    <p:sldId id="289" r:id="rId29"/>
    <p:sldId id="290" r:id="rId30"/>
    <p:sldId id="292" r:id="rId31"/>
    <p:sldId id="293" r:id="rId32"/>
    <p:sldId id="296" r:id="rId33"/>
    <p:sldId id="294" r:id="rId34"/>
    <p:sldId id="297" r:id="rId35"/>
    <p:sldId id="312" r:id="rId36"/>
    <p:sldId id="284" r:id="rId37"/>
    <p:sldId id="298" r:id="rId38"/>
    <p:sldId id="299" r:id="rId39"/>
    <p:sldId id="300" r:id="rId40"/>
    <p:sldId id="261" r:id="rId41"/>
    <p:sldId id="310" r:id="rId42"/>
    <p:sldId id="311" r:id="rId43"/>
    <p:sldId id="303" r:id="rId44"/>
    <p:sldId id="264" r:id="rId45"/>
    <p:sldId id="313" r:id="rId46"/>
    <p:sldId id="286" r:id="rId47"/>
    <p:sldId id="291" r:id="rId48"/>
  </p:sldIdLst>
  <p:sldSz cx="12192000" cy="6858000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5" autoAdjust="0"/>
    <p:restoredTop sz="94660"/>
  </p:normalViewPr>
  <p:slideViewPr>
    <p:cSldViewPr snapToGrid="0">
      <p:cViewPr>
        <p:scale>
          <a:sx n="100" d="100"/>
          <a:sy n="100" d="100"/>
        </p:scale>
        <p:origin x="-9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4CCF1-8135-4F46-A8EE-CB72498CB44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CCE9C-BF86-4257-AF7B-DED9A75DED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0911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EDA1D-CFAF-4034-AF9E-E5C0DD38490A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D4859-2A2B-46F3-AB42-1769BFBFFAF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442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1FBBCC7-404F-4555-9FD3-B4B10F693AF3}" type="slidenum">
              <a:rPr lang="es-MX" altLang="es-MX">
                <a:latin typeface="Calibri" panose="020F0502020204030204" pitchFamily="34" charset="0"/>
              </a:rPr>
              <a:pPr eaLnBrk="1" hangingPunct="1"/>
              <a:t>1</a:t>
            </a:fld>
            <a:endParaRPr lang="es-MX" altLang="es-MX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02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0057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76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6481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9 Conector recto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30 Marcador de fecha"/>
          <p:cNvSpPr>
            <a:spLocks noGrp="1"/>
          </p:cNvSpPr>
          <p:nvPr>
            <p:ph type="dt" sz="half" idx="10"/>
          </p:nvPr>
        </p:nvSpPr>
        <p:spPr>
          <a:xfrm>
            <a:off x="7827434" y="6557963"/>
            <a:ext cx="2671233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049795A-4A3C-45C9-A473-C1B1399B64B7}" type="datetimeFigureOut">
              <a:rPr lang="es-MX"/>
              <a:pPr>
                <a:defRPr/>
              </a:pPr>
              <a:t>05/10/2017</a:t>
            </a:fld>
            <a:endParaRPr lang="es-MX" dirty="0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759200" y="6557963"/>
            <a:ext cx="390313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8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507134" y="6556375"/>
            <a:ext cx="785284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9D203B-FBDB-4248-A5FA-316D65FBEB3D}" type="slidenum">
              <a:rPr lang="es-MX" altLang="es-MX"/>
              <a:pPr/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3668460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ADA0-72F6-41EE-9EF7-F0CBFC50CA18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32825-5AA8-4D7A-A268-A4635EDBFEA8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722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299200" y="6556376"/>
            <a:ext cx="2669117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AF34E51-EA28-4B90-8CAD-2B75E9D44B2D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3517" y="6556375"/>
            <a:ext cx="38608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978901" y="6554788"/>
            <a:ext cx="783167" cy="228600"/>
          </a:xfrm>
        </p:spPr>
        <p:txBody>
          <a:bodyPr/>
          <a:lstStyle>
            <a:lvl1pPr>
              <a:defRPr/>
            </a:lvl1pPr>
          </a:lstStyle>
          <a:p>
            <a:fld id="{77A60696-0F2A-4744-9B40-A5B2C7002420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52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E7DB1-DFA1-4ED8-8A4B-71EF20F6EE1C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3115B-B1A7-4200-BD70-8C487E0C6747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92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D9B3-2A68-46D9-A760-E1AAF1B7EEF2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8655B-8904-45D7-A185-37947723FD08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040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5B64A-12A4-4ECB-B7F6-90D8B1AEC4D5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5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7BF59-2349-44FA-BC9F-7E1B21B98D0D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474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CB872-6E0F-4C1F-91BB-5874D345F533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3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4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99465-6190-461F-9907-E2688A7209C7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69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A16FD-A528-440A-ADC4-71E5E78DFE7A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E22EC-6FE3-4587-AD67-C1624F2E13E5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0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547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>
          <a:xfrm rot="21240000">
            <a:off x="797985" y="1004888"/>
            <a:ext cx="5759449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9 Rectángulo"/>
          <p:cNvSpPr/>
          <p:nvPr/>
        </p:nvSpPr>
        <p:spPr>
          <a:xfrm rot="21420000">
            <a:off x="795867" y="998539"/>
            <a:ext cx="5759451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5B5CDD-0F58-473D-85FF-0C2ECFC1933A}" type="datetimeFigureOut">
              <a:rPr lang="es-MX">
                <a:solidFill>
                  <a:srgbClr val="F4E7ED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F4E7ED"/>
              </a:solidFill>
            </a:endParaRPr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>
              <a:solidFill>
                <a:srgbClr val="F4E7ED"/>
              </a:solidFill>
            </a:endParaRP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8DFA2-538B-45AA-B627-B7D77A2203B2}" type="slidenum">
              <a:rPr lang="es-MX" altLang="es-MX">
                <a:solidFill>
                  <a:srgbClr val="F4E7ED"/>
                </a:solidFill>
              </a:rPr>
              <a:pPr/>
              <a:t>‹Nº›</a:t>
            </a:fld>
            <a:endParaRPr lang="es-MX" altLang="es-MX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078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F5819-A041-4034-AC66-25945EC2FC39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6A76F-6A9C-4827-9AC9-6860A8AE7CAD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920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657851" y="6557963"/>
            <a:ext cx="2669116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24E055-EF35-4989-B1A0-4FA602756470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09600" y="6556375"/>
            <a:ext cx="48768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667" y="6553200"/>
            <a:ext cx="783167" cy="228600"/>
          </a:xfrm>
        </p:spPr>
        <p:txBody>
          <a:bodyPr/>
          <a:lstStyle>
            <a:lvl1pPr>
              <a:defRPr/>
            </a:lvl1pPr>
          </a:lstStyle>
          <a:p>
            <a:fld id="{40D025B1-949B-409F-86E1-2A79C92F6CBE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627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9 Conector recto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30 Marcador de fecha"/>
          <p:cNvSpPr>
            <a:spLocks noGrp="1"/>
          </p:cNvSpPr>
          <p:nvPr>
            <p:ph type="dt" sz="half" idx="10"/>
          </p:nvPr>
        </p:nvSpPr>
        <p:spPr>
          <a:xfrm>
            <a:off x="7827434" y="6557963"/>
            <a:ext cx="2671233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049795A-4A3C-45C9-A473-C1B1399B64B7}" type="datetimeFigureOut">
              <a:rPr lang="es-MX"/>
              <a:pPr>
                <a:defRPr/>
              </a:pPr>
              <a:t>05/10/2017</a:t>
            </a:fld>
            <a:endParaRPr lang="es-MX" dirty="0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759200" y="6557963"/>
            <a:ext cx="390313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8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507134" y="6556375"/>
            <a:ext cx="785284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9D203B-FBDB-4248-A5FA-316D65FBEB3D}" type="slidenum">
              <a:rPr lang="es-MX" altLang="es-MX"/>
              <a:pPr/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6422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ADA0-72F6-41EE-9EF7-F0CBFC50CA18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32825-5AA8-4D7A-A268-A4635EDBFEA8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494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299200" y="6556376"/>
            <a:ext cx="2669117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AF34E51-EA28-4B90-8CAD-2B75E9D44B2D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3517" y="6556375"/>
            <a:ext cx="38608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978901" y="6554788"/>
            <a:ext cx="783167" cy="228600"/>
          </a:xfrm>
        </p:spPr>
        <p:txBody>
          <a:bodyPr/>
          <a:lstStyle>
            <a:lvl1pPr>
              <a:defRPr/>
            </a:lvl1pPr>
          </a:lstStyle>
          <a:p>
            <a:fld id="{77A60696-0F2A-4744-9B40-A5B2C7002420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826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E7DB1-DFA1-4ED8-8A4B-71EF20F6EE1C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3115B-B1A7-4200-BD70-8C487E0C6747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5653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D9B3-2A68-46D9-A760-E1AAF1B7EEF2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8655B-8904-45D7-A185-37947723FD08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9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5B64A-12A4-4ECB-B7F6-90D8B1AEC4D5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5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7BF59-2349-44FA-BC9F-7E1B21B98D0D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7276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CB872-6E0F-4C1F-91BB-5874D345F533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3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4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99465-6190-461F-9907-E2688A7209C7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9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2691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A16FD-A528-440A-ADC4-71E5E78DFE7A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E22EC-6FE3-4587-AD67-C1624F2E13E5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26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>
          <a:xfrm rot="21240000">
            <a:off x="797985" y="1004888"/>
            <a:ext cx="5759449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9 Rectángulo"/>
          <p:cNvSpPr/>
          <p:nvPr/>
        </p:nvSpPr>
        <p:spPr>
          <a:xfrm rot="21420000">
            <a:off x="795867" y="998539"/>
            <a:ext cx="5759451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5B5CDD-0F58-473D-85FF-0C2ECFC1933A}" type="datetimeFigureOut">
              <a:rPr lang="es-MX">
                <a:solidFill>
                  <a:srgbClr val="F4E7ED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F4E7ED"/>
              </a:solidFill>
            </a:endParaRPr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>
              <a:solidFill>
                <a:srgbClr val="F4E7ED"/>
              </a:solidFill>
            </a:endParaRP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8DFA2-538B-45AA-B627-B7D77A2203B2}" type="slidenum">
              <a:rPr lang="es-MX" altLang="es-MX">
                <a:solidFill>
                  <a:srgbClr val="F4E7ED"/>
                </a:solidFill>
              </a:rPr>
              <a:pPr/>
              <a:t>‹Nº›</a:t>
            </a:fld>
            <a:endParaRPr lang="es-MX" altLang="es-MX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6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F5819-A041-4034-AC66-25945EC2FC39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6A76F-6A9C-4827-9AC9-6860A8AE7CAD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0225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657851" y="6557963"/>
            <a:ext cx="2669116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24E055-EF35-4989-B1A0-4FA602756470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09600" y="6556375"/>
            <a:ext cx="48768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667" y="6553200"/>
            <a:ext cx="783167" cy="228600"/>
          </a:xfrm>
        </p:spPr>
        <p:txBody>
          <a:bodyPr/>
          <a:lstStyle>
            <a:lvl1pPr>
              <a:defRPr/>
            </a:lvl1pPr>
          </a:lstStyle>
          <a:p>
            <a:fld id="{40D025B1-949B-409F-86E1-2A79C92F6CBE}" type="slidenum">
              <a:rPr lang="es-MX" altLang="es-MX">
                <a:solidFill>
                  <a:srgbClr val="B13F9A"/>
                </a:solidFill>
              </a:rPr>
              <a:pPr/>
              <a:t>‹Nº›</a:t>
            </a:fld>
            <a:endParaRPr lang="es-MX" altLang="es-MX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27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204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025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985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358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28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080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41D0C-6D03-41EE-8F49-B75364255913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0B510-3BB9-4EDE-901E-901678F5CB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454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609600" y="320675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30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9725"/>
            <a:ext cx="9652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5662085" y="6557963"/>
            <a:ext cx="2669116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5A0019A-E694-4F2F-A06D-3066AAFF824F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557963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35434" y="6556375"/>
            <a:ext cx="785284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  <a:latin typeface="Trebuchet MS" panose="020B0603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B4BA6C-6E5B-4589-A075-26A380B53593}" type="slidenum">
              <a:rPr lang="es-MX" altLang="es-MX">
                <a:solidFill>
                  <a:srgbClr val="B13F9A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MX" altLang="es-MX">
              <a:solidFill>
                <a:srgbClr val="B13F9A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86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609600" y="320675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30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9725"/>
            <a:ext cx="9652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5662085" y="6557963"/>
            <a:ext cx="2669116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5A0019A-E694-4F2F-A06D-3066AAFF824F}" type="datetimeFigureOut">
              <a:rPr lang="es-MX">
                <a:solidFill>
                  <a:srgbClr val="B13F9A"/>
                </a:solidFill>
              </a:rPr>
              <a:pPr>
                <a:defRPr/>
              </a:pPr>
              <a:t>05/10/2017</a:t>
            </a:fld>
            <a:endParaRPr lang="es-MX" dirty="0">
              <a:solidFill>
                <a:srgbClr val="B13F9A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557963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MX">
              <a:solidFill>
                <a:srgbClr val="B13F9A"/>
              </a:solidFill>
            </a:endParaRPr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35434" y="6556375"/>
            <a:ext cx="785284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  <a:latin typeface="Trebuchet MS" panose="020B0603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B4BA6C-6E5B-4589-A075-26A380B53593}" type="slidenum">
              <a:rPr lang="es-MX" altLang="es-MX">
                <a:solidFill>
                  <a:srgbClr val="B13F9A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MX" altLang="es-MX">
              <a:solidFill>
                <a:srgbClr val="B13F9A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17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algn="ctr">
              <a:buNone/>
              <a:defRPr/>
            </a:pPr>
            <a:r>
              <a:rPr lang="es-MX" b="1" dirty="0" smtClean="0">
                <a:latin typeface="Calibri" pitchFamily="34" charset="0"/>
                <a:cs typeface="Calibri" pitchFamily="34" charset="0"/>
              </a:rPr>
              <a:t>UNIVERSIDAD AUTÓNOMA DEL ESTADO DE MÉXICO</a:t>
            </a: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endParaRPr lang="es-MX" b="1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r>
              <a:rPr lang="es-MX" b="1" dirty="0" smtClean="0">
                <a:latin typeface="Calibri" pitchFamily="34" charset="0"/>
                <a:cs typeface="Calibri" pitchFamily="34" charset="0"/>
              </a:rPr>
              <a:t>PLANTEL “LIC. ADOLFO LÓPEZ MATEOS” DE LA ESCUELA PREPARATORIA</a:t>
            </a:r>
          </a:p>
          <a:p>
            <a:pPr marL="274320" indent="-274320" algn="ctr">
              <a:buNone/>
              <a:defRPr/>
            </a:pPr>
            <a:endParaRPr lang="es-MX" b="1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r>
              <a:rPr lang="es-MX" b="1" dirty="0" smtClean="0">
                <a:latin typeface="Calibri" pitchFamily="34" charset="0"/>
                <a:cs typeface="Calibri" pitchFamily="34" charset="0"/>
              </a:rPr>
              <a:t>ORIENTACIÓN EDUCATIVA III</a:t>
            </a:r>
          </a:p>
          <a:p>
            <a:pPr marL="274320" indent="-274320" algn="ctr">
              <a:buNone/>
              <a:defRPr/>
            </a:pPr>
            <a:r>
              <a:rPr lang="es-MX" b="1" dirty="0" smtClean="0">
                <a:latin typeface="Calibri" pitchFamily="34" charset="0"/>
                <a:cs typeface="Calibri" pitchFamily="34" charset="0"/>
              </a:rPr>
              <a:t>TERCER  SEMESTRE  </a:t>
            </a:r>
          </a:p>
          <a:p>
            <a:pPr marL="274320" indent="-274320" algn="ctr">
              <a:buNone/>
              <a:defRPr/>
            </a:pPr>
            <a:endParaRPr lang="es-MX" b="1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r>
              <a:rPr lang="es-MX" b="1" dirty="0" smtClean="0">
                <a:latin typeface="Calibri" pitchFamily="34" charset="0"/>
                <a:cs typeface="Calibri" pitchFamily="34" charset="0"/>
              </a:rPr>
              <a:t>MÓDULO II: ÁMBITOS DE SUPERACIÓN PERSONAL</a:t>
            </a:r>
          </a:p>
          <a:p>
            <a:pPr marL="274320" indent="-274320" algn="ctr">
              <a:buNone/>
              <a:defRPr/>
            </a:pPr>
            <a:endParaRPr lang="es-MX" b="1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endParaRPr lang="es-MX" b="1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r>
              <a:rPr lang="es-MX" b="1" dirty="0" smtClean="0">
                <a:latin typeface="Calibri" pitchFamily="34" charset="0"/>
                <a:cs typeface="Calibri" pitchFamily="34" charset="0"/>
              </a:rPr>
              <a:t>AUTORA: </a:t>
            </a:r>
            <a:r>
              <a:rPr lang="es-MX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s-MX" b="1" dirty="0" smtClean="0">
                <a:latin typeface="Calibri" pitchFamily="34" charset="0"/>
                <a:cs typeface="Calibri" pitchFamily="34" charset="0"/>
              </a:rPr>
              <a:t>BEATRIZ MORENO GUZMÁN </a:t>
            </a:r>
          </a:p>
          <a:p>
            <a:pPr marL="274320" indent="-274320" algn="ctr">
              <a:buNone/>
              <a:defRPr/>
            </a:pPr>
            <a:r>
              <a:rPr lang="es-MX" b="1" dirty="0">
                <a:latin typeface="Calibri" pitchFamily="34" charset="0"/>
                <a:cs typeface="Calibri" pitchFamily="34" charset="0"/>
              </a:rPr>
              <a:t>S</a:t>
            </a:r>
            <a:r>
              <a:rPr lang="es-MX" b="1" dirty="0" smtClean="0">
                <a:latin typeface="Calibri" pitchFamily="34" charset="0"/>
                <a:cs typeface="Calibri" pitchFamily="34" charset="0"/>
              </a:rPr>
              <a:t>eptiembre 2017</a:t>
            </a:r>
          </a:p>
          <a:p>
            <a:pPr marL="274320" indent="-274320" algn="ctr">
              <a:buNone/>
              <a:defRPr/>
            </a:pPr>
            <a:endParaRPr lang="es-MX" b="1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endParaRPr lang="es-MX" b="1" dirty="0">
              <a:latin typeface="Calibri" pitchFamily="34" charset="0"/>
              <a:cs typeface="Calibri" pitchFamily="34" charset="0"/>
            </a:endParaRPr>
          </a:p>
          <a:p>
            <a:pPr marL="274320" indent="-274320" algn="ctr">
              <a:buNone/>
              <a:defRPr/>
            </a:pPr>
            <a:endParaRPr lang="es-MX" dirty="0"/>
          </a:p>
        </p:txBody>
      </p:sp>
      <p:pic>
        <p:nvPicPr>
          <p:cNvPr id="6147" name="3 Imagen" descr="D:\LOGOS B\Escudo UAEM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57189"/>
            <a:ext cx="12382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4 Imagen" descr="D:\LOGOS B\Escu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563" y="285750"/>
            <a:ext cx="10477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89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333333"/>
                </a:solidFill>
                <a:latin typeface="Georgia" panose="02040502050405020303" pitchFamily="18" charset="0"/>
              </a:rPr>
              <a:t>Social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 algn="just" fontAlgn="base">
              <a:buNone/>
            </a:pP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 Servir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a los demás sin olvidar nunca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las propias necesidades, ni el respeto y afecto por uno mismo.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637" y="3262714"/>
            <a:ext cx="3600450" cy="26765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156" y="3262714"/>
            <a:ext cx="3838575" cy="239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Moral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base">
              <a:buNone/>
            </a:pP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L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a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promoción de valores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universales,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el profundo respeto por los demás y la búsqueda constante de lograr que la ciencia, la tecnología y el conocimiento en general dignifiquen constantemente al hombre.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354" y="3837904"/>
            <a:ext cx="4413428" cy="266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0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Espiritual 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base">
              <a:buNone/>
            </a:pP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C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onsisten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en la necesidad que tiene el ser humano de fundamentar su fe en un criterio específico sea cual sea este, siempre y cuando respete la vida y las creencias de los demás y se base en la sinceridad plena de su corazón y no en imposiciones de orden moral, restrictivo o que vuelva esclava su propia libertad.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788" y="4001294"/>
            <a:ext cx="5076423" cy="238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8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smtClean="0">
                <a:latin typeface="Georgia" panose="02040502050405020303" pitchFamily="18" charset="0"/>
                <a:ea typeface="Calibri" panose="020F0502020204030204" pitchFamily="34" charset="0"/>
              </a:rPr>
              <a:t>Algunas sugerencias </a:t>
            </a:r>
            <a:r>
              <a:rPr lang="es-ES" b="1" i="1" dirty="0" smtClean="0"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 para lograr la  superación personal son: 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77140"/>
            <a:ext cx="10515600" cy="4351338"/>
          </a:xfrm>
        </p:spPr>
        <p:txBody>
          <a:bodyPr/>
          <a:lstStyle/>
          <a:p>
            <a:pPr algn="just" fontAlgn="base"/>
            <a:r>
              <a:rPr lang="es-MX" sz="3600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Cambio de Pensamientos.</a:t>
            </a:r>
            <a:r>
              <a:rPr lang="es-MX" sz="3200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es-MX" sz="3200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es-MX" sz="3200" dirty="0" smtClean="0">
                <a:solidFill>
                  <a:srgbClr val="555555"/>
                </a:solidFill>
                <a:latin typeface="Georgia" panose="02040502050405020303" pitchFamily="18" charset="0"/>
              </a:rPr>
              <a:t>E</a:t>
            </a:r>
            <a:r>
              <a:rPr lang="es-MX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l primer paso para la superación personal es realizar un cambio en los pensamientos para alcanzar un estado (actitud positiva) que te permita avanzar. </a:t>
            </a:r>
          </a:p>
          <a:p>
            <a:pPr algn="just" fontAlgn="base"/>
            <a:endParaRPr lang="es-MX" dirty="0">
              <a:solidFill>
                <a:srgbClr val="555555"/>
              </a:solidFill>
              <a:latin typeface="Georgia" panose="02040502050405020303" pitchFamily="18" charset="0"/>
            </a:endParaRPr>
          </a:p>
          <a:p>
            <a:pPr algn="just" fontAlgn="base"/>
            <a:endParaRPr lang="es-MX" dirty="0" smtClean="0">
              <a:solidFill>
                <a:srgbClr val="555555"/>
              </a:solidFill>
              <a:latin typeface="inherit"/>
            </a:endParaRPr>
          </a:p>
          <a:p>
            <a:pPr algn="just" fontAlgn="base"/>
            <a:endParaRPr lang="es-MX" dirty="0"/>
          </a:p>
        </p:txBody>
      </p:sp>
      <p:pic>
        <p:nvPicPr>
          <p:cNvPr id="2052" name="Picture 4" descr="Resultado de imagen de actitud posit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054" y="3295695"/>
            <a:ext cx="38100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15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/>
          <a:p>
            <a:r>
              <a:rPr lang="es-MX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Determinación</a:t>
            </a:r>
            <a:endParaRPr lang="es-MX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es-MX" b="0" i="0" dirty="0" smtClean="0">
                <a:solidFill>
                  <a:srgbClr val="555555"/>
                </a:solidFill>
                <a:effectLst/>
                <a:latin typeface="inherit"/>
              </a:rPr>
              <a:t> </a:t>
            </a:r>
            <a:r>
              <a:rPr lang="es-MX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La superación personal requiere de una decisión firme por crecer y mejorar. Unos cuantos intentos esporádicos o débiles no alcanzarán para lograr un desarrollo personal pleno.</a:t>
            </a:r>
          </a:p>
          <a:p>
            <a:pPr algn="just" fontAlgn="base"/>
            <a:endParaRPr lang="es-MX" dirty="0">
              <a:solidFill>
                <a:srgbClr val="555555"/>
              </a:solidFill>
              <a:latin typeface="inherit"/>
            </a:endParaRPr>
          </a:p>
          <a:p>
            <a:pPr algn="just" fontAlgn="base"/>
            <a:endParaRPr lang="es-MX" b="0" i="0" dirty="0" smtClean="0">
              <a:solidFill>
                <a:srgbClr val="555555"/>
              </a:solidFill>
              <a:effectLst/>
              <a:latin typeface="inherit"/>
            </a:endParaRPr>
          </a:p>
          <a:p>
            <a:pPr algn="just" fontAlgn="base"/>
            <a:endParaRPr lang="es-MX" dirty="0">
              <a:solidFill>
                <a:srgbClr val="555555"/>
              </a:solidFill>
              <a:latin typeface="inherit"/>
            </a:endParaRPr>
          </a:p>
          <a:p>
            <a:pPr algn="just" fontAlgn="base"/>
            <a:endParaRPr lang="es-MX" b="0" i="0" dirty="0" smtClean="0">
              <a:solidFill>
                <a:srgbClr val="555555"/>
              </a:solidFill>
              <a:effectLst/>
              <a:latin typeface="inherit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3284112"/>
            <a:ext cx="5827824" cy="302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latin typeface="Georgia" panose="02040502050405020303" pitchFamily="18" charset="0"/>
              </a:rPr>
              <a:t>Autoanálisis Objetivo 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latin typeface="Georgia" panose="02040502050405020303" pitchFamily="18" charset="0"/>
              </a:rPr>
              <a:t>Has un análisis personal de cómo te encuentra en cada una de las áreas que conformo tu vida (escuela , familia, amigos  etc.)</a:t>
            </a:r>
            <a:endParaRPr lang="es-MX" dirty="0">
              <a:latin typeface="Georgia" panose="02040502050405020303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0" y="3078050"/>
            <a:ext cx="5715000" cy="320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37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Preparación e Instrucción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es-MX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Si después del análisis encuentras que estas descuidando un área de tu vida decide trabajar en ella para superarla y equilibrar tu vida. (no dudes solicitar ayuda profesional en caso necesario)</a:t>
            </a:r>
          </a:p>
          <a:p>
            <a:endParaRPr lang="es-MX" dirty="0">
              <a:latin typeface="Georgia" panose="02040502050405020303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258" y="3148817"/>
            <a:ext cx="6076950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8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1383" y="262094"/>
            <a:ext cx="10515600" cy="1325563"/>
          </a:xfrm>
        </p:spPr>
        <p:txBody>
          <a:bodyPr/>
          <a:lstStyle/>
          <a:p>
            <a:r>
              <a:rPr lang="es-MX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Definición de la misión y visión personal 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6532" y="1690688"/>
            <a:ext cx="10515600" cy="4351338"/>
          </a:xfrm>
        </p:spPr>
        <p:txBody>
          <a:bodyPr/>
          <a:lstStyle/>
          <a:p>
            <a:pPr algn="just" fontAlgn="base"/>
            <a:r>
              <a:rPr lang="es-MX" b="0" i="0" dirty="0" smtClean="0">
                <a:solidFill>
                  <a:srgbClr val="555555"/>
                </a:solidFill>
                <a:effectLst/>
                <a:latin typeface="inherit"/>
              </a:rPr>
              <a:t>Una de las tareas más importantes en la vida de cualquier persona es plantear su misión personal, esto nos permitirá </a:t>
            </a:r>
            <a:r>
              <a:rPr lang="es-MX" b="0" i="0" u="none" strike="noStrike" dirty="0" smtClean="0">
                <a:solidFill>
                  <a:srgbClr val="0066CC"/>
                </a:solidFill>
                <a:effectLst/>
                <a:latin typeface="inherit"/>
              </a:rPr>
              <a:t> </a:t>
            </a:r>
            <a:r>
              <a:rPr lang="es-MX" b="0" i="0" dirty="0" smtClean="0">
                <a:solidFill>
                  <a:srgbClr val="555555"/>
                </a:solidFill>
                <a:effectLst/>
                <a:latin typeface="inherit"/>
              </a:rPr>
              <a:t>guiar   nuestras vidas.</a:t>
            </a:r>
          </a:p>
          <a:p>
            <a:pPr algn="just" fontAlgn="base"/>
            <a:r>
              <a:rPr lang="es-MX" dirty="0" smtClean="0">
                <a:solidFill>
                  <a:srgbClr val="555555"/>
                </a:solidFill>
                <a:latin typeface="inherit"/>
              </a:rPr>
              <a:t>  Por otra parte la</a:t>
            </a:r>
            <a:r>
              <a:rPr lang="es-MX" b="0" i="0" dirty="0" smtClean="0">
                <a:solidFill>
                  <a:srgbClr val="555555"/>
                </a:solidFill>
                <a:effectLst/>
                <a:latin typeface="inherit"/>
              </a:rPr>
              <a:t> visión es una imagen que nos permite visualizarnos en 10, 20 o 30 años y nos sirve de referencia para trabajar  en nuestras metas pero a la vez  medir nuestros avances.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957" y="4641022"/>
            <a:ext cx="828675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5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262" y="311775"/>
            <a:ext cx="10515600" cy="1325563"/>
          </a:xfrm>
        </p:spPr>
        <p:txBody>
          <a:bodyPr/>
          <a:lstStyle/>
          <a:p>
            <a:r>
              <a:rPr lang="es-MX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Planeación de metas y objetivos</a:t>
            </a:r>
            <a:endParaRPr lang="es-MX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12746"/>
            <a:ext cx="10515600" cy="4351338"/>
          </a:xfrm>
        </p:spPr>
        <p:txBody>
          <a:bodyPr/>
          <a:lstStyle/>
          <a:p>
            <a:pPr algn="just" fontAlgn="base"/>
            <a:r>
              <a:rPr lang="es-MX" b="0" i="0" dirty="0" smtClean="0">
                <a:solidFill>
                  <a:srgbClr val="555555"/>
                </a:solidFill>
                <a:effectLst/>
                <a:latin typeface="inherit"/>
              </a:rPr>
              <a:t> </a:t>
            </a:r>
            <a:r>
              <a:rPr lang="es-MX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Para lograr asegurar el cumplimiento de nuestras metas y objetivos estos  deberán ser planeados de forma cuidadosa y  realista.</a:t>
            </a:r>
            <a:endParaRPr lang="es-MX" dirty="0">
              <a:latin typeface="Georgia" panose="02040502050405020303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900" y="3090930"/>
            <a:ext cx="5480094" cy="28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9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Trabajo Permanente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s-MX" b="0" i="0" dirty="0" smtClean="0">
                <a:solidFill>
                  <a:srgbClr val="555555"/>
                </a:solidFill>
                <a:effectLst/>
                <a:latin typeface="inherit"/>
              </a:rPr>
              <a:t> </a:t>
            </a:r>
            <a:r>
              <a:rPr lang="es-MX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La superación personal es un trabajo de tiempo completo, de hecho, es un cambio de vida completo y profundo en cada una de las actividades diarias. </a:t>
            </a:r>
          </a:p>
          <a:p>
            <a:pPr fontAlgn="base"/>
            <a:endParaRPr lang="es-MX" dirty="0">
              <a:solidFill>
                <a:srgbClr val="555555"/>
              </a:solidFill>
              <a:latin typeface="Georgia" panose="02040502050405020303" pitchFamily="18" charset="0"/>
            </a:endParaRPr>
          </a:p>
          <a:p>
            <a:pPr fontAlgn="base"/>
            <a:endParaRPr lang="es-MX" dirty="0" smtClean="0">
              <a:solidFill>
                <a:srgbClr val="555555"/>
              </a:solidFill>
              <a:latin typeface="inherit"/>
            </a:endParaRPr>
          </a:p>
          <a:p>
            <a:pPr fontAlgn="base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294" y="3311726"/>
            <a:ext cx="4029411" cy="300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9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24034" y="714356"/>
            <a:ext cx="7239000" cy="13573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dirty="0">
                <a:solidFill>
                  <a:srgbClr val="0070C0"/>
                </a:solidFill>
              </a:rPr>
              <a:t/>
            </a:r>
            <a:br>
              <a:rPr lang="es-MX" sz="4000" dirty="0">
                <a:solidFill>
                  <a:srgbClr val="0070C0"/>
                </a:solidFill>
              </a:rPr>
            </a:br>
            <a:r>
              <a:rPr lang="es-MX" sz="4000" b="0" i="1" dirty="0">
                <a:solidFill>
                  <a:srgbClr val="0070C0"/>
                </a:solidFill>
                <a:latin typeface="Georgia" panose="02040502050405020303" pitchFamily="18" charset="0"/>
              </a:rPr>
              <a:t>PRÓPOSITO DEL Módulo</a:t>
            </a:r>
            <a:br>
              <a:rPr lang="es-MX" sz="4000" b="0" i="1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endParaRPr lang="es-MX" sz="4000" b="0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MX" altLang="es-MX" sz="3200" dirty="0" smtClean="0">
                <a:latin typeface="Georgia" panose="02040502050405020303" pitchFamily="18" charset="0"/>
              </a:rPr>
              <a:t>Desarrolla habilidades socioemocionales para manejar sus emociones y promover relaciones interpersonales sanas en un ambiente de aprendizaje, con asertividad.</a:t>
            </a:r>
            <a:endParaRPr lang="es-MX" altLang="es-MX" sz="32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2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latin typeface="Georgia" panose="02040502050405020303" pitchFamily="18" charset="0"/>
              </a:rPr>
              <a:t>Autoevaluaciones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84101"/>
            <a:ext cx="10515600" cy="4592862"/>
          </a:xfrm>
        </p:spPr>
        <p:txBody>
          <a:bodyPr/>
          <a:lstStyle/>
          <a:p>
            <a:pPr algn="just"/>
            <a:r>
              <a:rPr lang="es-MX" dirty="0" smtClean="0">
                <a:latin typeface="Georgia" panose="02040502050405020303" pitchFamily="18" charset="0"/>
              </a:rPr>
              <a:t>Es necesario hacer  </a:t>
            </a:r>
            <a:r>
              <a:rPr lang="es-MX" dirty="0">
                <a:latin typeface="Georgia" panose="02040502050405020303" pitchFamily="18" charset="0"/>
              </a:rPr>
              <a:t>autoevaluaciones </a:t>
            </a:r>
            <a:r>
              <a:rPr lang="es-MX" dirty="0" smtClean="0">
                <a:latin typeface="Georgia" panose="02040502050405020303" pitchFamily="18" charset="0"/>
              </a:rPr>
              <a:t>periódicas que nos  ayudaran a </a:t>
            </a:r>
            <a:r>
              <a:rPr lang="es-MX" dirty="0">
                <a:latin typeface="Georgia" panose="02040502050405020303" pitchFamily="18" charset="0"/>
              </a:rPr>
              <a:t>analizar nuestras actividades para determinar las cosas que se están haciendo bien así como las que se están haciendo mal y tomar las medidas necesarias para corregir. Las autoevaluaciones nos ayudan también a retomar el rumbo de nuestras vidas y a realinearnos con nuestra misión personal</a:t>
            </a:r>
            <a:r>
              <a:rPr lang="es-MX" dirty="0" smtClean="0">
                <a:latin typeface="Georgia" panose="02040502050405020303" pitchFamily="18" charset="0"/>
              </a:rPr>
              <a:t>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20" y="4362450"/>
            <a:ext cx="6667500" cy="210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0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Persistencia 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es-MX" dirty="0" smtClean="0">
                <a:solidFill>
                  <a:srgbClr val="555555"/>
                </a:solidFill>
                <a:latin typeface="Georgia" panose="02040502050405020303" pitchFamily="18" charset="0"/>
              </a:rPr>
              <a:t>Es muy común que en nuestro camino se presenten obstáculos que nos limitan el alcance de nuestras metas, ante esto es necesario </a:t>
            </a:r>
            <a:r>
              <a:rPr lang="es-MX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 analizar las causas de estas situaciones para   obtener  información y conocimientos que pueden ser utilizados para los siguientes intentos. </a:t>
            </a:r>
            <a:endParaRPr lang="es-MX" dirty="0">
              <a:latin typeface="Georgia" panose="02040502050405020303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888" y="4069366"/>
            <a:ext cx="4836017" cy="224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00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i="1" dirty="0" smtClean="0">
                <a:latin typeface="Georgia" panose="02040502050405020303" pitchFamily="18" charset="0"/>
              </a:rPr>
              <a:t/>
            </a:r>
            <a:br>
              <a:rPr lang="es-MX" sz="3600" b="1" i="1" dirty="0" smtClean="0">
                <a:latin typeface="Georgia" panose="02040502050405020303" pitchFamily="18" charset="0"/>
              </a:rPr>
            </a:br>
            <a:r>
              <a:rPr lang="es-MX" sz="3600" b="1" i="1" dirty="0" smtClean="0">
                <a:latin typeface="Georgia" panose="02040502050405020303" pitchFamily="18" charset="0"/>
              </a:rPr>
              <a:t>2.2 ¿Cómo evitar comportamientos: pesimistas, apáticos o conformistas en mi plan de vida?</a:t>
            </a:r>
            <a:br>
              <a:rPr lang="es-MX" sz="3600" b="1" i="1" dirty="0" smtClean="0">
                <a:latin typeface="Georgia" panose="02040502050405020303" pitchFamily="18" charset="0"/>
              </a:rPr>
            </a:br>
            <a:endParaRPr lang="es-MX" sz="3600" b="1" i="1" dirty="0">
              <a:latin typeface="Georgia" panose="02040502050405020303" pitchFamily="18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La forma en la que pensamos influye enormemente en cómo nos sentimos y en cómo actuamos. Por lo tanto cambiando nuestra forma de pensar podemos mejorar nuestra vida en infinitos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aspectos, uno de ellos es el plan de vida.</a:t>
            </a:r>
            <a:endParaRPr lang="es-MX" dirty="0">
              <a:latin typeface="Georgia" panose="02040502050405020303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87" y="3606085"/>
            <a:ext cx="5762625" cy="29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39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latin typeface="Georgia" panose="02040502050405020303" pitchFamily="18" charset="0"/>
              </a:rPr>
              <a:t>LA VISIÓN PESIMISTA 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5459" y="1455313"/>
            <a:ext cx="10658341" cy="4721650"/>
          </a:xfrm>
        </p:spPr>
        <p:txBody>
          <a:bodyPr/>
          <a:lstStyle/>
          <a:p>
            <a:pPr marL="0" indent="0" algn="just">
              <a:buNone/>
            </a:pPr>
            <a:endParaRPr lang="es-MX" dirty="0" smtClean="0">
              <a:solidFill>
                <a:srgbClr val="222222"/>
              </a:solidFill>
              <a:latin typeface="Roboto"/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Una 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visión</a:t>
            </a:r>
            <a:r>
              <a:rPr lang="es-MX" dirty="0">
                <a:solidFill>
                  <a:srgbClr val="469BD1"/>
                </a:solidFill>
                <a:latin typeface="Georgia" panose="02040502050405020303" pitchFamily="18" charset="0"/>
              </a:rPr>
              <a:t> </a:t>
            </a:r>
            <a:r>
              <a:rPr lang="es-MX" b="1" dirty="0" smtClean="0">
                <a:latin typeface="Georgia" panose="02040502050405020303" pitchFamily="18" charset="0"/>
              </a:rPr>
              <a:t>pesimista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 de la vida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es capaz 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de transformar posibles triunfos en fracasos y en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derrotas. </a:t>
            </a:r>
            <a:r>
              <a:rPr lang="es-MX" b="1" i="1" dirty="0">
                <a:solidFill>
                  <a:srgbClr val="222222"/>
                </a:solidFill>
                <a:latin typeface="Georgia" panose="02040502050405020303" pitchFamily="18" charset="0"/>
              </a:rPr>
              <a:t>L</a:t>
            </a:r>
            <a:r>
              <a:rPr lang="es-MX" b="1" i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os </a:t>
            </a:r>
            <a:r>
              <a:rPr lang="es-MX" b="1" i="1" dirty="0">
                <a:solidFill>
                  <a:srgbClr val="222222"/>
                </a:solidFill>
                <a:latin typeface="Georgia" panose="02040502050405020303" pitchFamily="18" charset="0"/>
              </a:rPr>
              <a:t>pesimistas cargan su mente de pensamientos negativos y distorsionan la visión de su mundo en algo oscuro y sombrío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 lo cual los hace ver la vida sin esperanza de ningún tipo.</a:t>
            </a:r>
            <a:endParaRPr lang="es-MX" dirty="0">
              <a:latin typeface="Georgia" panose="02040502050405020303" pitchFamily="18" charset="0"/>
            </a:endParaRPr>
          </a:p>
        </p:txBody>
      </p:sp>
      <p:pic>
        <p:nvPicPr>
          <p:cNvPr id="2050" name="Picture 2" descr="Resultado de imagen de vision pesimistavs vision posit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206" y="4001294"/>
            <a:ext cx="38100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49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36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Para </a:t>
            </a:r>
            <a:r>
              <a:rPr lang="es-MX" sz="3600" b="1" dirty="0">
                <a:solidFill>
                  <a:srgbClr val="0070C0"/>
                </a:solidFill>
                <a:latin typeface="Georgia" panose="02040502050405020303" pitchFamily="18" charset="0"/>
              </a:rPr>
              <a:t>evitar comportamientos: pesimistas, apáticos o </a:t>
            </a:r>
            <a:r>
              <a:rPr lang="es-MX" sz="36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conformistas toma en cuenta las siguientes sugerencias:</a:t>
            </a:r>
            <a:r>
              <a:rPr lang="es-MX" sz="3600" dirty="0" smtClean="0">
                <a:solidFill>
                  <a:srgbClr val="0070C0"/>
                </a:solidFill>
              </a:rPr>
              <a:t/>
            </a:r>
            <a:br>
              <a:rPr lang="es-MX" sz="3600" dirty="0" smtClean="0">
                <a:solidFill>
                  <a:srgbClr val="0070C0"/>
                </a:solidFill>
              </a:rPr>
            </a:br>
            <a:r>
              <a:rPr lang="es-MX" dirty="0" smtClean="0">
                <a:latin typeface="Arial Black" panose="020B0A04020102020204" pitchFamily="34" charset="0"/>
              </a:rPr>
              <a:t>1</a:t>
            </a:r>
            <a:r>
              <a:rPr lang="es-MX" sz="3600" dirty="0" smtClean="0">
                <a:latin typeface="Arial Black" panose="020B0A04020102020204" pitchFamily="34" charset="0"/>
              </a:rPr>
              <a:t>.</a:t>
            </a:r>
            <a:r>
              <a:rPr lang="es-MX" sz="3600" dirty="0" smtClean="0"/>
              <a:t> </a:t>
            </a:r>
            <a:r>
              <a:rPr lang="es-MX" sz="3600" b="1" dirty="0" smtClean="0">
                <a:latin typeface="Arial Black" panose="020B0A04020102020204" pitchFamily="34" charset="0"/>
              </a:rPr>
              <a:t>Evita </a:t>
            </a:r>
            <a:r>
              <a:rPr lang="es-MX" sz="3600" b="1" dirty="0">
                <a:latin typeface="Arial Black" panose="020B0A04020102020204" pitchFamily="34" charset="0"/>
              </a:rPr>
              <a:t>a toda costa ser un extremista</a:t>
            </a:r>
            <a:br>
              <a:rPr lang="es-MX" sz="3600" b="1" dirty="0">
                <a:latin typeface="Arial Black" panose="020B0A04020102020204" pitchFamily="34" charset="0"/>
              </a:rPr>
            </a:br>
            <a:endParaRPr lang="es-MX" sz="3600" b="1" dirty="0"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5016" y="2625172"/>
            <a:ext cx="10515600" cy="35754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222222"/>
                </a:solidFill>
                <a:latin typeface="Roboto"/>
              </a:rPr>
              <a:t>Si cualquier </a:t>
            </a:r>
            <a:r>
              <a:rPr lang="es-MX" dirty="0">
                <a:solidFill>
                  <a:srgbClr val="222222"/>
                </a:solidFill>
                <a:latin typeface="Roboto"/>
              </a:rPr>
              <a:t>pequeño tropiezo </a:t>
            </a:r>
            <a:r>
              <a:rPr lang="es-MX" dirty="0" smtClean="0">
                <a:solidFill>
                  <a:srgbClr val="222222"/>
                </a:solidFill>
                <a:latin typeface="Roboto"/>
              </a:rPr>
              <a:t>te  </a:t>
            </a:r>
            <a:r>
              <a:rPr lang="es-MX" dirty="0">
                <a:solidFill>
                  <a:srgbClr val="222222"/>
                </a:solidFill>
                <a:latin typeface="Roboto"/>
              </a:rPr>
              <a:t>hace </a:t>
            </a:r>
            <a:r>
              <a:rPr lang="es-MX" dirty="0" smtClean="0">
                <a:solidFill>
                  <a:srgbClr val="222222"/>
                </a:solidFill>
                <a:latin typeface="Roboto"/>
              </a:rPr>
              <a:t>sentir fracasado, </a:t>
            </a:r>
            <a:r>
              <a:rPr lang="es-MX" dirty="0">
                <a:solidFill>
                  <a:srgbClr val="222222"/>
                </a:solidFill>
                <a:latin typeface="Roboto"/>
              </a:rPr>
              <a:t>este </a:t>
            </a:r>
            <a:endParaRPr lang="es-MX" dirty="0" smtClean="0">
              <a:solidFill>
                <a:srgbClr val="222222"/>
              </a:solidFill>
              <a:latin typeface="Roboto"/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rgbClr val="222222"/>
                </a:solidFill>
                <a:latin typeface="Roboto"/>
              </a:rPr>
              <a:t>modo </a:t>
            </a:r>
            <a:r>
              <a:rPr lang="es-MX" dirty="0">
                <a:solidFill>
                  <a:srgbClr val="222222"/>
                </a:solidFill>
                <a:latin typeface="Roboto"/>
              </a:rPr>
              <a:t>de pensar </a:t>
            </a:r>
            <a:r>
              <a:rPr lang="es-MX" dirty="0" smtClean="0">
                <a:solidFill>
                  <a:srgbClr val="222222"/>
                </a:solidFill>
                <a:latin typeface="Roboto"/>
              </a:rPr>
              <a:t>  </a:t>
            </a:r>
            <a:r>
              <a:rPr lang="es-MX" dirty="0">
                <a:solidFill>
                  <a:srgbClr val="222222"/>
                </a:solidFill>
                <a:latin typeface="Roboto"/>
              </a:rPr>
              <a:t>puede </a:t>
            </a:r>
            <a:r>
              <a:rPr lang="es-MX" dirty="0" smtClean="0">
                <a:solidFill>
                  <a:srgbClr val="222222"/>
                </a:solidFill>
                <a:latin typeface="Roboto"/>
              </a:rPr>
              <a:t>llevarte </a:t>
            </a:r>
            <a:r>
              <a:rPr lang="es-MX" dirty="0">
                <a:solidFill>
                  <a:srgbClr val="222222"/>
                </a:solidFill>
                <a:latin typeface="Roboto"/>
              </a:rPr>
              <a:t>a un perfeccionismo que lo </a:t>
            </a:r>
            <a:r>
              <a:rPr lang="es-MX" dirty="0" smtClean="0">
                <a:solidFill>
                  <a:srgbClr val="222222"/>
                </a:solidFill>
                <a:latin typeface="Roboto"/>
              </a:rPr>
              <a:t>único que hará será paralizarte para acercarte  a </a:t>
            </a:r>
            <a:r>
              <a:rPr lang="es-MX" dirty="0">
                <a:solidFill>
                  <a:srgbClr val="222222"/>
                </a:solidFill>
                <a:latin typeface="Roboto"/>
              </a:rPr>
              <a:t>el </a:t>
            </a:r>
            <a:r>
              <a:rPr lang="es-MX" dirty="0" smtClean="0">
                <a:solidFill>
                  <a:srgbClr val="222222"/>
                </a:solidFill>
                <a:latin typeface="Roboto"/>
              </a:rPr>
              <a:t>triunfo.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890" y="4118461"/>
            <a:ext cx="5495857" cy="208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9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Raleway"/>
              </a:rPr>
              <a:t/>
            </a:r>
            <a:br>
              <a:rPr lang="es-MX" dirty="0" smtClean="0">
                <a:latin typeface="Raleway"/>
              </a:rPr>
            </a:br>
            <a:r>
              <a:rPr lang="es-MX" b="1" i="1" dirty="0" smtClean="0">
                <a:latin typeface="Georgia" panose="02040502050405020303" pitchFamily="18" charset="0"/>
              </a:rPr>
              <a:t>2.No generalices basándote  en una experiencia anterior</a:t>
            </a:r>
            <a:br>
              <a:rPr lang="es-MX" b="1" i="1" dirty="0" smtClean="0">
                <a:latin typeface="Georgia" panose="02040502050405020303" pitchFamily="18" charset="0"/>
              </a:rPr>
            </a:b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>
                <a:latin typeface="Georgia" panose="02040502050405020303" pitchFamily="18" charset="0"/>
              </a:rPr>
              <a:t>Si piensas que cada vez que intentes algo te sucederá lo negativo como en otras ocasiones, eso te </a:t>
            </a:r>
            <a:r>
              <a:rPr lang="es-MX" dirty="0">
                <a:latin typeface="Georgia" panose="02040502050405020303" pitchFamily="18" charset="0"/>
              </a:rPr>
              <a:t>impedirá </a:t>
            </a:r>
            <a:r>
              <a:rPr lang="es-MX" dirty="0" smtClean="0">
                <a:latin typeface="Georgia" panose="02040502050405020303" pitchFamily="18" charset="0"/>
              </a:rPr>
              <a:t>sentirte </a:t>
            </a:r>
            <a:r>
              <a:rPr lang="es-MX" dirty="0">
                <a:latin typeface="Georgia" panose="02040502050405020303" pitchFamily="18" charset="0"/>
              </a:rPr>
              <a:t>seguro de </a:t>
            </a:r>
            <a:r>
              <a:rPr lang="es-MX" dirty="0" smtClean="0">
                <a:latin typeface="Georgia" panose="02040502050405020303" pitchFamily="18" charset="0"/>
              </a:rPr>
              <a:t>ti </a:t>
            </a:r>
            <a:r>
              <a:rPr lang="es-MX" dirty="0">
                <a:latin typeface="Georgia" panose="02040502050405020303" pitchFamily="18" charset="0"/>
              </a:rPr>
              <a:t>mismo y </a:t>
            </a:r>
            <a:r>
              <a:rPr lang="es-MX" dirty="0" smtClean="0">
                <a:latin typeface="Georgia" panose="02040502050405020303" pitchFamily="18" charset="0"/>
              </a:rPr>
              <a:t>tu </a:t>
            </a:r>
            <a:r>
              <a:rPr lang="es-MX" dirty="0">
                <a:latin typeface="Georgia" panose="02040502050405020303" pitchFamily="18" charset="0"/>
              </a:rPr>
              <a:t>auto estima sufrirá por temor al </a:t>
            </a:r>
            <a:r>
              <a:rPr lang="es-MX" dirty="0" smtClean="0">
                <a:latin typeface="Georgia" panose="02040502050405020303" pitchFamily="18" charset="0"/>
              </a:rPr>
              <a:t>rechazo o equivocarte, recuerda aprender de los errores e inténtalo de nuevo con una actitud diferente.</a:t>
            </a:r>
            <a:endParaRPr lang="es-MX" dirty="0">
              <a:latin typeface="Georgia" panose="02040502050405020303" pitchFamily="18" charset="0"/>
            </a:endParaRPr>
          </a:p>
          <a:p>
            <a:endParaRPr lang="es-MX" dirty="0"/>
          </a:p>
        </p:txBody>
      </p:sp>
      <p:pic>
        <p:nvPicPr>
          <p:cNvPr id="3076" name="Picture 4" descr="Resultado de imagen de esta vez lo logr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66" y="3673474"/>
            <a:ext cx="3836876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1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i="1" dirty="0">
                <a:latin typeface="Georgia" panose="02040502050405020303" pitchFamily="18" charset="0"/>
              </a:rPr>
              <a:t>3. </a:t>
            </a:r>
            <a:r>
              <a:rPr lang="es-MX" sz="4000" b="1" i="1" dirty="0" smtClean="0">
                <a:latin typeface="Georgia" panose="02040502050405020303" pitchFamily="18" charset="0"/>
              </a:rPr>
              <a:t>Usa </a:t>
            </a:r>
            <a:r>
              <a:rPr lang="es-MX" sz="4000" b="1" i="1" dirty="0">
                <a:latin typeface="Georgia" panose="02040502050405020303" pitchFamily="18" charset="0"/>
              </a:rPr>
              <a:t>el filtro mental correcto</a:t>
            </a:r>
            <a:br>
              <a:rPr lang="es-MX" sz="4000" b="1" i="1" dirty="0">
                <a:latin typeface="Georgia" panose="02040502050405020303" pitchFamily="18" charset="0"/>
              </a:rPr>
            </a:br>
            <a:endParaRPr lang="es-MX" sz="4000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Cuando  pasas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por alto lo positivo que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tienes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en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tu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vida y solo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filtras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las situaciones negativas y las coloca en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t</a:t>
            </a:r>
            <a:r>
              <a:rPr lang="es-MX" dirty="0" smtClean="0">
                <a:latin typeface="Georgia" panose="02040502050405020303" pitchFamily="18" charset="0"/>
              </a:rPr>
              <a:t>u mente,</a:t>
            </a:r>
            <a:r>
              <a:rPr lang="es-MX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 estás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 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permitiendo que entre solo la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basura emocional,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 que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te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inducirá a pensar de una forma auto destructiva.</a:t>
            </a:r>
          </a:p>
          <a:p>
            <a:endParaRPr lang="es-MX" dirty="0"/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178" y="3490174"/>
            <a:ext cx="4762500" cy="310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3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i="1" dirty="0" smtClean="0">
                <a:latin typeface="Georgia" panose="02040502050405020303" pitchFamily="18" charset="0"/>
              </a:rPr>
              <a:t>4. Evita  magnificar  </a:t>
            </a:r>
            <a:r>
              <a:rPr lang="es-MX" sz="4000" b="1" i="1" dirty="0">
                <a:latin typeface="Georgia" panose="02040502050405020303" pitchFamily="18" charset="0"/>
              </a:rPr>
              <a:t>los problemas</a:t>
            </a:r>
            <a:br>
              <a:rPr lang="es-MX" sz="4000" b="1" i="1" dirty="0">
                <a:latin typeface="Georgia" panose="02040502050405020303" pitchFamily="18" charset="0"/>
              </a:rPr>
            </a:br>
            <a:endParaRPr lang="es-MX" sz="4000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Mientras tú  veas </a:t>
            </a:r>
            <a:r>
              <a:rPr lang="es-MX" b="1" dirty="0">
                <a:solidFill>
                  <a:srgbClr val="222222"/>
                </a:solidFill>
                <a:latin typeface="Georgia" panose="02040502050405020303" pitchFamily="18" charset="0"/>
              </a:rPr>
              <a:t>la vida desde un punto de </a:t>
            </a:r>
            <a:r>
              <a:rPr lang="es-MX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vista distorsionado</a:t>
            </a:r>
            <a:r>
              <a:rPr lang="es-MX" b="1" dirty="0">
                <a:solidFill>
                  <a:srgbClr val="222222"/>
                </a:solidFill>
                <a:latin typeface="Georgia" panose="02040502050405020303" pitchFamily="18" charset="0"/>
              </a:rPr>
              <a:t>, </a:t>
            </a:r>
            <a:r>
              <a:rPr lang="es-MX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 </a:t>
            </a:r>
            <a:r>
              <a:rPr lang="es-MX" b="1" dirty="0">
                <a:solidFill>
                  <a:srgbClr val="222222"/>
                </a:solidFill>
                <a:latin typeface="Georgia" panose="02040502050405020303" pitchFamily="18" charset="0"/>
              </a:rPr>
              <a:t>no podrá alcanzar sus metas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 pues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tus binoculares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emocionales no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te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permitirán ver los problemas del tamaño que realmente son.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016" y="3631842"/>
            <a:ext cx="6349956" cy="312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8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800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i="1" dirty="0">
                <a:latin typeface="Georgia" panose="02040502050405020303" pitchFamily="18" charset="0"/>
              </a:rPr>
              <a:t>5</a:t>
            </a:r>
            <a:r>
              <a:rPr lang="es-MX" b="1" i="1" dirty="0" smtClean="0">
                <a:latin typeface="Georgia" panose="02040502050405020303" pitchFamily="18" charset="0"/>
              </a:rPr>
              <a:t>. Evita  mezclar la razona </a:t>
            </a:r>
            <a:r>
              <a:rPr lang="es-MX" b="1" i="1" dirty="0">
                <a:latin typeface="Georgia" panose="02040502050405020303" pitchFamily="18" charset="0"/>
              </a:rPr>
              <a:t>con </a:t>
            </a:r>
            <a:r>
              <a:rPr lang="es-MX" b="1" i="1" dirty="0" smtClean="0">
                <a:latin typeface="Georgia" panose="02040502050405020303" pitchFamily="18" charset="0"/>
              </a:rPr>
              <a:t>tus </a:t>
            </a:r>
            <a:r>
              <a:rPr lang="es-MX" b="1" i="1" dirty="0">
                <a:latin typeface="Georgia" panose="02040502050405020303" pitchFamily="18" charset="0"/>
              </a:rPr>
              <a:t>sentimientos</a:t>
            </a:r>
            <a:br>
              <a:rPr lang="es-MX" b="1" i="1" dirty="0">
                <a:latin typeface="Georgia" panose="02040502050405020303" pitchFamily="18" charset="0"/>
              </a:rPr>
            </a:b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90918"/>
            <a:ext cx="10515600" cy="4786045"/>
          </a:xfrm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rgbClr val="222222"/>
              </a:solidFill>
              <a:latin typeface="Roboto"/>
            </a:endParaRPr>
          </a:p>
          <a:p>
            <a:pPr algn="just"/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Evita envolver  tu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razonamiento con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tus emociones. La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razón es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el pensamiento lógico y no debe enfocarse en como tú te  sientes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anímicamente. Siempre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acuérdate  </a:t>
            </a:r>
            <a:r>
              <a:rPr lang="es-MX" dirty="0">
                <a:solidFill>
                  <a:srgbClr val="222222"/>
                </a:solidFill>
                <a:latin typeface="Georgia" panose="02040502050405020303" pitchFamily="18" charset="0"/>
              </a:rPr>
              <a:t>que las emociones nos traicionan y nos hacen actuar por </a:t>
            </a:r>
            <a:r>
              <a:rPr lang="es-MX" dirty="0" smtClean="0">
                <a:solidFill>
                  <a:srgbClr val="222222"/>
                </a:solidFill>
                <a:latin typeface="Georgia" panose="02040502050405020303" pitchFamily="18" charset="0"/>
              </a:rPr>
              <a:t>impulso.</a:t>
            </a:r>
            <a:endParaRPr lang="es-MX" dirty="0">
              <a:latin typeface="Georgia" panose="02040502050405020303" pitchFamily="18" charset="0"/>
            </a:endParaRPr>
          </a:p>
        </p:txBody>
      </p:sp>
      <p:pic>
        <p:nvPicPr>
          <p:cNvPr id="5122" name="Picture 2" descr="Resultado de imagen de emocion vs raz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54" y="3748634"/>
            <a:ext cx="5833101" cy="276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14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i="1" dirty="0">
                <a:latin typeface="Georgia" panose="02040502050405020303" pitchFamily="18" charset="0"/>
              </a:rPr>
              <a:t>6</a:t>
            </a:r>
            <a:r>
              <a:rPr lang="es-MX" b="1" i="1" dirty="0" smtClean="0">
                <a:latin typeface="Georgia" panose="02040502050405020303" pitchFamily="18" charset="0"/>
              </a:rPr>
              <a:t>.  </a:t>
            </a:r>
            <a:r>
              <a:rPr lang="es-MX" b="1" i="1" dirty="0">
                <a:latin typeface="Georgia" panose="02040502050405020303" pitchFamily="18" charset="0"/>
              </a:rPr>
              <a:t>No </a:t>
            </a:r>
            <a:r>
              <a:rPr lang="es-MX" b="1" i="1" dirty="0" smtClean="0">
                <a:latin typeface="Georgia" panose="02040502050405020303" pitchFamily="18" charset="0"/>
              </a:rPr>
              <a:t>personalices </a:t>
            </a:r>
            <a:r>
              <a:rPr lang="es-MX" b="1" i="1" dirty="0">
                <a:latin typeface="Georgia" panose="02040502050405020303" pitchFamily="18" charset="0"/>
              </a:rPr>
              <a:t>todo lo que le ocurre</a:t>
            </a:r>
            <a:br>
              <a:rPr lang="es-MX" b="1" i="1" dirty="0">
                <a:latin typeface="Georgia" panose="02040502050405020303" pitchFamily="18" charset="0"/>
              </a:rPr>
            </a:b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>
                <a:latin typeface="Roboto"/>
              </a:rPr>
              <a:t>Elimine </a:t>
            </a:r>
            <a:r>
              <a:rPr lang="es-MX" dirty="0">
                <a:latin typeface="Roboto"/>
              </a:rPr>
              <a:t>la auto crítica implacable y </a:t>
            </a:r>
            <a:r>
              <a:rPr lang="es-MX" dirty="0" smtClean="0">
                <a:latin typeface="Roboto"/>
              </a:rPr>
              <a:t>las percepciones distorsionadas sobre tu </a:t>
            </a:r>
            <a:r>
              <a:rPr lang="es-MX" dirty="0">
                <a:latin typeface="Roboto"/>
              </a:rPr>
              <a:t>persona. </a:t>
            </a:r>
            <a:r>
              <a:rPr lang="es-MX" dirty="0" smtClean="0">
                <a:latin typeface="Roboto"/>
              </a:rPr>
              <a:t>De lo contrario el </a:t>
            </a:r>
            <a:r>
              <a:rPr lang="es-MX" b="1" dirty="0" smtClean="0">
                <a:latin typeface="Roboto"/>
              </a:rPr>
              <a:t> </a:t>
            </a:r>
            <a:r>
              <a:rPr lang="es-MX" b="1" dirty="0">
                <a:latin typeface="Roboto"/>
              </a:rPr>
              <a:t>mínimo error que </a:t>
            </a:r>
            <a:r>
              <a:rPr lang="es-MX" b="1" dirty="0" smtClean="0">
                <a:latin typeface="Roboto"/>
              </a:rPr>
              <a:t>tú  cometas te lo  recriminarás llamándote  “tonto”, “perdedor</a:t>
            </a:r>
            <a:r>
              <a:rPr lang="es-MX" b="1" dirty="0">
                <a:latin typeface="Roboto"/>
              </a:rPr>
              <a:t>”, “fracasado”</a:t>
            </a:r>
            <a:r>
              <a:rPr lang="es-MX" dirty="0">
                <a:latin typeface="Roboto"/>
              </a:rPr>
              <a:t> y otras etiquetas que </a:t>
            </a:r>
            <a:r>
              <a:rPr lang="es-MX" dirty="0" smtClean="0">
                <a:latin typeface="Roboto"/>
              </a:rPr>
              <a:t> tratarás </a:t>
            </a:r>
            <a:r>
              <a:rPr lang="es-MX" dirty="0">
                <a:latin typeface="Roboto"/>
              </a:rPr>
              <a:t>de imprimir en </a:t>
            </a:r>
            <a:r>
              <a:rPr lang="es-MX" dirty="0" smtClean="0">
                <a:latin typeface="Roboto"/>
              </a:rPr>
              <a:t>tu </a:t>
            </a:r>
            <a:r>
              <a:rPr lang="es-MX" dirty="0">
                <a:latin typeface="Roboto"/>
              </a:rPr>
              <a:t>mente con un marcador </a:t>
            </a:r>
            <a:r>
              <a:rPr lang="es-MX" dirty="0" smtClean="0">
                <a:latin typeface="Roboto"/>
              </a:rPr>
              <a:t>permanente y que te impedirá cumplir con tu proyecto de vida.</a:t>
            </a:r>
          </a:p>
          <a:p>
            <a:pPr algn="just"/>
            <a:endParaRPr lang="es-MX" dirty="0"/>
          </a:p>
        </p:txBody>
      </p:sp>
      <p:pic>
        <p:nvPicPr>
          <p:cNvPr id="6146" name="Picture 2" descr="Resultado de imagen de autocrí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142" y="4216399"/>
            <a:ext cx="581025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3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17972" y="450760"/>
            <a:ext cx="7239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4400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es-MX" sz="4400" i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es-MX" sz="4400" i="1" dirty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es-MX" sz="4400" i="1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es-MX" sz="4400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es-MX" sz="4400" i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es-MX" sz="4400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CONTENIDOS </a:t>
            </a:r>
            <a:r>
              <a:rPr lang="es-MX" sz="4400" i="1" dirty="0">
                <a:solidFill>
                  <a:srgbClr val="0070C0"/>
                </a:solidFill>
                <a:latin typeface="Georgia" panose="02040502050405020303" pitchFamily="18" charset="0"/>
              </a:rPr>
              <a:t>DEL MÓDULO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9854" y="1803042"/>
            <a:ext cx="8460346" cy="4769209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es-MX" sz="3600" dirty="0"/>
              <a:t>2</a:t>
            </a:r>
            <a:r>
              <a:rPr lang="es-MX" sz="3600" dirty="0" smtClean="0"/>
              <a:t>.1 </a:t>
            </a:r>
            <a:r>
              <a:rPr lang="es-MX" sz="3600" dirty="0"/>
              <a:t>Desarrollo Integral para lograr la </a:t>
            </a:r>
            <a:r>
              <a:rPr lang="es-MX" sz="3600" dirty="0" smtClean="0"/>
              <a:t>autorrealización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endParaRPr lang="es-MX" sz="3600" dirty="0" smtClean="0"/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es-MX" sz="3600" dirty="0" smtClean="0"/>
              <a:t>2.2 </a:t>
            </a:r>
            <a:r>
              <a:rPr lang="es-MX" sz="3600" dirty="0"/>
              <a:t>¿Cómo evitar comportamientos: </a:t>
            </a:r>
            <a:r>
              <a:rPr lang="es-MX" sz="3600" dirty="0" smtClean="0"/>
              <a:t>pesimistas, apáticos </a:t>
            </a:r>
            <a:r>
              <a:rPr lang="es-MX" sz="3600" dirty="0"/>
              <a:t>o </a:t>
            </a:r>
            <a:r>
              <a:rPr lang="es-MX" sz="3600" dirty="0" smtClean="0"/>
              <a:t>conformistas </a:t>
            </a:r>
            <a:r>
              <a:rPr lang="es-MX" sz="3600" dirty="0"/>
              <a:t>en mi plan de </a:t>
            </a:r>
            <a:r>
              <a:rPr lang="es-MX" sz="3600" dirty="0" smtClean="0"/>
              <a:t>vida?</a:t>
            </a:r>
            <a:endParaRPr lang="es-MX" sz="3200" dirty="0"/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endParaRPr lang="es-MX" sz="3200" dirty="0"/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0193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smtClean="0">
                <a:latin typeface="Georgia" panose="02040502050405020303" pitchFamily="18" charset="0"/>
              </a:rPr>
              <a:t>Ser optimista es confiar en uno mismo (a)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Aprende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a despertar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una actitud  positiva, ”toma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lo mejor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” de cada situación, piensa que incluso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“detrás de una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adversidad 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hay una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oportunidad”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para empezar de nuevo con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mayor  conocimiento, y recuerda que 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 no hay nada que  no se dé en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la vida sin disciplina, ni objetivos,  </a:t>
            </a:r>
            <a:r>
              <a:rPr lang="es-MX" b="1" dirty="0">
                <a:latin typeface="Georgia" panose="02040502050405020303" pitchFamily="18" charset="0"/>
              </a:rPr>
              <a:t>todo obedece a un plan de vida.</a:t>
            </a:r>
            <a:endParaRPr lang="es-MX" b="1" dirty="0"/>
          </a:p>
        </p:txBody>
      </p:sp>
      <p:pic>
        <p:nvPicPr>
          <p:cNvPr id="7170" name="Picture 2" descr="Resultado de imagen de plan de vida y optimis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054" y="4262437"/>
            <a:ext cx="4286250" cy="204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43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i="1" dirty="0" smtClean="0">
                <a:latin typeface="Georgia" panose="02040502050405020303" pitchFamily="18" charset="0"/>
              </a:rPr>
              <a:t> Personajes, destacados  </a:t>
            </a:r>
            <a:r>
              <a:rPr lang="es-MX" b="1" i="1" dirty="0">
                <a:latin typeface="Georgia" panose="02040502050405020303" pitchFamily="18" charset="0"/>
              </a:rPr>
              <a:t>que </a:t>
            </a:r>
            <a:r>
              <a:rPr lang="es-MX" b="1" i="1" dirty="0" smtClean="0">
                <a:latin typeface="Georgia" panose="02040502050405020303" pitchFamily="18" charset="0"/>
              </a:rPr>
              <a:t>lograron la autorrealización, pese a situaciones adversas.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8439" y="1838504"/>
            <a:ext cx="10515600" cy="4351338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000000"/>
                </a:solidFill>
                <a:latin typeface="Segoe UI" panose="020B0502040204020203" pitchFamily="34" charset="0"/>
              </a:rPr>
              <a:t> </a:t>
            </a:r>
            <a:r>
              <a:rPr lang="es-MX" sz="4400" b="1" dirty="0" smtClean="0">
                <a:solidFill>
                  <a:srgbClr val="C00000"/>
                </a:solidFill>
                <a:latin typeface="Segoe UI" panose="020B0502040204020203" pitchFamily="34" charset="0"/>
              </a:rPr>
              <a:t>Jack </a:t>
            </a:r>
            <a:r>
              <a:rPr lang="es-MX" sz="4400" b="1" dirty="0" err="1" smtClean="0">
                <a:solidFill>
                  <a:srgbClr val="C00000"/>
                </a:solidFill>
                <a:latin typeface="Segoe UI" panose="020B0502040204020203" pitchFamily="34" charset="0"/>
              </a:rPr>
              <a:t>Ma</a:t>
            </a:r>
            <a:endParaRPr lang="es-MX" sz="4400" b="1" dirty="0" smtClean="0">
              <a:solidFill>
                <a:srgbClr val="C00000"/>
              </a:solidFill>
              <a:latin typeface="Segoe UI" panose="020B0502040204020203" pitchFamily="34" charset="0"/>
            </a:endParaRPr>
          </a:p>
          <a:p>
            <a:endParaRPr lang="es-MX" b="1" dirty="0">
              <a:solidFill>
                <a:srgbClr val="C00000"/>
              </a:solidFill>
              <a:latin typeface="Segoe UI" panose="020B0502040204020203" pitchFamily="34" charset="0"/>
            </a:endParaRPr>
          </a:p>
          <a:p>
            <a:endParaRPr lang="es-MX" dirty="0" smtClean="0">
              <a:solidFill>
                <a:srgbClr val="C00000"/>
              </a:solidFill>
              <a:latin typeface="Segoe UI" panose="020B0502040204020203" pitchFamily="34" charset="0"/>
            </a:endParaRPr>
          </a:p>
          <a:p>
            <a:pPr marL="0" indent="0" algn="just">
              <a:buNone/>
            </a:pPr>
            <a:endParaRPr lang="es-MX" dirty="0" smtClean="0">
              <a:solidFill>
                <a:srgbClr val="C00000"/>
              </a:solidFill>
              <a:latin typeface="Segoe UI" panose="020B0502040204020203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rgbClr val="000000"/>
                </a:solidFill>
                <a:latin typeface="Segoe UI" panose="020B0502040204020203" pitchFamily="34" charset="0"/>
              </a:rPr>
              <a:t>En </a:t>
            </a:r>
            <a:r>
              <a:rPr lang="es-MX" dirty="0">
                <a:solidFill>
                  <a:srgbClr val="000000"/>
                </a:solidFill>
                <a:latin typeface="Segoe UI" panose="020B0502040204020203" pitchFamily="34" charset="0"/>
              </a:rPr>
              <a:t>su </a:t>
            </a:r>
            <a:r>
              <a:rPr lang="es-MX" dirty="0" smtClean="0">
                <a:solidFill>
                  <a:srgbClr val="000000"/>
                </a:solidFill>
                <a:latin typeface="Segoe UI" panose="020B0502040204020203" pitchFamily="34" charset="0"/>
              </a:rPr>
              <a:t>juventud</a:t>
            </a:r>
            <a:r>
              <a:rPr lang="es-MX" b="1" dirty="0">
                <a:solidFill>
                  <a:srgbClr val="000000"/>
                </a:solidFill>
                <a:latin typeface="Segoe UI" panose="020B0502040204020203" pitchFamily="34" charset="0"/>
              </a:rPr>
              <a:t> falló el examen de ingreso al colegio</a:t>
            </a:r>
            <a:r>
              <a:rPr lang="es-MX" dirty="0">
                <a:solidFill>
                  <a:srgbClr val="000000"/>
                </a:solidFill>
                <a:latin typeface="Segoe UI" panose="020B0502040204020203" pitchFamily="34" charset="0"/>
              </a:rPr>
              <a:t> en tres ocasiones. Al final el empresario logró ingresar en una institución educativa, pero fue </a:t>
            </a:r>
            <a:r>
              <a:rPr lang="es-MX" b="1" dirty="0">
                <a:solidFill>
                  <a:srgbClr val="000000"/>
                </a:solidFill>
                <a:latin typeface="Segoe UI" panose="020B0502040204020203" pitchFamily="34" charset="0"/>
              </a:rPr>
              <a:t>expulsado</a:t>
            </a:r>
            <a:r>
              <a:rPr lang="es-MX" dirty="0">
                <a:solidFill>
                  <a:srgbClr val="000000"/>
                </a:solidFill>
                <a:latin typeface="Segoe UI" panose="020B0502040204020203" pitchFamily="34" charset="0"/>
              </a:rPr>
              <a:t>. Después del fracaso en los estudios el joven trató de conseguir un trabajo, pero fue rechazado en 30 ocasiones. </a:t>
            </a:r>
          </a:p>
          <a:p>
            <a:endParaRPr lang="es-MX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endParaRPr lang="es-MX" dirty="0"/>
          </a:p>
        </p:txBody>
      </p:sp>
      <p:pic>
        <p:nvPicPr>
          <p:cNvPr id="8194" name="Picture 2" descr=" Jack Ma, Oprah, Disney, Jobs: Personas exitosas que lograron triunfar tras uno o varios fracas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819" y="1980172"/>
            <a:ext cx="3682329" cy="196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2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5626" y="590214"/>
            <a:ext cx="9658082" cy="1325563"/>
          </a:xfrm>
        </p:spPr>
        <p:txBody>
          <a:bodyPr>
            <a:normAutofit/>
          </a:bodyPr>
          <a:lstStyle/>
          <a:p>
            <a:pPr algn="ctr" fontAlgn="base"/>
            <a:r>
              <a:rPr lang="es-MX" b="1" i="1" dirty="0" smtClean="0">
                <a:solidFill>
                  <a:srgbClr val="181818"/>
                </a:solidFill>
                <a:latin typeface="Georgia" panose="02040502050405020303" pitchFamily="18" charset="0"/>
              </a:rPr>
              <a:t>Jack </a:t>
            </a:r>
            <a:r>
              <a:rPr lang="es-MX" b="1" i="1" dirty="0" err="1" smtClean="0">
                <a:solidFill>
                  <a:srgbClr val="181818"/>
                </a:solidFill>
                <a:latin typeface="Georgia" panose="02040502050405020303" pitchFamily="18" charset="0"/>
              </a:rPr>
              <a:t>Ma</a:t>
            </a:r>
            <a:r>
              <a:rPr lang="es-MX" b="1" i="1" dirty="0">
                <a:solidFill>
                  <a:srgbClr val="181818"/>
                </a:solidFill>
                <a:latin typeface="Georgia" panose="02040502050405020303" pitchFamily="18" charset="0"/>
              </a:rPr>
              <a:t> </a:t>
            </a:r>
            <a:r>
              <a:rPr lang="es-MX" b="1" i="1" dirty="0" smtClean="0">
                <a:solidFill>
                  <a:srgbClr val="181818"/>
                </a:solidFill>
                <a:latin typeface="Georgia" panose="02040502050405020303" pitchFamily="18" charset="0"/>
              </a:rPr>
              <a:t> </a:t>
            </a:r>
            <a:r>
              <a:rPr lang="es-MX" b="1" i="1" dirty="0">
                <a:solidFill>
                  <a:srgbClr val="181818"/>
                </a:solidFill>
                <a:latin typeface="Georgia" panose="02040502050405020303" pitchFamily="18" charset="0"/>
              </a:rPr>
              <a:t>propone este plan de vida para triunfar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22738"/>
            <a:ext cx="10515600" cy="4906851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s-MX" dirty="0">
              <a:solidFill>
                <a:srgbClr val="181818"/>
              </a:solidFill>
              <a:latin typeface="Times" panose="02020603050405020304" pitchFamily="18" charset="0"/>
            </a:endParaRPr>
          </a:p>
          <a:p>
            <a:pPr fontAlgn="base"/>
            <a: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  <a:t>Antes de los 20 </a:t>
            </a:r>
            <a:b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</a:b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Aprende y adquiere experiencias</a:t>
            </a:r>
            <a:r>
              <a:rPr lang="es-MX" dirty="0" smtClean="0">
                <a:solidFill>
                  <a:srgbClr val="181818"/>
                </a:solidFill>
                <a:latin typeface="Georgia" panose="02040502050405020303" pitchFamily="18" charset="0"/>
              </a:rPr>
              <a:t>.</a:t>
            </a:r>
          </a:p>
          <a:p>
            <a:pPr fontAlgn="base"/>
            <a:endParaRPr lang="es-MX" dirty="0">
              <a:solidFill>
                <a:srgbClr val="181818"/>
              </a:solidFill>
              <a:latin typeface="Georgia" panose="02040502050405020303" pitchFamily="18" charset="0"/>
            </a:endParaRPr>
          </a:p>
          <a:p>
            <a:pPr fontAlgn="base"/>
            <a: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  <a:t>Antes de los 30 </a:t>
            </a:r>
            <a:endParaRPr lang="es-MX" b="1" dirty="0" smtClean="0">
              <a:solidFill>
                <a:srgbClr val="181818"/>
              </a:solidFill>
              <a:latin typeface="Georgia" panose="02040502050405020303" pitchFamily="18" charset="0"/>
            </a:endParaRPr>
          </a:p>
          <a:p>
            <a:pPr marL="0" indent="0" algn="just" fontAlgn="base">
              <a:buNone/>
            </a:pPr>
            <a:r>
              <a:rPr lang="es-MX" dirty="0" smtClean="0">
                <a:solidFill>
                  <a:srgbClr val="181818"/>
                </a:solidFill>
                <a:latin typeface="Georgia" panose="02040502050405020303" pitchFamily="18" charset="0"/>
              </a:rPr>
              <a:t>Sigue </a:t>
            </a: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a un líder. Intenta tener un buen jefe (es decir, alguien de quien puedas </a:t>
            </a:r>
            <a:r>
              <a:rPr lang="es-MX" dirty="0" smtClean="0">
                <a:solidFill>
                  <a:srgbClr val="181818"/>
                </a:solidFill>
                <a:latin typeface="Georgia" panose="02040502050405020303" pitchFamily="18" charset="0"/>
              </a:rPr>
              <a:t>aprender). </a:t>
            </a: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Trabaja en una compañía pequeña porque en una grande solo serás una pieza del engranaje y no aprenderás nada. Es el momento de aprender muchas cosas a la vez, con </a:t>
            </a:r>
            <a:r>
              <a:rPr lang="es-MX" dirty="0" smtClean="0">
                <a:solidFill>
                  <a:srgbClr val="181818"/>
                </a:solidFill>
                <a:latin typeface="Georgia" panose="02040502050405020303" pitchFamily="18" charset="0"/>
              </a:rPr>
              <a:t>pasión </a:t>
            </a: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y disciplina</a:t>
            </a:r>
            <a:r>
              <a:rPr lang="es-MX" dirty="0" smtClean="0">
                <a:solidFill>
                  <a:srgbClr val="181818"/>
                </a:solidFill>
                <a:latin typeface="Georgia" panose="02040502050405020303" pitchFamily="18" charset="0"/>
              </a:rPr>
              <a:t>.</a:t>
            </a:r>
            <a:endParaRPr lang="es-MX" dirty="0">
              <a:solidFill>
                <a:srgbClr val="181818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5017" y="833951"/>
            <a:ext cx="10515600" cy="4351338"/>
          </a:xfrm>
        </p:spPr>
        <p:txBody>
          <a:bodyPr>
            <a:noAutofit/>
          </a:bodyPr>
          <a:lstStyle/>
          <a:p>
            <a:pPr lvl="0" fontAlgn="base"/>
            <a: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  <a:t>Entre los 30 y 40</a:t>
            </a:r>
            <a:b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</a:b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Decide si quieres trabajar para otros o crear tu propio proyecto, Es el momento de emprender.</a:t>
            </a:r>
          </a:p>
          <a:p>
            <a:pPr lvl="0" fontAlgn="base"/>
            <a: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  <a:t>Entre los 40 y 50</a:t>
            </a:r>
            <a:b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</a:b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Solo dedícate a hacer lo que dominas, invierte tu tiempo en ser excelente en lo que ya eres bueno. Es muy tarde para experimentar con nuevas disciplinas.</a:t>
            </a:r>
          </a:p>
          <a:p>
            <a:pPr lvl="0" fontAlgn="base"/>
            <a: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  <a:t>Entre los 50 y los 60 </a:t>
            </a:r>
            <a:b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</a:b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Trabaja para gente más joven que tú, porque ellos pueden hacerlo mejor. Confía e invierte en ellos.</a:t>
            </a:r>
          </a:p>
          <a:p>
            <a:pPr lvl="0" fontAlgn="base"/>
            <a:r>
              <a:rPr lang="es-MX" b="1" dirty="0">
                <a:solidFill>
                  <a:srgbClr val="181818"/>
                </a:solidFill>
                <a:latin typeface="Georgia" panose="02040502050405020303" pitchFamily="18" charset="0"/>
              </a:rPr>
              <a:t>A partir de los 60 </a:t>
            </a:r>
            <a:r>
              <a:rPr lang="es-MX" dirty="0">
                <a:solidFill>
                  <a:srgbClr val="181818"/>
                </a:solidFill>
                <a:latin typeface="Georgia" panose="02040502050405020303" pitchFamily="18" charset="0"/>
              </a:rPr>
              <a:t>Vete a playa y a tomar el sol. Es muy tarde para cambiar. </a:t>
            </a:r>
          </a:p>
          <a:p>
            <a:pPr lvl="0" fontAlgn="base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61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464646"/>
                </a:solidFill>
                <a:latin typeface="PT Serif"/>
              </a:rPr>
              <a:t>Milton </a:t>
            </a:r>
            <a:r>
              <a:rPr lang="es-MX" b="1" i="1" dirty="0" err="1" smtClean="0">
                <a:solidFill>
                  <a:srgbClr val="464646"/>
                </a:solidFill>
                <a:latin typeface="PT Serif"/>
              </a:rPr>
              <a:t>Hershey</a:t>
            </a:r>
            <a:endParaRPr lang="es-MX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>
                <a:latin typeface="Georgia" panose="02040502050405020303" pitchFamily="18" charset="0"/>
              </a:rPr>
              <a:t>C</a:t>
            </a:r>
            <a:r>
              <a:rPr lang="es-MX" dirty="0" smtClean="0">
                <a:latin typeface="Georgia" panose="02040502050405020303" pitchFamily="18" charset="0"/>
              </a:rPr>
              <a:t>uando </a:t>
            </a:r>
            <a:r>
              <a:rPr lang="es-MX" dirty="0">
                <a:latin typeface="Georgia" panose="02040502050405020303" pitchFamily="18" charset="0"/>
              </a:rPr>
              <a:t>Milton comenzó la producción de dulces era un don nadie. Después de haber sido despedido de una imprenta, comenzó tres negocios de dulces y vio caer cada una de ellas. En un último intento, fundó la empresa </a:t>
            </a:r>
            <a:r>
              <a:rPr lang="es-MX" dirty="0" err="1">
                <a:latin typeface="Georgia" panose="02040502050405020303" pitchFamily="18" charset="0"/>
              </a:rPr>
              <a:t>Hershey’s</a:t>
            </a:r>
            <a:r>
              <a:rPr lang="es-MX" dirty="0">
                <a:latin typeface="Georgia" panose="02040502050405020303" pitchFamily="18" charset="0"/>
              </a:rPr>
              <a:t> y se convirtió en un nombre conocido dentro de la </a:t>
            </a:r>
            <a:r>
              <a:rPr lang="es-MX" dirty="0" smtClean="0">
                <a:latin typeface="Georgia" panose="02040502050405020303" pitchFamily="18" charset="0"/>
              </a:rPr>
              <a:t>industria, gracias a su perseverancia y dedicación.</a:t>
            </a:r>
            <a:endParaRPr lang="es-MX" dirty="0">
              <a:latin typeface="Georgia" panose="02040502050405020303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s-MX" dirty="0"/>
          </a:p>
        </p:txBody>
      </p:sp>
      <p:pic>
        <p:nvPicPr>
          <p:cNvPr id="9218" name="Picture 2" descr="Resultado de imagen de milton hersh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806" y="4279342"/>
            <a:ext cx="4762500" cy="23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94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REFLEXIÓN</a:t>
            </a:r>
            <a:br>
              <a:rPr lang="es-MX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endParaRPr lang="es-MX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78039"/>
            <a:ext cx="10515600" cy="4798924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464646"/>
                </a:solidFill>
                <a:latin typeface="Georgia" panose="02040502050405020303" pitchFamily="18" charset="0"/>
              </a:rPr>
              <a:t>La próxima vez que enfrentes una derrota, Inspírate en  </a:t>
            </a:r>
            <a:r>
              <a:rPr lang="es-MX" dirty="0">
                <a:solidFill>
                  <a:srgbClr val="464646"/>
                </a:solidFill>
                <a:latin typeface="Georgia" panose="02040502050405020303" pitchFamily="18" charset="0"/>
              </a:rPr>
              <a:t>historias </a:t>
            </a:r>
            <a:r>
              <a:rPr lang="es-MX" dirty="0" smtClean="0">
                <a:solidFill>
                  <a:srgbClr val="464646"/>
                </a:solidFill>
                <a:latin typeface="Georgia" panose="02040502050405020303" pitchFamily="18" charset="0"/>
              </a:rPr>
              <a:t> de personas que pese a situaciones muy difíciles o adversas triunfaron. Recuerda que en </a:t>
            </a:r>
            <a:r>
              <a:rPr lang="es-MX" dirty="0">
                <a:solidFill>
                  <a:srgbClr val="464646"/>
                </a:solidFill>
                <a:latin typeface="Georgia" panose="02040502050405020303" pitchFamily="18" charset="0"/>
              </a:rPr>
              <a:t>algunos momentos, ciertos fracasos pueden </a:t>
            </a:r>
            <a:r>
              <a:rPr lang="es-MX" dirty="0" smtClean="0">
                <a:solidFill>
                  <a:srgbClr val="464646"/>
                </a:solidFill>
                <a:latin typeface="Georgia" panose="02040502050405020303" pitchFamily="18" charset="0"/>
              </a:rPr>
              <a:t>parecer como </a:t>
            </a:r>
            <a:r>
              <a:rPr lang="es-MX" dirty="0">
                <a:solidFill>
                  <a:srgbClr val="464646"/>
                </a:solidFill>
                <a:latin typeface="Georgia" panose="02040502050405020303" pitchFamily="18" charset="0"/>
              </a:rPr>
              <a:t>el final del camino, </a:t>
            </a:r>
            <a:r>
              <a:rPr lang="es-MX" dirty="0" smtClean="0">
                <a:solidFill>
                  <a:srgbClr val="464646"/>
                </a:solidFill>
                <a:latin typeface="Georgia" panose="02040502050405020303" pitchFamily="18" charset="0"/>
              </a:rPr>
              <a:t>pero no olvides, que hay </a:t>
            </a:r>
            <a:r>
              <a:rPr lang="es-MX" dirty="0">
                <a:solidFill>
                  <a:srgbClr val="464646"/>
                </a:solidFill>
                <a:latin typeface="Georgia" panose="02040502050405020303" pitchFamily="18" charset="0"/>
              </a:rPr>
              <a:t>muchos hombres y mujeres exitosos que triunfaron porque decidieron </a:t>
            </a:r>
            <a:r>
              <a:rPr lang="es-MX" dirty="0" smtClean="0">
                <a:solidFill>
                  <a:srgbClr val="464646"/>
                </a:solidFill>
                <a:latin typeface="Georgia" panose="02040502050405020303" pitchFamily="18" charset="0"/>
              </a:rPr>
              <a:t>desafiar al  </a:t>
            </a:r>
            <a:r>
              <a:rPr lang="es-MX" dirty="0">
                <a:solidFill>
                  <a:srgbClr val="464646"/>
                </a:solidFill>
                <a:latin typeface="Georgia" panose="02040502050405020303" pitchFamily="18" charset="0"/>
              </a:rPr>
              <a:t>inevitable fracaso.</a:t>
            </a:r>
          </a:p>
          <a:p>
            <a:pPr algn="just"/>
            <a:endParaRPr lang="es-MX" dirty="0"/>
          </a:p>
        </p:txBody>
      </p:sp>
      <p:pic>
        <p:nvPicPr>
          <p:cNvPr id="10242" name="Picture 2" descr="http://media3.picsearch.com/is?uoHb9xROU-KPV_A-OYCl8xKTYDbIIs16QDJrM53sX4Q&amp;height=3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447" y="3955022"/>
            <a:ext cx="2455571" cy="252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19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latin typeface="Georgia" panose="02040502050405020303" pitchFamily="18" charset="0"/>
              </a:rPr>
              <a:t>BIBLIOGRAFIA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r>
              <a:rPr lang="es-MX" dirty="0" smtClean="0">
                <a:latin typeface="Georgia" panose="02040502050405020303" pitchFamily="18" charset="0"/>
              </a:rPr>
              <a:t>Mario, L.  (2015). Psicología del Éxito 5ª ed., México:  Autor-Editor </a:t>
            </a:r>
          </a:p>
          <a:p>
            <a:r>
              <a:rPr lang="es-MX" dirty="0" smtClean="0">
                <a:latin typeface="Georgia" panose="02040502050405020303" pitchFamily="18" charset="0"/>
              </a:rPr>
              <a:t>Luis, R. (2009) La fuerza del optimismo. ed., México: Punto de lectura</a:t>
            </a:r>
          </a:p>
          <a:p>
            <a:r>
              <a:rPr lang="es-MX" dirty="0" smtClean="0">
                <a:latin typeface="Georgia" panose="02040502050405020303" pitchFamily="18" charset="0"/>
              </a:rPr>
              <a:t>María Dolores,  A, y Carmelo V.   (2011) Optimismo </a:t>
            </a:r>
            <a:r>
              <a:rPr lang="es-MX" dirty="0">
                <a:latin typeface="Georgia" panose="02040502050405020303" pitchFamily="18" charset="0"/>
              </a:rPr>
              <a:t>inteligente: Psicología de las emociones </a:t>
            </a:r>
            <a:r>
              <a:rPr lang="es-MX" dirty="0" smtClean="0">
                <a:latin typeface="Georgia" panose="02040502050405020303" pitchFamily="18" charset="0"/>
              </a:rPr>
              <a:t>positivas. ed., Alianza.</a:t>
            </a:r>
            <a:endParaRPr lang="es-MX" dirty="0">
              <a:latin typeface="Georgia" panose="02040502050405020303" pitchFamily="18" charset="0"/>
            </a:endParaRPr>
          </a:p>
          <a:p>
            <a:endParaRPr lang="es-MX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9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</a:t>
            </a:r>
            <a:r>
              <a:rPr lang="es-MX" b="1" i="1" dirty="0" smtClean="0">
                <a:latin typeface="Georgia" panose="02040502050405020303" pitchFamily="18" charset="0"/>
              </a:rPr>
              <a:t>MESOGRAFIA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8048" y="1361985"/>
            <a:ext cx="10515600" cy="4351338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>
                <a:latin typeface="Georgia" panose="02040502050405020303" pitchFamily="18" charset="0"/>
              </a:rPr>
              <a:t>https://</a:t>
            </a:r>
            <a:r>
              <a:rPr lang="es-MX" dirty="0" smtClean="0">
                <a:latin typeface="Georgia" panose="02040502050405020303" pitchFamily="18" charset="0"/>
              </a:rPr>
              <a:t>es.scribd.com/document/350460381/Plan-de-Vida-Jack-Ma</a:t>
            </a:r>
          </a:p>
          <a:p>
            <a:r>
              <a:rPr lang="es-MX" dirty="0">
                <a:latin typeface="Georgia" panose="02040502050405020303" pitchFamily="18" charset="0"/>
              </a:rPr>
              <a:t>https://capacitacionpersonal.wordpress.com/2012/05/07/los-8-aspectos-fundamentales-de-la-superacion-personal</a:t>
            </a:r>
            <a:r>
              <a:rPr lang="es-MX" dirty="0" smtClean="0">
                <a:latin typeface="Georgia" panose="02040502050405020303" pitchFamily="18" charset="0"/>
              </a:rPr>
              <a:t>/</a:t>
            </a:r>
          </a:p>
          <a:p>
            <a:r>
              <a:rPr lang="es-MX" dirty="0">
                <a:latin typeface="Georgia" panose="02040502050405020303" pitchFamily="18" charset="0"/>
              </a:rPr>
              <a:t>https://psicopedagogiaaprendizajeuc.wordpress.com/2012/06/29/abraham-maslow-y-su-teoria-de-la-motivacion-humana</a:t>
            </a:r>
            <a:r>
              <a:rPr lang="es-MX" dirty="0" smtClean="0">
                <a:latin typeface="Georgia" panose="02040502050405020303" pitchFamily="18" charset="0"/>
              </a:rPr>
              <a:t>/</a:t>
            </a:r>
            <a:endParaRPr lang="es-MX" dirty="0">
              <a:latin typeface="Georgia" panose="02040502050405020303" pitchFamily="18" charset="0"/>
            </a:endParaRPr>
          </a:p>
          <a:p>
            <a:r>
              <a:rPr lang="es-MX" dirty="0" smtClean="0">
                <a:latin typeface="Georgia" panose="02040502050405020303" pitchFamily="18" charset="0"/>
              </a:rPr>
              <a:t>http</a:t>
            </a:r>
            <a:r>
              <a:rPr lang="es-MX" dirty="0">
                <a:latin typeface="Georgia" panose="02040502050405020303" pitchFamily="18" charset="0"/>
              </a:rPr>
              <a:t>://</a:t>
            </a:r>
            <a:r>
              <a:rPr lang="es-MX" dirty="0" smtClean="0">
                <a:latin typeface="Georgia" panose="02040502050405020303" pitchFamily="18" charset="0"/>
              </a:rPr>
              <a:t>www.psicologicamentehablando.com/diez-maneras-de-combatir-el-pesimismo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09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3501" y="223457"/>
            <a:ext cx="10515600" cy="1325563"/>
          </a:xfrm>
        </p:spPr>
        <p:txBody>
          <a:bodyPr/>
          <a:lstStyle/>
          <a:p>
            <a:r>
              <a:rPr lang="es-MX" b="1" i="1" dirty="0"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1369" y="1549020"/>
            <a:ext cx="10542431" cy="4627943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Georgia" panose="02040502050405020303" pitchFamily="18" charset="0"/>
              </a:rPr>
              <a:t>https://www.webyempresas.com/wpcontent/uploads/2013/08/Piramide-de-Maslow.jpg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https://</a:t>
            </a:r>
            <a:r>
              <a:rPr lang="es-MX" sz="2400" dirty="0" smtClean="0">
                <a:latin typeface="Georgia" panose="02040502050405020303" pitchFamily="18" charset="0"/>
              </a:rPr>
              <a:t>www.google.com.mx/imgres?imgurl=http%3A%2F%2Flapatriaenlinea.com%2Ffotos%2F06_2016%2F259628_1_18.jpg&amp;imgrefurl=http%3A%2F%2Flapatriaenlinea.com%2F%3Ft%3Dca-mo-reconocer-el-temperamento-de-una-persona-por-el-aspecto-fa-sico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</a:t>
            </a:r>
            <a:r>
              <a:rPr lang="es-MX" sz="2400" dirty="0" smtClean="0">
                <a:latin typeface="Georgia" panose="02040502050405020303" pitchFamily="18" charset="0"/>
              </a:rPr>
              <a:t>media5.picsearch.com/is?YHnYExnXE0s8fwtFfwZlHgRzxxQSaJQKl4mmtyXpSak&amp;height=256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http://1.bp.blogspot.com/-</a:t>
            </a:r>
            <a:r>
              <a:rPr lang="es-MX" sz="2400" dirty="0" smtClean="0">
                <a:latin typeface="Georgia" panose="02040502050405020303" pitchFamily="18" charset="0"/>
              </a:rPr>
              <a:t>tTt1mVkeFiE/VQmXzi-cR2I/AAAAAAAABEw/d1Env-ekfDo/s1600/cerdito-deposito-de-gasolina.png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234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prstClr val="black"/>
                </a:solidFill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>
                <a:latin typeface="Georgia" panose="02040502050405020303" pitchFamily="18" charset="0"/>
              </a:rPr>
              <a:t>https://</a:t>
            </a:r>
            <a:r>
              <a:rPr lang="es-MX" sz="2400" dirty="0" smtClean="0">
                <a:latin typeface="Georgia" panose="02040502050405020303" pitchFamily="18" charset="0"/>
              </a:rPr>
              <a:t>www.google.co.in/search?q=aspecto+intelectual&amp;source=lnms&amp;tbm=isch&amp;sa=X&amp;ved=0ahUKEwjQ1cXYwNjWAhWIqlQKHa0EAcwQ_AUICigB&amp;biw=1242&amp;bih=602#imgrc=7vpkkEpT1XIUSM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</a:t>
            </a:r>
            <a:r>
              <a:rPr lang="es-MX" sz="2400" dirty="0" smtClean="0">
                <a:latin typeface="Georgia" panose="02040502050405020303" pitchFamily="18" charset="0"/>
              </a:rPr>
              <a:t>1.bp.blogspot.com/KPu_4YX2J8I/UlUlhGXC78I/AAAAAAAAEqk/Y7RAr1G6r_o/s1600/Derecho-familiar.jpg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https://</a:t>
            </a:r>
            <a:r>
              <a:rPr lang="es-MX" sz="2400" dirty="0" smtClean="0">
                <a:latin typeface="Georgia" panose="02040502050405020303" pitchFamily="18" charset="0"/>
              </a:rPr>
              <a:t>historiaybiografias.com/archivos_varios3/valor_ee4.jpg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https://</a:t>
            </a:r>
            <a:r>
              <a:rPr lang="es-MX" sz="2400" dirty="0" smtClean="0">
                <a:latin typeface="Georgia" panose="02040502050405020303" pitchFamily="18" charset="0"/>
              </a:rPr>
              <a:t>2.bp.blogspot.com/lrFYhCZnKT8/V4JxPt_JrCI/AAAAAAAAzPc/VWb3S2e9wTwhAQVZme8Rjj_iFQgl02JjQCLcB/s1600/PR6.jpg</a:t>
            </a:r>
          </a:p>
          <a:p>
            <a:r>
              <a:rPr lang="es-MX" dirty="0"/>
              <a:t>http://1.bp.blogspot.com/6i0otBZHohY/VXSA1S_uB1I/AAAAAAAAAI0/BLYPS2_tJEI/s1600/descarga%2B%25281%2529.jpg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799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100" dirty="0" smtClean="0"/>
              <a:t>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4900" b="1" i="1" dirty="0" smtClean="0"/>
              <a:t> </a:t>
            </a:r>
            <a:r>
              <a:rPr lang="es-MX" sz="4900" b="1" i="1" dirty="0">
                <a:solidFill>
                  <a:prstClr val="black"/>
                </a:solidFill>
                <a:latin typeface="Calibri" panose="020F0502020204030204"/>
              </a:rPr>
              <a:t>2.1 Desarrollo Integral para lograr la autorrealización. </a:t>
            </a:r>
            <a:br>
              <a:rPr lang="es-MX" sz="4900" b="1" i="1" dirty="0">
                <a:solidFill>
                  <a:prstClr val="black"/>
                </a:solidFill>
                <a:latin typeface="Calibri" panose="020F0502020204030204"/>
              </a:rPr>
            </a:br>
            <a:endParaRPr lang="es-MX" sz="4900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38504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s-MX" sz="3200" b="1" i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Factores que determinan el proceso de autorrealización según Abraham </a:t>
            </a:r>
            <a:r>
              <a:rPr lang="es-MX" sz="3200" b="1" i="1" dirty="0" err="1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Maslow</a:t>
            </a:r>
            <a:r>
              <a:rPr lang="es-MX" sz="3200" b="1" i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</a:t>
            </a:r>
          </a:p>
          <a:p>
            <a:pPr marL="0" indent="0" algn="just">
              <a:buNone/>
            </a:pPr>
            <a:endParaRPr lang="es-MX" sz="3200" b="1" i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es-MX" dirty="0" err="1" smtClean="0">
                <a:latin typeface="Georgia" panose="02040502050405020303" pitchFamily="18" charset="0"/>
              </a:rPr>
              <a:t>Maslow</a:t>
            </a:r>
            <a:r>
              <a:rPr lang="es-MX" dirty="0" smtClean="0">
                <a:latin typeface="Georgia" panose="02040502050405020303" pitchFamily="18" charset="0"/>
              </a:rPr>
              <a:t> propuso </a:t>
            </a:r>
            <a:r>
              <a:rPr lang="es-MX" dirty="0">
                <a:latin typeface="Georgia" panose="02040502050405020303" pitchFamily="18" charset="0"/>
              </a:rPr>
              <a:t>la “Teoría de la Motivación Humana”, </a:t>
            </a:r>
            <a:r>
              <a:rPr lang="es-MX" dirty="0" smtClean="0">
                <a:latin typeface="Georgia" panose="02040502050405020303" pitchFamily="18" charset="0"/>
              </a:rPr>
              <a:t>que  muestra  una </a:t>
            </a:r>
            <a:r>
              <a:rPr lang="es-MX" dirty="0">
                <a:latin typeface="Georgia" panose="02040502050405020303" pitchFamily="18" charset="0"/>
              </a:rPr>
              <a:t>jerarquía de necesidades y factores que motivan a las </a:t>
            </a:r>
            <a:r>
              <a:rPr lang="es-MX" dirty="0" smtClean="0">
                <a:latin typeface="Georgia" panose="02040502050405020303" pitchFamily="18" charset="0"/>
              </a:rPr>
              <a:t>personas. Esta </a:t>
            </a:r>
            <a:r>
              <a:rPr lang="es-MX" dirty="0">
                <a:latin typeface="Georgia" panose="02040502050405020303" pitchFamily="18" charset="0"/>
              </a:rPr>
              <a:t>jerarquía identifica cinco categorías de necesidades y considera un orden jerárquico ascendente de acuerdo a su importancia para la supervivencia y la capacidad de motivación</a:t>
            </a:r>
            <a:r>
              <a:rPr lang="es-MX" sz="3200" dirty="0">
                <a:latin typeface="Georgia" panose="02040502050405020303" pitchFamily="18" charset="0"/>
              </a:rPr>
              <a:t>.</a:t>
            </a:r>
            <a:r>
              <a:rPr lang="es-MX" dirty="0">
                <a:latin typeface="Georgia" panose="02040502050405020303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3088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1383" y="210579"/>
            <a:ext cx="10515600" cy="1325563"/>
          </a:xfrm>
        </p:spPr>
        <p:txBody>
          <a:bodyPr/>
          <a:lstStyle/>
          <a:p>
            <a:r>
              <a:rPr lang="es-MX" b="1" i="1" dirty="0">
                <a:solidFill>
                  <a:prstClr val="black"/>
                </a:solidFill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8641" y="1687133"/>
            <a:ext cx="10181823" cy="5357611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Georgia" panose="02040502050405020303" pitchFamily="18" charset="0"/>
              </a:rPr>
              <a:t>https</a:t>
            </a:r>
            <a:r>
              <a:rPr lang="es-MX" sz="2400" dirty="0">
                <a:latin typeface="Georgia" panose="02040502050405020303" pitchFamily="18" charset="0"/>
              </a:rPr>
              <a:t>://</a:t>
            </a:r>
            <a:r>
              <a:rPr lang="es-MX" sz="2400" dirty="0" smtClean="0">
                <a:latin typeface="Georgia" panose="02040502050405020303" pitchFamily="18" charset="0"/>
              </a:rPr>
              <a:t>www.grandesmedios.com/wp-content/uploads/2017/03/La-espiritualidad-m%C3%A1s-all%C3%A1-de-la-b%C3%BAsqueda-de-pareja-en-pro-del-bienestar-personal.jpg</a:t>
            </a:r>
          </a:p>
          <a:p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https</a:t>
            </a:r>
            <a:r>
              <a:rPr lang="es-MX" sz="2400" dirty="0">
                <a:solidFill>
                  <a:prstClr val="black"/>
                </a:solidFill>
                <a:latin typeface="Georgia" panose="02040502050405020303" pitchFamily="18" charset="0"/>
              </a:rPr>
              <a:t>://www.google.es/url?sa=i&amp;rct=j&amp;q=&amp;esrc=s&amp;source=images&amp;cd=&amp;</a:t>
            </a:r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cad=rja&amp;uact=8&amp;ved=0ahUKEwjQx6fkoPXVAhXCKCYKHdcFCVUQjRwIBw&amp;url=http%3A%2F%2Ftucambioesahora.blogspot.com%2F2014%2F10%2Factitud-positiva-tu-decides.html&amp;psig=AFQjCNFn53a6BuE3XXVYrvYf5GphtfsQsg&amp;ust=150384911983</a:t>
            </a:r>
          </a:p>
          <a:p>
            <a:r>
              <a:rPr lang="es-MX" sz="2400" dirty="0"/>
              <a:t>https://www.google.com.mx/url?sa=i&amp;rct=j&amp;q=&amp;esrc=s&amp;source=images&amp;cd=&amp;cad=rja&amp;uact=8&amp;ved=0ahUKEwiB_OjhofXVAhVJ0iYKHXgWDz0QjRwIBw&amp;url=https%3A%2F%2Fwww.pinterest.com%2Fpin%2F360991726355106465%2F&amp;psig=AFQjCNHgbu2cpGid7iQgb7dYvk248DmkQ&amp;ust=150384938920719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5695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prstClr val="black"/>
                </a:solidFill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7896" y="1783724"/>
            <a:ext cx="10515600" cy="5074276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https</a:t>
            </a:r>
            <a:r>
              <a:rPr lang="es-MX" sz="2400" dirty="0">
                <a:solidFill>
                  <a:prstClr val="black"/>
                </a:solidFill>
                <a:latin typeface="Georgia" panose="02040502050405020303" pitchFamily="18" charset="0"/>
              </a:rPr>
              <a:t>://www.google.es/url?sa=i&amp;rct=j&amp;q=&amp;esrc=s&amp;source=images&amp;cd=&amp;</a:t>
            </a:r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cad=rja&amp;uact=8&amp;ved=0ahUKEwjQx6fkoPXVAhXCKCYKHdcFCVUQjRwIBw&amp;url=http%3A%2F%2Ftucambioesahora.blogspot.com%2F2014%2F10%2Factitud-positiva-tu-decides.html&amp;psig=AFQjCNFn53a6BuE3XXVYrvYf5GphtfsQsg&amp;ust=1503849119836749</a:t>
            </a:r>
          </a:p>
          <a:p>
            <a:pPr algn="just"/>
            <a:r>
              <a:rPr lang="es-MX" sz="2400" dirty="0">
                <a:solidFill>
                  <a:prstClr val="black"/>
                </a:solidFill>
                <a:latin typeface="Georgia" panose="02040502050405020303" pitchFamily="18" charset="0"/>
              </a:rPr>
              <a:t>https://www.google.com.mx/url?sa=i&amp;rct=j&amp;q=&amp;esrc=s&amp;source=images&amp;cd=&amp;cad=rja&amp;uact=8&amp;ved=0ahUKEwiB_OjhofXVAhVJ0iYKHXgWDz0QjRwIBw&amp;url=https%3A%2F%2Fwww.pinterest.com%2Fpin%2F360991726355106465%2F&amp;psig=AFQjCNH-gbu2cpGid7iQgb7dYvk248DmkQ&amp;ust=1503849389207192</a:t>
            </a:r>
          </a:p>
          <a:p>
            <a:pPr algn="just"/>
            <a:endParaRPr lang="es-MX" dirty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endParaRPr lang="es-MX" sz="4500" dirty="0"/>
          </a:p>
        </p:txBody>
      </p:sp>
    </p:spTree>
    <p:extLst>
      <p:ext uri="{BB962C8B-B14F-4D97-AF65-F5344CB8AC3E}">
        <p14:creationId xmlns:p14="http://schemas.microsoft.com/office/powerpoint/2010/main" val="49696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prstClr val="black"/>
                </a:solidFill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06828"/>
            <a:ext cx="10515600" cy="4670135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Georgia" panose="02040502050405020303" pitchFamily="18" charset="0"/>
              </a:rPr>
              <a:t>https://www.google.com.mx/url?sa=i&amp;rct=j&amp;q=&amp;esrc=s&amp;source=images&amp;cd=&amp;cad=rja&amp;uact=8&amp;ved=0ahUKEwiXwMmTo_XVAhWB2SYKHYqSD2UQjRwIBw&amp;url=http%3A%2F%2Felblogdelmandointermedio.com%2F2014%2F05%2F11%2Fla-rueda-de-la-vida%2F&amp;psig=AFQjCNGAMJ5xUJBXesJJLopXD4P11NzGsQ&amp;ust=1503849697083486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https://www.google.com.mx/url?sa=i&amp;rct=j&amp;q=&amp;esrc=s&amp;source=images&amp;cd=&amp;</a:t>
            </a:r>
            <a:r>
              <a:rPr lang="es-MX" sz="2400" dirty="0" smtClean="0">
                <a:latin typeface="Georgia" panose="02040502050405020303" pitchFamily="18" charset="0"/>
              </a:rPr>
              <a:t>cad=rja&amp;uact=8&amp;ved=0ahUKEwiU18rzo_XVAhWLdSYKHbEVCpYQjRwIBw&amp;url=https%3A%2F%2Fes.slideshare.net%2FMJhoanaQuispe%2Fsalud-fsica-y-mental-55392988&amp;psig=AFQjCNEFfZ058Li3yr4vgPw9sc17YZbjBA&amp;ust=1503849967332130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http://www.innovatekmx.com/imagenes/vision_y_mision.png</a:t>
            </a:r>
          </a:p>
          <a:p>
            <a:endParaRPr lang="es-MX" sz="2400" dirty="0" smtClean="0">
              <a:latin typeface="Georgia" panose="02040502050405020303" pitchFamily="18" charset="0"/>
            </a:endParaRPr>
          </a:p>
          <a:p>
            <a:endParaRPr lang="es-MX" sz="2400" dirty="0">
              <a:latin typeface="Georgia" panose="02040502050405020303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417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prstClr val="black"/>
                </a:solidFill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9380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https</a:t>
            </a:r>
            <a:r>
              <a:rPr lang="es-MX" sz="2400" dirty="0">
                <a:solidFill>
                  <a:prstClr val="black"/>
                </a:solidFill>
                <a:latin typeface="Georgia" panose="02040502050405020303" pitchFamily="18" charset="0"/>
              </a:rPr>
              <a:t>://www.google.com.mx/url?sa=i&amp;rct=j&amp;q=&amp;esrc=s&amp;source=images&amp;cd=&amp;</a:t>
            </a:r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cad=rja&amp;uact=8&amp;ved=0ahUKEwiq5amlpvXVAhUD1CYKHZpgCk4QjRwIBw&amp;url=http%3A%2F%2Fwww.pnlydesarrollopersonal.com%2Fmetas-y-objetivos%2F&amp;psig=AFQjCNHT_7YCcXHAh5MJy5n5VnbXGG1_lA&amp;ust=1503850589775748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</a:t>
            </a:r>
            <a:r>
              <a:rPr lang="es-MX" sz="2400" dirty="0" smtClean="0">
                <a:latin typeface="Georgia" panose="02040502050405020303" pitchFamily="18" charset="0"/>
              </a:rPr>
              <a:t>www.wanuncios.com/uploads/3/121/197471-1.jpg</a:t>
            </a:r>
            <a:endParaRPr lang="es-MX" sz="2400" dirty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pPr lvl="0"/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http</a:t>
            </a:r>
            <a:r>
              <a:rPr lang="es-MX" sz="2400" dirty="0">
                <a:solidFill>
                  <a:prstClr val="black"/>
                </a:solidFill>
                <a:latin typeface="Georgia" panose="02040502050405020303" pitchFamily="18" charset="0"/>
              </a:rPr>
              <a:t>://planemprendedor.es/wp-content/uploads/2016/04/Claves-del-%</a:t>
            </a:r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C3%A9xito-Persistencia.jpg</a:t>
            </a:r>
          </a:p>
          <a:p>
            <a:r>
              <a:rPr lang="es-MX" sz="2400" dirty="0" smtClean="0">
                <a:solidFill>
                  <a:prstClr val="black"/>
                </a:solidFill>
                <a:latin typeface="Georgia" panose="02040502050405020303" pitchFamily="18" charset="0"/>
              </a:rPr>
              <a:t>https</a:t>
            </a:r>
            <a:r>
              <a:rPr lang="es-MX" sz="2400" dirty="0">
                <a:solidFill>
                  <a:prstClr val="black"/>
                </a:solidFill>
                <a:latin typeface="Georgia" panose="02040502050405020303" pitchFamily="18" charset="0"/>
              </a:rPr>
              <a:t>://2.bp.blogspot.com/-CqdNMgwKQLU/WTYU9X5V3PI/AAAAAAAAZ00/0Qvn--p5HbokMXlNsLO8V5TV7D9CTV-lwCLcB/s400/1443632013.png</a:t>
            </a:r>
          </a:p>
          <a:p>
            <a:pPr lvl="0"/>
            <a:endParaRPr lang="es-MX" sz="2400" dirty="0" smtClean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pPr lvl="0"/>
            <a:endParaRPr lang="es-MX" sz="2400" dirty="0">
              <a:solidFill>
                <a:prstClr val="black"/>
              </a:solidFill>
              <a:latin typeface="Georgia" panose="02040502050405020303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807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prstClr val="black"/>
                </a:solidFill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2400" dirty="0" smtClean="0">
                <a:latin typeface="Georgia" panose="02040502050405020303" pitchFamily="18" charset="0"/>
              </a:rPr>
              <a:t>https</a:t>
            </a:r>
            <a:r>
              <a:rPr lang="es-MX" sz="2400" dirty="0">
                <a:latin typeface="Georgia" panose="02040502050405020303" pitchFamily="18" charset="0"/>
              </a:rPr>
              <a:t>://</a:t>
            </a:r>
            <a:r>
              <a:rPr lang="es-MX" sz="2400" dirty="0" smtClean="0">
                <a:latin typeface="Georgia" panose="02040502050405020303" pitchFamily="18" charset="0"/>
              </a:rPr>
              <a:t>s-media-cache-ak0.pinimg.com/originals/a6/e3/8f/a6e38f4f7c177d828b5a87d3494a347f.jpg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https://</a:t>
            </a:r>
            <a:r>
              <a:rPr lang="es-MX" sz="2400" dirty="0" smtClean="0">
                <a:latin typeface="Georgia" panose="02040502050405020303" pitchFamily="18" charset="0"/>
              </a:rPr>
              <a:t>pbs.twimg.com/media/CtH2vvCWAAAADRM.jpg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</a:t>
            </a:r>
            <a:r>
              <a:rPr lang="es-MX" sz="2400" dirty="0" smtClean="0">
                <a:latin typeface="Georgia" panose="02040502050405020303" pitchFamily="18" charset="0"/>
              </a:rPr>
              <a:t>www.clubsycountries.com.ar/imagen/seccion/mediana/239-378-banner_vaso.jpg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http://2.bp.blogspot.com/-sSoEHm9-sOc/Vp4FBx4fbLI/AAAAAAAABvc/ICrhHU1nSXM/s1600/OPTIMISTA1.jpg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http://2.bp.blogspot.com/-yNAkJ5fygPM/Urdr9cpEA0I/AAAAAAAAAGQ/X-XwaHAKRho/w1200-h630-p-k-no-nu/Emocion-VS-Razon.jpg</a:t>
            </a:r>
          </a:p>
          <a:p>
            <a:endParaRPr lang="es-MX" sz="2400" dirty="0" smtClean="0">
              <a:latin typeface="Georgia" panose="02040502050405020303" pitchFamily="18" charset="0"/>
            </a:endParaRPr>
          </a:p>
          <a:p>
            <a:endParaRPr lang="es-MX" sz="2400" dirty="0" smtClean="0">
              <a:latin typeface="Georgia" panose="02040502050405020303" pitchFamily="18" charset="0"/>
            </a:endParaRPr>
          </a:p>
          <a:p>
            <a:endParaRPr lang="es-MX" sz="24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45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prstClr val="black"/>
                </a:solidFill>
                <a:latin typeface="Georgia" panose="02040502050405020303" pitchFamily="18" charset="0"/>
                <a:cs typeface="Arial" pitchFamily="34" charset="0"/>
              </a:rPr>
              <a:t>REFERENCIA DE IMÁGENES</a:t>
            </a:r>
            <a:endParaRPr lang="es-MX" b="1" i="1" dirty="0">
              <a:latin typeface="Georgia" panose="020405020504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latin typeface="Georgia" panose="02040502050405020303" pitchFamily="18" charset="0"/>
              </a:rPr>
              <a:t>https</a:t>
            </a:r>
            <a:r>
              <a:rPr lang="es-MX" sz="2400" dirty="0">
                <a:latin typeface="Georgia" panose="02040502050405020303" pitchFamily="18" charset="0"/>
              </a:rPr>
              <a:t>://</a:t>
            </a:r>
            <a:r>
              <a:rPr lang="es-MX" sz="2400" dirty="0" smtClean="0">
                <a:latin typeface="Georgia" panose="02040502050405020303" pitchFamily="18" charset="0"/>
              </a:rPr>
              <a:t>userscontent2.emaze.com/images/9f93f0d7-011c-43c1-8c0e-141411568fee/996e6906-6ec2-4192-92fe-407edb6d7a17.jpg</a:t>
            </a:r>
          </a:p>
          <a:p>
            <a:r>
              <a:rPr lang="es-MX" sz="2400" dirty="0">
                <a:latin typeface="Georgia" panose="02040502050405020303" pitchFamily="18" charset="0"/>
              </a:rPr>
              <a:t>http://</a:t>
            </a:r>
            <a:r>
              <a:rPr lang="es-MX" sz="2400" dirty="0" smtClean="0">
                <a:latin typeface="Georgia" panose="02040502050405020303" pitchFamily="18" charset="0"/>
              </a:rPr>
              <a:t>media3.picsearch.com/is?uoHb9xROU-KPV_A-OYCl8xKTYDbIIs16QDJrM53sX4Q&amp;height=320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316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ebyempresas.com/wp-content/uploads/2013/08/Piramide-de-Maslo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8" y="244700"/>
            <a:ext cx="11243256" cy="650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08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8352" y="22162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MX" b="1" i="1" dirty="0">
                <a:latin typeface="Segoe UI" panose="020B0502040204020203" pitchFamily="34" charset="0"/>
              </a:rPr>
              <a:t>Ámbitos de superación </a:t>
            </a:r>
            <a:r>
              <a:rPr lang="es-MX" b="1" i="1" dirty="0" smtClean="0">
                <a:latin typeface="Segoe UI" panose="020B0502040204020203" pitchFamily="34" charset="0"/>
              </a:rPr>
              <a:t>personal según Varela (2012)</a:t>
            </a:r>
            <a:br>
              <a:rPr lang="es-MX" b="1" i="1" dirty="0" smtClean="0">
                <a:latin typeface="Segoe UI" panose="020B0502040204020203" pitchFamily="34" charset="0"/>
              </a:rPr>
            </a:b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47186"/>
            <a:ext cx="10515600" cy="4351338"/>
          </a:xfrm>
        </p:spPr>
        <p:txBody>
          <a:bodyPr/>
          <a:lstStyle/>
          <a:p>
            <a:pPr marL="0" indent="0" fontAlgn="base">
              <a:buNone/>
            </a:pPr>
            <a:r>
              <a:rPr lang="es-MX" sz="4400" b="1" i="1" dirty="0" smtClean="0">
                <a:latin typeface="Georgia" panose="02040502050405020303" pitchFamily="18" charset="0"/>
              </a:rPr>
              <a:t>Físico</a:t>
            </a:r>
            <a:r>
              <a:rPr lang="es-MX" sz="4400" dirty="0" smtClean="0"/>
              <a:t> </a:t>
            </a:r>
          </a:p>
          <a:p>
            <a:pPr marL="0" indent="0" algn="just" fontAlgn="base">
              <a:buNone/>
            </a:pPr>
            <a:r>
              <a:rPr lang="es-MX" dirty="0">
                <a:latin typeface="Georgia" panose="02040502050405020303" pitchFamily="18" charset="0"/>
              </a:rPr>
              <a:t>S</a:t>
            </a:r>
            <a:r>
              <a:rPr lang="es-MX" dirty="0" smtClean="0">
                <a:latin typeface="Georgia" panose="02040502050405020303" pitchFamily="18" charset="0"/>
              </a:rPr>
              <a:t>e </a:t>
            </a:r>
            <a:r>
              <a:rPr lang="es-MX" dirty="0">
                <a:latin typeface="Georgia" panose="02040502050405020303" pitchFamily="18" charset="0"/>
              </a:rPr>
              <a:t>basa en tener disciplina y cumplir con un programa mínimo de </a:t>
            </a:r>
            <a:r>
              <a:rPr lang="es-MX" dirty="0" smtClean="0">
                <a:latin typeface="Georgia" panose="02040502050405020303" pitchFamily="18" charset="0"/>
              </a:rPr>
              <a:t>ejercicios y cuidar la elección de alimentos saludables  </a:t>
            </a:r>
            <a:r>
              <a:rPr lang="es-MX" dirty="0">
                <a:latin typeface="Georgia" panose="02040502050405020303" pitchFamily="18" charset="0"/>
              </a:rPr>
              <a:t>que nos permitan lograr una mejor calidad de </a:t>
            </a:r>
            <a:r>
              <a:rPr lang="es-MX" dirty="0" smtClean="0">
                <a:latin typeface="Georgia" panose="02040502050405020303" pitchFamily="18" charset="0"/>
              </a:rPr>
              <a:t>vida.</a:t>
            </a:r>
            <a:endParaRPr lang="es-MX" dirty="0">
              <a:latin typeface="Georgia" panose="02040502050405020303" pitchFamily="18" charset="0"/>
            </a:endParaRP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596" y="3607695"/>
            <a:ext cx="4386598" cy="254840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197" y="3662698"/>
            <a:ext cx="377351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8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333333"/>
                </a:solidFill>
                <a:latin typeface="Georgia" panose="02040502050405020303" pitchFamily="18" charset="0"/>
              </a:rPr>
              <a:t>Económico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base">
              <a:buNone/>
            </a:pP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I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ndependientemente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de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los 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ingresos,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con los que se cuenten es necesario  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ser ordenados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 en los  gastos y en las inversiones.</a:t>
            </a:r>
            <a:endParaRPr lang="es-MX" dirty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932" y="3278925"/>
            <a:ext cx="5436012" cy="303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9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333333"/>
                </a:solidFill>
                <a:latin typeface="Georgia" panose="02040502050405020303" pitchFamily="18" charset="0"/>
              </a:rPr>
              <a:t>Intelectual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base">
              <a:buNone/>
            </a:pP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Se relaciona con el enriquecimiento  constante  de conocimientos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,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con el mantener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activa nuestra curiosidad y nuestro deseo de aprender, buscar y descubrir la realidad de nosotros mismos y de todo aquello que nos rodea.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2756" y="3568700"/>
            <a:ext cx="352881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0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333333"/>
                </a:solidFill>
                <a:latin typeface="Georgia" panose="02040502050405020303" pitchFamily="18" charset="0"/>
              </a:rPr>
              <a:t>Afectivo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base">
              <a:buNone/>
            </a:pP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Radica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en lograr una gran responsabilidad moral y de respeto por todos aquellos que nos rodean, </a:t>
            </a:r>
            <a:r>
              <a:rPr lang="es-MX" dirty="0" smtClean="0">
                <a:solidFill>
                  <a:srgbClr val="333333"/>
                </a:solidFill>
                <a:latin typeface="Georgia" panose="02040502050405020303" pitchFamily="18" charset="0"/>
              </a:rPr>
              <a:t>respetando </a:t>
            </a:r>
            <a:r>
              <a:rPr lang="es-MX" dirty="0">
                <a:solidFill>
                  <a:srgbClr val="333333"/>
                </a:solidFill>
                <a:latin typeface="Georgia" panose="02040502050405020303" pitchFamily="18" charset="0"/>
              </a:rPr>
              <a:t>los límites de la voluntad de los demás, sus ideologías y sus criterios fundamentales.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318" y="3657598"/>
            <a:ext cx="7199994" cy="303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pulento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Opulento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1301</Words>
  <Application>Microsoft Office PowerPoint</Application>
  <PresentationFormat>Personalizado</PresentationFormat>
  <Paragraphs>170</Paragraphs>
  <Slides>45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45</vt:i4>
      </vt:variant>
    </vt:vector>
  </HeadingPairs>
  <TitlesOfParts>
    <vt:vector size="48" baseType="lpstr">
      <vt:lpstr>Tema de Office</vt:lpstr>
      <vt:lpstr>Opulento</vt:lpstr>
      <vt:lpstr>1_Opulento</vt:lpstr>
      <vt:lpstr>Presentación de PowerPoint</vt:lpstr>
      <vt:lpstr>        PRÓPOSITO DEL Módulo </vt:lpstr>
      <vt:lpstr>   CONTENIDOS DEL MÓDULO</vt:lpstr>
      <vt:lpstr>   2.1 Desarrollo Integral para lograr la autorrealización.  </vt:lpstr>
      <vt:lpstr>Presentación de PowerPoint</vt:lpstr>
      <vt:lpstr>Ámbitos de superación personal según Varela (2012) </vt:lpstr>
      <vt:lpstr>Económico</vt:lpstr>
      <vt:lpstr>Intelectual</vt:lpstr>
      <vt:lpstr>Afectivo</vt:lpstr>
      <vt:lpstr>Social</vt:lpstr>
      <vt:lpstr>Moral</vt:lpstr>
      <vt:lpstr>Espiritual </vt:lpstr>
      <vt:lpstr>Algunas sugerencias  para lograr la  superación personal son: </vt:lpstr>
      <vt:lpstr>Determinación</vt:lpstr>
      <vt:lpstr>Autoanálisis Objetivo </vt:lpstr>
      <vt:lpstr>Preparación e Instrucción</vt:lpstr>
      <vt:lpstr>Definición de la misión y visión personal </vt:lpstr>
      <vt:lpstr>Planeación de metas y objetivos</vt:lpstr>
      <vt:lpstr>Trabajo Permanente</vt:lpstr>
      <vt:lpstr>Autoevaluaciones</vt:lpstr>
      <vt:lpstr>Persistencia </vt:lpstr>
      <vt:lpstr> 2.2 ¿Cómo evitar comportamientos: pesimistas, apáticos o conformistas en mi plan de vida? </vt:lpstr>
      <vt:lpstr>LA VISIÓN PESIMISTA </vt:lpstr>
      <vt:lpstr>    Para evitar comportamientos: pesimistas, apáticos o conformistas toma en cuenta las siguientes sugerencias: 1. Evita a toda costa ser un extremista </vt:lpstr>
      <vt:lpstr> 2.No generalices basándote  en una experiencia anterior </vt:lpstr>
      <vt:lpstr>3. Usa el filtro mental correcto </vt:lpstr>
      <vt:lpstr>4. Evita  magnificar  los problemas </vt:lpstr>
      <vt:lpstr>5. Evita  mezclar la razona con tus sentimientos </vt:lpstr>
      <vt:lpstr>6.  No personalices todo lo que le ocurre </vt:lpstr>
      <vt:lpstr>Ser optimista es confiar en uno mismo (a)</vt:lpstr>
      <vt:lpstr> Personajes, destacados  que lograron la autorrealización, pese a situaciones adversas.</vt:lpstr>
      <vt:lpstr>Jack Ma  propone este plan de vida para triunfar</vt:lpstr>
      <vt:lpstr>Presentación de PowerPoint</vt:lpstr>
      <vt:lpstr>Milton Hershey</vt:lpstr>
      <vt:lpstr>REFLEXIÓN </vt:lpstr>
      <vt:lpstr>BIBLIOGRAFIA</vt:lpstr>
      <vt:lpstr> MESOGRAFIA</vt:lpstr>
      <vt:lpstr>REFERENCIA DE IMÁGENES</vt:lpstr>
      <vt:lpstr>REFERENCIA DE IMÁGENES</vt:lpstr>
      <vt:lpstr>REFERENCIA DE IMÁGENES</vt:lpstr>
      <vt:lpstr>REFERENCIA DE IMÁGENES</vt:lpstr>
      <vt:lpstr>REFERENCIA DE IMÁGENES</vt:lpstr>
      <vt:lpstr>REFERENCIA DE IMÁGENES</vt:lpstr>
      <vt:lpstr>REFERENCIA DE IMÁGENES</vt:lpstr>
      <vt:lpstr>REFERENCIA DE IMÁGENES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 ámbitos de superación personal al analizar los factores para la elección de la carrera y ser soporte en la construcción de su proyecto de vida.</dc:title>
  <dc:creator>Beatriz</dc:creator>
  <cp:lastModifiedBy>Bety</cp:lastModifiedBy>
  <cp:revision>53</cp:revision>
  <cp:lastPrinted>2017-08-27T15:34:08Z</cp:lastPrinted>
  <dcterms:created xsi:type="dcterms:W3CDTF">2017-08-26T15:19:13Z</dcterms:created>
  <dcterms:modified xsi:type="dcterms:W3CDTF">2017-10-05T18:45:19Z</dcterms:modified>
</cp:coreProperties>
</file>