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7" r:id="rId2"/>
  </p:sldMasterIdLst>
  <p:notesMasterIdLst>
    <p:notesMasterId r:id="rId74"/>
  </p:notesMasterIdLst>
  <p:sldIdLst>
    <p:sldId id="274" r:id="rId3"/>
    <p:sldId id="269" r:id="rId4"/>
    <p:sldId id="261" r:id="rId5"/>
    <p:sldId id="353" r:id="rId6"/>
    <p:sldId id="259" r:id="rId7"/>
    <p:sldId id="258" r:id="rId8"/>
    <p:sldId id="257" r:id="rId9"/>
    <p:sldId id="325" r:id="rId10"/>
    <p:sldId id="275" r:id="rId11"/>
    <p:sldId id="276" r:id="rId12"/>
    <p:sldId id="277" r:id="rId13"/>
    <p:sldId id="278" r:id="rId14"/>
    <p:sldId id="279" r:id="rId15"/>
    <p:sldId id="280" r:id="rId16"/>
    <p:sldId id="281" r:id="rId17"/>
    <p:sldId id="283" r:id="rId18"/>
    <p:sldId id="286" r:id="rId19"/>
    <p:sldId id="287" r:id="rId20"/>
    <p:sldId id="331" r:id="rId21"/>
    <p:sldId id="332" r:id="rId22"/>
    <p:sldId id="333" r:id="rId23"/>
    <p:sldId id="334" r:id="rId24"/>
    <p:sldId id="335" r:id="rId25"/>
    <p:sldId id="336" r:id="rId26"/>
    <p:sldId id="337" r:id="rId27"/>
    <p:sldId id="338" r:id="rId28"/>
    <p:sldId id="339" r:id="rId29"/>
    <p:sldId id="340" r:id="rId30"/>
    <p:sldId id="341" r:id="rId31"/>
    <p:sldId id="342" r:id="rId32"/>
    <p:sldId id="343" r:id="rId33"/>
    <p:sldId id="344" r:id="rId34"/>
    <p:sldId id="289" r:id="rId35"/>
    <p:sldId id="290" r:id="rId36"/>
    <p:sldId id="292" r:id="rId37"/>
    <p:sldId id="294" r:id="rId38"/>
    <p:sldId id="295" r:id="rId39"/>
    <p:sldId id="296" r:id="rId40"/>
    <p:sldId id="297" r:id="rId41"/>
    <p:sldId id="298" r:id="rId42"/>
    <p:sldId id="299" r:id="rId43"/>
    <p:sldId id="300" r:id="rId44"/>
    <p:sldId id="301" r:id="rId45"/>
    <p:sldId id="302" r:id="rId46"/>
    <p:sldId id="304" r:id="rId47"/>
    <p:sldId id="306" r:id="rId48"/>
    <p:sldId id="308" r:id="rId49"/>
    <p:sldId id="354" r:id="rId50"/>
    <p:sldId id="309" r:id="rId51"/>
    <p:sldId id="312" r:id="rId52"/>
    <p:sldId id="313" r:id="rId53"/>
    <p:sldId id="314" r:id="rId54"/>
    <p:sldId id="315" r:id="rId55"/>
    <p:sldId id="316" r:id="rId56"/>
    <p:sldId id="355" r:id="rId57"/>
    <p:sldId id="318" r:id="rId58"/>
    <p:sldId id="357" r:id="rId59"/>
    <p:sldId id="352" r:id="rId60"/>
    <p:sldId id="359" r:id="rId61"/>
    <p:sldId id="328" r:id="rId62"/>
    <p:sldId id="329" r:id="rId63"/>
    <p:sldId id="330" r:id="rId64"/>
    <p:sldId id="345" r:id="rId65"/>
    <p:sldId id="346" r:id="rId66"/>
    <p:sldId id="347" r:id="rId67"/>
    <p:sldId id="348" r:id="rId68"/>
    <p:sldId id="349" r:id="rId69"/>
    <p:sldId id="350" r:id="rId70"/>
    <p:sldId id="351" r:id="rId71"/>
    <p:sldId id="356" r:id="rId72"/>
    <p:sldId id="358" r:id="rId7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56"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483896-87D9-4DB4-98AD-DC0024A13C57}" type="datetimeFigureOut">
              <a:rPr lang="es-MX" smtClean="0"/>
              <a:t>22/10/2017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DFCDBF-4495-4A03-8FCC-F7DAE7BACB42}" type="slidenum">
              <a:rPr lang="es-MX" smtClean="0"/>
              <a:t>‹Nº›</a:t>
            </a:fld>
            <a:endParaRPr lang="es-MX"/>
          </a:p>
        </p:txBody>
      </p:sp>
    </p:spTree>
    <p:extLst>
      <p:ext uri="{BB962C8B-B14F-4D97-AF65-F5344CB8AC3E}">
        <p14:creationId xmlns:p14="http://schemas.microsoft.com/office/powerpoint/2010/main" val="2044465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8436" name="3 Marcador de número de diapositiva"/>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1FBBCC7-404F-4555-9FD3-B4B10F693AF3}" type="slidenum">
              <a:rPr lang="es-MX" altLang="es-MX">
                <a:solidFill>
                  <a:prstClr val="black"/>
                </a:solidFill>
                <a:latin typeface="Calibri" panose="020F0502020204030204" pitchFamily="34" charset="0"/>
              </a:rPr>
              <a:pPr eaLnBrk="1" hangingPunct="1"/>
              <a:t>1</a:t>
            </a:fld>
            <a:endParaRPr lang="es-MX" altLang="es-MX">
              <a:solidFill>
                <a:prstClr val="black"/>
              </a:solidFill>
              <a:latin typeface="Calibri" panose="020F0502020204030204" pitchFamily="34" charset="0"/>
            </a:endParaRPr>
          </a:p>
        </p:txBody>
      </p:sp>
    </p:spTree>
    <p:extLst>
      <p:ext uri="{BB962C8B-B14F-4D97-AF65-F5344CB8AC3E}">
        <p14:creationId xmlns:p14="http://schemas.microsoft.com/office/powerpoint/2010/main" val="2003588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257857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9245381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301625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16319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MX">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76006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MX">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9180072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MX">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909665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8269184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MX">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706587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972011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46741D0C-6D03-41EE-8F49-B75364255913}" type="datetimeFigureOut">
              <a:rPr lang="es-MX" smtClean="0">
                <a:solidFill>
                  <a:prstClr val="black">
                    <a:tint val="75000"/>
                  </a:prstClr>
                </a:solidFill>
              </a:rPr>
              <a:pPr/>
              <a:t>22/10/2017</a:t>
            </a:fld>
            <a:endParaRPr lang="es-MX">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MX">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610B510-3BB9-4EDE-901E-901678F5CBE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7010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10/22/2017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46741D0C-6D03-41EE-8F49-B75364255913}" type="datetimeFigureOut">
              <a:rPr lang="es-MX" smtClean="0">
                <a:solidFill>
                  <a:prstClr val="black">
                    <a:tint val="75000"/>
                  </a:prstClr>
                </a:solidFill>
              </a:rPr>
              <a:pPr defTabSz="914400"/>
              <a:t>22/10/2017</a:t>
            </a:fld>
            <a:endParaRPr lang="es-MX">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MX">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610B510-3BB9-4EDE-901E-901678F5CBE2}" type="slidenum">
              <a:rPr lang="es-MX" smtClean="0">
                <a:solidFill>
                  <a:prstClr val="black">
                    <a:tint val="75000"/>
                  </a:prstClr>
                </a:solidFill>
              </a:rPr>
              <a:pPr defTabSz="914400"/>
              <a:t>‹Nº›</a:t>
            </a:fld>
            <a:endParaRPr lang="es-MX">
              <a:solidFill>
                <a:prstClr val="black">
                  <a:tint val="75000"/>
                </a:prstClr>
              </a:solidFill>
            </a:endParaRPr>
          </a:p>
        </p:txBody>
      </p:sp>
    </p:spTree>
    <p:extLst>
      <p:ext uri="{BB962C8B-B14F-4D97-AF65-F5344CB8AC3E}">
        <p14:creationId xmlns:p14="http://schemas.microsoft.com/office/powerpoint/2010/main" val="193218949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95778" y="1658199"/>
            <a:ext cx="10515600" cy="4351338"/>
          </a:xfrm>
        </p:spPr>
        <p:txBody>
          <a:bodyPr>
            <a:normAutofit fontScale="77500" lnSpcReduction="20000"/>
          </a:bodyPr>
          <a:lstStyle/>
          <a:p>
            <a:pPr marL="274320" indent="-274320" algn="ctr">
              <a:buNone/>
              <a:defRPr/>
            </a:pPr>
            <a:r>
              <a:rPr lang="es-MX" b="1" dirty="0" smtClean="0">
                <a:latin typeface="Calibri" pitchFamily="34" charset="0"/>
                <a:cs typeface="Calibri" pitchFamily="34" charset="0"/>
              </a:rPr>
              <a:t>UNIVERSIDAD AUTÓNOMA DEL ESTADO DE MÉXICO</a:t>
            </a:r>
            <a:endParaRPr lang="es-MX" dirty="0" smtClean="0">
              <a:latin typeface="Calibri" pitchFamily="34" charset="0"/>
              <a:cs typeface="Calibri" pitchFamily="34" charset="0"/>
            </a:endParaRPr>
          </a:p>
          <a:p>
            <a:pPr marL="274320" indent="-274320" algn="ctr">
              <a:buNone/>
              <a:defRPr/>
            </a:pPr>
            <a:endParaRPr lang="es-MX" b="1" dirty="0" smtClean="0">
              <a:latin typeface="Calibri" pitchFamily="34" charset="0"/>
              <a:cs typeface="Calibri" pitchFamily="34" charset="0"/>
            </a:endParaRPr>
          </a:p>
          <a:p>
            <a:pPr marL="274320" indent="-274320" algn="ctr">
              <a:buNone/>
              <a:defRPr/>
            </a:pPr>
            <a:r>
              <a:rPr lang="es-MX" b="1" dirty="0" smtClean="0">
                <a:latin typeface="Calibri" pitchFamily="34" charset="0"/>
                <a:cs typeface="Calibri" pitchFamily="34" charset="0"/>
              </a:rPr>
              <a:t>PLANTEL “LIC. ADOLFO LÓPEZ MATEOS” DE LA ESCUELA PREPARATORIA</a:t>
            </a:r>
          </a:p>
          <a:p>
            <a:pPr marL="274320" indent="-274320" algn="ctr">
              <a:buNone/>
              <a:defRPr/>
            </a:pPr>
            <a:endParaRPr lang="es-MX" b="1" dirty="0" smtClean="0">
              <a:latin typeface="Calibri" pitchFamily="34" charset="0"/>
              <a:cs typeface="Calibri" pitchFamily="34" charset="0"/>
            </a:endParaRPr>
          </a:p>
          <a:p>
            <a:pPr marL="274320" indent="-274320" algn="ctr">
              <a:buNone/>
              <a:defRPr/>
            </a:pPr>
            <a:r>
              <a:rPr lang="es-MX" b="1" dirty="0" smtClean="0">
                <a:latin typeface="Calibri" pitchFamily="34" charset="0"/>
                <a:cs typeface="Calibri" pitchFamily="34" charset="0"/>
              </a:rPr>
              <a:t>ORIENTACIÓN EDUCATIVA I</a:t>
            </a:r>
          </a:p>
          <a:p>
            <a:pPr marL="274320" indent="-274320" algn="ctr">
              <a:buNone/>
              <a:defRPr/>
            </a:pPr>
            <a:r>
              <a:rPr lang="es-MX" b="1" dirty="0" smtClean="0">
                <a:latin typeface="Calibri" pitchFamily="34" charset="0"/>
                <a:cs typeface="Calibri" pitchFamily="34" charset="0"/>
              </a:rPr>
              <a:t>PRIMER   SEMESTRE  </a:t>
            </a:r>
          </a:p>
          <a:p>
            <a:pPr marL="274320" indent="-274320" algn="ctr">
              <a:buNone/>
              <a:defRPr/>
            </a:pPr>
            <a:endParaRPr lang="es-MX" b="1" dirty="0" smtClean="0">
              <a:latin typeface="Calibri" pitchFamily="34" charset="0"/>
              <a:cs typeface="Calibri" pitchFamily="34" charset="0"/>
            </a:endParaRPr>
          </a:p>
          <a:p>
            <a:pPr marL="274320" indent="-274320" algn="ctr">
              <a:buNone/>
              <a:defRPr/>
            </a:pPr>
            <a:r>
              <a:rPr lang="es-MX" b="1" dirty="0" smtClean="0">
                <a:latin typeface="Calibri" pitchFamily="34" charset="0"/>
                <a:cs typeface="Calibri" pitchFamily="34" charset="0"/>
              </a:rPr>
              <a:t>MÓDULO III: </a:t>
            </a:r>
            <a:r>
              <a:rPr lang="es-MX" b="1" dirty="0">
                <a:solidFill>
                  <a:srgbClr val="000000"/>
                </a:solidFill>
                <a:latin typeface="Arial" panose="020B0604020202020204" pitchFamily="34" charset="0"/>
                <a:ea typeface="Calibri" panose="020F0502020204030204" pitchFamily="34" charset="0"/>
              </a:rPr>
              <a:t>Trabajando en equipo y con mi grupo.</a:t>
            </a:r>
            <a:endParaRPr lang="es-MX" b="1" dirty="0" smtClean="0">
              <a:latin typeface="Calibri" pitchFamily="34" charset="0"/>
              <a:cs typeface="Calibri" pitchFamily="34" charset="0"/>
            </a:endParaRPr>
          </a:p>
          <a:p>
            <a:pPr marL="274320" indent="-274320" algn="ctr">
              <a:buNone/>
              <a:defRPr/>
            </a:pPr>
            <a:endParaRPr lang="es-MX" b="1" dirty="0" smtClean="0">
              <a:latin typeface="Calibri" pitchFamily="34" charset="0"/>
              <a:cs typeface="Calibri" pitchFamily="34" charset="0"/>
            </a:endParaRPr>
          </a:p>
          <a:p>
            <a:pPr marL="274320" indent="-274320" algn="ctr">
              <a:buNone/>
              <a:defRPr/>
            </a:pPr>
            <a:endParaRPr lang="es-MX" b="1" dirty="0" smtClean="0">
              <a:latin typeface="Calibri" pitchFamily="34" charset="0"/>
              <a:cs typeface="Calibri" pitchFamily="34" charset="0"/>
            </a:endParaRPr>
          </a:p>
          <a:p>
            <a:pPr marL="274320" indent="-274320" algn="ctr">
              <a:buNone/>
              <a:defRPr/>
            </a:pPr>
            <a:r>
              <a:rPr lang="es-MX" b="1" dirty="0" smtClean="0">
                <a:latin typeface="Calibri" pitchFamily="34" charset="0"/>
                <a:cs typeface="Calibri" pitchFamily="34" charset="0"/>
              </a:rPr>
              <a:t>AUTORA: </a:t>
            </a:r>
            <a:r>
              <a:rPr lang="es-MX" b="1" dirty="0">
                <a:latin typeface="Calibri" pitchFamily="34" charset="0"/>
                <a:cs typeface="Calibri" pitchFamily="34" charset="0"/>
              </a:rPr>
              <a:t> </a:t>
            </a:r>
            <a:r>
              <a:rPr lang="es-MX" b="1" dirty="0" smtClean="0">
                <a:latin typeface="Calibri" pitchFamily="34" charset="0"/>
                <a:cs typeface="Calibri" pitchFamily="34" charset="0"/>
              </a:rPr>
              <a:t>BEATRIZ MORENO GUZMÁN </a:t>
            </a:r>
          </a:p>
          <a:p>
            <a:pPr marL="274320" indent="-274320" algn="ctr">
              <a:buNone/>
              <a:defRPr/>
            </a:pPr>
            <a:r>
              <a:rPr lang="es-MX" b="1" dirty="0" smtClean="0">
                <a:latin typeface="Calibri" pitchFamily="34" charset="0"/>
                <a:cs typeface="Calibri" pitchFamily="34" charset="0"/>
              </a:rPr>
              <a:t>OCTUBRE   2017</a:t>
            </a:r>
          </a:p>
          <a:p>
            <a:pPr marL="274320" indent="-274320" algn="ctr">
              <a:buNone/>
              <a:defRPr/>
            </a:pPr>
            <a:endParaRPr lang="es-MX" b="1" dirty="0" smtClean="0">
              <a:latin typeface="Calibri" pitchFamily="34" charset="0"/>
              <a:cs typeface="Calibri" pitchFamily="34" charset="0"/>
            </a:endParaRPr>
          </a:p>
          <a:p>
            <a:pPr marL="274320" indent="-274320" algn="ctr">
              <a:buNone/>
              <a:defRPr/>
            </a:pPr>
            <a:endParaRPr lang="es-MX" b="1" dirty="0">
              <a:latin typeface="Calibri" pitchFamily="34" charset="0"/>
              <a:cs typeface="Calibri" pitchFamily="34" charset="0"/>
            </a:endParaRPr>
          </a:p>
          <a:p>
            <a:pPr marL="274320" indent="-274320" algn="ctr">
              <a:buNone/>
              <a:defRPr/>
            </a:pPr>
            <a:endParaRPr lang="es-MX" dirty="0"/>
          </a:p>
        </p:txBody>
      </p:sp>
      <p:pic>
        <p:nvPicPr>
          <p:cNvPr id="6147" name="3 Imagen" descr="D:\LOGOS B\Escudo UAEMe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813" y="357189"/>
            <a:ext cx="123825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4 Imagen" descr="D:\LOGOS B\Escud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96313" y="285751"/>
            <a:ext cx="10477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2388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Ventajas de delegar </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048438" y="1720645"/>
            <a:ext cx="8915400" cy="3777622"/>
          </a:xfrm>
        </p:spPr>
        <p:txBody>
          <a:bodyPr>
            <a:normAutofit/>
          </a:bodyPr>
          <a:lstStyle/>
          <a:p>
            <a:pPr algn="just" fontAlgn="base"/>
            <a:r>
              <a:rPr lang="es-MX" sz="2400" dirty="0" smtClean="0">
                <a:solidFill>
                  <a:schemeClr val="tx1"/>
                </a:solidFill>
                <a:latin typeface="Georgia" panose="02040502050405020303" pitchFamily="18" charset="0"/>
              </a:rPr>
              <a:t>Cada integrante tendrá más  </a:t>
            </a:r>
            <a:r>
              <a:rPr lang="es-MX" sz="2400" dirty="0">
                <a:solidFill>
                  <a:schemeClr val="tx1"/>
                </a:solidFill>
                <a:latin typeface="Georgia" panose="02040502050405020303" pitchFamily="18" charset="0"/>
              </a:rPr>
              <a:t>tiempo y energías para </a:t>
            </a:r>
            <a:r>
              <a:rPr lang="es-MX" sz="2400" dirty="0" smtClean="0">
                <a:solidFill>
                  <a:schemeClr val="tx1"/>
                </a:solidFill>
                <a:latin typeface="Georgia" panose="02040502050405020303" pitchFamily="18" charset="0"/>
              </a:rPr>
              <a:t>hacer otras  </a:t>
            </a:r>
            <a:r>
              <a:rPr lang="es-MX" sz="2400" dirty="0">
                <a:solidFill>
                  <a:schemeClr val="tx1"/>
                </a:solidFill>
                <a:latin typeface="Georgia" panose="02040502050405020303" pitchFamily="18" charset="0"/>
              </a:rPr>
              <a:t>tareas  </a:t>
            </a:r>
            <a:r>
              <a:rPr lang="es-MX" sz="2400" dirty="0" smtClean="0">
                <a:solidFill>
                  <a:schemeClr val="tx1"/>
                </a:solidFill>
                <a:latin typeface="Georgia" panose="02040502050405020303" pitchFamily="18" charset="0"/>
              </a:rPr>
              <a:t> o actividades personales.</a:t>
            </a:r>
          </a:p>
          <a:p>
            <a:pPr algn="just" fontAlgn="base">
              <a:buClr>
                <a:srgbClr val="A53010"/>
              </a:buClr>
            </a:pPr>
            <a:r>
              <a:rPr lang="es-MX" sz="2400" dirty="0" smtClean="0">
                <a:solidFill>
                  <a:schemeClr val="tx1"/>
                </a:solidFill>
                <a:latin typeface="Georgia" panose="02040502050405020303" pitchFamily="18" charset="0"/>
              </a:rPr>
              <a:t>La productividad del equipo crecerá</a:t>
            </a:r>
            <a:endParaRPr lang="es-MX" sz="2400" dirty="0">
              <a:solidFill>
                <a:schemeClr val="tx1"/>
              </a:solidFill>
              <a:latin typeface="Georgia" panose="02040502050405020303" pitchFamily="18" charset="0"/>
            </a:endParaRPr>
          </a:p>
          <a:p>
            <a:pPr lvl="0" algn="just" fontAlgn="base">
              <a:buClr>
                <a:srgbClr val="A53010"/>
              </a:buClr>
            </a:pPr>
            <a:r>
              <a:rPr lang="es-MX" sz="2400" dirty="0" smtClean="0">
                <a:solidFill>
                  <a:schemeClr val="tx1"/>
                </a:solidFill>
                <a:latin typeface="Georgia" panose="02040502050405020303" pitchFamily="18" charset="0"/>
              </a:rPr>
              <a:t>Permitir  </a:t>
            </a:r>
            <a:r>
              <a:rPr lang="es-MX" sz="2400" dirty="0">
                <a:solidFill>
                  <a:schemeClr val="tx1"/>
                </a:solidFill>
                <a:latin typeface="Georgia" panose="02040502050405020303" pitchFamily="18" charset="0"/>
              </a:rPr>
              <a:t>a otras personas </a:t>
            </a:r>
            <a:r>
              <a:rPr lang="es-MX" sz="2400" dirty="0" smtClean="0">
                <a:solidFill>
                  <a:schemeClr val="tx1"/>
                </a:solidFill>
                <a:latin typeface="Georgia" panose="02040502050405020303" pitchFamily="18" charset="0"/>
              </a:rPr>
              <a:t>colaborar en el  </a:t>
            </a:r>
            <a:r>
              <a:rPr lang="es-MX" sz="2400" dirty="0">
                <a:solidFill>
                  <a:schemeClr val="tx1"/>
                </a:solidFill>
                <a:latin typeface="Georgia" panose="02040502050405020303" pitchFamily="18" charset="0"/>
              </a:rPr>
              <a:t>trabajo ayuda a desarrollar sus </a:t>
            </a:r>
            <a:r>
              <a:rPr lang="es-MX" sz="2400" dirty="0" smtClean="0">
                <a:solidFill>
                  <a:schemeClr val="tx1"/>
                </a:solidFill>
                <a:latin typeface="Georgia" panose="02040502050405020303" pitchFamily="18" charset="0"/>
              </a:rPr>
              <a:t>capacidades y </a:t>
            </a:r>
            <a:r>
              <a:rPr lang="es-MX" sz="2400" dirty="0">
                <a:solidFill>
                  <a:schemeClr val="tx1"/>
                </a:solidFill>
                <a:latin typeface="Georgia" panose="02040502050405020303" pitchFamily="18" charset="0"/>
              </a:rPr>
              <a:t>les hacen sentir valiosos</a:t>
            </a:r>
            <a:r>
              <a:rPr lang="es-MX" sz="2400" dirty="0" smtClean="0">
                <a:solidFill>
                  <a:schemeClr val="tx1"/>
                </a:solidFill>
                <a:latin typeface="Georgia" panose="02040502050405020303" pitchFamily="18" charset="0"/>
              </a:rPr>
              <a:t>.</a:t>
            </a:r>
          </a:p>
          <a:p>
            <a:pPr marL="0" lvl="0" indent="0" algn="just" fontAlgn="base">
              <a:buClr>
                <a:srgbClr val="A53010"/>
              </a:buClr>
              <a:buNone/>
            </a:pPr>
            <a:endParaRPr lang="es-MX" sz="2400" dirty="0" smtClean="0">
              <a:solidFill>
                <a:srgbClr val="444444"/>
              </a:solidFill>
              <a:latin typeface="Georgia" panose="02040502050405020303" pitchFamily="18" charset="0"/>
            </a:endParaRPr>
          </a:p>
          <a:p>
            <a:pPr algn="just" fontAlgn="base"/>
            <a:endParaRPr lang="es-MX" sz="2400" dirty="0">
              <a:solidFill>
                <a:srgbClr val="444444"/>
              </a:solidFill>
              <a:latin typeface="Georgia" panose="02040502050405020303" pitchFamily="18" charset="0"/>
            </a:endParaRPr>
          </a:p>
          <a:p>
            <a:pPr algn="just" fontAlgn="base"/>
            <a:endParaRPr lang="es-MX" sz="2400" dirty="0" smtClean="0">
              <a:solidFill>
                <a:srgbClr val="444444"/>
              </a:solidFill>
              <a:latin typeface="Georgia" panose="02040502050405020303" pitchFamily="18" charset="0"/>
            </a:endParaRPr>
          </a:p>
          <a:p>
            <a:pPr algn="just" fontAlgn="base"/>
            <a:endParaRPr lang="es-MX" sz="2400" dirty="0">
              <a:solidFill>
                <a:srgbClr val="444444"/>
              </a:solidFill>
              <a:latin typeface="Georgia" panose="02040502050405020303" pitchFamily="18" charset="0"/>
            </a:endParaRPr>
          </a:p>
          <a:p>
            <a:endParaRPr lang="es-MX" sz="2400" dirty="0">
              <a:latin typeface="Georgia" panose="02040502050405020303" pitchFamily="18" charset="0"/>
            </a:endParaRPr>
          </a:p>
        </p:txBody>
      </p:sp>
      <p:pic>
        <p:nvPicPr>
          <p:cNvPr id="5" name="Imagen 4"/>
          <p:cNvPicPr>
            <a:picLocks noChangeAspect="1"/>
          </p:cNvPicPr>
          <p:nvPr/>
        </p:nvPicPr>
        <p:blipFill>
          <a:blip r:embed="rId2"/>
          <a:stretch>
            <a:fillRect/>
          </a:stretch>
        </p:blipFill>
        <p:spPr>
          <a:xfrm>
            <a:off x="4000767" y="4265388"/>
            <a:ext cx="4821261" cy="1980866"/>
          </a:xfrm>
          <a:prstGeom prst="rect">
            <a:avLst/>
          </a:prstGeom>
        </p:spPr>
      </p:pic>
    </p:spTree>
    <p:extLst>
      <p:ext uri="{BB962C8B-B14F-4D97-AF65-F5344CB8AC3E}">
        <p14:creationId xmlns:p14="http://schemas.microsoft.com/office/powerpoint/2010/main" val="3996265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fontAlgn="base"/>
            <a:r>
              <a:rPr lang="es-MX" sz="4000" b="1" i="1" dirty="0" smtClean="0">
                <a:solidFill>
                  <a:srgbClr val="666666"/>
                </a:solidFill>
                <a:latin typeface="Georgia" panose="02040502050405020303" pitchFamily="18" charset="0"/>
              </a:rPr>
              <a:t>Se alienta </a:t>
            </a:r>
            <a:r>
              <a:rPr lang="es-MX" sz="4000" b="1" i="1" dirty="0">
                <a:solidFill>
                  <a:srgbClr val="666666"/>
                </a:solidFill>
                <a:latin typeface="Georgia" panose="02040502050405020303" pitchFamily="18" charset="0"/>
              </a:rPr>
              <a:t>la satisfacción laboral </a:t>
            </a:r>
            <a:r>
              <a:rPr lang="es-MX" sz="4000" b="1" i="1" dirty="0" smtClean="0">
                <a:solidFill>
                  <a:srgbClr val="666666"/>
                </a:solidFill>
                <a:latin typeface="Georgia" panose="02040502050405020303" pitchFamily="18" charset="0"/>
              </a:rPr>
              <a:t>del  </a:t>
            </a:r>
            <a:r>
              <a:rPr lang="es-MX" sz="4000" b="1" i="1" dirty="0">
                <a:solidFill>
                  <a:srgbClr val="666666"/>
                </a:solidFill>
                <a:latin typeface="Georgia" panose="02040502050405020303" pitchFamily="18" charset="0"/>
              </a:rPr>
              <a:t>equipo a través de la responsabilidad compartida</a:t>
            </a:r>
            <a:r>
              <a:rPr lang="es-MX" sz="4000" dirty="0">
                <a:solidFill>
                  <a:srgbClr val="666666"/>
                </a:solidFill>
                <a:latin typeface="Georgia" panose="02040502050405020303" pitchFamily="18" charset="0"/>
              </a:rPr>
              <a:t>.</a:t>
            </a:r>
            <a:br>
              <a:rPr lang="es-MX" sz="4000" dirty="0">
                <a:solidFill>
                  <a:srgbClr val="666666"/>
                </a:solidFill>
                <a:latin typeface="Georgia" panose="02040502050405020303" pitchFamily="18" charset="0"/>
              </a:rPr>
            </a:br>
            <a:r>
              <a:rPr lang="es-MX" dirty="0">
                <a:solidFill>
                  <a:srgbClr val="666666"/>
                </a:solidFill>
                <a:latin typeface="Georgia" panose="02040502050405020303" pitchFamily="18" charset="0"/>
              </a:rPr>
              <a:t/>
            </a:r>
            <a:br>
              <a:rPr lang="es-MX" dirty="0">
                <a:solidFill>
                  <a:srgbClr val="666666"/>
                </a:solidFill>
                <a:latin typeface="Georgia" panose="02040502050405020303" pitchFamily="18" charset="0"/>
              </a:rPr>
            </a:br>
            <a:endParaRPr lang="es-MX" dirty="0"/>
          </a:p>
        </p:txBody>
      </p:sp>
      <p:sp>
        <p:nvSpPr>
          <p:cNvPr id="3" name="Marcador de contenido 2"/>
          <p:cNvSpPr>
            <a:spLocks noGrp="1"/>
          </p:cNvSpPr>
          <p:nvPr>
            <p:ph idx="1"/>
          </p:nvPr>
        </p:nvSpPr>
        <p:spPr/>
        <p:txBody>
          <a:bodyPr>
            <a:normAutofit/>
          </a:bodyPr>
          <a:lstStyle/>
          <a:p>
            <a:pPr algn="just" fontAlgn="base"/>
            <a:endParaRPr lang="es-MX" sz="2400" dirty="0" smtClean="0">
              <a:solidFill>
                <a:srgbClr val="666666"/>
              </a:solidFill>
              <a:latin typeface="Georgia" panose="02040502050405020303" pitchFamily="18" charset="0"/>
            </a:endParaRPr>
          </a:p>
          <a:p>
            <a:pPr algn="just" fontAlgn="base"/>
            <a:r>
              <a:rPr lang="es-MX" sz="2800" dirty="0" smtClean="0">
                <a:solidFill>
                  <a:srgbClr val="666666"/>
                </a:solidFill>
                <a:latin typeface="Georgia" panose="02040502050405020303" pitchFamily="18" charset="0"/>
              </a:rPr>
              <a:t>  Les </a:t>
            </a:r>
            <a:r>
              <a:rPr lang="es-MX" sz="2800" dirty="0">
                <a:solidFill>
                  <a:srgbClr val="666666"/>
                </a:solidFill>
                <a:latin typeface="Georgia" panose="02040502050405020303" pitchFamily="18" charset="0"/>
              </a:rPr>
              <a:t>ofreces </a:t>
            </a:r>
            <a:r>
              <a:rPr lang="es-MX" sz="2800" dirty="0" smtClean="0">
                <a:solidFill>
                  <a:srgbClr val="666666"/>
                </a:solidFill>
                <a:latin typeface="Georgia" panose="02040502050405020303" pitchFamily="18" charset="0"/>
              </a:rPr>
              <a:t> a los demás la </a:t>
            </a:r>
            <a:r>
              <a:rPr lang="es-MX" sz="2800" dirty="0">
                <a:solidFill>
                  <a:srgbClr val="666666"/>
                </a:solidFill>
                <a:latin typeface="Georgia" panose="02040502050405020303" pitchFamily="18" charset="0"/>
              </a:rPr>
              <a:t>oportunidad de sobresalir y tener éxito, y por </a:t>
            </a:r>
            <a:r>
              <a:rPr lang="es-MX" sz="2800" dirty="0" smtClean="0">
                <a:solidFill>
                  <a:srgbClr val="666666"/>
                </a:solidFill>
                <a:latin typeface="Georgia" panose="02040502050405020303" pitchFamily="18" charset="0"/>
              </a:rPr>
              <a:t>lo tanto  </a:t>
            </a:r>
            <a:r>
              <a:rPr lang="es-MX" sz="2800" dirty="0">
                <a:solidFill>
                  <a:srgbClr val="666666"/>
                </a:solidFill>
                <a:latin typeface="Georgia" panose="02040502050405020303" pitchFamily="18" charset="0"/>
              </a:rPr>
              <a:t>harás que tu </a:t>
            </a:r>
            <a:r>
              <a:rPr lang="es-MX" sz="2800" dirty="0" smtClean="0">
                <a:solidFill>
                  <a:srgbClr val="666666"/>
                </a:solidFill>
                <a:latin typeface="Georgia" panose="02040502050405020303" pitchFamily="18" charset="0"/>
              </a:rPr>
              <a:t>equipo  prospere y obtengan mejores resultados.</a:t>
            </a:r>
            <a:endParaRPr lang="es-MX" sz="2800" dirty="0">
              <a:solidFill>
                <a:srgbClr val="666666"/>
              </a:solidFill>
              <a:latin typeface="Georgia" panose="02040502050405020303" pitchFamily="18" charset="0"/>
            </a:endParaRPr>
          </a:p>
          <a:p>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9174" y="4327301"/>
            <a:ext cx="3962400" cy="2321763"/>
          </a:xfrm>
          <a:prstGeom prst="rect">
            <a:avLst/>
          </a:prstGeom>
          <a:ln>
            <a:no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3747" y="4327301"/>
            <a:ext cx="3723519" cy="19528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913013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i="1" dirty="0" smtClean="0">
                <a:solidFill>
                  <a:srgbClr val="444444"/>
                </a:solidFill>
                <a:latin typeface="Georgia" panose="02040502050405020303" pitchFamily="18" charset="0"/>
              </a:rPr>
              <a:t>Se fomenta </a:t>
            </a:r>
            <a:r>
              <a:rPr lang="es-MX" sz="4400" b="1" i="1" dirty="0">
                <a:solidFill>
                  <a:srgbClr val="444444"/>
                </a:solidFill>
                <a:latin typeface="Georgia" panose="02040502050405020303" pitchFamily="18" charset="0"/>
              </a:rPr>
              <a:t>la creatividad y la eficiencia</a:t>
            </a:r>
            <a:r>
              <a:rPr lang="es-MX" dirty="0">
                <a:solidFill>
                  <a:srgbClr val="444444"/>
                </a:solidFill>
                <a:latin typeface="Georgia" panose="02040502050405020303" pitchFamily="18" charset="0"/>
              </a:rPr>
              <a:t/>
            </a:r>
            <a:br>
              <a:rPr lang="es-MX" dirty="0">
                <a:solidFill>
                  <a:srgbClr val="444444"/>
                </a:solidFill>
                <a:latin typeface="Georgia" panose="02040502050405020303" pitchFamily="18" charset="0"/>
              </a:rPr>
            </a:br>
            <a:endParaRPr lang="es-MX" dirty="0"/>
          </a:p>
        </p:txBody>
      </p:sp>
      <p:sp>
        <p:nvSpPr>
          <p:cNvPr id="3" name="Marcador de contenido 2"/>
          <p:cNvSpPr>
            <a:spLocks noGrp="1"/>
          </p:cNvSpPr>
          <p:nvPr>
            <p:ph idx="1"/>
          </p:nvPr>
        </p:nvSpPr>
        <p:spPr>
          <a:xfrm>
            <a:off x="1576490" y="1641987"/>
            <a:ext cx="8915400" cy="3777622"/>
          </a:xfrm>
        </p:spPr>
        <p:txBody>
          <a:bodyPr/>
          <a:lstStyle/>
          <a:p>
            <a:pPr marL="0" indent="0" algn="just" fontAlgn="base">
              <a:buNone/>
            </a:pPr>
            <a:endParaRPr lang="es-MX" sz="2400" dirty="0">
              <a:solidFill>
                <a:srgbClr val="444444"/>
              </a:solidFill>
              <a:latin typeface="Georgia" panose="02040502050405020303" pitchFamily="18" charset="0"/>
            </a:endParaRPr>
          </a:p>
          <a:p>
            <a:pPr algn="just" fontAlgn="base"/>
            <a:r>
              <a:rPr lang="es-MX" sz="2800" dirty="0">
                <a:solidFill>
                  <a:srgbClr val="666666"/>
                </a:solidFill>
                <a:latin typeface="Georgia" panose="02040502050405020303" pitchFamily="18" charset="0"/>
              </a:rPr>
              <a:t>Delegar promueve el trabajo en equipo y ofrece diferentes puntos de vista para abordar un asunto, lo que se traduce en un aumento de la eficiencia </a:t>
            </a:r>
            <a:r>
              <a:rPr lang="es-MX" sz="2800" dirty="0" smtClean="0">
                <a:solidFill>
                  <a:srgbClr val="666666"/>
                </a:solidFill>
                <a:latin typeface="Georgia" panose="02040502050405020303" pitchFamily="18" charset="0"/>
              </a:rPr>
              <a:t>y mejores resultados.</a:t>
            </a:r>
            <a:endParaRPr lang="es-MX" sz="2800" dirty="0">
              <a:solidFill>
                <a:srgbClr val="666666"/>
              </a:solidFill>
              <a:latin typeface="Georgia" panose="02040502050405020303" pitchFamily="18" charset="0"/>
            </a:endParaRPr>
          </a:p>
          <a:p>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1474" y="4189546"/>
            <a:ext cx="4038600" cy="2620604"/>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2859" y="4273289"/>
            <a:ext cx="4081156" cy="2566946"/>
          </a:xfrm>
          <a:prstGeom prst="rect">
            <a:avLst/>
          </a:prstGeom>
        </p:spPr>
      </p:pic>
    </p:spTree>
    <p:extLst>
      <p:ext uri="{BB962C8B-B14F-4D97-AF65-F5344CB8AC3E}">
        <p14:creationId xmlns:p14="http://schemas.microsoft.com/office/powerpoint/2010/main" val="11514781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a:solidFill>
                  <a:srgbClr val="444444"/>
                </a:solidFill>
                <a:latin typeface="Georgia" panose="02040502050405020303" pitchFamily="18" charset="0"/>
              </a:rPr>
              <a:t>Es el mejor entrenamiento</a:t>
            </a:r>
            <a:br>
              <a:rPr lang="es-MX" sz="4400" b="1" i="1" dirty="0">
                <a:solidFill>
                  <a:srgbClr val="444444"/>
                </a:solidFill>
                <a:latin typeface="Georgia" panose="02040502050405020303" pitchFamily="18" charset="0"/>
              </a:rPr>
            </a:b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noAutofit/>
          </a:bodyPr>
          <a:lstStyle/>
          <a:p>
            <a:pPr algn="just" fontAlgn="base"/>
            <a:r>
              <a:rPr lang="es-MX" sz="2800" dirty="0" smtClean="0">
                <a:solidFill>
                  <a:srgbClr val="666666"/>
                </a:solidFill>
                <a:latin typeface="Georgia" panose="02040502050405020303" pitchFamily="18" charset="0"/>
              </a:rPr>
              <a:t>El  delegar  a los  </a:t>
            </a:r>
            <a:r>
              <a:rPr lang="es-MX" sz="2800" dirty="0">
                <a:solidFill>
                  <a:srgbClr val="666666"/>
                </a:solidFill>
                <a:latin typeface="Georgia" panose="02040502050405020303" pitchFamily="18" charset="0"/>
              </a:rPr>
              <a:t>miembros </a:t>
            </a:r>
            <a:r>
              <a:rPr lang="es-MX" sz="2800" dirty="0" smtClean="0">
                <a:solidFill>
                  <a:srgbClr val="666666"/>
                </a:solidFill>
                <a:latin typeface="Georgia" panose="02040502050405020303" pitchFamily="18" charset="0"/>
              </a:rPr>
              <a:t>del equipo diferentes actividades,  es  </a:t>
            </a:r>
            <a:r>
              <a:rPr lang="es-MX" sz="2800" dirty="0">
                <a:solidFill>
                  <a:srgbClr val="666666"/>
                </a:solidFill>
                <a:latin typeface="Georgia" panose="02040502050405020303" pitchFamily="18" charset="0"/>
              </a:rPr>
              <a:t>una buena manera de entrenarles </a:t>
            </a:r>
            <a:r>
              <a:rPr lang="es-MX" sz="2800" dirty="0" smtClean="0">
                <a:solidFill>
                  <a:srgbClr val="666666"/>
                </a:solidFill>
                <a:latin typeface="Georgia" panose="02040502050405020303" pitchFamily="18" charset="0"/>
              </a:rPr>
              <a:t>para realizar diversas actividades</a:t>
            </a:r>
            <a:r>
              <a:rPr lang="es-MX" sz="2400" dirty="0" smtClean="0">
                <a:solidFill>
                  <a:srgbClr val="666666"/>
                </a:solidFill>
                <a:latin typeface="Georgia" panose="02040502050405020303" pitchFamily="18" charset="0"/>
              </a:rPr>
              <a:t>.</a:t>
            </a:r>
            <a:endParaRPr lang="es-MX" sz="2400" dirty="0">
              <a:solidFill>
                <a:srgbClr val="666666"/>
              </a:solidFill>
              <a:latin typeface="Georgia" panose="02040502050405020303" pitchFamily="18" charset="0"/>
            </a:endParaRPr>
          </a:p>
          <a:p>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3650" y="3915177"/>
            <a:ext cx="4381500" cy="256551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1937" y="3824740"/>
            <a:ext cx="4648226" cy="2315082"/>
          </a:xfrm>
          <a:prstGeom prst="rect">
            <a:avLst/>
          </a:prstGeom>
        </p:spPr>
      </p:pic>
    </p:spTree>
    <p:extLst>
      <p:ext uri="{BB962C8B-B14F-4D97-AF65-F5344CB8AC3E}">
        <p14:creationId xmlns:p14="http://schemas.microsoft.com/office/powerpoint/2010/main" val="2573325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smtClean="0">
                <a:solidFill>
                  <a:srgbClr val="444444"/>
                </a:solidFill>
                <a:latin typeface="Georgia" panose="02040502050405020303" pitchFamily="18" charset="0"/>
              </a:rPr>
              <a:t>Fortalece la organización</a:t>
            </a:r>
            <a:br>
              <a:rPr lang="es-MX" sz="4400" b="1" i="1" dirty="0" smtClean="0">
                <a:solidFill>
                  <a:srgbClr val="444444"/>
                </a:solidFill>
                <a:latin typeface="Georgia" panose="02040502050405020303" pitchFamily="18" charset="0"/>
              </a:rPr>
            </a:br>
            <a:endParaRPr lang="es-MX" sz="4400" b="1" i="1" dirty="0">
              <a:latin typeface="Georgia" panose="02040502050405020303" pitchFamily="18" charset="0"/>
            </a:endParaRPr>
          </a:p>
        </p:txBody>
      </p:sp>
      <p:sp>
        <p:nvSpPr>
          <p:cNvPr id="3" name="Marcador de contenido 2"/>
          <p:cNvSpPr>
            <a:spLocks noGrp="1"/>
          </p:cNvSpPr>
          <p:nvPr>
            <p:ph idx="1"/>
          </p:nvPr>
        </p:nvSpPr>
        <p:spPr>
          <a:xfrm>
            <a:off x="1989444" y="1641988"/>
            <a:ext cx="8915400" cy="3777622"/>
          </a:xfrm>
        </p:spPr>
        <p:txBody>
          <a:bodyPr>
            <a:normAutofit/>
          </a:bodyPr>
          <a:lstStyle/>
          <a:p>
            <a:pPr algn="just" fontAlgn="base"/>
            <a:r>
              <a:rPr lang="es-MX" sz="2400" dirty="0" smtClean="0">
                <a:solidFill>
                  <a:srgbClr val="666666"/>
                </a:solidFill>
                <a:latin typeface="Georgia" panose="02040502050405020303" pitchFamily="18" charset="0"/>
              </a:rPr>
              <a:t>Cuando las actividades del equipo se delegan se favorece  </a:t>
            </a:r>
            <a:r>
              <a:rPr lang="es-MX" sz="2400" dirty="0">
                <a:solidFill>
                  <a:srgbClr val="666666"/>
                </a:solidFill>
                <a:latin typeface="Georgia" panose="02040502050405020303" pitchFamily="18" charset="0"/>
              </a:rPr>
              <a:t>el compromiso dentro </a:t>
            </a:r>
            <a:r>
              <a:rPr lang="es-MX" sz="2400" dirty="0" smtClean="0">
                <a:solidFill>
                  <a:srgbClr val="666666"/>
                </a:solidFill>
                <a:latin typeface="Georgia" panose="02040502050405020303" pitchFamily="18" charset="0"/>
              </a:rPr>
              <a:t>del equipo. Los integrantes del mismo aceptan su responsabilidad y </a:t>
            </a:r>
            <a:r>
              <a:rPr lang="es-MX" sz="2400" dirty="0">
                <a:solidFill>
                  <a:srgbClr val="666666"/>
                </a:solidFill>
                <a:latin typeface="Georgia" panose="02040502050405020303" pitchFamily="18" charset="0"/>
              </a:rPr>
              <a:t>se comprometen a rendir cuentas sobre la tarea encargada.</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9510" y="3264310"/>
            <a:ext cx="6774425" cy="3418143"/>
          </a:xfrm>
          <a:prstGeom prst="rect">
            <a:avLst/>
          </a:prstGeom>
        </p:spPr>
      </p:pic>
    </p:spTree>
    <p:extLst>
      <p:ext uri="{BB962C8B-B14F-4D97-AF65-F5344CB8AC3E}">
        <p14:creationId xmlns:p14="http://schemas.microsoft.com/office/powerpoint/2010/main" val="3041190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a:solidFill>
                  <a:srgbClr val="444444"/>
                </a:solidFill>
                <a:latin typeface="Georgia" panose="02040502050405020303" pitchFamily="18" charset="0"/>
              </a:rPr>
              <a:t>¿Cómo delegar de forma adecuada?</a:t>
            </a:r>
            <a:br>
              <a:rPr lang="es-MX" sz="4400" b="1" i="1" dirty="0">
                <a:solidFill>
                  <a:srgbClr val="444444"/>
                </a:solidFill>
                <a:latin typeface="Georgia" panose="02040502050405020303" pitchFamily="18" charset="0"/>
              </a:rPr>
            </a:b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lstStyle/>
          <a:p>
            <a:pPr marL="0" indent="0" algn="just" fontAlgn="base">
              <a:buNone/>
            </a:pPr>
            <a:endParaRPr lang="es-MX" sz="2400" dirty="0">
              <a:solidFill>
                <a:srgbClr val="666666"/>
              </a:solidFill>
              <a:latin typeface="Georgia" panose="02040502050405020303" pitchFamily="18" charset="0"/>
            </a:endParaRPr>
          </a:p>
          <a:p>
            <a:pPr marL="0" indent="0" algn="just" fontAlgn="base">
              <a:buNone/>
            </a:pPr>
            <a:endParaRPr lang="es-MX" sz="2400" dirty="0" smtClean="0">
              <a:solidFill>
                <a:srgbClr val="666666"/>
              </a:solidFill>
              <a:latin typeface="Georgia" panose="02040502050405020303" pitchFamily="18" charset="0"/>
            </a:endParaRPr>
          </a:p>
          <a:p>
            <a:pPr marL="0" indent="0" algn="just" fontAlgn="base">
              <a:buNone/>
            </a:pPr>
            <a:endParaRPr lang="es-MX" sz="2400" dirty="0">
              <a:solidFill>
                <a:srgbClr val="666666"/>
              </a:solidFill>
              <a:latin typeface="Georgia" panose="02040502050405020303" pitchFamily="18" charset="0"/>
            </a:endParaRPr>
          </a:p>
          <a:p>
            <a:pPr marL="0" indent="0" algn="just" fontAlgn="base">
              <a:buNone/>
            </a:pPr>
            <a:endParaRPr lang="es-MX" sz="2400" dirty="0" smtClean="0">
              <a:solidFill>
                <a:srgbClr val="666666"/>
              </a:solidFill>
              <a:latin typeface="Georgia" panose="02040502050405020303" pitchFamily="18" charset="0"/>
            </a:endParaRPr>
          </a:p>
          <a:p>
            <a:pPr marL="0" indent="0" algn="just" fontAlgn="base">
              <a:buNone/>
            </a:pPr>
            <a:r>
              <a:rPr lang="es-MX" sz="2400" dirty="0" smtClean="0">
                <a:solidFill>
                  <a:srgbClr val="666666"/>
                </a:solidFill>
                <a:latin typeface="Georgia" panose="02040502050405020303" pitchFamily="18" charset="0"/>
              </a:rPr>
              <a:t>El </a:t>
            </a:r>
            <a:r>
              <a:rPr lang="es-MX" sz="2400" dirty="0">
                <a:solidFill>
                  <a:srgbClr val="666666"/>
                </a:solidFill>
                <a:latin typeface="Georgia" panose="02040502050405020303" pitchFamily="18" charset="0"/>
              </a:rPr>
              <a:t>éxito a la hora de delegar no se mide por las veces que lo hacemos, no se trata solamente de trasferir tareas a otros </a:t>
            </a:r>
            <a:r>
              <a:rPr lang="es-MX" sz="2400" dirty="0" smtClean="0">
                <a:solidFill>
                  <a:srgbClr val="666666"/>
                </a:solidFill>
                <a:latin typeface="Georgia" panose="02040502050405020303" pitchFamily="18" charset="0"/>
              </a:rPr>
              <a:t>compañeros, por lo que es necesario tomar en cuenta las siguientes recomendaciones:</a:t>
            </a:r>
            <a:endParaRPr lang="es-MX" sz="2400" dirty="0">
              <a:solidFill>
                <a:srgbClr val="666666"/>
              </a:solidFill>
              <a:latin typeface="Georgia" panose="02040502050405020303" pitchFamily="18" charset="0"/>
            </a:endParaRPr>
          </a:p>
          <a:p>
            <a:endParaRPr lang="es-MX" dirty="0"/>
          </a:p>
        </p:txBody>
      </p:sp>
      <p:pic>
        <p:nvPicPr>
          <p:cNvPr id="4" name="Imagen 3"/>
          <p:cNvPicPr>
            <a:picLocks noChangeAspect="1"/>
          </p:cNvPicPr>
          <p:nvPr/>
        </p:nvPicPr>
        <p:blipFill>
          <a:blip r:embed="rId2"/>
          <a:stretch>
            <a:fillRect/>
          </a:stretch>
        </p:blipFill>
        <p:spPr>
          <a:xfrm>
            <a:off x="4984750" y="2166255"/>
            <a:ext cx="2857500" cy="1600200"/>
          </a:xfrm>
          <a:prstGeom prst="rect">
            <a:avLst/>
          </a:prstGeom>
        </p:spPr>
      </p:pic>
    </p:spTree>
    <p:extLst>
      <p:ext uri="{BB962C8B-B14F-4D97-AF65-F5344CB8AC3E}">
        <p14:creationId xmlns:p14="http://schemas.microsoft.com/office/powerpoint/2010/main" val="2513047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i="1" dirty="0">
                <a:solidFill>
                  <a:srgbClr val="444444"/>
                </a:solidFill>
                <a:latin typeface="Georgia" panose="02040502050405020303" pitchFamily="18" charset="0"/>
              </a:rPr>
              <a:t>Explora las opciones</a:t>
            </a:r>
            <a:br>
              <a:rPr lang="es-MX" sz="4400" b="1" i="1" dirty="0">
                <a:solidFill>
                  <a:srgbClr val="444444"/>
                </a:solidFill>
                <a:latin typeface="Georgia" panose="02040502050405020303" pitchFamily="18" charset="0"/>
              </a:rPr>
            </a:br>
            <a:endParaRPr lang="es-MX" sz="4400" b="1" i="1" dirty="0">
              <a:latin typeface="Georgia" panose="02040502050405020303" pitchFamily="18" charset="0"/>
            </a:endParaRPr>
          </a:p>
        </p:txBody>
      </p:sp>
      <p:sp>
        <p:nvSpPr>
          <p:cNvPr id="3" name="Marcador de contenido 2"/>
          <p:cNvSpPr>
            <a:spLocks noGrp="1"/>
          </p:cNvSpPr>
          <p:nvPr>
            <p:ph idx="1"/>
          </p:nvPr>
        </p:nvSpPr>
        <p:spPr>
          <a:xfrm>
            <a:off x="2156592" y="1602658"/>
            <a:ext cx="8915400" cy="3777622"/>
          </a:xfrm>
        </p:spPr>
        <p:txBody>
          <a:bodyPr>
            <a:normAutofit/>
          </a:bodyPr>
          <a:lstStyle/>
          <a:p>
            <a:pPr algn="just" fontAlgn="base"/>
            <a:r>
              <a:rPr lang="es-MX" sz="2400" dirty="0" smtClean="0">
                <a:solidFill>
                  <a:srgbClr val="666666"/>
                </a:solidFill>
                <a:latin typeface="Georgia" panose="02040502050405020303" pitchFamily="18" charset="0"/>
              </a:rPr>
              <a:t>Se debe </a:t>
            </a:r>
            <a:r>
              <a:rPr lang="es-MX" sz="2400" dirty="0">
                <a:solidFill>
                  <a:srgbClr val="666666"/>
                </a:solidFill>
                <a:latin typeface="Georgia" panose="02040502050405020303" pitchFamily="18" charset="0"/>
              </a:rPr>
              <a:t>dejar la tarea </a:t>
            </a:r>
            <a:r>
              <a:rPr lang="es-MX" sz="2400" dirty="0" smtClean="0">
                <a:solidFill>
                  <a:srgbClr val="666666"/>
                </a:solidFill>
                <a:latin typeface="Georgia" panose="02040502050405020303" pitchFamily="18" charset="0"/>
              </a:rPr>
              <a:t>que se  delegue </a:t>
            </a:r>
            <a:r>
              <a:rPr lang="es-MX" sz="2400" dirty="0">
                <a:solidFill>
                  <a:srgbClr val="666666"/>
                </a:solidFill>
                <a:latin typeface="Georgia" panose="02040502050405020303" pitchFamily="18" charset="0"/>
              </a:rPr>
              <a:t>en manos de la persona más adecuada para el </a:t>
            </a:r>
            <a:r>
              <a:rPr lang="es-MX" sz="2400" dirty="0" smtClean="0">
                <a:solidFill>
                  <a:srgbClr val="666666"/>
                </a:solidFill>
                <a:latin typeface="Georgia" panose="02040502050405020303" pitchFamily="18" charset="0"/>
              </a:rPr>
              <a:t>trabajo, pues no basta en dejar actividades a  </a:t>
            </a:r>
            <a:r>
              <a:rPr lang="es-MX" sz="2400" dirty="0">
                <a:solidFill>
                  <a:srgbClr val="666666"/>
                </a:solidFill>
                <a:latin typeface="Georgia" panose="02040502050405020303" pitchFamily="18" charset="0"/>
              </a:rPr>
              <a:t>aquellos que estén menos </a:t>
            </a:r>
            <a:r>
              <a:rPr lang="es-MX" sz="2400" dirty="0" smtClean="0">
                <a:solidFill>
                  <a:srgbClr val="666666"/>
                </a:solidFill>
                <a:latin typeface="Georgia" panose="02040502050405020303" pitchFamily="18" charset="0"/>
              </a:rPr>
              <a:t>ocupados, </a:t>
            </a:r>
            <a:r>
              <a:rPr lang="es-MX" sz="2400" dirty="0">
                <a:solidFill>
                  <a:srgbClr val="666666"/>
                </a:solidFill>
                <a:latin typeface="Georgia" panose="02040502050405020303" pitchFamily="18" charset="0"/>
              </a:rPr>
              <a:t>sino en los que tienen los conocimientos adecuados para hacer el trabajo y la motivación suficiente para hacerlo bien.</a:t>
            </a:r>
          </a:p>
          <a:p>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013" y="3667598"/>
            <a:ext cx="4912440" cy="2865016"/>
          </a:xfrm>
          <a:prstGeom prst="rect">
            <a:avLst/>
          </a:prstGeom>
        </p:spPr>
      </p:pic>
    </p:spTree>
    <p:extLst>
      <p:ext uri="{BB962C8B-B14F-4D97-AF65-F5344CB8AC3E}">
        <p14:creationId xmlns:p14="http://schemas.microsoft.com/office/powerpoint/2010/main" val="20315236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i="1" dirty="0" smtClean="0">
                <a:solidFill>
                  <a:srgbClr val="444444"/>
                </a:solidFill>
                <a:latin typeface="Georgia" panose="02040502050405020303" pitchFamily="18" charset="0"/>
              </a:rPr>
              <a:t>Comunicación eficiente </a:t>
            </a:r>
            <a:endParaRPr lang="es-MX" sz="4000" b="1" i="1" dirty="0">
              <a:latin typeface="Georgia" panose="02040502050405020303" pitchFamily="18" charset="0"/>
            </a:endParaRPr>
          </a:p>
        </p:txBody>
      </p:sp>
      <p:sp>
        <p:nvSpPr>
          <p:cNvPr id="3" name="Marcador de contenido 2"/>
          <p:cNvSpPr>
            <a:spLocks noGrp="1"/>
          </p:cNvSpPr>
          <p:nvPr>
            <p:ph idx="1"/>
          </p:nvPr>
        </p:nvSpPr>
        <p:spPr>
          <a:xfrm>
            <a:off x="2086936" y="1412383"/>
            <a:ext cx="8915400" cy="3777622"/>
          </a:xfrm>
        </p:spPr>
        <p:txBody>
          <a:bodyPr>
            <a:normAutofit/>
          </a:bodyPr>
          <a:lstStyle/>
          <a:p>
            <a:pPr algn="just" fontAlgn="base"/>
            <a:r>
              <a:rPr lang="es-MX" sz="2800" dirty="0" smtClean="0">
                <a:solidFill>
                  <a:schemeClr val="tx1"/>
                </a:solidFill>
                <a:latin typeface="Georgia" panose="02040502050405020303" pitchFamily="18" charset="0"/>
              </a:rPr>
              <a:t>La comunicación debe </a:t>
            </a:r>
            <a:r>
              <a:rPr lang="es-MX" sz="2800" dirty="0">
                <a:solidFill>
                  <a:schemeClr val="tx1"/>
                </a:solidFill>
                <a:latin typeface="Georgia" panose="02040502050405020303" pitchFamily="18" charset="0"/>
              </a:rPr>
              <a:t>ser especialmente clara, concisa y </a:t>
            </a:r>
            <a:r>
              <a:rPr lang="es-MX" sz="2800" dirty="0" smtClean="0">
                <a:solidFill>
                  <a:schemeClr val="tx1"/>
                </a:solidFill>
                <a:latin typeface="Georgia" panose="02040502050405020303" pitchFamily="18" charset="0"/>
              </a:rPr>
              <a:t>coherente</a:t>
            </a:r>
            <a:r>
              <a:rPr lang="es-MX" sz="2800" dirty="0">
                <a:solidFill>
                  <a:schemeClr val="tx1"/>
                </a:solidFill>
                <a:latin typeface="Georgia" panose="02040502050405020303" pitchFamily="18" charset="0"/>
              </a:rPr>
              <a:t>. Cada miembro del equipo debe tener acceso a la misma información. Para </a:t>
            </a:r>
            <a:r>
              <a:rPr lang="es-MX" sz="2800" dirty="0" smtClean="0">
                <a:solidFill>
                  <a:schemeClr val="tx1"/>
                </a:solidFill>
                <a:latin typeface="Georgia" panose="02040502050405020303" pitchFamily="18" charset="0"/>
              </a:rPr>
              <a:t>asegurarse de  </a:t>
            </a:r>
            <a:r>
              <a:rPr lang="es-MX" sz="2800" dirty="0">
                <a:solidFill>
                  <a:schemeClr val="tx1"/>
                </a:solidFill>
                <a:latin typeface="Georgia" panose="02040502050405020303" pitchFamily="18" charset="0"/>
              </a:rPr>
              <a:t>que el trabajo se hace correctamente, </a:t>
            </a:r>
            <a:r>
              <a:rPr lang="es-MX" sz="2800" dirty="0" smtClean="0">
                <a:solidFill>
                  <a:schemeClr val="tx1"/>
                </a:solidFill>
                <a:latin typeface="Georgia" panose="02040502050405020303" pitchFamily="18" charset="0"/>
              </a:rPr>
              <a:t>es necesario dar  </a:t>
            </a:r>
            <a:r>
              <a:rPr lang="es-MX" sz="2800" dirty="0">
                <a:solidFill>
                  <a:schemeClr val="tx1"/>
                </a:solidFill>
                <a:latin typeface="Georgia" panose="02040502050405020303" pitchFamily="18" charset="0"/>
              </a:rPr>
              <a:t>instrucciones claras.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5592" y="4060181"/>
            <a:ext cx="4944244" cy="2686050"/>
          </a:xfrm>
          <a:prstGeom prst="rect">
            <a:avLst/>
          </a:prstGeom>
        </p:spPr>
      </p:pic>
    </p:spTree>
    <p:extLst>
      <p:ext uri="{BB962C8B-B14F-4D97-AF65-F5344CB8AC3E}">
        <p14:creationId xmlns:p14="http://schemas.microsoft.com/office/powerpoint/2010/main" val="36092872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444444"/>
                </a:solidFill>
                <a:latin typeface="Georgia" panose="02040502050405020303" pitchFamily="18" charset="0"/>
              </a:rPr>
              <a:t>Cultiva </a:t>
            </a:r>
            <a:r>
              <a:rPr lang="es-MX" sz="4400" b="1" i="1" dirty="0" smtClean="0">
                <a:solidFill>
                  <a:srgbClr val="444444"/>
                </a:solidFill>
                <a:latin typeface="Georgia" panose="02040502050405020303" pitchFamily="18" charset="0"/>
              </a:rPr>
              <a:t>confianza</a:t>
            </a:r>
            <a:endParaRPr lang="es-MX" sz="4400" b="1" i="1" dirty="0">
              <a:latin typeface="Georgia" panose="02040502050405020303" pitchFamily="18" charset="0"/>
            </a:endParaRPr>
          </a:p>
        </p:txBody>
      </p:sp>
      <p:sp>
        <p:nvSpPr>
          <p:cNvPr id="3" name="Marcador de contenido 2"/>
          <p:cNvSpPr>
            <a:spLocks noGrp="1"/>
          </p:cNvSpPr>
          <p:nvPr>
            <p:ph idx="1"/>
          </p:nvPr>
        </p:nvSpPr>
        <p:spPr>
          <a:xfrm>
            <a:off x="1845007" y="1405207"/>
            <a:ext cx="8915400" cy="3777622"/>
          </a:xfrm>
        </p:spPr>
        <p:txBody>
          <a:bodyPr/>
          <a:lstStyle/>
          <a:p>
            <a:pPr algn="just" fontAlgn="base"/>
            <a:endParaRPr lang="es-MX" dirty="0">
              <a:solidFill>
                <a:srgbClr val="444444"/>
              </a:solidFill>
              <a:latin typeface="MyriadPro-Light"/>
            </a:endParaRPr>
          </a:p>
          <a:p>
            <a:pPr algn="just" fontAlgn="base"/>
            <a:r>
              <a:rPr lang="es-MX" sz="2800" dirty="0">
                <a:solidFill>
                  <a:srgbClr val="666666"/>
                </a:solidFill>
                <a:latin typeface="Georgia" panose="02040502050405020303" pitchFamily="18" charset="0"/>
              </a:rPr>
              <a:t>Confiar en los demás es uno de los aspectos más importantes de la delegación. La confianza debe ser bidireccional: los miembros del equipo deben confiar en </a:t>
            </a:r>
            <a:r>
              <a:rPr lang="es-MX" sz="2800" dirty="0" smtClean="0">
                <a:solidFill>
                  <a:srgbClr val="666666"/>
                </a:solidFill>
                <a:latin typeface="Georgia" panose="02040502050405020303" pitchFamily="18" charset="0"/>
              </a:rPr>
              <a:t> sus compañeros y </a:t>
            </a:r>
            <a:r>
              <a:rPr lang="es-MX" sz="2800" dirty="0">
                <a:solidFill>
                  <a:srgbClr val="666666"/>
                </a:solidFill>
                <a:latin typeface="Georgia" panose="02040502050405020303" pitchFamily="18" charset="0"/>
              </a:rPr>
              <a:t>en la información que </a:t>
            </a:r>
            <a:r>
              <a:rPr lang="es-MX" sz="2800" dirty="0" smtClean="0">
                <a:solidFill>
                  <a:srgbClr val="666666"/>
                </a:solidFill>
                <a:latin typeface="Georgia" panose="02040502050405020303" pitchFamily="18" charset="0"/>
              </a:rPr>
              <a:t>estos les facilitan  </a:t>
            </a:r>
            <a:r>
              <a:rPr lang="es-MX" sz="2800" dirty="0">
                <a:solidFill>
                  <a:srgbClr val="666666"/>
                </a:solidFill>
                <a:latin typeface="Georgia" panose="02040502050405020303" pitchFamily="18" charset="0"/>
              </a:rPr>
              <a:t>para realizar el </a:t>
            </a:r>
            <a:r>
              <a:rPr lang="es-MX" sz="2800" dirty="0" smtClean="0">
                <a:solidFill>
                  <a:srgbClr val="666666"/>
                </a:solidFill>
                <a:latin typeface="Georgia" panose="02040502050405020303" pitchFamily="18" charset="0"/>
              </a:rPr>
              <a:t>trabajo, Una </a:t>
            </a:r>
            <a:r>
              <a:rPr lang="es-MX" sz="2800" dirty="0">
                <a:solidFill>
                  <a:srgbClr val="666666"/>
                </a:solidFill>
                <a:latin typeface="Georgia" panose="02040502050405020303" pitchFamily="18" charset="0"/>
              </a:rPr>
              <a:t>vez delegada la tarea, </a:t>
            </a:r>
            <a:r>
              <a:rPr lang="es-MX" sz="2800" dirty="0" smtClean="0">
                <a:solidFill>
                  <a:srgbClr val="666666"/>
                </a:solidFill>
                <a:latin typeface="Georgia" panose="02040502050405020303" pitchFamily="18" charset="0"/>
              </a:rPr>
              <a:t>ofrézcanse confianza  y permítanse  </a:t>
            </a:r>
            <a:r>
              <a:rPr lang="es-MX" sz="2800" dirty="0">
                <a:solidFill>
                  <a:srgbClr val="666666"/>
                </a:solidFill>
                <a:latin typeface="Georgia" panose="02040502050405020303" pitchFamily="18" charset="0"/>
              </a:rPr>
              <a:t>hacer el trabajo a su manera.</a:t>
            </a:r>
          </a:p>
          <a:p>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2616" y="4803820"/>
            <a:ext cx="5015322" cy="1830072"/>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7476" y="4932048"/>
            <a:ext cx="3404847" cy="1701844"/>
          </a:xfrm>
          <a:prstGeom prst="rect">
            <a:avLst/>
          </a:prstGeom>
        </p:spPr>
      </p:pic>
    </p:spTree>
    <p:extLst>
      <p:ext uri="{BB962C8B-B14F-4D97-AF65-F5344CB8AC3E}">
        <p14:creationId xmlns:p14="http://schemas.microsoft.com/office/powerpoint/2010/main" val="20124211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5841" y="131925"/>
            <a:ext cx="8911687" cy="1280890"/>
          </a:xfrm>
        </p:spPr>
        <p:txBody>
          <a:bodyPr>
            <a:noAutofit/>
          </a:bodyPr>
          <a:lstStyle/>
          <a:p>
            <a:r>
              <a:rPr lang="es-MX" sz="4400" b="1" i="1" dirty="0" smtClean="0">
                <a:solidFill>
                  <a:srgbClr val="666666"/>
                </a:solidFill>
                <a:latin typeface="Georgia" panose="02040502050405020303" pitchFamily="18" charset="0"/>
              </a:rPr>
              <a:t>Trabajar </a:t>
            </a:r>
            <a:r>
              <a:rPr lang="es-MX" sz="4400" b="1" i="1" dirty="0">
                <a:solidFill>
                  <a:srgbClr val="666666"/>
                </a:solidFill>
                <a:latin typeface="Georgia" panose="02040502050405020303" pitchFamily="18" charset="0"/>
              </a:rPr>
              <a:t>en </a:t>
            </a:r>
            <a:r>
              <a:rPr lang="es-MX" sz="4400" b="1" i="1" dirty="0" smtClean="0">
                <a:solidFill>
                  <a:srgbClr val="666666"/>
                </a:solidFill>
                <a:latin typeface="Georgia" panose="02040502050405020303" pitchFamily="18" charset="0"/>
              </a:rPr>
              <a:t>equipo: </a:t>
            </a:r>
            <a:r>
              <a:rPr lang="es-MX" sz="4400" b="1" i="1" dirty="0">
                <a:solidFill>
                  <a:srgbClr val="666666"/>
                </a:solidFill>
                <a:latin typeface="Georgia" panose="02040502050405020303" pitchFamily="18" charset="0"/>
              </a:rPr>
              <a:t>Andrew Carnegie</a:t>
            </a:r>
            <a:endParaRPr lang="es-MX" sz="4400" b="1" i="1" dirty="0">
              <a:latin typeface="Georgia" panose="02040502050405020303" pitchFamily="18" charset="0"/>
            </a:endParaRPr>
          </a:p>
        </p:txBody>
      </p:sp>
      <p:sp>
        <p:nvSpPr>
          <p:cNvPr id="3" name="Marcador de contenido 2"/>
          <p:cNvSpPr>
            <a:spLocks noGrp="1"/>
          </p:cNvSpPr>
          <p:nvPr>
            <p:ph idx="1"/>
          </p:nvPr>
        </p:nvSpPr>
        <p:spPr>
          <a:xfrm>
            <a:off x="1832128" y="1494503"/>
            <a:ext cx="8915400" cy="3777622"/>
          </a:xfrm>
        </p:spPr>
        <p:txBody>
          <a:bodyPr>
            <a:normAutofit/>
          </a:bodyPr>
          <a:lstStyle/>
          <a:p>
            <a:pPr algn="just"/>
            <a:r>
              <a:rPr lang="es-MX" sz="2400" dirty="0" smtClean="0">
                <a:solidFill>
                  <a:srgbClr val="666666"/>
                </a:solidFill>
                <a:latin typeface="Georgia" panose="02040502050405020303" pitchFamily="18" charset="0"/>
              </a:rPr>
              <a:t>“Es </a:t>
            </a:r>
            <a:r>
              <a:rPr lang="es-MX" sz="2400" dirty="0">
                <a:solidFill>
                  <a:srgbClr val="666666"/>
                </a:solidFill>
                <a:latin typeface="Georgia" panose="02040502050405020303" pitchFamily="18" charset="0"/>
              </a:rPr>
              <a:t>la capacidad de trabajar conjuntamente hacia un objetivo común. La capacidad de renunciar ambiciones personales y fundir logros personales con los objetivos del conjunto. Esto es el combustible que permite que los individuos normales logren resultados extraordinarios. </a:t>
            </a:r>
            <a:r>
              <a:rPr lang="es-MX" sz="2400" dirty="0" smtClean="0">
                <a:solidFill>
                  <a:srgbClr val="666666"/>
                </a:solidFill>
                <a:latin typeface="Georgia" panose="02040502050405020303" pitchFamily="18" charset="0"/>
              </a:rPr>
              <a:t>”</a:t>
            </a:r>
            <a:endParaRPr lang="es-MX" sz="2400" dirty="0">
              <a:solidFill>
                <a:srgbClr val="666666"/>
              </a:solidFill>
              <a:latin typeface="Georgia" panose="02040502050405020303" pitchFamily="18" charset="0"/>
            </a:endParaRPr>
          </a:p>
          <a:p>
            <a:pPr marL="0" indent="0">
              <a:buNone/>
            </a:pPr>
            <a:r>
              <a:rPr lang="es-MX" sz="2400" dirty="0">
                <a:latin typeface="Georgia" panose="02040502050405020303" pitchFamily="18" charset="0"/>
              </a:rPr>
              <a:t/>
            </a:r>
            <a:br>
              <a:rPr lang="es-MX" sz="2400" dirty="0">
                <a:latin typeface="Georgia" panose="02040502050405020303" pitchFamily="18" charset="0"/>
              </a:rPr>
            </a:br>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1" y="3599214"/>
            <a:ext cx="4432300" cy="2906866"/>
          </a:xfrm>
          <a:prstGeom prst="rect">
            <a:avLst/>
          </a:prstGeom>
        </p:spPr>
      </p:pic>
    </p:spTree>
    <p:extLst>
      <p:ext uri="{BB962C8B-B14F-4D97-AF65-F5344CB8AC3E}">
        <p14:creationId xmlns:p14="http://schemas.microsoft.com/office/powerpoint/2010/main" val="42294418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29359" y="969136"/>
            <a:ext cx="8915399" cy="614966"/>
          </a:xfrm>
        </p:spPr>
        <p:txBody>
          <a:bodyPr>
            <a:normAutofit fontScale="90000"/>
          </a:bodyPr>
          <a:lstStyle/>
          <a:p>
            <a:r>
              <a:rPr lang="es-MX" dirty="0" smtClean="0"/>
              <a:t/>
            </a:r>
            <a:br>
              <a:rPr lang="es-MX" dirty="0" smtClean="0"/>
            </a:br>
            <a:r>
              <a:rPr lang="es-MX" sz="4900" b="1" i="1" dirty="0" smtClean="0">
                <a:latin typeface="Georgia" panose="02040502050405020303" pitchFamily="18" charset="0"/>
              </a:rPr>
              <a:t>Propósito</a:t>
            </a:r>
            <a:endParaRPr lang="es-MX" sz="4900" b="1" i="1" dirty="0">
              <a:latin typeface="Georgia" panose="02040502050405020303" pitchFamily="18" charset="0"/>
            </a:endParaRPr>
          </a:p>
        </p:txBody>
      </p:sp>
      <p:sp>
        <p:nvSpPr>
          <p:cNvPr id="3" name="Subtítulo 2"/>
          <p:cNvSpPr>
            <a:spLocks noGrp="1"/>
          </p:cNvSpPr>
          <p:nvPr>
            <p:ph type="subTitle" idx="1"/>
          </p:nvPr>
        </p:nvSpPr>
        <p:spPr>
          <a:xfrm>
            <a:off x="2048301" y="2858427"/>
            <a:ext cx="8915399" cy="3220401"/>
          </a:xfrm>
        </p:spPr>
        <p:txBody>
          <a:bodyPr>
            <a:normAutofit/>
          </a:bodyPr>
          <a:lstStyle/>
          <a:p>
            <a:r>
              <a:rPr lang="es-MX" sz="2800" dirty="0">
                <a:latin typeface="Georgia" panose="02040502050405020303" pitchFamily="18" charset="0"/>
              </a:rPr>
              <a:t>Emplea estrategias que le permiten trabajar de manera compartida y colaborativa con su grupo y con equipos diversos.</a:t>
            </a:r>
          </a:p>
          <a:p>
            <a:endParaRPr lang="es-MX" dirty="0"/>
          </a:p>
        </p:txBody>
      </p:sp>
    </p:spTree>
    <p:extLst>
      <p:ext uri="{BB962C8B-B14F-4D97-AF65-F5344CB8AC3E}">
        <p14:creationId xmlns:p14="http://schemas.microsoft.com/office/powerpoint/2010/main" val="11647974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Los roles en el equipo </a:t>
            </a: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pPr algn="just"/>
            <a:r>
              <a:rPr lang="es-MX" sz="2400" dirty="0">
                <a:solidFill>
                  <a:srgbClr val="171719"/>
                </a:solidFill>
                <a:latin typeface="Georgia" panose="02040502050405020303" pitchFamily="18" charset="0"/>
              </a:rPr>
              <a:t>Todo Rol de Equipo además de aportar una fortaleza o contribución, lleva asociada una </a:t>
            </a:r>
            <a:r>
              <a:rPr lang="es-MX" sz="2400" b="1" dirty="0">
                <a:solidFill>
                  <a:srgbClr val="171719"/>
                </a:solidFill>
                <a:latin typeface="Georgia" panose="02040502050405020303" pitchFamily="18" charset="0"/>
              </a:rPr>
              <a:t>debilidad permitida</a:t>
            </a:r>
            <a:r>
              <a:rPr lang="es-MX" sz="2400" dirty="0">
                <a:solidFill>
                  <a:srgbClr val="171719"/>
                </a:solidFill>
                <a:latin typeface="Georgia" panose="02040502050405020303" pitchFamily="18" charset="0"/>
              </a:rPr>
              <a:t>: la otra cara de las características de comportamiento, que es permitida en el equipo en la medida que lleve asociada una fortaleza.</a:t>
            </a:r>
            <a:endParaRPr lang="es-MX" sz="2400" dirty="0">
              <a:latin typeface="Georgia" panose="02040502050405020303" pitchFamily="18"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10230"/>
          <a:stretch/>
        </p:blipFill>
        <p:spPr>
          <a:xfrm>
            <a:off x="2438400" y="4599238"/>
            <a:ext cx="8288594" cy="1926104"/>
          </a:xfrm>
          <a:prstGeom prst="rect">
            <a:avLst/>
          </a:prstGeom>
        </p:spPr>
      </p:pic>
    </p:spTree>
    <p:extLst>
      <p:ext uri="{BB962C8B-B14F-4D97-AF65-F5344CB8AC3E}">
        <p14:creationId xmlns:p14="http://schemas.microsoft.com/office/powerpoint/2010/main" val="7886555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El cerebro</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436812" y="1701800"/>
            <a:ext cx="8915400" cy="3777622"/>
          </a:xfrm>
        </p:spPr>
        <p:txBody>
          <a:bodyPr>
            <a:normAutofit/>
          </a:bodyPr>
          <a:lstStyle/>
          <a:p>
            <a:pPr algn="just"/>
            <a:r>
              <a:rPr lang="es-MX" sz="2800" dirty="0">
                <a:solidFill>
                  <a:srgbClr val="171719"/>
                </a:solidFill>
                <a:latin typeface="Georgia" panose="02040502050405020303" pitchFamily="18" charset="0"/>
              </a:rPr>
              <a:t>Todo Rol de Equipo además de aportar una fortaleza o contribución, lleva asociada una </a:t>
            </a:r>
            <a:r>
              <a:rPr lang="es-MX" sz="2800" b="1" dirty="0">
                <a:solidFill>
                  <a:srgbClr val="171719"/>
                </a:solidFill>
                <a:latin typeface="Georgia" panose="02040502050405020303" pitchFamily="18" charset="0"/>
              </a:rPr>
              <a:t>debilidad permitida</a:t>
            </a:r>
            <a:r>
              <a:rPr lang="es-MX" sz="2800" dirty="0">
                <a:solidFill>
                  <a:srgbClr val="171719"/>
                </a:solidFill>
                <a:latin typeface="Georgia" panose="02040502050405020303" pitchFamily="18" charset="0"/>
              </a:rPr>
              <a:t>: la otra cara de las características de comportamiento, que es permitida en el equipo en la medida que lleve asociada una fortaleza.</a:t>
            </a:r>
            <a:endParaRPr lang="es-MX" sz="28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3472" y="4022411"/>
            <a:ext cx="4166880" cy="2656745"/>
          </a:xfrm>
          <a:prstGeom prst="rect">
            <a:avLst/>
          </a:prstGeom>
        </p:spPr>
      </p:pic>
    </p:spTree>
    <p:extLst>
      <p:ext uri="{BB962C8B-B14F-4D97-AF65-F5344CB8AC3E}">
        <p14:creationId xmlns:p14="http://schemas.microsoft.com/office/powerpoint/2010/main" val="18184729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444444"/>
                </a:solidFill>
                <a:latin typeface="Georgia" panose="02040502050405020303" pitchFamily="18" charset="0"/>
              </a:rPr>
              <a:t>Investigador de recursos:</a:t>
            </a:r>
            <a:endParaRPr lang="es-MX" sz="4400" i="1" dirty="0">
              <a:latin typeface="Georgia" panose="02040502050405020303" pitchFamily="18" charset="0"/>
            </a:endParaRPr>
          </a:p>
        </p:txBody>
      </p:sp>
      <p:sp>
        <p:nvSpPr>
          <p:cNvPr id="3" name="Marcador de contenido 2"/>
          <p:cNvSpPr>
            <a:spLocks noGrp="1"/>
          </p:cNvSpPr>
          <p:nvPr>
            <p:ph idx="1"/>
          </p:nvPr>
        </p:nvSpPr>
        <p:spPr/>
        <p:txBody>
          <a:bodyPr/>
          <a:lstStyle/>
          <a:p>
            <a:pPr algn="just"/>
            <a:r>
              <a:rPr lang="es-MX" dirty="0">
                <a:solidFill>
                  <a:srgbClr val="444444"/>
                </a:solidFill>
                <a:latin typeface="Helvetica Neue"/>
              </a:rPr>
              <a:t> </a:t>
            </a:r>
            <a:r>
              <a:rPr lang="es-MX" sz="2800" dirty="0">
                <a:solidFill>
                  <a:srgbClr val="444444"/>
                </a:solidFill>
                <a:latin typeface="Georgia" panose="02040502050405020303" pitchFamily="18" charset="0"/>
              </a:rPr>
              <a:t>Extrovertido, entusiasta, comunicativo. Busca nuevas oportunidades. Desarrolla contactos.</a:t>
            </a:r>
            <a:endParaRPr lang="es-MX" sz="2800" dirty="0">
              <a:latin typeface="Georgia" panose="02040502050405020303" pitchFamily="18"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2568" y="3683358"/>
            <a:ext cx="5329084" cy="24564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1078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444444"/>
                </a:solidFill>
                <a:latin typeface="Georgia" panose="02040502050405020303" pitchFamily="18" charset="0"/>
              </a:rPr>
              <a:t>Coordinador</a:t>
            </a:r>
            <a:endParaRPr lang="es-MX" sz="4400" i="1" dirty="0">
              <a:latin typeface="Georgia" panose="02040502050405020303" pitchFamily="18" charset="0"/>
            </a:endParaRPr>
          </a:p>
        </p:txBody>
      </p:sp>
      <p:sp>
        <p:nvSpPr>
          <p:cNvPr id="3" name="Marcador de contenido 2"/>
          <p:cNvSpPr>
            <a:spLocks noGrp="1"/>
          </p:cNvSpPr>
          <p:nvPr>
            <p:ph idx="1"/>
          </p:nvPr>
        </p:nvSpPr>
        <p:spPr>
          <a:xfrm>
            <a:off x="1537161" y="1651819"/>
            <a:ext cx="8915400" cy="3777622"/>
          </a:xfrm>
        </p:spPr>
        <p:txBody>
          <a:bodyPr/>
          <a:lstStyle/>
          <a:p>
            <a:pPr algn="just"/>
            <a:r>
              <a:rPr lang="es-MX" dirty="0">
                <a:solidFill>
                  <a:srgbClr val="444444"/>
                </a:solidFill>
                <a:latin typeface="Helvetica Neue"/>
              </a:rPr>
              <a:t> </a:t>
            </a:r>
            <a:r>
              <a:rPr lang="es-MX" sz="2800" dirty="0">
                <a:solidFill>
                  <a:srgbClr val="444444"/>
                </a:solidFill>
                <a:latin typeface="Georgia" panose="02040502050405020303" pitchFamily="18" charset="0"/>
              </a:rPr>
              <a:t>Maduro, seguro de sí mismo, identifica el talento. Aclara las metas. Delega bien</a:t>
            </a:r>
            <a:r>
              <a:rPr lang="es-MX" sz="2800" dirty="0" smtClean="0">
                <a:solidFill>
                  <a:srgbClr val="444444"/>
                </a:solidFill>
                <a:latin typeface="Georgia" panose="02040502050405020303" pitchFamily="18" charset="0"/>
              </a:rPr>
              <a:t>.</a:t>
            </a:r>
          </a:p>
          <a:p>
            <a:endParaRPr lang="es-MX" sz="2800" dirty="0">
              <a:solidFill>
                <a:srgbClr val="444444"/>
              </a:solidFill>
              <a:latin typeface="Georgia" panose="02040502050405020303" pitchFamily="18" charset="0"/>
            </a:endParaRPr>
          </a:p>
          <a:p>
            <a:endParaRPr lang="es-MX" sz="2400" dirty="0">
              <a:latin typeface="Georgia" panose="02040502050405020303" pitchFamily="18" charset="0"/>
            </a:endParaRPr>
          </a:p>
        </p:txBody>
      </p:sp>
      <p:pic>
        <p:nvPicPr>
          <p:cNvPr id="6" name="Imagen 5"/>
          <p:cNvPicPr>
            <a:picLocks noChangeAspect="1"/>
          </p:cNvPicPr>
          <p:nvPr/>
        </p:nvPicPr>
        <p:blipFill>
          <a:blip r:embed="rId2"/>
          <a:stretch>
            <a:fillRect/>
          </a:stretch>
        </p:blipFill>
        <p:spPr>
          <a:xfrm>
            <a:off x="2592925" y="3037804"/>
            <a:ext cx="8877837" cy="3086100"/>
          </a:xfrm>
          <a:prstGeom prst="rect">
            <a:avLst/>
          </a:prstGeom>
        </p:spPr>
      </p:pic>
    </p:spTree>
    <p:extLst>
      <p:ext uri="{BB962C8B-B14F-4D97-AF65-F5344CB8AC3E}">
        <p14:creationId xmlns:p14="http://schemas.microsoft.com/office/powerpoint/2010/main" val="638077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58074" y="213613"/>
            <a:ext cx="8911687" cy="1280890"/>
          </a:xfrm>
        </p:spPr>
        <p:txBody>
          <a:bodyPr>
            <a:normAutofit/>
          </a:bodyPr>
          <a:lstStyle/>
          <a:p>
            <a:r>
              <a:rPr lang="es-MX" sz="4400" b="1" i="1" dirty="0">
                <a:solidFill>
                  <a:srgbClr val="444444"/>
                </a:solidFill>
                <a:latin typeface="Helvetica Neue"/>
              </a:rPr>
              <a:t>Impulsor:</a:t>
            </a:r>
            <a:r>
              <a:rPr lang="es-MX" sz="4400" i="1" dirty="0">
                <a:solidFill>
                  <a:srgbClr val="444444"/>
                </a:solidFill>
                <a:latin typeface="Helvetica Neue"/>
              </a:rPr>
              <a:t> </a:t>
            </a:r>
            <a:endParaRPr lang="es-MX" sz="4400" i="1" dirty="0"/>
          </a:p>
        </p:txBody>
      </p:sp>
      <p:sp>
        <p:nvSpPr>
          <p:cNvPr id="3" name="Marcador de contenido 2"/>
          <p:cNvSpPr>
            <a:spLocks noGrp="1"/>
          </p:cNvSpPr>
          <p:nvPr>
            <p:ph idx="1"/>
          </p:nvPr>
        </p:nvSpPr>
        <p:spPr>
          <a:xfrm>
            <a:off x="1871457" y="1494503"/>
            <a:ext cx="8915400" cy="3777622"/>
          </a:xfrm>
        </p:spPr>
        <p:txBody>
          <a:bodyPr>
            <a:normAutofit/>
          </a:bodyPr>
          <a:lstStyle/>
          <a:p>
            <a:pPr algn="just"/>
            <a:r>
              <a:rPr lang="es-MX" sz="2800" dirty="0" smtClean="0">
                <a:solidFill>
                  <a:srgbClr val="444444"/>
                </a:solidFill>
                <a:latin typeface="Georgia" panose="02040502050405020303" pitchFamily="18" charset="0"/>
              </a:rPr>
              <a:t>Retador</a:t>
            </a:r>
            <a:r>
              <a:rPr lang="es-MX" sz="2800" dirty="0">
                <a:solidFill>
                  <a:srgbClr val="444444"/>
                </a:solidFill>
                <a:latin typeface="Georgia" panose="02040502050405020303" pitchFamily="18" charset="0"/>
              </a:rPr>
              <a:t>, dinámico, trabaja bien bajo presión. Tiene iniciativa y coraje para superar obstáculos.</a:t>
            </a:r>
            <a:endParaRPr lang="es-MX" sz="2800" dirty="0">
              <a:latin typeface="Georgia" panose="02040502050405020303" pitchFamily="18" charset="0"/>
            </a:endParaRPr>
          </a:p>
        </p:txBody>
      </p:sp>
      <p:pic>
        <p:nvPicPr>
          <p:cNvPr id="6" name="Imagen 5"/>
          <p:cNvPicPr>
            <a:picLocks noChangeAspect="1"/>
          </p:cNvPicPr>
          <p:nvPr/>
        </p:nvPicPr>
        <p:blipFill>
          <a:blip r:embed="rId2"/>
          <a:stretch>
            <a:fillRect/>
          </a:stretch>
        </p:blipFill>
        <p:spPr>
          <a:xfrm>
            <a:off x="4324350" y="2775393"/>
            <a:ext cx="3740150" cy="2977818"/>
          </a:xfrm>
          <a:prstGeom prst="rect">
            <a:avLst/>
          </a:prstGeom>
        </p:spPr>
      </p:pic>
    </p:spTree>
    <p:extLst>
      <p:ext uri="{BB962C8B-B14F-4D97-AF65-F5344CB8AC3E}">
        <p14:creationId xmlns:p14="http://schemas.microsoft.com/office/powerpoint/2010/main" val="17470645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444444"/>
                </a:solidFill>
                <a:latin typeface="Georgia" panose="02040502050405020303" pitchFamily="18" charset="0"/>
              </a:rPr>
              <a:t>Monitor Evaluador:</a:t>
            </a:r>
            <a:endParaRPr lang="es-MX" sz="4400" i="1" dirty="0">
              <a:latin typeface="Georgia" panose="02040502050405020303" pitchFamily="18" charset="0"/>
            </a:endParaRPr>
          </a:p>
        </p:txBody>
      </p:sp>
      <p:sp>
        <p:nvSpPr>
          <p:cNvPr id="3" name="Marcador de contenido 2"/>
          <p:cNvSpPr>
            <a:spLocks noGrp="1"/>
          </p:cNvSpPr>
          <p:nvPr>
            <p:ph idx="1"/>
          </p:nvPr>
        </p:nvSpPr>
        <p:spPr>
          <a:xfrm>
            <a:off x="2127095" y="1632155"/>
            <a:ext cx="8915400" cy="3777622"/>
          </a:xfrm>
        </p:spPr>
        <p:txBody>
          <a:bodyPr/>
          <a:lstStyle/>
          <a:p>
            <a:pPr algn="just"/>
            <a:r>
              <a:rPr lang="es-MX" sz="2800" dirty="0">
                <a:solidFill>
                  <a:srgbClr val="444444"/>
                </a:solidFill>
                <a:latin typeface="Georgia" panose="02040502050405020303" pitchFamily="18" charset="0"/>
              </a:rPr>
              <a:t> </a:t>
            </a:r>
            <a:r>
              <a:rPr lang="es-MX" sz="2800" dirty="0">
                <a:solidFill>
                  <a:srgbClr val="333333"/>
                </a:solidFill>
                <a:latin typeface="Georgia" panose="02040502050405020303" pitchFamily="18" charset="0"/>
              </a:rPr>
              <a:t>Personas lógicas, </a:t>
            </a:r>
            <a:r>
              <a:rPr lang="es-MX" sz="2800" dirty="0" smtClean="0">
                <a:solidFill>
                  <a:srgbClr val="333333"/>
                </a:solidFill>
                <a:latin typeface="Georgia" panose="02040502050405020303" pitchFamily="18" charset="0"/>
              </a:rPr>
              <a:t>saben </a:t>
            </a:r>
            <a:r>
              <a:rPr lang="es-MX" sz="2800" dirty="0">
                <a:solidFill>
                  <a:srgbClr val="333333"/>
                </a:solidFill>
                <a:latin typeface="Georgia" panose="02040502050405020303" pitchFamily="18" charset="0"/>
              </a:rPr>
              <a:t>discriminar y </a:t>
            </a:r>
            <a:r>
              <a:rPr lang="es-MX" sz="2800" dirty="0" smtClean="0">
                <a:solidFill>
                  <a:srgbClr val="333333"/>
                </a:solidFill>
                <a:latin typeface="Georgia" panose="02040502050405020303" pitchFamily="18" charset="0"/>
              </a:rPr>
              <a:t>casi </a:t>
            </a:r>
            <a:r>
              <a:rPr lang="es-MX" sz="2800" dirty="0">
                <a:solidFill>
                  <a:srgbClr val="333333"/>
                </a:solidFill>
                <a:latin typeface="Georgia" panose="02040502050405020303" pitchFamily="18" charset="0"/>
              </a:rPr>
              <a:t>siempre toman la decisión </a:t>
            </a:r>
            <a:r>
              <a:rPr lang="es-MX" sz="2800" dirty="0" smtClean="0">
                <a:solidFill>
                  <a:srgbClr val="333333"/>
                </a:solidFill>
                <a:latin typeface="Georgia" panose="02040502050405020303" pitchFamily="18" charset="0"/>
              </a:rPr>
              <a:t>correcta</a:t>
            </a:r>
            <a:r>
              <a:rPr lang="es-MX" sz="2800" dirty="0" smtClean="0">
                <a:latin typeface="Georgia" panose="02040502050405020303" pitchFamily="18" charset="0"/>
              </a:rPr>
              <a:t> </a:t>
            </a:r>
            <a:r>
              <a:rPr lang="es-MX" sz="2800" dirty="0">
                <a:solidFill>
                  <a:srgbClr val="333333"/>
                </a:solidFill>
                <a:latin typeface="Georgia" panose="02040502050405020303" pitchFamily="18" charset="0"/>
              </a:rPr>
              <a:t>s</a:t>
            </a:r>
            <a:r>
              <a:rPr lang="es-MX" sz="2800" dirty="0" smtClean="0">
                <a:solidFill>
                  <a:srgbClr val="333333"/>
                </a:solidFill>
                <a:latin typeface="Georgia" panose="02040502050405020303" pitchFamily="18" charset="0"/>
              </a:rPr>
              <a:t>e </a:t>
            </a:r>
            <a:r>
              <a:rPr lang="es-MX" sz="2800" dirty="0">
                <a:solidFill>
                  <a:srgbClr val="333333"/>
                </a:solidFill>
                <a:latin typeface="Georgia" panose="02040502050405020303" pitchFamily="18" charset="0"/>
              </a:rPr>
              <a:t>representa con un ojo (que todo lo ve)</a:t>
            </a:r>
            <a:endParaRPr lang="es-MX" sz="2800" dirty="0">
              <a:latin typeface="Georgia" panose="02040502050405020303" pitchFamily="18" charset="0"/>
            </a:endParaRPr>
          </a:p>
        </p:txBody>
      </p:sp>
      <p:pic>
        <p:nvPicPr>
          <p:cNvPr id="5" name="Imagen 4"/>
          <p:cNvPicPr>
            <a:picLocks noChangeAspect="1"/>
          </p:cNvPicPr>
          <p:nvPr/>
        </p:nvPicPr>
        <p:blipFill>
          <a:blip r:embed="rId2"/>
          <a:stretch>
            <a:fillRect/>
          </a:stretch>
        </p:blipFill>
        <p:spPr>
          <a:xfrm>
            <a:off x="4745037" y="3098800"/>
            <a:ext cx="3128963" cy="3111500"/>
          </a:xfrm>
          <a:prstGeom prst="rect">
            <a:avLst/>
          </a:prstGeom>
        </p:spPr>
      </p:pic>
    </p:spTree>
    <p:extLst>
      <p:ext uri="{BB962C8B-B14F-4D97-AF65-F5344CB8AC3E}">
        <p14:creationId xmlns:p14="http://schemas.microsoft.com/office/powerpoint/2010/main" val="3550309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444444"/>
                </a:solidFill>
                <a:latin typeface="Georgia" panose="02040502050405020303" pitchFamily="18" charset="0"/>
              </a:rPr>
              <a:t>Cohesionador:</a:t>
            </a:r>
            <a:endParaRPr lang="es-MX" sz="4400" i="1" dirty="0">
              <a:latin typeface="Georgia" panose="02040502050405020303" pitchFamily="18" charset="0"/>
            </a:endParaRPr>
          </a:p>
        </p:txBody>
      </p:sp>
      <p:sp>
        <p:nvSpPr>
          <p:cNvPr id="3" name="Marcador de contenido 2"/>
          <p:cNvSpPr>
            <a:spLocks noGrp="1"/>
          </p:cNvSpPr>
          <p:nvPr>
            <p:ph idx="1"/>
          </p:nvPr>
        </p:nvSpPr>
        <p:spPr>
          <a:xfrm>
            <a:off x="2068103" y="1592826"/>
            <a:ext cx="8915400" cy="3777622"/>
          </a:xfrm>
        </p:spPr>
        <p:txBody>
          <a:bodyPr/>
          <a:lstStyle/>
          <a:p>
            <a:pPr algn="just"/>
            <a:r>
              <a:rPr lang="es-MX" dirty="0">
                <a:solidFill>
                  <a:srgbClr val="444444"/>
                </a:solidFill>
                <a:latin typeface="Helvetica Neue"/>
              </a:rPr>
              <a:t> </a:t>
            </a:r>
            <a:r>
              <a:rPr lang="es-MX" sz="2800" dirty="0">
                <a:solidFill>
                  <a:srgbClr val="444444"/>
                </a:solidFill>
                <a:latin typeface="Georgia" panose="02040502050405020303" pitchFamily="18" charset="0"/>
              </a:rPr>
              <a:t>Cooperador, perceptivo y diplomático. Escucha e impide los </a:t>
            </a:r>
            <a:r>
              <a:rPr lang="es-MX" sz="2800" dirty="0" smtClean="0">
                <a:solidFill>
                  <a:srgbClr val="444444"/>
                </a:solidFill>
                <a:latin typeface="Georgia" panose="02040502050405020303" pitchFamily="18" charset="0"/>
              </a:rPr>
              <a:t>enfrentamientos.</a:t>
            </a:r>
          </a:p>
          <a:p>
            <a:pPr algn="just"/>
            <a:endParaRPr lang="es-MX" sz="2800" dirty="0">
              <a:solidFill>
                <a:srgbClr val="444444"/>
              </a:solidFill>
              <a:latin typeface="Georgia" panose="02040502050405020303" pitchFamily="18" charset="0"/>
            </a:endParaRPr>
          </a:p>
          <a:p>
            <a:endParaRPr lang="es-MX" dirty="0" smtClean="0">
              <a:solidFill>
                <a:srgbClr val="444444"/>
              </a:solidFill>
              <a:latin typeface="Helvetica Neue"/>
            </a:endParaRPr>
          </a:p>
          <a:p>
            <a:endParaRPr lang="es-MX" dirty="0"/>
          </a:p>
        </p:txBody>
      </p:sp>
      <p:pic>
        <p:nvPicPr>
          <p:cNvPr id="5" name="Imagen 4"/>
          <p:cNvPicPr>
            <a:picLocks noChangeAspect="1"/>
          </p:cNvPicPr>
          <p:nvPr/>
        </p:nvPicPr>
        <p:blipFill>
          <a:blip r:embed="rId2"/>
          <a:stretch>
            <a:fillRect/>
          </a:stretch>
        </p:blipFill>
        <p:spPr>
          <a:xfrm>
            <a:off x="4129289" y="3239774"/>
            <a:ext cx="3810000" cy="2619375"/>
          </a:xfrm>
          <a:prstGeom prst="rect">
            <a:avLst/>
          </a:prstGeom>
        </p:spPr>
      </p:pic>
    </p:spTree>
    <p:extLst>
      <p:ext uri="{BB962C8B-B14F-4D97-AF65-F5344CB8AC3E}">
        <p14:creationId xmlns:p14="http://schemas.microsoft.com/office/powerpoint/2010/main" val="15473419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444444"/>
                </a:solidFill>
                <a:latin typeface="Georgia" panose="02040502050405020303" pitchFamily="18" charset="0"/>
              </a:rPr>
              <a:t>Implementador:</a:t>
            </a:r>
            <a:endParaRPr lang="es-MX" sz="4400"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pPr marL="0" algn="just">
              <a:spcBef>
                <a:spcPts val="0"/>
              </a:spcBef>
            </a:pPr>
            <a:r>
              <a:rPr lang="es-MX" sz="2400" dirty="0">
                <a:solidFill>
                  <a:srgbClr val="444444"/>
                </a:solidFill>
                <a:latin typeface="Helvetica Neue"/>
              </a:rPr>
              <a:t> </a:t>
            </a:r>
            <a:r>
              <a:rPr lang="es-MX" sz="2800" dirty="0">
                <a:solidFill>
                  <a:srgbClr val="444444"/>
                </a:solidFill>
                <a:latin typeface="Georgia" panose="02040502050405020303" pitchFamily="18" charset="0"/>
              </a:rPr>
              <a:t>Práctico, de confianza, eficiente. Transforma las ideas en acciones y organiza el trabajo que debe hacerse</a:t>
            </a:r>
            <a:r>
              <a:rPr lang="es-MX" sz="2800" dirty="0" smtClean="0">
                <a:solidFill>
                  <a:srgbClr val="444444"/>
                </a:solidFill>
                <a:latin typeface="Georgia" panose="02040502050405020303" pitchFamily="18" charset="0"/>
              </a:rPr>
              <a:t>.</a:t>
            </a:r>
            <a:endParaRPr lang="es-MX" sz="2800" dirty="0">
              <a:solidFill>
                <a:srgbClr val="444444"/>
              </a:solidFill>
              <a:latin typeface="Georgia" panose="02040502050405020303" pitchFamily="18" charset="0"/>
            </a:endParaRPr>
          </a:p>
        </p:txBody>
      </p:sp>
      <p:pic>
        <p:nvPicPr>
          <p:cNvPr id="5" name="Imagen 4"/>
          <p:cNvPicPr>
            <a:picLocks noChangeAspect="1"/>
          </p:cNvPicPr>
          <p:nvPr/>
        </p:nvPicPr>
        <p:blipFill>
          <a:blip r:embed="rId2"/>
          <a:stretch>
            <a:fillRect/>
          </a:stretch>
        </p:blipFill>
        <p:spPr>
          <a:xfrm>
            <a:off x="4673600" y="3417887"/>
            <a:ext cx="3784600" cy="2290135"/>
          </a:xfrm>
          <a:prstGeom prst="rect">
            <a:avLst/>
          </a:prstGeom>
        </p:spPr>
      </p:pic>
    </p:spTree>
    <p:extLst>
      <p:ext uri="{BB962C8B-B14F-4D97-AF65-F5344CB8AC3E}">
        <p14:creationId xmlns:p14="http://schemas.microsoft.com/office/powerpoint/2010/main" val="32468257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444444"/>
                </a:solidFill>
                <a:latin typeface="Georgia" panose="02040502050405020303" pitchFamily="18" charset="0"/>
              </a:rPr>
              <a:t>Finalizador:</a:t>
            </a:r>
            <a:endParaRPr lang="es-MX" sz="4400" i="1" dirty="0">
              <a:latin typeface="Georgia" panose="02040502050405020303" pitchFamily="18" charset="0"/>
            </a:endParaRPr>
          </a:p>
        </p:txBody>
      </p:sp>
      <p:sp>
        <p:nvSpPr>
          <p:cNvPr id="3" name="Marcador de contenido 2"/>
          <p:cNvSpPr>
            <a:spLocks noGrp="1"/>
          </p:cNvSpPr>
          <p:nvPr>
            <p:ph idx="1"/>
          </p:nvPr>
        </p:nvSpPr>
        <p:spPr>
          <a:xfrm>
            <a:off x="2069076" y="1641987"/>
            <a:ext cx="8915400" cy="3777622"/>
          </a:xfrm>
        </p:spPr>
        <p:txBody>
          <a:bodyPr/>
          <a:lstStyle/>
          <a:p>
            <a:pPr marL="0" lvl="0" algn="just">
              <a:spcBef>
                <a:spcPts val="0"/>
              </a:spcBef>
              <a:buClr>
                <a:srgbClr val="A53010"/>
              </a:buClr>
            </a:pPr>
            <a:r>
              <a:rPr lang="es-MX" sz="2400" dirty="0">
                <a:solidFill>
                  <a:srgbClr val="444444"/>
                </a:solidFill>
                <a:latin typeface="Helvetica Neue"/>
              </a:rPr>
              <a:t> </a:t>
            </a:r>
            <a:r>
              <a:rPr lang="es-MX" sz="2800" dirty="0">
                <a:solidFill>
                  <a:srgbClr val="444444"/>
                </a:solidFill>
                <a:latin typeface="Georgia" panose="02040502050405020303" pitchFamily="18" charset="0"/>
              </a:rPr>
              <a:t>Esmerado, concienzudo, ansioso. Busca los errores. Pule y perfecciona.</a:t>
            </a:r>
          </a:p>
          <a:p>
            <a:endParaRPr lang="es-MX" sz="2800" dirty="0"/>
          </a:p>
        </p:txBody>
      </p:sp>
      <p:pic>
        <p:nvPicPr>
          <p:cNvPr id="5" name="Imagen 4"/>
          <p:cNvPicPr>
            <a:picLocks noChangeAspect="1"/>
          </p:cNvPicPr>
          <p:nvPr/>
        </p:nvPicPr>
        <p:blipFill>
          <a:blip r:embed="rId2"/>
          <a:stretch>
            <a:fillRect/>
          </a:stretch>
        </p:blipFill>
        <p:spPr>
          <a:xfrm>
            <a:off x="4096018" y="3098998"/>
            <a:ext cx="4285982" cy="2717602"/>
          </a:xfrm>
          <a:prstGeom prst="rect">
            <a:avLst/>
          </a:prstGeom>
        </p:spPr>
      </p:pic>
    </p:spTree>
    <p:extLst>
      <p:ext uri="{BB962C8B-B14F-4D97-AF65-F5344CB8AC3E}">
        <p14:creationId xmlns:p14="http://schemas.microsoft.com/office/powerpoint/2010/main" val="31714028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444444"/>
                </a:solidFill>
                <a:latin typeface="Georgia" panose="02040502050405020303" pitchFamily="18" charset="0"/>
              </a:rPr>
              <a:t>Especialista</a:t>
            </a:r>
            <a:endParaRPr lang="es-MX" sz="4400"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pPr marL="0" lvl="0" algn="just">
              <a:spcBef>
                <a:spcPts val="0"/>
              </a:spcBef>
              <a:buClr>
                <a:srgbClr val="A53010"/>
              </a:buClr>
            </a:pPr>
            <a:r>
              <a:rPr lang="es-MX" sz="2400" dirty="0">
                <a:solidFill>
                  <a:srgbClr val="444444"/>
                </a:solidFill>
                <a:latin typeface="Georgia" panose="02040502050405020303" pitchFamily="18" charset="0"/>
              </a:rPr>
              <a:t> </a:t>
            </a:r>
            <a:r>
              <a:rPr lang="es-MX" sz="2800" dirty="0">
                <a:solidFill>
                  <a:srgbClr val="444444"/>
                </a:solidFill>
                <a:latin typeface="Georgia" panose="02040502050405020303" pitchFamily="18" charset="0"/>
              </a:rPr>
              <a:t>Entregado, independiente, con intereses limitados. Aporta cualidades y conocimientos específicos.</a:t>
            </a:r>
          </a:p>
          <a:p>
            <a:pPr lvl="0">
              <a:buClr>
                <a:srgbClr val="A53010"/>
              </a:buClr>
            </a:pPr>
            <a:endParaRPr lang="es-MX" sz="2800" dirty="0">
              <a:solidFill>
                <a:prstClr val="black">
                  <a:lumMod val="75000"/>
                  <a:lumOff val="25000"/>
                </a:prstClr>
              </a:solidFill>
              <a:latin typeface="Georgia" panose="02040502050405020303" pitchFamily="18" charset="0"/>
            </a:endParaRPr>
          </a:p>
          <a:p>
            <a:endParaRPr lang="es-MX" sz="2400" dirty="0">
              <a:latin typeface="Georgia" panose="02040502050405020303" pitchFamily="18" charset="0"/>
            </a:endParaRPr>
          </a:p>
        </p:txBody>
      </p:sp>
      <p:pic>
        <p:nvPicPr>
          <p:cNvPr id="5" name="Imagen 4"/>
          <p:cNvPicPr>
            <a:picLocks noChangeAspect="1"/>
          </p:cNvPicPr>
          <p:nvPr/>
        </p:nvPicPr>
        <p:blipFill>
          <a:blip r:embed="rId2"/>
          <a:stretch>
            <a:fillRect/>
          </a:stretch>
        </p:blipFill>
        <p:spPr>
          <a:xfrm>
            <a:off x="4305300" y="3886199"/>
            <a:ext cx="5600700" cy="2466975"/>
          </a:xfrm>
          <a:prstGeom prst="rect">
            <a:avLst/>
          </a:prstGeom>
        </p:spPr>
      </p:pic>
    </p:spTree>
    <p:extLst>
      <p:ext uri="{BB962C8B-B14F-4D97-AF65-F5344CB8AC3E}">
        <p14:creationId xmlns:p14="http://schemas.microsoft.com/office/powerpoint/2010/main" val="3610107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Temática</a:t>
            </a: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noAutofit/>
          </a:bodyPr>
          <a:lstStyle/>
          <a:p>
            <a:pPr algn="just"/>
            <a:r>
              <a:rPr lang="es-MX" sz="2800" dirty="0" smtClean="0">
                <a:latin typeface="Georgia" panose="02040502050405020303" pitchFamily="18" charset="0"/>
              </a:rPr>
              <a:t>3.1 Aprendiendo </a:t>
            </a:r>
            <a:r>
              <a:rPr lang="es-MX" sz="2800" dirty="0">
                <a:latin typeface="Georgia" panose="02040502050405020303" pitchFamily="18" charset="0"/>
              </a:rPr>
              <a:t>a delegar bajo un compromiso de trabajo colaborativo</a:t>
            </a:r>
            <a:r>
              <a:rPr lang="es-MX" sz="2800" dirty="0" smtClean="0">
                <a:latin typeface="Georgia" panose="02040502050405020303" pitchFamily="18" charset="0"/>
              </a:rPr>
              <a:t>.</a:t>
            </a:r>
          </a:p>
          <a:p>
            <a:pPr algn="just"/>
            <a:r>
              <a:rPr lang="es-MX" sz="2800" dirty="0">
                <a:latin typeface="Georgia" panose="02040502050405020303" pitchFamily="18" charset="0"/>
              </a:rPr>
              <a:t>3.2 Negociación para la toma de decisiones, beneficio </a:t>
            </a:r>
            <a:r>
              <a:rPr lang="es-MX" sz="2800" dirty="0" smtClean="0">
                <a:latin typeface="Georgia" panose="02040502050405020303" pitchFamily="18" charset="0"/>
              </a:rPr>
              <a:t>común.</a:t>
            </a:r>
          </a:p>
          <a:p>
            <a:pPr algn="just"/>
            <a:r>
              <a:rPr lang="es-MX" sz="2800" dirty="0">
                <a:latin typeface="Georgia" panose="02040502050405020303" pitchFamily="18" charset="0"/>
              </a:rPr>
              <a:t>3.3 Responsabilidad compartida para evitar situaciones de conflicto. </a:t>
            </a:r>
            <a:endParaRPr lang="es-MX" sz="2800" dirty="0" smtClean="0">
              <a:latin typeface="Georgia" panose="02040502050405020303" pitchFamily="18" charset="0"/>
            </a:endParaRPr>
          </a:p>
          <a:p>
            <a:pPr algn="just"/>
            <a:r>
              <a:rPr lang="es-MX" sz="2800" dirty="0" smtClean="0">
                <a:latin typeface="Georgia" panose="02040502050405020303" pitchFamily="18" charset="0"/>
              </a:rPr>
              <a:t>3.4 ¿Cómo evitar situaciones de conflicto interpersonales en equipos de trabajo?</a:t>
            </a:r>
          </a:p>
          <a:p>
            <a:pPr algn="just"/>
            <a:endParaRPr lang="es-MX" sz="3200" dirty="0" smtClean="0">
              <a:latin typeface="Gabriola" panose="04040605051002020D02" pitchFamily="82" charset="0"/>
            </a:endParaRPr>
          </a:p>
          <a:p>
            <a:endParaRPr lang="es-MX" sz="3200" dirty="0" smtClean="0">
              <a:latin typeface="Gabriola" panose="04040605051002020D02" pitchFamily="82" charset="0"/>
            </a:endParaRPr>
          </a:p>
          <a:p>
            <a:endParaRPr lang="es-MX" sz="3200" dirty="0">
              <a:latin typeface="Gabriola" panose="04040605051002020D02" pitchFamily="82" charset="0"/>
            </a:endParaRPr>
          </a:p>
        </p:txBody>
      </p:sp>
    </p:spTree>
    <p:extLst>
      <p:ext uri="{BB962C8B-B14F-4D97-AF65-F5344CB8AC3E}">
        <p14:creationId xmlns:p14="http://schemas.microsoft.com/office/powerpoint/2010/main" val="14845370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Roles</a:t>
            </a:r>
            <a:endParaRPr lang="es-MX" sz="4400" b="1" i="1" dirty="0">
              <a:latin typeface="Georgia" panose="02040502050405020303" pitchFamily="18" charset="0"/>
            </a:endParaRPr>
          </a:p>
        </p:txBody>
      </p:sp>
      <p:sp>
        <p:nvSpPr>
          <p:cNvPr id="3" name="Marcador de contenido 2"/>
          <p:cNvSpPr>
            <a:spLocks noGrp="1"/>
          </p:cNvSpPr>
          <p:nvPr>
            <p:ph idx="1"/>
          </p:nvPr>
        </p:nvSpPr>
        <p:spPr>
          <a:xfrm>
            <a:off x="1674812" y="1689100"/>
            <a:ext cx="8915400" cy="3777622"/>
          </a:xfrm>
        </p:spPr>
        <p:txBody>
          <a:bodyPr>
            <a:normAutofit/>
          </a:bodyPr>
          <a:lstStyle/>
          <a:p>
            <a:r>
              <a:rPr lang="es-MX" sz="2400" dirty="0">
                <a:solidFill>
                  <a:srgbClr val="444444"/>
                </a:solidFill>
                <a:latin typeface="Georgia" panose="02040502050405020303" pitchFamily="18" charset="0"/>
              </a:rPr>
              <a:t>Normalmente, la mayoría de las personas tienen 2 o 3 roles en los que se sienten más cómodos, algunos otros que podrían cubrir si fuese necesario y otros que preferirían no tener que adoptar.</a:t>
            </a:r>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399" y="3200399"/>
            <a:ext cx="3394587" cy="3394587"/>
          </a:xfrm>
          <a:prstGeom prst="rect">
            <a:avLst/>
          </a:prstGeom>
        </p:spPr>
      </p:pic>
    </p:spTree>
    <p:extLst>
      <p:ext uri="{BB962C8B-B14F-4D97-AF65-F5344CB8AC3E}">
        <p14:creationId xmlns:p14="http://schemas.microsoft.com/office/powerpoint/2010/main" val="32567660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sz="4400" b="1" i="1" dirty="0">
                <a:latin typeface="Georgia" panose="02040502050405020303" pitchFamily="18" charset="0"/>
              </a:rPr>
              <a:t>Conocer nuestros propios roles nos ayuda, entre otras cosas, a:</a:t>
            </a:r>
            <a:r>
              <a:rPr lang="es-MX" sz="4400" dirty="0">
                <a:latin typeface="Georgia" panose="02040502050405020303" pitchFamily="18" charset="0"/>
              </a:rPr>
              <a:t> </a:t>
            </a:r>
            <a:br>
              <a:rPr lang="es-MX" sz="4400" dirty="0">
                <a:latin typeface="Georgia" panose="02040502050405020303" pitchFamily="18" charset="0"/>
              </a:rPr>
            </a:br>
            <a:endParaRPr lang="es-MX" sz="4400" dirty="0">
              <a:latin typeface="Georgia" panose="02040502050405020303" pitchFamily="18" charset="0"/>
            </a:endParaRPr>
          </a:p>
        </p:txBody>
      </p:sp>
      <p:sp>
        <p:nvSpPr>
          <p:cNvPr id="3" name="Marcador de contenido 2"/>
          <p:cNvSpPr>
            <a:spLocks noGrp="1"/>
          </p:cNvSpPr>
          <p:nvPr>
            <p:ph idx="1"/>
          </p:nvPr>
        </p:nvSpPr>
        <p:spPr>
          <a:xfrm>
            <a:off x="2589212" y="2691684"/>
            <a:ext cx="8915400" cy="3219537"/>
          </a:xfrm>
        </p:spPr>
        <p:txBody>
          <a:bodyPr>
            <a:noAutofit/>
          </a:bodyPr>
          <a:lstStyle/>
          <a:p>
            <a:pPr algn="just"/>
            <a:r>
              <a:rPr lang="es-MX" sz="2800" dirty="0" smtClean="0"/>
              <a:t>Comprender </a:t>
            </a:r>
            <a:r>
              <a:rPr lang="es-MX" sz="2800" dirty="0"/>
              <a:t>nuestra propia identidad en términos de roles de equipo </a:t>
            </a:r>
            <a:endParaRPr lang="es-MX" sz="2800" dirty="0" smtClean="0"/>
          </a:p>
          <a:p>
            <a:pPr algn="just"/>
            <a:r>
              <a:rPr lang="es-MX" sz="2800" dirty="0" smtClean="0"/>
              <a:t>Gestionar </a:t>
            </a:r>
            <a:r>
              <a:rPr lang="es-MX" sz="2800" dirty="0"/>
              <a:t>nuestros puntos fuertes y débiles </a:t>
            </a:r>
            <a:endParaRPr lang="es-MX" sz="2800" dirty="0" smtClean="0"/>
          </a:p>
          <a:p>
            <a:pPr algn="just"/>
            <a:r>
              <a:rPr lang="es-MX" sz="2800" dirty="0" smtClean="0"/>
              <a:t>Aprender </a:t>
            </a:r>
            <a:r>
              <a:rPr lang="es-MX" sz="2800" dirty="0"/>
              <a:t>a desarrollar nuestros roles de equipo </a:t>
            </a:r>
            <a:endParaRPr lang="es-MX" sz="2800" dirty="0" smtClean="0"/>
          </a:p>
          <a:p>
            <a:pPr algn="just"/>
            <a:r>
              <a:rPr lang="es-MX" sz="2800" dirty="0" smtClean="0"/>
              <a:t>Proyectar </a:t>
            </a:r>
            <a:r>
              <a:rPr lang="es-MX" sz="2800" dirty="0"/>
              <a:t>nuestra imagen personal de la mejor manera posible </a:t>
            </a:r>
            <a:endParaRPr lang="es-MX" sz="2800" dirty="0" smtClean="0"/>
          </a:p>
          <a:p>
            <a:pPr algn="just"/>
            <a:r>
              <a:rPr lang="es-MX" sz="2800" dirty="0" smtClean="0"/>
              <a:t>Trabajar </a:t>
            </a:r>
            <a:r>
              <a:rPr lang="es-MX" sz="2800" dirty="0"/>
              <a:t>de manera más eficaz en equipo </a:t>
            </a:r>
            <a:endParaRPr lang="es-MX" sz="2800" dirty="0">
              <a:latin typeface="Georgia" panose="02040502050405020303" pitchFamily="18" charset="0"/>
            </a:endParaRPr>
          </a:p>
        </p:txBody>
      </p:sp>
    </p:spTree>
    <p:extLst>
      <p:ext uri="{BB962C8B-B14F-4D97-AF65-F5344CB8AC3E}">
        <p14:creationId xmlns:p14="http://schemas.microsoft.com/office/powerpoint/2010/main" val="13122611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000" b="1" i="1" dirty="0">
                <a:solidFill>
                  <a:prstClr val="black">
                    <a:lumMod val="85000"/>
                    <a:lumOff val="15000"/>
                  </a:prstClr>
                </a:solidFill>
                <a:latin typeface="Georgia" panose="02040502050405020303" pitchFamily="18" charset="0"/>
              </a:rPr>
              <a:t>Para delegar el trabajo es importante considerar los roles de cada integrante </a:t>
            </a:r>
            <a:endParaRPr lang="es-MX" sz="4000" b="1" i="1" dirty="0"/>
          </a:p>
        </p:txBody>
      </p:sp>
      <p:sp>
        <p:nvSpPr>
          <p:cNvPr id="3" name="Marcador de contenido 2"/>
          <p:cNvSpPr>
            <a:spLocks noGrp="1"/>
          </p:cNvSpPr>
          <p:nvPr>
            <p:ph idx="1"/>
          </p:nvPr>
        </p:nvSpPr>
        <p:spPr>
          <a:xfrm>
            <a:off x="2447544" y="2751786"/>
            <a:ext cx="8915400" cy="3777622"/>
          </a:xfrm>
        </p:spPr>
        <p:txBody>
          <a:bodyPr>
            <a:normAutofit/>
          </a:bodyPr>
          <a:lstStyle/>
          <a:p>
            <a:pPr algn="just"/>
            <a:r>
              <a:rPr lang="es-MX" sz="2800" dirty="0">
                <a:latin typeface="Georgia" panose="02040502050405020303" pitchFamily="18" charset="0"/>
              </a:rPr>
              <a:t>C</a:t>
            </a:r>
            <a:r>
              <a:rPr lang="es-MX" sz="2800" dirty="0" smtClean="0">
                <a:latin typeface="Georgia" panose="02040502050405020303" pitchFamily="18" charset="0"/>
              </a:rPr>
              <a:t>onocer </a:t>
            </a:r>
            <a:r>
              <a:rPr lang="es-MX" sz="2800" dirty="0">
                <a:latin typeface="Georgia" panose="02040502050405020303" pitchFamily="18" charset="0"/>
              </a:rPr>
              <a:t>a los miembros que </a:t>
            </a:r>
            <a:r>
              <a:rPr lang="es-MX" sz="2800" dirty="0" smtClean="0">
                <a:latin typeface="Georgia" panose="02040502050405020303" pitchFamily="18" charset="0"/>
              </a:rPr>
              <a:t> componen a un equipo permitirá   </a:t>
            </a:r>
            <a:r>
              <a:rPr lang="es-MX" sz="2800" dirty="0">
                <a:latin typeface="Georgia" panose="02040502050405020303" pitchFamily="18" charset="0"/>
              </a:rPr>
              <a:t>conseguir la máxima efectividad y eficiencia de </a:t>
            </a:r>
            <a:r>
              <a:rPr lang="es-MX" sz="2800" dirty="0" smtClean="0">
                <a:latin typeface="Georgia" panose="02040502050405020303" pitchFamily="18" charset="0"/>
              </a:rPr>
              <a:t>éste, al delegarles actividades.</a:t>
            </a:r>
            <a:endParaRPr lang="es-MX" sz="28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5987" y="4430332"/>
            <a:ext cx="6076325" cy="1883176"/>
          </a:xfrm>
          <a:prstGeom prst="rect">
            <a:avLst/>
          </a:prstGeom>
        </p:spPr>
      </p:pic>
    </p:spTree>
    <p:extLst>
      <p:ext uri="{BB962C8B-B14F-4D97-AF65-F5344CB8AC3E}">
        <p14:creationId xmlns:p14="http://schemas.microsoft.com/office/powerpoint/2010/main" val="12157906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000" b="1" i="1" dirty="0" smtClean="0">
                <a:solidFill>
                  <a:srgbClr val="000000"/>
                </a:solidFill>
                <a:latin typeface="Georgia" panose="02040502050405020303" pitchFamily="18" charset="0"/>
                <a:ea typeface="Calibri" panose="020F0502020204030204" pitchFamily="34" charset="0"/>
              </a:rPr>
              <a:t>3.2 Negociación </a:t>
            </a:r>
            <a:r>
              <a:rPr lang="es-MX" sz="4000" b="1" i="1" dirty="0">
                <a:solidFill>
                  <a:srgbClr val="000000"/>
                </a:solidFill>
                <a:latin typeface="Georgia" panose="02040502050405020303" pitchFamily="18" charset="0"/>
                <a:ea typeface="Calibri" panose="020F0502020204030204" pitchFamily="34" charset="0"/>
              </a:rPr>
              <a:t>para la toma de decisiones para beneficio común</a:t>
            </a:r>
            <a:endParaRPr lang="es-MX" sz="4000" b="1"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pPr marL="0" indent="0" algn="just">
              <a:buNone/>
            </a:pPr>
            <a:r>
              <a:rPr lang="es-MX" sz="2800" b="1" i="1" dirty="0" smtClean="0">
                <a:solidFill>
                  <a:srgbClr val="000000"/>
                </a:solidFill>
                <a:latin typeface="Grabiola"/>
                <a:ea typeface="Calibri" panose="020F0502020204030204" pitchFamily="34" charset="0"/>
              </a:rPr>
              <a:t>Propósito: </a:t>
            </a:r>
          </a:p>
          <a:p>
            <a:pPr marL="0" indent="0" algn="just">
              <a:buNone/>
            </a:pPr>
            <a:r>
              <a:rPr lang="es-MX" sz="2800" dirty="0" smtClean="0">
                <a:solidFill>
                  <a:srgbClr val="000000"/>
                </a:solidFill>
                <a:latin typeface="Grabiola"/>
                <a:ea typeface="Calibri" panose="020F0502020204030204" pitchFamily="34" charset="0"/>
              </a:rPr>
              <a:t>Participa </a:t>
            </a:r>
            <a:r>
              <a:rPr lang="es-MX" sz="2800" dirty="0">
                <a:solidFill>
                  <a:srgbClr val="000000"/>
                </a:solidFill>
                <a:latin typeface="Grabiola"/>
                <a:ea typeface="Calibri" panose="020F0502020204030204" pitchFamily="34" charset="0"/>
              </a:rPr>
              <a:t>en de manera colaborativa con su grupo y con equipos diversos, a través de la negociación para tomar decisiones y obtener beneficios.</a:t>
            </a:r>
            <a:endParaRPr lang="es-MX" sz="2800" dirty="0">
              <a:latin typeface="Grabiola"/>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8245" y="4622800"/>
            <a:ext cx="4692855" cy="1982971"/>
          </a:xfrm>
          <a:prstGeom prst="rect">
            <a:avLst/>
          </a:prstGeom>
        </p:spPr>
      </p:pic>
    </p:spTree>
    <p:extLst>
      <p:ext uri="{BB962C8B-B14F-4D97-AF65-F5344CB8AC3E}">
        <p14:creationId xmlns:p14="http://schemas.microsoft.com/office/powerpoint/2010/main" val="813350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La negociación en el equipo </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322512" y="1531381"/>
            <a:ext cx="8915400" cy="3777622"/>
          </a:xfrm>
        </p:spPr>
        <p:txBody>
          <a:bodyPr>
            <a:normAutofit/>
          </a:bodyPr>
          <a:lstStyle/>
          <a:p>
            <a:pPr algn="just"/>
            <a:r>
              <a:rPr lang="es-MX" sz="2800" dirty="0">
                <a:solidFill>
                  <a:schemeClr val="tx1"/>
                </a:solidFill>
                <a:latin typeface="Georgia" panose="02040502050405020303" pitchFamily="18" charset="0"/>
              </a:rPr>
              <a:t>Negociar en equipo no es una cosa sencilla, sin embargo es  cada vez más  necesaria. </a:t>
            </a:r>
          </a:p>
          <a:p>
            <a:pPr algn="just"/>
            <a:r>
              <a:rPr lang="es-MX" sz="2800" dirty="0">
                <a:solidFill>
                  <a:schemeClr val="tx1"/>
                </a:solidFill>
                <a:latin typeface="Georgia" panose="02040502050405020303" pitchFamily="18" charset="0"/>
              </a:rPr>
              <a:t>Cuando la Negociación se realiza en equipo de forma coordinada su fuerza se multiplicará  ya que se estará aprovechando las habilidades, conocimientos, experiencias de los miembros del equipo focalizándolos para lograr un determinado objetivo.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0523" y="5128788"/>
            <a:ext cx="2459377" cy="1681724"/>
          </a:xfrm>
          <a:prstGeom prst="rect">
            <a:avLst/>
          </a:prstGeom>
        </p:spPr>
      </p:pic>
    </p:spTree>
    <p:extLst>
      <p:ext uri="{BB962C8B-B14F-4D97-AF65-F5344CB8AC3E}">
        <p14:creationId xmlns:p14="http://schemas.microsoft.com/office/powerpoint/2010/main" val="82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000" b="1" i="1" dirty="0">
                <a:solidFill>
                  <a:srgbClr val="333333"/>
                </a:solidFill>
                <a:latin typeface="Georgia" panose="02040502050405020303" pitchFamily="18" charset="0"/>
              </a:rPr>
              <a:t>Puntos que </a:t>
            </a:r>
            <a:r>
              <a:rPr lang="es-MX" sz="4000" b="1" i="1" dirty="0" smtClean="0">
                <a:solidFill>
                  <a:srgbClr val="333333"/>
                </a:solidFill>
                <a:latin typeface="Georgia" panose="02040502050405020303" pitchFamily="18" charset="0"/>
              </a:rPr>
              <a:t> se deberán  </a:t>
            </a:r>
            <a:r>
              <a:rPr lang="es-MX" sz="4000" b="1" i="1" dirty="0">
                <a:solidFill>
                  <a:srgbClr val="333333"/>
                </a:solidFill>
                <a:latin typeface="Georgia" panose="02040502050405020303" pitchFamily="18" charset="0"/>
              </a:rPr>
              <a:t>tener en cuenta al negociar en equipo:</a:t>
            </a:r>
            <a:br>
              <a:rPr lang="es-MX" sz="4000" b="1" i="1" dirty="0">
                <a:solidFill>
                  <a:srgbClr val="333333"/>
                </a:solidFill>
                <a:latin typeface="Georgia" panose="02040502050405020303" pitchFamily="18" charset="0"/>
              </a:rPr>
            </a:br>
            <a:endParaRPr lang="es-MX" sz="4000" b="1" i="1" dirty="0"/>
          </a:p>
        </p:txBody>
      </p:sp>
      <p:sp>
        <p:nvSpPr>
          <p:cNvPr id="3" name="Marcador de contenido 2"/>
          <p:cNvSpPr>
            <a:spLocks noGrp="1"/>
          </p:cNvSpPr>
          <p:nvPr>
            <p:ph idx="1"/>
          </p:nvPr>
        </p:nvSpPr>
        <p:spPr/>
        <p:txBody>
          <a:bodyPr>
            <a:noAutofit/>
          </a:bodyPr>
          <a:lstStyle/>
          <a:p>
            <a:pPr algn="just" fontAlgn="base"/>
            <a:r>
              <a:rPr lang="es-MX" sz="2800" dirty="0" smtClean="0">
                <a:solidFill>
                  <a:srgbClr val="333333"/>
                </a:solidFill>
                <a:latin typeface="Georgia" panose="02040502050405020303" pitchFamily="18" charset="0"/>
              </a:rPr>
              <a:t>La </a:t>
            </a:r>
            <a:r>
              <a:rPr lang="es-MX" sz="2800" dirty="0">
                <a:solidFill>
                  <a:srgbClr val="333333"/>
                </a:solidFill>
                <a:latin typeface="Georgia" panose="02040502050405020303" pitchFamily="18" charset="0"/>
              </a:rPr>
              <a:t>cantidad de personas ideal en la conformación de un equipo de Negociación es de </a:t>
            </a:r>
            <a:r>
              <a:rPr lang="es-MX" sz="2800" dirty="0" smtClean="0">
                <a:solidFill>
                  <a:srgbClr val="333333"/>
                </a:solidFill>
                <a:latin typeface="Georgia" panose="02040502050405020303" pitchFamily="18" charset="0"/>
              </a:rPr>
              <a:t>4 o  </a:t>
            </a:r>
            <a:r>
              <a:rPr lang="es-MX" sz="2800" dirty="0">
                <a:solidFill>
                  <a:srgbClr val="333333"/>
                </a:solidFill>
                <a:latin typeface="Georgia" panose="02040502050405020303" pitchFamily="18" charset="0"/>
              </a:rPr>
              <a:t>5</a:t>
            </a:r>
            <a:r>
              <a:rPr lang="es-MX" sz="2800" dirty="0" smtClean="0">
                <a:solidFill>
                  <a:srgbClr val="333333"/>
                </a:solidFill>
                <a:latin typeface="Georgia" panose="02040502050405020303" pitchFamily="18" charset="0"/>
              </a:rPr>
              <a:t>, </a:t>
            </a:r>
            <a:r>
              <a:rPr lang="es-MX" sz="2800" dirty="0">
                <a:solidFill>
                  <a:srgbClr val="333333"/>
                </a:solidFill>
                <a:latin typeface="Georgia" panose="02040502050405020303" pitchFamily="18" charset="0"/>
              </a:rPr>
              <a:t>esto debido a que cuanto mayor sea el número de personas más compleja será la Negociación</a:t>
            </a:r>
            <a:r>
              <a:rPr lang="es-MX" sz="2800" dirty="0" smtClean="0">
                <a:solidFill>
                  <a:srgbClr val="333333"/>
                </a:solidFill>
                <a:latin typeface="Georgia" panose="02040502050405020303" pitchFamily="18" charset="0"/>
              </a:rPr>
              <a:t>.</a:t>
            </a:r>
          </a:p>
          <a:p>
            <a:pPr algn="just" fontAlgn="base"/>
            <a:endParaRPr lang="es-MX" sz="2800" dirty="0">
              <a:solidFill>
                <a:srgbClr val="333333"/>
              </a:solidFill>
              <a:latin typeface="Georgia" panose="02040502050405020303" pitchFamily="18" charset="0"/>
            </a:endParaRPr>
          </a:p>
          <a:p>
            <a:pPr algn="just" fontAlgn="base"/>
            <a:r>
              <a:rPr lang="es-MX" sz="2800" dirty="0" smtClean="0">
                <a:solidFill>
                  <a:srgbClr val="333333"/>
                </a:solidFill>
                <a:latin typeface="Georgia" panose="02040502050405020303" pitchFamily="18" charset="0"/>
              </a:rPr>
              <a:t>El </a:t>
            </a:r>
            <a:r>
              <a:rPr lang="es-MX" sz="2800" dirty="0">
                <a:solidFill>
                  <a:srgbClr val="333333"/>
                </a:solidFill>
                <a:latin typeface="Georgia" panose="02040502050405020303" pitchFamily="18" charset="0"/>
              </a:rPr>
              <a:t>equipo debe respaldar al negociador principal, pero esta sensación de protección no debe llevar al negociador a no controlar sus emociones y al final dificultar la Negociación.</a:t>
            </a:r>
          </a:p>
          <a:p>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325" y="2625211"/>
            <a:ext cx="2530092" cy="1731707"/>
          </a:xfrm>
          <a:prstGeom prst="rect">
            <a:avLst/>
          </a:prstGeom>
        </p:spPr>
      </p:pic>
    </p:spTree>
    <p:extLst>
      <p:ext uri="{BB962C8B-B14F-4D97-AF65-F5344CB8AC3E}">
        <p14:creationId xmlns:p14="http://schemas.microsoft.com/office/powerpoint/2010/main" val="33467498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400" b="1" i="1" dirty="0">
                <a:solidFill>
                  <a:srgbClr val="333333"/>
                </a:solidFill>
                <a:latin typeface="Georgia" panose="02040502050405020303" pitchFamily="18" charset="0"/>
              </a:rPr>
              <a:t>La gestión del tiempo</a:t>
            </a:r>
            <a:endParaRPr lang="es-MX" sz="4400" b="1" i="1" dirty="0"/>
          </a:p>
        </p:txBody>
      </p:sp>
      <p:sp>
        <p:nvSpPr>
          <p:cNvPr id="3" name="Marcador de contenido 2"/>
          <p:cNvSpPr>
            <a:spLocks noGrp="1"/>
          </p:cNvSpPr>
          <p:nvPr>
            <p:ph idx="1"/>
          </p:nvPr>
        </p:nvSpPr>
        <p:spPr>
          <a:xfrm>
            <a:off x="2473303" y="1536713"/>
            <a:ext cx="8915400" cy="3777622"/>
          </a:xfrm>
        </p:spPr>
        <p:txBody>
          <a:bodyPr>
            <a:normAutofit/>
          </a:bodyPr>
          <a:lstStyle/>
          <a:p>
            <a:pPr algn="just"/>
            <a:r>
              <a:rPr lang="es-MX" sz="2800" dirty="0" smtClean="0">
                <a:solidFill>
                  <a:srgbClr val="333333"/>
                </a:solidFill>
                <a:latin typeface="Georgia" panose="02040502050405020303" pitchFamily="18" charset="0"/>
              </a:rPr>
              <a:t> </a:t>
            </a:r>
            <a:r>
              <a:rPr lang="es-MX" sz="2800" dirty="0">
                <a:solidFill>
                  <a:srgbClr val="333333"/>
                </a:solidFill>
                <a:latin typeface="Georgia" panose="02040502050405020303" pitchFamily="18" charset="0"/>
              </a:rPr>
              <a:t>Si se debe tomar una decisión es importante todos los miembros del equipo deben estar de acuerdo, para esto muchas veces el negociador tendrá que solicitar aplazar la </a:t>
            </a:r>
            <a:r>
              <a:rPr lang="es-MX" sz="2800" dirty="0">
                <a:solidFill>
                  <a:srgbClr val="333333"/>
                </a:solidFill>
                <a:latin typeface="Georgia" panose="02040502050405020303" pitchFamily="18" charset="0"/>
              </a:rPr>
              <a:t>n</a:t>
            </a:r>
            <a:r>
              <a:rPr lang="es-MX" sz="2800" dirty="0" smtClean="0">
                <a:solidFill>
                  <a:srgbClr val="333333"/>
                </a:solidFill>
                <a:latin typeface="Georgia" panose="02040502050405020303" pitchFamily="18" charset="0"/>
              </a:rPr>
              <a:t>egociación </a:t>
            </a:r>
            <a:r>
              <a:rPr lang="es-MX" sz="2800" dirty="0">
                <a:solidFill>
                  <a:srgbClr val="333333"/>
                </a:solidFill>
                <a:latin typeface="Georgia" panose="02040502050405020303" pitchFamily="18" charset="0"/>
              </a:rPr>
              <a:t>si es necesario.</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6418" y="3841505"/>
            <a:ext cx="4183933" cy="2172929"/>
          </a:xfrm>
          <a:prstGeom prst="rect">
            <a:avLst/>
          </a:prstGeom>
        </p:spPr>
      </p:pic>
    </p:spTree>
    <p:extLst>
      <p:ext uri="{BB962C8B-B14F-4D97-AF65-F5344CB8AC3E}">
        <p14:creationId xmlns:p14="http://schemas.microsoft.com/office/powerpoint/2010/main" val="23186576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333333"/>
                </a:solidFill>
                <a:latin typeface="Georgia" panose="02040502050405020303" pitchFamily="18" charset="0"/>
                <a:ea typeface="+mn-ea"/>
                <a:cs typeface="+mn-cs"/>
              </a:rPr>
              <a:t>Habilidades y conocimientos</a:t>
            </a:r>
            <a:endParaRPr lang="es-MX" sz="4400" b="1" i="1" dirty="0"/>
          </a:p>
        </p:txBody>
      </p:sp>
      <p:sp>
        <p:nvSpPr>
          <p:cNvPr id="3" name="Marcador de contenido 2"/>
          <p:cNvSpPr>
            <a:spLocks noGrp="1"/>
          </p:cNvSpPr>
          <p:nvPr>
            <p:ph idx="1"/>
          </p:nvPr>
        </p:nvSpPr>
        <p:spPr/>
        <p:txBody>
          <a:bodyPr>
            <a:normAutofit/>
          </a:bodyPr>
          <a:lstStyle/>
          <a:p>
            <a:pPr algn="just"/>
            <a:r>
              <a:rPr lang="es-MX" sz="2800" dirty="0" smtClean="0">
                <a:solidFill>
                  <a:srgbClr val="333333"/>
                </a:solidFill>
                <a:latin typeface="Georgia" panose="02040502050405020303" pitchFamily="18" charset="0"/>
              </a:rPr>
              <a:t>Como los miembros de un equipo negociador pueden tener habilidades y conocimientos diferentes, es importante que las funciones de cada miembro estén bien definidas. Por ejemplo, unos hablarán, otros tomaran notas, otros serán los conciliadores, etc.</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212" y="4636394"/>
            <a:ext cx="4403162" cy="1872560"/>
          </a:xfrm>
          <a:prstGeom prst="rect">
            <a:avLst/>
          </a:prstGeom>
        </p:spPr>
      </p:pic>
    </p:spTree>
    <p:extLst>
      <p:ext uri="{BB962C8B-B14F-4D97-AF65-F5344CB8AC3E}">
        <p14:creationId xmlns:p14="http://schemas.microsoft.com/office/powerpoint/2010/main" val="26769965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333333"/>
                </a:solidFill>
                <a:latin typeface="Georgia" panose="02040502050405020303" pitchFamily="18" charset="0"/>
              </a:rPr>
              <a:t>Recursos </a:t>
            </a:r>
            <a:r>
              <a:rPr lang="es-MX" sz="4400" b="1" i="1" dirty="0">
                <a:solidFill>
                  <a:srgbClr val="333333"/>
                </a:solidFill>
                <a:latin typeface="Georgia" panose="02040502050405020303" pitchFamily="18" charset="0"/>
              </a:rPr>
              <a:t>físicos</a:t>
            </a:r>
            <a:endParaRPr lang="es-MX" sz="4400" b="1" i="1" dirty="0"/>
          </a:p>
        </p:txBody>
      </p:sp>
      <p:sp>
        <p:nvSpPr>
          <p:cNvPr id="3" name="Marcador de contenido 2"/>
          <p:cNvSpPr>
            <a:spLocks noGrp="1"/>
          </p:cNvSpPr>
          <p:nvPr>
            <p:ph idx="1"/>
          </p:nvPr>
        </p:nvSpPr>
        <p:spPr>
          <a:xfrm>
            <a:off x="2205754" y="1612490"/>
            <a:ext cx="8915400" cy="3777622"/>
          </a:xfrm>
        </p:spPr>
        <p:txBody>
          <a:bodyPr>
            <a:normAutofit/>
          </a:bodyPr>
          <a:lstStyle/>
          <a:p>
            <a:r>
              <a:rPr lang="es-MX" sz="2400" dirty="0" smtClean="0">
                <a:solidFill>
                  <a:srgbClr val="333333"/>
                </a:solidFill>
                <a:latin typeface="Georgia" panose="02040502050405020303" pitchFamily="18" charset="0"/>
              </a:rPr>
              <a:t> </a:t>
            </a:r>
            <a:r>
              <a:rPr lang="es-MX" sz="2800" dirty="0">
                <a:solidFill>
                  <a:srgbClr val="333333"/>
                </a:solidFill>
                <a:latin typeface="Georgia" panose="02040502050405020303" pitchFamily="18" charset="0"/>
              </a:rPr>
              <a:t>E</a:t>
            </a:r>
            <a:r>
              <a:rPr lang="es-MX" sz="2800" dirty="0" smtClean="0">
                <a:solidFill>
                  <a:srgbClr val="333333"/>
                </a:solidFill>
                <a:latin typeface="Georgia" panose="02040502050405020303" pitchFamily="18" charset="0"/>
              </a:rPr>
              <a:t>s </a:t>
            </a:r>
            <a:r>
              <a:rPr lang="es-MX" sz="2800" dirty="0">
                <a:solidFill>
                  <a:srgbClr val="333333"/>
                </a:solidFill>
                <a:latin typeface="Georgia" panose="02040502050405020303" pitchFamily="18" charset="0"/>
              </a:rPr>
              <a:t>importante que se usen mesas redondas en lugar de las cuadradas o rectangulares porque las redondas dan más proximidad o acercamiento a los negociadores. </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640" y="4245661"/>
            <a:ext cx="5090652" cy="2020214"/>
          </a:xfrm>
          <a:prstGeom prst="rect">
            <a:avLst/>
          </a:prstGeom>
        </p:spPr>
      </p:pic>
    </p:spTree>
    <p:extLst>
      <p:ext uri="{BB962C8B-B14F-4D97-AF65-F5344CB8AC3E}">
        <p14:creationId xmlns:p14="http://schemas.microsoft.com/office/powerpoint/2010/main" val="21012385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000" b="1" i="1" dirty="0">
                <a:solidFill>
                  <a:srgbClr val="000000"/>
                </a:solidFill>
                <a:latin typeface="Georgia" panose="02040502050405020303" pitchFamily="18" charset="0"/>
                <a:ea typeface="Calibri" panose="020F0502020204030204" pitchFamily="34" charset="0"/>
              </a:rPr>
              <a:t>3.3 Responsabilidad compartida para superar situaciones de conflicto</a:t>
            </a:r>
            <a:endParaRPr lang="es-MX" sz="4000" b="1"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pPr algn="just"/>
            <a:endParaRPr lang="es-MX" sz="2400" dirty="0" smtClean="0">
              <a:latin typeface="Georgia" panose="02040502050405020303" pitchFamily="18" charset="0"/>
              <a:ea typeface="Calibri" panose="020F0502020204030204" pitchFamily="34" charset="0"/>
            </a:endParaRPr>
          </a:p>
          <a:p>
            <a:pPr marL="0" indent="0" algn="just">
              <a:buNone/>
            </a:pPr>
            <a:r>
              <a:rPr lang="es-MX" sz="2800" b="1" i="1" dirty="0" smtClean="0">
                <a:latin typeface="Georgia" panose="02040502050405020303" pitchFamily="18" charset="0"/>
                <a:ea typeface="Calibri" panose="020F0502020204030204" pitchFamily="34" charset="0"/>
              </a:rPr>
              <a:t>Propósito: </a:t>
            </a:r>
            <a:endParaRPr lang="es-MX" sz="2800" b="1" i="1" dirty="0">
              <a:latin typeface="Georgia" panose="02040502050405020303" pitchFamily="18" charset="0"/>
              <a:ea typeface="Calibri" panose="020F0502020204030204" pitchFamily="34" charset="0"/>
            </a:endParaRPr>
          </a:p>
          <a:p>
            <a:pPr algn="just"/>
            <a:r>
              <a:rPr lang="es-MX" sz="2800" dirty="0" smtClean="0">
                <a:latin typeface="Georgia" panose="02040502050405020303" pitchFamily="18" charset="0"/>
                <a:ea typeface="Calibri" panose="020F0502020204030204" pitchFamily="34" charset="0"/>
              </a:rPr>
              <a:t>Actúa </a:t>
            </a:r>
            <a:r>
              <a:rPr lang="es-MX" sz="2800" dirty="0">
                <a:latin typeface="Georgia" panose="02040502050405020303" pitchFamily="18" charset="0"/>
                <a:ea typeface="Calibri" panose="020F0502020204030204" pitchFamily="34" charset="0"/>
              </a:rPr>
              <a:t>con responsabilidad ante situaciones de conflicto, que se presenten en actividades o trabajo de equipos de </a:t>
            </a:r>
            <a:r>
              <a:rPr lang="es-MX" sz="2800" dirty="0" smtClean="0">
                <a:latin typeface="Georgia" panose="02040502050405020303" pitchFamily="18" charset="0"/>
                <a:ea typeface="Calibri" panose="020F0502020204030204" pitchFamily="34" charset="0"/>
              </a:rPr>
              <a:t>trabajo</a:t>
            </a:r>
            <a:endParaRPr lang="es-MX" sz="28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216" y="4520995"/>
            <a:ext cx="2269256" cy="2076450"/>
          </a:xfrm>
          <a:prstGeom prst="rect">
            <a:avLst/>
          </a:prstGeom>
        </p:spPr>
      </p:pic>
    </p:spTree>
    <p:extLst>
      <p:ext uri="{BB962C8B-B14F-4D97-AF65-F5344CB8AC3E}">
        <p14:creationId xmlns:p14="http://schemas.microsoft.com/office/powerpoint/2010/main" val="1056511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rabiola"/>
              </a:rPr>
              <a:t>Madre Teresa de Calcuta</a:t>
            </a:r>
            <a:endParaRPr lang="es-MX" sz="4400" b="1" i="1" dirty="0">
              <a:latin typeface="Grabiola"/>
            </a:endParaRPr>
          </a:p>
        </p:txBody>
      </p:sp>
      <p:pic>
        <p:nvPicPr>
          <p:cNvPr id="4" name="Marcador de contenido 3"/>
          <p:cNvPicPr>
            <a:picLocks noGrp="1" noChangeAspect="1"/>
          </p:cNvPicPr>
          <p:nvPr>
            <p:ph idx="1"/>
          </p:nvPr>
        </p:nvPicPr>
        <p:blipFill>
          <a:blip r:embed="rId2"/>
          <a:stretch>
            <a:fillRect/>
          </a:stretch>
        </p:blipFill>
        <p:spPr>
          <a:xfrm>
            <a:off x="3505200" y="1651000"/>
            <a:ext cx="5715000" cy="4514850"/>
          </a:xfrm>
          <a:prstGeom prst="rect">
            <a:avLst/>
          </a:prstGeom>
        </p:spPr>
      </p:pic>
    </p:spTree>
    <p:extLst>
      <p:ext uri="{BB962C8B-B14F-4D97-AF65-F5344CB8AC3E}">
        <p14:creationId xmlns:p14="http://schemas.microsoft.com/office/powerpoint/2010/main" val="7882981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chemeClr val="tx1"/>
                </a:solidFill>
                <a:latin typeface="Georgia" panose="02040502050405020303" pitchFamily="18" charset="0"/>
              </a:rPr>
              <a:t>Patrick </a:t>
            </a:r>
            <a:r>
              <a:rPr lang="es-MX" sz="4400" b="1" i="1" dirty="0" err="1" smtClean="0">
                <a:solidFill>
                  <a:schemeClr val="tx1"/>
                </a:solidFill>
                <a:latin typeface="Georgia" panose="02040502050405020303" pitchFamily="18" charset="0"/>
              </a:rPr>
              <a:t>Lencioni</a:t>
            </a:r>
            <a:r>
              <a:rPr lang="es-MX" sz="4400" b="1" i="1" baseline="30000" dirty="0">
                <a:solidFill>
                  <a:schemeClr val="tx1"/>
                </a:solidFill>
                <a:latin typeface="Georgia" panose="02040502050405020303" pitchFamily="18" charset="0"/>
              </a:rPr>
              <a:t> </a:t>
            </a:r>
            <a:r>
              <a:rPr lang="es-MX" sz="4400" b="1" i="1" dirty="0" smtClean="0">
                <a:solidFill>
                  <a:schemeClr val="tx1"/>
                </a:solidFill>
                <a:latin typeface="Georgia" panose="02040502050405020303" pitchFamily="18" charset="0"/>
              </a:rPr>
              <a:t>  dice:</a:t>
            </a:r>
            <a:endParaRPr lang="es-MX" sz="4400" b="1" i="1" dirty="0">
              <a:solidFill>
                <a:schemeClr val="tx1"/>
              </a:solidFill>
              <a:latin typeface="Georgia" panose="02040502050405020303" pitchFamily="18" charset="0"/>
            </a:endParaRPr>
          </a:p>
        </p:txBody>
      </p:sp>
      <p:sp>
        <p:nvSpPr>
          <p:cNvPr id="3" name="Marcador de contenido 2"/>
          <p:cNvSpPr>
            <a:spLocks noGrp="1"/>
          </p:cNvSpPr>
          <p:nvPr>
            <p:ph idx="1"/>
          </p:nvPr>
        </p:nvSpPr>
        <p:spPr>
          <a:xfrm>
            <a:off x="1983905" y="1476777"/>
            <a:ext cx="8915400" cy="3777622"/>
          </a:xfrm>
        </p:spPr>
        <p:txBody>
          <a:bodyPr>
            <a:normAutofit/>
          </a:bodyPr>
          <a:lstStyle/>
          <a:p>
            <a:pPr algn="just"/>
            <a:endParaRPr lang="es-MX" sz="28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9923" y="2966884"/>
            <a:ext cx="3683000" cy="3683000"/>
          </a:xfrm>
          <a:prstGeom prst="rect">
            <a:avLst/>
          </a:prstGeom>
        </p:spPr>
      </p:pic>
    </p:spTree>
    <p:extLst>
      <p:ext uri="{BB962C8B-B14F-4D97-AF65-F5344CB8AC3E}">
        <p14:creationId xmlns:p14="http://schemas.microsoft.com/office/powerpoint/2010/main" val="32049292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1647" y="290507"/>
            <a:ext cx="8911687" cy="1280890"/>
          </a:xfrm>
        </p:spPr>
        <p:txBody>
          <a:bodyPr>
            <a:noAutofit/>
          </a:bodyPr>
          <a:lstStyle/>
          <a:p>
            <a:pPr algn="just"/>
            <a:r>
              <a:rPr lang="es-MX" sz="4000" b="1" i="1" dirty="0" smtClean="0">
                <a:solidFill>
                  <a:srgbClr val="5A5A5A"/>
                </a:solidFill>
                <a:latin typeface="Georgia" panose="02040502050405020303" pitchFamily="18" charset="0"/>
              </a:rPr>
              <a:t>La </a:t>
            </a:r>
            <a:r>
              <a:rPr lang="es-MX" sz="4000" b="1" i="1" dirty="0">
                <a:solidFill>
                  <a:srgbClr val="5A5A5A"/>
                </a:solidFill>
                <a:latin typeface="Georgia" panose="02040502050405020303" pitchFamily="18" charset="0"/>
              </a:rPr>
              <a:t>responsabilidad compartida dentro de un equipo </a:t>
            </a:r>
            <a:r>
              <a:rPr lang="es-MX" sz="4000" b="1" i="1" dirty="0" smtClean="0">
                <a:solidFill>
                  <a:srgbClr val="5A5A5A"/>
                </a:solidFill>
                <a:latin typeface="Georgia" panose="02040502050405020303" pitchFamily="18" charset="0"/>
              </a:rPr>
              <a:t> </a:t>
            </a:r>
            <a:r>
              <a:rPr lang="es-MX" sz="4000" b="1" i="1" dirty="0">
                <a:solidFill>
                  <a:srgbClr val="5A5A5A"/>
                </a:solidFill>
                <a:latin typeface="Georgia" panose="02040502050405020303" pitchFamily="18" charset="0"/>
              </a:rPr>
              <a:t>está basada en</a:t>
            </a:r>
            <a:r>
              <a:rPr lang="es-MX" sz="4400" b="1" i="1" dirty="0">
                <a:solidFill>
                  <a:srgbClr val="5A5A5A"/>
                </a:solidFill>
                <a:latin typeface="Georgia" panose="02040502050405020303" pitchFamily="18" charset="0"/>
              </a:rPr>
              <a:t>:</a:t>
            </a:r>
            <a:br>
              <a:rPr lang="es-MX" sz="4400" b="1" i="1" dirty="0">
                <a:solidFill>
                  <a:srgbClr val="5A5A5A"/>
                </a:solidFill>
                <a:latin typeface="Georgia" panose="02040502050405020303" pitchFamily="18" charset="0"/>
              </a:rPr>
            </a:br>
            <a:endParaRPr lang="es-MX" sz="4400" b="1" i="1" dirty="0">
              <a:latin typeface="Georgia" panose="02040502050405020303" pitchFamily="18" charset="0"/>
            </a:endParaRPr>
          </a:p>
        </p:txBody>
      </p:sp>
      <p:sp>
        <p:nvSpPr>
          <p:cNvPr id="3" name="Marcador de contenido 2"/>
          <p:cNvSpPr>
            <a:spLocks noGrp="1"/>
          </p:cNvSpPr>
          <p:nvPr>
            <p:ph idx="1"/>
          </p:nvPr>
        </p:nvSpPr>
        <p:spPr>
          <a:xfrm>
            <a:off x="1874920" y="2450033"/>
            <a:ext cx="8915400" cy="3777622"/>
          </a:xfrm>
        </p:spPr>
        <p:txBody>
          <a:bodyPr>
            <a:normAutofit/>
          </a:bodyPr>
          <a:lstStyle/>
          <a:p>
            <a:pPr algn="just">
              <a:buFont typeface="+mj-lt"/>
              <a:buAutoNum type="arabicPeriod"/>
            </a:pPr>
            <a:r>
              <a:rPr lang="es-MX" sz="2800" dirty="0">
                <a:solidFill>
                  <a:srgbClr val="5A5A5A"/>
                </a:solidFill>
                <a:latin typeface="Georgia" panose="02040502050405020303" pitchFamily="18" charset="0"/>
              </a:rPr>
              <a:t>L</a:t>
            </a:r>
            <a:r>
              <a:rPr lang="es-MX" sz="2800" dirty="0" smtClean="0">
                <a:solidFill>
                  <a:srgbClr val="5A5A5A"/>
                </a:solidFill>
                <a:latin typeface="Georgia" panose="02040502050405020303" pitchFamily="18" charset="0"/>
              </a:rPr>
              <a:t>as responsabilidades  </a:t>
            </a:r>
            <a:r>
              <a:rPr lang="es-MX" sz="2800" dirty="0">
                <a:solidFill>
                  <a:srgbClr val="5A5A5A"/>
                </a:solidFill>
                <a:latin typeface="Georgia" panose="02040502050405020303" pitchFamily="18" charset="0"/>
              </a:rPr>
              <a:t>que </a:t>
            </a:r>
            <a:r>
              <a:rPr lang="es-MX" sz="2800" dirty="0" smtClean="0">
                <a:solidFill>
                  <a:srgbClr val="5A5A5A"/>
                </a:solidFill>
                <a:latin typeface="Georgia" panose="02040502050405020303" pitchFamily="18" charset="0"/>
              </a:rPr>
              <a:t> se adquieren   y se  asumen  en las actividades del equipo.</a:t>
            </a:r>
            <a:endParaRPr lang="es-MX" sz="2800" dirty="0">
              <a:solidFill>
                <a:srgbClr val="5A5A5A"/>
              </a:solidFill>
              <a:latin typeface="Georgia" panose="02040502050405020303" pitchFamily="18" charset="0"/>
            </a:endParaRPr>
          </a:p>
          <a:p>
            <a:pPr algn="just">
              <a:buFont typeface="+mj-lt"/>
              <a:buAutoNum type="arabicPeriod"/>
            </a:pPr>
            <a:r>
              <a:rPr lang="es-MX" sz="2800" dirty="0">
                <a:solidFill>
                  <a:srgbClr val="5A5A5A"/>
                </a:solidFill>
                <a:latin typeface="Georgia" panose="02040502050405020303" pitchFamily="18" charset="0"/>
              </a:rPr>
              <a:t>L</a:t>
            </a:r>
            <a:r>
              <a:rPr lang="es-MX" sz="2800" dirty="0" smtClean="0">
                <a:solidFill>
                  <a:srgbClr val="5A5A5A"/>
                </a:solidFill>
                <a:latin typeface="Georgia" panose="02040502050405020303" pitchFamily="18" charset="0"/>
              </a:rPr>
              <a:t>a </a:t>
            </a:r>
            <a:r>
              <a:rPr lang="es-MX" sz="2800" dirty="0">
                <a:solidFill>
                  <a:srgbClr val="5A5A5A"/>
                </a:solidFill>
                <a:latin typeface="Georgia" panose="02040502050405020303" pitchFamily="18" charset="0"/>
              </a:rPr>
              <a:t>libertad y transparencia </a:t>
            </a:r>
            <a:r>
              <a:rPr lang="es-MX" sz="2800" dirty="0" smtClean="0">
                <a:solidFill>
                  <a:srgbClr val="5A5A5A"/>
                </a:solidFill>
                <a:latin typeface="Georgia" panose="02040502050405020303" pitchFamily="18" charset="0"/>
              </a:rPr>
              <a:t>que se  tiene para hacer frente </a:t>
            </a:r>
            <a:r>
              <a:rPr lang="es-MX" sz="2800" dirty="0">
                <a:solidFill>
                  <a:srgbClr val="5A5A5A"/>
                </a:solidFill>
                <a:latin typeface="Georgia" panose="02040502050405020303" pitchFamily="18" charset="0"/>
              </a:rPr>
              <a:t>al no </a:t>
            </a:r>
            <a:r>
              <a:rPr lang="es-MX" sz="2800" dirty="0" smtClean="0">
                <a:solidFill>
                  <a:srgbClr val="5A5A5A"/>
                </a:solidFill>
                <a:latin typeface="Georgia" panose="02040502050405020303" pitchFamily="18" charset="0"/>
              </a:rPr>
              <a:t>cumplir  con las tareas.</a:t>
            </a:r>
            <a:endParaRPr lang="es-MX" sz="2800" dirty="0">
              <a:solidFill>
                <a:srgbClr val="5A5A5A"/>
              </a:solidFill>
              <a:latin typeface="Georgia" panose="02040502050405020303" pitchFamily="18" charset="0"/>
            </a:endParaRPr>
          </a:p>
          <a:p>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3690" y="4623514"/>
            <a:ext cx="4238573" cy="1939517"/>
          </a:xfrm>
          <a:prstGeom prst="rect">
            <a:avLst/>
          </a:prstGeom>
        </p:spPr>
      </p:pic>
    </p:spTree>
    <p:extLst>
      <p:ext uri="{BB962C8B-B14F-4D97-AF65-F5344CB8AC3E}">
        <p14:creationId xmlns:p14="http://schemas.microsoft.com/office/powerpoint/2010/main" val="8752990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MX" b="1" i="1" dirty="0" smtClean="0">
                <a:latin typeface="Georgia" panose="02040502050405020303" pitchFamily="18" charset="0"/>
              </a:rPr>
              <a:t>Las disfunciones del equipo que dificultan la responsabilidad entre sus integrantes: </a:t>
            </a:r>
            <a:endParaRPr lang="es-MX" b="1" i="1" dirty="0">
              <a:latin typeface="Georgia" panose="02040502050405020303" pitchFamily="18" charset="0"/>
            </a:endParaRPr>
          </a:p>
        </p:txBody>
      </p:sp>
      <p:sp>
        <p:nvSpPr>
          <p:cNvPr id="3" name="Marcador de contenido 2"/>
          <p:cNvSpPr>
            <a:spLocks noGrp="1"/>
          </p:cNvSpPr>
          <p:nvPr>
            <p:ph idx="1"/>
          </p:nvPr>
        </p:nvSpPr>
        <p:spPr/>
        <p:txBody>
          <a:bodyPr/>
          <a:lstStyle/>
          <a:p>
            <a:pPr>
              <a:buFont typeface="+mj-lt"/>
              <a:buAutoNum type="arabicPeriod"/>
            </a:pPr>
            <a:r>
              <a:rPr lang="es-MX" sz="3600" b="1" i="1" dirty="0">
                <a:solidFill>
                  <a:srgbClr val="000000"/>
                </a:solidFill>
                <a:latin typeface="Georgia" panose="02040502050405020303" pitchFamily="18" charset="0"/>
              </a:rPr>
              <a:t> A</a:t>
            </a:r>
            <a:r>
              <a:rPr lang="es-MX" sz="3600" b="1" i="1" dirty="0" smtClean="0">
                <a:solidFill>
                  <a:srgbClr val="000000"/>
                </a:solidFill>
                <a:latin typeface="Georgia" panose="02040502050405020303" pitchFamily="18" charset="0"/>
              </a:rPr>
              <a:t>usencia </a:t>
            </a:r>
            <a:r>
              <a:rPr lang="es-MX" sz="3600" b="1" i="1" dirty="0">
                <a:solidFill>
                  <a:srgbClr val="000000"/>
                </a:solidFill>
                <a:latin typeface="Georgia" panose="02040502050405020303" pitchFamily="18" charset="0"/>
              </a:rPr>
              <a:t>de confianza entre los miembros del equipo. </a:t>
            </a:r>
            <a:endParaRPr lang="es-MX" sz="3600" b="1" i="1" dirty="0" smtClean="0">
              <a:solidFill>
                <a:srgbClr val="000000"/>
              </a:solidFill>
              <a:latin typeface="Georgia" panose="02040502050405020303" pitchFamily="18" charset="0"/>
            </a:endParaRPr>
          </a:p>
          <a:p>
            <a:pPr marL="0" indent="0" algn="just">
              <a:buNone/>
            </a:pPr>
            <a:r>
              <a:rPr lang="es-MX" sz="2800" dirty="0" smtClean="0">
                <a:solidFill>
                  <a:srgbClr val="000000"/>
                </a:solidFill>
                <a:latin typeface="Georgia" panose="02040502050405020303" pitchFamily="18" charset="0"/>
              </a:rPr>
              <a:t>Los </a:t>
            </a:r>
            <a:r>
              <a:rPr lang="es-MX" sz="2800" dirty="0">
                <a:solidFill>
                  <a:srgbClr val="000000"/>
                </a:solidFill>
                <a:latin typeface="Georgia" panose="02040502050405020303" pitchFamily="18" charset="0"/>
              </a:rPr>
              <a:t>miembros del equipo </a:t>
            </a:r>
            <a:r>
              <a:rPr lang="es-MX" sz="2800" dirty="0" smtClean="0">
                <a:solidFill>
                  <a:srgbClr val="000000"/>
                </a:solidFill>
                <a:latin typeface="Georgia" panose="02040502050405020303" pitchFamily="18" charset="0"/>
              </a:rPr>
              <a:t>no </a:t>
            </a:r>
            <a:r>
              <a:rPr lang="es-MX" sz="2800" dirty="0">
                <a:solidFill>
                  <a:srgbClr val="000000"/>
                </a:solidFill>
                <a:latin typeface="Georgia" panose="02040502050405020303" pitchFamily="18" charset="0"/>
              </a:rPr>
              <a:t>están dispuestos a abrirse ante los otros para aceptar errores y debilidades imposibilitan la construcción de los cimientos de la confianza.</a:t>
            </a:r>
          </a:p>
          <a:p>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0074" y="4867783"/>
            <a:ext cx="2733675" cy="1666875"/>
          </a:xfrm>
          <a:prstGeom prst="rect">
            <a:avLst/>
          </a:prstGeom>
        </p:spPr>
      </p:pic>
    </p:spTree>
    <p:extLst>
      <p:ext uri="{BB962C8B-B14F-4D97-AF65-F5344CB8AC3E}">
        <p14:creationId xmlns:p14="http://schemas.microsoft.com/office/powerpoint/2010/main" val="5039830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000000"/>
                </a:solidFill>
                <a:latin typeface="Georgia" panose="02040502050405020303" pitchFamily="18" charset="0"/>
              </a:rPr>
              <a:t>El </a:t>
            </a:r>
            <a:r>
              <a:rPr lang="es-MX" sz="4400" b="1" i="1" dirty="0">
                <a:solidFill>
                  <a:srgbClr val="000000"/>
                </a:solidFill>
                <a:latin typeface="Georgia" panose="02040502050405020303" pitchFamily="18" charset="0"/>
              </a:rPr>
              <a:t> temor al conflicto</a:t>
            </a:r>
            <a:endParaRPr lang="es-MX" sz="4400" b="1" i="1" dirty="0">
              <a:latin typeface="Georgia" panose="02040502050405020303" pitchFamily="18" charset="0"/>
            </a:endParaRPr>
          </a:p>
        </p:txBody>
      </p:sp>
      <p:sp>
        <p:nvSpPr>
          <p:cNvPr id="3" name="Marcador de contenido 2"/>
          <p:cNvSpPr>
            <a:spLocks noGrp="1"/>
          </p:cNvSpPr>
          <p:nvPr>
            <p:ph idx="1"/>
          </p:nvPr>
        </p:nvSpPr>
        <p:spPr>
          <a:xfrm>
            <a:off x="1890712" y="1625600"/>
            <a:ext cx="8915400" cy="3777622"/>
          </a:xfrm>
        </p:spPr>
        <p:txBody>
          <a:bodyPr>
            <a:normAutofit/>
          </a:bodyPr>
          <a:lstStyle/>
          <a:p>
            <a:pPr marL="0" indent="0" algn="just">
              <a:buNone/>
            </a:pPr>
            <a:r>
              <a:rPr lang="es-MX" sz="2800" dirty="0" smtClean="0">
                <a:solidFill>
                  <a:srgbClr val="000000"/>
                </a:solidFill>
                <a:latin typeface="Georgia" panose="02040502050405020303" pitchFamily="18" charset="0"/>
              </a:rPr>
              <a:t>2. Los </a:t>
            </a:r>
            <a:r>
              <a:rPr lang="es-MX" sz="2800" dirty="0">
                <a:solidFill>
                  <a:srgbClr val="000000"/>
                </a:solidFill>
                <a:latin typeface="Georgia" panose="02040502050405020303" pitchFamily="18" charset="0"/>
              </a:rPr>
              <a:t>equipos que carecen de confianza son incapaces de entregarse a discusiones de ideas sin freno y apasionadamente. Recurren, en cambio, a conversaciones </a:t>
            </a:r>
            <a:r>
              <a:rPr lang="es-MX" sz="2800" dirty="0" smtClean="0">
                <a:solidFill>
                  <a:srgbClr val="000000"/>
                </a:solidFill>
                <a:latin typeface="Georgia" panose="02040502050405020303" pitchFamily="18" charset="0"/>
              </a:rPr>
              <a:t>disimuladas  </a:t>
            </a:r>
            <a:r>
              <a:rPr lang="es-MX" sz="2800" dirty="0">
                <a:solidFill>
                  <a:srgbClr val="000000"/>
                </a:solidFill>
                <a:latin typeface="Georgia" panose="02040502050405020303" pitchFamily="18" charset="0"/>
              </a:rPr>
              <a:t>y a comentarios </a:t>
            </a:r>
            <a:r>
              <a:rPr lang="es-MX" sz="2800" dirty="0" smtClean="0">
                <a:solidFill>
                  <a:srgbClr val="000000"/>
                </a:solidFill>
                <a:latin typeface="Georgia" panose="02040502050405020303" pitchFamily="18" charset="0"/>
              </a:rPr>
              <a:t>enmascarados.</a:t>
            </a:r>
            <a:endParaRPr lang="es-MX" sz="2800" dirty="0">
              <a:solidFill>
                <a:srgbClr val="000000"/>
              </a:solidFill>
              <a:latin typeface="Georgia" panose="02040502050405020303" pitchFamily="18" charset="0"/>
            </a:endParaRPr>
          </a:p>
          <a:p>
            <a:endParaRPr lang="es-MX" sz="2800" dirty="0">
              <a:latin typeface="Georgia" panose="02040502050405020303" pitchFamily="18"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t="10711"/>
          <a:stretch/>
        </p:blipFill>
        <p:spPr>
          <a:xfrm>
            <a:off x="6025945" y="3696929"/>
            <a:ext cx="4661720" cy="2900516"/>
          </a:xfrm>
          <a:prstGeom prst="rect">
            <a:avLst/>
          </a:prstGeom>
        </p:spPr>
      </p:pic>
    </p:spTree>
    <p:extLst>
      <p:ext uri="{BB962C8B-B14F-4D97-AF65-F5344CB8AC3E}">
        <p14:creationId xmlns:p14="http://schemas.microsoft.com/office/powerpoint/2010/main" val="15650485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000000"/>
                </a:solidFill>
                <a:latin typeface="Georgia" panose="02040502050405020303" pitchFamily="18" charset="0"/>
              </a:rPr>
              <a:t>La </a:t>
            </a:r>
            <a:r>
              <a:rPr lang="es-MX" sz="4400" b="1" i="1" dirty="0">
                <a:solidFill>
                  <a:srgbClr val="000000"/>
                </a:solidFill>
                <a:latin typeface="Georgia" panose="02040502050405020303" pitchFamily="18" charset="0"/>
              </a:rPr>
              <a:t> falta de </a:t>
            </a:r>
            <a:r>
              <a:rPr lang="es-MX" sz="4400" b="1" i="1" dirty="0" smtClean="0">
                <a:solidFill>
                  <a:srgbClr val="000000"/>
                </a:solidFill>
                <a:latin typeface="Georgia" panose="02040502050405020303" pitchFamily="18" charset="0"/>
              </a:rPr>
              <a:t>compromiso</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041502" y="1663164"/>
            <a:ext cx="8915400" cy="3777622"/>
          </a:xfrm>
        </p:spPr>
        <p:txBody>
          <a:bodyPr/>
          <a:lstStyle/>
          <a:p>
            <a:pPr marL="0" indent="0" algn="just">
              <a:buNone/>
            </a:pPr>
            <a:r>
              <a:rPr lang="es-MX" sz="3200" dirty="0" smtClean="0">
                <a:solidFill>
                  <a:srgbClr val="000000"/>
                </a:solidFill>
                <a:latin typeface="Georgia" panose="02040502050405020303" pitchFamily="18" charset="0"/>
              </a:rPr>
              <a:t>3.  Se da cuando los miembros del equipo no  </a:t>
            </a:r>
            <a:r>
              <a:rPr lang="es-MX" sz="3200" dirty="0">
                <a:solidFill>
                  <a:srgbClr val="000000"/>
                </a:solidFill>
                <a:latin typeface="Georgia" panose="02040502050405020303" pitchFamily="18" charset="0"/>
              </a:rPr>
              <a:t>aceptan verdaderamente las decisiones y </a:t>
            </a:r>
            <a:r>
              <a:rPr lang="es-MX" sz="3200" dirty="0" smtClean="0">
                <a:solidFill>
                  <a:srgbClr val="000000"/>
                </a:solidFill>
                <a:latin typeface="Georgia" panose="02040502050405020303" pitchFamily="18" charset="0"/>
              </a:rPr>
              <a:t>se no  </a:t>
            </a:r>
            <a:r>
              <a:rPr lang="es-MX" sz="3200" dirty="0">
                <a:solidFill>
                  <a:srgbClr val="000000"/>
                </a:solidFill>
                <a:latin typeface="Georgia" panose="02040502050405020303" pitchFamily="18" charset="0"/>
              </a:rPr>
              <a:t>comprometen con ellas; aunque finjan estar de acuerdo durante las reuniones.</a:t>
            </a:r>
          </a:p>
          <a:p>
            <a:pPr algn="just"/>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9897" y="4275786"/>
            <a:ext cx="4862091" cy="2175938"/>
          </a:xfrm>
          <a:prstGeom prst="rect">
            <a:avLst/>
          </a:prstGeom>
        </p:spPr>
      </p:pic>
    </p:spTree>
    <p:extLst>
      <p:ext uri="{BB962C8B-B14F-4D97-AF65-F5344CB8AC3E}">
        <p14:creationId xmlns:p14="http://schemas.microsoft.com/office/powerpoint/2010/main" val="21195598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a:solidFill>
                  <a:srgbClr val="000000"/>
                </a:solidFill>
                <a:latin typeface="Georgia" panose="02040502050405020303" pitchFamily="18" charset="0"/>
              </a:rPr>
              <a:t>La falta de atención a los </a:t>
            </a:r>
            <a:r>
              <a:rPr lang="es-MX" sz="4400" b="1" i="1" dirty="0" smtClean="0">
                <a:solidFill>
                  <a:srgbClr val="000000"/>
                </a:solidFill>
                <a:latin typeface="Georgia" panose="02040502050405020303" pitchFamily="18" charset="0"/>
              </a:rPr>
              <a:t>resultados</a:t>
            </a: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lstStyle/>
          <a:p>
            <a:pPr marL="0" indent="0" algn="just">
              <a:buNone/>
            </a:pPr>
            <a:r>
              <a:rPr lang="es-MX" sz="2800" dirty="0" smtClean="0">
                <a:solidFill>
                  <a:srgbClr val="000000"/>
                </a:solidFill>
                <a:latin typeface="Georgia" panose="02040502050405020303" pitchFamily="18" charset="0"/>
              </a:rPr>
              <a:t>4. </a:t>
            </a:r>
            <a:r>
              <a:rPr lang="es-MX" sz="2800" dirty="0">
                <a:solidFill>
                  <a:srgbClr val="000000"/>
                </a:solidFill>
                <a:latin typeface="Georgia" panose="02040502050405020303" pitchFamily="18" charset="0"/>
              </a:rPr>
              <a:t> </a:t>
            </a:r>
            <a:r>
              <a:rPr lang="es-MX" sz="2800" dirty="0" smtClean="0">
                <a:solidFill>
                  <a:srgbClr val="000000"/>
                </a:solidFill>
                <a:latin typeface="Georgia" panose="02040502050405020303" pitchFamily="18" charset="0"/>
              </a:rPr>
              <a:t>Ocurre </a:t>
            </a:r>
            <a:r>
              <a:rPr lang="es-MX" sz="2800" dirty="0">
                <a:solidFill>
                  <a:srgbClr val="000000"/>
                </a:solidFill>
                <a:latin typeface="Georgia" panose="02040502050405020303" pitchFamily="18" charset="0"/>
              </a:rPr>
              <a:t>cuando los miembros del equipo sitúan sus necesidades individuales </a:t>
            </a:r>
            <a:r>
              <a:rPr lang="es-MX" sz="2800" dirty="0" smtClean="0">
                <a:solidFill>
                  <a:srgbClr val="000000"/>
                </a:solidFill>
                <a:latin typeface="Georgia" panose="02040502050405020303" pitchFamily="18" charset="0"/>
              </a:rPr>
              <a:t> </a:t>
            </a:r>
            <a:r>
              <a:rPr lang="es-MX" sz="2800" dirty="0">
                <a:solidFill>
                  <a:srgbClr val="000000"/>
                </a:solidFill>
                <a:latin typeface="Georgia" panose="02040502050405020303" pitchFamily="18" charset="0"/>
              </a:rPr>
              <a:t>por encima de las metas colectivas del equipo.</a:t>
            </a:r>
          </a:p>
          <a:p>
            <a:endParaRPr lang="es-MX" sz="2400" dirty="0">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0657" y="4108360"/>
            <a:ext cx="4218039" cy="2395309"/>
          </a:xfrm>
          <a:prstGeom prst="rect">
            <a:avLst/>
          </a:prstGeom>
        </p:spPr>
      </p:pic>
    </p:spTree>
    <p:extLst>
      <p:ext uri="{BB962C8B-B14F-4D97-AF65-F5344CB8AC3E}">
        <p14:creationId xmlns:p14="http://schemas.microsoft.com/office/powerpoint/2010/main" val="42428120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En un  equipo </a:t>
            </a:r>
            <a:r>
              <a:rPr lang="es-MX" sz="4400" b="1" i="1" dirty="0" smtClean="0">
                <a:solidFill>
                  <a:srgbClr val="000000"/>
                </a:solidFill>
                <a:latin typeface="Georgia" panose="02040502050405020303" pitchFamily="18" charset="0"/>
              </a:rPr>
              <a:t>cohesionado</a:t>
            </a:r>
            <a:endParaRPr lang="es-MX" sz="4400" b="1" i="1" dirty="0">
              <a:latin typeface="Georgia" panose="02040502050405020303" pitchFamily="18" charset="0"/>
            </a:endParaRPr>
          </a:p>
        </p:txBody>
      </p:sp>
      <p:sp>
        <p:nvSpPr>
          <p:cNvPr id="3" name="Marcador de contenido 2"/>
          <p:cNvSpPr>
            <a:spLocks noGrp="1"/>
          </p:cNvSpPr>
          <p:nvPr>
            <p:ph idx="1"/>
          </p:nvPr>
        </p:nvSpPr>
        <p:spPr>
          <a:xfrm>
            <a:off x="1490814" y="1660516"/>
            <a:ext cx="8915400" cy="3777622"/>
          </a:xfrm>
        </p:spPr>
        <p:txBody>
          <a:bodyPr>
            <a:normAutofit/>
          </a:bodyPr>
          <a:lstStyle/>
          <a:p>
            <a:pPr>
              <a:buFont typeface="+mj-lt"/>
              <a:buAutoNum type="arabicPeriod"/>
            </a:pPr>
            <a:r>
              <a:rPr lang="es-MX" sz="2800" dirty="0" smtClean="0">
                <a:solidFill>
                  <a:srgbClr val="000000"/>
                </a:solidFill>
                <a:latin typeface="Georgia" panose="02040502050405020303" pitchFamily="18" charset="0"/>
              </a:rPr>
              <a:t>Los integrantes confían </a:t>
            </a:r>
            <a:r>
              <a:rPr lang="es-MX" sz="2800" dirty="0">
                <a:solidFill>
                  <a:srgbClr val="000000"/>
                </a:solidFill>
                <a:latin typeface="Georgia" panose="02040502050405020303" pitchFamily="18" charset="0"/>
              </a:rPr>
              <a:t>unos en otros.</a:t>
            </a:r>
          </a:p>
          <a:p>
            <a:pPr>
              <a:buFont typeface="+mj-lt"/>
              <a:buAutoNum type="arabicPeriod"/>
            </a:pPr>
            <a:r>
              <a:rPr lang="es-MX" sz="2800" dirty="0">
                <a:solidFill>
                  <a:srgbClr val="000000"/>
                </a:solidFill>
                <a:latin typeface="Georgia" panose="02040502050405020303" pitchFamily="18" charset="0"/>
              </a:rPr>
              <a:t>Participan en </a:t>
            </a:r>
            <a:r>
              <a:rPr lang="es-MX" sz="2800" dirty="0" smtClean="0">
                <a:solidFill>
                  <a:srgbClr val="000000"/>
                </a:solidFill>
                <a:latin typeface="Georgia" panose="02040502050405020303" pitchFamily="18" charset="0"/>
              </a:rPr>
              <a:t> la resolución de conflictos </a:t>
            </a:r>
            <a:endParaRPr lang="es-MX" sz="2800" dirty="0">
              <a:solidFill>
                <a:srgbClr val="000000"/>
              </a:solidFill>
              <a:latin typeface="Georgia" panose="02040502050405020303" pitchFamily="18" charset="0"/>
            </a:endParaRPr>
          </a:p>
          <a:p>
            <a:pPr>
              <a:buFont typeface="+mj-lt"/>
              <a:buAutoNum type="arabicPeriod"/>
            </a:pPr>
            <a:r>
              <a:rPr lang="es-MX" sz="2800" dirty="0">
                <a:solidFill>
                  <a:srgbClr val="000000"/>
                </a:solidFill>
                <a:latin typeface="Georgia" panose="02040502050405020303" pitchFamily="18" charset="0"/>
              </a:rPr>
              <a:t>Se comprometen con decisiones y planes de acción.</a:t>
            </a:r>
          </a:p>
          <a:p>
            <a:pPr>
              <a:buFont typeface="+mj-lt"/>
              <a:buAutoNum type="arabicPeriod"/>
            </a:pPr>
            <a:r>
              <a:rPr lang="es-MX" sz="2800" dirty="0">
                <a:solidFill>
                  <a:srgbClr val="000000"/>
                </a:solidFill>
                <a:latin typeface="Georgia" panose="02040502050405020303" pitchFamily="18" charset="0"/>
              </a:rPr>
              <a:t>Se responsabilizan mutuamente por el cumplimiento de </a:t>
            </a:r>
            <a:r>
              <a:rPr lang="es-MX" sz="2800" dirty="0" smtClean="0">
                <a:solidFill>
                  <a:srgbClr val="000000"/>
                </a:solidFill>
                <a:latin typeface="Georgia" panose="02040502050405020303" pitchFamily="18" charset="0"/>
              </a:rPr>
              <a:t>los planes</a:t>
            </a:r>
            <a:r>
              <a:rPr lang="es-MX" sz="2800" dirty="0">
                <a:solidFill>
                  <a:srgbClr val="000000"/>
                </a:solidFill>
                <a:latin typeface="Georgia" panose="02040502050405020303" pitchFamily="18" charset="0"/>
              </a:rPr>
              <a:t>.</a:t>
            </a:r>
          </a:p>
          <a:p>
            <a:pPr>
              <a:buFont typeface="+mj-lt"/>
              <a:buAutoNum type="arabicPeriod"/>
            </a:pPr>
            <a:r>
              <a:rPr lang="es-MX" sz="2800" dirty="0">
                <a:solidFill>
                  <a:srgbClr val="000000"/>
                </a:solidFill>
                <a:latin typeface="Georgia" panose="02040502050405020303" pitchFamily="18" charset="0"/>
              </a:rPr>
              <a:t>Se centran en el logro de resultados colectivos.</a:t>
            </a:r>
          </a:p>
          <a:p>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6857" y="4932608"/>
            <a:ext cx="3540483" cy="1541936"/>
          </a:xfrm>
          <a:prstGeom prst="rect">
            <a:avLst/>
          </a:prstGeom>
        </p:spPr>
      </p:pic>
    </p:spTree>
    <p:extLst>
      <p:ext uri="{BB962C8B-B14F-4D97-AF65-F5344CB8AC3E}">
        <p14:creationId xmlns:p14="http://schemas.microsoft.com/office/powerpoint/2010/main" val="37628542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6406" y="430927"/>
            <a:ext cx="8911687" cy="1280890"/>
          </a:xfrm>
        </p:spPr>
        <p:txBody>
          <a:bodyPr>
            <a:noAutofit/>
          </a:bodyPr>
          <a:lstStyle/>
          <a:p>
            <a:pPr algn="just"/>
            <a:r>
              <a:rPr lang="es-MX" sz="4000" b="1" i="1" dirty="0" smtClean="0">
                <a:solidFill>
                  <a:srgbClr val="000000"/>
                </a:solidFill>
                <a:latin typeface="Georgia" panose="02040502050405020303" pitchFamily="18" charset="0"/>
                <a:ea typeface="Calibri" panose="020F0502020204030204" pitchFamily="34" charset="0"/>
              </a:rPr>
              <a:t>3.4 ¿Cómo </a:t>
            </a:r>
            <a:r>
              <a:rPr lang="es-MX" sz="4000" b="1" i="1" dirty="0">
                <a:solidFill>
                  <a:srgbClr val="000000"/>
                </a:solidFill>
                <a:latin typeface="Georgia" panose="02040502050405020303" pitchFamily="18" charset="0"/>
                <a:ea typeface="Calibri" panose="020F0502020204030204" pitchFamily="34" charset="0"/>
              </a:rPr>
              <a:t>superar  situaciones de conflicto interpersonal en equipos de trabajo?</a:t>
            </a:r>
            <a:endParaRPr lang="es-MX" sz="4000" b="1"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endParaRPr lang="es-MX" sz="2400" dirty="0" smtClean="0">
              <a:solidFill>
                <a:srgbClr val="000000"/>
              </a:solidFill>
              <a:latin typeface="Georgia" panose="02040502050405020303" pitchFamily="18" charset="0"/>
            </a:endParaRPr>
          </a:p>
          <a:p>
            <a:pPr algn="just">
              <a:lnSpc>
                <a:spcPct val="107000"/>
              </a:lnSpc>
            </a:pPr>
            <a:r>
              <a:rPr lang="es-MX" sz="2800" b="1" i="1" dirty="0" smtClean="0">
                <a:solidFill>
                  <a:srgbClr val="000000"/>
                </a:solidFill>
                <a:latin typeface="Georgia" panose="02040502050405020303" pitchFamily="18" charset="0"/>
              </a:rPr>
              <a:t>Propósito: </a:t>
            </a:r>
            <a:r>
              <a:rPr lang="es-MX" sz="2800" dirty="0">
                <a:latin typeface="Calibri" panose="020F0502020204030204" pitchFamily="34" charset="0"/>
                <a:ea typeface="Calibri" panose="020F0502020204030204" pitchFamily="34" charset="0"/>
                <a:cs typeface="Times New Roman" panose="02020603050405020304" pitchFamily="18" charset="0"/>
              </a:rPr>
              <a:t>Pone en práctica  estrategias  que le permiten superar </a:t>
            </a:r>
            <a:r>
              <a:rPr lang="es-MX" sz="2800" dirty="0" smtClean="0">
                <a:latin typeface="Calibri" panose="020F0502020204030204" pitchFamily="34" charset="0"/>
                <a:ea typeface="Calibri" panose="020F0502020204030204" pitchFamily="34" charset="0"/>
                <a:cs typeface="Times New Roman" panose="02020603050405020304" pitchFamily="18" charset="0"/>
              </a:rPr>
              <a:t>conflictos  </a:t>
            </a:r>
            <a:r>
              <a:rPr lang="es-MX" sz="2800" dirty="0">
                <a:latin typeface="Calibri" panose="020F0502020204030204" pitchFamily="34" charset="0"/>
                <a:ea typeface="Calibri" panose="020F0502020204030204" pitchFamily="34" charset="0"/>
                <a:cs typeface="Times New Roman" panose="02020603050405020304" pitchFamily="18" charset="0"/>
              </a:rPr>
              <a:t>en equipos de trabajo</a:t>
            </a:r>
            <a:endParaRPr lang="es-MX" sz="2800" b="1" i="1" dirty="0" smtClean="0">
              <a:solidFill>
                <a:srgbClr val="000000"/>
              </a:solidFill>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3513" y="4022411"/>
            <a:ext cx="4654577" cy="2164858"/>
          </a:xfrm>
          <a:prstGeom prst="rect">
            <a:avLst/>
          </a:prstGeom>
        </p:spPr>
      </p:pic>
      <p:sp>
        <p:nvSpPr>
          <p:cNvPr id="5" name="Rectángulo 4"/>
          <p:cNvSpPr/>
          <p:nvPr/>
        </p:nvSpPr>
        <p:spPr>
          <a:xfrm>
            <a:off x="3048000" y="3201694"/>
            <a:ext cx="6096000" cy="265457"/>
          </a:xfrm>
          <a:prstGeom prst="rect">
            <a:avLst/>
          </a:prstGeom>
        </p:spPr>
        <p:txBody>
          <a:bodyPr>
            <a:spAutoFit/>
          </a:bodyPr>
          <a:lstStyle/>
          <a:p>
            <a:pPr algn="just">
              <a:lnSpc>
                <a:spcPct val="107000"/>
              </a:lnSpc>
              <a:spcAft>
                <a:spcPts val="0"/>
              </a:spcAft>
            </a:pPr>
            <a:r>
              <a:rPr lang="es-MX" sz="1100" dirty="0">
                <a:latin typeface="Calibri" panose="020F0502020204030204" pitchFamily="34" charset="0"/>
                <a:ea typeface="Calibri" panose="020F0502020204030204" pitchFamily="34" charset="0"/>
                <a:cs typeface="Times New Roman" panose="02020603050405020304" pitchFamily="18" charset="0"/>
              </a:rPr>
              <a:t>	</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08569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400" b="1" i="1" dirty="0" smtClean="0">
                <a:latin typeface="Georgia" panose="02040502050405020303" pitchFamily="18" charset="0"/>
              </a:rPr>
              <a:t>En todas las relaciones existen conflictos </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589212" y="2408348"/>
            <a:ext cx="8915400" cy="3502873"/>
          </a:xfrm>
        </p:spPr>
        <p:txBody>
          <a:bodyPr/>
          <a:lstStyle/>
          <a:p>
            <a:pPr lvl="0">
              <a:buClr>
                <a:srgbClr val="A53010"/>
              </a:buClr>
            </a:pPr>
            <a:r>
              <a:rPr lang="es-MX" sz="2800" dirty="0">
                <a:solidFill>
                  <a:srgbClr val="000000"/>
                </a:solidFill>
                <a:latin typeface="Georgia" panose="02040502050405020303" pitchFamily="18" charset="0"/>
              </a:rPr>
              <a:t>Todas las grandes relaciones, las que perduran en el tiempo, requieren de conflictos productivos para crecer. </a:t>
            </a:r>
            <a:endParaRPr lang="es-MX" sz="2800" dirty="0">
              <a:solidFill>
                <a:prstClr val="black">
                  <a:lumMod val="75000"/>
                  <a:lumOff val="25000"/>
                </a:prstClr>
              </a:solidFill>
            </a:endParaRPr>
          </a:p>
          <a:p>
            <a:endParaRPr lang="es-MX" dirty="0"/>
          </a:p>
        </p:txBody>
      </p:sp>
      <p:pic>
        <p:nvPicPr>
          <p:cNvPr id="4" name="Imagen 3"/>
          <p:cNvPicPr>
            <a:picLocks noChangeAspect="1"/>
          </p:cNvPicPr>
          <p:nvPr/>
        </p:nvPicPr>
        <p:blipFill>
          <a:blip r:embed="rId2"/>
          <a:stretch>
            <a:fillRect/>
          </a:stretch>
        </p:blipFill>
        <p:spPr>
          <a:xfrm>
            <a:off x="2936919" y="4189611"/>
            <a:ext cx="4004793" cy="1721610"/>
          </a:xfrm>
          <a:prstGeom prst="rect">
            <a:avLst/>
          </a:prstGeom>
        </p:spPr>
      </p:pic>
      <p:pic>
        <p:nvPicPr>
          <p:cNvPr id="5" name="Imagen 4"/>
          <p:cNvPicPr>
            <a:picLocks noChangeAspect="1"/>
          </p:cNvPicPr>
          <p:nvPr/>
        </p:nvPicPr>
        <p:blipFill>
          <a:blip r:embed="rId3"/>
          <a:stretch>
            <a:fillRect/>
          </a:stretch>
        </p:blipFill>
        <p:spPr>
          <a:xfrm>
            <a:off x="8041515" y="3849978"/>
            <a:ext cx="2857500" cy="2171700"/>
          </a:xfrm>
          <a:prstGeom prst="rect">
            <a:avLst/>
          </a:prstGeom>
        </p:spPr>
      </p:pic>
    </p:spTree>
    <p:extLst>
      <p:ext uri="{BB962C8B-B14F-4D97-AF65-F5344CB8AC3E}">
        <p14:creationId xmlns:p14="http://schemas.microsoft.com/office/powerpoint/2010/main" val="253009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El conflicto como tabú</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306893" y="1639683"/>
            <a:ext cx="8915400" cy="3777622"/>
          </a:xfrm>
        </p:spPr>
        <p:txBody>
          <a:bodyPr>
            <a:normAutofit/>
          </a:bodyPr>
          <a:lstStyle/>
          <a:p>
            <a:pPr algn="just"/>
            <a:r>
              <a:rPr lang="es-MX" sz="2800" dirty="0">
                <a:solidFill>
                  <a:srgbClr val="000000"/>
                </a:solidFill>
                <a:latin typeface="Georgia" panose="02040502050405020303" pitchFamily="18" charset="0"/>
              </a:rPr>
              <a:t>Desgraciadamente, el conflicto es asunto tabú en muchas situaciones, especialmente en </a:t>
            </a:r>
            <a:r>
              <a:rPr lang="es-MX" sz="2800" dirty="0" smtClean="0">
                <a:solidFill>
                  <a:srgbClr val="000000"/>
                </a:solidFill>
                <a:latin typeface="Georgia" panose="02040502050405020303" pitchFamily="18" charset="0"/>
              </a:rPr>
              <a:t>los equipos y se invierte mucha  </a:t>
            </a:r>
            <a:r>
              <a:rPr lang="es-MX" sz="2800" dirty="0">
                <a:solidFill>
                  <a:srgbClr val="000000"/>
                </a:solidFill>
                <a:latin typeface="Georgia" panose="02040502050405020303" pitchFamily="18" charset="0"/>
              </a:rPr>
              <a:t>energía tratando de </a:t>
            </a:r>
            <a:r>
              <a:rPr lang="es-MX" sz="2800" dirty="0" smtClean="0">
                <a:solidFill>
                  <a:srgbClr val="000000"/>
                </a:solidFill>
                <a:latin typeface="Georgia" panose="02040502050405020303" pitchFamily="18" charset="0"/>
              </a:rPr>
              <a:t>evitarlos.</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2567" y="3528494"/>
            <a:ext cx="5624053" cy="2788308"/>
          </a:xfrm>
          <a:prstGeom prst="rect">
            <a:avLst/>
          </a:prstGeom>
        </p:spPr>
      </p:pic>
    </p:spTree>
    <p:extLst>
      <p:ext uri="{BB962C8B-B14F-4D97-AF65-F5344CB8AC3E}">
        <p14:creationId xmlns:p14="http://schemas.microsoft.com/office/powerpoint/2010/main" val="3790091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Antes de iniciar</a:t>
            </a: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normAutofit/>
          </a:bodyPr>
          <a:lstStyle/>
          <a:p>
            <a:pPr algn="just"/>
            <a:r>
              <a:rPr lang="es-MX" sz="2400" dirty="0" smtClean="0">
                <a:latin typeface="Georgia" panose="02040502050405020303" pitchFamily="18" charset="0"/>
              </a:rPr>
              <a:t>Un equipo no </a:t>
            </a:r>
            <a:r>
              <a:rPr lang="es-MX" sz="2400" dirty="0">
                <a:latin typeface="Georgia" panose="02040502050405020303" pitchFamily="18" charset="0"/>
              </a:rPr>
              <a:t>es un conjunto de personas adscritas a determinados puestos de trabajo, sino una congregación de personas donde cada uno de ellos desempeña un rol que es comprendido por el resto de miembros. Los miembros de un equipo negocian entre sí el reparto de roles y desempeñan de manera más eficaz aquellos que les son más naturales.</a:t>
            </a:r>
          </a:p>
          <a:p>
            <a:pPr marL="0" indent="0" algn="just">
              <a:buNone/>
            </a:pPr>
            <a:r>
              <a:rPr lang="es-MX" sz="2400" b="1" dirty="0">
                <a:latin typeface="Georgia" panose="02040502050405020303" pitchFamily="18" charset="0"/>
              </a:rPr>
              <a:t> </a:t>
            </a:r>
            <a:r>
              <a:rPr lang="es-MX" sz="2400" b="1" dirty="0" smtClean="0">
                <a:latin typeface="Georgia" panose="02040502050405020303" pitchFamily="18" charset="0"/>
              </a:rPr>
              <a:t>    Dr</a:t>
            </a:r>
            <a:r>
              <a:rPr lang="es-MX" sz="2400" b="1" dirty="0">
                <a:latin typeface="Georgia" panose="02040502050405020303" pitchFamily="18" charset="0"/>
              </a:rPr>
              <a:t>. R. M. </a:t>
            </a:r>
            <a:r>
              <a:rPr lang="es-MX" sz="2400" b="1" dirty="0" err="1">
                <a:latin typeface="Georgia" panose="02040502050405020303" pitchFamily="18" charset="0"/>
              </a:rPr>
              <a:t>Belbin</a:t>
            </a:r>
            <a:endParaRPr lang="es-MX" sz="2400" dirty="0">
              <a:latin typeface="Georgia" panose="02040502050405020303" pitchFamily="18" charset="0"/>
            </a:endParaRPr>
          </a:p>
        </p:txBody>
      </p:sp>
      <p:sp>
        <p:nvSpPr>
          <p:cNvPr id="4" name="AutoShape 2" descr="Resultado de imagen para EQUIP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2"/>
          <a:stretch>
            <a:fillRect/>
          </a:stretch>
        </p:blipFill>
        <p:spPr>
          <a:xfrm rot="850792">
            <a:off x="7821770" y="4639615"/>
            <a:ext cx="2159358" cy="1967248"/>
          </a:xfrm>
          <a:prstGeom prst="rect">
            <a:avLst/>
          </a:prstGeom>
        </p:spPr>
      </p:pic>
      <p:pic>
        <p:nvPicPr>
          <p:cNvPr id="5" name="Imagen 4"/>
          <p:cNvPicPr>
            <a:picLocks noChangeAspect="1"/>
          </p:cNvPicPr>
          <p:nvPr/>
        </p:nvPicPr>
        <p:blipFill>
          <a:blip r:embed="rId3"/>
          <a:stretch>
            <a:fillRect/>
          </a:stretch>
        </p:blipFill>
        <p:spPr>
          <a:xfrm>
            <a:off x="2997200" y="5163509"/>
            <a:ext cx="3048000" cy="1495425"/>
          </a:xfrm>
          <a:prstGeom prst="rect">
            <a:avLst/>
          </a:prstGeom>
        </p:spPr>
      </p:pic>
    </p:spTree>
    <p:extLst>
      <p:ext uri="{BB962C8B-B14F-4D97-AF65-F5344CB8AC3E}">
        <p14:creationId xmlns:p14="http://schemas.microsoft.com/office/powerpoint/2010/main" val="22194948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000000"/>
                </a:solidFill>
                <a:latin typeface="Georgia" panose="02040502050405020303" pitchFamily="18" charset="0"/>
              </a:rPr>
              <a:t>Evitar </a:t>
            </a:r>
            <a:r>
              <a:rPr lang="es-MX" sz="4400" b="1" i="1" dirty="0">
                <a:solidFill>
                  <a:srgbClr val="000000"/>
                </a:solidFill>
                <a:latin typeface="Georgia" panose="02040502050405020303" pitchFamily="18" charset="0"/>
              </a:rPr>
              <a:t>el conflicto </a:t>
            </a:r>
            <a:endParaRPr lang="es-MX" sz="4400" b="1" i="1" dirty="0"/>
          </a:p>
        </p:txBody>
      </p:sp>
      <p:sp>
        <p:nvSpPr>
          <p:cNvPr id="3" name="Marcador de contenido 2"/>
          <p:cNvSpPr>
            <a:spLocks noGrp="1"/>
          </p:cNvSpPr>
          <p:nvPr>
            <p:ph idx="1"/>
          </p:nvPr>
        </p:nvSpPr>
        <p:spPr/>
        <p:txBody>
          <a:bodyPr>
            <a:normAutofit/>
          </a:bodyPr>
          <a:lstStyle/>
          <a:p>
            <a:pPr algn="just"/>
            <a:r>
              <a:rPr lang="es-MX" sz="2800" dirty="0" smtClean="0">
                <a:solidFill>
                  <a:srgbClr val="000000"/>
                </a:solidFill>
                <a:latin typeface="Georgia" panose="02040502050405020303" pitchFamily="18" charset="0"/>
              </a:rPr>
              <a:t> </a:t>
            </a:r>
            <a:r>
              <a:rPr lang="es-MX" sz="2800" dirty="0">
                <a:solidFill>
                  <a:srgbClr val="000000"/>
                </a:solidFill>
                <a:latin typeface="Georgia" panose="02040502050405020303" pitchFamily="18" charset="0"/>
              </a:rPr>
              <a:t>Si los miembros de un equipo no discuten abiertamente y discrepan sobre ideas importantes suelen incurrir en ataques personales que son mucho más desagradables y dañinos que cualquier discusión sobre problemas concretos.</a:t>
            </a:r>
            <a:endParaRPr lang="es-MX" sz="2800" dirty="0"/>
          </a:p>
        </p:txBody>
      </p:sp>
      <p:pic>
        <p:nvPicPr>
          <p:cNvPr id="4" name="Imagen 3"/>
          <p:cNvPicPr>
            <a:picLocks noChangeAspect="1"/>
          </p:cNvPicPr>
          <p:nvPr/>
        </p:nvPicPr>
        <p:blipFill>
          <a:blip r:embed="rId2"/>
          <a:stretch>
            <a:fillRect/>
          </a:stretch>
        </p:blipFill>
        <p:spPr>
          <a:xfrm>
            <a:off x="5532571" y="4472947"/>
            <a:ext cx="3028682" cy="1966490"/>
          </a:xfrm>
          <a:prstGeom prst="rect">
            <a:avLst/>
          </a:prstGeom>
        </p:spPr>
      </p:pic>
    </p:spTree>
    <p:extLst>
      <p:ext uri="{BB962C8B-B14F-4D97-AF65-F5344CB8AC3E}">
        <p14:creationId xmlns:p14="http://schemas.microsoft.com/office/powerpoint/2010/main" val="194769656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t>Evitar el conflicto no lo resuelve</a:t>
            </a:r>
            <a:endParaRPr lang="es-MX" sz="4400" b="1" i="1" dirty="0"/>
          </a:p>
        </p:txBody>
      </p:sp>
      <p:sp>
        <p:nvSpPr>
          <p:cNvPr id="3" name="Marcador de contenido 2"/>
          <p:cNvSpPr>
            <a:spLocks noGrp="1"/>
          </p:cNvSpPr>
          <p:nvPr>
            <p:ph idx="1"/>
          </p:nvPr>
        </p:nvSpPr>
        <p:spPr/>
        <p:txBody>
          <a:bodyPr>
            <a:normAutofit/>
          </a:bodyPr>
          <a:lstStyle/>
          <a:p>
            <a:pPr algn="just"/>
            <a:r>
              <a:rPr lang="es-MX" sz="2800" dirty="0" smtClean="0">
                <a:solidFill>
                  <a:srgbClr val="000000"/>
                </a:solidFill>
                <a:latin typeface="Georgia" panose="02040502050405020303" pitchFamily="18" charset="0"/>
              </a:rPr>
              <a:t>Al </a:t>
            </a:r>
            <a:r>
              <a:rPr lang="es-MX" sz="2800" dirty="0">
                <a:solidFill>
                  <a:srgbClr val="000000"/>
                </a:solidFill>
                <a:latin typeface="Georgia" panose="02040502050405020303" pitchFamily="18" charset="0"/>
              </a:rPr>
              <a:t>contrario de la noción que dice que los equipos desperdician tiempo y energía discutiendo, los que evitan el conflicto se condenan a volver una y otra vez sobre los mismos problemas </a:t>
            </a:r>
            <a:r>
              <a:rPr lang="es-MX" sz="2800" dirty="0" smtClean="0">
                <a:solidFill>
                  <a:srgbClr val="000000"/>
                </a:solidFill>
                <a:latin typeface="Georgia" panose="02040502050405020303" pitchFamily="18" charset="0"/>
              </a:rPr>
              <a:t>sin resolverse.</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2008" y="4263199"/>
            <a:ext cx="3008671" cy="2146185"/>
          </a:xfrm>
          <a:prstGeom prst="rect">
            <a:avLst/>
          </a:prstGeom>
        </p:spPr>
      </p:pic>
    </p:spTree>
    <p:extLst>
      <p:ext uri="{BB962C8B-B14F-4D97-AF65-F5344CB8AC3E}">
        <p14:creationId xmlns:p14="http://schemas.microsoft.com/office/powerpoint/2010/main" val="13225932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MX" b="1" i="1" dirty="0">
                <a:solidFill>
                  <a:srgbClr val="000000"/>
                </a:solidFill>
                <a:latin typeface="Georgia" panose="02040502050405020303" pitchFamily="18" charset="0"/>
              </a:rPr>
              <a:t>¿Cómo se las arregla un equipo para desarrollar la capacidad y disposición para comprometerse en un conflicto </a:t>
            </a:r>
            <a:r>
              <a:rPr lang="es-MX" b="1" i="1" dirty="0" smtClean="0">
                <a:solidFill>
                  <a:srgbClr val="000000"/>
                </a:solidFill>
                <a:latin typeface="Georgia" panose="02040502050405020303" pitchFamily="18" charset="0"/>
              </a:rPr>
              <a:t>saludable?</a:t>
            </a:r>
            <a:endParaRPr lang="es-MX" b="1" i="1" dirty="0"/>
          </a:p>
        </p:txBody>
      </p:sp>
      <p:sp>
        <p:nvSpPr>
          <p:cNvPr id="3" name="Marcador de contenido 2"/>
          <p:cNvSpPr>
            <a:spLocks noGrp="1"/>
          </p:cNvSpPr>
          <p:nvPr>
            <p:ph idx="1"/>
          </p:nvPr>
        </p:nvSpPr>
        <p:spPr>
          <a:xfrm>
            <a:off x="2383151" y="2691685"/>
            <a:ext cx="8915400" cy="3129386"/>
          </a:xfrm>
        </p:spPr>
        <p:txBody>
          <a:bodyPr>
            <a:normAutofit/>
          </a:bodyPr>
          <a:lstStyle/>
          <a:p>
            <a:r>
              <a:rPr lang="es-MX" sz="2800" dirty="0" smtClean="0">
                <a:solidFill>
                  <a:srgbClr val="000000"/>
                </a:solidFill>
                <a:latin typeface="Georgia" panose="02040502050405020303" pitchFamily="18" charset="0"/>
              </a:rPr>
              <a:t>El primer paso es reconocer que el conflicto es productivo y que muchos equipos tienden a evitarlo. Mientras algunos miembros del equipo crean que el conflicto es innecesario, hay pocas posibilidades de que suceda. </a:t>
            </a:r>
            <a:endParaRPr lang="es-MX" sz="28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7300"/>
          <a:stretch/>
        </p:blipFill>
        <p:spPr>
          <a:xfrm>
            <a:off x="6602255" y="4610637"/>
            <a:ext cx="3353114" cy="1893194"/>
          </a:xfrm>
          <a:prstGeom prst="rect">
            <a:avLst/>
          </a:prstGeom>
        </p:spPr>
      </p:pic>
    </p:spTree>
    <p:extLst>
      <p:ext uri="{BB962C8B-B14F-4D97-AF65-F5344CB8AC3E}">
        <p14:creationId xmlns:p14="http://schemas.microsoft.com/office/powerpoint/2010/main" val="41279637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000000"/>
                </a:solidFill>
                <a:latin typeface="Georgia" panose="02040502050405020303" pitchFamily="18" charset="0"/>
              </a:rPr>
              <a:t>Excavar</a:t>
            </a:r>
            <a:endParaRPr lang="es-MX" sz="4400" i="1" dirty="0"/>
          </a:p>
        </p:txBody>
      </p:sp>
      <p:sp>
        <p:nvSpPr>
          <p:cNvPr id="3" name="Marcador de contenido 2"/>
          <p:cNvSpPr>
            <a:spLocks noGrp="1"/>
          </p:cNvSpPr>
          <p:nvPr>
            <p:ph idx="1"/>
          </p:nvPr>
        </p:nvSpPr>
        <p:spPr>
          <a:xfrm>
            <a:off x="2118383" y="1482543"/>
            <a:ext cx="8915400" cy="3777622"/>
          </a:xfrm>
        </p:spPr>
        <p:txBody>
          <a:bodyPr/>
          <a:lstStyle/>
          <a:p>
            <a:pPr algn="just"/>
            <a:r>
              <a:rPr lang="es-MX" dirty="0">
                <a:solidFill>
                  <a:srgbClr val="000000"/>
                </a:solidFill>
                <a:latin typeface="Georgia" panose="02040502050405020303" pitchFamily="18" charset="0"/>
              </a:rPr>
              <a:t> </a:t>
            </a:r>
            <a:r>
              <a:rPr lang="es-MX" sz="2800" dirty="0" smtClean="0">
                <a:solidFill>
                  <a:srgbClr val="000000"/>
                </a:solidFill>
                <a:latin typeface="Georgia" panose="02040502050405020303" pitchFamily="18" charset="0"/>
              </a:rPr>
              <a:t>Es necesario excavar sobre las situaciones que están generando conflictos, se debe tener </a:t>
            </a:r>
            <a:r>
              <a:rPr lang="es-MX" sz="2800" dirty="0">
                <a:solidFill>
                  <a:srgbClr val="000000"/>
                </a:solidFill>
                <a:latin typeface="Georgia" panose="02040502050405020303" pitchFamily="18" charset="0"/>
              </a:rPr>
              <a:t>el valor y la confianza para poner en circulación asuntos sensibles y para </a:t>
            </a:r>
            <a:r>
              <a:rPr lang="es-MX" sz="2800" dirty="0" smtClean="0">
                <a:solidFill>
                  <a:srgbClr val="000000"/>
                </a:solidFill>
                <a:latin typeface="Georgia" panose="02040502050405020303" pitchFamily="18" charset="0"/>
              </a:rPr>
              <a:t>pedir   </a:t>
            </a:r>
            <a:r>
              <a:rPr lang="es-MX" sz="2800" dirty="0">
                <a:solidFill>
                  <a:srgbClr val="000000"/>
                </a:solidFill>
                <a:latin typeface="Georgia" panose="02040502050405020303" pitchFamily="18" charset="0"/>
              </a:rPr>
              <a:t>que el equipo los trabaje. </a:t>
            </a:r>
            <a:endParaRPr lang="es-MX" sz="2800" dirty="0" smtClean="0">
              <a:solidFill>
                <a:srgbClr val="000000"/>
              </a:solidFill>
              <a:latin typeface="Georgia" panose="02040502050405020303" pitchFamily="18"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607" t="1488" r="-607" b="47672"/>
          <a:stretch/>
        </p:blipFill>
        <p:spPr>
          <a:xfrm>
            <a:off x="4145527" y="3464417"/>
            <a:ext cx="4861112" cy="2558672"/>
          </a:xfrm>
          <a:prstGeom prst="rect">
            <a:avLst/>
          </a:prstGeom>
        </p:spPr>
      </p:pic>
    </p:spTree>
    <p:extLst>
      <p:ext uri="{BB962C8B-B14F-4D97-AF65-F5344CB8AC3E}">
        <p14:creationId xmlns:p14="http://schemas.microsoft.com/office/powerpoint/2010/main" val="120465938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a:solidFill>
                  <a:srgbClr val="000000"/>
                </a:solidFill>
                <a:latin typeface="Georgia" panose="02040502050405020303" pitchFamily="18" charset="0"/>
              </a:rPr>
              <a:t>Autorización sobre la marcha.</a:t>
            </a:r>
            <a:endParaRPr lang="es-MX" sz="4400" i="1" dirty="0"/>
          </a:p>
        </p:txBody>
      </p:sp>
      <p:sp>
        <p:nvSpPr>
          <p:cNvPr id="3" name="Marcador de contenido 2"/>
          <p:cNvSpPr>
            <a:spLocks noGrp="1"/>
          </p:cNvSpPr>
          <p:nvPr>
            <p:ph idx="1"/>
          </p:nvPr>
        </p:nvSpPr>
        <p:spPr>
          <a:xfrm>
            <a:off x="1520266" y="2147248"/>
            <a:ext cx="8915400" cy="3777622"/>
          </a:xfrm>
        </p:spPr>
        <p:txBody>
          <a:bodyPr/>
          <a:lstStyle/>
          <a:p>
            <a:pPr algn="just"/>
            <a:r>
              <a:rPr lang="es-MX" dirty="0">
                <a:solidFill>
                  <a:srgbClr val="000000"/>
                </a:solidFill>
                <a:latin typeface="Georgia" panose="02040502050405020303" pitchFamily="18" charset="0"/>
              </a:rPr>
              <a:t> </a:t>
            </a:r>
            <a:r>
              <a:rPr lang="es-MX" sz="2800" dirty="0">
                <a:solidFill>
                  <a:srgbClr val="000000"/>
                </a:solidFill>
                <a:latin typeface="Georgia" panose="02040502050405020303" pitchFamily="18" charset="0"/>
              </a:rPr>
              <a:t>Durante el proceso de excavar para encontrar el conflicto, los miembros del equipo deben apoyarse entre sí para no abandonar una discusión saludable. </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868" y="4181795"/>
            <a:ext cx="2628900" cy="1743075"/>
          </a:xfrm>
          <a:prstGeom prst="rect">
            <a:avLst/>
          </a:prstGeom>
        </p:spPr>
      </p:pic>
    </p:spTree>
    <p:extLst>
      <p:ext uri="{BB962C8B-B14F-4D97-AF65-F5344CB8AC3E}">
        <p14:creationId xmlns:p14="http://schemas.microsoft.com/office/powerpoint/2010/main" val="175539904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400" b="1" i="1" dirty="0">
                <a:latin typeface="Georgia" panose="02040502050405020303" pitchFamily="18" charset="0"/>
              </a:rPr>
              <a:t>Una manera sencilla pero eficaz </a:t>
            </a:r>
            <a:endParaRPr lang="es-MX" sz="4400" b="1" i="1" dirty="0"/>
          </a:p>
        </p:txBody>
      </p:sp>
      <p:sp>
        <p:nvSpPr>
          <p:cNvPr id="3" name="Marcador de contenido 2"/>
          <p:cNvSpPr>
            <a:spLocks noGrp="1"/>
          </p:cNvSpPr>
          <p:nvPr>
            <p:ph idx="1"/>
          </p:nvPr>
        </p:nvSpPr>
        <p:spPr/>
        <p:txBody>
          <a:bodyPr>
            <a:noAutofit/>
          </a:bodyPr>
          <a:lstStyle/>
          <a:p>
            <a:pPr marL="0" indent="0" algn="just">
              <a:buNone/>
            </a:pPr>
            <a:r>
              <a:rPr lang="es-MX" sz="2800" dirty="0" smtClean="0">
                <a:latin typeface="Georgia" panose="02040502050405020303" pitchFamily="18" charset="0"/>
              </a:rPr>
              <a:t> Es </a:t>
            </a:r>
            <a:r>
              <a:rPr lang="es-MX" sz="2800" dirty="0">
                <a:latin typeface="Georgia" panose="02040502050405020303" pitchFamily="18" charset="0"/>
              </a:rPr>
              <a:t>advertir cuándo los que están en pleno conflicto se están incomodando con el nivel de la discordia y entonces interrumpir el debate y recordar a todos que lo que están haciendo es </a:t>
            </a:r>
            <a:r>
              <a:rPr lang="es-MX" sz="2800" dirty="0" smtClean="0">
                <a:latin typeface="Georgia" panose="02040502050405020303" pitchFamily="18" charset="0"/>
              </a:rPr>
              <a:t>necesario.</a:t>
            </a:r>
            <a:endParaRPr lang="es-MX" sz="2800" dirty="0">
              <a:latin typeface="Georgia" panose="02040502050405020303" pitchFamily="18" charset="0"/>
            </a:endParaRPr>
          </a:p>
          <a:p>
            <a:pPr algn="just"/>
            <a:endParaRPr lang="es-MX" sz="2800" dirty="0">
              <a:latin typeface="Georgia" panose="02040502050405020303" pitchFamily="18" charset="0"/>
            </a:endParaRPr>
          </a:p>
        </p:txBody>
      </p:sp>
      <p:pic>
        <p:nvPicPr>
          <p:cNvPr id="4" name="Imagen 3"/>
          <p:cNvPicPr>
            <a:picLocks noChangeAspect="1"/>
          </p:cNvPicPr>
          <p:nvPr/>
        </p:nvPicPr>
        <p:blipFill>
          <a:blip r:embed="rId2"/>
          <a:stretch>
            <a:fillRect/>
          </a:stretch>
        </p:blipFill>
        <p:spPr>
          <a:xfrm>
            <a:off x="4491977" y="4309459"/>
            <a:ext cx="3800475" cy="2129797"/>
          </a:xfrm>
          <a:prstGeom prst="rect">
            <a:avLst/>
          </a:prstGeom>
        </p:spPr>
      </p:pic>
    </p:spTree>
    <p:extLst>
      <p:ext uri="{BB962C8B-B14F-4D97-AF65-F5344CB8AC3E}">
        <p14:creationId xmlns:p14="http://schemas.microsoft.com/office/powerpoint/2010/main" val="4872389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solidFill>
                  <a:srgbClr val="000000"/>
                </a:solidFill>
                <a:latin typeface="Georgia" panose="02040502050405020303" pitchFamily="18" charset="0"/>
              </a:rPr>
              <a:t>El papel del líder</a:t>
            </a:r>
            <a:endParaRPr lang="es-MX" sz="4400" i="1" dirty="0"/>
          </a:p>
        </p:txBody>
      </p:sp>
      <p:sp>
        <p:nvSpPr>
          <p:cNvPr id="3" name="Marcador de contenido 2"/>
          <p:cNvSpPr>
            <a:spLocks noGrp="1"/>
          </p:cNvSpPr>
          <p:nvPr>
            <p:ph idx="1"/>
          </p:nvPr>
        </p:nvSpPr>
        <p:spPr>
          <a:xfrm>
            <a:off x="2125572" y="1463898"/>
            <a:ext cx="8915400" cy="3777622"/>
          </a:xfrm>
        </p:spPr>
        <p:txBody>
          <a:bodyPr>
            <a:noAutofit/>
          </a:bodyPr>
          <a:lstStyle/>
          <a:p>
            <a:pPr lvl="0" algn="just">
              <a:buClr>
                <a:srgbClr val="A53010"/>
              </a:buClr>
            </a:pPr>
            <a:r>
              <a:rPr lang="es-MX" sz="3200" dirty="0" smtClean="0">
                <a:solidFill>
                  <a:srgbClr val="000000"/>
                </a:solidFill>
                <a:latin typeface="Georgia" panose="02040502050405020303" pitchFamily="18" charset="0"/>
              </a:rPr>
              <a:t> </a:t>
            </a:r>
            <a:r>
              <a:rPr lang="es-MX" sz="2800" dirty="0" smtClean="0">
                <a:solidFill>
                  <a:srgbClr val="000000"/>
                </a:solidFill>
                <a:latin typeface="Georgia" panose="02040502050405020303" pitchFamily="18" charset="0"/>
              </a:rPr>
              <a:t>El líder  demuestre </a:t>
            </a:r>
            <a:r>
              <a:rPr lang="es-MX" sz="2800" dirty="0">
                <a:solidFill>
                  <a:srgbClr val="000000"/>
                </a:solidFill>
                <a:latin typeface="Georgia" panose="02040502050405020303" pitchFamily="18" charset="0"/>
              </a:rPr>
              <a:t>mesura cuando la gente se sumerge en un conflicto y que permitan que la solución ocurra </a:t>
            </a:r>
            <a:r>
              <a:rPr lang="es-MX" sz="2800" dirty="0" smtClean="0">
                <a:solidFill>
                  <a:srgbClr val="000000"/>
                </a:solidFill>
                <a:latin typeface="Georgia" panose="02040502050405020303" pitchFamily="18" charset="0"/>
              </a:rPr>
              <a:t>naturalmente</a:t>
            </a:r>
            <a:r>
              <a:rPr lang="es-MX" sz="2800" dirty="0">
                <a:solidFill>
                  <a:srgbClr val="000000"/>
                </a:solidFill>
                <a:latin typeface="Georgia" panose="02040502050405020303" pitchFamily="18" charset="0"/>
              </a:rPr>
              <a:t>.</a:t>
            </a:r>
            <a:endParaRPr lang="es-MX" sz="2800" dirty="0">
              <a:latin typeface="Georgia" panose="02040502050405020303" pitchFamily="18" charset="0"/>
            </a:endParaRPr>
          </a:p>
        </p:txBody>
      </p:sp>
      <p:sp>
        <p:nvSpPr>
          <p:cNvPr id="5" name="AutoShape 2" descr="Imagen titulada Be a Good Team Leader Step 8"/>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Imagen 3"/>
          <p:cNvPicPr>
            <a:picLocks noChangeAspect="1"/>
          </p:cNvPicPr>
          <p:nvPr/>
        </p:nvPicPr>
        <p:blipFill>
          <a:blip r:embed="rId2"/>
          <a:stretch>
            <a:fillRect/>
          </a:stretch>
        </p:blipFill>
        <p:spPr>
          <a:xfrm>
            <a:off x="3373750" y="3352709"/>
            <a:ext cx="5577067" cy="2938395"/>
          </a:xfrm>
          <a:prstGeom prst="rect">
            <a:avLst/>
          </a:prstGeom>
        </p:spPr>
      </p:pic>
    </p:spTree>
    <p:extLst>
      <p:ext uri="{BB962C8B-B14F-4D97-AF65-F5344CB8AC3E}">
        <p14:creationId xmlns:p14="http://schemas.microsoft.com/office/powerpoint/2010/main" val="28248076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smtClean="0">
                <a:latin typeface="Georgia" panose="02040502050405020303" pitchFamily="18" charset="0"/>
              </a:rPr>
              <a:t>Resolver conflictos beneficia el trabajo en equipo</a:t>
            </a:r>
            <a:endParaRPr lang="es-MX" sz="4400" b="1" i="1" dirty="0">
              <a:latin typeface="Georgia" panose="02040502050405020303" pitchFamily="18" charset="0"/>
            </a:endParaRPr>
          </a:p>
        </p:txBody>
      </p:sp>
      <p:sp>
        <p:nvSpPr>
          <p:cNvPr id="3" name="Marcador de contenido 2"/>
          <p:cNvSpPr>
            <a:spLocks noGrp="1"/>
          </p:cNvSpPr>
          <p:nvPr>
            <p:ph idx="1"/>
          </p:nvPr>
        </p:nvSpPr>
        <p:spPr/>
        <p:txBody>
          <a:bodyPr/>
          <a:lstStyle/>
          <a:p>
            <a:endParaRPr lang="es-MX" dirty="0" smtClean="0"/>
          </a:p>
          <a:p>
            <a:pPr algn="just"/>
            <a:r>
              <a:rPr lang="es-MX" sz="2800" dirty="0">
                <a:latin typeface="Georgia" panose="02040502050405020303" pitchFamily="18" charset="0"/>
              </a:rPr>
              <a:t>E</a:t>
            </a:r>
            <a:r>
              <a:rPr lang="es-MX" sz="2800" dirty="0" smtClean="0">
                <a:latin typeface="Georgia" panose="02040502050405020303" pitchFamily="18" charset="0"/>
              </a:rPr>
              <a:t>s </a:t>
            </a:r>
            <a:r>
              <a:rPr lang="es-MX" sz="2800" dirty="0">
                <a:latin typeface="Georgia" panose="02040502050405020303" pitchFamily="18" charset="0"/>
              </a:rPr>
              <a:t>fundamental que </a:t>
            </a:r>
            <a:r>
              <a:rPr lang="es-MX" sz="2800" dirty="0" smtClean="0">
                <a:latin typeface="Georgia" panose="02040502050405020303" pitchFamily="18" charset="0"/>
              </a:rPr>
              <a:t>los miembros de un equipo  resuelvan de la mejor manera  los conflictos que se pueda presentar, aplicando la asertividad y la empatía,  </a:t>
            </a:r>
            <a:r>
              <a:rPr lang="es-MX" sz="2800" dirty="0">
                <a:latin typeface="Georgia" panose="02040502050405020303" pitchFamily="18" charset="0"/>
              </a:rPr>
              <a:t>esto </a:t>
            </a:r>
            <a:r>
              <a:rPr lang="es-MX" sz="2800" dirty="0" smtClean="0">
                <a:latin typeface="Georgia" panose="02040502050405020303" pitchFamily="18" charset="0"/>
              </a:rPr>
              <a:t>les  </a:t>
            </a:r>
            <a:r>
              <a:rPr lang="es-MX" sz="2800" dirty="0">
                <a:latin typeface="Georgia" panose="02040502050405020303" pitchFamily="18" charset="0"/>
              </a:rPr>
              <a:t>permitirá mantener la armonía en </a:t>
            </a:r>
            <a:r>
              <a:rPr lang="es-MX" sz="2800" dirty="0" smtClean="0">
                <a:latin typeface="Georgia" panose="02040502050405020303" pitchFamily="18" charset="0"/>
              </a:rPr>
              <a:t>el  trabajo  </a:t>
            </a:r>
            <a:r>
              <a:rPr lang="es-MX" sz="2800" dirty="0">
                <a:latin typeface="Georgia" panose="02040502050405020303" pitchFamily="18" charset="0"/>
              </a:rPr>
              <a:t>y así alcanzar </a:t>
            </a:r>
            <a:r>
              <a:rPr lang="es-MX" sz="2800" dirty="0" smtClean="0">
                <a:latin typeface="Georgia" panose="02040502050405020303" pitchFamily="18" charset="0"/>
              </a:rPr>
              <a:t>los objetivos del equipo.</a:t>
            </a:r>
            <a:endParaRPr lang="es-MX" sz="2800" dirty="0">
              <a:latin typeface="Georgia" panose="02040502050405020303" pitchFamily="18" charset="0"/>
            </a:endParaRPr>
          </a:p>
          <a:p>
            <a:pPr marL="0" indent="0">
              <a:buNone/>
            </a:pPr>
            <a:r>
              <a:rPr lang="es-MX" sz="2800" dirty="0" smtClean="0">
                <a:latin typeface="Georgia" panose="02040502050405020303" pitchFamily="18" charset="0"/>
              </a:rPr>
              <a:t> </a:t>
            </a:r>
            <a:endParaRPr lang="es-MX" sz="2800" dirty="0">
              <a:latin typeface="Georgia" panose="02040502050405020303" pitchFamily="18" charset="0"/>
            </a:endParaRPr>
          </a:p>
        </p:txBody>
      </p:sp>
      <p:pic>
        <p:nvPicPr>
          <p:cNvPr id="4" name="Imagen 3"/>
          <p:cNvPicPr>
            <a:picLocks noChangeAspect="1"/>
          </p:cNvPicPr>
          <p:nvPr/>
        </p:nvPicPr>
        <p:blipFill>
          <a:blip r:embed="rId2"/>
          <a:stretch>
            <a:fillRect/>
          </a:stretch>
        </p:blipFill>
        <p:spPr>
          <a:xfrm>
            <a:off x="4814217" y="4803820"/>
            <a:ext cx="4226752" cy="1737306"/>
          </a:xfrm>
          <a:prstGeom prst="rect">
            <a:avLst/>
          </a:prstGeom>
        </p:spPr>
      </p:pic>
    </p:spTree>
    <p:extLst>
      <p:ext uri="{BB962C8B-B14F-4D97-AF65-F5344CB8AC3E}">
        <p14:creationId xmlns:p14="http://schemas.microsoft.com/office/powerpoint/2010/main" val="18607729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latin typeface="Georgia" panose="02040502050405020303" pitchFamily="18" charset="0"/>
              </a:rPr>
              <a:t>Reflexión </a:t>
            </a:r>
            <a:endParaRPr lang="es-MX" sz="4400" b="1" i="1" dirty="0">
              <a:latin typeface="Georgia" panose="02040502050405020303" pitchFamily="18" charset="0"/>
            </a:endParaRPr>
          </a:p>
        </p:txBody>
      </p:sp>
      <p:pic>
        <p:nvPicPr>
          <p:cNvPr id="4" name="Marcador de contenido 3"/>
          <p:cNvPicPr>
            <a:picLocks noGrp="1" noChangeAspect="1"/>
          </p:cNvPicPr>
          <p:nvPr>
            <p:ph idx="1"/>
          </p:nvPr>
        </p:nvPicPr>
        <p:blipFill>
          <a:blip r:embed="rId2"/>
          <a:stretch>
            <a:fillRect/>
          </a:stretch>
        </p:blipFill>
        <p:spPr>
          <a:xfrm>
            <a:off x="3219718" y="1545465"/>
            <a:ext cx="5550795" cy="4533810"/>
          </a:xfrm>
          <a:prstGeom prst="rect">
            <a:avLst/>
          </a:prstGeom>
        </p:spPr>
      </p:pic>
      <p:sp>
        <p:nvSpPr>
          <p:cNvPr id="3" name="Rectángulo redondeado 2"/>
          <p:cNvSpPr/>
          <p:nvPr/>
        </p:nvSpPr>
        <p:spPr>
          <a:xfrm>
            <a:off x="4829577" y="5525037"/>
            <a:ext cx="2331076" cy="55423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Anónimo</a:t>
            </a:r>
            <a:endParaRPr lang="es-MX" dirty="0">
              <a:solidFill>
                <a:schemeClr val="bg1"/>
              </a:solidFill>
            </a:endParaRPr>
          </a:p>
        </p:txBody>
      </p:sp>
    </p:spTree>
    <p:extLst>
      <p:ext uri="{BB962C8B-B14F-4D97-AF65-F5344CB8AC3E}">
        <p14:creationId xmlns:p14="http://schemas.microsoft.com/office/powerpoint/2010/main" val="19253462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i="1" dirty="0">
                <a:latin typeface="Grabiola"/>
              </a:rPr>
              <a:t>Bibliografía </a:t>
            </a:r>
            <a:br>
              <a:rPr lang="es-MX" sz="4400" b="1" i="1" dirty="0">
                <a:latin typeface="Grabiola"/>
              </a:rPr>
            </a:br>
            <a:endParaRPr lang="es-MX" sz="4400" b="1" i="1" dirty="0">
              <a:latin typeface="Grabiola"/>
            </a:endParaRPr>
          </a:p>
        </p:txBody>
      </p:sp>
      <p:sp>
        <p:nvSpPr>
          <p:cNvPr id="3" name="Marcador de contenido 2"/>
          <p:cNvSpPr>
            <a:spLocks noGrp="1"/>
          </p:cNvSpPr>
          <p:nvPr>
            <p:ph idx="1"/>
          </p:nvPr>
        </p:nvSpPr>
        <p:spPr/>
        <p:txBody>
          <a:bodyPr>
            <a:normAutofit/>
          </a:bodyPr>
          <a:lstStyle/>
          <a:p>
            <a:r>
              <a:rPr lang="es-MX" sz="2400" dirty="0" smtClean="0">
                <a:latin typeface="Grabiola"/>
              </a:rPr>
              <a:t>Molina</a:t>
            </a:r>
            <a:r>
              <a:rPr lang="es-MX" sz="2400" dirty="0">
                <a:latin typeface="Grabiola"/>
              </a:rPr>
              <a:t>, O.L. (2003) Las cinco disfunciones de un equipo: un inteligente modelo </a:t>
            </a:r>
            <a:r>
              <a:rPr lang="es-MX" sz="2400" dirty="0" smtClean="0">
                <a:latin typeface="Grabiola"/>
              </a:rPr>
              <a:t>para formar </a:t>
            </a:r>
            <a:r>
              <a:rPr lang="es-MX" sz="2400" dirty="0">
                <a:latin typeface="Grabiola"/>
              </a:rPr>
              <a:t>un equipo. Madrid: Empresa Activa </a:t>
            </a:r>
          </a:p>
          <a:p>
            <a:r>
              <a:rPr lang="es-MX" sz="2400" dirty="0" err="1">
                <a:latin typeface="Grabiola"/>
              </a:rPr>
              <a:t>Katzenbach</a:t>
            </a:r>
            <a:r>
              <a:rPr lang="es-MX" sz="2400" dirty="0">
                <a:latin typeface="Grabiola"/>
              </a:rPr>
              <a:t> J. R.  (2000).  Trabajo en equipo.  España: </a:t>
            </a:r>
            <a:r>
              <a:rPr lang="es-MX" sz="2400" dirty="0" err="1" smtClean="0">
                <a:latin typeface="Grabiola"/>
              </a:rPr>
              <a:t>Granica</a:t>
            </a:r>
            <a:endParaRPr lang="es-MX" sz="2400" dirty="0">
              <a:latin typeface="Grabiola"/>
            </a:endParaRPr>
          </a:p>
          <a:p>
            <a:r>
              <a:rPr lang="es-MX" sz="2400" dirty="0" err="1">
                <a:latin typeface="Grabiola"/>
              </a:rPr>
              <a:t>Belbin</a:t>
            </a:r>
            <a:r>
              <a:rPr lang="es-MX" sz="2400" dirty="0">
                <a:latin typeface="Grabiola"/>
              </a:rPr>
              <a:t> R.M (2008) Fuego, tostadas y trabajo en equipo: introducción a los roles de Equipo : guía del formador.  Madrid: </a:t>
            </a:r>
            <a:r>
              <a:rPr lang="es-MX" sz="2400" dirty="0" err="1" smtClean="0">
                <a:latin typeface="Grabiola"/>
              </a:rPr>
              <a:t>Belbi</a:t>
            </a:r>
            <a:r>
              <a:rPr lang="es-MX" sz="2400" dirty="0" smtClean="0">
                <a:latin typeface="Grabiola"/>
              </a:rPr>
              <a:t> </a:t>
            </a:r>
            <a:r>
              <a:rPr lang="es-MX" sz="2400" dirty="0" err="1" smtClean="0">
                <a:latin typeface="Grabiola"/>
              </a:rPr>
              <a:t>Associate</a:t>
            </a:r>
            <a:endParaRPr lang="es-MX" sz="2400" dirty="0">
              <a:latin typeface="Grabiola"/>
            </a:endParaRPr>
          </a:p>
          <a:p>
            <a:endParaRPr lang="es-MX" sz="2400" dirty="0">
              <a:latin typeface="Grabiola"/>
            </a:endParaRPr>
          </a:p>
        </p:txBody>
      </p:sp>
    </p:spTree>
    <p:extLst>
      <p:ext uri="{BB962C8B-B14F-4D97-AF65-F5344CB8AC3E}">
        <p14:creationId xmlns:p14="http://schemas.microsoft.com/office/powerpoint/2010/main" val="2676801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a:latin typeface="Georgia" panose="02040502050405020303" pitchFamily="18" charset="0"/>
              </a:rPr>
              <a:t>El trabajo colaborativo </a:t>
            </a:r>
          </a:p>
        </p:txBody>
      </p:sp>
      <p:sp>
        <p:nvSpPr>
          <p:cNvPr id="3" name="Marcador de contenido 2"/>
          <p:cNvSpPr>
            <a:spLocks noGrp="1"/>
          </p:cNvSpPr>
          <p:nvPr>
            <p:ph idx="1"/>
          </p:nvPr>
        </p:nvSpPr>
        <p:spPr>
          <a:xfrm>
            <a:off x="2291108" y="1824273"/>
            <a:ext cx="8915400" cy="3777622"/>
          </a:xfrm>
        </p:spPr>
        <p:txBody>
          <a:bodyPr>
            <a:normAutofit/>
          </a:bodyPr>
          <a:lstStyle/>
          <a:p>
            <a:pPr algn="just"/>
            <a:r>
              <a:rPr lang="es-MX" sz="2400" dirty="0">
                <a:latin typeface="Georgia" panose="02040502050405020303" pitchFamily="18" charset="0"/>
              </a:rPr>
              <a:t>O</a:t>
            </a:r>
            <a:r>
              <a:rPr lang="es-MX" sz="2400" dirty="0" smtClean="0">
                <a:latin typeface="Georgia" panose="02040502050405020303" pitchFamily="18" charset="0"/>
              </a:rPr>
              <a:t>frece </a:t>
            </a:r>
            <a:r>
              <a:rPr lang="es-MX" sz="2400" dirty="0">
                <a:latin typeface="Georgia" panose="02040502050405020303" pitchFamily="18" charset="0"/>
              </a:rPr>
              <a:t>siempre  la oportunidad de lograr resultados de forma más eficaz y eficiente, pues  se aprovechan  los  recursos  existentes tanto materiales como humanos;  el trabajo colaborativo   también facilita  el intercambio de conocimientos y experiencias entre sus integrantes, permitiéndoles avanzar hacia  al logro de objetivos y metas comunes. </a:t>
            </a:r>
          </a:p>
        </p:txBody>
      </p:sp>
      <p:pic>
        <p:nvPicPr>
          <p:cNvPr id="4" name="Imagen 3"/>
          <p:cNvPicPr>
            <a:picLocks noChangeAspect="1"/>
          </p:cNvPicPr>
          <p:nvPr/>
        </p:nvPicPr>
        <p:blipFill>
          <a:blip r:embed="rId2"/>
          <a:stretch>
            <a:fillRect/>
          </a:stretch>
        </p:blipFill>
        <p:spPr>
          <a:xfrm>
            <a:off x="2943908" y="4734126"/>
            <a:ext cx="3574691" cy="1821221"/>
          </a:xfrm>
          <a:prstGeom prst="rect">
            <a:avLst/>
          </a:prstGeom>
        </p:spPr>
      </p:pic>
      <p:pic>
        <p:nvPicPr>
          <p:cNvPr id="5" name="Imagen 4"/>
          <p:cNvPicPr>
            <a:picLocks noChangeAspect="1"/>
          </p:cNvPicPr>
          <p:nvPr/>
        </p:nvPicPr>
        <p:blipFill>
          <a:blip r:embed="rId3"/>
          <a:stretch>
            <a:fillRect/>
          </a:stretch>
        </p:blipFill>
        <p:spPr>
          <a:xfrm>
            <a:off x="7547019" y="4648444"/>
            <a:ext cx="3659489" cy="1906903"/>
          </a:xfrm>
          <a:prstGeom prst="rect">
            <a:avLst/>
          </a:prstGeom>
        </p:spPr>
      </p:pic>
    </p:spTree>
    <p:extLst>
      <p:ext uri="{BB962C8B-B14F-4D97-AF65-F5344CB8AC3E}">
        <p14:creationId xmlns:p14="http://schemas.microsoft.com/office/powerpoint/2010/main" val="277568743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i="1" dirty="0" smtClean="0">
                <a:latin typeface="Georgia" panose="02040502050405020303" pitchFamily="18" charset="0"/>
              </a:rPr>
              <a:t>REFERENCIAS DE IMAGÉNES</a:t>
            </a:r>
            <a:endParaRPr lang="es-MX" sz="4400" b="1" i="1" dirty="0">
              <a:latin typeface="Georgia" panose="02040502050405020303" pitchFamily="18" charset="0"/>
            </a:endParaRPr>
          </a:p>
        </p:txBody>
      </p:sp>
      <p:sp>
        <p:nvSpPr>
          <p:cNvPr id="3" name="Marcador de contenido 2"/>
          <p:cNvSpPr>
            <a:spLocks noGrp="1"/>
          </p:cNvSpPr>
          <p:nvPr>
            <p:ph idx="1"/>
          </p:nvPr>
        </p:nvSpPr>
        <p:spPr>
          <a:xfrm>
            <a:off x="953729" y="1582995"/>
            <a:ext cx="10550883" cy="5083276"/>
          </a:xfrm>
        </p:spPr>
        <p:txBody>
          <a:bodyPr>
            <a:normAutofit/>
          </a:bodyPr>
          <a:lstStyle/>
          <a:p>
            <a:r>
              <a:rPr lang="es-MX" sz="2400" dirty="0">
                <a:latin typeface="Georgia" panose="02040502050405020303" pitchFamily="18" charset="0"/>
              </a:rPr>
              <a:t>http://www.buscalogratis.es/imagenes/frases-motivadoras-trabajo-en-equipo.jpg</a:t>
            </a:r>
            <a:endParaRPr lang="es-MX" sz="2400" dirty="0" smtClean="0">
              <a:latin typeface="Georgia" panose="02040502050405020303" pitchFamily="18" charset="0"/>
            </a:endParaRPr>
          </a:p>
          <a:p>
            <a:r>
              <a:rPr lang="es-MX" sz="2400" dirty="0">
                <a:latin typeface="Georgia" panose="02040502050405020303" pitchFamily="18" charset="0"/>
              </a:rPr>
              <a:t>http://</a:t>
            </a:r>
            <a:r>
              <a:rPr lang="es-MX" sz="2400" dirty="0" smtClean="0">
                <a:latin typeface="Georgia" panose="02040502050405020303" pitchFamily="18" charset="0"/>
              </a:rPr>
              <a:t>noticias.universia.com.ar/net/images/consejosprofesionales/c/co/com/como-lidiar-companeros-no-saben-trabajar-equipo.jpg</a:t>
            </a:r>
          </a:p>
          <a:p>
            <a:r>
              <a:rPr lang="es-MX" sz="2400" dirty="0" smtClean="0">
                <a:latin typeface="Georgia" panose="02040502050405020303" pitchFamily="18" charset="0"/>
              </a:rPr>
              <a:t>https</a:t>
            </a:r>
            <a:r>
              <a:rPr lang="es-MX" sz="2400" dirty="0">
                <a:latin typeface="Georgia" panose="02040502050405020303" pitchFamily="18" charset="0"/>
              </a:rPr>
              <a:t>://</a:t>
            </a:r>
            <a:r>
              <a:rPr lang="es-MX" sz="2400" dirty="0" smtClean="0">
                <a:latin typeface="Georgia" panose="02040502050405020303" pitchFamily="18" charset="0"/>
              </a:rPr>
              <a:t>cdn.slidesharecdn.com/ss_thumbnails/rolesdentrodelequipo-120825084842-phpapp01-thumbnail-4.jpg?cb=1345884566</a:t>
            </a:r>
          </a:p>
          <a:p>
            <a:r>
              <a:rPr lang="es-MX" sz="2400" dirty="0" smtClean="0">
                <a:latin typeface="Georgia" panose="02040502050405020303" pitchFamily="18" charset="0"/>
              </a:rPr>
              <a:t>http</a:t>
            </a:r>
            <a:r>
              <a:rPr lang="es-MX" sz="2400" dirty="0">
                <a:latin typeface="Georgia" panose="02040502050405020303" pitchFamily="18" charset="0"/>
              </a:rPr>
              <a:t>://</a:t>
            </a:r>
            <a:r>
              <a:rPr lang="es-MX" sz="2400" dirty="0" smtClean="0">
                <a:latin typeface="Georgia" panose="02040502050405020303" pitchFamily="18" charset="0"/>
              </a:rPr>
              <a:t>www.optimainfinito.com/wp-content/uploads/2016/04/trabajo-del-conocimiento-colaborativo.jpg</a:t>
            </a:r>
          </a:p>
          <a:p>
            <a:r>
              <a:rPr lang="es-MX" sz="2400" dirty="0">
                <a:latin typeface="Georgia" panose="02040502050405020303" pitchFamily="18" charset="0"/>
              </a:rPr>
              <a:t>https://</a:t>
            </a:r>
            <a:r>
              <a:rPr lang="es-MX" sz="2400" dirty="0" smtClean="0">
                <a:latin typeface="Georgia" panose="02040502050405020303" pitchFamily="18" charset="0"/>
              </a:rPr>
              <a:t>elmirondesoria.es/images/2017/03marzo/22marketing2.jpg</a:t>
            </a:r>
          </a:p>
          <a:p>
            <a:endParaRPr lang="es-MX" sz="2600" dirty="0">
              <a:latin typeface="Georgia" panose="02040502050405020303" pitchFamily="18" charset="0"/>
            </a:endParaRPr>
          </a:p>
          <a:p>
            <a:endParaRPr lang="es-MX" sz="2400" dirty="0">
              <a:latin typeface="Georgia" panose="02040502050405020303" pitchFamily="18" charset="0"/>
            </a:endParaRPr>
          </a:p>
        </p:txBody>
      </p:sp>
    </p:spTree>
    <p:extLst>
      <p:ext uri="{BB962C8B-B14F-4D97-AF65-F5344CB8AC3E}">
        <p14:creationId xmlns:p14="http://schemas.microsoft.com/office/powerpoint/2010/main" val="3840264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111045" y="1494503"/>
            <a:ext cx="10393567" cy="5181600"/>
          </a:xfrm>
        </p:spPr>
        <p:txBody>
          <a:bodyPr>
            <a:normAutofit/>
          </a:bodyPr>
          <a:lstStyle/>
          <a:p>
            <a:r>
              <a:rPr lang="es-MX" sz="2400" dirty="0" smtClean="0">
                <a:latin typeface="Georgia" panose="02040502050405020303" pitchFamily="18" charset="0"/>
              </a:rPr>
              <a:t>https</a:t>
            </a:r>
            <a:r>
              <a:rPr lang="es-MX" sz="2400" dirty="0">
                <a:latin typeface="Georgia" panose="02040502050405020303" pitchFamily="18" charset="0"/>
              </a:rPr>
              <a:t>://</a:t>
            </a:r>
            <a:r>
              <a:rPr lang="es-MX" sz="2400" dirty="0" smtClean="0">
                <a:latin typeface="Georgia" panose="02040502050405020303" pitchFamily="18" charset="0"/>
              </a:rPr>
              <a:t>encryptedtbn0.gstatic.com/images?q=tbn:ANd9GcScW_1iBYJe5ctNE1i8iGvUQ2FVHeD7eBlGWP1wl3LAHq4IIrN5eg</a:t>
            </a:r>
          </a:p>
          <a:p>
            <a:r>
              <a:rPr lang="es-MX" sz="2400" dirty="0">
                <a:latin typeface="Georgia" panose="02040502050405020303" pitchFamily="18" charset="0"/>
              </a:rPr>
              <a:t>https://</a:t>
            </a:r>
            <a:r>
              <a:rPr lang="es-MX" sz="2400" dirty="0" smtClean="0">
                <a:latin typeface="Georgia" panose="02040502050405020303" pitchFamily="18" charset="0"/>
              </a:rPr>
              <a:t>encryptedtbn0.gstatic.com/images?q=tbn:ANd9GcRa48HsY9HiZDTtOpQez_gMmkb-KNbCMkifi74pQA-VD0D5cvH3xw</a:t>
            </a:r>
          </a:p>
          <a:p>
            <a:r>
              <a:rPr lang="es-MX" sz="2400" dirty="0">
                <a:latin typeface="Georgia" panose="02040502050405020303" pitchFamily="18" charset="0"/>
              </a:rPr>
              <a:t>https://</a:t>
            </a:r>
            <a:r>
              <a:rPr lang="es-MX" sz="2400" dirty="0" smtClean="0">
                <a:latin typeface="Georgia" panose="02040502050405020303" pitchFamily="18" charset="0"/>
              </a:rPr>
              <a:t>www.google.com.mx/search?q=trabajo+colaborativo&amp;source=lnms&amp;tbm=isch&amp;sa=X&amp;ved=0ahUKEwjm6p7f3oDXAhVisFQKHVccD9UQ_AUICigB&amp;biw=1517</a:t>
            </a:r>
          </a:p>
          <a:p>
            <a:r>
              <a:rPr lang="es-MX" sz="2400" dirty="0">
                <a:latin typeface="Georgia" panose="02040502050405020303" pitchFamily="18" charset="0"/>
              </a:rPr>
              <a:t>https://tutoriaenlineacobach.wordpress.com/temas/trabajo-en-equipo</a:t>
            </a:r>
            <a:r>
              <a:rPr lang="es-MX" sz="2400" dirty="0" smtClean="0">
                <a:latin typeface="Georgia" panose="02040502050405020303" pitchFamily="18" charset="0"/>
              </a:rPr>
              <a:t>/</a:t>
            </a:r>
            <a:endParaRPr lang="es-MX" sz="2400" dirty="0">
              <a:latin typeface="Georgia" panose="02040502050405020303" pitchFamily="18" charset="0"/>
            </a:endParaRPr>
          </a:p>
          <a:p>
            <a:r>
              <a:rPr lang="es-MX" sz="2400" dirty="0">
                <a:latin typeface="Georgia" panose="02040502050405020303" pitchFamily="18" charset="0"/>
              </a:rPr>
              <a:t>http://eldiariodechihuahua.mx/Estado/2017/07/12/buscan-legisladores-trabajar-en-conjunto-con-areas-de-juventud-y-deporte-/</a:t>
            </a:r>
          </a:p>
          <a:p>
            <a:endParaRPr lang="es-MX" sz="2400" dirty="0">
              <a:latin typeface="Georgia" panose="02040502050405020303" pitchFamily="18" charset="0"/>
            </a:endParaRPr>
          </a:p>
          <a:p>
            <a:endParaRPr lang="es-MX" sz="2400" dirty="0" smtClean="0">
              <a:latin typeface="Georgia" panose="02040502050405020303" pitchFamily="18" charset="0"/>
            </a:endParaRPr>
          </a:p>
          <a:p>
            <a:endParaRPr lang="es-MX" sz="2400" dirty="0" smtClean="0">
              <a:latin typeface="Georgia" panose="02040502050405020303" pitchFamily="18" charset="0"/>
            </a:endParaRPr>
          </a:p>
          <a:p>
            <a:endParaRPr lang="es-MX" sz="2400" dirty="0">
              <a:latin typeface="Georgia" panose="02040502050405020303" pitchFamily="18" charset="0"/>
            </a:endParaRPr>
          </a:p>
          <a:p>
            <a:endParaRPr lang="es-MX" sz="2400" dirty="0" smtClean="0">
              <a:latin typeface="Georgia" panose="02040502050405020303" pitchFamily="18" charset="0"/>
            </a:endParaRPr>
          </a:p>
          <a:p>
            <a:endParaRPr lang="es-MX" sz="2400" dirty="0" smtClean="0">
              <a:latin typeface="Georgia" panose="02040502050405020303" pitchFamily="18" charset="0"/>
            </a:endParaRPr>
          </a:p>
          <a:p>
            <a:endParaRPr lang="es-MX" sz="2400" dirty="0">
              <a:latin typeface="Georgia" panose="02040502050405020303" pitchFamily="18" charset="0"/>
            </a:endParaRPr>
          </a:p>
        </p:txBody>
      </p:sp>
    </p:spTree>
    <p:extLst>
      <p:ext uri="{BB962C8B-B14F-4D97-AF65-F5344CB8AC3E}">
        <p14:creationId xmlns:p14="http://schemas.microsoft.com/office/powerpoint/2010/main" val="42497058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200405" y="1258528"/>
            <a:ext cx="10578640" cy="5388077"/>
          </a:xfrm>
        </p:spPr>
        <p:txBody>
          <a:bodyPr>
            <a:normAutofit/>
          </a:bodyPr>
          <a:lstStyle/>
          <a:p>
            <a:endParaRPr lang="es-MX" sz="2400" dirty="0" smtClean="0">
              <a:latin typeface="Georgia" panose="02040502050405020303" pitchFamily="18" charset="0"/>
            </a:endParaRPr>
          </a:p>
          <a:p>
            <a:r>
              <a:rPr lang="es-MX" sz="2400" dirty="0" smtClean="0">
                <a:latin typeface="Georgia" panose="02040502050405020303" pitchFamily="18" charset="0"/>
              </a:rPr>
              <a:t>https://www.123rf.com/photo_46350559_stock-vector-businessman-climbing-ladder-to-success-goal-achievement-motivation-and-goal-concept-to-be-successful.html</a:t>
            </a:r>
          </a:p>
          <a:p>
            <a:r>
              <a:rPr lang="es-MX" sz="2400" dirty="0" smtClean="0">
                <a:latin typeface="Georgia" panose="02040502050405020303" pitchFamily="18" charset="0"/>
              </a:rPr>
              <a:t>http://aweita.larepublica.pe/amp/cooltura/4686-en-busca-del-trabajo-ideal-la-mejor-opcion-respondera-estas-4-preguntas</a:t>
            </a:r>
          </a:p>
          <a:p>
            <a:r>
              <a:rPr lang="es-MX" sz="2400" dirty="0" smtClean="0">
                <a:latin typeface="Georgia" panose="02040502050405020303" pitchFamily="18" charset="0"/>
              </a:rPr>
              <a:t>http://www.equiposytalento.com/noticias/2017/10/13/la-creatividad-habilidad-clave-para-superar-a-la-inteligencia-artificial</a:t>
            </a:r>
          </a:p>
          <a:p>
            <a:r>
              <a:rPr lang="es-MX" sz="2400" dirty="0" smtClean="0">
                <a:latin typeface="Georgia" panose="02040502050405020303" pitchFamily="18" charset="0"/>
              </a:rPr>
              <a:t>http://www.aguaeden.es/acerca-de-nosotros/blog-agua-eden/la-felicidad-en-el-trabajo-como-atajo-hacia-la-eficiencia-laboral/</a:t>
            </a:r>
          </a:p>
          <a:p>
            <a:endParaRPr lang="es-MX" sz="2400" dirty="0" smtClean="0">
              <a:latin typeface="Georgia" panose="02040502050405020303" pitchFamily="18" charset="0"/>
            </a:endParaRPr>
          </a:p>
          <a:p>
            <a:endParaRPr lang="es-MX" sz="2400" dirty="0" smtClean="0">
              <a:latin typeface="Georgia" panose="02040502050405020303" pitchFamily="18" charset="0"/>
            </a:endParaRPr>
          </a:p>
          <a:p>
            <a:endParaRPr lang="es-MX" sz="2400" dirty="0">
              <a:latin typeface="Georgia" panose="02040502050405020303" pitchFamily="18" charset="0"/>
            </a:endParaRPr>
          </a:p>
          <a:p>
            <a:pPr marL="0" indent="0">
              <a:buNone/>
            </a:pPr>
            <a:endParaRPr lang="es-MX" sz="2400" dirty="0" smtClean="0">
              <a:latin typeface="Georgia" panose="02040502050405020303" pitchFamily="18" charset="0"/>
            </a:endParaRPr>
          </a:p>
          <a:p>
            <a:endParaRPr lang="es-MX" sz="2400" dirty="0" smtClean="0">
              <a:latin typeface="Georgia" panose="02040502050405020303" pitchFamily="18" charset="0"/>
            </a:endParaRPr>
          </a:p>
          <a:p>
            <a:endParaRPr lang="es-MX" sz="2400" dirty="0" smtClean="0">
              <a:latin typeface="Georgia" panose="02040502050405020303" pitchFamily="18" charset="0"/>
            </a:endParaRPr>
          </a:p>
          <a:p>
            <a:endParaRPr lang="es-MX" sz="2400" dirty="0">
              <a:latin typeface="Georgia" panose="02040502050405020303" pitchFamily="18" charset="0"/>
            </a:endParaRPr>
          </a:p>
          <a:p>
            <a:endParaRPr lang="es-MX" sz="2400" dirty="0" smtClean="0">
              <a:latin typeface="Georgia" panose="02040502050405020303" pitchFamily="18" charset="0"/>
            </a:endParaRPr>
          </a:p>
          <a:p>
            <a:endParaRPr lang="es-MX" sz="2400" dirty="0">
              <a:latin typeface="Georgia" panose="02040502050405020303" pitchFamily="18" charset="0"/>
            </a:endParaRPr>
          </a:p>
        </p:txBody>
      </p:sp>
    </p:spTree>
    <p:extLst>
      <p:ext uri="{BB962C8B-B14F-4D97-AF65-F5344CB8AC3E}">
        <p14:creationId xmlns:p14="http://schemas.microsoft.com/office/powerpoint/2010/main" val="13733845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1144" y="152161"/>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219892" y="1433051"/>
            <a:ext cx="10246083" cy="5085736"/>
          </a:xfrm>
        </p:spPr>
        <p:txBody>
          <a:bodyPr>
            <a:normAutofit/>
          </a:bodyPr>
          <a:lstStyle/>
          <a:p>
            <a:r>
              <a:rPr lang="es-MX" sz="2400" dirty="0" smtClean="0">
                <a:latin typeface="Georgia" panose="02040502050405020303" pitchFamily="18" charset="0"/>
              </a:rPr>
              <a:t>https</a:t>
            </a:r>
            <a:r>
              <a:rPr lang="es-MX" sz="2400" dirty="0">
                <a:latin typeface="Georgia" panose="02040502050405020303" pitchFamily="18" charset="0"/>
              </a:rPr>
              <a:t>://</a:t>
            </a:r>
            <a:r>
              <a:rPr lang="es-MX" sz="2400" dirty="0" smtClean="0">
                <a:latin typeface="Georgia" panose="02040502050405020303" pitchFamily="18" charset="0"/>
              </a:rPr>
              <a:t>www.asme.org/career-education/articles/teambuilding/teaching-teamwork-to-engineers</a:t>
            </a:r>
            <a:endParaRPr lang="es-MX" sz="2400" dirty="0">
              <a:latin typeface="Georgia" panose="02040502050405020303" pitchFamily="18" charset="0"/>
            </a:endParaRPr>
          </a:p>
          <a:p>
            <a:r>
              <a:rPr lang="es-MX" sz="2400" dirty="0">
                <a:latin typeface="Georgia" panose="02040502050405020303" pitchFamily="18" charset="0"/>
              </a:rPr>
              <a:t>http://</a:t>
            </a:r>
            <a:r>
              <a:rPr lang="es-MX" sz="2400" dirty="0" smtClean="0">
                <a:latin typeface="Georgia" panose="02040502050405020303" pitchFamily="18" charset="0"/>
              </a:rPr>
              <a:t>www.semanarioprimerdia.com.ar/2011/11/trabajo-en-equipo-mito-o-realidad.html</a:t>
            </a:r>
          </a:p>
          <a:p>
            <a:r>
              <a:rPr lang="es-MX" sz="2400" dirty="0">
                <a:latin typeface="Georgia" panose="02040502050405020303" pitchFamily="18" charset="0"/>
              </a:rPr>
              <a:t>https://stock.adobe.com/mx/?</a:t>
            </a:r>
            <a:r>
              <a:rPr lang="es-MX" sz="2400" dirty="0" smtClean="0">
                <a:latin typeface="Georgia" panose="02040502050405020303" pitchFamily="18" charset="0"/>
              </a:rPr>
              <a:t>as_channel=dpcft&amp;as_source=ft_web&amp;as_campaign=www_interception&amp;as_campclass=brand&amp;as_content=hpoverlay-VersionB-Phase2</a:t>
            </a:r>
            <a:endParaRPr lang="es-MX" sz="2000" dirty="0" smtClean="0">
              <a:latin typeface="Grabiola"/>
            </a:endParaRPr>
          </a:p>
          <a:p>
            <a:r>
              <a:rPr lang="es-MX" sz="2400" dirty="0">
                <a:latin typeface="Grabiola"/>
              </a:rPr>
              <a:t>https://www.mbu.edu/major/elementary-teacher-education</a:t>
            </a:r>
            <a:r>
              <a:rPr lang="es-MX" sz="2400" dirty="0" smtClean="0">
                <a:latin typeface="Grabiola"/>
              </a:rPr>
              <a:t>/</a:t>
            </a:r>
            <a:endParaRPr lang="es-MX" sz="2400" dirty="0">
              <a:latin typeface="Grabiola"/>
            </a:endParaRPr>
          </a:p>
          <a:p>
            <a:r>
              <a:rPr lang="es-MX" sz="2400" dirty="0">
                <a:latin typeface="Grabiola"/>
              </a:rPr>
              <a:t>http://www.mujeresdeempresa.com/la-comunicacion-como-base-del-trabajo-en-equipo</a:t>
            </a:r>
            <a:endParaRPr lang="es-MX" sz="2400" dirty="0" smtClean="0">
              <a:latin typeface="Grabiola"/>
            </a:endParaRPr>
          </a:p>
          <a:p>
            <a:endParaRPr lang="es-MX" sz="2000" dirty="0" smtClean="0">
              <a:latin typeface="Grabiola"/>
            </a:endParaRPr>
          </a:p>
          <a:p>
            <a:endParaRPr lang="es-MX" sz="2000" dirty="0">
              <a:latin typeface="Grabiola"/>
            </a:endParaRPr>
          </a:p>
        </p:txBody>
      </p:sp>
    </p:spTree>
    <p:extLst>
      <p:ext uri="{BB962C8B-B14F-4D97-AF65-F5344CB8AC3E}">
        <p14:creationId xmlns:p14="http://schemas.microsoft.com/office/powerpoint/2010/main" val="9918459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5002" y="250484"/>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317523" y="1238865"/>
            <a:ext cx="10187089" cy="5230761"/>
          </a:xfrm>
        </p:spPr>
        <p:txBody>
          <a:bodyPr>
            <a:normAutofit/>
          </a:bodyPr>
          <a:lstStyle/>
          <a:p>
            <a:pPr marL="0" indent="0">
              <a:buNone/>
            </a:pPr>
            <a:endParaRPr lang="es-MX" sz="2000" dirty="0" smtClean="0">
              <a:latin typeface="Grabiola"/>
            </a:endParaRPr>
          </a:p>
          <a:p>
            <a:r>
              <a:rPr lang="es-MX" sz="2400" dirty="0">
                <a:latin typeface="Grabiola"/>
              </a:rPr>
              <a:t>https://</a:t>
            </a:r>
            <a:r>
              <a:rPr lang="es-MX" sz="2400" dirty="0" smtClean="0">
                <a:latin typeface="Grabiola"/>
              </a:rPr>
              <a:t>www.vix.com/es/btg/curiosidades/8851/5-razones-por-las-que-nunca-debes-confiar-ciegamente-en-wikipedia</a:t>
            </a:r>
            <a:endParaRPr lang="es-MX" sz="2400" dirty="0">
              <a:latin typeface="Grabiola"/>
            </a:endParaRPr>
          </a:p>
          <a:p>
            <a:r>
              <a:rPr lang="es-MX" sz="2400" dirty="0">
                <a:latin typeface="Grabiola"/>
              </a:rPr>
              <a:t>http://</a:t>
            </a:r>
            <a:r>
              <a:rPr lang="es-MX" sz="2400" dirty="0" smtClean="0">
                <a:latin typeface="Grabiola"/>
              </a:rPr>
              <a:t>footage.framepool.com/es/shot/644312864-tarea-literatura-libro-de-texto-estanteria-de-libros</a:t>
            </a:r>
            <a:endParaRPr lang="es-MX" sz="2400" dirty="0">
              <a:latin typeface="Grabiola"/>
            </a:endParaRPr>
          </a:p>
          <a:p>
            <a:r>
              <a:rPr lang="es-MX" sz="2400" dirty="0">
                <a:latin typeface="Grabiola"/>
              </a:rPr>
              <a:t>http://</a:t>
            </a:r>
            <a:r>
              <a:rPr lang="es-MX" sz="2400" dirty="0" smtClean="0">
                <a:latin typeface="Grabiola"/>
              </a:rPr>
              <a:t>www.eoi.es/blogs/redinnovacionEOI/2016/11/23/los-roles-de-equipo-belbin-como-herramienta-para-construir-un-equipo-de-trabajo-de-exito/</a:t>
            </a:r>
          </a:p>
          <a:p>
            <a:r>
              <a:rPr lang="es-MX" sz="2400" dirty="0" smtClean="0">
                <a:latin typeface="Grabiola"/>
              </a:rPr>
              <a:t>https</a:t>
            </a:r>
            <a:r>
              <a:rPr lang="es-MX" sz="2400" dirty="0">
                <a:latin typeface="Grabiola"/>
              </a:rPr>
              <a:t>://</a:t>
            </a:r>
            <a:r>
              <a:rPr lang="es-MX" sz="2400" dirty="0" smtClean="0">
                <a:latin typeface="Grabiola"/>
              </a:rPr>
              <a:t>www.asecorp.com/actualitat.php?idN=31</a:t>
            </a:r>
            <a:endParaRPr lang="es-MX" sz="2400" dirty="0">
              <a:latin typeface="Grabiola"/>
            </a:endParaRPr>
          </a:p>
          <a:p>
            <a:r>
              <a:rPr lang="es-MX" sz="2400" dirty="0">
                <a:latin typeface="Grabiola"/>
              </a:rPr>
              <a:t>http://www.gestiondeprojet.net/articles/pilotage_projet.html</a:t>
            </a:r>
          </a:p>
          <a:p>
            <a:endParaRPr lang="es-MX" sz="2400" dirty="0" smtClean="0">
              <a:latin typeface="Grabiola"/>
            </a:endParaRPr>
          </a:p>
          <a:p>
            <a:endParaRPr lang="es-MX" sz="2400" dirty="0" smtClean="0">
              <a:latin typeface="Grabiola"/>
            </a:endParaRPr>
          </a:p>
          <a:p>
            <a:endParaRPr lang="es-MX" sz="2400" dirty="0" smtClean="0">
              <a:latin typeface="Grabiola"/>
            </a:endParaRPr>
          </a:p>
          <a:p>
            <a:pPr marL="0" indent="0">
              <a:buNone/>
            </a:pPr>
            <a:endParaRPr lang="es-MX" sz="2400" dirty="0">
              <a:latin typeface="Grabiola"/>
            </a:endParaRPr>
          </a:p>
          <a:p>
            <a:endParaRPr lang="es-MX" dirty="0"/>
          </a:p>
          <a:p>
            <a:endParaRPr lang="es-MX" dirty="0"/>
          </a:p>
        </p:txBody>
      </p:sp>
    </p:spTree>
    <p:extLst>
      <p:ext uri="{BB962C8B-B14F-4D97-AF65-F5344CB8AC3E}">
        <p14:creationId xmlns:p14="http://schemas.microsoft.com/office/powerpoint/2010/main" val="3172131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3325" y="289814"/>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740310" y="1189703"/>
            <a:ext cx="9764302" cy="5240594"/>
          </a:xfrm>
        </p:spPr>
        <p:txBody>
          <a:bodyPr>
            <a:normAutofit/>
          </a:bodyPr>
          <a:lstStyle/>
          <a:p>
            <a:endParaRPr lang="es-MX" sz="2000" dirty="0"/>
          </a:p>
          <a:p>
            <a:r>
              <a:rPr lang="es-MX" sz="2400" dirty="0">
                <a:latin typeface="Grabiola"/>
              </a:rPr>
              <a:t>https://</a:t>
            </a:r>
            <a:r>
              <a:rPr lang="es-MX" sz="2400" dirty="0" smtClean="0">
                <a:latin typeface="Grabiola"/>
              </a:rPr>
              <a:t>es.slideshare.net/kArittOCaRdnAs/trabajo-en-equipo-36253012</a:t>
            </a:r>
            <a:endParaRPr lang="es-MX" sz="2400" dirty="0">
              <a:latin typeface="Grabiola"/>
            </a:endParaRPr>
          </a:p>
          <a:p>
            <a:r>
              <a:rPr lang="es-MX" sz="2400" dirty="0">
                <a:latin typeface="Grabiola"/>
              </a:rPr>
              <a:t>https://</a:t>
            </a:r>
            <a:r>
              <a:rPr lang="es-MX" sz="2400" dirty="0" smtClean="0">
                <a:latin typeface="Grabiola"/>
              </a:rPr>
              <a:t>pt.slideshare.net/ConsInteligEmocional/metodologa-belbin-de-roles-de-equipo/28</a:t>
            </a:r>
          </a:p>
          <a:p>
            <a:r>
              <a:rPr lang="es-MX" sz="2400" dirty="0">
                <a:latin typeface="Grabiola"/>
              </a:rPr>
              <a:t>https://</a:t>
            </a:r>
            <a:r>
              <a:rPr lang="es-MX" sz="2400" dirty="0" smtClean="0">
                <a:latin typeface="Grabiola"/>
              </a:rPr>
              <a:t>pt.slideshare.net/ConsInteligEmocional/metodologa-belbin-de-roles-de-equipo/28</a:t>
            </a:r>
          </a:p>
          <a:p>
            <a:r>
              <a:rPr lang="es-MX" sz="2400" dirty="0">
                <a:latin typeface="Grabiola"/>
              </a:rPr>
              <a:t>https://</a:t>
            </a:r>
            <a:r>
              <a:rPr lang="es-MX" sz="2400" dirty="0" smtClean="0">
                <a:latin typeface="Grabiola"/>
              </a:rPr>
              <a:t>es.slideshare.net/ConsInteligEmocional/metodologa-belbin-de-roles-de-equipo</a:t>
            </a:r>
          </a:p>
          <a:p>
            <a:r>
              <a:rPr lang="es-MX" sz="2400" dirty="0">
                <a:latin typeface="Grabiola"/>
              </a:rPr>
              <a:t>https://es.slideshare.net/ConsInteligEmocional/metodologa-belbin-de-roles-de-equipo</a:t>
            </a:r>
          </a:p>
          <a:p>
            <a:endParaRPr lang="es-MX" sz="2400" dirty="0">
              <a:latin typeface="Grabiola"/>
            </a:endParaRPr>
          </a:p>
          <a:p>
            <a:endParaRPr lang="es-MX" sz="2400" dirty="0" smtClean="0">
              <a:latin typeface="Grabiola"/>
            </a:endParaRPr>
          </a:p>
          <a:p>
            <a:endParaRPr lang="es-MX" dirty="0" smtClean="0"/>
          </a:p>
          <a:p>
            <a:endParaRPr lang="es-MX" dirty="0"/>
          </a:p>
          <a:p>
            <a:endParaRPr lang="es-MX" dirty="0" smtClean="0"/>
          </a:p>
          <a:p>
            <a:endParaRPr lang="es-MX" dirty="0"/>
          </a:p>
          <a:p>
            <a:endParaRPr lang="es-MX" dirty="0"/>
          </a:p>
        </p:txBody>
      </p:sp>
    </p:spTree>
    <p:extLst>
      <p:ext uri="{BB962C8B-B14F-4D97-AF65-F5344CB8AC3E}">
        <p14:creationId xmlns:p14="http://schemas.microsoft.com/office/powerpoint/2010/main" val="42672508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4164" y="289813"/>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691148" y="1258529"/>
            <a:ext cx="9813464" cy="5171768"/>
          </a:xfrm>
        </p:spPr>
        <p:txBody>
          <a:bodyPr>
            <a:normAutofit/>
          </a:bodyPr>
          <a:lstStyle/>
          <a:p>
            <a:endParaRPr lang="es-MX" dirty="0"/>
          </a:p>
          <a:p>
            <a:r>
              <a:rPr lang="es-MX" sz="2400" dirty="0">
                <a:latin typeface="Grabiola"/>
              </a:rPr>
              <a:t>https://</a:t>
            </a:r>
            <a:r>
              <a:rPr lang="es-MX" sz="2400" dirty="0" smtClean="0">
                <a:latin typeface="Grabiola"/>
              </a:rPr>
              <a:t>www.123rf.com/photo_39299513_stock-vector-coworking-design-over-white-background-vector-illustration.html</a:t>
            </a:r>
            <a:endParaRPr lang="es-MX" sz="2400" dirty="0">
              <a:latin typeface="Grabiola"/>
            </a:endParaRPr>
          </a:p>
          <a:p>
            <a:r>
              <a:rPr lang="es-MX" sz="2400" dirty="0">
                <a:latin typeface="Grabiola"/>
              </a:rPr>
              <a:t>http://</a:t>
            </a:r>
            <a:r>
              <a:rPr lang="es-MX" sz="2400" dirty="0" smtClean="0">
                <a:latin typeface="Grabiola"/>
              </a:rPr>
              <a:t>noticias.universia.es/educacion/noticia/2017/08/30/1155329/vuelta-clase-genera-ansiedad-aprende-reducirla.html</a:t>
            </a:r>
            <a:endParaRPr lang="es-MX" sz="2400" dirty="0">
              <a:latin typeface="Grabiola"/>
            </a:endParaRPr>
          </a:p>
          <a:p>
            <a:r>
              <a:rPr lang="es-MX" sz="2400" dirty="0">
                <a:latin typeface="Grabiola"/>
              </a:rPr>
              <a:t>http://</a:t>
            </a:r>
            <a:r>
              <a:rPr lang="es-MX" sz="2400" dirty="0" smtClean="0">
                <a:latin typeface="Grabiola"/>
              </a:rPr>
              <a:t>noticias.universia.com.br/educacao/noticia/2015/06/17/1126897/professor-veja-motivos-estimular-debate-sala-aula.html</a:t>
            </a:r>
            <a:endParaRPr lang="es-MX" sz="2400" dirty="0">
              <a:latin typeface="Grabiola"/>
            </a:endParaRPr>
          </a:p>
          <a:p>
            <a:r>
              <a:rPr lang="es-MX" sz="2400" dirty="0">
                <a:latin typeface="Grabiola"/>
              </a:rPr>
              <a:t>http://</a:t>
            </a:r>
            <a:r>
              <a:rPr lang="es-MX" sz="2400" dirty="0" smtClean="0">
                <a:latin typeface="Grabiola"/>
              </a:rPr>
              <a:t>noticias.universia.net.co/educacion/noticia/2017/04/26/1151104/diplomado-pnl-inteligencia-emocional-coaching.html</a:t>
            </a:r>
          </a:p>
          <a:p>
            <a:r>
              <a:rPr lang="es-MX" sz="2400" dirty="0">
                <a:latin typeface="Grabiola"/>
              </a:rPr>
              <a:t>https://www.lifeder.com/dinamicas-motivacion/</a:t>
            </a:r>
          </a:p>
          <a:p>
            <a:endParaRPr lang="es-MX" sz="2400" dirty="0" smtClean="0">
              <a:latin typeface="Grabiola"/>
            </a:endParaRPr>
          </a:p>
          <a:p>
            <a:endParaRPr lang="es-MX" sz="2400" dirty="0" smtClean="0">
              <a:latin typeface="Grabiola"/>
            </a:endParaRPr>
          </a:p>
          <a:p>
            <a:endParaRPr lang="es-MX" dirty="0"/>
          </a:p>
          <a:p>
            <a:endParaRPr lang="es-MX" dirty="0" smtClean="0"/>
          </a:p>
          <a:p>
            <a:endParaRPr lang="es-MX" dirty="0"/>
          </a:p>
          <a:p>
            <a:endParaRPr lang="es-MX" dirty="0" smtClean="0"/>
          </a:p>
          <a:p>
            <a:endParaRPr lang="es-MX" dirty="0" smtClean="0"/>
          </a:p>
          <a:p>
            <a:endParaRPr lang="es-MX" dirty="0"/>
          </a:p>
          <a:p>
            <a:endParaRPr lang="es-MX" dirty="0"/>
          </a:p>
        </p:txBody>
      </p:sp>
    </p:spTree>
    <p:extLst>
      <p:ext uri="{BB962C8B-B14F-4D97-AF65-F5344CB8AC3E}">
        <p14:creationId xmlns:p14="http://schemas.microsoft.com/office/powerpoint/2010/main" val="2626170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6848" y="260317"/>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474838" y="1052051"/>
            <a:ext cx="10000277" cy="5663381"/>
          </a:xfrm>
        </p:spPr>
        <p:txBody>
          <a:bodyPr>
            <a:normAutofit/>
          </a:bodyPr>
          <a:lstStyle/>
          <a:p>
            <a:pPr marL="0" indent="0">
              <a:buNone/>
            </a:pPr>
            <a:endParaRPr lang="es-MX" dirty="0"/>
          </a:p>
          <a:p>
            <a:r>
              <a:rPr lang="es-MX" sz="2400" dirty="0">
                <a:latin typeface="Grabiola"/>
              </a:rPr>
              <a:t>http://aehidroterapiadecolon.com/ladrones-de-tiempo</a:t>
            </a:r>
            <a:r>
              <a:rPr lang="es-MX" sz="2400" dirty="0" smtClean="0">
                <a:latin typeface="Grabiola"/>
              </a:rPr>
              <a:t>/</a:t>
            </a:r>
            <a:endParaRPr lang="es-MX" sz="2400" dirty="0">
              <a:latin typeface="Grabiola"/>
            </a:endParaRPr>
          </a:p>
          <a:p>
            <a:r>
              <a:rPr lang="es-MX" sz="2400" dirty="0">
                <a:latin typeface="Grabiola"/>
              </a:rPr>
              <a:t>https://</a:t>
            </a:r>
            <a:r>
              <a:rPr lang="es-MX" sz="2400" dirty="0" smtClean="0">
                <a:latin typeface="Grabiola"/>
              </a:rPr>
              <a:t>es.123rf.com/photo_33568192_trabajadores-trabajo-en-equipo-de-oficina-de-reuniones-de-gesti-n-empresarial-y-de-intercambio-de-id.html</a:t>
            </a:r>
            <a:endParaRPr lang="es-MX" sz="2400" dirty="0">
              <a:latin typeface="Grabiola"/>
            </a:endParaRPr>
          </a:p>
          <a:p>
            <a:r>
              <a:rPr lang="es-MX" sz="2400" dirty="0">
                <a:latin typeface="Grabiola"/>
              </a:rPr>
              <a:t>http://</a:t>
            </a:r>
            <a:r>
              <a:rPr lang="es-MX" sz="2400" dirty="0" smtClean="0">
                <a:latin typeface="Grabiola"/>
              </a:rPr>
              <a:t>aulavalorescodimauxi.blogspot.mx/2011/02/la-responsabilidad-quinto-grado.html</a:t>
            </a:r>
            <a:endParaRPr lang="es-MX" sz="2400" dirty="0">
              <a:latin typeface="Grabiola"/>
            </a:endParaRPr>
          </a:p>
          <a:p>
            <a:r>
              <a:rPr lang="es-MX" sz="2400" dirty="0">
                <a:latin typeface="Grabiola"/>
              </a:rPr>
              <a:t>http://cliparting.com/free-teamwork-clipart-35029</a:t>
            </a:r>
            <a:r>
              <a:rPr lang="es-MX" sz="2400" dirty="0" smtClean="0">
                <a:latin typeface="Grabiola"/>
              </a:rPr>
              <a:t>/</a:t>
            </a:r>
            <a:endParaRPr lang="es-MX" sz="2400" dirty="0">
              <a:latin typeface="Grabiola"/>
            </a:endParaRPr>
          </a:p>
          <a:p>
            <a:r>
              <a:rPr lang="es-MX" sz="2400" dirty="0">
                <a:latin typeface="Grabiola"/>
              </a:rPr>
              <a:t>https://</a:t>
            </a:r>
            <a:r>
              <a:rPr lang="es-MX" sz="2400" dirty="0" smtClean="0">
                <a:latin typeface="Grabiola"/>
              </a:rPr>
              <a:t>es.slideshare.net/jeny/trabajo-en-equipo-294738</a:t>
            </a:r>
          </a:p>
          <a:p>
            <a:r>
              <a:rPr lang="es-MX" sz="2400" dirty="0">
                <a:latin typeface="Grabiola"/>
              </a:rPr>
              <a:t>https://www.lifeder.com/dinamicas-motivacion/</a:t>
            </a:r>
          </a:p>
          <a:p>
            <a:r>
              <a:rPr lang="es-MX" sz="2400" dirty="0">
                <a:latin typeface="Grabiola"/>
              </a:rPr>
              <a:t>https://www.gestion.org/recursos-humanos/52308/equipo-de-trabajocomunicacion</a:t>
            </a:r>
            <a:endParaRPr lang="es-MX" sz="2400" dirty="0" smtClean="0">
              <a:latin typeface="Grabiola"/>
            </a:endParaRPr>
          </a:p>
          <a:p>
            <a:endParaRPr lang="es-MX" sz="2400" dirty="0" smtClean="0">
              <a:latin typeface="Grabiola"/>
            </a:endParaRPr>
          </a:p>
          <a:p>
            <a:endParaRPr lang="es-MX" dirty="0"/>
          </a:p>
          <a:p>
            <a:endParaRPr lang="es-MX" dirty="0" smtClean="0"/>
          </a:p>
          <a:p>
            <a:endParaRPr lang="es-MX" dirty="0"/>
          </a:p>
          <a:p>
            <a:endParaRPr lang="es-MX" dirty="0" smtClean="0"/>
          </a:p>
          <a:p>
            <a:endParaRPr lang="es-MX" dirty="0"/>
          </a:p>
        </p:txBody>
      </p:sp>
    </p:spTree>
    <p:extLst>
      <p:ext uri="{BB962C8B-B14F-4D97-AF65-F5344CB8AC3E}">
        <p14:creationId xmlns:p14="http://schemas.microsoft.com/office/powerpoint/2010/main" val="1218260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22654" y="279981"/>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671484" y="1101213"/>
            <a:ext cx="9833128" cy="5466735"/>
          </a:xfrm>
        </p:spPr>
        <p:txBody>
          <a:bodyPr>
            <a:normAutofit/>
          </a:bodyPr>
          <a:lstStyle/>
          <a:p>
            <a:pPr marL="0" indent="0">
              <a:buNone/>
            </a:pPr>
            <a:endParaRPr lang="es-MX" dirty="0" smtClean="0"/>
          </a:p>
          <a:p>
            <a:r>
              <a:rPr lang="es-MX" sz="2400" dirty="0">
                <a:latin typeface="Grabiola"/>
              </a:rPr>
              <a:t>https://project-management.com/how-to-effectively-participate-in-meetings</a:t>
            </a:r>
            <a:r>
              <a:rPr lang="es-MX" sz="2400" dirty="0" smtClean="0">
                <a:latin typeface="Grabiola"/>
              </a:rPr>
              <a:t>/</a:t>
            </a:r>
          </a:p>
          <a:p>
            <a:r>
              <a:rPr lang="es-MX" sz="2400" dirty="0">
                <a:latin typeface="Grabiola"/>
              </a:rPr>
              <a:t>https://</a:t>
            </a:r>
            <a:r>
              <a:rPr lang="es-MX" sz="2400" dirty="0" smtClean="0">
                <a:latin typeface="Grabiola"/>
              </a:rPr>
              <a:t>www.matrixmanagementinstitute.com/blog/7-tips-leading-projects-matrix</a:t>
            </a:r>
          </a:p>
          <a:p>
            <a:r>
              <a:rPr lang="es-MX" sz="2400" dirty="0" smtClean="0">
                <a:latin typeface="Grabiola"/>
              </a:rPr>
              <a:t>http</a:t>
            </a:r>
            <a:r>
              <a:rPr lang="es-MX" sz="2400" dirty="0">
                <a:latin typeface="Grabiola"/>
              </a:rPr>
              <a:t>://</a:t>
            </a:r>
            <a:r>
              <a:rPr lang="es-MX" sz="2400" dirty="0" smtClean="0">
                <a:latin typeface="Grabiola"/>
              </a:rPr>
              <a:t>www.grandespymes.com.ar/2016/03/14/los-siete-tipos-de-conflictos-en-laempresa/</a:t>
            </a:r>
          </a:p>
          <a:p>
            <a:r>
              <a:rPr lang="es-MX" sz="2400" dirty="0">
                <a:latin typeface="Grabiola"/>
              </a:rPr>
              <a:t>http://www.adweek.com/brand-marketing/5-themes-millennials-should-keep-mind-they-begin-their-careers-173830</a:t>
            </a:r>
            <a:r>
              <a:rPr lang="es-MX" sz="2400" dirty="0" smtClean="0">
                <a:latin typeface="Grabiola"/>
              </a:rPr>
              <a:t>/</a:t>
            </a:r>
          </a:p>
          <a:p>
            <a:r>
              <a:rPr lang="es-MX" sz="2400" dirty="0">
                <a:latin typeface="Grabiola"/>
              </a:rPr>
              <a:t>http://www.barnabas.in/seven-things-ive-learned-about-leading-discussions</a:t>
            </a:r>
            <a:r>
              <a:rPr lang="es-MX" sz="2400" dirty="0" smtClean="0">
                <a:latin typeface="Grabiola"/>
              </a:rPr>
              <a:t>/</a:t>
            </a:r>
          </a:p>
          <a:p>
            <a:endParaRPr lang="es-MX" sz="2400" dirty="0" smtClean="0">
              <a:latin typeface="Grabiola"/>
            </a:endParaRPr>
          </a:p>
          <a:p>
            <a:endParaRPr lang="es-MX" dirty="0" smtClean="0"/>
          </a:p>
          <a:p>
            <a:pPr marL="0" indent="0">
              <a:buNone/>
            </a:pPr>
            <a:endParaRPr lang="es-MX" dirty="0"/>
          </a:p>
          <a:p>
            <a:endParaRPr lang="es-MX" dirty="0" smtClean="0"/>
          </a:p>
          <a:p>
            <a:endParaRPr lang="es-MX" dirty="0"/>
          </a:p>
          <a:p>
            <a:endParaRPr lang="es-MX" dirty="0"/>
          </a:p>
        </p:txBody>
      </p:sp>
    </p:spTree>
    <p:extLst>
      <p:ext uri="{BB962C8B-B14F-4D97-AF65-F5344CB8AC3E}">
        <p14:creationId xmlns:p14="http://schemas.microsoft.com/office/powerpoint/2010/main" val="159652295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24331" y="270148"/>
            <a:ext cx="8911687" cy="1280890"/>
          </a:xfrm>
        </p:spPr>
        <p:txBody>
          <a:bodyPr/>
          <a:lstStyle/>
          <a:p>
            <a:r>
              <a:rPr lang="es-MX" b="1" i="1" dirty="0">
                <a:solidFill>
                  <a:prstClr val="black">
                    <a:lumMod val="85000"/>
                    <a:lumOff val="15000"/>
                  </a:prstClr>
                </a:solidFill>
                <a:latin typeface="Georgia" panose="02040502050405020303" pitchFamily="18" charset="0"/>
              </a:rPr>
              <a:t>REFERENCIAS DE IMAGÉNES</a:t>
            </a:r>
            <a:endParaRPr lang="es-MX" dirty="0"/>
          </a:p>
        </p:txBody>
      </p:sp>
      <p:sp>
        <p:nvSpPr>
          <p:cNvPr id="3" name="Marcador de contenido 2"/>
          <p:cNvSpPr>
            <a:spLocks noGrp="1"/>
          </p:cNvSpPr>
          <p:nvPr>
            <p:ph idx="1"/>
          </p:nvPr>
        </p:nvSpPr>
        <p:spPr>
          <a:xfrm>
            <a:off x="1924331" y="1474839"/>
            <a:ext cx="9580281" cy="4935793"/>
          </a:xfrm>
        </p:spPr>
        <p:txBody>
          <a:bodyPr>
            <a:noAutofit/>
          </a:bodyPr>
          <a:lstStyle/>
          <a:p>
            <a:r>
              <a:rPr lang="es-MX" sz="2400" dirty="0">
                <a:latin typeface="Grabiola"/>
              </a:rPr>
              <a:t>http://www.infocapitalhumano.pe/recursos-humanos/informes/reclamos-y-conflictos-laborales-como-prepararse-para-afrontarlos-con-exito</a:t>
            </a:r>
            <a:r>
              <a:rPr lang="es-MX" sz="2400" dirty="0" smtClean="0">
                <a:latin typeface="Grabiola"/>
              </a:rPr>
              <a:t>/</a:t>
            </a:r>
            <a:endParaRPr lang="es-MX" sz="2400" dirty="0">
              <a:latin typeface="Grabiola"/>
            </a:endParaRPr>
          </a:p>
          <a:p>
            <a:r>
              <a:rPr lang="es-MX" sz="2400" dirty="0" smtClean="0">
                <a:latin typeface="Grabiola"/>
              </a:rPr>
              <a:t>https</a:t>
            </a:r>
            <a:r>
              <a:rPr lang="es-MX" sz="2400" dirty="0">
                <a:latin typeface="Grabiola"/>
              </a:rPr>
              <a:t>://</a:t>
            </a:r>
            <a:r>
              <a:rPr lang="es-MX" sz="2400" dirty="0" smtClean="0">
                <a:latin typeface="Grabiola"/>
              </a:rPr>
              <a:t>twitter.com/estoyonlinecl/status/535511124880658433</a:t>
            </a:r>
            <a:endParaRPr lang="es-MX" sz="2400" dirty="0">
              <a:latin typeface="Grabiola"/>
            </a:endParaRPr>
          </a:p>
          <a:p>
            <a:r>
              <a:rPr lang="es-MX" sz="2400" dirty="0">
                <a:latin typeface="Grabiola"/>
              </a:rPr>
              <a:t>https://www.pinterest.cl/rakelgf/educaci%C3%B3n</a:t>
            </a:r>
            <a:r>
              <a:rPr lang="es-MX" sz="2400" dirty="0" smtClean="0">
                <a:latin typeface="Grabiola"/>
              </a:rPr>
              <a:t>/</a:t>
            </a:r>
            <a:endParaRPr lang="es-MX" sz="2400" dirty="0">
              <a:latin typeface="Grabiola"/>
            </a:endParaRPr>
          </a:p>
          <a:p>
            <a:r>
              <a:rPr lang="es-MX" sz="2400" dirty="0">
                <a:latin typeface="Grabiola"/>
              </a:rPr>
              <a:t>https://</a:t>
            </a:r>
            <a:r>
              <a:rPr lang="es-MX" sz="2400" dirty="0" smtClean="0">
                <a:latin typeface="Grabiola"/>
              </a:rPr>
              <a:t>www.sutori.com/item/caracteristicas-del-lider-democratico-ofrece-diversas-soluciones-y-deja-elegir</a:t>
            </a:r>
          </a:p>
          <a:p>
            <a:pPr>
              <a:lnSpc>
                <a:spcPct val="107000"/>
              </a:lnSpc>
              <a:spcAft>
                <a:spcPts val="800"/>
              </a:spcAft>
            </a:pPr>
            <a:r>
              <a:rPr lang="es-MX" sz="2400" dirty="0">
                <a:solidFill>
                  <a:schemeClr val="tx1"/>
                </a:solidFill>
                <a:latin typeface="Grabiola"/>
                <a:ea typeface="Calibri" panose="020F0502020204030204" pitchFamily="34" charset="0"/>
                <a:cs typeface="Times New Roman" panose="02020603050405020304" pitchFamily="18" charset="0"/>
              </a:rPr>
              <a:t>http://</a:t>
            </a:r>
            <a:r>
              <a:rPr lang="es-MX" sz="2400" dirty="0" smtClean="0">
                <a:solidFill>
                  <a:schemeClr val="tx1"/>
                </a:solidFill>
                <a:latin typeface="Grabiola"/>
                <a:ea typeface="Calibri" panose="020F0502020204030204" pitchFamily="34" charset="0"/>
                <a:cs typeface="Times New Roman" panose="02020603050405020304" pitchFamily="18" charset="0"/>
              </a:rPr>
              <a:t>noticias.universia.pr/net/images/practicas-empleo/g/ge/ges/gestionar-conflictos-trabajo.jpg</a:t>
            </a:r>
            <a:endParaRPr lang="es-MX" sz="2400" dirty="0">
              <a:solidFill>
                <a:schemeClr val="tx1"/>
              </a:solidFill>
              <a:latin typeface="Grabiola"/>
              <a:ea typeface="Calibri" panose="020F0502020204030204" pitchFamily="34" charset="0"/>
              <a:cs typeface="Times New Roman" panose="02020603050405020304" pitchFamily="18" charset="0"/>
            </a:endParaRPr>
          </a:p>
          <a:p>
            <a:pPr>
              <a:lnSpc>
                <a:spcPct val="107000"/>
              </a:lnSpc>
              <a:spcAft>
                <a:spcPts val="800"/>
              </a:spcAft>
            </a:pPr>
            <a:r>
              <a:rPr lang="es-MX" sz="2400" dirty="0">
                <a:solidFill>
                  <a:schemeClr val="tx1"/>
                </a:solidFill>
                <a:latin typeface="Grabiola"/>
                <a:ea typeface="Calibri" panose="020F0502020204030204" pitchFamily="34" charset="0"/>
                <a:cs typeface="Times New Roman" panose="02020603050405020304" pitchFamily="18" charset="0"/>
              </a:rPr>
              <a:t>http://</a:t>
            </a:r>
            <a:r>
              <a:rPr lang="es-MX" sz="2400" dirty="0" smtClean="0">
                <a:solidFill>
                  <a:schemeClr val="tx1"/>
                </a:solidFill>
                <a:latin typeface="Grabiola"/>
                <a:ea typeface="Calibri" panose="020F0502020204030204" pitchFamily="34" charset="0"/>
                <a:cs typeface="Times New Roman" panose="02020603050405020304" pitchFamily="18" charset="0"/>
              </a:rPr>
              <a:t>www.egolandseduccion.com/wp-content/uploads/conflicto.jpg</a:t>
            </a:r>
            <a:endParaRPr lang="es-MX" sz="2400" dirty="0">
              <a:solidFill>
                <a:schemeClr val="tx1"/>
              </a:solidFill>
              <a:latin typeface="Grabiola"/>
            </a:endParaRPr>
          </a:p>
        </p:txBody>
      </p:sp>
    </p:spTree>
    <p:extLst>
      <p:ext uri="{BB962C8B-B14F-4D97-AF65-F5344CB8AC3E}">
        <p14:creationId xmlns:p14="http://schemas.microsoft.com/office/powerpoint/2010/main" val="1881254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4000" b="1" i="1" dirty="0">
                <a:latin typeface="Georgia" panose="02040502050405020303" pitchFamily="18" charset="0"/>
              </a:rPr>
              <a:t>3.1 Aprendiendo a delegar bajo un compromiso de trabajo colaborativo.</a:t>
            </a:r>
          </a:p>
        </p:txBody>
      </p:sp>
      <p:sp>
        <p:nvSpPr>
          <p:cNvPr id="3" name="Marcador de contenido 2"/>
          <p:cNvSpPr>
            <a:spLocks noGrp="1"/>
          </p:cNvSpPr>
          <p:nvPr>
            <p:ph idx="1"/>
          </p:nvPr>
        </p:nvSpPr>
        <p:spPr>
          <a:xfrm>
            <a:off x="1764407" y="2468451"/>
            <a:ext cx="9585660" cy="3777622"/>
          </a:xfrm>
        </p:spPr>
        <p:txBody>
          <a:bodyPr>
            <a:noAutofit/>
          </a:bodyPr>
          <a:lstStyle/>
          <a:p>
            <a:pPr algn="just" fontAlgn="base"/>
            <a:r>
              <a:rPr lang="es-MX" sz="2400" dirty="0">
                <a:solidFill>
                  <a:srgbClr val="666666"/>
                </a:solidFill>
                <a:latin typeface="Georgia" panose="02040502050405020303" pitchFamily="18" charset="0"/>
              </a:rPr>
              <a:t>Liderar y delegar van de la mano. Para algunas personas, delegar es fácil. Para otras</a:t>
            </a:r>
            <a:r>
              <a:rPr lang="es-MX" sz="2400" dirty="0" smtClean="0">
                <a:solidFill>
                  <a:srgbClr val="666666"/>
                </a:solidFill>
                <a:latin typeface="Georgia" panose="02040502050405020303" pitchFamily="18" charset="0"/>
              </a:rPr>
              <a:t>, poner  </a:t>
            </a:r>
            <a:r>
              <a:rPr lang="es-MX" sz="2400" dirty="0">
                <a:solidFill>
                  <a:srgbClr val="666666"/>
                </a:solidFill>
                <a:latin typeface="Georgia" panose="02040502050405020303" pitchFamily="18" charset="0"/>
              </a:rPr>
              <a:t>en manos de  </a:t>
            </a:r>
            <a:r>
              <a:rPr lang="es-MX" sz="2400" dirty="0" smtClean="0">
                <a:solidFill>
                  <a:srgbClr val="666666"/>
                </a:solidFill>
                <a:latin typeface="Georgia" panose="02040502050405020303" pitchFamily="18" charset="0"/>
              </a:rPr>
              <a:t>los demás  </a:t>
            </a:r>
            <a:r>
              <a:rPr lang="es-MX" sz="2400" dirty="0">
                <a:solidFill>
                  <a:srgbClr val="666666"/>
                </a:solidFill>
                <a:latin typeface="Georgia" panose="02040502050405020303" pitchFamily="18" charset="0"/>
              </a:rPr>
              <a:t>la tarea más </a:t>
            </a:r>
            <a:r>
              <a:rPr lang="es-MX" sz="2400" dirty="0" smtClean="0">
                <a:solidFill>
                  <a:srgbClr val="666666"/>
                </a:solidFill>
                <a:latin typeface="Georgia" panose="02040502050405020303" pitchFamily="18" charset="0"/>
              </a:rPr>
              <a:t>sencilla  </a:t>
            </a:r>
            <a:r>
              <a:rPr lang="es-MX" sz="2400" dirty="0">
                <a:solidFill>
                  <a:srgbClr val="666666"/>
                </a:solidFill>
                <a:latin typeface="Georgia" panose="02040502050405020303" pitchFamily="18" charset="0"/>
              </a:rPr>
              <a:t>es </a:t>
            </a:r>
            <a:r>
              <a:rPr lang="es-MX" sz="2400" dirty="0" smtClean="0">
                <a:solidFill>
                  <a:srgbClr val="666666"/>
                </a:solidFill>
                <a:latin typeface="Georgia" panose="02040502050405020303" pitchFamily="18" charset="0"/>
              </a:rPr>
              <a:t>muy complicado, piensan que no hay nadie más eficaz para hacer el trabajo, y tienen el impulso de hacer todo ellos mismo. .</a:t>
            </a:r>
            <a:endParaRPr lang="es-MX" sz="2400" dirty="0">
              <a:solidFill>
                <a:srgbClr val="666666"/>
              </a:solidFill>
              <a:latin typeface="Georgia" panose="02040502050405020303" pitchFamily="18" charset="0"/>
            </a:endParaRPr>
          </a:p>
          <a:p>
            <a:pPr marL="0" indent="0">
              <a:buNone/>
            </a:pPr>
            <a:endParaRPr lang="es-MX" sz="4400" dirty="0">
              <a:latin typeface="Grabiola"/>
            </a:endParaRPr>
          </a:p>
        </p:txBody>
      </p:sp>
      <p:pic>
        <p:nvPicPr>
          <p:cNvPr id="4" name="Imagen 3"/>
          <p:cNvPicPr>
            <a:picLocks noChangeAspect="1"/>
          </p:cNvPicPr>
          <p:nvPr/>
        </p:nvPicPr>
        <p:blipFill>
          <a:blip r:embed="rId2"/>
          <a:stretch>
            <a:fillRect/>
          </a:stretch>
        </p:blipFill>
        <p:spPr>
          <a:xfrm>
            <a:off x="4974934" y="4262908"/>
            <a:ext cx="4516796" cy="2408348"/>
          </a:xfrm>
          <a:prstGeom prst="rect">
            <a:avLst/>
          </a:prstGeom>
        </p:spPr>
      </p:pic>
    </p:spTree>
    <p:extLst>
      <p:ext uri="{BB962C8B-B14F-4D97-AF65-F5344CB8AC3E}">
        <p14:creationId xmlns:p14="http://schemas.microsoft.com/office/powerpoint/2010/main" val="356416804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i="1" dirty="0">
                <a:latin typeface="Georgia" panose="02040502050405020303" pitchFamily="18" charset="0"/>
              </a:rPr>
              <a:t>REFERENCIAS DE IMAGÉNES</a:t>
            </a:r>
          </a:p>
        </p:txBody>
      </p:sp>
      <p:sp>
        <p:nvSpPr>
          <p:cNvPr id="3" name="Marcador de contenido 2"/>
          <p:cNvSpPr>
            <a:spLocks noGrp="1"/>
          </p:cNvSpPr>
          <p:nvPr>
            <p:ph idx="1"/>
          </p:nvPr>
        </p:nvSpPr>
        <p:spPr/>
        <p:txBody>
          <a:bodyPr>
            <a:normAutofit fontScale="25000" lnSpcReduction="20000"/>
          </a:bodyPr>
          <a:lstStyle/>
          <a:p>
            <a:r>
              <a:rPr lang="es-MX" sz="9600" dirty="0">
                <a:latin typeface="Grabiola"/>
              </a:rPr>
              <a:t>https://</a:t>
            </a:r>
            <a:r>
              <a:rPr lang="es-MX" sz="9600" dirty="0" smtClean="0">
                <a:latin typeface="Grabiola"/>
              </a:rPr>
              <a:t>es.wikihow.com/ser-un-buen-l%C3%ADder-de-grupo</a:t>
            </a:r>
          </a:p>
          <a:p>
            <a:r>
              <a:rPr lang="es-MX" sz="9600" dirty="0">
                <a:latin typeface="Grabiola"/>
              </a:rPr>
              <a:t>ttps://www.google.com.mx/search?q=ATAQUES+PERSONALES&amp;source=lnms&amp;tbm=isch&amp;sa=X&amp;ved=0ahUKEwiQ5cf5xITXAhXLzVQKHdhtANQQ_AUICigB&amp;biw=1517&amp;bih=735#imgrc=zTWuoPNTBpKXVM</a:t>
            </a:r>
          </a:p>
          <a:p>
            <a:r>
              <a:rPr lang="es-MX" sz="9600" dirty="0" smtClean="0">
                <a:latin typeface="Grabiola"/>
              </a:rPr>
              <a:t>http</a:t>
            </a:r>
            <a:r>
              <a:rPr lang="es-MX" sz="9600" dirty="0">
                <a:latin typeface="Grabiola"/>
              </a:rPr>
              <a:t>://</a:t>
            </a:r>
            <a:r>
              <a:rPr lang="es-MX" sz="9600" dirty="0" smtClean="0">
                <a:latin typeface="Grabiola"/>
              </a:rPr>
              <a:t>image.slidesharecdn.com/gestindeconflictos2-110917162424-phpapp02/95/manejo-de-conflictos-1-728.jpg?cb=1316277151</a:t>
            </a:r>
          </a:p>
          <a:p>
            <a:endParaRPr lang="es-MX" sz="9600" dirty="0" smtClean="0">
              <a:latin typeface="Grabiola"/>
            </a:endParaRPr>
          </a:p>
          <a:p>
            <a:r>
              <a:rPr lang="es-MX" sz="9600" dirty="0">
                <a:latin typeface="Grabiola"/>
              </a:rPr>
              <a:t>http://cipasgenesis.weebly.com/uploads/4/1/5/5/41555423/4020394.jpg?1414622176</a:t>
            </a:r>
          </a:p>
          <a:p>
            <a:endParaRPr lang="es-MX" sz="4400" dirty="0">
              <a:latin typeface="Grabiola"/>
            </a:endParaRPr>
          </a:p>
        </p:txBody>
      </p:sp>
    </p:spTree>
    <p:extLst>
      <p:ext uri="{BB962C8B-B14F-4D97-AF65-F5344CB8AC3E}">
        <p14:creationId xmlns:p14="http://schemas.microsoft.com/office/powerpoint/2010/main" val="283292776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i="1" dirty="0">
                <a:latin typeface="Grabiola"/>
              </a:rPr>
              <a:t>REFERENCIAS DE IMAGÉNES</a:t>
            </a:r>
          </a:p>
        </p:txBody>
      </p:sp>
      <p:sp>
        <p:nvSpPr>
          <p:cNvPr id="3" name="Marcador de contenido 2"/>
          <p:cNvSpPr>
            <a:spLocks noGrp="1"/>
          </p:cNvSpPr>
          <p:nvPr>
            <p:ph idx="1"/>
          </p:nvPr>
        </p:nvSpPr>
        <p:spPr/>
        <p:txBody>
          <a:bodyPr>
            <a:normAutofit/>
          </a:bodyPr>
          <a:lstStyle/>
          <a:p>
            <a:r>
              <a:rPr lang="es-MX" sz="2400" dirty="0">
                <a:latin typeface="Grabiola"/>
              </a:rPr>
              <a:t>http://cipasgenesis.weebly.com/uploads/4/1/5/5/41555423/4020394.jpg?1414622176</a:t>
            </a:r>
          </a:p>
          <a:p>
            <a:r>
              <a:rPr lang="es-MX" sz="2400" dirty="0">
                <a:latin typeface="Grabiola"/>
              </a:rPr>
              <a:t>https://userscontent2.emaze.com/images/5c0cabc6-3530-4613-a172-c44e3a4d2bc1/4cb46cd6-fb18-4470-a8d4-fffe74443bac.jpg</a:t>
            </a:r>
          </a:p>
          <a:p>
            <a:r>
              <a:rPr lang="es-MX" sz="2400" dirty="0">
                <a:latin typeface="Grabiola"/>
              </a:rPr>
              <a:t>https://encrypted-tbn0.gstatic.com/images?q=tbn:ANd9GcRMWFaplWXou1vr60SBHrMNjedAbxk2evioRjjarhQAHDEwoBJjiw</a:t>
            </a:r>
          </a:p>
          <a:p>
            <a:endParaRPr lang="es-MX" sz="2400" dirty="0">
              <a:latin typeface="Grabiola"/>
            </a:endParaRPr>
          </a:p>
        </p:txBody>
      </p:sp>
    </p:spTree>
    <p:extLst>
      <p:ext uri="{BB962C8B-B14F-4D97-AF65-F5344CB8AC3E}">
        <p14:creationId xmlns:p14="http://schemas.microsoft.com/office/powerpoint/2010/main" val="3205911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i="1" dirty="0" smtClean="0">
                <a:solidFill>
                  <a:srgbClr val="666666"/>
                </a:solidFill>
                <a:latin typeface="Georgia" panose="02040502050405020303" pitchFamily="18" charset="0"/>
              </a:rPr>
              <a:t>“La </a:t>
            </a:r>
            <a:r>
              <a:rPr lang="es-MX" sz="4400" b="1" i="1" dirty="0">
                <a:solidFill>
                  <a:srgbClr val="666666"/>
                </a:solidFill>
                <a:latin typeface="Georgia" panose="02040502050405020303" pitchFamily="18" charset="0"/>
              </a:rPr>
              <a:t>delegación de tareas” </a:t>
            </a:r>
            <a:endParaRPr lang="es-MX" sz="4400" b="1" i="1" dirty="0">
              <a:latin typeface="Georgia" panose="02040502050405020303" pitchFamily="18" charset="0"/>
            </a:endParaRPr>
          </a:p>
        </p:txBody>
      </p:sp>
      <p:sp>
        <p:nvSpPr>
          <p:cNvPr id="3" name="Marcador de contenido 2"/>
          <p:cNvSpPr>
            <a:spLocks noGrp="1"/>
          </p:cNvSpPr>
          <p:nvPr>
            <p:ph idx="1"/>
          </p:nvPr>
        </p:nvSpPr>
        <p:spPr>
          <a:xfrm>
            <a:off x="2408907" y="1905000"/>
            <a:ext cx="8915400" cy="3777622"/>
          </a:xfrm>
        </p:spPr>
        <p:txBody>
          <a:bodyPr>
            <a:noAutofit/>
          </a:bodyPr>
          <a:lstStyle/>
          <a:p>
            <a:pPr algn="just"/>
            <a:r>
              <a:rPr lang="es-MX" sz="4400" dirty="0">
                <a:solidFill>
                  <a:srgbClr val="666666"/>
                </a:solidFill>
                <a:latin typeface="Gabriola" panose="04040605051002020D02" pitchFamily="82" charset="0"/>
              </a:rPr>
              <a:t> </a:t>
            </a:r>
            <a:r>
              <a:rPr lang="es-MX" sz="2800" dirty="0" smtClean="0">
                <a:solidFill>
                  <a:srgbClr val="666666"/>
                </a:solidFill>
                <a:latin typeface="Georgia" panose="02040502050405020303" pitchFamily="18" charset="0"/>
              </a:rPr>
              <a:t>Es una </a:t>
            </a:r>
            <a:r>
              <a:rPr lang="es-MX" sz="2800" dirty="0">
                <a:solidFill>
                  <a:srgbClr val="666666"/>
                </a:solidFill>
                <a:latin typeface="Georgia" panose="02040502050405020303" pitchFamily="18" charset="0"/>
              </a:rPr>
              <a:t>de las </a:t>
            </a:r>
            <a:r>
              <a:rPr lang="es-MX" sz="2800" dirty="0" smtClean="0">
                <a:solidFill>
                  <a:srgbClr val="666666"/>
                </a:solidFill>
                <a:latin typeface="Georgia" panose="02040502050405020303" pitchFamily="18" charset="0"/>
              </a:rPr>
              <a:t>habilidades  que permiten dejar atrás el </a:t>
            </a:r>
            <a:r>
              <a:rPr lang="es-MX" sz="2800" dirty="0">
                <a:solidFill>
                  <a:srgbClr val="666666"/>
                </a:solidFill>
                <a:latin typeface="Georgia" panose="02040502050405020303" pitchFamily="18" charset="0"/>
              </a:rPr>
              <a:t>recelo de ser prescindibles o un equivocado complejo de culpa al cargar a otros con </a:t>
            </a:r>
            <a:r>
              <a:rPr lang="es-MX" sz="2800" dirty="0" smtClean="0">
                <a:solidFill>
                  <a:srgbClr val="666666"/>
                </a:solidFill>
                <a:latin typeface="Georgia" panose="02040502050405020303" pitchFamily="18" charset="0"/>
              </a:rPr>
              <a:t>parte del  trabajo</a:t>
            </a:r>
            <a:r>
              <a:rPr lang="es-MX" sz="2800" dirty="0">
                <a:solidFill>
                  <a:srgbClr val="666666"/>
                </a:solidFill>
                <a:latin typeface="Georgia" panose="02040502050405020303" pitchFamily="18" charset="0"/>
              </a:rPr>
              <a:t>.</a:t>
            </a:r>
            <a:endParaRPr lang="es-MX" sz="2800" dirty="0">
              <a:latin typeface="Georgia" panose="02040502050405020303" pitchFamily="18" charset="0"/>
            </a:endParaRPr>
          </a:p>
        </p:txBody>
      </p:sp>
      <p:pic>
        <p:nvPicPr>
          <p:cNvPr id="4" name="Imagen 3"/>
          <p:cNvPicPr>
            <a:picLocks noChangeAspect="1"/>
          </p:cNvPicPr>
          <p:nvPr/>
        </p:nvPicPr>
        <p:blipFill>
          <a:blip r:embed="rId2"/>
          <a:stretch>
            <a:fillRect/>
          </a:stretch>
        </p:blipFill>
        <p:spPr>
          <a:xfrm rot="158138">
            <a:off x="3259299" y="4143232"/>
            <a:ext cx="2771775" cy="2176040"/>
          </a:xfrm>
          <a:prstGeom prst="rect">
            <a:avLst/>
          </a:prstGeom>
        </p:spPr>
      </p:pic>
      <p:pic>
        <p:nvPicPr>
          <p:cNvPr id="5" name="Imagen 4"/>
          <p:cNvPicPr>
            <a:picLocks noChangeAspect="1"/>
          </p:cNvPicPr>
          <p:nvPr/>
        </p:nvPicPr>
        <p:blipFill>
          <a:blip r:embed="rId3"/>
          <a:stretch>
            <a:fillRect/>
          </a:stretch>
        </p:blipFill>
        <p:spPr>
          <a:xfrm>
            <a:off x="7046912" y="4022411"/>
            <a:ext cx="3798357" cy="2426194"/>
          </a:xfrm>
          <a:prstGeom prst="rect">
            <a:avLst/>
          </a:prstGeom>
        </p:spPr>
      </p:pic>
    </p:spTree>
    <p:extLst>
      <p:ext uri="{BB962C8B-B14F-4D97-AF65-F5344CB8AC3E}">
        <p14:creationId xmlns:p14="http://schemas.microsoft.com/office/powerpoint/2010/main" val="1831537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400" b="1" i="1" dirty="0">
                <a:solidFill>
                  <a:srgbClr val="444444"/>
                </a:solidFill>
                <a:latin typeface="Georgia" panose="02040502050405020303" pitchFamily="18" charset="0"/>
              </a:rPr>
              <a:t>¿</a:t>
            </a:r>
            <a:r>
              <a:rPr lang="es-MX" sz="4400" b="1" i="1" dirty="0" smtClean="0">
                <a:solidFill>
                  <a:srgbClr val="444444"/>
                </a:solidFill>
                <a:latin typeface="Georgia" panose="02040502050405020303" pitchFamily="18" charset="0"/>
              </a:rPr>
              <a:t>Por </a:t>
            </a:r>
            <a:r>
              <a:rPr lang="es-MX" sz="4400" b="1" i="1" dirty="0">
                <a:solidFill>
                  <a:srgbClr val="444444"/>
                </a:solidFill>
                <a:latin typeface="Georgia" panose="02040502050405020303" pitchFamily="18" charset="0"/>
              </a:rPr>
              <a:t>qué es importante delegar?</a:t>
            </a:r>
            <a:r>
              <a:rPr lang="es-MX" sz="4400" b="1" dirty="0">
                <a:solidFill>
                  <a:srgbClr val="444444"/>
                </a:solidFill>
                <a:latin typeface="Georgia" panose="02040502050405020303" pitchFamily="18" charset="0"/>
              </a:rPr>
              <a:t/>
            </a:r>
            <a:br>
              <a:rPr lang="es-MX" sz="4400" b="1" dirty="0">
                <a:solidFill>
                  <a:srgbClr val="444444"/>
                </a:solidFill>
                <a:latin typeface="Georgia" panose="02040502050405020303" pitchFamily="18" charset="0"/>
              </a:rPr>
            </a:br>
            <a:endParaRPr lang="es-MX" sz="4400" b="1" dirty="0">
              <a:latin typeface="Georgia" panose="02040502050405020303" pitchFamily="18" charset="0"/>
            </a:endParaRPr>
          </a:p>
        </p:txBody>
      </p:sp>
      <p:sp>
        <p:nvSpPr>
          <p:cNvPr id="3" name="Marcador de contenido 2"/>
          <p:cNvSpPr>
            <a:spLocks noGrp="1"/>
          </p:cNvSpPr>
          <p:nvPr>
            <p:ph idx="1"/>
          </p:nvPr>
        </p:nvSpPr>
        <p:spPr/>
        <p:txBody>
          <a:bodyPr>
            <a:noAutofit/>
          </a:bodyPr>
          <a:lstStyle/>
          <a:p>
            <a:pPr algn="just" fontAlgn="base"/>
            <a:r>
              <a:rPr lang="es-MX" sz="2800" dirty="0" smtClean="0">
                <a:solidFill>
                  <a:srgbClr val="666666"/>
                </a:solidFill>
                <a:latin typeface="Georgia" panose="02040502050405020303" pitchFamily="18" charset="0"/>
              </a:rPr>
              <a:t>Aceptar </a:t>
            </a:r>
            <a:r>
              <a:rPr lang="es-MX" sz="2800" dirty="0">
                <a:solidFill>
                  <a:srgbClr val="666666"/>
                </a:solidFill>
                <a:latin typeface="Georgia" panose="02040502050405020303" pitchFamily="18" charset="0"/>
              </a:rPr>
              <a:t>que no </a:t>
            </a:r>
            <a:r>
              <a:rPr lang="es-MX" sz="2800" dirty="0" smtClean="0">
                <a:solidFill>
                  <a:srgbClr val="666666"/>
                </a:solidFill>
                <a:latin typeface="Georgia" panose="02040502050405020303" pitchFamily="18" charset="0"/>
              </a:rPr>
              <a:t>es posible  hacer  </a:t>
            </a:r>
            <a:r>
              <a:rPr lang="es-MX" sz="2800" dirty="0">
                <a:solidFill>
                  <a:srgbClr val="666666"/>
                </a:solidFill>
                <a:latin typeface="Georgia" panose="02040502050405020303" pitchFamily="18" charset="0"/>
              </a:rPr>
              <a:t>todo </a:t>
            </a:r>
            <a:r>
              <a:rPr lang="es-MX" sz="2800" dirty="0" smtClean="0">
                <a:solidFill>
                  <a:srgbClr val="666666"/>
                </a:solidFill>
                <a:latin typeface="Georgia" panose="02040502050405020303" pitchFamily="18" charset="0"/>
              </a:rPr>
              <a:t>uno mismo </a:t>
            </a:r>
            <a:r>
              <a:rPr lang="es-MX" sz="2800" dirty="0">
                <a:solidFill>
                  <a:srgbClr val="666666"/>
                </a:solidFill>
                <a:latin typeface="Georgia" panose="02040502050405020303" pitchFamily="18" charset="0"/>
              </a:rPr>
              <a:t>es el primer paso para delegar. </a:t>
            </a:r>
            <a:endParaRPr lang="es-MX" sz="2800" dirty="0" smtClean="0">
              <a:solidFill>
                <a:srgbClr val="666666"/>
              </a:solidFill>
              <a:latin typeface="Georgia" panose="02040502050405020303" pitchFamily="18" charset="0"/>
            </a:endParaRPr>
          </a:p>
          <a:p>
            <a:pPr algn="just" fontAlgn="base"/>
            <a:endParaRPr lang="es-MX" sz="2800" dirty="0">
              <a:solidFill>
                <a:srgbClr val="666666"/>
              </a:solidFill>
              <a:latin typeface="Georgia" panose="02040502050405020303" pitchFamily="18" charset="0"/>
            </a:endParaRPr>
          </a:p>
          <a:p>
            <a:pPr lvl="0" algn="just" fontAlgn="base">
              <a:buClr>
                <a:srgbClr val="A53010"/>
              </a:buClr>
            </a:pPr>
            <a:r>
              <a:rPr lang="es-MX" sz="2800" dirty="0">
                <a:solidFill>
                  <a:srgbClr val="444444"/>
                </a:solidFill>
                <a:latin typeface="Georgia" panose="02040502050405020303" pitchFamily="18" charset="0"/>
              </a:rPr>
              <a:t>Tendremos tiempo y energías para hacer tareas más importantes</a:t>
            </a:r>
          </a:p>
          <a:p>
            <a:pPr algn="just" fontAlgn="base"/>
            <a:endParaRPr lang="es-MX" sz="2400" dirty="0" smtClean="0">
              <a:solidFill>
                <a:srgbClr val="666666"/>
              </a:solidFill>
              <a:latin typeface="Georgia" panose="020405020504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5664" y="4481846"/>
            <a:ext cx="4923503" cy="18287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14132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894</TotalTime>
  <Words>2106</Words>
  <Application>Microsoft Office PowerPoint</Application>
  <PresentationFormat>Panorámica</PresentationFormat>
  <Paragraphs>285</Paragraphs>
  <Slides>71</Slides>
  <Notes>1</Notes>
  <HiddenSlides>0</HiddenSlides>
  <MMClips>0</MMClips>
  <ScaleCrop>false</ScaleCrop>
  <HeadingPairs>
    <vt:vector size="6" baseType="variant">
      <vt:variant>
        <vt:lpstr>Fuentes usadas</vt:lpstr>
      </vt:variant>
      <vt:variant>
        <vt:i4>11</vt:i4>
      </vt:variant>
      <vt:variant>
        <vt:lpstr>Tema</vt:lpstr>
      </vt:variant>
      <vt:variant>
        <vt:i4>2</vt:i4>
      </vt:variant>
      <vt:variant>
        <vt:lpstr>Títulos de diapositiva</vt:lpstr>
      </vt:variant>
      <vt:variant>
        <vt:i4>71</vt:i4>
      </vt:variant>
    </vt:vector>
  </HeadingPairs>
  <TitlesOfParts>
    <vt:vector size="84" baseType="lpstr">
      <vt:lpstr>Arial</vt:lpstr>
      <vt:lpstr>Calibri</vt:lpstr>
      <vt:lpstr>Calibri Light</vt:lpstr>
      <vt:lpstr>Century Gothic</vt:lpstr>
      <vt:lpstr>Gabriola</vt:lpstr>
      <vt:lpstr>Georgia</vt:lpstr>
      <vt:lpstr>Grabiola</vt:lpstr>
      <vt:lpstr>Helvetica Neue</vt:lpstr>
      <vt:lpstr>MyriadPro-Light</vt:lpstr>
      <vt:lpstr>Times New Roman</vt:lpstr>
      <vt:lpstr>Wingdings 3</vt:lpstr>
      <vt:lpstr>Espiral</vt:lpstr>
      <vt:lpstr>Tema de Office</vt:lpstr>
      <vt:lpstr>Presentación de PowerPoint</vt:lpstr>
      <vt:lpstr> Propósito</vt:lpstr>
      <vt:lpstr>Temática</vt:lpstr>
      <vt:lpstr>Madre Teresa de Calcuta</vt:lpstr>
      <vt:lpstr>Antes de iniciar</vt:lpstr>
      <vt:lpstr>El trabajo colaborativo </vt:lpstr>
      <vt:lpstr>3.1 Aprendiendo a delegar bajo un compromiso de trabajo colaborativo.</vt:lpstr>
      <vt:lpstr>“La delegación de tareas” </vt:lpstr>
      <vt:lpstr>¿Por qué es importante delegar? </vt:lpstr>
      <vt:lpstr>Ventajas de delegar </vt:lpstr>
      <vt:lpstr>Se alienta la satisfacción laboral del  equipo a través de la responsabilidad compartida.  </vt:lpstr>
      <vt:lpstr>Se fomenta la creatividad y la eficiencia </vt:lpstr>
      <vt:lpstr>Es el mejor entrenamiento </vt:lpstr>
      <vt:lpstr>Fortalece la organización </vt:lpstr>
      <vt:lpstr>¿Cómo delegar de forma adecuada? </vt:lpstr>
      <vt:lpstr>Explora las opciones </vt:lpstr>
      <vt:lpstr>Comunicación eficiente </vt:lpstr>
      <vt:lpstr>Cultiva confianza</vt:lpstr>
      <vt:lpstr>Trabajar en equipo: Andrew Carnegie</vt:lpstr>
      <vt:lpstr>Los roles en el equipo </vt:lpstr>
      <vt:lpstr>El cerebro</vt:lpstr>
      <vt:lpstr>Investigador de recursos:</vt:lpstr>
      <vt:lpstr>Coordinador</vt:lpstr>
      <vt:lpstr>Impulsor: </vt:lpstr>
      <vt:lpstr>Monitor Evaluador:</vt:lpstr>
      <vt:lpstr>Cohesionador:</vt:lpstr>
      <vt:lpstr>Implementador:</vt:lpstr>
      <vt:lpstr>Finalizador:</vt:lpstr>
      <vt:lpstr>Especialista</vt:lpstr>
      <vt:lpstr>Roles</vt:lpstr>
      <vt:lpstr>Conocer nuestros propios roles nos ayuda, entre otras cosas, a:  </vt:lpstr>
      <vt:lpstr>Para delegar el trabajo es importante considerar los roles de cada integrante </vt:lpstr>
      <vt:lpstr>3.2 Negociación para la toma de decisiones para beneficio común</vt:lpstr>
      <vt:lpstr>La negociación en el equipo </vt:lpstr>
      <vt:lpstr>Puntos que  se deberán  tener en cuenta al negociar en equipo: </vt:lpstr>
      <vt:lpstr>La gestión del tiempo</vt:lpstr>
      <vt:lpstr>Habilidades y conocimientos</vt:lpstr>
      <vt:lpstr>Recursos físicos</vt:lpstr>
      <vt:lpstr>3.3 Responsabilidad compartida para superar situaciones de conflicto</vt:lpstr>
      <vt:lpstr>Patrick Lencioni   dice:</vt:lpstr>
      <vt:lpstr>La responsabilidad compartida dentro de un equipo  está basada en: </vt:lpstr>
      <vt:lpstr>Las disfunciones del equipo que dificultan la responsabilidad entre sus integrantes: </vt:lpstr>
      <vt:lpstr>El  temor al conflicto</vt:lpstr>
      <vt:lpstr>La  falta de compromiso</vt:lpstr>
      <vt:lpstr>La falta de atención a los resultados</vt:lpstr>
      <vt:lpstr>En un  equipo cohesionado</vt:lpstr>
      <vt:lpstr>3.4 ¿Cómo superar  situaciones de conflicto interpersonal en equipos de trabajo?</vt:lpstr>
      <vt:lpstr>En todas las relaciones existen conflictos </vt:lpstr>
      <vt:lpstr>El conflicto como tabú</vt:lpstr>
      <vt:lpstr>Evitar el conflicto </vt:lpstr>
      <vt:lpstr>Evitar el conflicto no lo resuelve</vt:lpstr>
      <vt:lpstr>¿Cómo se las arregla un equipo para desarrollar la capacidad y disposición para comprometerse en un conflicto saludable?</vt:lpstr>
      <vt:lpstr>Excavar</vt:lpstr>
      <vt:lpstr>Autorización sobre la marcha.</vt:lpstr>
      <vt:lpstr>Una manera sencilla pero eficaz </vt:lpstr>
      <vt:lpstr>El papel del líder</vt:lpstr>
      <vt:lpstr>Resolver conflictos beneficia el trabajo en equipo</vt:lpstr>
      <vt:lpstr>Reflexión </vt:lpstr>
      <vt:lpstr>Bibliografía  </vt:lpstr>
      <vt:lpstr>REFERENCIAS DE IMAGÉNES</vt:lpstr>
      <vt:lpstr>REFERENCIAS DE IMAGÉNES</vt:lpstr>
      <vt:lpstr>REFERENCIAS DE IMAGÉNES</vt:lpstr>
      <vt:lpstr>REFERENCIAS DE IMAGÉNES</vt:lpstr>
      <vt:lpstr>REFERENCIAS DE IMAGÉNES</vt:lpstr>
      <vt:lpstr>REFERENCIAS DE IMAGÉNES</vt:lpstr>
      <vt:lpstr>REFERENCIAS DE IMAGÉNES</vt:lpstr>
      <vt:lpstr>REFERENCIAS DE IMAGÉNES</vt:lpstr>
      <vt:lpstr>REFERENCIAS DE IMAGÉNES</vt:lpstr>
      <vt:lpstr>REFERENCIAS DE IMAGÉNES</vt:lpstr>
      <vt:lpstr>REFERENCIAS DE IMAGÉNES</vt:lpstr>
      <vt:lpstr>REFERENCIAS DE IMAGÉNES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Propósito</dc:title>
  <dc:creator>Acer</dc:creator>
  <cp:lastModifiedBy>Beatriz</cp:lastModifiedBy>
  <cp:revision>104</cp:revision>
  <dcterms:created xsi:type="dcterms:W3CDTF">2016-06-07T00:34:56Z</dcterms:created>
  <dcterms:modified xsi:type="dcterms:W3CDTF">2017-10-22T18:34:15Z</dcterms:modified>
</cp:coreProperties>
</file>