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86" r:id="rId3"/>
    <p:sldId id="257" r:id="rId4"/>
    <p:sldId id="258" r:id="rId5"/>
    <p:sldId id="287" r:id="rId6"/>
    <p:sldId id="259" r:id="rId7"/>
    <p:sldId id="269" r:id="rId8"/>
    <p:sldId id="293" r:id="rId9"/>
    <p:sldId id="261" r:id="rId10"/>
    <p:sldId id="278" r:id="rId11"/>
    <p:sldId id="292" r:id="rId12"/>
    <p:sldId id="262" r:id="rId13"/>
    <p:sldId id="272" r:id="rId14"/>
    <p:sldId id="273" r:id="rId15"/>
    <p:sldId id="263" r:id="rId16"/>
    <p:sldId id="264" r:id="rId17"/>
    <p:sldId id="265" r:id="rId18"/>
    <p:sldId id="279" r:id="rId19"/>
    <p:sldId id="289" r:id="rId20"/>
    <p:sldId id="280" r:id="rId21"/>
    <p:sldId id="266" r:id="rId22"/>
    <p:sldId id="268" r:id="rId23"/>
    <p:sldId id="276" r:id="rId24"/>
    <p:sldId id="288" r:id="rId25"/>
    <p:sldId id="277" r:id="rId26"/>
    <p:sldId id="281" r:id="rId27"/>
    <p:sldId id="282" r:id="rId28"/>
    <p:sldId id="283" r:id="rId29"/>
    <p:sldId id="291" r:id="rId30"/>
    <p:sldId id="284" r:id="rId31"/>
    <p:sldId id="274" r:id="rId32"/>
    <p:sldId id="275" r:id="rId33"/>
    <p:sldId id="290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63" autoAdjust="0"/>
    <p:restoredTop sz="94660"/>
  </p:normalViewPr>
  <p:slideViewPr>
    <p:cSldViewPr snapToGrid="0">
      <p:cViewPr varScale="1">
        <p:scale>
          <a:sx n="52" d="100"/>
          <a:sy n="52" d="100"/>
        </p:scale>
        <p:origin x="49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69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2214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099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7567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76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318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237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472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506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461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148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C93F4D0-3F27-4CFF-B6E2-A8AF6BA7DB27}" type="datetimeFigureOut">
              <a:rPr lang="es-MX" smtClean="0"/>
              <a:t>03/09/2017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4D90CFE-04C6-4242-BD10-5723DF2B72F3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51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ografiasyvidas.com/biografia/m/maslow.htm" TargetMode="External"/><Relationship Id="rId2" Type="http://schemas.openxmlformats.org/officeDocument/2006/relationships/hyperlink" Target="http://biblioteca.itson.mx/oa/educacion/oa7/ventajas_del_trabajo_colaborativo/t3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iografiasyvidas.com/biografia/k/kuhn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b="1" dirty="0"/>
              <a:t>Universidad Autónoma del Estado de México</a:t>
            </a:r>
            <a:br>
              <a:rPr lang="es-MX" sz="2800" b="1" dirty="0"/>
            </a:br>
            <a:r>
              <a:rPr lang="es-MX" sz="2800" b="1" dirty="0"/>
              <a:t>Plantel Nezahualcóyotl de la Escuela Preparatoria</a:t>
            </a:r>
            <a:br>
              <a:rPr lang="es-MX" sz="2800" b="1" dirty="0"/>
            </a:br>
            <a:r>
              <a:rPr lang="es-MX" sz="2800" b="1" dirty="0"/>
              <a:t/>
            </a:r>
            <a:br>
              <a:rPr lang="es-MX" sz="2800" b="1" dirty="0"/>
            </a:br>
            <a:r>
              <a:rPr lang="es-MX" sz="2800" b="1" dirty="0"/>
              <a:t>Asignatura: Cultura Emprendedora</a:t>
            </a:r>
            <a:br>
              <a:rPr lang="es-MX" sz="2800" b="1" dirty="0"/>
            </a:br>
            <a:r>
              <a:rPr lang="es-MX" sz="2800" b="1" dirty="0"/>
              <a:t>Nivel Medio Superior (6o. Semestre)</a:t>
            </a:r>
            <a:br>
              <a:rPr lang="es-MX" sz="2800" b="1" dirty="0"/>
            </a:br>
            <a:r>
              <a:rPr lang="es-MX" sz="2800" b="1" dirty="0"/>
              <a:t>CBU 2009</a:t>
            </a:r>
            <a:br>
              <a:rPr lang="es-MX" sz="2800" b="1" dirty="0"/>
            </a:br>
            <a:r>
              <a:rPr lang="es-MX" sz="2800" b="1" dirty="0"/>
              <a:t>Módulo </a:t>
            </a:r>
            <a:r>
              <a:rPr lang="es-MX" sz="2800" b="1" dirty="0" smtClean="0"/>
              <a:t>I: En sus Marcas</a:t>
            </a:r>
            <a:br>
              <a:rPr lang="es-MX" sz="2800" b="1" dirty="0" smtClean="0"/>
            </a:br>
            <a:r>
              <a:rPr lang="es-MX" sz="2800" b="1" dirty="0" smtClean="0"/>
              <a:t>Créditos</a:t>
            </a:r>
            <a:r>
              <a:rPr lang="es-MX" sz="2800" b="1" dirty="0"/>
              <a:t>: 5</a:t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b="1" dirty="0"/>
              <a:t>Autor: m. en </a:t>
            </a:r>
            <a:r>
              <a:rPr lang="es-MX" b="1" dirty="0" err="1"/>
              <a:t>daes</a:t>
            </a:r>
            <a:r>
              <a:rPr lang="es-MX" b="1" dirty="0"/>
              <a:t>. Adriana Muñoz Flores</a:t>
            </a:r>
            <a:br>
              <a:rPr lang="es-MX" b="1" dirty="0"/>
            </a:br>
            <a:r>
              <a:rPr lang="es-MX" b="1" dirty="0" smtClean="0"/>
              <a:t>Mayo </a:t>
            </a:r>
            <a:r>
              <a:rPr lang="es-MX" b="1" dirty="0" smtClean="0"/>
              <a:t>2017</a:t>
            </a:r>
            <a:r>
              <a:rPr lang="es-MX" b="1" dirty="0"/>
              <a:t/>
            </a:r>
            <a:br>
              <a:rPr lang="es-MX" b="1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85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Ejemplos de Potencialidades del Ser Humano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La capacidad de intelección, de investigación, de acción, de reflexión, de atención, de interlocución, de interpelación, de cuidado, de reconsideración, de amor, entre muchas otras.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87638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Filosofía de la educación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Plantea </a:t>
            </a:r>
            <a:r>
              <a:rPr lang="es-MX" sz="3600" dirty="0"/>
              <a:t>que el desarrollo de todas las potencialidades del ser humano es el fin superior a la educación.</a:t>
            </a:r>
          </a:p>
          <a:p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49266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El primer paso es ¡ Creer en ti mismo y en quien te rodea!</a:t>
            </a:r>
            <a:endParaRPr lang="es-MX" sz="32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64" y="758952"/>
            <a:ext cx="10186416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1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sz="3600" b="1" dirty="0"/>
              <a:t>El segundo Paso es demostrar la capacidad que tienen para enfrentar los problemas o retos que se han presentado en su vida</a:t>
            </a:r>
          </a:p>
          <a:p>
            <a:pPr algn="just"/>
            <a:endParaRPr lang="es-MX" sz="36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758952"/>
            <a:ext cx="10058400" cy="356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8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El Empleado </a:t>
            </a:r>
            <a:r>
              <a:rPr lang="es-MX" b="1" dirty="0" smtClean="0"/>
              <a:t>Emprendedor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3600" dirty="0" smtClean="0"/>
              <a:t>Desarrolla </a:t>
            </a:r>
            <a:r>
              <a:rPr lang="es-MX" sz="3600" dirty="0"/>
              <a:t>nuevos proyectos, propone métodos para optimizar recursos, es responsable, se lleva bien con sus compañeros y se siente parte de la </a:t>
            </a:r>
            <a:r>
              <a:rPr lang="es-MX" sz="3600" dirty="0" smtClean="0"/>
              <a:t>empresa.</a:t>
            </a:r>
            <a:endParaRPr lang="es-MX" sz="3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273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b="1" dirty="0"/>
              <a:t>D</a:t>
            </a:r>
            <a:r>
              <a:rPr lang="es-MX" sz="5300" b="1" dirty="0" smtClean="0"/>
              <a:t>esarrollo Integral</a:t>
            </a:r>
            <a:r>
              <a:rPr lang="es-MX" sz="5300" b="1" dirty="0"/>
              <a:t/>
            </a:r>
            <a:br>
              <a:rPr lang="es-MX" sz="5300" b="1" dirty="0"/>
            </a:br>
            <a:endParaRPr lang="es-MX" sz="53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/>
              <a:t>Debemos tener en cuenta que el desarrollo del ser humano debe ser integral, es decir, debe darse en todas las esferas del individuo: intelectual, física y emocional, y proyectarse en la solución de todos los problemas que se presentan en su vida cotidiana con un enfoque interdisciplinario.</a:t>
            </a:r>
          </a:p>
        </p:txBody>
      </p:sp>
    </p:spTree>
    <p:extLst>
      <p:ext uri="{BB962C8B-B14F-4D97-AF65-F5344CB8AC3E}">
        <p14:creationId xmlns:p14="http://schemas.microsoft.com/office/powerpoint/2010/main" val="250414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Interdisciplinariedad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/>
              <a:t>Es una visión holista, es decir, la comprensión del todo integrado, y no sólo de sus partes, la integración del conocimiento que se ha generado en diversas disciplinas de la realidad.</a:t>
            </a:r>
          </a:p>
          <a:p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5516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/>
              <a:t>Razón </a:t>
            </a:r>
            <a:r>
              <a:rPr lang="es-MX" b="1" dirty="0"/>
              <a:t>por la que se hacen equipos de </a:t>
            </a:r>
            <a:r>
              <a:rPr lang="es-MX" b="1" dirty="0" smtClean="0"/>
              <a:t>trabajo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600" dirty="0">
                <a:solidFill>
                  <a:schemeClr val="tx1"/>
                </a:solidFill>
              </a:rPr>
              <a:t>La sectorización del pensamiento, trabajo e indicadores de rendimiento, son obstáculos para alcanzar metas más integrales, intensificándose el trabajo fraccionado, la especialización, el enfoque sectorial y el individualismo sobre el enfoque </a:t>
            </a:r>
            <a:r>
              <a:rPr lang="es-MX" sz="3600" dirty="0" smtClean="0">
                <a:solidFill>
                  <a:schemeClr val="tx1"/>
                </a:solidFill>
              </a:rPr>
              <a:t>sistémico.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4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Trabajo Colaborativo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Es una herramienta fundamental en el desarrollo de actividades efectivas y productivas, y se aplica en cualquier sector, desde el educativo y deportivo hasta el empresarial.</a:t>
            </a:r>
          </a:p>
        </p:txBody>
      </p:sp>
    </p:spTree>
    <p:extLst>
      <p:ext uri="{BB962C8B-B14F-4D97-AF65-F5344CB8AC3E}">
        <p14:creationId xmlns:p14="http://schemas.microsoft.com/office/powerpoint/2010/main" val="393959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Trabajo Colaborativo</a:t>
            </a:r>
            <a:endParaRPr lang="es-MX" b="1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Es el trabajo donde se desarrollan roles que se relacionan, complementan y diferencian en prosecución de una meta común produciendo algo que nunca podrían haber producido solos. </a:t>
            </a:r>
          </a:p>
          <a:p>
            <a:pPr algn="just"/>
            <a:endParaRPr lang="es-MX" sz="2800" dirty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550" y="2619375"/>
            <a:ext cx="2476500" cy="2476500"/>
          </a:xfrm>
        </p:spPr>
      </p:pic>
    </p:spTree>
    <p:extLst>
      <p:ext uri="{BB962C8B-B14F-4D97-AF65-F5344CB8AC3E}">
        <p14:creationId xmlns:p14="http://schemas.microsoft.com/office/powerpoint/2010/main" val="82754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Cultura Emprendedora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Es la suma de ideas, técnicas y valores orientados a fomentar y desarrollar positivamente todas aquellas actividades que nos permiten satisfacer nuestras necesidades y solucionar los problemas que vivimos a nivel local, regional y mundial.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97145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Equipo de Trabajo</a:t>
            </a:r>
            <a:endParaRPr lang="es-MX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Es el conjunto de individuos que se unen con un objetivo en común y generan una fuerza intrínseca, que de ser positiva  (porque también puede generarse de forma  negativa, con la apatía y falta de trabajo de uno o de varios de sus miembros) les hará alcanzarlo, para beneficio de uno o de todos.</a:t>
            </a:r>
            <a:endParaRPr lang="es-MX" sz="28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456" y="2249424"/>
            <a:ext cx="4078224" cy="3163824"/>
          </a:xfrm>
        </p:spPr>
      </p:pic>
    </p:spTree>
    <p:extLst>
      <p:ext uri="{BB962C8B-B14F-4D97-AF65-F5344CB8AC3E}">
        <p14:creationId xmlns:p14="http://schemas.microsoft.com/office/powerpoint/2010/main" val="366727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Importancia del Trabajo en Equipo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 A partir de lo anterior surge la necesidad de implementar una visión holística, integral e interdisciplinaria para resolver los problemas actuales, que sólo se logra con el trabajo en equipo.</a:t>
            </a:r>
          </a:p>
          <a:p>
            <a:pPr algn="just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8901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</a:t>
            </a:r>
            <a:r>
              <a:rPr lang="es-MX" b="1" dirty="0" smtClean="0"/>
              <a:t>aradigma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s-MX" sz="3600" dirty="0" smtClean="0"/>
              <a:t>El término paradigma fue creado por Thomas S. Kuhn en su libro La estructura de las revoluciones científicas.  </a:t>
            </a:r>
          </a:p>
          <a:p>
            <a:pPr algn="just">
              <a:lnSpc>
                <a:spcPct val="120000"/>
              </a:lnSpc>
            </a:pPr>
            <a:r>
              <a:rPr lang="es-MX" sz="3600" dirty="0"/>
              <a:t>La palabra "paradigma" viene del griego y significa "modelo" o "ejemplo".</a:t>
            </a:r>
          </a:p>
          <a:p>
            <a:pPr algn="just">
              <a:lnSpc>
                <a:spcPct val="120000"/>
              </a:lnSpc>
            </a:pPr>
            <a:endParaRPr lang="es-MX" sz="3600" dirty="0" smtClean="0"/>
          </a:p>
          <a:p>
            <a:pPr algn="just">
              <a:lnSpc>
                <a:spcPct val="120000"/>
              </a:lnSpc>
            </a:pP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7435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152144" y="1005841"/>
            <a:ext cx="10040112" cy="4936300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Los paradigmas tienen un gran poder sobre las conductas de las personas y por ende  sobre el mantenimiento de sistemas y relaciones humanas , puede ser causantes de la inmovilidad de las ideas, ya que actúan sobre moldes inflexibles.</a:t>
            </a:r>
            <a:r>
              <a:rPr lang="es-MX" sz="3600" dirty="0">
                <a:solidFill>
                  <a:srgbClr val="FF0000"/>
                </a:solidFill>
              </a:rPr>
              <a:t/>
            </a:r>
            <a:br>
              <a:rPr lang="es-MX" sz="3600" dirty="0">
                <a:solidFill>
                  <a:srgbClr val="FF0000"/>
                </a:solidFill>
              </a:rPr>
            </a:br>
            <a:r>
              <a:rPr lang="es-MX" sz="3600" dirty="0">
                <a:solidFill>
                  <a:srgbClr val="FF0000"/>
                </a:solidFill>
              </a:rPr>
              <a:t/>
            </a:r>
            <a:br>
              <a:rPr lang="es-MX" sz="3600" dirty="0">
                <a:solidFill>
                  <a:srgbClr val="FF0000"/>
                </a:solidFill>
              </a:rPr>
            </a:br>
            <a:endParaRPr lang="es-MX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Thomas S. Kuhn</a:t>
            </a:r>
            <a:br>
              <a:rPr lang="es-MX" b="1" dirty="0"/>
            </a:br>
            <a:endParaRPr lang="es-MX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5486402" cy="4023360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(Cincinnati, 1922 - Cambridge, 1996) Filósofo de la ciencia estadounidense. </a:t>
            </a:r>
            <a:endParaRPr lang="es-MX" sz="2400" dirty="0" smtClean="0"/>
          </a:p>
          <a:p>
            <a:pPr algn="just"/>
            <a:r>
              <a:rPr lang="es-MX" sz="2400" dirty="0" smtClean="0"/>
              <a:t>La </a:t>
            </a:r>
            <a:r>
              <a:rPr lang="es-MX" sz="2400" dirty="0"/>
              <a:t>comunidad sirve de base a los desarrollos científicos mediante la elaboración o asunción de un </a:t>
            </a:r>
            <a:r>
              <a:rPr lang="es-MX" sz="2400" dirty="0" smtClean="0"/>
              <a:t>paradigma. </a:t>
            </a:r>
            <a:r>
              <a:rPr lang="es-MX" sz="2400" dirty="0" smtClean="0"/>
              <a:t>Sin </a:t>
            </a:r>
            <a:r>
              <a:rPr lang="es-MX" sz="2400" dirty="0"/>
              <a:t>embargo, y dado que los paradigmas pierden validez históricamente, Kuhn explica que cuando se multiplican las </a:t>
            </a:r>
            <a:r>
              <a:rPr lang="es-MX" sz="2400" dirty="0" smtClean="0"/>
              <a:t>anomalías, </a:t>
            </a:r>
            <a:r>
              <a:rPr lang="es-MX" sz="2400" dirty="0"/>
              <a:t>el paradigma queda inservible de modo que se hace necesaria una nueva forma de validez. </a:t>
            </a:r>
          </a:p>
          <a:p>
            <a:pPr algn="just"/>
            <a:endParaRPr lang="es-MX" dirty="0"/>
          </a:p>
        </p:txBody>
      </p:sp>
      <p:pic>
        <p:nvPicPr>
          <p:cNvPr id="6" name="Marcador de contenido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864" y="1845734"/>
            <a:ext cx="4242816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4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Ciencia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Es el conjunto sistematizado de conocimientos sobre algún fenómeno.</a:t>
            </a:r>
          </a:p>
          <a:p>
            <a:r>
              <a:rPr lang="es-MX" sz="3600" dirty="0" smtClean="0"/>
              <a:t>Amplía la comprensión del mundo y sus fenómenos naturales y sociales.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07422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Tecnología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Viene del vocablo griego </a:t>
            </a:r>
            <a:r>
              <a:rPr lang="es-MX" sz="3600" dirty="0" err="1" smtClean="0"/>
              <a:t>tekne</a:t>
            </a:r>
            <a:r>
              <a:rPr lang="es-MX" sz="3600" dirty="0" smtClean="0"/>
              <a:t>, que significa arte,  técnica u  oficio y logos, conjunto de saberes.</a:t>
            </a:r>
          </a:p>
          <a:p>
            <a:pPr algn="just"/>
            <a:r>
              <a:rPr lang="es-MX" sz="3600" dirty="0" smtClean="0"/>
              <a:t>La tecnología es el conjunto de teorías y técnicas que permiten el aprovechamiento práctico del conocimiento científico con el objetivo de satisfacer las necesidades humanas.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2414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Innovación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Es la secuencia de actividades por las cuales un nuevo elemento es introducido en una unidad social con la intención de beneficiar la unidad,   una parte de ella o a la sociedad en conjunto. El elemento no necesita ser enteramente nuevo  o desconocido a los miembros de la unidad, pero debe implicar algún cambio discernible o reto en el status quo.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1275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Beneficios de la ciencia y la tecnología en nuestras vidas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1. Productos para mitigar el dolor y los métodos para la preservación y almacenamiento de los alimentos.</a:t>
            </a:r>
          </a:p>
          <a:p>
            <a:pPr algn="just"/>
            <a:r>
              <a:rPr lang="es-MX" sz="3600" dirty="0" smtClean="0"/>
              <a:t>2. Liberación del excesivo esfuerzo muscular en el trabajo que antes se consideraba tan indispensable para la preservación de una escueta existencia.</a:t>
            </a:r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51922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3. Permite a la persona media tener  un nivel de vida que en otros tiempos estaba reservado sólo para algunos privilegiados.</a:t>
            </a:r>
          </a:p>
          <a:p>
            <a:pPr algn="just"/>
            <a:r>
              <a:rPr lang="es-MX" sz="3600" dirty="0" smtClean="0"/>
              <a:t>4. Se ha liberado la energía del átomo, construido aviones a propulsión más rápido que el sonido y naves espaciales que pueden viajar más allá de los límites de nuestro sistema solar…..</a:t>
            </a:r>
          </a:p>
          <a:p>
            <a:pPr algn="just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58176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¿Qué es el Espíritu Emprendedor?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Es identificado  como el impulso o pasión que lleva a las personas a crear algo nuevo o diferente desarrollando proyectos de carácter social, económico, político, artístico, cultural o ecológico con la finalidad de resolver a nivel personal o social, un problema, satisfacer una necesidad o simplemente tener la satisfacción de ser un actor en esta vida, no sólo un espectador.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5168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Riesgos de la ciencia y la tecnología en nuestras vidas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1. Somos la primera especie que ha desarrollado el potencial para cometer un suicidio colectivo y destruir en este acto catastrófico todas las demás especies y la vida sobre la tierra.</a:t>
            </a:r>
          </a:p>
          <a:p>
            <a:pPr algn="just"/>
            <a:r>
              <a:rPr lang="es-MX" sz="3200" dirty="0" smtClean="0"/>
              <a:t>2. Somos una sociedad de consumo, cientificista, tecnócrata, como sociedad de masa en la que por diversos factores alienantes el hombre vive  despersonalizado y estandarizado.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7676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Referencias Bibliográficas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marL="274320" indent="-274320" algn="just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s-MX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Acuña, Ricardo y Cols. (2014). Cultura Emprendedora (3ª ed.). Toluca, Estado de México: UAEM</a:t>
            </a:r>
          </a:p>
          <a:p>
            <a:pPr marL="274320" indent="-274320" algn="just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s-MX" sz="2800" b="1" dirty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  <a:p>
            <a:pPr marL="274320" indent="-27432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s-MX" sz="28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REFERENCIA DE IMÁGENES</a:t>
            </a:r>
          </a:p>
          <a:p>
            <a:pPr marL="274320" indent="-27432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s-MX" sz="2800" dirty="0">
              <a:cs typeface="Arial" pitchFamily="34" charset="0"/>
            </a:endParaRPr>
          </a:p>
          <a:p>
            <a:pPr marL="274320" indent="-27432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s-MX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http://www.google.com/imagenes</a:t>
            </a:r>
          </a:p>
          <a:p>
            <a:pPr marL="274320" indent="-274320">
              <a:spcAft>
                <a:spcPts val="0"/>
              </a:spcAft>
              <a:buFont typeface="Wingdings"/>
              <a:buChar char=""/>
              <a:defRPr/>
            </a:pPr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719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Referencias Cibergráficas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sz="3200" dirty="0" smtClean="0"/>
              <a:t>- Definición de Paradigma. [Doc. Web]. Recuperado el 4 de Agosto de 2017 de:   </a:t>
            </a:r>
            <a:r>
              <a:rPr lang="es-MX" sz="3200" dirty="0"/>
              <a:t>https://</a:t>
            </a:r>
            <a:r>
              <a:rPr lang="es-MX" sz="3200" dirty="0" smtClean="0"/>
              <a:t>www.definicionabc.com/general/paradigma.php</a:t>
            </a:r>
            <a:r>
              <a:rPr lang="es-MX" sz="3200" dirty="0"/>
              <a:t>... </a:t>
            </a:r>
            <a:r>
              <a:rPr lang="es-MX" sz="3200" dirty="0" err="1"/>
              <a:t>via</a:t>
            </a:r>
            <a:r>
              <a:rPr lang="es-MX" sz="3200" dirty="0"/>
              <a:t> </a:t>
            </a:r>
            <a:r>
              <a:rPr lang="es-MX" sz="3200" dirty="0" err="1"/>
              <a:t>Definicion</a:t>
            </a:r>
            <a:r>
              <a:rPr lang="es-MX" sz="3200" dirty="0"/>
              <a:t> </a:t>
            </a:r>
            <a:r>
              <a:rPr lang="es-MX" sz="3200" dirty="0" smtClean="0"/>
              <a:t>ABC</a:t>
            </a:r>
          </a:p>
          <a:p>
            <a:pPr algn="just"/>
            <a:r>
              <a:rPr lang="es-MX" sz="3200" dirty="0" smtClean="0"/>
              <a:t>- Trabajo colaborativo. [Doc. Web.] Recuperado el 11 de Agosto de 2017 de:</a:t>
            </a:r>
          </a:p>
          <a:p>
            <a:pPr algn="just"/>
            <a:r>
              <a:rPr lang="es-MX" sz="3200" dirty="0"/>
              <a:t>https://www.google.com.mx/search?q=trabajo+colaborativo&amp;client=firefox-b&amp;biw=1468&amp;bih=704&amp;source=lnms&amp;sa=X&amp;ved=0ahUKEwie27W2xc_VAhUh5IMKHeNvDRwQ_AUICSgA</a:t>
            </a:r>
          </a:p>
          <a:p>
            <a:endParaRPr lang="es-MX" sz="32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5735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326571" y="914401"/>
            <a:ext cx="11560629" cy="4954588"/>
          </a:xfrm>
        </p:spPr>
        <p:txBody>
          <a:bodyPr>
            <a:normAutofit fontScale="92500" lnSpcReduction="20000"/>
          </a:bodyPr>
          <a:lstStyle/>
          <a:p>
            <a:r>
              <a:rPr lang="es-MX" sz="3200" dirty="0" smtClean="0"/>
              <a:t>Ventajas para el trabajo  [</a:t>
            </a:r>
            <a:r>
              <a:rPr lang="es-MX" sz="3200" dirty="0" err="1" smtClean="0"/>
              <a:t>Doc</a:t>
            </a:r>
            <a:r>
              <a:rPr lang="es-MX" sz="3200" dirty="0" smtClean="0"/>
              <a:t> . Web]  Recuperado el 11 de Agosto de 2017 de :</a:t>
            </a:r>
          </a:p>
          <a:p>
            <a:r>
              <a:rPr lang="es-MX" sz="3200" dirty="0">
                <a:hlinkClick r:id="rId2"/>
              </a:rPr>
              <a:t>http://</a:t>
            </a:r>
            <a:r>
              <a:rPr lang="es-MX" sz="3200" dirty="0" smtClean="0">
                <a:hlinkClick r:id="rId2"/>
              </a:rPr>
              <a:t>biblioteca.itson.mx/oa/educacion/oa7/ventajas_del_trabajo_colaborativo/t3.htm</a:t>
            </a:r>
            <a:endParaRPr lang="es-MX" sz="3200" dirty="0" smtClean="0"/>
          </a:p>
          <a:p>
            <a:r>
              <a:rPr lang="es-MX" sz="3200" dirty="0"/>
              <a:t>Enciclopedia Biográfica en Línea. Abraham </a:t>
            </a:r>
            <a:r>
              <a:rPr lang="es-MX" sz="3200" dirty="0" err="1"/>
              <a:t>Maslow</a:t>
            </a:r>
            <a:r>
              <a:rPr lang="es-MX" sz="3200" dirty="0"/>
              <a:t>. Recuperado el 17 de Agosto de 2017 [Doc. Web] de: </a:t>
            </a:r>
          </a:p>
          <a:p>
            <a:r>
              <a:rPr lang="es-MX" sz="3200" dirty="0">
                <a:hlinkClick r:id="rId3"/>
              </a:rPr>
              <a:t>https://</a:t>
            </a:r>
            <a:r>
              <a:rPr lang="es-MX" sz="3200" dirty="0" smtClean="0">
                <a:hlinkClick r:id="rId3"/>
              </a:rPr>
              <a:t>www.biografiasyvidas.com/biografia/m/maslow.htm</a:t>
            </a:r>
            <a:endParaRPr lang="es-MX" sz="3200" dirty="0" smtClean="0"/>
          </a:p>
          <a:p>
            <a:endParaRPr lang="es-MX" sz="3200" dirty="0"/>
          </a:p>
          <a:p>
            <a:r>
              <a:rPr lang="es-MX" sz="3200" dirty="0"/>
              <a:t>Biografía y vidas. La Enciclopedia Biográfica en Línea. Thomas S. Kuhn. Recuperado el 17 de Agosto de 2017 [Doc. Web] de: </a:t>
            </a:r>
          </a:p>
          <a:p>
            <a:r>
              <a:rPr lang="es-MX" sz="3200" dirty="0">
                <a:hlinkClick r:id="rId4"/>
              </a:rPr>
              <a:t>https://</a:t>
            </a:r>
            <a:r>
              <a:rPr lang="es-MX" sz="3200" dirty="0" smtClean="0">
                <a:hlinkClick r:id="rId4"/>
              </a:rPr>
              <a:t>www.biografiasyvidas.com/biografia/k/kuhn.htm</a:t>
            </a:r>
            <a:endParaRPr lang="es-MX" sz="3200" dirty="0" smtClean="0"/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4250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Espíritu Emprendedor</a:t>
            </a:r>
            <a:endParaRPr lang="es-MX" b="1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Es la fuerza que le permite a la persona hacer posible lo que para otros es imposible.</a:t>
            </a:r>
            <a:endParaRPr lang="es-MX" sz="3600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028" y="1845734"/>
            <a:ext cx="3854196" cy="3878410"/>
          </a:xfrm>
        </p:spPr>
      </p:pic>
    </p:spTree>
    <p:extLst>
      <p:ext uri="{BB962C8B-B14F-4D97-AF65-F5344CB8AC3E}">
        <p14:creationId xmlns:p14="http://schemas.microsoft.com/office/powerpoint/2010/main" val="306574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Emprendedor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Es la persona que identifica una oportunidad y organiza con entusiasmo los recursos necesarios para ponerla en marcha.  Algunas de sus características es que es innovadora, flexible, dinámica, capaz de asumir riesgos,  creativa y orientada al crecimiento.</a:t>
            </a:r>
            <a:endParaRPr lang="es-MX" sz="2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066544"/>
            <a:ext cx="4297680" cy="3802550"/>
          </a:xfrm>
        </p:spPr>
      </p:pic>
    </p:spTree>
    <p:extLst>
      <p:ext uri="{BB962C8B-B14F-4D97-AF65-F5344CB8AC3E}">
        <p14:creationId xmlns:p14="http://schemas.microsoft.com/office/powerpoint/2010/main" val="348852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Motivación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Según el famoso Psicólogo Abram </a:t>
            </a:r>
            <a:r>
              <a:rPr lang="es-MX" sz="3600" dirty="0" err="1" smtClean="0"/>
              <a:t>Maslow</a:t>
            </a:r>
            <a:r>
              <a:rPr lang="es-MX" sz="3600" dirty="0" smtClean="0"/>
              <a:t>, es el motor que nos impulsa a avanzar en la satisfacción de nuestras necesidades.</a:t>
            </a:r>
          </a:p>
          <a:p>
            <a:pPr marL="0" indent="0" algn="just">
              <a:buNone/>
            </a:pPr>
            <a:r>
              <a:rPr lang="es-MX" sz="3600" dirty="0"/>
              <a:t> </a:t>
            </a:r>
            <a:r>
              <a:rPr lang="es-MX" sz="3600" dirty="0" smtClean="0"/>
              <a:t>Es el impulso y esfuerzo para satisfacer una necesidad, un deseo o una meta. 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02542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Pirámides de </a:t>
            </a:r>
            <a:r>
              <a:rPr lang="es-MX" b="1" dirty="0" err="1" smtClean="0"/>
              <a:t>Maslow</a:t>
            </a:r>
            <a:endParaRPr lang="es-MX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956816"/>
            <a:ext cx="9753600" cy="39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8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Abraham  Harold </a:t>
            </a:r>
            <a:r>
              <a:rPr lang="es-MX" b="1" dirty="0" err="1" smtClean="0"/>
              <a:t>Maslow</a:t>
            </a:r>
            <a:endParaRPr lang="es-MX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333415"/>
            <a:ext cx="3048000" cy="3048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97280" y="2657678"/>
            <a:ext cx="5120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Nueva York, 1908 - California, 1970) Psiquiatra y psicólogo estadounidense. Impulsor de la psicología humanista, que se basa en conceptos como la autorrealización, los niveles superiores de conciencia y la trascendencia, creó la teoría de la autorrealización que lleva su nombre. </a:t>
            </a:r>
            <a:endParaRPr lang="es-MX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2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Potencial Humano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Debemos abandonar la idea de que sólo unos cuantos pueden ser creativos y emprendedores y concebir la idea de que nosotros también podemos serlo si convertimos las potencialidades que tenemos como seres humanos en habilidades.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79861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502</TotalTime>
  <Words>1391</Words>
  <Application>Microsoft Office PowerPoint</Application>
  <PresentationFormat>Panorámica</PresentationFormat>
  <Paragraphs>85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Wingdings</vt:lpstr>
      <vt:lpstr>Retrospección</vt:lpstr>
      <vt:lpstr>Universidad Autónoma del Estado de México Plantel Nezahualcóyotl de la Escuela Preparatoria  Asignatura: Cultura Emprendedora Nivel Medio Superior (6o. Semestre) CBU 2009 Módulo I: En sus Marcas Créditos: 5 </vt:lpstr>
      <vt:lpstr>Cultura Emprendedora</vt:lpstr>
      <vt:lpstr>¿Qué es el Espíritu Emprendedor?</vt:lpstr>
      <vt:lpstr>Espíritu Emprendedor</vt:lpstr>
      <vt:lpstr>Emprendedor</vt:lpstr>
      <vt:lpstr>Motivación</vt:lpstr>
      <vt:lpstr>Pirámides de Maslow</vt:lpstr>
      <vt:lpstr>Abraham  Harold Maslow</vt:lpstr>
      <vt:lpstr>Potencial Humano</vt:lpstr>
      <vt:lpstr>Ejemplos de Potencialidades del Ser Humano</vt:lpstr>
      <vt:lpstr>Filosofía de la educación </vt:lpstr>
      <vt:lpstr>Presentación de PowerPoint</vt:lpstr>
      <vt:lpstr>Presentación de PowerPoint</vt:lpstr>
      <vt:lpstr>El Empleado Emprendedor</vt:lpstr>
      <vt:lpstr>  Desarrollo Integral </vt:lpstr>
      <vt:lpstr>Interdisciplinariedad</vt:lpstr>
      <vt:lpstr>Razón por la que se hacen equipos de trabajo</vt:lpstr>
      <vt:lpstr>Trabajo Colaborativo</vt:lpstr>
      <vt:lpstr>Trabajo Colaborativo</vt:lpstr>
      <vt:lpstr>Equipo de Trabajo</vt:lpstr>
      <vt:lpstr>Importancia del Trabajo en Equipo</vt:lpstr>
      <vt:lpstr>Paradigma</vt:lpstr>
      <vt:lpstr>Presentación de PowerPoint</vt:lpstr>
      <vt:lpstr>Thomas S. Kuhn </vt:lpstr>
      <vt:lpstr>Ciencia</vt:lpstr>
      <vt:lpstr>Tecnología</vt:lpstr>
      <vt:lpstr>Innovación</vt:lpstr>
      <vt:lpstr>Beneficios de la ciencia y la tecnología en nuestras vidas</vt:lpstr>
      <vt:lpstr>Presentación de PowerPoint</vt:lpstr>
      <vt:lpstr>Riesgos de la ciencia y la tecnología en nuestras vidas</vt:lpstr>
      <vt:lpstr>Referencias Bibliográficas</vt:lpstr>
      <vt:lpstr>Referencias Cibergráficas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Nezahualcóyotl de la Escuela Preparatoria  Asignatura: Cultura Emprendedora Nivel Medio Superior (6o. Semestre) CBU 2009 Módulo III: Construyendo Nuestro Proyecto de Empresa (Primera Parte) Créditos: 5</dc:title>
  <dc:creator>hp</dc:creator>
  <cp:lastModifiedBy>hp</cp:lastModifiedBy>
  <cp:revision>58</cp:revision>
  <dcterms:created xsi:type="dcterms:W3CDTF">2017-05-16T16:08:48Z</dcterms:created>
  <dcterms:modified xsi:type="dcterms:W3CDTF">2017-09-03T19:03:18Z</dcterms:modified>
</cp:coreProperties>
</file>