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8" r:id="rId4"/>
    <p:sldId id="259" r:id="rId5"/>
    <p:sldId id="260" r:id="rId6"/>
    <p:sldId id="261" r:id="rId7"/>
    <p:sldId id="262" r:id="rId8"/>
    <p:sldId id="289" r:id="rId9"/>
    <p:sldId id="263" r:id="rId10"/>
    <p:sldId id="264" r:id="rId11"/>
    <p:sldId id="281" r:id="rId12"/>
    <p:sldId id="282" r:id="rId13"/>
    <p:sldId id="283" r:id="rId14"/>
    <p:sldId id="284" r:id="rId15"/>
    <p:sldId id="285" r:id="rId16"/>
    <p:sldId id="286" r:id="rId17"/>
    <p:sldId id="280" r:id="rId18"/>
    <p:sldId id="265" r:id="rId19"/>
    <p:sldId id="290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52" d="100"/>
          <a:sy n="52" d="100"/>
        </p:scale>
        <p:origin x="54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634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3927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6292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1214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4154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814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3114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357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29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445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397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800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3201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645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51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520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3EF73-C3FD-4DA2-9D4E-283F771CFD9C}" type="datetimeFigureOut">
              <a:rPr lang="es-MX" smtClean="0"/>
              <a:t>04/09/2017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B01A589-7B3D-4AA5-9FEB-23C2D2E282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9009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859537"/>
            <a:ext cx="8596668" cy="5181826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Plantel Nezahualcóyotl de la Escuela Preparatoria</a:t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Asignatura: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Estadística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Nivel Medio Superior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(5o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Semestre)</a:t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CBU 2009</a:t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Módulo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III: Medidas de Dispersión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Autor: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DAES.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Adriana Muñoz Flores</a:t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400" smtClean="0">
                <a:latin typeface="Arial" panose="020B0604020202020204" pitchFamily="34" charset="0"/>
                <a:cs typeface="Arial" panose="020B0604020202020204" pitchFamily="34" charset="0"/>
              </a:rPr>
              <a:t>Noviembre </a:t>
            </a:r>
            <a:r>
              <a:rPr lang="es-MX" sz="240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49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725214" y="2379097"/>
                <a:ext cx="8418786" cy="26134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Desviación Estándar: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MX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E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p>
                        <m:r>
                          <a:rPr lang="es-ES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p>
                    <m:r>
                      <a:rPr lang="es-ES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s-ES" sz="24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0.99</m:t>
                        </m:r>
                      </m:e>
                    </m:rad>
                  </m:oMath>
                </a14:m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s-ES" sz="2400" u="dbl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0.99 calificación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solidFill>
                      <a:srgbClr val="943634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 varianza y desviación estándar, son medidas que indican separación con respecto a la media.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214" y="2379097"/>
                <a:ext cx="8418786" cy="2613408"/>
              </a:xfrm>
              <a:prstGeom prst="rect">
                <a:avLst/>
              </a:prstGeom>
              <a:blipFill rotWithShape="0">
                <a:blip r:embed="rId2"/>
                <a:stretch>
                  <a:fillRect l="-1159" t="-932" r="-1086" b="-419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39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Interpretación desviación estándar</a:t>
            </a:r>
            <a:endParaRPr lang="es-MX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64209"/>
                <a:ext cx="8596668" cy="4377154"/>
              </a:xfrm>
            </p:spPr>
            <p:txBody>
              <a:bodyPr>
                <a:noAutofit/>
              </a:bodyPr>
              <a:lstStyle/>
              <a:p>
                <a:r>
                  <a:rPr lang="es-E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CASO 1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 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Para distribuciones de frecuencia aproximadamente simétrica el intervalo que tiene por límites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sz="20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y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20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contiene aproximadamente el 68.27% del total de los datos: 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1.- 68.27%  =  </a:t>
                </a:r>
                <a14:m>
                  <m:oMath xmlns:m="http://schemas.openxmlformats.org/officeDocument/2006/math">
                    <m:r>
                      <a:rPr lang="es-ES" sz="20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ES" sz="20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ES" sz="2000" i="1">
                        <a:latin typeface="Cambria Math" panose="02040503050406030204" pitchFamily="18" charset="0"/>
                      </a:rPr>
                      <m:t>=                                             </m:t>
                    </m:r>
                    <m:acc>
                      <m:accPr>
                        <m:chr m:val="̅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20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s-MX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es-ES" sz="2000" i="1">
                        <a:latin typeface="Cambria Math" panose="02040503050406030204" pitchFamily="18" charset="0"/>
                      </a:rPr>
                      <m:t>7.4−0.99=6.41</m:t>
                    </m:r>
                  </m:oMath>
                </a14:m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  <a:r>
                  <a:rPr lang="es-E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</a:t>
                </a:r>
                <a14:m>
                  <m:oMath xmlns:m="http://schemas.openxmlformats.org/officeDocument/2006/math">
                    <m:r>
                      <a:rPr lang="es-ES" sz="2000" i="1">
                        <a:latin typeface="Cambria Math" panose="02040503050406030204" pitchFamily="18" charset="0"/>
                      </a:rPr>
                      <m:t>7.4+0.99=8.39</m:t>
                    </m:r>
                  </m:oMath>
                </a14:m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 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8(.6829)=5.46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 </a:t>
                </a:r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64209"/>
                <a:ext cx="8596668" cy="4377154"/>
              </a:xfrm>
              <a:blipFill rotWithShape="0">
                <a:blip r:embed="rId2"/>
                <a:stretch>
                  <a:fillRect l="-284" t="-557" r="-780" b="-320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249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44752" y="2344088"/>
            <a:ext cx="7699248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1.- ¿Qué intervalo contiene el 68.27% de los datos?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intervalo entre 6.41 y 8.39  se encuentra el 68.27%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2.- ¿Cuántos datos contienes el 68.27%?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Contiene 5.446 calificaciones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8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945931" y="1788038"/>
                <a:ext cx="8198069" cy="4104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b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CASO 2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Para distribuciones de frecuencia aproximadamente simétrica el intervalo que tiene por límites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contiene aproximadamente el 95.45% del total de datos: 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spcAft>
                    <a:spcPts val="1000"/>
                  </a:spcAft>
                  <a:buFont typeface="Symbol" panose="05050102010706020507" pitchFamily="18" charset="2"/>
                  <a:buChar char=""/>
                </a:pP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95.45%=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                                        </m:t>
                    </m:r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+ 2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7.4− 1.98= 5.42            7.4+ 1.98</a:t>
                </a: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9.38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 (.9545) = 7.636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931" y="1788038"/>
                <a:ext cx="8198069" cy="4104072"/>
              </a:xfrm>
              <a:prstGeom prst="rect">
                <a:avLst/>
              </a:prstGeom>
              <a:blipFill rotWithShape="0">
                <a:blip r:embed="rId2"/>
                <a:stretch>
                  <a:fillRect l="-1190" t="-593" r="-1190" b="-222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9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45931" y="2170707"/>
            <a:ext cx="8198069" cy="312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1.- ¿Qué intervalo contiene el 95.45% de los datos?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intervalo entre 5.42 y 9.38  contiene el 95.45% de los datos.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2.- ¿Cuántos datos contiene el 95.45% de los datos?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Contiene 7.636 calificaciones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10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945931" y="1597730"/>
                <a:ext cx="8198069" cy="4697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b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CASO 3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Para distribuciones de frecuencia aproximadamente simétrica el intervalo que tiene por límites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contiene aproximadamente el 99.73% del total de datos: 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99.73%=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                                                    </m:t>
                    </m:r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 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                                                      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90043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7.4 – 2.97= 4.43                   7.4 + 2.97= 10.37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8 (.9973)= 7.978</a:t>
                </a:r>
                <a:endParaRPr lang="es-MX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931" y="1597730"/>
                <a:ext cx="8198069" cy="4697055"/>
              </a:xfrm>
              <a:prstGeom prst="rect">
                <a:avLst/>
              </a:prstGeom>
              <a:blipFill rotWithShape="0">
                <a:blip r:embed="rId2"/>
                <a:stretch>
                  <a:fillRect l="-1115" t="-519" r="-1190" b="-181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0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08993" y="1949364"/>
            <a:ext cx="8135007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1.- ¿Qué intervalo contiene el 99.73% de los datos?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Entre el intervalo 4.43 y 10.37 </a:t>
            </a:r>
            <a:r>
              <a:rPr lang="es-E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encuentra el 99.73%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2.- ¿Cuántos datos contiene el 99.73% de los datos?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Contiene 7.9784 calificaciones.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s-ES" sz="2400" b="1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07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536028" y="1623345"/>
                <a:ext cx="8607972" cy="43887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s-E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Coeficiente de Variación: </a:t>
                </a:r>
                <a:endParaRPr lang="es-MX" sz="2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s-E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s-ES" sz="24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0.99</m:t>
                        </m:r>
                      </m:num>
                      <m:den>
                        <m:r>
                          <a:rPr lang="es-ES" sz="24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7.4</m:t>
                        </m:r>
                      </m:den>
                    </m:f>
                    <m:r>
                      <a:rPr lang="es-ES" sz="24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0.12x100= 12%</a:t>
                </a:r>
                <a:endParaRPr lang="es-MX" sz="2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s-ES" sz="24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El coeficiente de variación es útil cuando se compara las dispersiones o variación con otro conjunto de datos semejante, por lo que a menor coeficiente de variación se considera que los datos son más homogéneos, esto es, una alta concentración de los datos sobre un determinado valor.</a:t>
                </a:r>
                <a:endParaRPr lang="es-MX" sz="2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028" y="1623345"/>
                <a:ext cx="8607972" cy="4388702"/>
              </a:xfrm>
              <a:prstGeom prst="rect">
                <a:avLst/>
              </a:prstGeom>
              <a:blipFill rotWithShape="0">
                <a:blip r:embed="rId2"/>
                <a:stretch>
                  <a:fillRect l="-1133" r="-1062" b="-23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15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4703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Datos Agrupados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324303"/>
            <a:ext cx="8596668" cy="471705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siguiente tabla muestra el tiempo en  minutos que se conectan al día a internet  70 estudiantes del nivel medio superior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Tabla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Frecuencias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950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1025482"/>
                  </p:ext>
                </p:extLst>
              </p:nvPr>
            </p:nvGraphicFramePr>
            <p:xfrm>
              <a:off x="530351" y="256035"/>
              <a:ext cx="9400032" cy="684784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93674"/>
                    <a:gridCol w="964505"/>
                    <a:gridCol w="743797"/>
                    <a:gridCol w="663097"/>
                    <a:gridCol w="998534"/>
                    <a:gridCol w="765187"/>
                    <a:gridCol w="793383"/>
                    <a:gridCol w="1052009"/>
                    <a:gridCol w="910057"/>
                    <a:gridCol w="1515789"/>
                  </a:tblGrid>
                  <a:tr h="89163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Intervalo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Frecuencia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Fa.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Mi.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 Mi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 smtClean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Mi-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a14:m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 smtClean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Mi-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a14:m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smtClean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Fi(Mi-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a14:m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smtClean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(Mi-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a14:m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r>
                            <a:rPr lang="es-ES" sz="1400" baseline="300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smtClean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Fi(Mi-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s-MX" sz="14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14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oMath>
                          </a14:m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r>
                            <a:rPr lang="es-ES" sz="1400" baseline="300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3-12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7.5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52.5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-29.28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29.28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204.46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857.3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6001.1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13-22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-19.28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19.28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159.24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371.7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2973.6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23-32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412.5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-9.28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9.28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139.2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86.11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1291.6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33-42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562.5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0.518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7.77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43-52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475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10.72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107.2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114.9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1199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53-62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575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207.2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429.3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4093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63-72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92.16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943.7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2831.1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5816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73-82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8.44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1658.1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3316.2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</a:tr>
                  <a:tr h="74625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∑=70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∑=2575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∑=924.2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∑=21963.3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1025482"/>
                  </p:ext>
                </p:extLst>
              </p:nvPr>
            </p:nvGraphicFramePr>
            <p:xfrm>
              <a:off x="530351" y="256035"/>
              <a:ext cx="9400032" cy="647097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93674"/>
                    <a:gridCol w="964505"/>
                    <a:gridCol w="743797"/>
                    <a:gridCol w="663097"/>
                    <a:gridCol w="998534"/>
                    <a:gridCol w="765187"/>
                    <a:gridCol w="793383"/>
                    <a:gridCol w="1052009"/>
                    <a:gridCol w="910057"/>
                    <a:gridCol w="1515789"/>
                  </a:tblGrid>
                  <a:tr h="92056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just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Intervalo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Frecuencia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Fa.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Mi.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Fi Mi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492" marR="62492" marT="0" marB="0">
                        <a:blipFill rotWithShape="0">
                          <a:blip r:embed="rId2"/>
                          <a:stretch>
                            <a:fillRect l="-569048" t="-1325" r="-560317" b="-604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492" marR="62492" marT="0" marB="0">
                        <a:blipFill rotWithShape="0">
                          <a:blip r:embed="rId2"/>
                          <a:stretch>
                            <a:fillRect l="-648462" t="-1325" r="-443077" b="-604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492" marR="62492" marT="0" marB="0">
                        <a:blipFill rotWithShape="0">
                          <a:blip r:embed="rId2"/>
                          <a:stretch>
                            <a:fillRect l="-562428" t="-1325" r="-232948" b="-604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492" marR="62492" marT="0" marB="0">
                        <a:blipFill rotWithShape="0">
                          <a:blip r:embed="rId2"/>
                          <a:stretch>
                            <a:fillRect l="-769128" t="-1325" r="-170470" b="-604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marL="62492" marR="62492" marT="0" marB="0">
                        <a:blipFill rotWithShape="0">
                          <a:blip r:embed="rId2"/>
                          <a:stretch>
                            <a:fillRect l="-520080" t="-1325" r="-2008" b="-604636"/>
                          </a:stretch>
                        </a:blipFill>
                      </a:tcPr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3-12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7.5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52.5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-29.28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29.28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204.46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857.3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6001.1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13-22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140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-19.28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19.28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159.24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371.7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2973.6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23-32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412.5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-9.28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9.28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139.2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86.11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1291.6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33-42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562.5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10.8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0.518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7.77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43-52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475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10.72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107.2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114.9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1199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53-62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575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207.2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429.3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4093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63-72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68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92.16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943.7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2831.1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2492" marR="62492" marT="0" marB="0"/>
                    </a:tc>
                  </a:tr>
                  <a:tr h="6005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73-82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77.5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40.72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8.44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1658.1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3316.2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</a:tr>
                  <a:tr h="74625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∑=70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∑=2575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∑=924.2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∑=21963.3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" sz="1400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s-MX" sz="1400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40504" marR="40504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29999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Medidas de Dispersión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Según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Spiegel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y otros (2001) La dispersión o variación de los datos es el grado en que los datos numéricos tienden a esparcirse alrededor de un valor promedio.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9754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851337" y="226072"/>
                <a:ext cx="8986345" cy="5944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acc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s-E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acc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2575</m:t>
                          </m:r>
                        </m:num>
                        <m:den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70</m:t>
                          </m:r>
                        </m:den>
                      </m:f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acc>
                      <m:r>
                        <a:rPr lang="es-E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=36.785</m:t>
                      </m:r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Desviación Media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𝑫𝑴</m:t>
                      </m:r>
                      <m:r>
                        <a:rPr lang="es-ES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20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∑</m:t>
                          </m:r>
                          <m:r>
                            <a:rPr lang="es-ES" sz="20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𝑓𝑖</m:t>
                          </m:r>
                          <m:r>
                            <a:rPr lang="es-ES" sz="20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( </m:t>
                          </m:r>
                          <m:r>
                            <a:rPr lang="es-ES" sz="20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𝑀𝑖</m:t>
                          </m:r>
                          <m:r>
                            <a:rPr lang="es-ES" sz="20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s-MX" sz="20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20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s-ES" sz="20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num>
                        <m:den>
                          <m:r>
                            <a:rPr lang="es-ES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𝒏</m:t>
                          </m:r>
                        </m:den>
                      </m:f>
                      <m:r>
                        <a:rPr lang="es-ES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2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924.72</m:t>
                          </m:r>
                        </m:num>
                        <m:den>
                          <m:r>
                            <a:rPr lang="es-ES" sz="2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70</m:t>
                          </m:r>
                        </m:den>
                      </m:f>
                      <m:r>
                        <a:rPr lang="es-ES" sz="2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=13.20</m:t>
                      </m:r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Interpretación: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Los datos se encuentran  13.20 minutos en promedio alejados de la media aritmética que es 36.783 minutos.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337" y="226072"/>
                <a:ext cx="8986345" cy="5944191"/>
              </a:xfrm>
              <a:prstGeom prst="rect">
                <a:avLst/>
              </a:prstGeom>
              <a:blipFill rotWithShape="0">
                <a:blip r:embed="rId2"/>
                <a:stretch>
                  <a:fillRect l="-7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756745" y="1045431"/>
                <a:ext cx="8387255" cy="54062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Varianza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E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𝜎</m:t>
                          </m:r>
                        </m:e>
                        <m:sup>
                          <m:r>
                            <a:rPr lang="es-ES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ES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s-MX" sz="2000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ES" sz="2000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𝒇𝒊</m:t>
                              </m:r>
                              <m:r>
                                <a:rPr lang="es-ES" sz="2000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s-ES" sz="20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𝑀𝑖</m:t>
                              </m:r>
                              <m:r>
                                <a:rPr lang="es-ES" sz="20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s-MX" sz="20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0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s-ES" sz="20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es-MX" sz="2000" i="1" baseline="300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2000" baseline="300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 </m:t>
                                  </m:r>
                                </m:e>
                                <m:sup>
                                  <m:r>
                                    <a:rPr lang="es-ES" sz="2000" i="1" baseline="300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s-ES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𝒏</m:t>
                          </m:r>
                        </m:den>
                      </m:f>
                    </m:oMath>
                  </m:oMathPara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400" i="1" baseline="30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400" i="1" baseline="30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2400" i="1" baseline="30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2196.3</m:t>
                          </m:r>
                        </m:num>
                        <m:den>
                          <m:r>
                            <a:rPr lang="es-ES" sz="2400" i="1" baseline="30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70</m:t>
                          </m:r>
                        </m:den>
                      </m:f>
                      <m:r>
                        <a:rPr lang="es-ES" sz="2400" i="1" baseline="300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=313.76</m:t>
                      </m:r>
                    </m:oMath>
                  </m:oMathPara>
                </a14:m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Desviación Estándar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028700" algn="l"/>
                  </a:tabLst>
                </a:pPr>
                <a:r>
                  <a:rPr lang="es-ES" sz="2000" b="1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                    </a:t>
                </a:r>
                <a14:m>
                  <m:oMath xmlns:m="http://schemas.openxmlformats.org/officeDocument/2006/math"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es-MX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s-ES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𝒇𝒊</m:t>
                                </m:r>
                                <m:r>
                                  <a:rPr lang="es-ES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(</m:t>
                                </m:r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𝑀𝑖</m:t>
                                </m:r>
                                <m:r>
                                  <a:rPr lang="es-ES" sz="20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s-MX" sz="20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s-ES" sz="20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𝑥</m:t>
                                    </m:r>
                                  </m:e>
                                </m:acc>
                                <m:r>
                                  <a:rPr lang="es-ES" sz="20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)</m:t>
                                </m:r>
                                <m:sSup>
                                  <m:sSupPr>
                                    <m:ctrlPr>
                                      <a:rPr lang="es-MX" sz="2000" i="1" baseline="300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ES" sz="2000" baseline="300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 </m:t>
                                    </m:r>
                                  </m:e>
                                  <m:sup>
                                    <m:r>
                                      <a:rPr lang="es-ES" sz="2000" i="1" baseline="300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es-ES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𝒏</m:t>
                            </m:r>
                          </m:den>
                        </m:f>
                      </m:e>
                    </m:rad>
                  </m:oMath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                      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s-E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313.76</m:t>
                        </m:r>
                      </m:e>
                    </m:rad>
                  </m:oMath>
                </a14:m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17.71 minutos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745" y="1045431"/>
                <a:ext cx="8387255" cy="5406224"/>
              </a:xfrm>
              <a:prstGeom prst="rect">
                <a:avLst/>
              </a:prstGeom>
              <a:blipFill rotWithShape="0">
                <a:blip r:embed="rId2"/>
                <a:stretch>
                  <a:fillRect l="-727" t="-22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 24"/>
              <p:cNvSpPr/>
              <p:nvPr/>
            </p:nvSpPr>
            <p:spPr>
              <a:xfrm>
                <a:off x="662152" y="619770"/>
                <a:ext cx="9080938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Interpretación desviación estándar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CASO 1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Para distribuciones de frecuencia aproximadamente simétrica el intervalo que tiene por límites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y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contiene aproximadamente el 68.27% del total de los datos: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2860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1.- 68.27%  =  </a:t>
                </a:r>
                <a14:m>
                  <m:oMath xmlns:m="http://schemas.openxmlformats.org/officeDocument/2006/math"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s-MX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                                            </m:t>
                    </m:r>
                    <m:acc>
                      <m:accPr>
                        <m:chr m:val="̅"/>
                        <m:ctrlPr>
                          <a:rPr lang="es-MX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MX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  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170305"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36.78−17.71=19.07</m:t>
                    </m:r>
                  </m:oMath>
                </a14:m>
                <a:r>
                  <a:rPr lang="es-ES" sz="2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36.78+17.71=54.49</m:t>
                    </m:r>
                  </m:oMath>
                </a14:m>
                <a:r>
                  <a:rPr lang="es-ES" sz="2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70(.6829)=47.78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Rectángulo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52" y="619770"/>
                <a:ext cx="9080938" cy="5262979"/>
              </a:xfrm>
              <a:prstGeom prst="rect">
                <a:avLst/>
              </a:prstGeom>
              <a:blipFill rotWithShape="0">
                <a:blip r:embed="rId2"/>
                <a:stretch>
                  <a:fillRect l="-739" t="-348" r="-73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995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1261241" y="889844"/>
                <a:ext cx="7882759" cy="51209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s-ES" sz="2000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.- ¿Qué intervalo contiene el 68.27% de los datos?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2860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El intervalo entre 19.07 y 54.49 minutos se encuentra el 68.27%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2.- ¿Cuántos datos contienes el 68.27%?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2860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Contiene el 47.78 de estudiantes (alumnos)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b="1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Desviación estándar.</a:t>
                </a:r>
                <a:endParaRPr lang="es-MX" sz="200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3076575" algn="l"/>
                  </a:tabLst>
                </a:pPr>
                <a:r>
                  <a:rPr lang="es-ES" sz="200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Caso 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	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36.78 – 17.71= 19.07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36.78 + 17.71= 54.49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241" y="889844"/>
                <a:ext cx="7882759" cy="5120954"/>
              </a:xfrm>
              <a:prstGeom prst="rect">
                <a:avLst/>
              </a:prstGeom>
              <a:blipFill rotWithShape="0">
                <a:blip r:embed="rId2"/>
                <a:stretch>
                  <a:fillRect l="-851" b="-107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390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1481959" y="1628764"/>
                <a:ext cx="8292662" cy="4528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CASO 2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Para distribuciones de frecuencia aproximadamente simétrica el intervalo que tiene por límites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contiene aproximadamente el 95.45% del total de datos: 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spcAft>
                    <a:spcPts val="1000"/>
                  </a:spcAft>
                  <a:buFont typeface="Symbol" panose="05050102010706020507" pitchFamily="18" charset="2"/>
                  <a:buChar char=""/>
                </a:pP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95.45%=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                                        </m:t>
                    </m:r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+ 2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28600"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36.78− 35.42= 1.36     </a:t>
                </a:r>
                <a:r>
                  <a:rPr lang="es-ES" sz="2400" dirty="0" smtClean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36.78+ 35.42</a:t>
                </a: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72.2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70 (.9545) = 66.81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959" y="1628764"/>
                <a:ext cx="8292662" cy="4528804"/>
              </a:xfrm>
              <a:prstGeom prst="rect">
                <a:avLst/>
              </a:prstGeom>
              <a:blipFill rotWithShape="0">
                <a:blip r:embed="rId2"/>
                <a:stretch>
                  <a:fillRect l="-1176" t="-538" r="-1176" b="-201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045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72055" y="1053735"/>
                <a:ext cx="8071945" cy="64756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000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1.- </a:t>
                </a:r>
                <a:r>
                  <a:rPr lang="es-ES" sz="2400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¿Qué intervalo contiene el 95.45% de los datos?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El intervalo entre 1.36 y 72.2 minutos se localiza el 95.45% de los datos.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2.- ¿Cuántos datos contiene el 95.45% de los datos?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Contiene 66.81 estudiantes (alumnos</a:t>
                </a:r>
                <a:r>
                  <a:rPr lang="es-ES" sz="24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s-E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Caso 2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es-ES" sz="24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s-E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latin typeface="Cambria Math" panose="02040503050406030204" pitchFamily="18" charset="0"/>
                      </a:rPr>
                      <m:t>+ 2</m:t>
                    </m:r>
                    <m:r>
                      <a:rPr lang="es-ES" sz="24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s-E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36.78 – 2(17.71) = 1.36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s-E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36.78 +2(17.71) = 72.2</a:t>
                </a:r>
                <a:endParaRPr lang="es-MX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055" y="1053735"/>
                <a:ext cx="8071945" cy="6475619"/>
              </a:xfrm>
              <a:prstGeom prst="rect">
                <a:avLst/>
              </a:prstGeom>
              <a:blipFill rotWithShape="0">
                <a:blip r:embed="rId2"/>
                <a:stretch>
                  <a:fillRect l="-1208" t="-37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22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882869" y="1438455"/>
                <a:ext cx="8261131" cy="51217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CASO 3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Para distribuciones de frecuencia aproximadamente simétrica el intervalo que tiene por límites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contiene aproximadamente el 99.73% del total de datos: 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28600"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99.73%=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                                                    </m:t>
                    </m:r>
                    <m:acc>
                      <m:accPr>
                        <m:chr m:val="̅"/>
                        <m:ctrlPr>
                          <a:rPr lang="es-MX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 </m:t>
                    </m:r>
                    <m:r>
                      <a:rPr lang="es-ES" sz="2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a:rPr lang="es-E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4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  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0043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36.78 – 53.13= 16.35                   36.78 + 53.13= 89.91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70 (.9973)= 69.81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69" y="1438455"/>
                <a:ext cx="8261131" cy="5121787"/>
              </a:xfrm>
              <a:prstGeom prst="rect">
                <a:avLst/>
              </a:prstGeom>
              <a:blipFill rotWithShape="0">
                <a:blip r:embed="rId2"/>
                <a:stretch>
                  <a:fillRect l="-1181" t="-476" r="-1107" b="-16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914400" y="1173767"/>
                <a:ext cx="8229600" cy="46474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1.- ¿Qué intervalo contiene el 99.73% de los datos?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Entre el intervalo 16.35 y 89.91 minutos se encuentra el 99.73%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2.- ¿Cuántos datos contiene el 99.73% de los datos?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Contiene 69.81 estudiantes  (alumnos)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Caso 3.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−3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ES" sz="20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  <m:r>
                      <a:rPr lang="es-ES" sz="20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+3</m:t>
                    </m:r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36.78 – 3(17.71)= 16.35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36.78 + 3(17.71)= 89.91</a:t>
                </a:r>
                <a:endParaRPr lang="es-MX" sz="2000" dirty="0"/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173767"/>
                <a:ext cx="8229600" cy="4647426"/>
              </a:xfrm>
              <a:prstGeom prst="rect">
                <a:avLst/>
              </a:prstGeom>
              <a:blipFill rotWithShape="0">
                <a:blip r:embed="rId2"/>
                <a:stretch>
                  <a:fillRect l="-741" t="-394" b="-144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208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/>
              <p:cNvSpPr/>
              <p:nvPr/>
            </p:nvSpPr>
            <p:spPr>
              <a:xfrm>
                <a:off x="756745" y="2552959"/>
                <a:ext cx="8387255" cy="19366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Coeficiente De Variación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V</a:t>
                </a:r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E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den>
                    </m:f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×100</m:t>
                    </m:r>
                  </m:oMath>
                </a14:m>
                <a:r>
                  <a:rPr lang="es-ES" sz="2000" dirty="0">
                    <a:effectLst/>
                    <a:latin typeface="Britannic Bold" panose="020B0903060703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E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17.71</m:t>
                          </m:r>
                        </m:num>
                        <m:den>
                          <m:r>
                            <a:rPr lang="es-ES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36.78</m:t>
                          </m:r>
                        </m:den>
                      </m:f>
                      <m:r>
                        <a:rPr lang="es-E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=0.4815</m:t>
                      </m:r>
                      <m:r>
                        <a:rPr lang="es-E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s-ES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100=48.15%</m:t>
                      </m:r>
                    </m:oMath>
                  </m:oMathPara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ángu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745" y="2552959"/>
                <a:ext cx="8387255" cy="1936620"/>
              </a:xfrm>
              <a:prstGeom prst="rect">
                <a:avLst/>
              </a:prstGeom>
              <a:blipFill rotWithShape="0">
                <a:blip r:embed="rId2"/>
                <a:stretch>
                  <a:fillRect l="-727" t="-9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425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545021" y="1582341"/>
            <a:ext cx="759897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Coeficiente  Sesgo De Pearson.</a:t>
            </a:r>
          </a:p>
          <a:p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1º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sesgo= x ̅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x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̂  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σ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= 36.78−32.5 = 0.2416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       17.71                                                                         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2º Coeficiente De Sesgo De Pearson.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2º sesgo= 3x ̃- 3x ̂  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σ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= 3(36.78) – 3(32.5) = 110.34−97.5 = 0.7250</a:t>
            </a:r>
          </a:p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17.71                   17.71</a:t>
            </a:r>
          </a:p>
        </p:txBody>
      </p:sp>
    </p:spTree>
    <p:extLst>
      <p:ext uri="{BB962C8B-B14F-4D97-AF65-F5344CB8AC3E}">
        <p14:creationId xmlns:p14="http://schemas.microsoft.com/office/powerpoint/2010/main" val="9576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Según Contreras (2004):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Medidas de dispersión o también llamadas medidas de variación, indican que tan alejados o dispersos se encuentran los datos, con respecto a sí mismos o con respecto a la media del conjunto de datos.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6211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04672" y="2056317"/>
            <a:ext cx="8339328" cy="3522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Interpretación del Sesgo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2400" b="1" dirty="0">
                <a:solidFill>
                  <a:srgbClr val="000000"/>
                </a:solidFill>
                <a:latin typeface="Britannic Bold" panose="020B09030607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 datos se concentran a la izquierda de la media aritmética, es decir de 3 a 36.785 minutos a la semana, es el tiempo que se conectan a Internet  mayormente un grupo de 70 alumnos.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43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Conclusiones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>
              <a:lnSpc>
                <a:spcPct val="20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desviación estándar es una medida de variación de todos los valores con respecto a la media.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20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valor de la desviación estándar suele ser positivo y suele  incrementar su valor de manera drástica con la inclusión de uno o más datos distantes  (valores de los datos que se encuentran muy alejados de los demás).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7332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969264" y="1042416"/>
            <a:ext cx="8302752" cy="4999609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unidades de la desviación estándar, como minutos, pies, libras, etc. Son las mismas de los datos originales.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medidas de dispersión son medidas complementarias de las medidas de tendencia central que muestran un panorama más completo de la distribución de frecuencias de un conjunto de datos y nos permite tomar decisiones y/o resolver problemas. 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67073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Referencias </a:t>
            </a:r>
            <a:r>
              <a:rPr lang="es-MX" smtClean="0">
                <a:solidFill>
                  <a:schemeClr val="tx1"/>
                </a:solidFill>
              </a:rPr>
              <a:t>Biliográficas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20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Contreras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Garduño Lorenzo (2008) Estadística. UAEM. </a:t>
            </a:r>
          </a:p>
          <a:p>
            <a:pPr lvl="0">
              <a:lnSpc>
                <a:spcPct val="20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Johnson, Robert (1991). Estadística Elemental. México: Grupo Editorial Iberoamérica.</a:t>
            </a:r>
          </a:p>
          <a:p>
            <a:pPr lvl="0">
              <a:lnSpc>
                <a:spcPct val="200000"/>
              </a:lnSpc>
            </a:pP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Spiegel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Murray y Stephens, Larry (2005) Estadística (3ª. Ed.)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México:Mc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Grawhill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95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72055" y="1112982"/>
            <a:ext cx="8576442" cy="4113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Rango</a:t>
            </a: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 la medida de dispersión más simple y se obtiene a través de la diferencia entre el valor máximo y el valor mínimo del conjunto de datos.</a:t>
            </a: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Desviación Media</a:t>
            </a:r>
            <a:endParaRPr lang="es-MX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desviación media de un conjunto de datos, es el promedio de los valores absolutos de la desviación de cada dato con respecto a la media. Indica en promedio el número de unidades en que los datos se encuentran alejados de la media.</a:t>
            </a:r>
            <a:endParaRPr lang="es-MX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18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36027" y="1112982"/>
            <a:ext cx="9301655" cy="5403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Varianza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un conjunto de datos la Varianza se define como el promedio de los cuadrados de las desviaciones de los datos con respecto a la media. 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Desviación Estándar o Típica</a:t>
            </a: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desviación estándar de un conjunto de datos se define como la raíz cuadrada de la varianza. Tiene las mismas unidades que los datos originales y su valor indica la forma en que están distribuidos los datos con respecto a la media.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4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882869" y="889844"/>
            <a:ext cx="8261131" cy="5563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Coeficiente de Variación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coeficiente de variación, también llamado coeficiente de dispersión, es una medida de variación relativa que no depende de las unidades de los datos de la población o muestra, ni del tamaño de los datos, por lo regular se presenta en forma de porcentaje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Sesgo</a:t>
            </a:r>
          </a:p>
          <a:p>
            <a:pPr>
              <a:lnSpc>
                <a:spcPct val="150000"/>
              </a:lnSpc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sesgo es el grado de asimetría de una distribución de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frecuencias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09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7766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Datos no agrupados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387367"/>
            <a:ext cx="8596668" cy="465399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Cuadro de Calificaciones de Limas González José Guadalupe.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Determina la desviación media; interpretación de desviación media, varianza, desviación estándar y coeficiente de variación del resultado para las calificaciones obtenidas del primer parcial.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7843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743072"/>
              </p:ext>
            </p:extLst>
          </p:nvPr>
        </p:nvGraphicFramePr>
        <p:xfrm>
          <a:off x="725213" y="977462"/>
          <a:ext cx="9932276" cy="5517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72596"/>
                <a:gridCol w="3759680"/>
              </a:tblGrid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Materias 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Calificación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Métodos y recursos para la investigación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Apreciación del arte 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9.1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Inglés 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7.4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Cultura ambiental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Formación ciudadana 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Estadística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Toma de decisiones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selectos de matemáticas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517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SUMA</a:t>
                      </a:r>
                      <a:endParaRPr lang="es-MX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59.3</a:t>
                      </a:r>
                      <a:endParaRPr lang="es-MX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692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788276" y="462419"/>
                <a:ext cx="8954814" cy="53968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s-E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59.3/ 8= 7.4 calificación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MX" sz="2000" b="1" dirty="0">
                    <a:solidFill>
                      <a:srgbClr val="0F243E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Desviación Media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MX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DM= (6.9- 7.4) + (9.1- 7.4) + (7.4- 7.4) + (8.4- 7.4) + (6.3- 7.4) + (6.0- 7.4) + (8.1- 7.4) + (7.1-7.4)/ 8=</a:t>
                </a:r>
                <a14:m>
                  <m:oMath xmlns:m="http://schemas.openxmlformats.org/officeDocument/2006/math">
                    <m:r>
                      <a:rPr lang="es-MX" sz="2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</m:t>
                    </m:r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6.7</m:t>
                        </m:r>
                      </m:num>
                      <m:den>
                        <m:r>
                          <a:rPr lang="es-ES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s-ES" sz="2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es-MX" sz="2000" u="dbl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0.8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  <a:tabLst>
                    <a:tab pos="1038225" algn="l"/>
                  </a:tabLst>
                </a:pPr>
                <a:r>
                  <a:rPr lang="es-ES" sz="2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Interpretación: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1000"/>
                  </a:spcAft>
                  <a:tabLst>
                    <a:tab pos="1038225" algn="l"/>
                  </a:tabLst>
                </a:pP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Las calificaciones se encuentran alejadas aproximadamente 0.8 del promedio de 7.4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MX" sz="2000" dirty="0">
                    <a:solidFill>
                      <a:srgbClr val="0F243E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000" b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Varianza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s-E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𝜎</m:t>
                    </m:r>
                  </m:oMath>
                </a14:m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(6.9- 7.4)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 (9.1- 7.4)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(7.4- 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(8.4- 7.4)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(6.3- 7.4)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(6.0- 7.4)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(8.1- 7.4)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+ (7.1- 7.4)</a:t>
                </a:r>
                <a:r>
                  <a:rPr lang="es-ES" sz="2000" baseline="30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:r>
                  <a:rPr lang="es-ES" sz="2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ES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7.96</m:t>
                        </m:r>
                      </m:num>
                      <m:den>
                        <m:r>
                          <a:rPr lang="es-ES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  <m:r>
                      <a:rPr lang="es-ES" sz="2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es-ES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2000" u="dbl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0.99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76" y="462419"/>
                <a:ext cx="8954814" cy="5396862"/>
              </a:xfrm>
              <a:prstGeom prst="rect">
                <a:avLst/>
              </a:prstGeom>
              <a:blipFill rotWithShape="0">
                <a:blip r:embed="rId2"/>
                <a:stretch>
                  <a:fillRect l="-681" t="-339" r="-74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706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293</TotalTime>
  <Words>822</Words>
  <Application>Microsoft Office PowerPoint</Application>
  <PresentationFormat>Panorámica</PresentationFormat>
  <Paragraphs>402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2" baseType="lpstr">
      <vt:lpstr>Arial</vt:lpstr>
      <vt:lpstr>Britannic Bold</vt:lpstr>
      <vt:lpstr>Calibri</vt:lpstr>
      <vt:lpstr>Cambria Math</vt:lpstr>
      <vt:lpstr>Symbol</vt:lpstr>
      <vt:lpstr>Times New Roman</vt:lpstr>
      <vt:lpstr>Trebuchet MS</vt:lpstr>
      <vt:lpstr>Wingdings 3</vt:lpstr>
      <vt:lpstr>Faceta</vt:lpstr>
      <vt:lpstr>Presentación de PowerPoint</vt:lpstr>
      <vt:lpstr>Medidas de Dispersión</vt:lpstr>
      <vt:lpstr>Presentación de PowerPoint</vt:lpstr>
      <vt:lpstr>Presentación de PowerPoint</vt:lpstr>
      <vt:lpstr>Presentación de PowerPoint</vt:lpstr>
      <vt:lpstr>Presentación de PowerPoint</vt:lpstr>
      <vt:lpstr>Datos no agrupados</vt:lpstr>
      <vt:lpstr>Presentación de PowerPoint</vt:lpstr>
      <vt:lpstr>Presentación de PowerPoint</vt:lpstr>
      <vt:lpstr>Presentación de PowerPoint</vt:lpstr>
      <vt:lpstr>Interpretación desviación estándar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Datos Agrupados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Presentación de PowerPoint</vt:lpstr>
      <vt:lpstr>Referencias Biliográficas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hp</cp:lastModifiedBy>
  <cp:revision>31</cp:revision>
  <dcterms:created xsi:type="dcterms:W3CDTF">2017-04-04T20:41:28Z</dcterms:created>
  <dcterms:modified xsi:type="dcterms:W3CDTF">2017-09-04T15:47:30Z</dcterms:modified>
</cp:coreProperties>
</file>