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handoutMasterIdLst>
    <p:handoutMasterId r:id="rId43"/>
  </p:handoutMasterIdLst>
  <p:sldIdLst>
    <p:sldId id="256" r:id="rId2"/>
    <p:sldId id="259" r:id="rId3"/>
    <p:sldId id="268" r:id="rId4"/>
    <p:sldId id="260" r:id="rId5"/>
    <p:sldId id="269" r:id="rId6"/>
    <p:sldId id="262" r:id="rId7"/>
    <p:sldId id="292" r:id="rId8"/>
    <p:sldId id="295" r:id="rId9"/>
    <p:sldId id="296" r:id="rId10"/>
    <p:sldId id="263" r:id="rId11"/>
    <p:sldId id="298" r:id="rId12"/>
    <p:sldId id="264" r:id="rId13"/>
    <p:sldId id="265" r:id="rId14"/>
    <p:sldId id="307" r:id="rId15"/>
    <p:sldId id="303" r:id="rId16"/>
    <p:sldId id="306" r:id="rId17"/>
    <p:sldId id="272" r:id="rId18"/>
    <p:sldId id="287" r:id="rId19"/>
    <p:sldId id="290" r:id="rId20"/>
    <p:sldId id="291" r:id="rId21"/>
    <p:sldId id="274" r:id="rId22"/>
    <p:sldId id="297" r:id="rId23"/>
    <p:sldId id="308" r:id="rId24"/>
    <p:sldId id="283" r:id="rId25"/>
    <p:sldId id="293" r:id="rId26"/>
    <p:sldId id="278" r:id="rId27"/>
    <p:sldId id="309" r:id="rId28"/>
    <p:sldId id="310" r:id="rId29"/>
    <p:sldId id="299" r:id="rId30"/>
    <p:sldId id="311" r:id="rId31"/>
    <p:sldId id="300" r:id="rId32"/>
    <p:sldId id="313" r:id="rId33"/>
    <p:sldId id="315" r:id="rId34"/>
    <p:sldId id="314" r:id="rId35"/>
    <p:sldId id="275" r:id="rId36"/>
    <p:sldId id="316" r:id="rId37"/>
    <p:sldId id="277" r:id="rId38"/>
    <p:sldId id="267" r:id="rId39"/>
    <p:sldId id="271" r:id="rId40"/>
    <p:sldId id="305" r:id="rId41"/>
    <p:sldId id="317" r:id="rId42"/>
  </p:sldIdLst>
  <p:sldSz cx="12192000" cy="6858000"/>
  <p:notesSz cx="6858000" cy="91074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F6F5"/>
    <a:srgbClr val="FF0066"/>
    <a:srgbClr val="00CC99"/>
    <a:srgbClr val="009999"/>
    <a:srgbClr val="0066CC"/>
    <a:srgbClr val="FFF7FF"/>
    <a:srgbClr val="DDFFFF"/>
    <a:srgbClr val="FFCCFF"/>
    <a:srgbClr val="E7F9F9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0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image" Target="../media/image36.gif"/><Relationship Id="rId4" Type="http://schemas.openxmlformats.org/officeDocument/2006/relationships/image" Target="../media/image39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image" Target="../media/image36.gif"/><Relationship Id="rId4" Type="http://schemas.openxmlformats.org/officeDocument/2006/relationships/image" Target="../media/image39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A2A908-A368-43DF-B6A1-D7223453D62B}" type="doc">
      <dgm:prSet loTypeId="urn:microsoft.com/office/officeart/2005/8/layout/hierarchy3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398B98C0-9FBF-4299-A327-D2050F410401}">
      <dgm:prSet phldrT="[Texto]"/>
      <dgm:spPr>
        <a:solidFill>
          <a:schemeClr val="accent2">
            <a:lumMod val="60000"/>
            <a:lumOff val="40000"/>
          </a:schemeClr>
        </a:solidFill>
        <a:ln>
          <a:noFill/>
        </a:ln>
      </dgm:spPr>
      <dgm:t>
        <a:bodyPr/>
        <a:lstStyle/>
        <a:p>
          <a:r>
            <a:rPr lang="es-MX" b="1" dirty="0">
              <a:solidFill>
                <a:srgbClr val="FFEEB9"/>
              </a:solidFill>
              <a:latin typeface="Lucida Handwriting" panose="03010101010101010101" pitchFamily="66" charset="0"/>
            </a:rPr>
            <a:t>EQUIPO, GRUPO E INTERDEPENDENCIA</a:t>
          </a:r>
        </a:p>
      </dgm:t>
    </dgm:pt>
    <dgm:pt modelId="{9E173CD3-F458-4805-A60E-2AF9B4457373}" type="parTrans" cxnId="{9E1E081C-CF31-498A-8842-50E2F1B3F571}">
      <dgm:prSet/>
      <dgm:spPr/>
      <dgm:t>
        <a:bodyPr/>
        <a:lstStyle/>
        <a:p>
          <a:endParaRPr lang="es-MX">
            <a:solidFill>
              <a:schemeClr val="accent1">
                <a:lumMod val="40000"/>
                <a:lumOff val="60000"/>
              </a:schemeClr>
            </a:solidFill>
          </a:endParaRPr>
        </a:p>
      </dgm:t>
    </dgm:pt>
    <dgm:pt modelId="{E45D4EC7-5362-41FA-BAB2-C82BFF2EC3E2}" type="sibTrans" cxnId="{9E1E081C-CF31-498A-8842-50E2F1B3F571}">
      <dgm:prSet/>
      <dgm:spPr/>
      <dgm:t>
        <a:bodyPr/>
        <a:lstStyle/>
        <a:p>
          <a:endParaRPr lang="es-MX">
            <a:solidFill>
              <a:schemeClr val="accent1">
                <a:lumMod val="40000"/>
                <a:lumOff val="60000"/>
              </a:schemeClr>
            </a:solidFill>
          </a:endParaRPr>
        </a:p>
      </dgm:t>
    </dgm:pt>
    <dgm:pt modelId="{69B4E243-D6BA-4454-916C-E7E3C0BD99ED}">
      <dgm:prSet/>
      <dgm:spPr>
        <a:solidFill>
          <a:schemeClr val="accent5">
            <a:lumMod val="75000"/>
          </a:schemeClr>
        </a:solidFill>
        <a:ln>
          <a:solidFill>
            <a:schemeClr val="bg2">
              <a:lumMod val="50000"/>
            </a:schemeClr>
          </a:solidFill>
        </a:ln>
      </dgm:spPr>
      <dgm:t>
        <a:bodyPr/>
        <a:lstStyle/>
        <a:p>
          <a:r>
            <a:rPr lang="es-MX" b="1" dirty="0">
              <a:solidFill>
                <a:schemeClr val="accent1">
                  <a:lumMod val="40000"/>
                  <a:lumOff val="60000"/>
                </a:schemeClr>
              </a:solidFill>
              <a:latin typeface="Lucida Handwriting" panose="03010101010101010101" pitchFamily="66" charset="0"/>
            </a:rPr>
            <a:t>MIS HABILIDADES BÁSICAS PARA RELACIONARME CON OTROS</a:t>
          </a:r>
        </a:p>
      </dgm:t>
    </dgm:pt>
    <dgm:pt modelId="{29143355-8248-4BB7-A0E3-86E1D0BA35A5}" type="parTrans" cxnId="{8158ECAF-E89C-4204-9E09-7A4A836D7324}">
      <dgm:prSet/>
      <dgm:spPr/>
      <dgm:t>
        <a:bodyPr/>
        <a:lstStyle/>
        <a:p>
          <a:endParaRPr lang="es-MX">
            <a:solidFill>
              <a:schemeClr val="accent1">
                <a:lumMod val="40000"/>
                <a:lumOff val="60000"/>
              </a:schemeClr>
            </a:solidFill>
          </a:endParaRPr>
        </a:p>
      </dgm:t>
    </dgm:pt>
    <dgm:pt modelId="{DE292E45-09DC-433E-8325-DA5EC58894D6}" type="sibTrans" cxnId="{8158ECAF-E89C-4204-9E09-7A4A836D7324}">
      <dgm:prSet/>
      <dgm:spPr/>
      <dgm:t>
        <a:bodyPr/>
        <a:lstStyle/>
        <a:p>
          <a:endParaRPr lang="es-MX">
            <a:solidFill>
              <a:schemeClr val="accent1">
                <a:lumMod val="40000"/>
                <a:lumOff val="60000"/>
              </a:schemeClr>
            </a:solidFill>
          </a:endParaRPr>
        </a:p>
      </dgm:t>
    </dgm:pt>
    <dgm:pt modelId="{2B6CB7B1-C6C1-4289-8AD1-EAD9D516C3A0}">
      <dgm:prSet custT="1"/>
      <dgm:spPr>
        <a:solidFill>
          <a:srgbClr val="F3CBC3">
            <a:alpha val="89804"/>
          </a:srgbClr>
        </a:solidFill>
        <a:ln>
          <a:solidFill>
            <a:srgbClr val="DC6C56"/>
          </a:solidFill>
        </a:ln>
      </dgm:spPr>
      <dgm:t>
        <a:bodyPr/>
        <a:lstStyle/>
        <a:p>
          <a:r>
            <a:rPr lang="es-MX" sz="1400" b="1" dirty="0">
              <a:solidFill>
                <a:srgbClr val="CC3300"/>
              </a:solidFill>
              <a:latin typeface="Lucida Handwriting" panose="03010101010101010101" pitchFamily="66" charset="0"/>
            </a:rPr>
            <a:t>EMPATÍA</a:t>
          </a:r>
        </a:p>
      </dgm:t>
    </dgm:pt>
    <dgm:pt modelId="{DA873640-CDB4-413C-BB09-41F1C4B3F512}" type="parTrans" cxnId="{6A4B51FC-3430-49E0-BA41-640CDB6AFC6F}">
      <dgm:prSet/>
      <dgm:spPr>
        <a:ln>
          <a:solidFill>
            <a:schemeClr val="accent2"/>
          </a:solidFill>
        </a:ln>
      </dgm:spPr>
      <dgm:t>
        <a:bodyPr/>
        <a:lstStyle/>
        <a:p>
          <a:endParaRPr lang="es-MX">
            <a:solidFill>
              <a:schemeClr val="accent1">
                <a:lumMod val="40000"/>
                <a:lumOff val="60000"/>
              </a:schemeClr>
            </a:solidFill>
          </a:endParaRPr>
        </a:p>
      </dgm:t>
    </dgm:pt>
    <dgm:pt modelId="{F999F3F6-1BB2-4822-89B4-D7BA6E4322C2}" type="sibTrans" cxnId="{6A4B51FC-3430-49E0-BA41-640CDB6AFC6F}">
      <dgm:prSet/>
      <dgm:spPr/>
      <dgm:t>
        <a:bodyPr/>
        <a:lstStyle/>
        <a:p>
          <a:endParaRPr lang="es-MX">
            <a:solidFill>
              <a:schemeClr val="accent1">
                <a:lumMod val="40000"/>
                <a:lumOff val="60000"/>
              </a:schemeClr>
            </a:solidFill>
          </a:endParaRPr>
        </a:p>
      </dgm:t>
    </dgm:pt>
    <dgm:pt modelId="{FC08968C-C07D-45DB-9537-103895CF8E1E}">
      <dgm:prSet/>
      <dgm:spPr>
        <a:solidFill>
          <a:srgbClr val="FFD7AF">
            <a:alpha val="89804"/>
          </a:srgbClr>
        </a:solidFill>
        <a:ln>
          <a:solidFill>
            <a:srgbClr val="FF6600"/>
          </a:solidFill>
        </a:ln>
      </dgm:spPr>
      <dgm:t>
        <a:bodyPr/>
        <a:lstStyle/>
        <a:p>
          <a:r>
            <a:rPr lang="es-MX" b="1" dirty="0">
              <a:solidFill>
                <a:srgbClr val="006699"/>
              </a:solidFill>
              <a:latin typeface="Lucida Handwriting" panose="03010101010101010101" pitchFamily="66" charset="0"/>
            </a:rPr>
            <a:t>ESCUCHA  ACTIVA</a:t>
          </a:r>
        </a:p>
      </dgm:t>
    </dgm:pt>
    <dgm:pt modelId="{99361B9C-66A7-44C7-9435-64D2B2D9EA30}" type="parTrans" cxnId="{4A884630-2F5C-4F3F-8D21-6F186E20EDD2}">
      <dgm:prSet/>
      <dgm:spPr>
        <a:ln>
          <a:solidFill>
            <a:schemeClr val="accent2"/>
          </a:solidFill>
        </a:ln>
      </dgm:spPr>
      <dgm:t>
        <a:bodyPr/>
        <a:lstStyle/>
        <a:p>
          <a:endParaRPr lang="es-MX">
            <a:solidFill>
              <a:schemeClr val="accent1">
                <a:lumMod val="40000"/>
                <a:lumOff val="60000"/>
              </a:schemeClr>
            </a:solidFill>
          </a:endParaRPr>
        </a:p>
      </dgm:t>
    </dgm:pt>
    <dgm:pt modelId="{AB2B6EEA-6ADB-48DD-8A5C-825ADA0EBC4E}" type="sibTrans" cxnId="{4A884630-2F5C-4F3F-8D21-6F186E20EDD2}">
      <dgm:prSet/>
      <dgm:spPr/>
      <dgm:t>
        <a:bodyPr/>
        <a:lstStyle/>
        <a:p>
          <a:endParaRPr lang="es-MX">
            <a:solidFill>
              <a:schemeClr val="accent1">
                <a:lumMod val="40000"/>
                <a:lumOff val="60000"/>
              </a:schemeClr>
            </a:solidFill>
          </a:endParaRPr>
        </a:p>
      </dgm:t>
    </dgm:pt>
    <dgm:pt modelId="{E54ABB0E-5E40-405E-A3E0-33D4AC859FD7}">
      <dgm:prSet/>
      <dgm:spPr>
        <a:solidFill>
          <a:srgbClr val="FFEEB9">
            <a:alpha val="89804"/>
          </a:srgbClr>
        </a:solidFill>
        <a:ln>
          <a:solidFill>
            <a:schemeClr val="bg2">
              <a:lumMod val="50000"/>
            </a:schemeClr>
          </a:solidFill>
        </a:ln>
      </dgm:spPr>
      <dgm:t>
        <a:bodyPr/>
        <a:lstStyle/>
        <a:p>
          <a:r>
            <a:rPr lang="es-MX" b="1" dirty="0">
              <a:solidFill>
                <a:srgbClr val="669900"/>
              </a:solidFill>
              <a:latin typeface="Lucida Handwriting" panose="03010101010101010101" pitchFamily="66" charset="0"/>
            </a:rPr>
            <a:t>COMUNICACIÓN EFICAZ</a:t>
          </a:r>
        </a:p>
      </dgm:t>
    </dgm:pt>
    <dgm:pt modelId="{3A727BA8-DE4D-4515-B1D9-77BC3185E7F5}" type="parTrans" cxnId="{0C827813-83FC-4C5E-9375-3673A721B473}">
      <dgm:prSet/>
      <dgm:spPr>
        <a:noFill/>
        <a:ln w="19050" cap="sq">
          <a:solidFill>
            <a:schemeClr val="accent2"/>
          </a:solidFill>
        </a:ln>
      </dgm:spPr>
      <dgm:t>
        <a:bodyPr/>
        <a:lstStyle/>
        <a:p>
          <a:endParaRPr lang="es-MX">
            <a:solidFill>
              <a:schemeClr val="accent1">
                <a:lumMod val="40000"/>
                <a:lumOff val="60000"/>
              </a:schemeClr>
            </a:solidFill>
          </a:endParaRPr>
        </a:p>
      </dgm:t>
    </dgm:pt>
    <dgm:pt modelId="{A579C972-5B7D-4044-A561-8AF0F216A377}" type="sibTrans" cxnId="{0C827813-83FC-4C5E-9375-3673A721B473}">
      <dgm:prSet/>
      <dgm:spPr/>
      <dgm:t>
        <a:bodyPr/>
        <a:lstStyle/>
        <a:p>
          <a:endParaRPr lang="es-MX">
            <a:solidFill>
              <a:schemeClr val="accent1">
                <a:lumMod val="40000"/>
                <a:lumOff val="60000"/>
              </a:schemeClr>
            </a:solidFill>
          </a:endParaRPr>
        </a:p>
      </dgm:t>
    </dgm:pt>
    <dgm:pt modelId="{8D13E3A6-4DC4-4163-98DB-6639711EF333}" type="pres">
      <dgm:prSet presAssocID="{2EA2A908-A368-43DF-B6A1-D7223453D62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9664CA7-3374-45D2-A3A2-1CFC43142AC6}" type="pres">
      <dgm:prSet presAssocID="{398B98C0-9FBF-4299-A327-D2050F410401}" presName="root" presStyleCnt="0"/>
      <dgm:spPr/>
    </dgm:pt>
    <dgm:pt modelId="{199FAC2F-14CE-41FD-9703-ACA5C3580035}" type="pres">
      <dgm:prSet presAssocID="{398B98C0-9FBF-4299-A327-D2050F410401}" presName="rootComposite" presStyleCnt="0"/>
      <dgm:spPr/>
    </dgm:pt>
    <dgm:pt modelId="{211930A1-949D-4C9B-B988-288A73DA44B1}" type="pres">
      <dgm:prSet presAssocID="{398B98C0-9FBF-4299-A327-D2050F410401}" presName="rootText" presStyleLbl="node1" presStyleIdx="0" presStyleCnt="2"/>
      <dgm:spPr/>
    </dgm:pt>
    <dgm:pt modelId="{B2BB3576-703C-4DAF-B883-46A266356218}" type="pres">
      <dgm:prSet presAssocID="{398B98C0-9FBF-4299-A327-D2050F410401}" presName="rootConnector" presStyleLbl="node1" presStyleIdx="0" presStyleCnt="2"/>
      <dgm:spPr/>
    </dgm:pt>
    <dgm:pt modelId="{F85E1364-82AC-44A3-BC71-CC948E101765}" type="pres">
      <dgm:prSet presAssocID="{398B98C0-9FBF-4299-A327-D2050F410401}" presName="childShape" presStyleCnt="0"/>
      <dgm:spPr/>
    </dgm:pt>
    <dgm:pt modelId="{E18D7B62-792F-4DC1-8F0C-2F2706C8D4CE}" type="pres">
      <dgm:prSet presAssocID="{69B4E243-D6BA-4454-916C-E7E3C0BD99ED}" presName="root" presStyleCnt="0"/>
      <dgm:spPr/>
    </dgm:pt>
    <dgm:pt modelId="{3AEDF0C1-7B22-4EE0-997F-5B893B2B8989}" type="pres">
      <dgm:prSet presAssocID="{69B4E243-D6BA-4454-916C-E7E3C0BD99ED}" presName="rootComposite" presStyleCnt="0"/>
      <dgm:spPr/>
    </dgm:pt>
    <dgm:pt modelId="{1EFD8BFD-D32A-4195-86DD-8D2F614BDD15}" type="pres">
      <dgm:prSet presAssocID="{69B4E243-D6BA-4454-916C-E7E3C0BD99ED}" presName="rootText" presStyleLbl="node1" presStyleIdx="1" presStyleCnt="2"/>
      <dgm:spPr/>
    </dgm:pt>
    <dgm:pt modelId="{2D2AFEDE-D7A1-4EE2-A8D8-B84EEA28CB9E}" type="pres">
      <dgm:prSet presAssocID="{69B4E243-D6BA-4454-916C-E7E3C0BD99ED}" presName="rootConnector" presStyleLbl="node1" presStyleIdx="1" presStyleCnt="2"/>
      <dgm:spPr/>
    </dgm:pt>
    <dgm:pt modelId="{EDB3BD7F-4627-4DAE-8D6D-F0FF11755209}" type="pres">
      <dgm:prSet presAssocID="{69B4E243-D6BA-4454-916C-E7E3C0BD99ED}" presName="childShape" presStyleCnt="0"/>
      <dgm:spPr/>
    </dgm:pt>
    <dgm:pt modelId="{F38D32F7-19F1-41CF-9BE7-3C64280954C3}" type="pres">
      <dgm:prSet presAssocID="{DA873640-CDB4-413C-BB09-41F1C4B3F512}" presName="Name13" presStyleLbl="parChTrans1D2" presStyleIdx="0" presStyleCnt="3"/>
      <dgm:spPr/>
    </dgm:pt>
    <dgm:pt modelId="{BA9C2202-3772-4C5F-A8C2-4E93B26073EC}" type="pres">
      <dgm:prSet presAssocID="{2B6CB7B1-C6C1-4289-8AD1-EAD9D516C3A0}" presName="childText" presStyleLbl="bgAcc1" presStyleIdx="0" presStyleCnt="3">
        <dgm:presLayoutVars>
          <dgm:bulletEnabled val="1"/>
        </dgm:presLayoutVars>
      </dgm:prSet>
      <dgm:spPr/>
    </dgm:pt>
    <dgm:pt modelId="{FF432673-4BC6-4B1B-9300-B5C0664534D7}" type="pres">
      <dgm:prSet presAssocID="{99361B9C-66A7-44C7-9435-64D2B2D9EA30}" presName="Name13" presStyleLbl="parChTrans1D2" presStyleIdx="1" presStyleCnt="3"/>
      <dgm:spPr/>
    </dgm:pt>
    <dgm:pt modelId="{F0533D3E-4E3F-4D0B-B84F-296BB831FBF0}" type="pres">
      <dgm:prSet presAssocID="{FC08968C-C07D-45DB-9537-103895CF8E1E}" presName="childText" presStyleLbl="bgAcc1" presStyleIdx="1" presStyleCnt="3" custLinFactNeighborX="-1641" custLinFactNeighborY="-875">
        <dgm:presLayoutVars>
          <dgm:bulletEnabled val="1"/>
        </dgm:presLayoutVars>
      </dgm:prSet>
      <dgm:spPr/>
    </dgm:pt>
    <dgm:pt modelId="{8E59E995-9D3F-45EB-A26A-48B36CCE10D5}" type="pres">
      <dgm:prSet presAssocID="{3A727BA8-DE4D-4515-B1D9-77BC3185E7F5}" presName="Name13" presStyleLbl="parChTrans1D2" presStyleIdx="2" presStyleCnt="3"/>
      <dgm:spPr/>
    </dgm:pt>
    <dgm:pt modelId="{79573D2D-56C3-4E0C-930C-D143D8AD34F9}" type="pres">
      <dgm:prSet presAssocID="{E54ABB0E-5E40-405E-A3E0-33D4AC859FD7}" presName="childText" presStyleLbl="bgAcc1" presStyleIdx="2" presStyleCnt="3">
        <dgm:presLayoutVars>
          <dgm:bulletEnabled val="1"/>
        </dgm:presLayoutVars>
      </dgm:prSet>
      <dgm:spPr/>
    </dgm:pt>
  </dgm:ptLst>
  <dgm:cxnLst>
    <dgm:cxn modelId="{4A884630-2F5C-4F3F-8D21-6F186E20EDD2}" srcId="{69B4E243-D6BA-4454-916C-E7E3C0BD99ED}" destId="{FC08968C-C07D-45DB-9537-103895CF8E1E}" srcOrd="1" destOrd="0" parTransId="{99361B9C-66A7-44C7-9435-64D2B2D9EA30}" sibTransId="{AB2B6EEA-6ADB-48DD-8A5C-825ADA0EBC4E}"/>
    <dgm:cxn modelId="{C93010A7-22A4-4F9B-A880-493CD4546568}" type="presOf" srcId="{2EA2A908-A368-43DF-B6A1-D7223453D62B}" destId="{8D13E3A6-4DC4-4163-98DB-6639711EF333}" srcOrd="0" destOrd="0" presId="urn:microsoft.com/office/officeart/2005/8/layout/hierarchy3"/>
    <dgm:cxn modelId="{E7E60847-F82B-43C8-883C-C3B3333D2599}" type="presOf" srcId="{3A727BA8-DE4D-4515-B1D9-77BC3185E7F5}" destId="{8E59E995-9D3F-45EB-A26A-48B36CCE10D5}" srcOrd="0" destOrd="0" presId="urn:microsoft.com/office/officeart/2005/8/layout/hierarchy3"/>
    <dgm:cxn modelId="{28BAA963-4315-4209-BA4B-F55D02C3D281}" type="presOf" srcId="{69B4E243-D6BA-4454-916C-E7E3C0BD99ED}" destId="{2D2AFEDE-D7A1-4EE2-A8D8-B84EEA28CB9E}" srcOrd="1" destOrd="0" presId="urn:microsoft.com/office/officeart/2005/8/layout/hierarchy3"/>
    <dgm:cxn modelId="{8038FA90-260E-4F58-8B87-A1E165DB849F}" type="presOf" srcId="{398B98C0-9FBF-4299-A327-D2050F410401}" destId="{211930A1-949D-4C9B-B988-288A73DA44B1}" srcOrd="0" destOrd="0" presId="urn:microsoft.com/office/officeart/2005/8/layout/hierarchy3"/>
    <dgm:cxn modelId="{8158ECAF-E89C-4204-9E09-7A4A836D7324}" srcId="{2EA2A908-A368-43DF-B6A1-D7223453D62B}" destId="{69B4E243-D6BA-4454-916C-E7E3C0BD99ED}" srcOrd="1" destOrd="0" parTransId="{29143355-8248-4BB7-A0E3-86E1D0BA35A5}" sibTransId="{DE292E45-09DC-433E-8325-DA5EC58894D6}"/>
    <dgm:cxn modelId="{DF6DB2B1-401B-4D4A-9108-2BD1045D410B}" type="presOf" srcId="{99361B9C-66A7-44C7-9435-64D2B2D9EA30}" destId="{FF432673-4BC6-4B1B-9300-B5C0664534D7}" srcOrd="0" destOrd="0" presId="urn:microsoft.com/office/officeart/2005/8/layout/hierarchy3"/>
    <dgm:cxn modelId="{0E23C7E4-3E50-4E7B-97C2-908A7706DCC1}" type="presOf" srcId="{E54ABB0E-5E40-405E-A3E0-33D4AC859FD7}" destId="{79573D2D-56C3-4E0C-930C-D143D8AD34F9}" srcOrd="0" destOrd="0" presId="urn:microsoft.com/office/officeart/2005/8/layout/hierarchy3"/>
    <dgm:cxn modelId="{FEED872D-A705-4BFD-8E50-9B9D3553256D}" type="presOf" srcId="{DA873640-CDB4-413C-BB09-41F1C4B3F512}" destId="{F38D32F7-19F1-41CF-9BE7-3C64280954C3}" srcOrd="0" destOrd="0" presId="urn:microsoft.com/office/officeart/2005/8/layout/hierarchy3"/>
    <dgm:cxn modelId="{59CA4EDF-87B9-452D-8D9B-B0376B001E27}" type="presOf" srcId="{2B6CB7B1-C6C1-4289-8AD1-EAD9D516C3A0}" destId="{BA9C2202-3772-4C5F-A8C2-4E93B26073EC}" srcOrd="0" destOrd="0" presId="urn:microsoft.com/office/officeart/2005/8/layout/hierarchy3"/>
    <dgm:cxn modelId="{0C827813-83FC-4C5E-9375-3673A721B473}" srcId="{69B4E243-D6BA-4454-916C-E7E3C0BD99ED}" destId="{E54ABB0E-5E40-405E-A3E0-33D4AC859FD7}" srcOrd="2" destOrd="0" parTransId="{3A727BA8-DE4D-4515-B1D9-77BC3185E7F5}" sibTransId="{A579C972-5B7D-4044-A561-8AF0F216A377}"/>
    <dgm:cxn modelId="{6A4B51FC-3430-49E0-BA41-640CDB6AFC6F}" srcId="{69B4E243-D6BA-4454-916C-E7E3C0BD99ED}" destId="{2B6CB7B1-C6C1-4289-8AD1-EAD9D516C3A0}" srcOrd="0" destOrd="0" parTransId="{DA873640-CDB4-413C-BB09-41F1C4B3F512}" sibTransId="{F999F3F6-1BB2-4822-89B4-D7BA6E4322C2}"/>
    <dgm:cxn modelId="{C9AFF690-87E5-4868-8202-CC19DBAFB811}" type="presOf" srcId="{69B4E243-D6BA-4454-916C-E7E3C0BD99ED}" destId="{1EFD8BFD-D32A-4195-86DD-8D2F614BDD15}" srcOrd="0" destOrd="0" presId="urn:microsoft.com/office/officeart/2005/8/layout/hierarchy3"/>
    <dgm:cxn modelId="{6BFF3E47-2C76-4980-AC86-03205D3B552B}" type="presOf" srcId="{398B98C0-9FBF-4299-A327-D2050F410401}" destId="{B2BB3576-703C-4DAF-B883-46A266356218}" srcOrd="1" destOrd="0" presId="urn:microsoft.com/office/officeart/2005/8/layout/hierarchy3"/>
    <dgm:cxn modelId="{9E1E081C-CF31-498A-8842-50E2F1B3F571}" srcId="{2EA2A908-A368-43DF-B6A1-D7223453D62B}" destId="{398B98C0-9FBF-4299-A327-D2050F410401}" srcOrd="0" destOrd="0" parTransId="{9E173CD3-F458-4805-A60E-2AF9B4457373}" sibTransId="{E45D4EC7-5362-41FA-BAB2-C82BFF2EC3E2}"/>
    <dgm:cxn modelId="{AEBE36A0-2509-4556-8836-682445480B10}" type="presOf" srcId="{FC08968C-C07D-45DB-9537-103895CF8E1E}" destId="{F0533D3E-4E3F-4D0B-B84F-296BB831FBF0}" srcOrd="0" destOrd="0" presId="urn:microsoft.com/office/officeart/2005/8/layout/hierarchy3"/>
    <dgm:cxn modelId="{1637C0BD-CBC0-4EA4-B4BB-4F7E9536A2D8}" type="presParOf" srcId="{8D13E3A6-4DC4-4163-98DB-6639711EF333}" destId="{89664CA7-3374-45D2-A3A2-1CFC43142AC6}" srcOrd="0" destOrd="0" presId="urn:microsoft.com/office/officeart/2005/8/layout/hierarchy3"/>
    <dgm:cxn modelId="{A71024A6-53DC-435F-A358-FBDF2FC8BD64}" type="presParOf" srcId="{89664CA7-3374-45D2-A3A2-1CFC43142AC6}" destId="{199FAC2F-14CE-41FD-9703-ACA5C3580035}" srcOrd="0" destOrd="0" presId="urn:microsoft.com/office/officeart/2005/8/layout/hierarchy3"/>
    <dgm:cxn modelId="{7C2E52F2-7290-4112-9FFC-8A737F29F897}" type="presParOf" srcId="{199FAC2F-14CE-41FD-9703-ACA5C3580035}" destId="{211930A1-949D-4C9B-B988-288A73DA44B1}" srcOrd="0" destOrd="0" presId="urn:microsoft.com/office/officeart/2005/8/layout/hierarchy3"/>
    <dgm:cxn modelId="{FC99ED86-D411-4DA2-AEE7-E0A812B06543}" type="presParOf" srcId="{199FAC2F-14CE-41FD-9703-ACA5C3580035}" destId="{B2BB3576-703C-4DAF-B883-46A266356218}" srcOrd="1" destOrd="0" presId="urn:microsoft.com/office/officeart/2005/8/layout/hierarchy3"/>
    <dgm:cxn modelId="{D6CEE8CF-6420-4842-A29E-571E9AAD4097}" type="presParOf" srcId="{89664CA7-3374-45D2-A3A2-1CFC43142AC6}" destId="{F85E1364-82AC-44A3-BC71-CC948E101765}" srcOrd="1" destOrd="0" presId="urn:microsoft.com/office/officeart/2005/8/layout/hierarchy3"/>
    <dgm:cxn modelId="{90564567-AB35-4539-9A9B-EB1A84827EC7}" type="presParOf" srcId="{8D13E3A6-4DC4-4163-98DB-6639711EF333}" destId="{E18D7B62-792F-4DC1-8F0C-2F2706C8D4CE}" srcOrd="1" destOrd="0" presId="urn:microsoft.com/office/officeart/2005/8/layout/hierarchy3"/>
    <dgm:cxn modelId="{465A2774-D9FE-4E94-89C1-C7694E368CD1}" type="presParOf" srcId="{E18D7B62-792F-4DC1-8F0C-2F2706C8D4CE}" destId="{3AEDF0C1-7B22-4EE0-997F-5B893B2B8989}" srcOrd="0" destOrd="0" presId="urn:microsoft.com/office/officeart/2005/8/layout/hierarchy3"/>
    <dgm:cxn modelId="{6A3CB0ED-6FA8-400C-85F5-0A3826905C5D}" type="presParOf" srcId="{3AEDF0C1-7B22-4EE0-997F-5B893B2B8989}" destId="{1EFD8BFD-D32A-4195-86DD-8D2F614BDD15}" srcOrd="0" destOrd="0" presId="urn:microsoft.com/office/officeart/2005/8/layout/hierarchy3"/>
    <dgm:cxn modelId="{30483134-099F-4CB1-94AC-1ECCBB97AC74}" type="presParOf" srcId="{3AEDF0C1-7B22-4EE0-997F-5B893B2B8989}" destId="{2D2AFEDE-D7A1-4EE2-A8D8-B84EEA28CB9E}" srcOrd="1" destOrd="0" presId="urn:microsoft.com/office/officeart/2005/8/layout/hierarchy3"/>
    <dgm:cxn modelId="{86169431-2CAB-4DC1-A58F-0A7823502329}" type="presParOf" srcId="{E18D7B62-792F-4DC1-8F0C-2F2706C8D4CE}" destId="{EDB3BD7F-4627-4DAE-8D6D-F0FF11755209}" srcOrd="1" destOrd="0" presId="urn:microsoft.com/office/officeart/2005/8/layout/hierarchy3"/>
    <dgm:cxn modelId="{C24D6A55-9381-4725-9AA4-E67007328EF5}" type="presParOf" srcId="{EDB3BD7F-4627-4DAE-8D6D-F0FF11755209}" destId="{F38D32F7-19F1-41CF-9BE7-3C64280954C3}" srcOrd="0" destOrd="0" presId="urn:microsoft.com/office/officeart/2005/8/layout/hierarchy3"/>
    <dgm:cxn modelId="{C1E8046C-E172-43C7-AB0D-FCF53CE91104}" type="presParOf" srcId="{EDB3BD7F-4627-4DAE-8D6D-F0FF11755209}" destId="{BA9C2202-3772-4C5F-A8C2-4E93B26073EC}" srcOrd="1" destOrd="0" presId="urn:microsoft.com/office/officeart/2005/8/layout/hierarchy3"/>
    <dgm:cxn modelId="{85110962-7747-485C-B839-AE5EAA1B7C8B}" type="presParOf" srcId="{EDB3BD7F-4627-4DAE-8D6D-F0FF11755209}" destId="{FF432673-4BC6-4B1B-9300-B5C0664534D7}" srcOrd="2" destOrd="0" presId="urn:microsoft.com/office/officeart/2005/8/layout/hierarchy3"/>
    <dgm:cxn modelId="{7CC84090-D21D-461E-AB39-2F072CA3E778}" type="presParOf" srcId="{EDB3BD7F-4627-4DAE-8D6D-F0FF11755209}" destId="{F0533D3E-4E3F-4D0B-B84F-296BB831FBF0}" srcOrd="3" destOrd="0" presId="urn:microsoft.com/office/officeart/2005/8/layout/hierarchy3"/>
    <dgm:cxn modelId="{401F5AD9-1863-4B44-9DDF-530C77973793}" type="presParOf" srcId="{EDB3BD7F-4627-4DAE-8D6D-F0FF11755209}" destId="{8E59E995-9D3F-45EB-A26A-48B36CCE10D5}" srcOrd="4" destOrd="0" presId="urn:microsoft.com/office/officeart/2005/8/layout/hierarchy3"/>
    <dgm:cxn modelId="{0666EA70-A0F7-49CC-958C-CD050AAD423A}" type="presParOf" srcId="{EDB3BD7F-4627-4DAE-8D6D-F0FF11755209}" destId="{79573D2D-56C3-4E0C-930C-D143D8AD34F9}" srcOrd="5" destOrd="0" presId="urn:microsoft.com/office/officeart/2005/8/layout/hierarchy3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D549C4-C21D-4031-ABB6-874CDEEE5DF3}" type="doc">
      <dgm:prSet loTypeId="urn:microsoft.com/office/officeart/2005/8/layout/vList3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es-ES"/>
        </a:p>
      </dgm:t>
    </dgm:pt>
    <dgm:pt modelId="{C2CCF126-34FA-4F35-B92C-AB19BA4F9A46}">
      <dgm:prSet phldrT="[Texto]"/>
      <dgm:spPr/>
      <dgm:t>
        <a:bodyPr/>
        <a:lstStyle/>
        <a:p>
          <a:pPr>
            <a:buFont typeface="Wingdings" panose="05000000000000000000" pitchFamily="2" charset="2"/>
            <a:buNone/>
          </a:pPr>
          <a:r>
            <a:rPr lang="es-MX" b="1" dirty="0">
              <a:solidFill>
                <a:schemeClr val="accent1">
                  <a:lumMod val="40000"/>
                  <a:lumOff val="60000"/>
                </a:schemeClr>
              </a:solidFill>
            </a:rPr>
            <a:t>Nos ayuda a comprendernos mejor a nosotros mismos.</a:t>
          </a:r>
          <a:endParaRPr lang="es-ES" b="1" dirty="0">
            <a:solidFill>
              <a:schemeClr val="accent1">
                <a:lumMod val="40000"/>
                <a:lumOff val="60000"/>
              </a:schemeClr>
            </a:solidFill>
          </a:endParaRPr>
        </a:p>
      </dgm:t>
    </dgm:pt>
    <dgm:pt modelId="{85845AF9-C184-40A1-B441-38E842409C3D}" type="parTrans" cxnId="{6BE7F65D-0090-43C9-B0E0-0EC478349E7C}">
      <dgm:prSet/>
      <dgm:spPr/>
      <dgm:t>
        <a:bodyPr/>
        <a:lstStyle/>
        <a:p>
          <a:endParaRPr lang="es-ES"/>
        </a:p>
      </dgm:t>
    </dgm:pt>
    <dgm:pt modelId="{CE9A8D91-1FF5-44B7-BF7E-7BA48E7FF7BF}" type="sibTrans" cxnId="{6BE7F65D-0090-43C9-B0E0-0EC478349E7C}">
      <dgm:prSet/>
      <dgm:spPr/>
      <dgm:t>
        <a:bodyPr/>
        <a:lstStyle/>
        <a:p>
          <a:endParaRPr lang="es-ES"/>
        </a:p>
      </dgm:t>
    </dgm:pt>
    <dgm:pt modelId="{B6CCF4C2-54DC-4C52-9827-36DF44C8AC42}">
      <dgm:prSet phldrT="[Texto]"/>
      <dgm:spPr/>
      <dgm:t>
        <a:bodyPr/>
        <a:lstStyle/>
        <a:p>
          <a:pPr>
            <a:buFont typeface="Wingdings" panose="05000000000000000000" pitchFamily="2" charset="2"/>
            <a:buNone/>
          </a:pPr>
          <a:r>
            <a:rPr lang="es-MX" b="1" dirty="0">
              <a:solidFill>
                <a:schemeClr val="accent2">
                  <a:lumMod val="20000"/>
                  <a:lumOff val="80000"/>
                </a:schemeClr>
              </a:solidFill>
            </a:rPr>
            <a:t>Contribuye a desarrollar la socialización, y por lo tanto es un elemento fundamental de las habilidades sociales.</a:t>
          </a:r>
          <a:endParaRPr lang="es-ES" b="1" dirty="0">
            <a:solidFill>
              <a:schemeClr val="accent2">
                <a:lumMod val="20000"/>
                <a:lumOff val="80000"/>
              </a:schemeClr>
            </a:solidFill>
          </a:endParaRPr>
        </a:p>
      </dgm:t>
    </dgm:pt>
    <dgm:pt modelId="{2E89BD39-6CAB-49F6-98BC-133B21385E77}" type="parTrans" cxnId="{65ABA3E6-593E-4F4B-8924-42CF996078E9}">
      <dgm:prSet/>
      <dgm:spPr/>
      <dgm:t>
        <a:bodyPr/>
        <a:lstStyle/>
        <a:p>
          <a:endParaRPr lang="es-ES"/>
        </a:p>
      </dgm:t>
    </dgm:pt>
    <dgm:pt modelId="{ACB481D4-E04B-410A-8EBE-986E82089E67}" type="sibTrans" cxnId="{65ABA3E6-593E-4F4B-8924-42CF996078E9}">
      <dgm:prSet/>
      <dgm:spPr/>
      <dgm:t>
        <a:bodyPr/>
        <a:lstStyle/>
        <a:p>
          <a:endParaRPr lang="es-ES"/>
        </a:p>
      </dgm:t>
    </dgm:pt>
    <dgm:pt modelId="{F1598D10-480D-46F4-A446-D8036452B022}">
      <dgm:prSet phldrT="[Texto]"/>
      <dgm:spPr/>
      <dgm:t>
        <a:bodyPr/>
        <a:lstStyle/>
        <a:p>
          <a:pPr>
            <a:buFont typeface="Wingdings" panose="05000000000000000000" pitchFamily="2" charset="2"/>
            <a:buNone/>
          </a:pPr>
          <a:r>
            <a:rPr lang="es-MX" b="1" dirty="0">
              <a:solidFill>
                <a:schemeClr val="accent5">
                  <a:lumMod val="20000"/>
                  <a:lumOff val="80000"/>
                </a:schemeClr>
              </a:solidFill>
            </a:rPr>
            <a:t>Contribuye a fortalecer la autoestima de la persona, su seguridad y equilibrio.</a:t>
          </a:r>
          <a:endParaRPr lang="es-ES" b="1" dirty="0">
            <a:solidFill>
              <a:schemeClr val="accent5">
                <a:lumMod val="20000"/>
                <a:lumOff val="80000"/>
              </a:schemeClr>
            </a:solidFill>
          </a:endParaRPr>
        </a:p>
      </dgm:t>
    </dgm:pt>
    <dgm:pt modelId="{EDC0652C-9BF2-4DCA-98DD-D180BAC6AE14}" type="parTrans" cxnId="{4DEEA46A-C743-4C0C-BFAE-DDB5F200680B}">
      <dgm:prSet/>
      <dgm:spPr/>
      <dgm:t>
        <a:bodyPr/>
        <a:lstStyle/>
        <a:p>
          <a:endParaRPr lang="es-ES"/>
        </a:p>
      </dgm:t>
    </dgm:pt>
    <dgm:pt modelId="{3D008204-0099-4558-BE55-D556028B3896}" type="sibTrans" cxnId="{4DEEA46A-C743-4C0C-BFAE-DDB5F200680B}">
      <dgm:prSet/>
      <dgm:spPr/>
      <dgm:t>
        <a:bodyPr/>
        <a:lstStyle/>
        <a:p>
          <a:endParaRPr lang="es-ES"/>
        </a:p>
      </dgm:t>
    </dgm:pt>
    <dgm:pt modelId="{956E18B0-6645-4C66-86DE-E393D8695438}">
      <dgm:prSet phldrT="[Texto]"/>
      <dgm:spPr/>
      <dgm:t>
        <a:bodyPr/>
        <a:lstStyle/>
        <a:p>
          <a:pPr>
            <a:buFont typeface="Wingdings" panose="05000000000000000000" pitchFamily="2" charset="2"/>
            <a:buNone/>
          </a:pPr>
          <a:r>
            <a:rPr lang="es-MX" b="1" dirty="0">
              <a:solidFill>
                <a:schemeClr val="accent5">
                  <a:lumMod val="40000"/>
                  <a:lumOff val="60000"/>
                </a:schemeClr>
              </a:solidFill>
            </a:rPr>
            <a:t>Favorece el desarrollo y la adaptación emocional, ya que aprendemos a no centrar en nosotros mismos aquello que ocurre a nuestro alrededor.</a:t>
          </a:r>
          <a:endParaRPr lang="es-ES" b="1" dirty="0">
            <a:solidFill>
              <a:schemeClr val="accent5">
                <a:lumMod val="40000"/>
                <a:lumOff val="60000"/>
              </a:schemeClr>
            </a:solidFill>
          </a:endParaRPr>
        </a:p>
      </dgm:t>
    </dgm:pt>
    <dgm:pt modelId="{AD63AA01-8335-4F74-B601-1533020AC4D8}" type="parTrans" cxnId="{55FA8630-109F-4192-B788-92963D13BEB8}">
      <dgm:prSet/>
      <dgm:spPr/>
      <dgm:t>
        <a:bodyPr/>
        <a:lstStyle/>
        <a:p>
          <a:endParaRPr lang="es-ES"/>
        </a:p>
      </dgm:t>
    </dgm:pt>
    <dgm:pt modelId="{1E672494-0F5E-4899-A04E-5C082BD8D5B0}" type="sibTrans" cxnId="{55FA8630-109F-4192-B788-92963D13BEB8}">
      <dgm:prSet/>
      <dgm:spPr/>
      <dgm:t>
        <a:bodyPr/>
        <a:lstStyle/>
        <a:p>
          <a:endParaRPr lang="es-ES"/>
        </a:p>
      </dgm:t>
    </dgm:pt>
    <dgm:pt modelId="{5245E17F-4451-40BD-8B5C-7075B4F5DE11}" type="pres">
      <dgm:prSet presAssocID="{85D549C4-C21D-4031-ABB6-874CDEEE5DF3}" presName="linearFlow" presStyleCnt="0">
        <dgm:presLayoutVars>
          <dgm:dir/>
          <dgm:resizeHandles val="exact"/>
        </dgm:presLayoutVars>
      </dgm:prSet>
      <dgm:spPr/>
    </dgm:pt>
    <dgm:pt modelId="{34719CE8-9645-423D-AC4D-677569075C94}" type="pres">
      <dgm:prSet presAssocID="{C2CCF126-34FA-4F35-B92C-AB19BA4F9A46}" presName="composite" presStyleCnt="0"/>
      <dgm:spPr/>
    </dgm:pt>
    <dgm:pt modelId="{25E89FCE-0778-4AFC-9ABE-496175984E1D}" type="pres">
      <dgm:prSet presAssocID="{C2CCF126-34FA-4F35-B92C-AB19BA4F9A46}" presName="imgShp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E8877927-0E14-47F5-8BDF-17473617598E}" type="pres">
      <dgm:prSet presAssocID="{C2CCF126-34FA-4F35-B92C-AB19BA4F9A46}" presName="txShp" presStyleLbl="node1" presStyleIdx="0" presStyleCnt="4">
        <dgm:presLayoutVars>
          <dgm:bulletEnabled val="1"/>
        </dgm:presLayoutVars>
      </dgm:prSet>
      <dgm:spPr/>
    </dgm:pt>
    <dgm:pt modelId="{68C55668-8678-43CF-9C6C-F21BC74FFFCC}" type="pres">
      <dgm:prSet presAssocID="{CE9A8D91-1FF5-44B7-BF7E-7BA48E7FF7BF}" presName="spacing" presStyleCnt="0"/>
      <dgm:spPr/>
    </dgm:pt>
    <dgm:pt modelId="{448E0E6C-7EA2-4090-9203-BDA56EFDD480}" type="pres">
      <dgm:prSet presAssocID="{956E18B0-6645-4C66-86DE-E393D8695438}" presName="composite" presStyleCnt="0"/>
      <dgm:spPr/>
    </dgm:pt>
    <dgm:pt modelId="{9E0662F7-21EB-4C41-9C3D-FE1A5981D62A}" type="pres">
      <dgm:prSet presAssocID="{956E18B0-6645-4C66-86DE-E393D8695438}" presName="imgShp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57E35B9D-0F5E-4AEF-80FF-C5A390B2F281}" type="pres">
      <dgm:prSet presAssocID="{956E18B0-6645-4C66-86DE-E393D8695438}" presName="txShp" presStyleLbl="node1" presStyleIdx="1" presStyleCnt="4">
        <dgm:presLayoutVars>
          <dgm:bulletEnabled val="1"/>
        </dgm:presLayoutVars>
      </dgm:prSet>
      <dgm:spPr/>
    </dgm:pt>
    <dgm:pt modelId="{4D3EB841-0C5A-439F-ACE8-308C5ABFA4C6}" type="pres">
      <dgm:prSet presAssocID="{1E672494-0F5E-4899-A04E-5C082BD8D5B0}" presName="spacing" presStyleCnt="0"/>
      <dgm:spPr/>
    </dgm:pt>
    <dgm:pt modelId="{82F896E0-6B0C-47D0-8CAC-06E928A29698}" type="pres">
      <dgm:prSet presAssocID="{B6CCF4C2-54DC-4C52-9827-36DF44C8AC42}" presName="composite" presStyleCnt="0"/>
      <dgm:spPr/>
    </dgm:pt>
    <dgm:pt modelId="{B3946524-EE4C-4E25-BEE9-CE8CE3E549A8}" type="pres">
      <dgm:prSet presAssocID="{B6CCF4C2-54DC-4C52-9827-36DF44C8AC42}" presName="imgShp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</dgm:pt>
    <dgm:pt modelId="{FD9E7262-67AD-4FF3-A159-BE9B07347868}" type="pres">
      <dgm:prSet presAssocID="{B6CCF4C2-54DC-4C52-9827-36DF44C8AC42}" presName="txShp" presStyleLbl="node1" presStyleIdx="2" presStyleCnt="4">
        <dgm:presLayoutVars>
          <dgm:bulletEnabled val="1"/>
        </dgm:presLayoutVars>
      </dgm:prSet>
      <dgm:spPr/>
    </dgm:pt>
    <dgm:pt modelId="{1506191E-A56D-4A28-821A-C5C37D2CE38D}" type="pres">
      <dgm:prSet presAssocID="{ACB481D4-E04B-410A-8EBE-986E82089E67}" presName="spacing" presStyleCnt="0"/>
      <dgm:spPr/>
    </dgm:pt>
    <dgm:pt modelId="{C0530009-862A-4C9E-83CC-3F2DE202E289}" type="pres">
      <dgm:prSet presAssocID="{F1598D10-480D-46F4-A446-D8036452B022}" presName="composite" presStyleCnt="0"/>
      <dgm:spPr/>
    </dgm:pt>
    <dgm:pt modelId="{A1EDDD7D-9B49-40BC-82EA-3F5A2EAA6E5D}" type="pres">
      <dgm:prSet presAssocID="{F1598D10-480D-46F4-A446-D8036452B022}" presName="imgShp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</dgm:pt>
    <dgm:pt modelId="{17F2EBFA-C814-4308-A55B-99883CDC25E3}" type="pres">
      <dgm:prSet presAssocID="{F1598D10-480D-46F4-A446-D8036452B022}" presName="txShp" presStyleLbl="node1" presStyleIdx="3" presStyleCnt="4">
        <dgm:presLayoutVars>
          <dgm:bulletEnabled val="1"/>
        </dgm:presLayoutVars>
      </dgm:prSet>
      <dgm:spPr/>
    </dgm:pt>
  </dgm:ptLst>
  <dgm:cxnLst>
    <dgm:cxn modelId="{A9C2CC52-5113-4330-BDA4-18226E23AD5D}" type="presOf" srcId="{B6CCF4C2-54DC-4C52-9827-36DF44C8AC42}" destId="{FD9E7262-67AD-4FF3-A159-BE9B07347868}" srcOrd="0" destOrd="0" presId="urn:microsoft.com/office/officeart/2005/8/layout/vList3"/>
    <dgm:cxn modelId="{31DF3AB9-88B8-4210-A185-649D2D4F0380}" type="presOf" srcId="{956E18B0-6645-4C66-86DE-E393D8695438}" destId="{57E35B9D-0F5E-4AEF-80FF-C5A390B2F281}" srcOrd="0" destOrd="0" presId="urn:microsoft.com/office/officeart/2005/8/layout/vList3"/>
    <dgm:cxn modelId="{D1793B47-A20F-43D9-8EDD-C5B8F8B69143}" type="presOf" srcId="{F1598D10-480D-46F4-A446-D8036452B022}" destId="{17F2EBFA-C814-4308-A55B-99883CDC25E3}" srcOrd="0" destOrd="0" presId="urn:microsoft.com/office/officeart/2005/8/layout/vList3"/>
    <dgm:cxn modelId="{6BE7F65D-0090-43C9-B0E0-0EC478349E7C}" srcId="{85D549C4-C21D-4031-ABB6-874CDEEE5DF3}" destId="{C2CCF126-34FA-4F35-B92C-AB19BA4F9A46}" srcOrd="0" destOrd="0" parTransId="{85845AF9-C184-40A1-B441-38E842409C3D}" sibTransId="{CE9A8D91-1FF5-44B7-BF7E-7BA48E7FF7BF}"/>
    <dgm:cxn modelId="{55FA8630-109F-4192-B788-92963D13BEB8}" srcId="{85D549C4-C21D-4031-ABB6-874CDEEE5DF3}" destId="{956E18B0-6645-4C66-86DE-E393D8695438}" srcOrd="1" destOrd="0" parTransId="{AD63AA01-8335-4F74-B601-1533020AC4D8}" sibTransId="{1E672494-0F5E-4899-A04E-5C082BD8D5B0}"/>
    <dgm:cxn modelId="{74091668-F655-4FB2-8F52-9C7083813B02}" type="presOf" srcId="{C2CCF126-34FA-4F35-B92C-AB19BA4F9A46}" destId="{E8877927-0E14-47F5-8BDF-17473617598E}" srcOrd="0" destOrd="0" presId="urn:microsoft.com/office/officeart/2005/8/layout/vList3"/>
    <dgm:cxn modelId="{5F5212C3-ED89-4F45-9FA7-B108AD5DABB2}" type="presOf" srcId="{85D549C4-C21D-4031-ABB6-874CDEEE5DF3}" destId="{5245E17F-4451-40BD-8B5C-7075B4F5DE11}" srcOrd="0" destOrd="0" presId="urn:microsoft.com/office/officeart/2005/8/layout/vList3"/>
    <dgm:cxn modelId="{4DEEA46A-C743-4C0C-BFAE-DDB5F200680B}" srcId="{85D549C4-C21D-4031-ABB6-874CDEEE5DF3}" destId="{F1598D10-480D-46F4-A446-D8036452B022}" srcOrd="3" destOrd="0" parTransId="{EDC0652C-9BF2-4DCA-98DD-D180BAC6AE14}" sibTransId="{3D008204-0099-4558-BE55-D556028B3896}"/>
    <dgm:cxn modelId="{65ABA3E6-593E-4F4B-8924-42CF996078E9}" srcId="{85D549C4-C21D-4031-ABB6-874CDEEE5DF3}" destId="{B6CCF4C2-54DC-4C52-9827-36DF44C8AC42}" srcOrd="2" destOrd="0" parTransId="{2E89BD39-6CAB-49F6-98BC-133B21385E77}" sibTransId="{ACB481D4-E04B-410A-8EBE-986E82089E67}"/>
    <dgm:cxn modelId="{9EC42E56-A5D5-46F6-A3DB-15A61F66EAB4}" type="presParOf" srcId="{5245E17F-4451-40BD-8B5C-7075B4F5DE11}" destId="{34719CE8-9645-423D-AC4D-677569075C94}" srcOrd="0" destOrd="0" presId="urn:microsoft.com/office/officeart/2005/8/layout/vList3"/>
    <dgm:cxn modelId="{7BC16C23-150A-44F1-9AC2-E802FE81615C}" type="presParOf" srcId="{34719CE8-9645-423D-AC4D-677569075C94}" destId="{25E89FCE-0778-4AFC-9ABE-496175984E1D}" srcOrd="0" destOrd="0" presId="urn:microsoft.com/office/officeart/2005/8/layout/vList3"/>
    <dgm:cxn modelId="{BE71D08E-029D-4017-9129-CCFEB14CC51F}" type="presParOf" srcId="{34719CE8-9645-423D-AC4D-677569075C94}" destId="{E8877927-0E14-47F5-8BDF-17473617598E}" srcOrd="1" destOrd="0" presId="urn:microsoft.com/office/officeart/2005/8/layout/vList3"/>
    <dgm:cxn modelId="{BD76413A-885A-4374-9F4A-CE5E3D94956A}" type="presParOf" srcId="{5245E17F-4451-40BD-8B5C-7075B4F5DE11}" destId="{68C55668-8678-43CF-9C6C-F21BC74FFFCC}" srcOrd="1" destOrd="0" presId="urn:microsoft.com/office/officeart/2005/8/layout/vList3"/>
    <dgm:cxn modelId="{7FE0B53E-3360-4AD1-8642-530FC7593B0B}" type="presParOf" srcId="{5245E17F-4451-40BD-8B5C-7075B4F5DE11}" destId="{448E0E6C-7EA2-4090-9203-BDA56EFDD480}" srcOrd="2" destOrd="0" presId="urn:microsoft.com/office/officeart/2005/8/layout/vList3"/>
    <dgm:cxn modelId="{9AED3F07-95E9-4618-8AFF-6A43F770300F}" type="presParOf" srcId="{448E0E6C-7EA2-4090-9203-BDA56EFDD480}" destId="{9E0662F7-21EB-4C41-9C3D-FE1A5981D62A}" srcOrd="0" destOrd="0" presId="urn:microsoft.com/office/officeart/2005/8/layout/vList3"/>
    <dgm:cxn modelId="{3F4BD871-F389-4336-9321-414C06C6762E}" type="presParOf" srcId="{448E0E6C-7EA2-4090-9203-BDA56EFDD480}" destId="{57E35B9D-0F5E-4AEF-80FF-C5A390B2F281}" srcOrd="1" destOrd="0" presId="urn:microsoft.com/office/officeart/2005/8/layout/vList3"/>
    <dgm:cxn modelId="{62139955-31B0-4D97-91F7-CD88E89FDCD1}" type="presParOf" srcId="{5245E17F-4451-40BD-8B5C-7075B4F5DE11}" destId="{4D3EB841-0C5A-439F-ACE8-308C5ABFA4C6}" srcOrd="3" destOrd="0" presId="urn:microsoft.com/office/officeart/2005/8/layout/vList3"/>
    <dgm:cxn modelId="{42DB8D32-233D-426B-AF8E-6CC173D87803}" type="presParOf" srcId="{5245E17F-4451-40BD-8B5C-7075B4F5DE11}" destId="{82F896E0-6B0C-47D0-8CAC-06E928A29698}" srcOrd="4" destOrd="0" presId="urn:microsoft.com/office/officeart/2005/8/layout/vList3"/>
    <dgm:cxn modelId="{10E38CEE-0EA0-4E59-A694-3B126AE8E92A}" type="presParOf" srcId="{82F896E0-6B0C-47D0-8CAC-06E928A29698}" destId="{B3946524-EE4C-4E25-BEE9-CE8CE3E549A8}" srcOrd="0" destOrd="0" presId="urn:microsoft.com/office/officeart/2005/8/layout/vList3"/>
    <dgm:cxn modelId="{80DBB98B-773A-4EA8-93C3-70EC33746A7D}" type="presParOf" srcId="{82F896E0-6B0C-47D0-8CAC-06E928A29698}" destId="{FD9E7262-67AD-4FF3-A159-BE9B07347868}" srcOrd="1" destOrd="0" presId="urn:microsoft.com/office/officeart/2005/8/layout/vList3"/>
    <dgm:cxn modelId="{E62BF896-128B-40A8-B818-D6A6FEAFEA54}" type="presParOf" srcId="{5245E17F-4451-40BD-8B5C-7075B4F5DE11}" destId="{1506191E-A56D-4A28-821A-C5C37D2CE38D}" srcOrd="5" destOrd="0" presId="urn:microsoft.com/office/officeart/2005/8/layout/vList3"/>
    <dgm:cxn modelId="{45C0A335-08B0-42C8-82F5-1AF930C81DB6}" type="presParOf" srcId="{5245E17F-4451-40BD-8B5C-7075B4F5DE11}" destId="{C0530009-862A-4C9E-83CC-3F2DE202E289}" srcOrd="6" destOrd="0" presId="urn:microsoft.com/office/officeart/2005/8/layout/vList3"/>
    <dgm:cxn modelId="{EDD23030-08BA-493F-877B-9D53ED1CB61A}" type="presParOf" srcId="{C0530009-862A-4C9E-83CC-3F2DE202E289}" destId="{A1EDDD7D-9B49-40BC-82EA-3F5A2EAA6E5D}" srcOrd="0" destOrd="0" presId="urn:microsoft.com/office/officeart/2005/8/layout/vList3"/>
    <dgm:cxn modelId="{26D27C6C-2281-4182-9A9D-903E26DF0FE1}" type="presParOf" srcId="{C0530009-862A-4C9E-83CC-3F2DE202E289}" destId="{17F2EBFA-C814-4308-A55B-99883CDC25E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1930A1-949D-4C9B-B988-288A73DA44B1}">
      <dsp:nvSpPr>
        <dsp:cNvPr id="0" name=""/>
        <dsp:cNvSpPr/>
      </dsp:nvSpPr>
      <dsp:spPr>
        <a:xfrm>
          <a:off x="2058699" y="4558"/>
          <a:ext cx="2373913" cy="1186956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b="1" kern="1200" dirty="0">
              <a:solidFill>
                <a:srgbClr val="FFEEB9"/>
              </a:solidFill>
              <a:latin typeface="Lucida Handwriting" panose="03010101010101010101" pitchFamily="66" charset="0"/>
            </a:rPr>
            <a:t>EQUIPO, GRUPO E INTERDEPENDENCIA</a:t>
          </a:r>
        </a:p>
      </dsp:txBody>
      <dsp:txXfrm>
        <a:off x="2093464" y="39323"/>
        <a:ext cx="2304383" cy="1117426"/>
      </dsp:txXfrm>
    </dsp:sp>
    <dsp:sp modelId="{1EFD8BFD-D32A-4195-86DD-8D2F614BDD15}">
      <dsp:nvSpPr>
        <dsp:cNvPr id="0" name=""/>
        <dsp:cNvSpPr/>
      </dsp:nvSpPr>
      <dsp:spPr>
        <a:xfrm>
          <a:off x="5026091" y="4558"/>
          <a:ext cx="2373913" cy="1186956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15875" cap="rnd" cmpd="sng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b="1" kern="1200" dirty="0">
              <a:solidFill>
                <a:schemeClr val="accent1">
                  <a:lumMod val="40000"/>
                  <a:lumOff val="60000"/>
                </a:schemeClr>
              </a:solidFill>
              <a:latin typeface="Lucida Handwriting" panose="03010101010101010101" pitchFamily="66" charset="0"/>
            </a:rPr>
            <a:t>MIS HABILIDADES BÁSICAS PARA RELACIONARME CON OTROS</a:t>
          </a:r>
        </a:p>
      </dsp:txBody>
      <dsp:txXfrm>
        <a:off x="5060856" y="39323"/>
        <a:ext cx="2304383" cy="1117426"/>
      </dsp:txXfrm>
    </dsp:sp>
    <dsp:sp modelId="{F38D32F7-19F1-41CF-9BE7-3C64280954C3}">
      <dsp:nvSpPr>
        <dsp:cNvPr id="0" name=""/>
        <dsp:cNvSpPr/>
      </dsp:nvSpPr>
      <dsp:spPr>
        <a:xfrm>
          <a:off x="5263482" y="1191515"/>
          <a:ext cx="237391" cy="8902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0217"/>
              </a:lnTo>
              <a:lnTo>
                <a:pt x="237391" y="890217"/>
              </a:lnTo>
            </a:path>
          </a:pathLst>
        </a:custGeom>
        <a:noFill/>
        <a:ln w="15875" cap="rnd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9C2202-3772-4C5F-A8C2-4E93B26073EC}">
      <dsp:nvSpPr>
        <dsp:cNvPr id="0" name=""/>
        <dsp:cNvSpPr/>
      </dsp:nvSpPr>
      <dsp:spPr>
        <a:xfrm>
          <a:off x="5500873" y="1488254"/>
          <a:ext cx="1899130" cy="1186956"/>
        </a:xfrm>
        <a:prstGeom prst="roundRect">
          <a:avLst>
            <a:gd name="adj" fmla="val 10000"/>
          </a:avLst>
        </a:prstGeom>
        <a:solidFill>
          <a:srgbClr val="F3CBC3">
            <a:alpha val="89804"/>
          </a:srgbClr>
        </a:solidFill>
        <a:ln w="15875" cap="rnd" cmpd="sng" algn="ctr">
          <a:solidFill>
            <a:srgbClr val="DC6C5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b="1" kern="1200" dirty="0">
              <a:solidFill>
                <a:srgbClr val="CC3300"/>
              </a:solidFill>
              <a:latin typeface="Lucida Handwriting" panose="03010101010101010101" pitchFamily="66" charset="0"/>
            </a:rPr>
            <a:t>EMPATÍA</a:t>
          </a:r>
        </a:p>
      </dsp:txBody>
      <dsp:txXfrm>
        <a:off x="5535638" y="1523019"/>
        <a:ext cx="1829600" cy="1117426"/>
      </dsp:txXfrm>
    </dsp:sp>
    <dsp:sp modelId="{FF432673-4BC6-4B1B-9300-B5C0664534D7}">
      <dsp:nvSpPr>
        <dsp:cNvPr id="0" name=""/>
        <dsp:cNvSpPr/>
      </dsp:nvSpPr>
      <dsp:spPr>
        <a:xfrm>
          <a:off x="5263482" y="1191515"/>
          <a:ext cx="206226" cy="23635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63527"/>
              </a:lnTo>
              <a:lnTo>
                <a:pt x="206226" y="2363527"/>
              </a:lnTo>
            </a:path>
          </a:pathLst>
        </a:custGeom>
        <a:noFill/>
        <a:ln w="15875" cap="rnd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533D3E-4E3F-4D0B-B84F-296BB831FBF0}">
      <dsp:nvSpPr>
        <dsp:cNvPr id="0" name=""/>
        <dsp:cNvSpPr/>
      </dsp:nvSpPr>
      <dsp:spPr>
        <a:xfrm>
          <a:off x="5469709" y="2961564"/>
          <a:ext cx="1899130" cy="1186956"/>
        </a:xfrm>
        <a:prstGeom prst="roundRect">
          <a:avLst>
            <a:gd name="adj" fmla="val 10000"/>
          </a:avLst>
        </a:prstGeom>
        <a:solidFill>
          <a:srgbClr val="FFD7AF">
            <a:alpha val="89804"/>
          </a:srgbClr>
        </a:solidFill>
        <a:ln w="15875" cap="rnd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b="1" kern="1200" dirty="0">
              <a:solidFill>
                <a:srgbClr val="006699"/>
              </a:solidFill>
              <a:latin typeface="Lucida Handwriting" panose="03010101010101010101" pitchFamily="66" charset="0"/>
            </a:rPr>
            <a:t>ESCUCHA  ACTIVA</a:t>
          </a:r>
        </a:p>
      </dsp:txBody>
      <dsp:txXfrm>
        <a:off x="5504474" y="2996329"/>
        <a:ext cx="1829600" cy="1117426"/>
      </dsp:txXfrm>
    </dsp:sp>
    <dsp:sp modelId="{8E59E995-9D3F-45EB-A26A-48B36CCE10D5}">
      <dsp:nvSpPr>
        <dsp:cNvPr id="0" name=""/>
        <dsp:cNvSpPr/>
      </dsp:nvSpPr>
      <dsp:spPr>
        <a:xfrm>
          <a:off x="5263482" y="1191515"/>
          <a:ext cx="237391" cy="38576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57608"/>
              </a:lnTo>
              <a:lnTo>
                <a:pt x="237391" y="3857608"/>
              </a:lnTo>
            </a:path>
          </a:pathLst>
        </a:custGeom>
        <a:noFill/>
        <a:ln w="19050" cap="sq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573D2D-56C3-4E0C-930C-D143D8AD34F9}">
      <dsp:nvSpPr>
        <dsp:cNvPr id="0" name=""/>
        <dsp:cNvSpPr/>
      </dsp:nvSpPr>
      <dsp:spPr>
        <a:xfrm>
          <a:off x="5500873" y="4455645"/>
          <a:ext cx="1899130" cy="1186956"/>
        </a:xfrm>
        <a:prstGeom prst="roundRect">
          <a:avLst>
            <a:gd name="adj" fmla="val 10000"/>
          </a:avLst>
        </a:prstGeom>
        <a:solidFill>
          <a:srgbClr val="FFEEB9">
            <a:alpha val="89804"/>
          </a:srgbClr>
        </a:solidFill>
        <a:ln w="15875" cap="rnd" cmpd="sng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b="1" kern="1200" dirty="0">
              <a:solidFill>
                <a:srgbClr val="669900"/>
              </a:solidFill>
              <a:latin typeface="Lucida Handwriting" panose="03010101010101010101" pitchFamily="66" charset="0"/>
            </a:rPr>
            <a:t>COMUNICACIÓN EFICAZ</a:t>
          </a:r>
        </a:p>
      </dsp:txBody>
      <dsp:txXfrm>
        <a:off x="5535638" y="4490410"/>
        <a:ext cx="1829600" cy="11174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877927-0E14-47F5-8BDF-17473617598E}">
      <dsp:nvSpPr>
        <dsp:cNvPr id="0" name=""/>
        <dsp:cNvSpPr/>
      </dsp:nvSpPr>
      <dsp:spPr>
        <a:xfrm rot="10800000">
          <a:off x="1641978" y="147"/>
          <a:ext cx="5455947" cy="1070942"/>
        </a:xfrm>
        <a:prstGeom prst="homePlate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2256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s-MX" sz="1600" b="1" kern="1200" dirty="0">
              <a:solidFill>
                <a:schemeClr val="accent1">
                  <a:lumMod val="40000"/>
                  <a:lumOff val="60000"/>
                </a:schemeClr>
              </a:solidFill>
            </a:rPr>
            <a:t>Nos ayuda a comprendernos mejor a nosotros mismos.</a:t>
          </a:r>
          <a:endParaRPr lang="es-ES" sz="1600" b="1" kern="1200" dirty="0">
            <a:solidFill>
              <a:schemeClr val="accent1">
                <a:lumMod val="40000"/>
                <a:lumOff val="60000"/>
              </a:schemeClr>
            </a:solidFill>
          </a:endParaRPr>
        </a:p>
      </dsp:txBody>
      <dsp:txXfrm rot="10800000">
        <a:off x="1909713" y="147"/>
        <a:ext cx="5188212" cy="1070942"/>
      </dsp:txXfrm>
    </dsp:sp>
    <dsp:sp modelId="{25E89FCE-0778-4AFC-9ABE-496175984E1D}">
      <dsp:nvSpPr>
        <dsp:cNvPr id="0" name=""/>
        <dsp:cNvSpPr/>
      </dsp:nvSpPr>
      <dsp:spPr>
        <a:xfrm>
          <a:off x="1106506" y="147"/>
          <a:ext cx="1070942" cy="10709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E35B9D-0F5E-4AEF-80FF-C5A390B2F281}">
      <dsp:nvSpPr>
        <dsp:cNvPr id="0" name=""/>
        <dsp:cNvSpPr/>
      </dsp:nvSpPr>
      <dsp:spPr>
        <a:xfrm rot="10800000">
          <a:off x="1641978" y="1390774"/>
          <a:ext cx="5455947" cy="1070942"/>
        </a:xfrm>
        <a:prstGeom prst="homePlate">
          <a:avLst/>
        </a:prstGeom>
        <a:solidFill>
          <a:schemeClr val="accent2">
            <a:alpha val="90000"/>
            <a:hueOff val="0"/>
            <a:satOff val="0"/>
            <a:lumOff val="0"/>
            <a:alphaOff val="-13333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2256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s-MX" sz="1600" b="1" kern="1200" dirty="0">
              <a:solidFill>
                <a:schemeClr val="accent5">
                  <a:lumMod val="40000"/>
                  <a:lumOff val="60000"/>
                </a:schemeClr>
              </a:solidFill>
            </a:rPr>
            <a:t>Favorece el desarrollo y la adaptación emocional, ya que aprendemos a no centrar en nosotros mismos aquello que ocurre a nuestro alrededor.</a:t>
          </a:r>
          <a:endParaRPr lang="es-ES" sz="1600" b="1" kern="1200" dirty="0">
            <a:solidFill>
              <a:schemeClr val="accent5">
                <a:lumMod val="40000"/>
                <a:lumOff val="60000"/>
              </a:schemeClr>
            </a:solidFill>
          </a:endParaRPr>
        </a:p>
      </dsp:txBody>
      <dsp:txXfrm rot="10800000">
        <a:off x="1909713" y="1390774"/>
        <a:ext cx="5188212" cy="1070942"/>
      </dsp:txXfrm>
    </dsp:sp>
    <dsp:sp modelId="{9E0662F7-21EB-4C41-9C3D-FE1A5981D62A}">
      <dsp:nvSpPr>
        <dsp:cNvPr id="0" name=""/>
        <dsp:cNvSpPr/>
      </dsp:nvSpPr>
      <dsp:spPr>
        <a:xfrm>
          <a:off x="1106506" y="1390774"/>
          <a:ext cx="1070942" cy="1070942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9E7262-67AD-4FF3-A159-BE9B07347868}">
      <dsp:nvSpPr>
        <dsp:cNvPr id="0" name=""/>
        <dsp:cNvSpPr/>
      </dsp:nvSpPr>
      <dsp:spPr>
        <a:xfrm rot="10800000">
          <a:off x="1641978" y="2781401"/>
          <a:ext cx="5455947" cy="1070942"/>
        </a:xfrm>
        <a:prstGeom prst="homePlate">
          <a:avLst/>
        </a:prstGeom>
        <a:solidFill>
          <a:schemeClr val="accent2">
            <a:alpha val="90000"/>
            <a:hueOff val="0"/>
            <a:satOff val="0"/>
            <a:lumOff val="0"/>
            <a:alphaOff val="-26667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2256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s-MX" sz="1600" b="1" kern="1200" dirty="0">
              <a:solidFill>
                <a:schemeClr val="accent2">
                  <a:lumMod val="20000"/>
                  <a:lumOff val="80000"/>
                </a:schemeClr>
              </a:solidFill>
            </a:rPr>
            <a:t>Contribuye a desarrollar la socialización, y por lo tanto es un elemento fundamental de las habilidades sociales.</a:t>
          </a:r>
          <a:endParaRPr lang="es-ES" sz="1600" b="1" kern="1200" dirty="0">
            <a:solidFill>
              <a:schemeClr val="accent2">
                <a:lumMod val="20000"/>
                <a:lumOff val="80000"/>
              </a:schemeClr>
            </a:solidFill>
          </a:endParaRPr>
        </a:p>
      </dsp:txBody>
      <dsp:txXfrm rot="10800000">
        <a:off x="1909713" y="2781401"/>
        <a:ext cx="5188212" cy="1070942"/>
      </dsp:txXfrm>
    </dsp:sp>
    <dsp:sp modelId="{B3946524-EE4C-4E25-BEE9-CE8CE3E549A8}">
      <dsp:nvSpPr>
        <dsp:cNvPr id="0" name=""/>
        <dsp:cNvSpPr/>
      </dsp:nvSpPr>
      <dsp:spPr>
        <a:xfrm>
          <a:off x="1106506" y="2781401"/>
          <a:ext cx="1070942" cy="1070942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F2EBFA-C814-4308-A55B-99883CDC25E3}">
      <dsp:nvSpPr>
        <dsp:cNvPr id="0" name=""/>
        <dsp:cNvSpPr/>
      </dsp:nvSpPr>
      <dsp:spPr>
        <a:xfrm rot="10800000">
          <a:off x="1641978" y="4172029"/>
          <a:ext cx="5455947" cy="1070942"/>
        </a:xfrm>
        <a:prstGeom prst="homePlate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2256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s-MX" sz="1600" b="1" kern="1200" dirty="0">
              <a:solidFill>
                <a:schemeClr val="accent5">
                  <a:lumMod val="20000"/>
                  <a:lumOff val="80000"/>
                </a:schemeClr>
              </a:solidFill>
            </a:rPr>
            <a:t>Contribuye a fortalecer la autoestima de la persona, su seguridad y equilibrio.</a:t>
          </a:r>
          <a:endParaRPr lang="es-ES" sz="1600" b="1" kern="1200" dirty="0">
            <a:solidFill>
              <a:schemeClr val="accent5">
                <a:lumMod val="20000"/>
                <a:lumOff val="80000"/>
              </a:schemeClr>
            </a:solidFill>
          </a:endParaRPr>
        </a:p>
      </dsp:txBody>
      <dsp:txXfrm rot="10800000">
        <a:off x="1909713" y="4172029"/>
        <a:ext cx="5188212" cy="1070942"/>
      </dsp:txXfrm>
    </dsp:sp>
    <dsp:sp modelId="{A1EDDD7D-9B49-40BC-82EA-3F5A2EAA6E5D}">
      <dsp:nvSpPr>
        <dsp:cNvPr id="0" name=""/>
        <dsp:cNvSpPr/>
      </dsp:nvSpPr>
      <dsp:spPr>
        <a:xfrm>
          <a:off x="1106506" y="4172029"/>
          <a:ext cx="1070942" cy="1070942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88E8D-76D8-465A-B134-F5897A85B8F3}" type="datetimeFigureOut">
              <a:rPr lang="es-MX" smtClean="0"/>
              <a:t>25/01/2017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50288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50288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C7DEE4-0ADC-4E46-AAD7-B973DC5AEAB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39925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7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hyperlink" Target="http://www.google.com.mx/url?sa=i&amp;rct=j&amp;q=&amp;esrc=s&amp;source=images&amp;cd=&amp;cad=rja&amp;uact=8&amp;ved=0ahUKEwih6aPLn-DQAhVRxmMKHeJgBNMQjRwIBw&amp;url=http://wiki.sumaqperu.com/es/Archivo:Mercado_de_Trueque&amp;bvm=bv.140496471,d.cGw&amp;psig=AFQjCNEuv4tsdWI68NUE95BCdbFnq7m8gw&amp;ust=1481136842187737" TargetMode="External"/><Relationship Id="rId4" Type="http://schemas.openxmlformats.org/officeDocument/2006/relationships/image" Target="../media/image1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s://www.google.com.mx/url?sa=i&amp;rct=j&amp;q=&amp;esrc=s&amp;source=images&amp;cd=&amp;cad=rja&amp;uact=8&amp;ved=0ahUKEwjTzbuN5d3QAhVCVWMKHejzCJ4QjRwIBw&amp;url=https://elnuevojuiciodeamparo.com/2016/09/25/mejora-tu-empatia-y-la-de-tu-familia-con-estos-consejos/&amp;psig=AFQjCNFaktrn64ROiEncaGKrj1v9Yvla6A&amp;ust=1481052409803765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jpg"/><Relationship Id="rId4" Type="http://schemas.openxmlformats.org/officeDocument/2006/relationships/image" Target="../media/image42.jp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8.jp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89212" y="1398747"/>
            <a:ext cx="8915399" cy="2743200"/>
          </a:xfrm>
        </p:spPr>
        <p:txBody>
          <a:bodyPr>
            <a:noAutofit/>
          </a:bodyPr>
          <a:lstStyle/>
          <a:p>
            <a:pPr algn="ctr"/>
            <a:r>
              <a:rPr lang="es-MX" sz="2200" b="1" dirty="0">
                <a:solidFill>
                  <a:schemeClr val="tx2"/>
                </a:solidFill>
              </a:rPr>
              <a:t>UNIVERSIDAD AUTÓNOMA DEL ESTADO DE MÉXICO</a:t>
            </a:r>
            <a:br>
              <a:rPr lang="es-MX" sz="2200" b="1" dirty="0">
                <a:solidFill>
                  <a:schemeClr val="tx2"/>
                </a:solidFill>
              </a:rPr>
            </a:br>
            <a:r>
              <a:rPr lang="es-MX" sz="2200" b="1" dirty="0">
                <a:solidFill>
                  <a:schemeClr val="tx2"/>
                </a:solidFill>
              </a:rPr>
              <a:t>PLANTEL “LIC. ADOLFO LÓPEZ MATEOS” DE LA ESCUELA PREPARATORIA</a:t>
            </a:r>
            <a:br>
              <a:rPr lang="es-MX" sz="2200" b="1" dirty="0">
                <a:solidFill>
                  <a:schemeClr val="tx2"/>
                </a:solidFill>
              </a:rPr>
            </a:br>
            <a:br>
              <a:rPr lang="es-MX" sz="2200" b="1" dirty="0">
                <a:solidFill>
                  <a:schemeClr val="tx2"/>
                </a:solidFill>
              </a:rPr>
            </a:br>
            <a:r>
              <a:rPr lang="es-MX" sz="2200" b="1" dirty="0">
                <a:solidFill>
                  <a:schemeClr val="tx2"/>
                </a:solidFill>
              </a:rPr>
              <a:t>DESARROLLO SOCIAL DEL ADOLESCENTE</a:t>
            </a:r>
            <a:br>
              <a:rPr lang="es-MX" sz="2200" dirty="0">
                <a:solidFill>
                  <a:schemeClr val="tx2"/>
                </a:solidFill>
              </a:rPr>
            </a:br>
            <a:br>
              <a:rPr lang="es-MX" sz="2200" dirty="0">
                <a:solidFill>
                  <a:srgbClr val="336699"/>
                </a:solidFill>
              </a:rPr>
            </a:br>
            <a:r>
              <a:rPr lang="es-MX" sz="2200" b="1" dirty="0">
                <a:solidFill>
                  <a:schemeClr val="accent2"/>
                </a:solidFill>
                <a:latin typeface="Lucida Handwriting" panose="03010101010101010101" pitchFamily="66" charset="0"/>
              </a:rPr>
              <a:t>MIS HABILIDADES SOCIALES BÁSICAS</a:t>
            </a:r>
            <a:br>
              <a:rPr lang="es-MX" sz="2200" b="1" dirty="0">
                <a:solidFill>
                  <a:schemeClr val="accent1"/>
                </a:solidFill>
                <a:latin typeface="Lucida Handwriting" panose="03010101010101010101" pitchFamily="66" charset="0"/>
              </a:rPr>
            </a:br>
            <a:endParaRPr lang="es-MX" sz="2200" b="1" dirty="0">
              <a:solidFill>
                <a:schemeClr val="accent1"/>
              </a:solidFill>
            </a:endParaRPr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2589212" y="4704660"/>
            <a:ext cx="8915399" cy="1126283"/>
          </a:xfrm>
        </p:spPr>
        <p:txBody>
          <a:bodyPr/>
          <a:lstStyle/>
          <a:p>
            <a:pPr algn="ctr"/>
            <a:r>
              <a:rPr lang="es-MX" b="1" dirty="0">
                <a:solidFill>
                  <a:schemeClr val="tx2"/>
                </a:solidFill>
              </a:rPr>
              <a:t>M. EN ED. SANDRA ARACELI DÍAZ VÁZQUEZ</a:t>
            </a:r>
          </a:p>
          <a:p>
            <a:pPr algn="ctr"/>
            <a:r>
              <a:rPr lang="es-MX" b="1" dirty="0">
                <a:solidFill>
                  <a:schemeClr val="tx2"/>
                </a:solidFill>
              </a:rPr>
              <a:t>ENERO 2017</a:t>
            </a:r>
          </a:p>
          <a:p>
            <a:endParaRPr lang="es-MX" dirty="0"/>
          </a:p>
        </p:txBody>
      </p:sp>
      <p:pic>
        <p:nvPicPr>
          <p:cNvPr id="5" name="10 Marcador de contenido" descr="uaem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683" y="272892"/>
            <a:ext cx="1270937" cy="1137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0 Imagen" descr="prepa 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8089" y="272892"/>
            <a:ext cx="1258308" cy="112585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2340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2"/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6527809">
            <a:off x="-510133" y="2983242"/>
            <a:ext cx="3926072" cy="627747"/>
          </a:xfrm>
        </p:spPr>
        <p:txBody>
          <a:bodyPr>
            <a:noAutofit/>
          </a:bodyPr>
          <a:lstStyle/>
          <a:p>
            <a:r>
              <a:rPr lang="es-MX" dirty="0">
                <a:solidFill>
                  <a:srgbClr val="8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?Qué es grupo?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42554" y="974315"/>
            <a:ext cx="8915400" cy="5148943"/>
          </a:xfrm>
        </p:spPr>
        <p:txBody>
          <a:bodyPr>
            <a:noAutofit/>
          </a:bodyPr>
          <a:lstStyle/>
          <a:p>
            <a:pPr algn="just">
              <a:buClr>
                <a:srgbClr val="808000"/>
              </a:buClr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rgbClr val="CC6600"/>
                </a:solidFill>
              </a:rPr>
              <a:t>Un </a:t>
            </a:r>
            <a:r>
              <a:rPr lang="es-MX" sz="2000" b="1" dirty="0">
                <a:solidFill>
                  <a:srgbClr val="CC6600"/>
                </a:solidFill>
              </a:rPr>
              <a:t>grupo</a:t>
            </a:r>
            <a:r>
              <a:rPr lang="es-MX" sz="2000" dirty="0">
                <a:solidFill>
                  <a:srgbClr val="CC6600"/>
                </a:solidFill>
              </a:rPr>
              <a:t> es un </a:t>
            </a:r>
            <a:r>
              <a:rPr lang="es-MX" sz="2000" b="1" dirty="0">
                <a:solidFill>
                  <a:srgbClr val="CC6600"/>
                </a:solidFill>
              </a:rPr>
              <a:t>conjunto de personas que interaccionan entre sí</a:t>
            </a:r>
            <a:r>
              <a:rPr lang="es-MX" sz="2000" dirty="0">
                <a:solidFill>
                  <a:srgbClr val="CC6600"/>
                </a:solidFill>
              </a:rPr>
              <a:t>, en una relación directa o indirecta, por medio de la cual se influyen mutuamente.</a:t>
            </a:r>
          </a:p>
          <a:p>
            <a:pPr algn="just">
              <a:buClr>
                <a:srgbClr val="808000"/>
              </a:buClr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rgbClr val="CC6600"/>
                </a:solidFill>
              </a:rPr>
              <a:t>Comparten unos </a:t>
            </a:r>
            <a:r>
              <a:rPr lang="es-MX" sz="2000" b="1" dirty="0">
                <a:solidFill>
                  <a:srgbClr val="CC6600"/>
                </a:solidFill>
              </a:rPr>
              <a:t>objetivos y metas comunes </a:t>
            </a:r>
            <a:r>
              <a:rPr lang="es-MX" sz="2000" dirty="0">
                <a:solidFill>
                  <a:srgbClr val="CC6600"/>
                </a:solidFill>
              </a:rPr>
              <a:t>y un sistema de preceptos y reglas que delimitan y regulan la conducta y las actitudes de sus miembros.</a:t>
            </a:r>
          </a:p>
          <a:p>
            <a:pPr algn="just">
              <a:buClr>
                <a:srgbClr val="808000"/>
              </a:buClr>
              <a:buFont typeface="Wingdings" panose="05000000000000000000" pitchFamily="2" charset="2"/>
              <a:buChar char="ü"/>
            </a:pPr>
            <a:r>
              <a:rPr lang="es-MX" sz="2000" b="1" dirty="0">
                <a:solidFill>
                  <a:srgbClr val="CC6600"/>
                </a:solidFill>
              </a:rPr>
              <a:t>Forman una estructura </a:t>
            </a:r>
            <a:r>
              <a:rPr lang="es-MX" sz="2000" dirty="0">
                <a:solidFill>
                  <a:srgbClr val="CC6600"/>
                </a:solidFill>
              </a:rPr>
              <a:t>en la cual cada miembro tiene una función concreta dentro de la tarea a realizar para la consecución de esos objetivos comunes.</a:t>
            </a:r>
          </a:p>
          <a:p>
            <a:pPr algn="just">
              <a:buClr>
                <a:srgbClr val="808000"/>
              </a:buClr>
              <a:buFont typeface="Wingdings" panose="05000000000000000000" pitchFamily="2" charset="2"/>
              <a:buChar char="ü"/>
            </a:pPr>
            <a:r>
              <a:rPr lang="es-MX" sz="2000" b="1" dirty="0">
                <a:solidFill>
                  <a:srgbClr val="CC6600"/>
                </a:solidFill>
              </a:rPr>
              <a:t>Trabajan haciendo progresar al grupo </a:t>
            </a:r>
            <a:r>
              <a:rPr lang="es-MX" sz="2000" dirty="0">
                <a:solidFill>
                  <a:srgbClr val="CC6600"/>
                </a:solidFill>
              </a:rPr>
              <a:t>y dirigiéndolo hacia ese objetivo y suelen tener una permanencia temporal medible hasta que se consigue el  mismo.</a:t>
            </a:r>
          </a:p>
          <a:p>
            <a:pPr algn="just">
              <a:buClr>
                <a:srgbClr val="808000"/>
              </a:buClr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rgbClr val="CC6600"/>
                </a:solidFill>
              </a:rPr>
              <a:t>Por último, </a:t>
            </a:r>
            <a:r>
              <a:rPr lang="es-MX" sz="2000" b="1" dirty="0">
                <a:solidFill>
                  <a:srgbClr val="CC6600"/>
                </a:solidFill>
              </a:rPr>
              <a:t>se desarrolla una conciencia de grupo</a:t>
            </a:r>
            <a:r>
              <a:rPr lang="es-MX" sz="2000" dirty="0">
                <a:solidFill>
                  <a:srgbClr val="CC6600"/>
                </a:solidFill>
              </a:rPr>
              <a:t>, con un sentimiento del nosotros que cohesiona a los diferentes miembros individuales.</a:t>
            </a:r>
          </a:p>
        </p:txBody>
      </p:sp>
    </p:spTree>
    <p:extLst>
      <p:ext uri="{BB962C8B-B14F-4D97-AF65-F5344CB8AC3E}">
        <p14:creationId xmlns:p14="http://schemas.microsoft.com/office/powerpoint/2010/main" val="1149733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/>
          <p:cNvSpPr>
            <a:spLocks noGrp="1"/>
          </p:cNvSpPr>
          <p:nvPr>
            <p:ph idx="1"/>
          </p:nvPr>
        </p:nvSpPr>
        <p:spPr>
          <a:xfrm>
            <a:off x="6605719" y="404556"/>
            <a:ext cx="3977564" cy="3777622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es-MX" sz="2400" dirty="0">
                <a:solidFill>
                  <a:srgbClr val="002060"/>
                </a:solidFill>
              </a:rPr>
              <a:t>Un </a:t>
            </a:r>
            <a:r>
              <a:rPr lang="es-MX" sz="2400" b="1" dirty="0">
                <a:solidFill>
                  <a:srgbClr val="002060"/>
                </a:solidFill>
              </a:rPr>
              <a:t>grupo</a:t>
            </a:r>
            <a:r>
              <a:rPr lang="es-MX" sz="2400" dirty="0">
                <a:solidFill>
                  <a:srgbClr val="002060"/>
                </a:solidFill>
              </a:rPr>
              <a:t> está formado por un conjunto de personas que desempeñan roles específicos y recíprocos, que actúan de acuerdo a </a:t>
            </a:r>
            <a:r>
              <a:rPr lang="es-MX" sz="2400" b="1" dirty="0">
                <a:solidFill>
                  <a:srgbClr val="002060"/>
                </a:solidFill>
              </a:rPr>
              <a:t>normas</a:t>
            </a:r>
            <a:r>
              <a:rPr lang="es-MX" sz="2400" dirty="0">
                <a:solidFill>
                  <a:srgbClr val="002060"/>
                </a:solidFill>
              </a:rPr>
              <a:t>, </a:t>
            </a:r>
            <a:r>
              <a:rPr lang="es-MX" sz="2400" b="1" dirty="0">
                <a:solidFill>
                  <a:srgbClr val="002060"/>
                </a:solidFill>
              </a:rPr>
              <a:t>valores</a:t>
            </a:r>
            <a:r>
              <a:rPr lang="es-MX" sz="2400" dirty="0">
                <a:solidFill>
                  <a:srgbClr val="002060"/>
                </a:solidFill>
              </a:rPr>
              <a:t> y </a:t>
            </a:r>
            <a:r>
              <a:rPr lang="es-MX" sz="2400" b="1" dirty="0">
                <a:solidFill>
                  <a:srgbClr val="002060"/>
                </a:solidFill>
              </a:rPr>
              <a:t>fines que fueron acordados previamente a su formación forma</a:t>
            </a:r>
            <a:r>
              <a:rPr lang="es-MX" sz="2400" dirty="0">
                <a:solidFill>
                  <a:srgbClr val="002060"/>
                </a:solidFill>
              </a:rPr>
              <a:t>l para mantener la continuidad y estabilidad del mismo en una sociedad.</a:t>
            </a:r>
            <a:br>
              <a:rPr lang="es-MX" sz="2400" dirty="0">
                <a:solidFill>
                  <a:srgbClr val="002060"/>
                </a:solidFill>
              </a:rPr>
            </a:br>
            <a:br>
              <a:rPr lang="es-MX" sz="2400" dirty="0">
                <a:solidFill>
                  <a:srgbClr val="002060"/>
                </a:solidFill>
              </a:rPr>
            </a:br>
            <a:endParaRPr lang="es-MX" sz="2400" dirty="0">
              <a:solidFill>
                <a:srgbClr val="002060"/>
              </a:solidFill>
            </a:endParaRPr>
          </a:p>
          <a:p>
            <a:endParaRPr lang="es-MX" dirty="0"/>
          </a:p>
        </p:txBody>
      </p:sp>
      <p:pic>
        <p:nvPicPr>
          <p:cNvPr id="1026" name="Picture 2" descr="Resultado de imagen para grup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406" y="905825"/>
            <a:ext cx="3810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196" y="3554055"/>
            <a:ext cx="3644611" cy="3060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Grupo de can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7453" y="4182178"/>
            <a:ext cx="3181906" cy="2051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93289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693061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diferencia hay entre equipo y grupo?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idx="1"/>
          </p:nvPr>
        </p:nvSpPr>
        <p:spPr>
          <a:xfrm>
            <a:off x="2757058" y="2285524"/>
            <a:ext cx="3992732" cy="576262"/>
          </a:xfrm>
        </p:spPr>
        <p:txBody>
          <a:bodyPr/>
          <a:lstStyle/>
          <a:p>
            <a:pPr algn="ctr"/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EQUIPO 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>
          <a:xfrm>
            <a:off x="2160587" y="2861786"/>
            <a:ext cx="4342893" cy="3354061"/>
          </a:xfrm>
        </p:spPr>
        <p:txBody>
          <a:bodyPr/>
          <a:lstStyle/>
          <a:p>
            <a:pPr marL="0" indent="0" algn="just">
              <a:buClr>
                <a:srgbClr val="FF0000"/>
              </a:buClr>
              <a:buNone/>
            </a:pPr>
            <a:endParaRPr lang="es-ES" dirty="0">
              <a:solidFill>
                <a:srgbClr val="006699"/>
              </a:solidFill>
            </a:endParaRPr>
          </a:p>
          <a:p>
            <a:pPr algn="just">
              <a:buClr>
                <a:srgbClr val="FF0000"/>
              </a:buClr>
            </a:pPr>
            <a:r>
              <a:rPr lang="es-ES" dirty="0">
                <a:solidFill>
                  <a:srgbClr val="006699"/>
                </a:solidFill>
              </a:rPr>
              <a:t>Un equipo se integra por dos o más personas que interactúan, y piensan de forma cooperativa, unidas con un objetivo común.</a:t>
            </a:r>
          </a:p>
          <a:p>
            <a:pPr algn="just">
              <a:buClr>
                <a:srgbClr val="FF0000"/>
              </a:buClr>
            </a:pPr>
            <a:r>
              <a:rPr lang="es-ES" dirty="0">
                <a:solidFill>
                  <a:srgbClr val="006699"/>
                </a:solidFill>
              </a:rPr>
              <a:t>El trabajo en equipo implica una diferenciación de roles y responsabilidades y, por ende, que la gente asuma posiciones de liderazgo.</a:t>
            </a:r>
          </a:p>
          <a:p>
            <a:pPr marL="0" indent="0" algn="just">
              <a:buNone/>
            </a:pPr>
            <a:endParaRPr lang="es-MX" dirty="0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"/>
          </p:nvPr>
        </p:nvSpPr>
        <p:spPr>
          <a:xfrm>
            <a:off x="7496548" y="2256921"/>
            <a:ext cx="3999001" cy="576262"/>
          </a:xfrm>
        </p:spPr>
        <p:txBody>
          <a:bodyPr/>
          <a:lstStyle/>
          <a:p>
            <a:pPr algn="ctr"/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GRUPO</a:t>
            </a:r>
          </a:p>
        </p:txBody>
      </p:sp>
      <p:sp>
        <p:nvSpPr>
          <p:cNvPr id="7" name="Marcador de contenido 6"/>
          <p:cNvSpPr>
            <a:spLocks noGrp="1"/>
          </p:cNvSpPr>
          <p:nvPr>
            <p:ph sz="quarter" idx="4"/>
          </p:nvPr>
        </p:nvSpPr>
        <p:spPr>
          <a:xfrm>
            <a:off x="6996099" y="2861786"/>
            <a:ext cx="4508511" cy="3354061"/>
          </a:xfrm>
        </p:spPr>
        <p:txBody>
          <a:bodyPr>
            <a:noAutofit/>
          </a:bodyPr>
          <a:lstStyle/>
          <a:p>
            <a:pPr algn="just">
              <a:buClr>
                <a:srgbClr val="FF0000"/>
              </a:buClr>
            </a:pPr>
            <a:endParaRPr lang="es-ES" dirty="0">
              <a:solidFill>
                <a:srgbClr val="006699"/>
              </a:solidFill>
            </a:endParaRPr>
          </a:p>
          <a:p>
            <a:pPr algn="just">
              <a:buClr>
                <a:srgbClr val="FF0000"/>
              </a:buClr>
            </a:pPr>
            <a:r>
              <a:rPr lang="es-MX" dirty="0">
                <a:solidFill>
                  <a:srgbClr val="006699"/>
                </a:solidFill>
              </a:rPr>
              <a:t>Se denomina grupos a los distintos conjuntos de personas que se reúnen para la consecución de metas concretas.</a:t>
            </a:r>
          </a:p>
          <a:p>
            <a:pPr algn="just">
              <a:buClr>
                <a:srgbClr val="FF0000"/>
              </a:buClr>
            </a:pPr>
            <a:r>
              <a:rPr lang="es-MX" dirty="0">
                <a:solidFill>
                  <a:srgbClr val="006699"/>
                </a:solidFill>
              </a:rPr>
              <a:t>La constitución de un grupo es indispensable a partir de las distintas necesidades u objetivos que puedan plantearse, las personas suelen organizarse y relacionarse entre sí. </a:t>
            </a:r>
          </a:p>
        </p:txBody>
      </p:sp>
      <p:pic>
        <p:nvPicPr>
          <p:cNvPr id="1026" name="Picture 2" descr="http://2.bp.blogspot.com/-HymjM0ehR4Q/TYc-vTOjNgI/AAAAAAAAAAU/E58OsC1dWmg/s1600/equipo-de-trabajo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21064">
            <a:off x="1289844" y="1591741"/>
            <a:ext cx="2258513" cy="150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eblencharities.org/wp-content/uploads/2013/02/students-notebook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35514">
            <a:off x="6419687" y="1589732"/>
            <a:ext cx="2153722" cy="1501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31428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50">
          <a:fgClr>
            <a:srgbClr val="CCFF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117604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importancia del trabajo en equipo como una habilidad socioemocional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23648" y="2071207"/>
            <a:ext cx="8915400" cy="3591362"/>
          </a:xfrm>
        </p:spPr>
        <p:txBody>
          <a:bodyPr>
            <a:normAutofit/>
          </a:bodyPr>
          <a:lstStyle/>
          <a:p>
            <a:pPr algn="just">
              <a:buClr>
                <a:srgbClr val="009999"/>
              </a:buClr>
            </a:pPr>
            <a:r>
              <a:rPr lang="es-MX" dirty="0">
                <a:solidFill>
                  <a:srgbClr val="E28674"/>
                </a:solidFill>
              </a:rPr>
              <a:t>Es la de </a:t>
            </a:r>
            <a:r>
              <a:rPr lang="es-MX" b="1" dirty="0">
                <a:solidFill>
                  <a:srgbClr val="E28674"/>
                </a:solidFill>
              </a:rPr>
              <a:t>compartir un objetivo o propósito común</a:t>
            </a:r>
            <a:r>
              <a:rPr lang="es-MX" dirty="0">
                <a:solidFill>
                  <a:srgbClr val="E28674"/>
                </a:solidFill>
              </a:rPr>
              <a:t>, </a:t>
            </a:r>
            <a:r>
              <a:rPr lang="es-MX" b="1" dirty="0">
                <a:solidFill>
                  <a:srgbClr val="E28674"/>
                </a:solidFill>
              </a:rPr>
              <a:t>se alcanzará con mayor éxito si colaboran juntos</a:t>
            </a:r>
            <a:r>
              <a:rPr lang="es-MX" dirty="0">
                <a:solidFill>
                  <a:srgbClr val="E28674"/>
                </a:solidFill>
              </a:rPr>
              <a:t> que si lo hacen individualmente.</a:t>
            </a:r>
          </a:p>
          <a:p>
            <a:pPr algn="just">
              <a:buClr>
                <a:srgbClr val="009999"/>
              </a:buClr>
            </a:pPr>
            <a:r>
              <a:rPr lang="es-MX" dirty="0">
                <a:solidFill>
                  <a:srgbClr val="E28674"/>
                </a:solidFill>
              </a:rPr>
              <a:t>En los entornos de equipo es importante que sus miembros </a:t>
            </a:r>
            <a:r>
              <a:rPr lang="es-MX" b="1" dirty="0">
                <a:solidFill>
                  <a:srgbClr val="E28674"/>
                </a:solidFill>
              </a:rPr>
              <a:t>perciban un clima de seguridad intrapersonal. Cada miembro del equipo tiene la responsabilidad de fomentar la seguridad.</a:t>
            </a:r>
          </a:p>
          <a:p>
            <a:pPr algn="just">
              <a:buClr>
                <a:srgbClr val="009999"/>
              </a:buClr>
            </a:pPr>
            <a:r>
              <a:rPr lang="es-MX" b="1" dirty="0">
                <a:solidFill>
                  <a:srgbClr val="E28674"/>
                </a:solidFill>
              </a:rPr>
              <a:t>La seguridad constituye el contexto afectivo </a:t>
            </a:r>
            <a:r>
              <a:rPr lang="es-MX" dirty="0">
                <a:solidFill>
                  <a:srgbClr val="E28674"/>
                </a:solidFill>
              </a:rPr>
              <a:t>en el que es más probable que la gente se comprometa con un trabajo en equipo eficaz basado en </a:t>
            </a:r>
            <a:r>
              <a:rPr lang="es-MX" b="1" dirty="0">
                <a:solidFill>
                  <a:srgbClr val="E28674"/>
                </a:solidFill>
              </a:rPr>
              <a:t>la confianza</a:t>
            </a:r>
            <a:r>
              <a:rPr lang="es-MX" dirty="0">
                <a:solidFill>
                  <a:srgbClr val="E28674"/>
                </a:solidFill>
              </a:rPr>
              <a:t>, </a:t>
            </a:r>
            <a:r>
              <a:rPr lang="es-MX" b="1" dirty="0">
                <a:solidFill>
                  <a:srgbClr val="E28674"/>
                </a:solidFill>
              </a:rPr>
              <a:t>la aceptación</a:t>
            </a:r>
            <a:r>
              <a:rPr lang="es-MX" dirty="0">
                <a:solidFill>
                  <a:srgbClr val="E28674"/>
                </a:solidFill>
              </a:rPr>
              <a:t>, </a:t>
            </a:r>
            <a:r>
              <a:rPr lang="es-MX" b="1" dirty="0">
                <a:solidFill>
                  <a:srgbClr val="E28674"/>
                </a:solidFill>
              </a:rPr>
              <a:t>el humor</a:t>
            </a:r>
            <a:r>
              <a:rPr lang="es-MX" dirty="0">
                <a:solidFill>
                  <a:srgbClr val="E28674"/>
                </a:solidFill>
              </a:rPr>
              <a:t>, </a:t>
            </a:r>
            <a:r>
              <a:rPr lang="es-MX" b="1" dirty="0">
                <a:solidFill>
                  <a:srgbClr val="E28674"/>
                </a:solidFill>
              </a:rPr>
              <a:t>la calidez y el apoyo</a:t>
            </a:r>
            <a:r>
              <a:rPr lang="es-MX" dirty="0">
                <a:solidFill>
                  <a:srgbClr val="E28674"/>
                </a:solidFill>
              </a:rPr>
              <a:t>, que conducen a la implicación, el comportamiento y la efectividad de los miembros del equipo en su funcionamiento, así como a un clima positivo que fomente la salud mental de quienes están trabajando.</a:t>
            </a:r>
          </a:p>
        </p:txBody>
      </p:sp>
      <p:pic>
        <p:nvPicPr>
          <p:cNvPr id="4098" name="Picture 2" descr="http://3.bp.blogspot.com/-tQIiUyrnh34/UjQH9UmQd0I/AAAAAAAAPZY/v6_C0mzgZzw/s1600/EQUIPO+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16418"/>
            <a:ext cx="2593321" cy="2003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60673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780147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82C8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?Qué es interdependencia?</a:t>
            </a:r>
          </a:p>
        </p:txBody>
      </p:sp>
      <p:sp>
        <p:nvSpPr>
          <p:cNvPr id="7" name="Marcador de contenido 6"/>
          <p:cNvSpPr>
            <a:spLocks noGrp="1"/>
          </p:cNvSpPr>
          <p:nvPr>
            <p:ph sz="half" idx="2"/>
          </p:nvPr>
        </p:nvSpPr>
        <p:spPr>
          <a:xfrm>
            <a:off x="6864176" y="1665514"/>
            <a:ext cx="4313864" cy="427808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200" b="1" dirty="0">
                <a:solidFill>
                  <a:srgbClr val="808000"/>
                </a:solidFill>
              </a:rPr>
              <a:t>La interdependencia  es una relación de dependencia reciproca, es decir, mutua, entre dos o más personas o cosas.</a:t>
            </a:r>
          </a:p>
          <a:p>
            <a:pPr marL="0" indent="0" algn="ctr">
              <a:buNone/>
            </a:pPr>
            <a:r>
              <a:rPr lang="es-MX" sz="2200" b="1" dirty="0">
                <a:solidFill>
                  <a:srgbClr val="808000"/>
                </a:solidFill>
              </a:rPr>
              <a:t>Las personas se hallan en situaciones de interdependencia, cuando son mutuamente responsables y comparten principios que ambos suscriben. 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4" y="1905000"/>
            <a:ext cx="3752850" cy="375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8984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1873597" y="557544"/>
            <a:ext cx="8911687" cy="899890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Ejemplos de interdependencia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1983325" y="1361720"/>
            <a:ext cx="8915400" cy="106603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000" b="1" dirty="0">
                <a:solidFill>
                  <a:srgbClr val="0070C0"/>
                </a:solidFill>
              </a:rPr>
              <a:t>La interdependencia </a:t>
            </a:r>
            <a:r>
              <a:rPr lang="es-MX" sz="2000" dirty="0">
                <a:solidFill>
                  <a:srgbClr val="0070C0"/>
                </a:solidFill>
              </a:rPr>
              <a:t>de los roles en una </a:t>
            </a:r>
            <a:r>
              <a:rPr lang="es-MX" sz="2000" b="1" dirty="0">
                <a:solidFill>
                  <a:srgbClr val="0070C0"/>
                </a:solidFill>
              </a:rPr>
              <a:t>familia</a:t>
            </a:r>
            <a:r>
              <a:rPr lang="es-MX" sz="2000" dirty="0">
                <a:solidFill>
                  <a:srgbClr val="0070C0"/>
                </a:solidFill>
              </a:rPr>
              <a:t>, en una </a:t>
            </a:r>
            <a:r>
              <a:rPr lang="es-MX" sz="2000" b="1" dirty="0">
                <a:solidFill>
                  <a:srgbClr val="0070C0"/>
                </a:solidFill>
              </a:rPr>
              <a:t>escuela</a:t>
            </a:r>
            <a:r>
              <a:rPr lang="es-MX" sz="2000" dirty="0">
                <a:solidFill>
                  <a:srgbClr val="0070C0"/>
                </a:solidFill>
              </a:rPr>
              <a:t>, entre los trabajadores de una misma </a:t>
            </a:r>
            <a:r>
              <a:rPr lang="es-MX" sz="2000" b="1" dirty="0">
                <a:solidFill>
                  <a:srgbClr val="0070C0"/>
                </a:solidFill>
              </a:rPr>
              <a:t>empresa</a:t>
            </a:r>
            <a:r>
              <a:rPr lang="es-MX" sz="2000" dirty="0">
                <a:solidFill>
                  <a:srgbClr val="0070C0"/>
                </a:solidFill>
              </a:rPr>
              <a:t>, en una </a:t>
            </a:r>
            <a:r>
              <a:rPr lang="es-MX" sz="2000" b="1" dirty="0">
                <a:solidFill>
                  <a:srgbClr val="0070C0"/>
                </a:solidFill>
              </a:rPr>
              <a:t>comunidad local</a:t>
            </a:r>
            <a:r>
              <a:rPr lang="es-MX" sz="2000" dirty="0">
                <a:solidFill>
                  <a:srgbClr val="0070C0"/>
                </a:solidFill>
              </a:rPr>
              <a:t> y entre las regiones de un mismo </a:t>
            </a:r>
            <a:r>
              <a:rPr lang="es-MX" sz="2000" b="1" dirty="0">
                <a:solidFill>
                  <a:srgbClr val="0070C0"/>
                </a:solidFill>
              </a:rPr>
              <a:t>país</a:t>
            </a:r>
            <a:r>
              <a:rPr lang="es-MX" sz="2000" dirty="0">
                <a:solidFill>
                  <a:srgbClr val="0070C0"/>
                </a:solidFill>
              </a:rPr>
              <a:t>.</a:t>
            </a:r>
          </a:p>
          <a:p>
            <a:pPr marL="0" indent="0" algn="just">
              <a:buNone/>
            </a:pPr>
            <a:endParaRPr lang="es-MX" sz="2000" dirty="0">
              <a:solidFill>
                <a:srgbClr val="002060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09" y="4160620"/>
            <a:ext cx="3342857" cy="22952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665" y="2494649"/>
            <a:ext cx="2937797" cy="20058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7196" y="4363984"/>
            <a:ext cx="2967658" cy="18885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Imagen relacionada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686" y="2569246"/>
            <a:ext cx="2531476" cy="205555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19566" y="4281501"/>
            <a:ext cx="2737968" cy="20534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185037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0523" y="2221161"/>
            <a:ext cx="5304172" cy="380390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844" y="1134331"/>
            <a:ext cx="5071872" cy="380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2581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s-MX" sz="3600" dirty="0">
                <a:solidFill>
                  <a:schemeClr val="accent2"/>
                </a:solidFill>
                <a:latin typeface="Lucida Handwriting" panose="03010101010101010101" pitchFamily="66" charset="0"/>
              </a:rPr>
            </a:br>
            <a:r>
              <a:rPr lang="es-MX" sz="3200" dirty="0">
                <a:solidFill>
                  <a:schemeClr val="accent2"/>
                </a:solidFill>
                <a:latin typeface="Lucida Handwriting" panose="03010101010101010101" pitchFamily="66" charset="0"/>
              </a:rPr>
              <a:t>MIS HABILIDADES BÁSICAS PARA RELACIONARME CON OTROS</a:t>
            </a:r>
            <a:endParaRPr lang="es-MX" sz="3200" dirty="0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3"/>
          </p:nvPr>
        </p:nvSpPr>
        <p:spPr>
          <a:xfrm>
            <a:off x="2589211" y="4648200"/>
            <a:ext cx="8808132" cy="816429"/>
          </a:xfrm>
        </p:spPr>
        <p:txBody>
          <a:bodyPr/>
          <a:lstStyle/>
          <a:p>
            <a:pPr algn="just"/>
            <a:r>
              <a:rPr lang="es-MX" b="1" dirty="0">
                <a:solidFill>
                  <a:schemeClr val="tx2"/>
                </a:solidFill>
              </a:rPr>
              <a:t>Reconoce la importancia que tiene escuchar activamente para lograr una comunicación con valor.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half" idx="2"/>
          </p:nvPr>
        </p:nvSpPr>
        <p:spPr>
          <a:xfrm>
            <a:off x="2589211" y="3507427"/>
            <a:ext cx="8915400" cy="729622"/>
          </a:xfrm>
        </p:spPr>
        <p:txBody>
          <a:bodyPr>
            <a:normAutofit/>
          </a:bodyPr>
          <a:lstStyle/>
          <a:p>
            <a:r>
              <a:rPr lang="es-MX" sz="3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Propósito del tema</a:t>
            </a:r>
            <a:endParaRPr lang="es-MX" sz="3600" dirty="0">
              <a:solidFill>
                <a:schemeClr val="accent1"/>
              </a:solidFill>
            </a:endParaRPr>
          </a:p>
          <a:p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31649917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90">
          <a:fgClr>
            <a:srgbClr val="E5FF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16625" y="566960"/>
            <a:ext cx="8911687" cy="595090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BERKLEY" panose="02000000000000000000" pitchFamily="2" charset="0"/>
              </a:rPr>
              <a:t>RELACIONA T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16625" y="1486743"/>
            <a:ext cx="8915400" cy="429493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sz="2400" dirty="0">
                <a:solidFill>
                  <a:srgbClr val="009999"/>
                </a:solidFill>
              </a:rPr>
              <a:t>Es la dimensión interpersonal que agrupa aquellas habilidades que permiten relacionarse mejor con los demás, tales como </a:t>
            </a:r>
            <a:r>
              <a:rPr lang="es-MX" sz="2400" b="1" dirty="0">
                <a:solidFill>
                  <a:srgbClr val="009999"/>
                </a:solidFill>
              </a:rPr>
              <a:t>la empatía</a:t>
            </a:r>
            <a:r>
              <a:rPr lang="es-MX" sz="2400" dirty="0">
                <a:solidFill>
                  <a:srgbClr val="009999"/>
                </a:solidFill>
              </a:rPr>
              <a:t>, </a:t>
            </a:r>
            <a:r>
              <a:rPr lang="es-MX" sz="2400" b="1" dirty="0">
                <a:solidFill>
                  <a:srgbClr val="009999"/>
                </a:solidFill>
              </a:rPr>
              <a:t>la escucha activa o resolución de conflictos interpersonales</a:t>
            </a:r>
            <a:r>
              <a:rPr lang="es-MX" sz="2400" dirty="0">
                <a:solidFill>
                  <a:srgbClr val="009999"/>
                </a:solidFill>
              </a:rPr>
              <a:t>.</a:t>
            </a:r>
          </a:p>
          <a:p>
            <a:pPr marL="0" indent="0">
              <a:buNone/>
            </a:pPr>
            <a:endParaRPr lang="es-MX" sz="2400" dirty="0">
              <a:solidFill>
                <a:srgbClr val="009999"/>
              </a:solidFill>
            </a:endParaRPr>
          </a:p>
          <a:p>
            <a:pPr marL="0" indent="0" algn="just">
              <a:buNone/>
            </a:pPr>
            <a:r>
              <a:rPr lang="es-MX" sz="2400" dirty="0">
                <a:solidFill>
                  <a:srgbClr val="009999"/>
                </a:solidFill>
              </a:rPr>
              <a:t>La dimensión </a:t>
            </a:r>
            <a:r>
              <a:rPr lang="es-MX" sz="2400" b="1" dirty="0">
                <a:solidFill>
                  <a:srgbClr val="009999"/>
                </a:solidFill>
              </a:rPr>
              <a:t>Relaciona T</a:t>
            </a:r>
            <a:r>
              <a:rPr lang="es-MX" sz="2400" dirty="0">
                <a:solidFill>
                  <a:srgbClr val="009999"/>
                </a:solidFill>
              </a:rPr>
              <a:t> contempla las siguientes habilidades socioemocionales:</a:t>
            </a:r>
          </a:p>
          <a:p>
            <a:pPr marL="0" indent="0" algn="just">
              <a:buNone/>
            </a:pPr>
            <a:endParaRPr lang="es-MX" sz="900" dirty="0">
              <a:solidFill>
                <a:srgbClr val="D60093"/>
              </a:solidFill>
            </a:endParaRPr>
          </a:p>
          <a:p>
            <a:pPr algn="just">
              <a:buSzPct val="100000"/>
              <a:buFont typeface="Arial" panose="020B0604020202020204" pitchFamily="34" charset="0"/>
              <a:buChar char="•"/>
            </a:pPr>
            <a:r>
              <a:rPr lang="es-MX" sz="3500" dirty="0">
                <a:solidFill>
                  <a:schemeClr val="accent1"/>
                </a:solidFill>
                <a:latin typeface="AR BLANCA" panose="02000000000000000000" pitchFamily="2" charset="0"/>
              </a:rPr>
              <a:t>Conciencia social</a:t>
            </a:r>
          </a:p>
          <a:p>
            <a:pPr algn="just">
              <a:buSzPct val="100000"/>
              <a:buFont typeface="Arial" panose="020B0604020202020204" pitchFamily="34" charset="0"/>
              <a:buChar char="•"/>
            </a:pPr>
            <a:r>
              <a:rPr lang="es-MX" sz="3500" dirty="0">
                <a:solidFill>
                  <a:srgbClr val="99CC00"/>
                </a:solidFill>
                <a:latin typeface="AR BLANCA" panose="02000000000000000000" pitchFamily="2" charset="0"/>
              </a:rPr>
              <a:t>Relación con los demás</a:t>
            </a:r>
          </a:p>
          <a:p>
            <a:pPr marL="0" indent="0">
              <a:buClr>
                <a:schemeClr val="tx1"/>
              </a:buClr>
              <a:buNone/>
            </a:pPr>
            <a:endParaRPr lang="es-MX" sz="2400" dirty="0"/>
          </a:p>
        </p:txBody>
      </p:sp>
      <p:pic>
        <p:nvPicPr>
          <p:cNvPr id="4" name="Picture 4" descr="Relaciona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9895">
            <a:off x="8113120" y="4181723"/>
            <a:ext cx="2240109" cy="2240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35056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92676" y="4701131"/>
            <a:ext cx="3938504" cy="801919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000" dirty="0">
                <a:solidFill>
                  <a:schemeClr val="accent1"/>
                </a:solidFill>
                <a:latin typeface="AR BLANCA" panose="02000000000000000000" pitchFamily="2" charset="0"/>
              </a:rPr>
              <a:t>Conciencia social</a:t>
            </a:r>
            <a:br>
              <a:rPr lang="es-MX" sz="4400" dirty="0">
                <a:solidFill>
                  <a:srgbClr val="FFBF3F"/>
                </a:solidFill>
                <a:latin typeface="AR BLANCA" panose="02000000000000000000" pitchFamily="2" charset="0"/>
              </a:rPr>
            </a:br>
            <a:endParaRPr lang="es-MX" dirty="0">
              <a:solidFill>
                <a:srgbClr val="FFBF3F"/>
              </a:solidFill>
              <a:latin typeface="AR BLANCA" panose="02000000000000000000" pitchFamily="2" charset="0"/>
            </a:endParaRPr>
          </a:p>
        </p:txBody>
      </p:sp>
      <p:sp>
        <p:nvSpPr>
          <p:cNvPr id="8" name="Marcador de contenido 7"/>
          <p:cNvSpPr>
            <a:spLocks noGrp="1"/>
          </p:cNvSpPr>
          <p:nvPr>
            <p:ph sz="half" idx="1"/>
          </p:nvPr>
        </p:nvSpPr>
        <p:spPr>
          <a:xfrm>
            <a:off x="6719581" y="1209773"/>
            <a:ext cx="4313864" cy="4555813"/>
          </a:xfrm>
          <a:noFill/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200" dirty="0">
                <a:solidFill>
                  <a:srgbClr val="669900"/>
                </a:solidFill>
              </a:rPr>
              <a:t>Es la habilidad para reconocer y entender las emociones del otro al emprender acciones que impactan el entorno.</a:t>
            </a:r>
          </a:p>
          <a:p>
            <a:pPr marL="0" indent="0" algn="ctr">
              <a:buNone/>
            </a:pPr>
            <a:r>
              <a:rPr lang="es-MX" sz="2200" dirty="0">
                <a:solidFill>
                  <a:srgbClr val="669900"/>
                </a:solidFill>
              </a:rPr>
              <a:t>Las competencias socioemocionales que se incluyen dentro de la conciencia social, hacen referencia a </a:t>
            </a:r>
            <a:r>
              <a:rPr lang="es-MX" sz="2200" b="1" dirty="0">
                <a:solidFill>
                  <a:srgbClr val="669900"/>
                </a:solidFill>
              </a:rPr>
              <a:t>la</a:t>
            </a:r>
            <a:r>
              <a:rPr lang="es-MX" sz="2200" dirty="0">
                <a:solidFill>
                  <a:srgbClr val="669900"/>
                </a:solidFill>
              </a:rPr>
              <a:t> </a:t>
            </a:r>
            <a:r>
              <a:rPr lang="es-MX" sz="2200" b="1" dirty="0">
                <a:solidFill>
                  <a:srgbClr val="669900"/>
                </a:solidFill>
              </a:rPr>
              <a:t>empatía</a:t>
            </a:r>
            <a:r>
              <a:rPr lang="es-MX" sz="2200" dirty="0">
                <a:solidFill>
                  <a:srgbClr val="669900"/>
                </a:solidFill>
              </a:rPr>
              <a:t>, </a:t>
            </a:r>
            <a:r>
              <a:rPr lang="es-MX" sz="2200" b="1" dirty="0">
                <a:solidFill>
                  <a:srgbClr val="669900"/>
                </a:solidFill>
              </a:rPr>
              <a:t>la escucha activa </a:t>
            </a:r>
            <a:r>
              <a:rPr lang="es-MX" sz="2200" dirty="0">
                <a:solidFill>
                  <a:srgbClr val="669900"/>
                </a:solidFill>
              </a:rPr>
              <a:t>y </a:t>
            </a:r>
            <a:r>
              <a:rPr lang="es-MX" sz="2200" b="1" dirty="0">
                <a:solidFill>
                  <a:srgbClr val="669900"/>
                </a:solidFill>
              </a:rPr>
              <a:t>la toma de perspectiva.</a:t>
            </a:r>
            <a:r>
              <a:rPr lang="es-MX" sz="2200" dirty="0">
                <a:solidFill>
                  <a:srgbClr val="669900"/>
                </a:solidFill>
              </a:rPr>
              <a:t> </a:t>
            </a:r>
          </a:p>
          <a:p>
            <a:pPr marL="0" indent="0" algn="ctr">
              <a:buNone/>
            </a:pPr>
            <a:endParaRPr lang="es-MX" sz="2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607" y="1232799"/>
            <a:ext cx="5362642" cy="2741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454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dirty="0">
                <a:solidFill>
                  <a:schemeClr val="tx2"/>
                </a:solidFill>
                <a:latin typeface="Lucida Handwriting" panose="03010101010101010101" pitchFamily="66" charset="0"/>
              </a:rPr>
              <a:t>MÓDULO I </a:t>
            </a:r>
            <a:br>
              <a:rPr lang="es-MX" sz="3200" dirty="0">
                <a:solidFill>
                  <a:schemeClr val="accent2"/>
                </a:solidFill>
                <a:latin typeface="Lucida Handwriting" panose="03010101010101010101" pitchFamily="66" charset="0"/>
              </a:rPr>
            </a:br>
            <a:r>
              <a:rPr lang="es-MX" sz="3200" dirty="0">
                <a:solidFill>
                  <a:schemeClr val="accent2"/>
                </a:solidFill>
                <a:latin typeface="Lucida Handwriting" panose="03010101010101010101" pitchFamily="66" charset="0"/>
              </a:rPr>
              <a:t>MIS HABILIDADES SOCIALES BÁSICAS</a:t>
            </a:r>
          </a:p>
        </p:txBody>
      </p:sp>
      <p:sp>
        <p:nvSpPr>
          <p:cNvPr id="11" name="Subtítulo 10"/>
          <p:cNvSpPr>
            <a:spLocks noGrp="1"/>
          </p:cNvSpPr>
          <p:nvPr>
            <p:ph type="body" sz="quarter" idx="13"/>
          </p:nvPr>
        </p:nvSpPr>
        <p:spPr>
          <a:xfrm>
            <a:off x="2589211" y="4607626"/>
            <a:ext cx="8915400" cy="1405247"/>
          </a:xfrm>
        </p:spPr>
        <p:txBody>
          <a:bodyPr>
            <a:normAutofit/>
          </a:bodyPr>
          <a:lstStyle/>
          <a:p>
            <a:pPr algn="just"/>
            <a:r>
              <a:rPr lang="es-MX" sz="2400" b="1" dirty="0">
                <a:solidFill>
                  <a:schemeClr val="tx2"/>
                </a:solidFill>
              </a:rPr>
              <a:t>Utiliza formas eficaces para relacionarse identificando el beneficio en sus relaciones interpersonales.</a:t>
            </a:r>
          </a:p>
          <a:p>
            <a:endParaRPr lang="es-MX" dirty="0">
              <a:solidFill>
                <a:schemeClr val="tx2"/>
              </a:solidFill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>
          <a:xfrm>
            <a:off x="2589211" y="3424052"/>
            <a:ext cx="8915400" cy="729622"/>
          </a:xfrm>
        </p:spPr>
        <p:txBody>
          <a:bodyPr>
            <a:noAutofit/>
          </a:bodyPr>
          <a:lstStyle/>
          <a:p>
            <a:r>
              <a:rPr lang="es-MX" sz="3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Propósito del módulo</a:t>
            </a:r>
            <a:br>
              <a:rPr lang="es-MX" sz="3600" dirty="0">
                <a:solidFill>
                  <a:srgbClr val="EE6ED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6286968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10406" y="629017"/>
            <a:ext cx="9621602" cy="758376"/>
          </a:xfrm>
        </p:spPr>
        <p:txBody>
          <a:bodyPr>
            <a:noAutofit/>
          </a:bodyPr>
          <a:lstStyle/>
          <a:p>
            <a:pPr algn="ctr"/>
            <a:r>
              <a:rPr lang="es-MX" dirty="0">
                <a:solidFill>
                  <a:srgbClr val="99CC00"/>
                </a:solidFill>
                <a:latin typeface="AR BLANCA" panose="02000000000000000000" pitchFamily="2" charset="0"/>
              </a:rPr>
              <a:t>Relación con los demás</a:t>
            </a:r>
            <a:br>
              <a:rPr lang="es-MX" sz="3200" dirty="0">
                <a:solidFill>
                  <a:schemeClr val="accent1"/>
                </a:solidFill>
              </a:rPr>
            </a:br>
            <a:endParaRPr lang="es-MX" sz="3200" dirty="0">
              <a:solidFill>
                <a:schemeClr val="accent1"/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110406" y="1972054"/>
            <a:ext cx="4313864" cy="341447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000" dirty="0">
                <a:solidFill>
                  <a:schemeClr val="accent2"/>
                </a:solidFill>
              </a:rPr>
              <a:t>Es la habilidad para vincularse con otras personas, y establecer relaciones sanas, profundas y duraderas.</a:t>
            </a:r>
          </a:p>
          <a:p>
            <a:pPr marL="0" indent="0" algn="ctr">
              <a:buNone/>
            </a:pPr>
            <a:endParaRPr lang="es-MX" sz="800" dirty="0">
              <a:solidFill>
                <a:schemeClr val="accent2"/>
              </a:solidFill>
            </a:endParaRPr>
          </a:p>
          <a:p>
            <a:pPr marL="0" indent="0" algn="ctr">
              <a:buNone/>
            </a:pPr>
            <a:r>
              <a:rPr lang="es-MX" sz="2000" dirty="0">
                <a:solidFill>
                  <a:schemeClr val="accent2"/>
                </a:solidFill>
              </a:rPr>
              <a:t>Incluye</a:t>
            </a:r>
            <a:r>
              <a:rPr lang="es-MX" sz="2000" b="1" dirty="0">
                <a:solidFill>
                  <a:schemeClr val="accent2"/>
                </a:solidFill>
              </a:rPr>
              <a:t> la capacidad de establecer comunicación con los demás</a:t>
            </a:r>
            <a:r>
              <a:rPr lang="es-MX" sz="2000" dirty="0">
                <a:solidFill>
                  <a:schemeClr val="accent2"/>
                </a:solidFill>
              </a:rPr>
              <a:t>, </a:t>
            </a:r>
            <a:r>
              <a:rPr lang="es-MX" sz="2000" b="1" dirty="0">
                <a:solidFill>
                  <a:schemeClr val="accent2"/>
                </a:solidFill>
              </a:rPr>
              <a:t>saber escuchar con exactitud y conocer el momento para dar nuestra opinión.</a:t>
            </a:r>
          </a:p>
        </p:txBody>
      </p:sp>
      <p:pic>
        <p:nvPicPr>
          <p:cNvPr id="5" name="Picture 2" descr="Resultado de imagen para asertivid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740" y="1695217"/>
            <a:ext cx="4640311" cy="3480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01936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03721" y="1129787"/>
            <a:ext cx="4786071" cy="594929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?Qué es empatía?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>
          <a:xfrm>
            <a:off x="6439825" y="2051287"/>
            <a:ext cx="4313864" cy="398012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000" dirty="0">
                <a:solidFill>
                  <a:srgbClr val="339966"/>
                </a:solidFill>
              </a:rPr>
              <a:t>El término empatía procede del inglés </a:t>
            </a:r>
            <a:r>
              <a:rPr lang="es-MX" sz="2000" i="1" dirty="0">
                <a:solidFill>
                  <a:srgbClr val="339966"/>
                </a:solidFill>
              </a:rPr>
              <a:t>empathy, </a:t>
            </a:r>
            <a:r>
              <a:rPr lang="es-MX" sz="2000" dirty="0">
                <a:solidFill>
                  <a:srgbClr val="339966"/>
                </a:solidFill>
              </a:rPr>
              <a:t>que etimológicamente  del latín, significa </a:t>
            </a:r>
            <a:r>
              <a:rPr lang="es-MX" sz="2000" b="1" dirty="0">
                <a:solidFill>
                  <a:srgbClr val="339966"/>
                </a:solidFill>
              </a:rPr>
              <a:t>sentir dentro</a:t>
            </a:r>
            <a:r>
              <a:rPr lang="es-MX" sz="2000" dirty="0">
                <a:solidFill>
                  <a:srgbClr val="339966"/>
                </a:solidFill>
              </a:rPr>
              <a:t>, </a:t>
            </a:r>
            <a:r>
              <a:rPr lang="es-MX" sz="2000" b="1" dirty="0">
                <a:solidFill>
                  <a:srgbClr val="339966"/>
                </a:solidFill>
              </a:rPr>
              <a:t>en el interior</a:t>
            </a:r>
            <a:r>
              <a:rPr lang="es-MX" sz="2000" dirty="0">
                <a:solidFill>
                  <a:srgbClr val="339966"/>
                </a:solidFill>
              </a:rPr>
              <a:t>.</a:t>
            </a:r>
          </a:p>
          <a:p>
            <a:pPr marL="0" indent="0" algn="ctr">
              <a:buNone/>
            </a:pPr>
            <a:r>
              <a:rPr lang="es-MX" sz="2000" dirty="0">
                <a:solidFill>
                  <a:srgbClr val="339966"/>
                </a:solidFill>
              </a:rPr>
              <a:t>Es la capacidad de la persona de dar una respuesta adecuada, a los demás a través de la comprensión profunda de su mundo emocional y cognitivo, sin dejar de distinguir entre mi propio yo y el yo de los demás.</a:t>
            </a:r>
          </a:p>
        </p:txBody>
      </p:sp>
      <p:pic>
        <p:nvPicPr>
          <p:cNvPr id="1028" name="Picture 4" descr="Resultado de imagen para empati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178" y="580568"/>
            <a:ext cx="4068082" cy="2288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282" y="3156857"/>
            <a:ext cx="3321873" cy="3321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8521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40394" y="532728"/>
            <a:ext cx="8911687" cy="751487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Características de las personas empáticas 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939781" y="1375597"/>
            <a:ext cx="4313864" cy="4462451"/>
          </a:xfrm>
        </p:spPr>
        <p:txBody>
          <a:bodyPr/>
          <a:lstStyle/>
          <a:p>
            <a:pPr marL="0" indent="0" algn="ctr">
              <a:buNone/>
            </a:pPr>
            <a:r>
              <a:rPr lang="es-MX" sz="2000" dirty="0">
                <a:solidFill>
                  <a:schemeClr val="accent1"/>
                </a:solidFill>
              </a:rPr>
              <a:t>Las personas con </a:t>
            </a:r>
            <a:r>
              <a:rPr lang="es-MX" sz="2000" b="1" dirty="0">
                <a:solidFill>
                  <a:schemeClr val="accent1"/>
                </a:solidFill>
              </a:rPr>
              <a:t>empatía</a:t>
            </a:r>
            <a:r>
              <a:rPr lang="es-MX" sz="2000" dirty="0">
                <a:solidFill>
                  <a:schemeClr val="accent1"/>
                </a:solidFill>
              </a:rPr>
              <a:t> son aquellas capaces de </a:t>
            </a:r>
            <a:r>
              <a:rPr lang="es-MX" sz="2000" b="1" dirty="0">
                <a:solidFill>
                  <a:schemeClr val="accent1"/>
                </a:solidFill>
              </a:rPr>
              <a:t>escuchar</a:t>
            </a:r>
            <a:r>
              <a:rPr lang="es-MX" sz="2000" dirty="0">
                <a:solidFill>
                  <a:schemeClr val="accent1"/>
                </a:solidFill>
              </a:rPr>
              <a:t> a los demás y </a:t>
            </a:r>
            <a:r>
              <a:rPr lang="es-MX" sz="2000" b="1" dirty="0">
                <a:solidFill>
                  <a:schemeClr val="accent1"/>
                </a:solidFill>
              </a:rPr>
              <a:t>entender</a:t>
            </a:r>
            <a:r>
              <a:rPr lang="es-MX" sz="2000" dirty="0">
                <a:solidFill>
                  <a:schemeClr val="accent1"/>
                </a:solidFill>
              </a:rPr>
              <a:t> sus problemas y motivaciones; por eso, poseen normalmente alto reconocimiento social y popularidad, ya que se anticipan a las necesidades, antes incluso de que sus compañeros sean conscientes de ellas, y </a:t>
            </a:r>
            <a:r>
              <a:rPr lang="es-MX" sz="2000" b="1" dirty="0">
                <a:solidFill>
                  <a:schemeClr val="accent1"/>
                </a:solidFill>
              </a:rPr>
              <a:t>saben identificar y aprovechar las oportunidades comunicativas</a:t>
            </a:r>
            <a:r>
              <a:rPr lang="es-MX" sz="2000" dirty="0">
                <a:solidFill>
                  <a:schemeClr val="accent1"/>
                </a:solidFill>
              </a:rPr>
              <a:t> que les ofrecen otras personas.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228" y="5727940"/>
            <a:ext cx="5056970" cy="1012614"/>
          </a:xfrm>
          <a:prstGeom prst="rect">
            <a:avLst/>
          </a:prstGeom>
        </p:spPr>
      </p:pic>
      <p:pic>
        <p:nvPicPr>
          <p:cNvPr id="1026" name="Picture 2" descr="https://s-media-cache-ak0.pinimg.com/736x/1d/3c/af/1d3caf4c0cf84867a27defecd8119cc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619" y="1508183"/>
            <a:ext cx="4294505" cy="4294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9104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2657377" y="724803"/>
            <a:ext cx="8911687" cy="660404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99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Niveles de empatía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2657377" y="1661432"/>
            <a:ext cx="8915400" cy="3777622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sz="2000" b="1" dirty="0">
                <a:solidFill>
                  <a:srgbClr val="808000"/>
                </a:solidFill>
              </a:rPr>
              <a:t>Nivel nulo de empatía</a:t>
            </a:r>
            <a:r>
              <a:rPr lang="es-MX" sz="2000" dirty="0">
                <a:solidFill>
                  <a:srgbClr val="808000"/>
                </a:solidFill>
              </a:rPr>
              <a:t>.- </a:t>
            </a:r>
            <a:r>
              <a:rPr lang="es-MX" sz="2000" dirty="0">
                <a:solidFill>
                  <a:srgbClr val="CC9900"/>
                </a:solidFill>
              </a:rPr>
              <a:t>Las respuestas que dan a la persona  que habla no tienen nada que ver con aquello que os acaba de comunicar.</a:t>
            </a:r>
          </a:p>
          <a:p>
            <a:pPr algn="just"/>
            <a:r>
              <a:rPr lang="es-MX" sz="2000" b="1" dirty="0">
                <a:solidFill>
                  <a:srgbClr val="808000"/>
                </a:solidFill>
              </a:rPr>
              <a:t>Nivel inicial de empatía</a:t>
            </a:r>
            <a:r>
              <a:rPr lang="es-MX" sz="2000" dirty="0">
                <a:solidFill>
                  <a:srgbClr val="808000"/>
                </a:solidFill>
              </a:rPr>
              <a:t>.- </a:t>
            </a:r>
            <a:r>
              <a:rPr lang="es-MX" sz="2000" dirty="0">
                <a:solidFill>
                  <a:srgbClr val="CC9900"/>
                </a:solidFill>
              </a:rPr>
              <a:t>Comunicar una comprensión del mundo vivencial del otro en un nivel explícito del mensaje y a veces parcial.</a:t>
            </a:r>
          </a:p>
          <a:p>
            <a:pPr algn="just"/>
            <a:r>
              <a:rPr lang="es-MX" sz="2000" b="1" dirty="0">
                <a:solidFill>
                  <a:srgbClr val="808000"/>
                </a:solidFill>
              </a:rPr>
              <a:t>Nivel medio de empatía</a:t>
            </a:r>
            <a:r>
              <a:rPr lang="es-MX" sz="2000" dirty="0">
                <a:solidFill>
                  <a:srgbClr val="808000"/>
                </a:solidFill>
              </a:rPr>
              <a:t>.- </a:t>
            </a:r>
            <a:r>
              <a:rPr lang="es-MX" sz="2000" dirty="0">
                <a:solidFill>
                  <a:srgbClr val="CC9900"/>
                </a:solidFill>
              </a:rPr>
              <a:t>Comprensión y devolución de aquellos sentimientos, experiencias y motivaciones expresados de forma implícita  pero de los que es consciente el otro.</a:t>
            </a:r>
          </a:p>
          <a:p>
            <a:pPr algn="just"/>
            <a:r>
              <a:rPr lang="es-MX" sz="2000" b="1" dirty="0">
                <a:solidFill>
                  <a:srgbClr val="808000"/>
                </a:solidFill>
              </a:rPr>
              <a:t>Nivel avanzado de empatía</a:t>
            </a:r>
            <a:r>
              <a:rPr lang="es-MX" sz="2000" dirty="0">
                <a:solidFill>
                  <a:srgbClr val="808000"/>
                </a:solidFill>
              </a:rPr>
              <a:t>.- </a:t>
            </a:r>
            <a:r>
              <a:rPr lang="es-MX" sz="2000" dirty="0">
                <a:solidFill>
                  <a:srgbClr val="CC9900"/>
                </a:solidFill>
              </a:rPr>
              <a:t>Se devuelven sentimientos, motivaciones o necesidades que la persona no ha expresado explícitamente  y de los que además no es consciente.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1026" name="Picture 2" descr="Resultado de imagen para niveles de empat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4908292"/>
            <a:ext cx="2614863" cy="1613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mpatía, ese sutil radar interpersonal - Imagen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73049" y="274864"/>
            <a:ext cx="2614863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00737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64225" y="596896"/>
            <a:ext cx="8911687" cy="758376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Beneficios de la empatía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30900" y="1382486"/>
            <a:ext cx="8915400" cy="4158343"/>
          </a:xfrm>
        </p:spPr>
        <p:txBody>
          <a:bodyPr>
            <a:noAutofit/>
          </a:bodyPr>
          <a:lstStyle/>
          <a:p>
            <a:pPr algn="just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s-MX" sz="2000" b="1" dirty="0">
                <a:solidFill>
                  <a:srgbClr val="7030A0"/>
                </a:solidFill>
              </a:rPr>
              <a:t>Recuperar</a:t>
            </a:r>
            <a:r>
              <a:rPr lang="es-MX" sz="2000" dirty="0">
                <a:solidFill>
                  <a:srgbClr val="7030A0"/>
                </a:solidFill>
              </a:rPr>
              <a:t> </a:t>
            </a:r>
            <a:r>
              <a:rPr lang="es-MX" sz="2000" b="1" dirty="0">
                <a:solidFill>
                  <a:srgbClr val="7030A0"/>
                </a:solidFill>
              </a:rPr>
              <a:t>el interés </a:t>
            </a:r>
            <a:r>
              <a:rPr lang="es-MX" sz="2000" dirty="0">
                <a:solidFill>
                  <a:srgbClr val="7030A0"/>
                </a:solidFill>
              </a:rPr>
              <a:t>por las personas que nos rodean y a consolidar la relación que existe con cada una de ellas.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s-MX" sz="2000" b="1" dirty="0">
                <a:solidFill>
                  <a:srgbClr val="7030A0"/>
                </a:solidFill>
              </a:rPr>
              <a:t>Sentirnos cuáles son los sentimientos del otro</a:t>
            </a:r>
            <a:r>
              <a:rPr lang="es-MX" sz="2000" dirty="0">
                <a:solidFill>
                  <a:srgbClr val="7030A0"/>
                </a:solidFill>
              </a:rPr>
              <a:t>, cuán fuertes son y qué cosas lo provocan.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s-MX" sz="2000" b="1" dirty="0">
                <a:solidFill>
                  <a:srgbClr val="7030A0"/>
                </a:solidFill>
              </a:rPr>
              <a:t>La empatía involucra nuestras propias emociones</a:t>
            </a:r>
            <a:r>
              <a:rPr lang="es-MX" sz="2000" dirty="0">
                <a:solidFill>
                  <a:srgbClr val="7030A0"/>
                </a:solidFill>
              </a:rPr>
              <a:t> y por eso entendemos cabalmente los sentimientos de los demás.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rgbClr val="7030A0"/>
                </a:solidFill>
              </a:rPr>
              <a:t>La empatía incluye la </a:t>
            </a:r>
            <a:r>
              <a:rPr lang="es-MX" sz="2000" b="1" dirty="0">
                <a:solidFill>
                  <a:srgbClr val="7030A0"/>
                </a:solidFill>
              </a:rPr>
              <a:t>comprensión de las perspectivas</a:t>
            </a:r>
            <a:r>
              <a:rPr lang="es-MX" sz="2000" dirty="0">
                <a:solidFill>
                  <a:srgbClr val="7030A0"/>
                </a:solidFill>
              </a:rPr>
              <a:t>, </a:t>
            </a:r>
            <a:r>
              <a:rPr lang="es-MX" sz="2000" b="1" dirty="0">
                <a:solidFill>
                  <a:srgbClr val="7030A0"/>
                </a:solidFill>
              </a:rPr>
              <a:t>pensamientos, deseos y creencias ajenas</a:t>
            </a:r>
            <a:r>
              <a:rPr lang="es-MX" sz="2000" dirty="0">
                <a:solidFill>
                  <a:srgbClr val="7030A0"/>
                </a:solidFill>
              </a:rPr>
              <a:t>.</a:t>
            </a:r>
          </a:p>
          <a:p>
            <a:pPr algn="just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s-MX" sz="2000" dirty="0">
                <a:solidFill>
                  <a:srgbClr val="7030A0"/>
                </a:solidFill>
              </a:rPr>
              <a:t>La empatía mejora nuestra </a:t>
            </a:r>
            <a:r>
              <a:rPr lang="es-MX" sz="2000" b="1" dirty="0">
                <a:solidFill>
                  <a:srgbClr val="7030A0"/>
                </a:solidFill>
              </a:rPr>
              <a:t>capacidad de trabajo en equipo</a:t>
            </a:r>
            <a:r>
              <a:rPr lang="es-MX" sz="2000" dirty="0">
                <a:solidFill>
                  <a:srgbClr val="7030A0"/>
                </a:solidFill>
              </a:rPr>
              <a:t> en la escuela, en el trabajo y en las relaciones sociales con amigos y familia.</a:t>
            </a:r>
          </a:p>
        </p:txBody>
      </p:sp>
      <p:pic>
        <p:nvPicPr>
          <p:cNvPr id="4" name="Marcador de contenido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981" y="5112839"/>
            <a:ext cx="4313238" cy="1449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3541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32037" y="595535"/>
            <a:ext cx="8911687" cy="680815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FFBF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Estrategias para desarrollar la empatía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32037" y="1646060"/>
            <a:ext cx="8915400" cy="4066843"/>
          </a:xfrm>
        </p:spPr>
        <p:txBody>
          <a:bodyPr>
            <a:normAutofit/>
          </a:bodyPr>
          <a:lstStyle/>
          <a:p>
            <a:pPr algn="just">
              <a:buClr>
                <a:srgbClr val="FFBF3F"/>
              </a:buClr>
            </a:pPr>
            <a:r>
              <a:rPr lang="es-MX" sz="2000" b="1" dirty="0">
                <a:solidFill>
                  <a:srgbClr val="336600"/>
                </a:solidFill>
              </a:rPr>
              <a:t>Escuchar con la mente abierta y sin prejuicios</a:t>
            </a:r>
            <a:r>
              <a:rPr lang="es-MX" sz="2000" dirty="0">
                <a:solidFill>
                  <a:srgbClr val="336600"/>
                </a:solidFill>
              </a:rPr>
              <a:t>.- Prestar atención y mostrar interés por lo que nos están contando. </a:t>
            </a:r>
          </a:p>
          <a:p>
            <a:pPr algn="just">
              <a:buClr>
                <a:srgbClr val="FFBF3F"/>
              </a:buClr>
            </a:pPr>
            <a:r>
              <a:rPr lang="es-MX" sz="2000" b="1" dirty="0">
                <a:solidFill>
                  <a:srgbClr val="336600"/>
                </a:solidFill>
              </a:rPr>
              <a:t>Habilidad de descubrir, reconocer y recompensar las cualidades y logros de los demás</a:t>
            </a:r>
            <a:r>
              <a:rPr lang="es-MX" sz="2000" dirty="0">
                <a:solidFill>
                  <a:srgbClr val="336600"/>
                </a:solidFill>
              </a:rPr>
              <a:t>.- Esto va a contribuir a fomentar sus capacidades y descubrir nuestras preocupaciones e interés por ellos.</a:t>
            </a:r>
          </a:p>
          <a:p>
            <a:pPr algn="just">
              <a:buClr>
                <a:srgbClr val="FFBF3F"/>
              </a:buClr>
            </a:pPr>
            <a:r>
              <a:rPr lang="es-MX" sz="2000" b="1" dirty="0">
                <a:solidFill>
                  <a:srgbClr val="336600"/>
                </a:solidFill>
              </a:rPr>
              <a:t>No interrumpir mientras nos están hablando</a:t>
            </a:r>
            <a:r>
              <a:rPr lang="es-MX" sz="2000" dirty="0">
                <a:solidFill>
                  <a:srgbClr val="336600"/>
                </a:solidFill>
              </a:rPr>
              <a:t>.- Intentar sentir lo que el otro siente.</a:t>
            </a:r>
            <a:endParaRPr lang="es-MX" sz="2000" b="1" dirty="0">
              <a:solidFill>
                <a:srgbClr val="336600"/>
              </a:solidFill>
            </a:endParaRPr>
          </a:p>
          <a:p>
            <a:pPr algn="just">
              <a:buClr>
                <a:srgbClr val="FFBF3F"/>
              </a:buClr>
            </a:pPr>
            <a:r>
              <a:rPr lang="es-MX" sz="2000" b="1" dirty="0">
                <a:solidFill>
                  <a:srgbClr val="336600"/>
                </a:solidFill>
              </a:rPr>
              <a:t>Ten buena predisposición para aceptar las diferencias </a:t>
            </a:r>
            <a:r>
              <a:rPr lang="es-MX" sz="2000" dirty="0">
                <a:solidFill>
                  <a:srgbClr val="336600"/>
                </a:solidFill>
              </a:rPr>
              <a:t>que hay con los demás, ser </a:t>
            </a:r>
            <a:r>
              <a:rPr lang="es-MX" sz="2000" b="1" dirty="0">
                <a:solidFill>
                  <a:srgbClr val="336600"/>
                </a:solidFill>
              </a:rPr>
              <a:t>tolerantes y pacientes</a:t>
            </a:r>
            <a:r>
              <a:rPr lang="es-MX" sz="2000" dirty="0">
                <a:solidFill>
                  <a:srgbClr val="336600"/>
                </a:solidFill>
              </a:rPr>
              <a:t> con los que nos rodean y con nosotros mismos.</a:t>
            </a:r>
          </a:p>
        </p:txBody>
      </p:sp>
    </p:spTree>
    <p:extLst>
      <p:ext uri="{BB962C8B-B14F-4D97-AF65-F5344CB8AC3E}">
        <p14:creationId xmlns:p14="http://schemas.microsoft.com/office/powerpoint/2010/main" val="41717032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15119" y="566960"/>
            <a:ext cx="8911687" cy="1099915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importancia que tiene la empatía en nuestra vida diaria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52683" y="2098492"/>
            <a:ext cx="8915400" cy="345567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000" b="1" dirty="0">
                <a:solidFill>
                  <a:srgbClr val="336699"/>
                </a:solidFill>
              </a:rPr>
              <a:t>La empatía </a:t>
            </a:r>
            <a:r>
              <a:rPr lang="es-MX" sz="2000" dirty="0">
                <a:solidFill>
                  <a:srgbClr val="336699"/>
                </a:solidFill>
              </a:rPr>
              <a:t>es la capacidad de comprender las necesidades, sentimientos y problemas de los demás, es una </a:t>
            </a:r>
            <a:r>
              <a:rPr lang="es-MX" sz="2000" b="1" dirty="0">
                <a:solidFill>
                  <a:srgbClr val="336699"/>
                </a:solidFill>
              </a:rPr>
              <a:t>habilidad social</a:t>
            </a:r>
            <a:r>
              <a:rPr lang="es-MX" sz="2000" dirty="0">
                <a:solidFill>
                  <a:srgbClr val="336699"/>
                </a:solidFill>
              </a:rPr>
              <a:t> que nos ayudará en nuestra vida diaria.</a:t>
            </a:r>
          </a:p>
          <a:p>
            <a:pPr marL="0" indent="0" algn="just" fontAlgn="base">
              <a:buNone/>
            </a:pPr>
            <a:r>
              <a:rPr lang="es-MX" sz="2000" dirty="0">
                <a:solidFill>
                  <a:srgbClr val="336699"/>
                </a:solidFill>
              </a:rPr>
              <a:t>Como seres humanos, nacemos con la capacidad de ser empáticos, pero esta capacidad se va desarrollando a lo largo de la vida a medida que adquirimos determinadas habilidades.</a:t>
            </a:r>
          </a:p>
          <a:p>
            <a:pPr marL="0" indent="0" algn="just" fontAlgn="base">
              <a:buNone/>
            </a:pPr>
            <a:r>
              <a:rPr lang="es-MX" sz="2000" b="1" dirty="0">
                <a:solidFill>
                  <a:srgbClr val="336699"/>
                </a:solidFill>
              </a:rPr>
              <a:t>Estas habilidades se aprenden en la relación con los demás.</a:t>
            </a:r>
            <a:r>
              <a:rPr lang="es-MX" sz="2000" dirty="0">
                <a:solidFill>
                  <a:srgbClr val="336699"/>
                </a:solidFill>
              </a:rPr>
              <a:t> Es por ello que los adultos y personas cercanas a los niños son fundamentales para este desarrollo, ya que serán las primeras relaciones y vínculos que establezca el pequeño.</a:t>
            </a:r>
          </a:p>
          <a:p>
            <a:pPr marL="0" indent="0" algn="just">
              <a:buNone/>
            </a:pPr>
            <a:endParaRPr lang="es-MX" sz="2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23029">
            <a:off x="277178" y="693468"/>
            <a:ext cx="1918259" cy="1278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9799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6508" y="511122"/>
            <a:ext cx="11451434" cy="1330524"/>
          </a:xfrm>
        </p:spPr>
        <p:txBody>
          <a:bodyPr>
            <a:noAutofit/>
          </a:bodyPr>
          <a:lstStyle/>
          <a:p>
            <a:r>
              <a:rPr lang="es-MX" sz="2400" dirty="0">
                <a:solidFill>
                  <a:schemeClr val="accent2"/>
                </a:solidFill>
              </a:rPr>
              <a:t>La capacidad de poder comprender a los demás y ponerse en el lugar de otros es algo fundamental para el </a:t>
            </a:r>
            <a:r>
              <a:rPr lang="es-MX" sz="2400" b="1" dirty="0">
                <a:solidFill>
                  <a:schemeClr val="accent2"/>
                </a:solidFill>
              </a:rPr>
              <a:t>desarrollo de la persona </a:t>
            </a:r>
            <a:r>
              <a:rPr lang="es-MX" sz="2400" dirty="0">
                <a:solidFill>
                  <a:schemeClr val="accent2"/>
                </a:solidFill>
              </a:rPr>
              <a:t>en los siguientes aspectos:</a:t>
            </a:r>
            <a:br>
              <a:rPr lang="es-MX" sz="2400" dirty="0">
                <a:solidFill>
                  <a:schemeClr val="accent2"/>
                </a:solidFill>
              </a:rPr>
            </a:br>
            <a:endParaRPr lang="es-MX" sz="2400" dirty="0">
              <a:solidFill>
                <a:schemeClr val="accent2"/>
              </a:solidFill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952233312"/>
              </p:ext>
            </p:extLst>
          </p:nvPr>
        </p:nvGraphicFramePr>
        <p:xfrm>
          <a:off x="2097248" y="1409350"/>
          <a:ext cx="8204433" cy="52431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577268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037123" y="1425429"/>
            <a:ext cx="4313864" cy="39979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000" dirty="0">
                <a:solidFill>
                  <a:srgbClr val="002060"/>
                </a:solidFill>
              </a:rPr>
              <a:t>La empatía se construye sobre </a:t>
            </a:r>
            <a:r>
              <a:rPr lang="es-MX" sz="2000" b="1" dirty="0">
                <a:solidFill>
                  <a:srgbClr val="002060"/>
                </a:solidFill>
              </a:rPr>
              <a:t>la conciencia de uno mismo</a:t>
            </a:r>
            <a:r>
              <a:rPr lang="es-MX" sz="2000" dirty="0">
                <a:solidFill>
                  <a:srgbClr val="002060"/>
                </a:solidFill>
              </a:rPr>
              <a:t>; cuanto más abiertos estamos a nuestras propias emociones, más hábiles seremos para interpretar los sentimientos.</a:t>
            </a:r>
          </a:p>
          <a:p>
            <a:pPr marL="0" indent="0" algn="ctr">
              <a:buNone/>
            </a:pPr>
            <a:r>
              <a:rPr lang="es-MX" sz="2000" dirty="0">
                <a:solidFill>
                  <a:srgbClr val="002060"/>
                </a:solidFill>
              </a:rPr>
              <a:t>La clave para intuir los sentimientos de otro está en la habilidad para interpretar los canales no verbales: </a:t>
            </a:r>
            <a:r>
              <a:rPr lang="es-MX" sz="2000" b="1" dirty="0">
                <a:solidFill>
                  <a:srgbClr val="002060"/>
                </a:solidFill>
              </a:rPr>
              <a:t>el tono de voz, los ademanes, la expresión facial, entre otros.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134" y="833612"/>
            <a:ext cx="3586914" cy="22717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5137" y="757063"/>
            <a:ext cx="3021738" cy="227171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841" y="3600450"/>
            <a:ext cx="2857500" cy="203835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01143" y="3270186"/>
            <a:ext cx="2829725" cy="282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0904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26124" y="538385"/>
            <a:ext cx="8911687" cy="610907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solidFill>
                  <a:srgbClr val="FF3399"/>
                </a:solidFill>
              </a:rPr>
              <a:t>¿Qué es escucha activa?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>
          <a:xfrm>
            <a:off x="1957655" y="4800600"/>
            <a:ext cx="8048624" cy="1143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000" b="1" dirty="0">
                <a:solidFill>
                  <a:srgbClr val="009BD2"/>
                </a:solidFill>
              </a:rPr>
              <a:t>Es la habilidad que nos permite captar la mayor parte posible del mensaje del interlocutor, asumiendo una postura empática, atenta y libre de prejuicios.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1909" y="1447800"/>
            <a:ext cx="4840116" cy="2855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436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2">
                <a:lumMod val="9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827989522"/>
              </p:ext>
            </p:extLst>
          </p:nvPr>
        </p:nvGraphicFramePr>
        <p:xfrm>
          <a:off x="1191150" y="623614"/>
          <a:ext cx="9458704" cy="56471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429992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7F6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21006899">
            <a:off x="632057" y="764668"/>
            <a:ext cx="6397636" cy="684573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>
                <a:solidFill>
                  <a:schemeClr val="accent1"/>
                </a:solidFill>
              </a:rPr>
              <a:t>Diferencia entre oír y escuchar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886361" y="1479147"/>
            <a:ext cx="4313864" cy="28034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000" b="1" dirty="0">
                <a:solidFill>
                  <a:schemeClr val="accent2"/>
                </a:solidFill>
              </a:rPr>
              <a:t>Oír</a:t>
            </a:r>
          </a:p>
          <a:p>
            <a:pPr marL="0" indent="0" algn="just">
              <a:buNone/>
            </a:pPr>
            <a:r>
              <a:rPr lang="es-MX" sz="2000" dirty="0">
                <a:solidFill>
                  <a:schemeClr val="tx2"/>
                </a:solidFill>
              </a:rPr>
              <a:t>La audición es uno de los cinco sentidos y tiene que ver con la capacidad de percibir sonidos mediante la detección de vibraciones a través de ese órgano que conocemos como oído.</a:t>
            </a:r>
            <a:r>
              <a:rPr lang="es-MX" sz="2000" b="1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863840" y="3251197"/>
            <a:ext cx="4313864" cy="33033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000" b="1" dirty="0">
                <a:solidFill>
                  <a:schemeClr val="accent2"/>
                </a:solidFill>
              </a:rPr>
              <a:t>Escuchar  </a:t>
            </a:r>
          </a:p>
          <a:p>
            <a:pPr marL="0" indent="0" algn="just">
              <a:buNone/>
            </a:pPr>
            <a:r>
              <a:rPr lang="es-MX" sz="2000" dirty="0">
                <a:solidFill>
                  <a:schemeClr val="tx2"/>
                </a:solidFill>
              </a:rPr>
              <a:t>Escuchar, también conocido como “</a:t>
            </a:r>
            <a:r>
              <a:rPr lang="es-MX" sz="2000" b="1" dirty="0">
                <a:solidFill>
                  <a:schemeClr val="tx2"/>
                </a:solidFill>
              </a:rPr>
              <a:t>escucha activa</a:t>
            </a:r>
            <a:r>
              <a:rPr lang="es-MX" sz="2000" dirty="0">
                <a:solidFill>
                  <a:schemeClr val="tx2"/>
                </a:solidFill>
              </a:rPr>
              <a:t>”; es una técnica que se usa en la comunicación y que requiere de que una persona no sólo oiga, sino que preste atención al orador y que pueda hacer una retroalimentación de la información procesada.</a:t>
            </a:r>
            <a:endParaRPr lang="es-MX" sz="2000" b="1" dirty="0">
              <a:solidFill>
                <a:schemeClr val="tx2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1615" y="4133547"/>
            <a:ext cx="4803355" cy="242104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1535" y="450400"/>
            <a:ext cx="3741267" cy="2701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0763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21085650">
            <a:off x="1423659" y="315489"/>
            <a:ext cx="3505199" cy="976312"/>
          </a:xfrm>
        </p:spPr>
        <p:txBody>
          <a:bodyPr>
            <a:normAutofit/>
          </a:bodyPr>
          <a:lstStyle/>
          <a:p>
            <a:pPr algn="ctr"/>
            <a:r>
              <a:rPr lang="es-MX" sz="2400" b="1" i="1" dirty="0">
                <a:solidFill>
                  <a:srgbClr val="00B05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Las 10 llaves para una escucha activa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5822818" y="688757"/>
            <a:ext cx="5181600" cy="5802312"/>
          </a:xfrm>
        </p:spPr>
        <p:txBody>
          <a:bodyPr>
            <a:normAutofit fontScale="92500" lnSpcReduction="10000"/>
          </a:bodyPr>
          <a:lstStyle/>
          <a:p>
            <a:pPr algn="just">
              <a:buClr>
                <a:srgbClr val="FF0000"/>
              </a:buClr>
              <a:buFont typeface="+mj-lt"/>
              <a:buAutoNum type="arabicPeriod"/>
            </a:pPr>
            <a:r>
              <a:rPr lang="es-MX" sz="2100" dirty="0">
                <a:solidFill>
                  <a:srgbClr val="800080"/>
                </a:solidFill>
              </a:rPr>
              <a:t>Escucha ideas.</a:t>
            </a:r>
          </a:p>
          <a:p>
            <a:pPr algn="just">
              <a:buClr>
                <a:srgbClr val="FF0000"/>
              </a:buClr>
              <a:buFont typeface="+mj-lt"/>
              <a:buAutoNum type="arabicPeriod"/>
            </a:pPr>
            <a:r>
              <a:rPr lang="es-MX" sz="2100" dirty="0">
                <a:solidFill>
                  <a:srgbClr val="800080"/>
                </a:solidFill>
              </a:rPr>
              <a:t>Concéntrate en el contenido del mensaje.</a:t>
            </a:r>
          </a:p>
          <a:p>
            <a:pPr algn="just">
              <a:buClr>
                <a:srgbClr val="FF0000"/>
              </a:buClr>
              <a:buFont typeface="+mj-lt"/>
              <a:buAutoNum type="arabicPeriod"/>
            </a:pPr>
            <a:r>
              <a:rPr lang="es-MX" sz="2100" dirty="0">
                <a:solidFill>
                  <a:srgbClr val="800080"/>
                </a:solidFill>
              </a:rPr>
              <a:t>Escucha con optimismo.</a:t>
            </a:r>
          </a:p>
          <a:p>
            <a:pPr algn="just">
              <a:buClr>
                <a:srgbClr val="FF0000"/>
              </a:buClr>
              <a:buFont typeface="+mj-lt"/>
              <a:buAutoNum type="arabicPeriod"/>
            </a:pPr>
            <a:r>
              <a:rPr lang="es-MX" sz="2100" dirty="0">
                <a:solidFill>
                  <a:srgbClr val="800080"/>
                </a:solidFill>
              </a:rPr>
              <a:t>No brinques a conclusiones.</a:t>
            </a:r>
          </a:p>
          <a:p>
            <a:pPr algn="just">
              <a:buClr>
                <a:srgbClr val="FF0000"/>
              </a:buClr>
              <a:buFont typeface="+mj-lt"/>
              <a:buAutoNum type="arabicPeriod"/>
            </a:pPr>
            <a:r>
              <a:rPr lang="es-MX" sz="2100" dirty="0">
                <a:solidFill>
                  <a:srgbClr val="800080"/>
                </a:solidFill>
              </a:rPr>
              <a:t>Concéntrate. </a:t>
            </a:r>
          </a:p>
          <a:p>
            <a:pPr algn="just">
              <a:buClr>
                <a:srgbClr val="FF0000"/>
              </a:buClr>
              <a:buFont typeface="+mj-lt"/>
              <a:buAutoNum type="arabicPeriod"/>
            </a:pPr>
            <a:r>
              <a:rPr lang="es-MX" sz="2100" dirty="0">
                <a:solidFill>
                  <a:srgbClr val="800080"/>
                </a:solidFill>
              </a:rPr>
              <a:t>El pensamiento rompe la barrera del sonido, el pensamiento es más rápido que las palabras.</a:t>
            </a:r>
          </a:p>
          <a:p>
            <a:pPr algn="just">
              <a:buClr>
                <a:srgbClr val="FF0000"/>
              </a:buClr>
              <a:buFont typeface="+mj-lt"/>
              <a:buAutoNum type="arabicPeriod"/>
            </a:pPr>
            <a:r>
              <a:rPr lang="es-MX" sz="2100" dirty="0">
                <a:solidFill>
                  <a:srgbClr val="800080"/>
                </a:solidFill>
              </a:rPr>
              <a:t>Escucha activamente analizando y evaluando la información y retroalimentando no verbal al interlocutor.</a:t>
            </a:r>
          </a:p>
          <a:p>
            <a:pPr algn="just">
              <a:buClr>
                <a:srgbClr val="FF0000"/>
              </a:buClr>
              <a:buFont typeface="+mj-lt"/>
              <a:buAutoNum type="arabicPeriod"/>
            </a:pPr>
            <a:r>
              <a:rPr lang="es-MX" sz="2100" dirty="0">
                <a:solidFill>
                  <a:srgbClr val="800080"/>
                </a:solidFill>
              </a:rPr>
              <a:t>Mantén tu mente abierta.</a:t>
            </a:r>
          </a:p>
          <a:p>
            <a:pPr algn="just">
              <a:buClr>
                <a:srgbClr val="FF0000"/>
              </a:buClr>
              <a:buFont typeface="+mj-lt"/>
              <a:buAutoNum type="arabicPeriod"/>
            </a:pPr>
            <a:r>
              <a:rPr lang="es-MX" sz="2100" dirty="0">
                <a:solidFill>
                  <a:srgbClr val="800080"/>
                </a:solidFill>
              </a:rPr>
              <a:t>Ejercita tu mente.</a:t>
            </a:r>
          </a:p>
          <a:p>
            <a:pPr algn="just">
              <a:buClr>
                <a:srgbClr val="FF0000"/>
              </a:buClr>
              <a:buFont typeface="+mj-lt"/>
              <a:buAutoNum type="arabicPeriod"/>
            </a:pPr>
            <a:r>
              <a:rPr lang="es-MX" sz="2100" dirty="0">
                <a:solidFill>
                  <a:srgbClr val="800080"/>
                </a:solidFill>
              </a:rPr>
              <a:t>Toma nota y verifica.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246" y="1639851"/>
            <a:ext cx="3726233" cy="195006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6976" y="3774433"/>
            <a:ext cx="3750724" cy="264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3599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1611849" y="614585"/>
            <a:ext cx="9256176" cy="642628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Ventajas de la escucha activa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half" idx="1"/>
          </p:nvPr>
        </p:nvSpPr>
        <p:spPr>
          <a:xfrm>
            <a:off x="1611849" y="1820679"/>
            <a:ext cx="4313864" cy="3688469"/>
          </a:xfrm>
        </p:spPr>
        <p:txBody>
          <a:bodyPr>
            <a:noAutofit/>
          </a:bodyPr>
          <a:lstStyle/>
          <a:p>
            <a:pPr algn="just">
              <a:buClr>
                <a:srgbClr val="0070C0"/>
              </a:buClr>
              <a:buFont typeface="Courier New" panose="02070309020205020404" pitchFamily="49" charset="0"/>
              <a:buChar char="o"/>
            </a:pPr>
            <a:r>
              <a:rPr lang="es-MX" sz="2000" dirty="0">
                <a:solidFill>
                  <a:srgbClr val="FF3399"/>
                </a:solidFill>
              </a:rPr>
              <a:t>Crear un clima de confianza que facilita la comprensión mutua.</a:t>
            </a:r>
          </a:p>
          <a:p>
            <a:pPr algn="just">
              <a:buClr>
                <a:srgbClr val="0070C0"/>
              </a:buClr>
              <a:buFont typeface="Courier New" panose="02070309020205020404" pitchFamily="49" charset="0"/>
              <a:buChar char="o"/>
            </a:pPr>
            <a:r>
              <a:rPr lang="es-MX" sz="2000" dirty="0">
                <a:solidFill>
                  <a:srgbClr val="FF3399"/>
                </a:solidFill>
              </a:rPr>
              <a:t>Se aprende del otro.</a:t>
            </a:r>
          </a:p>
          <a:p>
            <a:pPr algn="just">
              <a:buClr>
                <a:srgbClr val="0070C0"/>
              </a:buClr>
              <a:buFont typeface="Courier New" panose="02070309020205020404" pitchFamily="49" charset="0"/>
              <a:buChar char="o"/>
            </a:pPr>
            <a:r>
              <a:rPr lang="es-MX" sz="2000" dirty="0">
                <a:solidFill>
                  <a:srgbClr val="FF3399"/>
                </a:solidFill>
              </a:rPr>
              <a:t>Se facilita la reducción de conflictos.</a:t>
            </a:r>
          </a:p>
          <a:p>
            <a:pPr algn="just">
              <a:buClr>
                <a:srgbClr val="0070C0"/>
              </a:buClr>
              <a:buFont typeface="Courier New" panose="02070309020205020404" pitchFamily="49" charset="0"/>
              <a:buChar char="o"/>
            </a:pPr>
            <a:r>
              <a:rPr lang="es-MX" sz="2000" dirty="0">
                <a:solidFill>
                  <a:srgbClr val="FF3399"/>
                </a:solidFill>
              </a:rPr>
              <a:t>Ayuda a tomar mejores decisiones.</a:t>
            </a:r>
          </a:p>
          <a:p>
            <a:pPr algn="just">
              <a:buClr>
                <a:srgbClr val="0070C0"/>
              </a:buClr>
              <a:buFont typeface="Courier New" panose="02070309020205020404" pitchFamily="49" charset="0"/>
              <a:buChar char="o"/>
            </a:pPr>
            <a:r>
              <a:rPr lang="es-MX" sz="2000" dirty="0">
                <a:solidFill>
                  <a:srgbClr val="FF3399"/>
                </a:solidFill>
              </a:rPr>
              <a:t>Se aprende a trabajar mejor.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6525" y="2021852"/>
            <a:ext cx="4381500" cy="3286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8834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78151" y="3302467"/>
            <a:ext cx="8915399" cy="55647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2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es la comunicación eficaz?</a:t>
            </a:r>
          </a:p>
        </p:txBody>
      </p:sp>
      <p:sp>
        <p:nvSpPr>
          <p:cNvPr id="5" name="Título 4"/>
          <p:cNvSpPr txBox="1">
            <a:spLocks noGrp="1"/>
          </p:cNvSpPr>
          <p:nvPr>
            <p:ph type="body" idx="1"/>
          </p:nvPr>
        </p:nvSpPr>
        <p:spPr>
          <a:xfrm>
            <a:off x="2337540" y="4282827"/>
            <a:ext cx="8915399" cy="149308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2200" dirty="0">
                <a:solidFill>
                  <a:schemeClr val="accent4"/>
                </a:solidFill>
              </a:rPr>
              <a:t>La comunicación eficaz se asocia con desarrollar o emplear técnicas de comunicación verbal y corporal para que una persona o público determinado capte o entienda lo mejor posible el mensaje que queremos transmitir.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1039" y="617015"/>
            <a:ext cx="3968403" cy="2338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4865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12270" y="546444"/>
            <a:ext cx="8911687" cy="583905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Tipos de comunicación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23004" y="1453742"/>
            <a:ext cx="8915400" cy="2807865"/>
          </a:xfrm>
        </p:spPr>
        <p:txBody>
          <a:bodyPr>
            <a:normAutofit lnSpcReduction="10000"/>
          </a:bodyPr>
          <a:lstStyle/>
          <a:p>
            <a:pPr lvl="0" algn="just">
              <a:buClr>
                <a:srgbClr val="FF0000"/>
              </a:buClr>
            </a:pPr>
            <a:r>
              <a:rPr lang="es-MX" sz="2200" b="1" dirty="0">
                <a:solidFill>
                  <a:srgbClr val="336699"/>
                </a:solidFill>
              </a:rPr>
              <a:t>La comunicación verbal </a:t>
            </a:r>
            <a:r>
              <a:rPr lang="es-MX" sz="2200" dirty="0">
                <a:solidFill>
                  <a:srgbClr val="336699"/>
                </a:solidFill>
              </a:rPr>
              <a:t>se refiere a las palabras que utilizamos y a las inflexiones de nuestra voz (tono de voz).</a:t>
            </a:r>
          </a:p>
          <a:p>
            <a:pPr marL="0" lvl="0" indent="0" algn="just">
              <a:buClr>
                <a:srgbClr val="FF0000"/>
              </a:buClr>
              <a:buNone/>
            </a:pPr>
            <a:endParaRPr lang="es-MX" sz="800" dirty="0">
              <a:solidFill>
                <a:srgbClr val="336699"/>
              </a:solidFill>
            </a:endParaRPr>
          </a:p>
          <a:p>
            <a:pPr lvl="0" algn="just">
              <a:buClr>
                <a:srgbClr val="FF0000"/>
              </a:buClr>
            </a:pPr>
            <a:r>
              <a:rPr lang="es-MX" sz="2200" b="1" dirty="0">
                <a:solidFill>
                  <a:srgbClr val="336699"/>
                </a:solidFill>
              </a:rPr>
              <a:t>La comunicación no verbal </a:t>
            </a:r>
            <a:r>
              <a:rPr lang="es-MX" sz="2200" dirty="0">
                <a:solidFill>
                  <a:srgbClr val="336699"/>
                </a:solidFill>
              </a:rPr>
              <a:t>hace referencia a un gran número de canales, entre los que se podrían citar como los más importantes el contacto visual, los gestos faciales, los movimientos de brazos y manos o la postura y la distancia corporal.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2968" y="4160940"/>
            <a:ext cx="7134944" cy="207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6632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9212" y="565387"/>
            <a:ext cx="7893315" cy="1280890"/>
          </a:xfrm>
        </p:spPr>
        <p:txBody>
          <a:bodyPr>
            <a:normAutofit/>
          </a:bodyPr>
          <a:lstStyle/>
          <a:p>
            <a:r>
              <a:rPr lang="es-MX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?Para qué nos sirve una comunicación eficaz?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2589212" y="1957431"/>
            <a:ext cx="4313864" cy="3777622"/>
          </a:xfrm>
        </p:spPr>
        <p:txBody>
          <a:bodyPr/>
          <a:lstStyle/>
          <a:p>
            <a:pPr marL="0" indent="0" algn="ctr">
              <a:buNone/>
            </a:pPr>
            <a:r>
              <a:rPr lang="es-MX" sz="2400" dirty="0">
                <a:solidFill>
                  <a:srgbClr val="7030A0"/>
                </a:solidFill>
              </a:rPr>
              <a:t>Es importante aprender a entenderse con los otros y a funcionar adecuadamente en situaciones sociales. </a:t>
            </a:r>
          </a:p>
          <a:p>
            <a:pPr marL="0" indent="0" algn="ctr">
              <a:buNone/>
            </a:pPr>
            <a:r>
              <a:rPr lang="es-MX" sz="2400" dirty="0">
                <a:solidFill>
                  <a:srgbClr val="7030A0"/>
                </a:solidFill>
              </a:rPr>
              <a:t>Ciertas habilidades de comunicación nos ayudan a mejorar las relaciones interpersonales.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Marcador de contenido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8456" y="3846242"/>
            <a:ext cx="3371690" cy="244701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3076" y="1428750"/>
            <a:ext cx="4362450" cy="218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49009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46549" y="547910"/>
            <a:ext cx="8911687" cy="684573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Técnicas de la comunicación eficaz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1741482" y="1400175"/>
            <a:ext cx="9121819" cy="4657725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es-MX" sz="2100" b="1" dirty="0">
                <a:solidFill>
                  <a:srgbClr val="009999"/>
                </a:solidFill>
              </a:rPr>
              <a:t>La escucha activa </a:t>
            </a:r>
            <a:r>
              <a:rPr lang="es-MX" sz="2100" dirty="0">
                <a:solidFill>
                  <a:srgbClr val="009999"/>
                </a:solidFill>
              </a:rPr>
              <a:t>significa escuchar y entender la comunicación desde el punto de vista del que habla.</a:t>
            </a:r>
          </a:p>
          <a:p>
            <a:pPr marL="0" indent="0" algn="just">
              <a:buNone/>
            </a:pPr>
            <a:r>
              <a:rPr lang="es-MX" sz="2100" b="1" dirty="0">
                <a:solidFill>
                  <a:srgbClr val="009999"/>
                </a:solidFill>
              </a:rPr>
              <a:t>Habilidades para la escucha activa: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100" b="1" dirty="0">
                <a:solidFill>
                  <a:srgbClr val="009999"/>
                </a:solidFill>
              </a:rPr>
              <a:t>Mostrar empatía:</a:t>
            </a:r>
            <a:r>
              <a:rPr lang="es-MX" sz="2100" dirty="0">
                <a:solidFill>
                  <a:srgbClr val="009999"/>
                </a:solidFill>
              </a:rPr>
              <a:t> Escuchar activamente las emociones de los demás. Es escuchar sus sentimientos y hacerle saber que "nos hacemos cargo", intentar entender lo que siente esa persona.</a:t>
            </a:r>
            <a:endParaRPr lang="es-MX" sz="2100" b="1" dirty="0">
              <a:solidFill>
                <a:srgbClr val="009999"/>
              </a:solidFill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100" b="1" dirty="0">
                <a:solidFill>
                  <a:srgbClr val="009999"/>
                </a:solidFill>
              </a:rPr>
              <a:t>Parafrasear.</a:t>
            </a:r>
            <a:r>
              <a:rPr lang="es-MX" sz="2100" dirty="0">
                <a:solidFill>
                  <a:srgbClr val="009999"/>
                </a:solidFill>
              </a:rPr>
              <a:t> Significa verificar o decir con las propias palabras lo que parece que el emisor acaba de decir.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100" b="1" dirty="0">
                <a:solidFill>
                  <a:srgbClr val="009999"/>
                </a:solidFill>
              </a:rPr>
              <a:t>Emitir palabras de refuerzo o cumplidos. </a:t>
            </a:r>
            <a:r>
              <a:rPr lang="es-MX" sz="2100" dirty="0">
                <a:solidFill>
                  <a:srgbClr val="009999"/>
                </a:solidFill>
              </a:rPr>
              <a:t>Pueden ser un halago para la otra persona o reforzar su discurso al transmitir que uno aprueba, o comprende lo que se acaba de decir.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100" b="1" dirty="0">
                <a:solidFill>
                  <a:srgbClr val="009999"/>
                </a:solidFill>
              </a:rPr>
              <a:t>Resumir:</a:t>
            </a:r>
            <a:r>
              <a:rPr lang="es-MX" sz="2100" dirty="0">
                <a:solidFill>
                  <a:srgbClr val="009999"/>
                </a:solidFill>
              </a:rPr>
              <a:t> Mediante esta habilidad informamos a la otra persona de nuestro grado de comprensión o de la necesidad de mayor aclaración. Expresiones de resumen serían:</a:t>
            </a:r>
          </a:p>
          <a:p>
            <a:pPr marL="0" indent="0" algn="just">
              <a:buNone/>
            </a:pPr>
            <a:r>
              <a:rPr lang="es-MX" sz="2100" dirty="0">
                <a:solidFill>
                  <a:srgbClr val="009999"/>
                </a:solidFill>
              </a:rPr>
              <a:t>         "O sea, que lo que me estás diciendo es..."</a:t>
            </a:r>
          </a:p>
          <a:p>
            <a:pPr marL="0" indent="0" algn="just">
              <a:buNone/>
            </a:pPr>
            <a:r>
              <a:rPr lang="es-MX" sz="2100" dirty="0">
                <a:solidFill>
                  <a:srgbClr val="009999"/>
                </a:solidFill>
              </a:rPr>
              <a:t>         "A ver si te he entendido bien...."</a:t>
            </a:r>
          </a:p>
          <a:p>
            <a:pPr marL="0" indent="0">
              <a:buNone/>
            </a:pPr>
            <a:endParaRPr lang="es-MX" b="1" dirty="0">
              <a:solidFill>
                <a:srgbClr val="FF66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2053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5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71079" y="727487"/>
            <a:ext cx="8911687" cy="1179523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?Qué importancia tiene el comunicarnos adecuadamente?</a:t>
            </a: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1871079" y="1907010"/>
            <a:ext cx="8915400" cy="33693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2400" dirty="0">
                <a:solidFill>
                  <a:srgbClr val="00B0F0"/>
                </a:solidFill>
              </a:rPr>
              <a:t>La comunicación es uno de los pilares básicos en los que se apoya cualquier tipo de relación humana y es provechosa en prácticamente todas las esferas de la actividad humana. </a:t>
            </a:r>
          </a:p>
          <a:p>
            <a:pPr marL="0" indent="0" algn="ctr">
              <a:buNone/>
            </a:pPr>
            <a:r>
              <a:rPr lang="es-MX" sz="2400" dirty="0">
                <a:solidFill>
                  <a:srgbClr val="00B0F0"/>
                </a:solidFill>
              </a:rPr>
              <a:t>Es crucial para el bienestar personal, para las relaciones íntimas, nos ayuda a </a:t>
            </a:r>
            <a:r>
              <a:rPr lang="es-MX" sz="2400" b="1" dirty="0">
                <a:solidFill>
                  <a:srgbClr val="00B0F0"/>
                </a:solidFill>
              </a:rPr>
              <a:t>superar situaciones delicadas</a:t>
            </a:r>
            <a:r>
              <a:rPr lang="es-MX" sz="2400" dirty="0">
                <a:solidFill>
                  <a:srgbClr val="00B0F0"/>
                </a:solidFill>
              </a:rPr>
              <a:t>, </a:t>
            </a:r>
            <a:r>
              <a:rPr lang="es-MX" sz="2400" b="1" dirty="0">
                <a:solidFill>
                  <a:srgbClr val="00B0F0"/>
                </a:solidFill>
              </a:rPr>
              <a:t>resolver conflictos</a:t>
            </a:r>
            <a:r>
              <a:rPr lang="es-MX" sz="2400" dirty="0">
                <a:solidFill>
                  <a:srgbClr val="00B0F0"/>
                </a:solidFill>
              </a:rPr>
              <a:t>, </a:t>
            </a:r>
            <a:r>
              <a:rPr lang="es-MX" sz="2400" b="1" dirty="0">
                <a:solidFill>
                  <a:srgbClr val="00B0F0"/>
                </a:solidFill>
              </a:rPr>
              <a:t>expresar sentimientos</a:t>
            </a:r>
            <a:r>
              <a:rPr lang="es-MX" sz="2400" dirty="0">
                <a:solidFill>
                  <a:srgbClr val="00B0F0"/>
                </a:solidFill>
              </a:rPr>
              <a:t>, </a:t>
            </a:r>
            <a:r>
              <a:rPr lang="es-MX" sz="2400" b="1" dirty="0">
                <a:solidFill>
                  <a:srgbClr val="00B0F0"/>
                </a:solidFill>
              </a:rPr>
              <a:t>defender nuestros intereses</a:t>
            </a:r>
            <a:r>
              <a:rPr lang="es-MX" sz="2400" dirty="0">
                <a:solidFill>
                  <a:srgbClr val="00B0F0"/>
                </a:solidFill>
              </a:rPr>
              <a:t>, </a:t>
            </a:r>
            <a:r>
              <a:rPr lang="es-MX" sz="2400" b="1" dirty="0">
                <a:solidFill>
                  <a:srgbClr val="00B0F0"/>
                </a:solidFill>
              </a:rPr>
              <a:t>evitar malas interpretaciones</a:t>
            </a:r>
            <a:r>
              <a:rPr lang="es-MX" sz="2400" dirty="0">
                <a:solidFill>
                  <a:srgbClr val="00B0F0"/>
                </a:solidFill>
              </a:rPr>
              <a:t>, etc.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3149" y="5276385"/>
            <a:ext cx="3327545" cy="1442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1217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48229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Bibliografía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622156"/>
            <a:ext cx="8915400" cy="3777622"/>
          </a:xfrm>
        </p:spPr>
        <p:txBody>
          <a:bodyPr>
            <a:normAutofit/>
          </a:bodyPr>
          <a:lstStyle/>
          <a:p>
            <a:pPr algn="just"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tx2"/>
                </a:solidFill>
              </a:rPr>
              <a:t>Bucay, Jorge. (2003). </a:t>
            </a:r>
            <a:r>
              <a:rPr lang="es-MX" i="1" dirty="0">
                <a:solidFill>
                  <a:schemeClr val="tx2"/>
                </a:solidFill>
              </a:rPr>
              <a:t>El camino de la autodependencia</a:t>
            </a:r>
            <a:r>
              <a:rPr lang="es-MX" dirty="0">
                <a:solidFill>
                  <a:schemeClr val="tx2"/>
                </a:solidFill>
              </a:rPr>
              <a:t>. México: Oceano.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tx2"/>
                </a:solidFill>
              </a:rPr>
              <a:t>García de León, Ma. Del Rocío, </a:t>
            </a:r>
            <a:r>
              <a:rPr lang="es-MX" i="1" dirty="0">
                <a:solidFill>
                  <a:schemeClr val="tx2"/>
                </a:solidFill>
              </a:rPr>
              <a:t>et al</a:t>
            </a:r>
            <a:r>
              <a:rPr lang="es-MX" dirty="0">
                <a:solidFill>
                  <a:schemeClr val="tx2"/>
                </a:solidFill>
              </a:rPr>
              <a:t>. (2016). </a:t>
            </a:r>
            <a:r>
              <a:rPr lang="es-MX" i="1" dirty="0">
                <a:solidFill>
                  <a:schemeClr val="tx2"/>
                </a:solidFill>
              </a:rPr>
              <a:t>Desarrollo social  del adolescente</a:t>
            </a:r>
            <a:r>
              <a:rPr lang="es-MX" dirty="0">
                <a:solidFill>
                  <a:schemeClr val="tx2"/>
                </a:solidFill>
              </a:rPr>
              <a:t>. México: UAEM.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tx2"/>
                </a:solidFill>
              </a:rPr>
              <a:t>Goleman, Daniel. (2003). </a:t>
            </a:r>
            <a:r>
              <a:rPr lang="es-MX" i="1" dirty="0">
                <a:solidFill>
                  <a:schemeClr val="tx2"/>
                </a:solidFill>
              </a:rPr>
              <a:t>La inteligencia emocional: Por qué es más importante que el cociente intelectual.</a:t>
            </a:r>
            <a:r>
              <a:rPr lang="es-MX" dirty="0">
                <a:solidFill>
                  <a:schemeClr val="tx2"/>
                </a:solidFill>
              </a:rPr>
              <a:t> México: Vergara.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tx2"/>
                </a:solidFill>
              </a:rPr>
              <a:t>Repetto, Elvira. (2009). </a:t>
            </a:r>
            <a:r>
              <a:rPr lang="es-MX" i="1" dirty="0">
                <a:solidFill>
                  <a:schemeClr val="tx2"/>
                </a:solidFill>
              </a:rPr>
              <a:t>Formación en competencias socioemocionales. Libro del formador.</a:t>
            </a:r>
            <a:r>
              <a:rPr lang="es-MX" dirty="0">
                <a:solidFill>
                  <a:schemeClr val="tx2"/>
                </a:solidFill>
              </a:rPr>
              <a:t> Madrid: La Muralla.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tx2"/>
                </a:solidFill>
              </a:rPr>
              <a:t>West Michael A. (2003). </a:t>
            </a:r>
            <a:r>
              <a:rPr lang="es-MX" i="1" dirty="0">
                <a:solidFill>
                  <a:schemeClr val="tx2"/>
                </a:solidFill>
              </a:rPr>
              <a:t>El trabajo eficaz en equipo 1+1= 3. </a:t>
            </a:r>
            <a:r>
              <a:rPr lang="es-MX" dirty="0">
                <a:solidFill>
                  <a:schemeClr val="tx2"/>
                </a:solidFill>
              </a:rPr>
              <a:t>Barcelona: Paidós.</a:t>
            </a:r>
          </a:p>
          <a:p>
            <a:pPr marL="0" indent="0" algn="just">
              <a:buNone/>
            </a:pPr>
            <a:endParaRPr lang="es-MX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es-MX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17365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77748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Mesografía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92925" y="1493241"/>
            <a:ext cx="8915400" cy="4521666"/>
          </a:xfrm>
        </p:spPr>
        <p:txBody>
          <a:bodyPr>
            <a:normAutofit/>
          </a:bodyPr>
          <a:lstStyle/>
          <a:p>
            <a:pPr algn="just"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tx2"/>
                </a:solidFill>
              </a:rPr>
              <a:t>http://www.construye-t.org.mx/inicio/dimension/1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tx2"/>
                </a:solidFill>
              </a:rPr>
              <a:t>http://www.construye-t.org.mx/inicio/dimension/2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tx2"/>
                </a:solidFill>
              </a:rPr>
              <a:t>http://definicion.mx/grupos/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tx2"/>
                </a:solidFill>
              </a:rPr>
              <a:t>http://cursodinamicadegrupos.jimdo.com/que-es-un-grupo/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tx2"/>
                </a:solidFill>
              </a:rPr>
              <a:t>http://www.colomos.ceti.mx/Goe/documentos/PRODUCTO_GUIA_DOCENTES.pdf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tx2"/>
                </a:solidFill>
              </a:rPr>
              <a:t>uecomoquien.republica.com/psicologia/¿que-es-la-empatia.html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tx2"/>
                </a:solidFill>
              </a:rPr>
              <a:t>http://www.educapeques.com/escuela-de-padres/consejos-educacion-hijos/escuela-de-padres-la-empatia.html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tx2"/>
                </a:solidFill>
              </a:rPr>
              <a:t>http://definicion.de/equipo/#ixzz4MS79bOOW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tx2"/>
                </a:solidFill>
              </a:rPr>
              <a:t>http://www.gestiopolis.com/trabajo-en-equipo-relaciones-interpersonales-empatia-y-sinergia/</a:t>
            </a:r>
          </a:p>
          <a:p>
            <a:pPr marL="0" indent="0" algn="just">
              <a:buNone/>
            </a:pPr>
            <a:endParaRPr lang="es-MX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18937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COMPETENCIAS A DESARROLLAR</a:t>
            </a:r>
            <a:endParaRPr lang="es-MX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Marcador de texto 3"/>
          <p:cNvSpPr>
            <a:spLocks noGrp="1"/>
          </p:cNvSpPr>
          <p:nvPr>
            <p:ph type="body" idx="1"/>
          </p:nvPr>
        </p:nvSpPr>
        <p:spPr>
          <a:xfrm>
            <a:off x="2764292" y="1654079"/>
            <a:ext cx="3992732" cy="1207053"/>
          </a:xfrm>
        </p:spPr>
        <p:txBody>
          <a:bodyPr/>
          <a:lstStyle/>
          <a:p>
            <a:pPr algn="ctr"/>
            <a:endParaRPr lang="es-MX" dirty="0">
              <a:solidFill>
                <a:schemeClr val="accent2"/>
              </a:solidFill>
            </a:endParaRPr>
          </a:p>
          <a:p>
            <a:pPr algn="ctr"/>
            <a:r>
              <a:rPr lang="es-MX" b="1" dirty="0">
                <a:solidFill>
                  <a:schemeClr val="accent1"/>
                </a:solidFill>
              </a:rPr>
              <a:t>Competencias Disciplinares </a:t>
            </a:r>
          </a:p>
          <a:p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AutoNum type="arabicPeriod"/>
            </a:pPr>
            <a:r>
              <a:rPr lang="es-MX" dirty="0">
                <a:solidFill>
                  <a:schemeClr val="tx2"/>
                </a:solidFill>
              </a:rPr>
              <a:t>Identifica el conocimiento social y humanista como una construcción en constante transformación.</a:t>
            </a:r>
          </a:p>
          <a:p>
            <a:pPr algn="just">
              <a:buAutoNum type="arabicPeriod" startAt="4"/>
            </a:pPr>
            <a:r>
              <a:rPr lang="es-MX" dirty="0">
                <a:solidFill>
                  <a:schemeClr val="tx2"/>
                </a:solidFill>
              </a:rPr>
              <a:t>Valora las diferencias sociales, políticas, económicas, étnicas, culturales, y de género y las desigualdades que inducen.</a:t>
            </a:r>
          </a:p>
          <a:p>
            <a:pPr algn="just">
              <a:buFont typeface="+mj-lt"/>
              <a:buAutoNum type="arabicPeriod" startAt="10"/>
            </a:pPr>
            <a:r>
              <a:rPr lang="es-MX" dirty="0">
                <a:solidFill>
                  <a:schemeClr val="tx2"/>
                </a:solidFill>
              </a:rPr>
              <a:t>Valora distintas prácticas sociales mediante el reconocimiento de sus significados dentro de un sistema cultural, con una actitud de respeto.</a:t>
            </a:r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"/>
          </p:nvPr>
        </p:nvSpPr>
        <p:spPr>
          <a:xfrm>
            <a:off x="7525107" y="1631941"/>
            <a:ext cx="3622373" cy="1251327"/>
          </a:xfrm>
        </p:spPr>
        <p:txBody>
          <a:bodyPr/>
          <a:lstStyle/>
          <a:p>
            <a:pPr algn="ctr"/>
            <a:r>
              <a:rPr lang="es-MX" b="1" dirty="0">
                <a:solidFill>
                  <a:schemeClr val="accent1"/>
                </a:solidFill>
              </a:rPr>
              <a:t>Competencias Genéricas </a:t>
            </a:r>
          </a:p>
          <a:p>
            <a:endParaRPr lang="es-MX" dirty="0"/>
          </a:p>
        </p:txBody>
      </p:sp>
      <p:sp>
        <p:nvSpPr>
          <p:cNvPr id="7" name="Marcador de contenido 6"/>
          <p:cNvSpPr>
            <a:spLocks noGrp="1"/>
          </p:cNvSpPr>
          <p:nvPr>
            <p:ph sz="quarter" idx="4"/>
          </p:nvPr>
        </p:nvSpPr>
        <p:spPr>
          <a:xfrm>
            <a:off x="7103473" y="2548966"/>
            <a:ext cx="4338674" cy="3708959"/>
          </a:xfrm>
        </p:spPr>
        <p:txBody>
          <a:bodyPr>
            <a:normAutofit/>
          </a:bodyPr>
          <a:lstStyle/>
          <a:p>
            <a:pPr algn="just">
              <a:buFont typeface="+mj-lt"/>
              <a:buAutoNum type="arabicPeriod"/>
            </a:pPr>
            <a:r>
              <a:rPr lang="es-MX" sz="1700" dirty="0">
                <a:solidFill>
                  <a:schemeClr val="tx2"/>
                </a:solidFill>
              </a:rPr>
              <a:t>Se conoce y valora a sí mismo y aborda problemas y retos teniendo en cuenta los objetivos que persigue.</a:t>
            </a:r>
          </a:p>
          <a:p>
            <a:pPr marL="0" indent="0" algn="just">
              <a:buClr>
                <a:srgbClr val="CC0099"/>
              </a:buClr>
              <a:buNone/>
            </a:pPr>
            <a:r>
              <a:rPr lang="es-MX" sz="1700" dirty="0">
                <a:solidFill>
                  <a:schemeClr val="accent1"/>
                </a:solidFill>
              </a:rPr>
              <a:t>1.1</a:t>
            </a:r>
            <a:r>
              <a:rPr lang="es-MX" sz="1700" dirty="0">
                <a:solidFill>
                  <a:schemeClr val="tx2"/>
                </a:solidFill>
              </a:rPr>
              <a:t> Enfrenta las dificultades que se le presentan y es consciente de sus valores, fortalezas y debilidades.</a:t>
            </a:r>
          </a:p>
          <a:p>
            <a:pPr marL="0" indent="0" algn="just">
              <a:buClr>
                <a:srgbClr val="CC0099"/>
              </a:buClr>
              <a:buNone/>
            </a:pPr>
            <a:r>
              <a:rPr lang="es-MX" sz="1700" dirty="0">
                <a:solidFill>
                  <a:schemeClr val="accent1"/>
                </a:solidFill>
              </a:rPr>
              <a:t>1.2</a:t>
            </a:r>
            <a:r>
              <a:rPr lang="es-MX" sz="1700" dirty="0">
                <a:solidFill>
                  <a:schemeClr val="tx2"/>
                </a:solidFill>
              </a:rPr>
              <a:t> Identifica sus emociones, las maneja de manera constructiva y reconoce la necesidad de solicitar apoyo ante una situación que lo rebase.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2718496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005840"/>
            <a:ext cx="8915400" cy="4905382"/>
          </a:xfrm>
        </p:spPr>
        <p:txBody>
          <a:bodyPr>
            <a:normAutofit/>
          </a:bodyPr>
          <a:lstStyle/>
          <a:p>
            <a:pPr algn="just"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tx2"/>
                </a:solidFill>
              </a:rPr>
              <a:t>http://www.definicionabc.com/social/grupo.php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tx2"/>
                </a:solidFill>
              </a:rPr>
              <a:t>http://revista-digital.verdadera-seduccion.com/para-que-sirve-la-empatia/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tx2"/>
                </a:solidFill>
              </a:rPr>
              <a:t>http://www.webconsultas.com/mente-y-emociones/emociones-y-autoayuda/perfil-de-una-persona-empatica-13038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tx2"/>
                </a:solidFill>
              </a:rPr>
              <a:t>http://www.enredate.org/cas/educacion_para_el_desarrollo/interdependencia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tx2"/>
                </a:solidFill>
              </a:rPr>
              <a:t>http://diferenciaentre.info/diferencia-entre-oir-y-escuchar/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tx2"/>
                </a:solidFill>
              </a:rPr>
              <a:t>http://bienestar.salud180.com/salud-dia-dia/9-tips-para-lograr-una-comunicacion-efectiva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tx2"/>
                </a:solidFill>
              </a:rPr>
              <a:t>http://es.slideshare.net/EdwwardG/escucha-activa-25558395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tx2"/>
                </a:solidFill>
              </a:rPr>
              <a:t>http://www.crearfuturoglobal.com/tag/comunicacion-eficaz-definicion/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MX" dirty="0">
                <a:solidFill>
                  <a:schemeClr val="tx2"/>
                </a:solidFill>
              </a:rPr>
              <a:t>http://www.psicologia-online.com/monografias/5/comunicacion_eficaz.shtml</a:t>
            </a:r>
          </a:p>
        </p:txBody>
      </p:sp>
    </p:spTree>
    <p:extLst>
      <p:ext uri="{BB962C8B-B14F-4D97-AF65-F5344CB8AC3E}">
        <p14:creationId xmlns:p14="http://schemas.microsoft.com/office/powerpoint/2010/main" val="1352270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Rectángulo"/>
          <p:cNvSpPr/>
          <p:nvPr/>
        </p:nvSpPr>
        <p:spPr>
          <a:xfrm>
            <a:off x="3288726" y="912777"/>
            <a:ext cx="6710951" cy="17297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8255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AR" dirty="0">
                <a:solidFill>
                  <a:srgbClr val="FFDB93"/>
                </a:solidFill>
                <a:latin typeface="Tahoma" pitchFamily="34" charset="0"/>
                <a:cs typeface="Tahoma" pitchFamily="34" charset="0"/>
              </a:rPr>
              <a:t>Nota: El contenido de este material es únicamente con fines educativos y se reconoce que pertenece a sus autores legales y/o intelectuales. </a:t>
            </a:r>
          </a:p>
          <a:p>
            <a:pPr marL="8255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es-AR" dirty="0">
              <a:solidFill>
                <a:srgbClr val="FFDB93"/>
              </a:solidFill>
              <a:latin typeface="Tahoma" pitchFamily="34" charset="0"/>
              <a:cs typeface="Tahoma" pitchFamily="34" charset="0"/>
            </a:endParaRPr>
          </a:p>
          <a:p>
            <a:pPr marL="8255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AR" dirty="0">
                <a:solidFill>
                  <a:srgbClr val="FFDB93"/>
                </a:solidFill>
                <a:latin typeface="Tahoma" pitchFamily="34" charset="0"/>
                <a:cs typeface="Tahoma" pitchFamily="34" charset="0"/>
              </a:rPr>
              <a:t>Las imágenes de este material fueron tomadas de Google.</a:t>
            </a:r>
          </a:p>
        </p:txBody>
      </p:sp>
    </p:spTree>
    <p:extLst>
      <p:ext uri="{BB962C8B-B14F-4D97-AF65-F5344CB8AC3E}">
        <p14:creationId xmlns:p14="http://schemas.microsoft.com/office/powerpoint/2010/main" val="29224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388925"/>
          </a:xfrm>
        </p:spPr>
        <p:txBody>
          <a:bodyPr>
            <a:normAutofit/>
          </a:bodyPr>
          <a:lstStyle/>
          <a:p>
            <a:br>
              <a:rPr lang="es-MX" sz="3200" dirty="0">
                <a:solidFill>
                  <a:schemeClr val="accent2"/>
                </a:solidFill>
                <a:latin typeface="Lucida Handwriting" panose="03010101010101010101" pitchFamily="66" charset="0"/>
              </a:rPr>
            </a:br>
            <a:r>
              <a:rPr lang="es-MX" sz="3200" dirty="0">
                <a:solidFill>
                  <a:schemeClr val="accent2"/>
                </a:solidFill>
                <a:latin typeface="Lucida Handwriting" panose="03010101010101010101" pitchFamily="66" charset="0"/>
              </a:rPr>
              <a:t>EQUIPO, GRUPO E INTERDEPENDENCIA</a:t>
            </a:r>
            <a:endParaRPr lang="es-MX" sz="3200" dirty="0">
              <a:solidFill>
                <a:schemeClr val="accent2"/>
              </a:solidFill>
            </a:endParaRPr>
          </a:p>
        </p:txBody>
      </p:sp>
      <p:sp>
        <p:nvSpPr>
          <p:cNvPr id="9" name="Marcador de texto 8"/>
          <p:cNvSpPr>
            <a:spLocks noGrp="1"/>
          </p:cNvSpPr>
          <p:nvPr>
            <p:ph type="body" sz="half" idx="2"/>
          </p:nvPr>
        </p:nvSpPr>
        <p:spPr>
          <a:xfrm>
            <a:off x="2589211" y="3142616"/>
            <a:ext cx="8915400" cy="729622"/>
          </a:xfrm>
        </p:spPr>
        <p:txBody>
          <a:bodyPr>
            <a:normAutofit/>
          </a:bodyPr>
          <a:lstStyle/>
          <a:p>
            <a:r>
              <a:rPr lang="es-MX" sz="3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Propósito del tema</a:t>
            </a:r>
            <a:endParaRPr lang="es-MX" sz="3600" dirty="0">
              <a:solidFill>
                <a:schemeClr val="accent1"/>
              </a:solidFill>
            </a:endParaRPr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13"/>
          </p:nvPr>
        </p:nvSpPr>
        <p:spPr>
          <a:xfrm>
            <a:off x="2589212" y="4237049"/>
            <a:ext cx="8915400" cy="1522483"/>
          </a:xfrm>
        </p:spPr>
        <p:txBody>
          <a:bodyPr/>
          <a:lstStyle/>
          <a:p>
            <a:pPr algn="just"/>
            <a:r>
              <a:rPr lang="es-MX" b="1" dirty="0">
                <a:solidFill>
                  <a:schemeClr val="tx2"/>
                </a:solidFill>
              </a:rPr>
              <a:t>Reconoce las diferencias entre equipo y grupo estableciendo acciones para promover la interdependencia del equipo valorando su importancia para lograr su desarrollo individual y social.</a:t>
            </a:r>
          </a:p>
        </p:txBody>
      </p:sp>
    </p:spTree>
    <p:extLst>
      <p:ext uri="{BB962C8B-B14F-4D97-AF65-F5344CB8AC3E}">
        <p14:creationId xmlns:p14="http://schemas.microsoft.com/office/powerpoint/2010/main" val="25754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22558" y="673564"/>
            <a:ext cx="4310151" cy="714833"/>
          </a:xfrm>
        </p:spPr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?Qué es equipo?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2222558" y="1754278"/>
            <a:ext cx="4313864" cy="377762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MX" sz="2400" b="1" dirty="0">
                <a:solidFill>
                  <a:schemeClr val="accent1"/>
                </a:solidFill>
              </a:rPr>
              <a:t>Es un conjunto de personas que se necesitan mutuamente para actuar.</a:t>
            </a:r>
          </a:p>
          <a:p>
            <a:pPr marL="0" indent="0" algn="ctr">
              <a:buNone/>
            </a:pPr>
            <a:endParaRPr lang="es-MX" sz="900" b="1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r>
              <a:rPr lang="es-MX" sz="2400" b="1" dirty="0">
                <a:solidFill>
                  <a:schemeClr val="accent1"/>
                </a:solidFill>
              </a:rPr>
              <a:t>La noción de equipo implica el aprovechamiento del talento colectivo, producido por cada persona en su interacción con los demás. 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1028" name="Picture 4" descr="http://www.invertax.com/assets/img/equipo/equipo-head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223" y="1030981"/>
            <a:ext cx="3920420" cy="2205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eoi.es/blogs/mintecon/files/2013/06/Equipo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223" y="3643089"/>
            <a:ext cx="3920420" cy="258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9008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7226963" y="1368305"/>
            <a:ext cx="3804560" cy="402581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200" dirty="0">
                <a:solidFill>
                  <a:srgbClr val="0099CC"/>
                </a:solidFill>
              </a:rPr>
              <a:t>Las claves del trabajo en equipo las podemos encontrar en aspectos tan básicos como </a:t>
            </a:r>
            <a:r>
              <a:rPr lang="es-MX" sz="2200" b="1" dirty="0">
                <a:solidFill>
                  <a:srgbClr val="0099CC"/>
                </a:solidFill>
              </a:rPr>
              <a:t>el respeto</a:t>
            </a:r>
            <a:r>
              <a:rPr lang="es-MX" sz="2200" dirty="0">
                <a:solidFill>
                  <a:srgbClr val="0099CC"/>
                </a:solidFill>
              </a:rPr>
              <a:t>, </a:t>
            </a:r>
            <a:r>
              <a:rPr lang="es-MX" sz="2200" b="1" dirty="0">
                <a:solidFill>
                  <a:srgbClr val="0099CC"/>
                </a:solidFill>
              </a:rPr>
              <a:t>la empatía</a:t>
            </a:r>
            <a:r>
              <a:rPr lang="es-MX" sz="2200" dirty="0">
                <a:solidFill>
                  <a:srgbClr val="0099CC"/>
                </a:solidFill>
              </a:rPr>
              <a:t>, </a:t>
            </a:r>
            <a:r>
              <a:rPr lang="es-MX" sz="2200" b="1" dirty="0">
                <a:solidFill>
                  <a:srgbClr val="0099CC"/>
                </a:solidFill>
              </a:rPr>
              <a:t>la equidad</a:t>
            </a:r>
            <a:r>
              <a:rPr lang="es-MX" sz="2200" dirty="0">
                <a:solidFill>
                  <a:srgbClr val="0099CC"/>
                </a:solidFill>
              </a:rPr>
              <a:t>, </a:t>
            </a:r>
            <a:r>
              <a:rPr lang="es-MX" sz="2200" b="1" dirty="0">
                <a:solidFill>
                  <a:srgbClr val="0099CC"/>
                </a:solidFill>
              </a:rPr>
              <a:t>la participación y la actitud positiva y constructiva</a:t>
            </a:r>
            <a:r>
              <a:rPr lang="es-MX" sz="2200" dirty="0">
                <a:solidFill>
                  <a:srgbClr val="0099CC"/>
                </a:solidFill>
              </a:rPr>
              <a:t>.</a:t>
            </a:r>
          </a:p>
          <a:p>
            <a:pPr marL="0" indent="0" algn="ctr">
              <a:buNone/>
            </a:pPr>
            <a:endParaRPr lang="es-MX" sz="800" dirty="0">
              <a:solidFill>
                <a:srgbClr val="0099CC"/>
              </a:solidFill>
            </a:endParaRPr>
          </a:p>
          <a:p>
            <a:pPr marL="0" indent="0" algn="ctr">
              <a:buNone/>
            </a:pPr>
            <a:r>
              <a:rPr lang="es-MX" sz="2200" dirty="0">
                <a:solidFill>
                  <a:srgbClr val="0099CC"/>
                </a:solidFill>
              </a:rPr>
              <a:t>En el equipo todos y cada uno de sus miembros son importantes y esenciales.</a:t>
            </a:r>
          </a:p>
          <a:p>
            <a:pPr marL="0" indent="0" algn="ctr">
              <a:buNone/>
            </a:pPr>
            <a:endParaRPr lang="es-MX" sz="800" dirty="0">
              <a:solidFill>
                <a:srgbClr val="0099CC"/>
              </a:solidFill>
            </a:endParaRPr>
          </a:p>
          <a:p>
            <a:pPr marL="0" indent="0" algn="ctr">
              <a:buNone/>
            </a:pPr>
            <a:endParaRPr lang="es-MX" sz="2200" dirty="0">
              <a:solidFill>
                <a:srgbClr val="0099CC"/>
              </a:solidFill>
            </a:endParaRPr>
          </a:p>
          <a:p>
            <a:pPr marL="0" indent="0">
              <a:buNone/>
            </a:pPr>
            <a:endParaRPr lang="es-MX" sz="2200" dirty="0">
              <a:solidFill>
                <a:srgbClr val="0099CC"/>
              </a:solidFill>
            </a:endParaRPr>
          </a:p>
        </p:txBody>
      </p:sp>
      <p:pic>
        <p:nvPicPr>
          <p:cNvPr id="2054" name="Picture 6" descr="http://1.bp.blogspot.com/_ZT23zC76PrE/TOF4kteWGFI/AAAAAAAAEMM/0zwCrpJBg6k/s1600/afiche-trabajo%2Ben%2Bequipo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559" y="834189"/>
            <a:ext cx="3915239" cy="5480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1538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2402176" y="710046"/>
            <a:ext cx="8915400" cy="2407227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s-MX" sz="2200" dirty="0">
                <a:solidFill>
                  <a:srgbClr val="669900"/>
                </a:solidFill>
              </a:rPr>
              <a:t>Un </a:t>
            </a:r>
            <a:r>
              <a:rPr lang="es-MX" sz="2200" b="1" dirty="0">
                <a:solidFill>
                  <a:srgbClr val="669900"/>
                </a:solidFill>
              </a:rPr>
              <a:t>equipo</a:t>
            </a:r>
            <a:r>
              <a:rPr lang="es-MX" sz="2200" dirty="0">
                <a:solidFill>
                  <a:srgbClr val="669900"/>
                </a:solidFill>
              </a:rPr>
              <a:t> es un grupo de seres humanos que se reúnen y trabajan en conjunto para </a:t>
            </a:r>
            <a:r>
              <a:rPr lang="es-MX" sz="2200" b="1" dirty="0">
                <a:solidFill>
                  <a:srgbClr val="669900"/>
                </a:solidFill>
              </a:rPr>
              <a:t>alcanzar una meta en común</a:t>
            </a:r>
            <a:r>
              <a:rPr lang="es-MX" sz="2200" dirty="0">
                <a:solidFill>
                  <a:srgbClr val="669900"/>
                </a:solidFill>
              </a:rPr>
              <a:t>. Para esto, el equipo mantiene una cierta organización que le permita conseguir sus objetivos.</a:t>
            </a:r>
          </a:p>
          <a:p>
            <a:pPr marL="0" indent="0" algn="just">
              <a:buNone/>
            </a:pPr>
            <a:r>
              <a:rPr lang="es-MX" sz="2200" dirty="0">
                <a:solidFill>
                  <a:srgbClr val="669900"/>
                </a:solidFill>
              </a:rPr>
              <a:t>Formar parte de un equipo significa </a:t>
            </a:r>
            <a:r>
              <a:rPr lang="es-MX" sz="2200" b="1" dirty="0">
                <a:solidFill>
                  <a:srgbClr val="669900"/>
                </a:solidFill>
              </a:rPr>
              <a:t>ser responsable de sus objetivos</a:t>
            </a:r>
            <a:r>
              <a:rPr lang="es-MX" sz="2200" dirty="0">
                <a:solidFill>
                  <a:srgbClr val="669900"/>
                </a:solidFill>
              </a:rPr>
              <a:t>, </a:t>
            </a:r>
            <a:r>
              <a:rPr lang="es-MX" sz="2200" b="1" dirty="0">
                <a:solidFill>
                  <a:srgbClr val="669900"/>
                </a:solidFill>
              </a:rPr>
              <a:t>estrategias</a:t>
            </a:r>
            <a:r>
              <a:rPr lang="es-MX" sz="2200" dirty="0">
                <a:solidFill>
                  <a:srgbClr val="669900"/>
                </a:solidFill>
              </a:rPr>
              <a:t> y </a:t>
            </a:r>
            <a:r>
              <a:rPr lang="es-MX" sz="2200" b="1" dirty="0">
                <a:solidFill>
                  <a:srgbClr val="669900"/>
                </a:solidFill>
              </a:rPr>
              <a:t>procesos</a:t>
            </a:r>
            <a:r>
              <a:rPr lang="es-MX" sz="2200" dirty="0">
                <a:solidFill>
                  <a:srgbClr val="669900"/>
                </a:solidFill>
              </a:rPr>
              <a:t>, todos sus miembros son  conscientes del funcionamiento del grupo y se muestran sensibles a él.</a:t>
            </a:r>
          </a:p>
          <a:p>
            <a:pPr marL="0" indent="0">
              <a:buNone/>
            </a:pPr>
            <a:endParaRPr lang="es-MX" sz="2000" dirty="0">
              <a:solidFill>
                <a:srgbClr val="7030A0"/>
              </a:solidFill>
            </a:endParaRPr>
          </a:p>
        </p:txBody>
      </p:sp>
      <p:pic>
        <p:nvPicPr>
          <p:cNvPr id="1026" name="Picture 2" descr="http://asesoria.up.edu.mx/sites/default/files/styles/up_site_antiguo/public/39025_Como%20ayudo%20a%20org%20trab%20equipo%20rec.jpg?itok=9sPGipF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8001" y="3402281"/>
            <a:ext cx="71437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4035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94859" y="447465"/>
            <a:ext cx="89116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Trabajo en equipo, relaciones interpersonales, empatía y sinergia</a:t>
            </a:r>
            <a:br>
              <a:rPr lang="es-MX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MX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2"/>
          </p:nvPr>
        </p:nvSpPr>
        <p:spPr>
          <a:xfrm>
            <a:off x="1894859" y="1543050"/>
            <a:ext cx="4214017" cy="4663208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es-MX" sz="5000" dirty="0"/>
          </a:p>
          <a:p>
            <a:pPr marL="0" indent="0" algn="ctr">
              <a:lnSpc>
                <a:spcPct val="120000"/>
              </a:lnSpc>
              <a:buNone/>
            </a:pPr>
            <a:r>
              <a:rPr lang="es-MX" sz="7400" dirty="0">
                <a:solidFill>
                  <a:srgbClr val="3366CC"/>
                </a:solidFill>
              </a:rPr>
              <a:t>En toda </a:t>
            </a:r>
            <a:r>
              <a:rPr lang="es-MX" sz="7400" b="1" dirty="0">
                <a:solidFill>
                  <a:srgbClr val="3366CC"/>
                </a:solidFill>
              </a:rPr>
              <a:t>relación interpersonal </a:t>
            </a:r>
            <a:r>
              <a:rPr lang="es-MX" sz="7400" dirty="0">
                <a:solidFill>
                  <a:srgbClr val="3366CC"/>
                </a:solidFill>
              </a:rPr>
              <a:t>interviene </a:t>
            </a:r>
            <a:r>
              <a:rPr lang="es-MX" sz="7400" b="1" dirty="0">
                <a:solidFill>
                  <a:srgbClr val="3366CC"/>
                </a:solidFill>
              </a:rPr>
              <a:t>la</a:t>
            </a:r>
            <a:r>
              <a:rPr lang="es-MX" sz="7400" dirty="0">
                <a:solidFill>
                  <a:srgbClr val="3366CC"/>
                </a:solidFill>
              </a:rPr>
              <a:t> </a:t>
            </a:r>
            <a:r>
              <a:rPr lang="es-MX" sz="7400" b="1" dirty="0">
                <a:solidFill>
                  <a:srgbClr val="3366CC"/>
                </a:solidFill>
              </a:rPr>
              <a:t>comunicación</a:t>
            </a:r>
            <a:r>
              <a:rPr lang="es-MX" sz="7400" dirty="0">
                <a:solidFill>
                  <a:srgbClr val="3366CC"/>
                </a:solidFill>
              </a:rPr>
              <a:t>, que es la capacidad de las personas para obtener información respecto a su entorno y compartirla con el resto de la gente.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es-MX" sz="7400" dirty="0">
                <a:solidFill>
                  <a:srgbClr val="3366CC"/>
                </a:solidFill>
              </a:rPr>
              <a:t>El papel de todo dirigente de un equipo es generar un clima en el cual </a:t>
            </a:r>
            <a:r>
              <a:rPr lang="es-MX" sz="7400" b="1" dirty="0">
                <a:solidFill>
                  <a:srgbClr val="3366CC"/>
                </a:solidFill>
              </a:rPr>
              <a:t>la comunicación sea fluida</a:t>
            </a:r>
            <a:r>
              <a:rPr lang="es-MX" sz="7400" dirty="0">
                <a:solidFill>
                  <a:srgbClr val="3366CC"/>
                </a:solidFill>
              </a:rPr>
              <a:t>, que </a:t>
            </a:r>
            <a:r>
              <a:rPr lang="es-MX" sz="7400" b="1" dirty="0">
                <a:solidFill>
                  <a:srgbClr val="3366CC"/>
                </a:solidFill>
              </a:rPr>
              <a:t>se escuche a los otros</a:t>
            </a:r>
            <a:r>
              <a:rPr lang="es-MX" sz="7400" dirty="0">
                <a:solidFill>
                  <a:srgbClr val="3366CC"/>
                </a:solidFill>
              </a:rPr>
              <a:t>, que exista </a:t>
            </a:r>
            <a:r>
              <a:rPr lang="es-MX" sz="7400" b="1" dirty="0">
                <a:solidFill>
                  <a:srgbClr val="3366CC"/>
                </a:solidFill>
              </a:rPr>
              <a:t>respeto</a:t>
            </a:r>
            <a:r>
              <a:rPr lang="es-MX" sz="7400" dirty="0">
                <a:solidFill>
                  <a:srgbClr val="3366CC"/>
                </a:solidFill>
              </a:rPr>
              <a:t> </a:t>
            </a:r>
            <a:r>
              <a:rPr lang="es-MX" sz="7400" b="1" dirty="0">
                <a:solidFill>
                  <a:srgbClr val="3366CC"/>
                </a:solidFill>
              </a:rPr>
              <a:t>entre las personas</a:t>
            </a:r>
            <a:r>
              <a:rPr lang="es-MX" sz="7400" dirty="0">
                <a:solidFill>
                  <a:srgbClr val="3366CC"/>
                </a:solidFill>
              </a:rPr>
              <a:t>, que se dé un nivel mínimo de real </a:t>
            </a:r>
            <a:r>
              <a:rPr lang="es-MX" sz="7400" b="1" dirty="0">
                <a:solidFill>
                  <a:srgbClr val="3366CC"/>
                </a:solidFill>
              </a:rPr>
              <a:t>comprensión</a:t>
            </a:r>
            <a:r>
              <a:rPr lang="es-MX" sz="7400" dirty="0">
                <a:solidFill>
                  <a:srgbClr val="3366CC"/>
                </a:solidFill>
              </a:rPr>
              <a:t> </a:t>
            </a:r>
            <a:r>
              <a:rPr lang="es-MX" sz="7400" b="1" dirty="0">
                <a:solidFill>
                  <a:srgbClr val="3366CC"/>
                </a:solidFill>
              </a:rPr>
              <a:t>por el otro.</a:t>
            </a:r>
          </a:p>
          <a:p>
            <a:pPr marL="0" indent="0">
              <a:buNone/>
            </a:pPr>
            <a:br>
              <a:rPr lang="es-MX" sz="7400" b="1" dirty="0">
                <a:solidFill>
                  <a:srgbClr val="3366CC"/>
                </a:solidFill>
              </a:rPr>
            </a:br>
            <a:endParaRPr lang="es-MX" sz="7400" b="1" dirty="0">
              <a:solidFill>
                <a:srgbClr val="3366CC"/>
              </a:solidFill>
            </a:endParaRPr>
          </a:p>
        </p:txBody>
      </p:sp>
      <p:pic>
        <p:nvPicPr>
          <p:cNvPr id="1026" name="Picture 2" descr="sinergia en el equipo de trabaj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1816" y="2031690"/>
            <a:ext cx="2686050" cy="149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3136" y="3960057"/>
            <a:ext cx="3983410" cy="2246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834924"/>
      </p:ext>
    </p:extLst>
  </p:cSld>
  <p:clrMapOvr>
    <a:masterClrMapping/>
  </p:clrMapOvr>
</p:sld>
</file>

<file path=ppt/theme/theme1.xml><?xml version="1.0" encoding="utf-8"?>
<a:theme xmlns:a="http://schemas.openxmlformats.org/drawingml/2006/main" name="Espiral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2638</TotalTime>
  <Words>2724</Words>
  <Application>Microsoft Office PowerPoint</Application>
  <PresentationFormat>Panorámica</PresentationFormat>
  <Paragraphs>186</Paragraphs>
  <Slides>41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53" baseType="lpstr">
      <vt:lpstr>Malgun Gothic</vt:lpstr>
      <vt:lpstr>AR BERKLEY</vt:lpstr>
      <vt:lpstr>AR BLANCA</vt:lpstr>
      <vt:lpstr>Arial</vt:lpstr>
      <vt:lpstr>Calibri</vt:lpstr>
      <vt:lpstr>Century Gothic</vt:lpstr>
      <vt:lpstr>Courier New</vt:lpstr>
      <vt:lpstr>Lucida Handwriting</vt:lpstr>
      <vt:lpstr>Tahoma</vt:lpstr>
      <vt:lpstr>Wingdings</vt:lpstr>
      <vt:lpstr>Wingdings 3</vt:lpstr>
      <vt:lpstr>Espiral</vt:lpstr>
      <vt:lpstr>UNIVERSIDAD AUTÓNOMA DEL ESTADO DE MÉXICO PLANTEL “LIC. ADOLFO LÓPEZ MATEOS” DE LA ESCUELA PREPARATORIA  DESARROLLO SOCIAL DEL ADOLESCENTE  MIS HABILIDADES SOCIALES BÁSICAS </vt:lpstr>
      <vt:lpstr>MÓDULO I  MIS HABILIDADES SOCIALES BÁSICAS</vt:lpstr>
      <vt:lpstr>Presentación de PowerPoint</vt:lpstr>
      <vt:lpstr>COMPETENCIAS A DESARROLLAR</vt:lpstr>
      <vt:lpstr> EQUIPO, GRUPO E INTERDEPENDENCIA</vt:lpstr>
      <vt:lpstr>?Qué es equipo?</vt:lpstr>
      <vt:lpstr>Presentación de PowerPoint</vt:lpstr>
      <vt:lpstr>Presentación de PowerPoint</vt:lpstr>
      <vt:lpstr>Trabajo en equipo, relaciones interpersonales, empatía y sinergia </vt:lpstr>
      <vt:lpstr>?Qué es grupo?</vt:lpstr>
      <vt:lpstr>Presentación de PowerPoint</vt:lpstr>
      <vt:lpstr>¿Qué diferencia hay entre equipo y grupo?</vt:lpstr>
      <vt:lpstr>La importancia del trabajo en equipo como una habilidad socioemocional</vt:lpstr>
      <vt:lpstr>?Qué es interdependencia?</vt:lpstr>
      <vt:lpstr>Ejemplos de interdependencia</vt:lpstr>
      <vt:lpstr>Presentación de PowerPoint</vt:lpstr>
      <vt:lpstr> MIS HABILIDADES BÁSICAS PARA RELACIONARME CON OTROS</vt:lpstr>
      <vt:lpstr>RELACIONA T</vt:lpstr>
      <vt:lpstr>Conciencia social </vt:lpstr>
      <vt:lpstr>Relación con los demás </vt:lpstr>
      <vt:lpstr>?Qué es empatía?</vt:lpstr>
      <vt:lpstr>Características de las personas empáticas  </vt:lpstr>
      <vt:lpstr>Niveles de empatía</vt:lpstr>
      <vt:lpstr>Beneficios de la empatía</vt:lpstr>
      <vt:lpstr>Estrategias para desarrollar la empatía </vt:lpstr>
      <vt:lpstr>La importancia que tiene la empatía en nuestra vida diaria</vt:lpstr>
      <vt:lpstr>La capacidad de poder comprender a los demás y ponerse en el lugar de otros es algo fundamental para el desarrollo de la persona en los siguientes aspectos: </vt:lpstr>
      <vt:lpstr>Presentación de PowerPoint</vt:lpstr>
      <vt:lpstr>¿Qué es escucha activa?</vt:lpstr>
      <vt:lpstr>Diferencia entre oír y escuchar</vt:lpstr>
      <vt:lpstr>Las 10 llaves para una escucha activa</vt:lpstr>
      <vt:lpstr>Ventajas de la escucha activa</vt:lpstr>
      <vt:lpstr>¿Qué es la comunicación eficaz?</vt:lpstr>
      <vt:lpstr>Tipos de comunicación</vt:lpstr>
      <vt:lpstr>?Para qué nos sirve una comunicación eficaz?</vt:lpstr>
      <vt:lpstr>Técnicas de la comunicación eficaz</vt:lpstr>
      <vt:lpstr>?Qué importancia tiene el comunicarnos adecuadamente?</vt:lpstr>
      <vt:lpstr>Bibliografía</vt:lpstr>
      <vt:lpstr>Mesografía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Plenitud adolescente</dc:title>
  <dc:creator>USUARIO</dc:creator>
  <cp:lastModifiedBy>SANDRA</cp:lastModifiedBy>
  <cp:revision>321</cp:revision>
  <cp:lastPrinted>2017-01-26T01:46:08Z</cp:lastPrinted>
  <dcterms:created xsi:type="dcterms:W3CDTF">2016-09-19T19:33:38Z</dcterms:created>
  <dcterms:modified xsi:type="dcterms:W3CDTF">2017-01-26T01:56:31Z</dcterms:modified>
</cp:coreProperties>
</file>