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3" r:id="rId4"/>
    <p:sldId id="260" r:id="rId5"/>
    <p:sldId id="265" r:id="rId6"/>
    <p:sldId id="266" r:id="rId7"/>
    <p:sldId id="273" r:id="rId8"/>
    <p:sldId id="267" r:id="rId9"/>
    <p:sldId id="276" r:id="rId10"/>
    <p:sldId id="277" r:id="rId11"/>
    <p:sldId id="278" r:id="rId12"/>
    <p:sldId id="281" r:id="rId13"/>
    <p:sldId id="268" r:id="rId14"/>
    <p:sldId id="283" r:id="rId15"/>
    <p:sldId id="271" r:id="rId16"/>
    <p:sldId id="274" r:id="rId17"/>
    <p:sldId id="299" r:id="rId18"/>
    <p:sldId id="279" r:id="rId19"/>
    <p:sldId id="301" r:id="rId20"/>
    <p:sldId id="285" r:id="rId21"/>
    <p:sldId id="264" r:id="rId22"/>
    <p:sldId id="286" r:id="rId23"/>
    <p:sldId id="297" r:id="rId24"/>
    <p:sldId id="295" r:id="rId25"/>
    <p:sldId id="296" r:id="rId26"/>
    <p:sldId id="288" r:id="rId27"/>
    <p:sldId id="289" r:id="rId28"/>
    <p:sldId id="290" r:id="rId29"/>
    <p:sldId id="306" r:id="rId30"/>
    <p:sldId id="291" r:id="rId31"/>
    <p:sldId id="303" r:id="rId32"/>
    <p:sldId id="292" r:id="rId33"/>
    <p:sldId id="302" r:id="rId34"/>
    <p:sldId id="293" r:id="rId35"/>
    <p:sldId id="307" r:id="rId36"/>
    <p:sldId id="294" r:id="rId37"/>
    <p:sldId id="261" r:id="rId38"/>
    <p:sldId id="270" r:id="rId39"/>
    <p:sldId id="300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CC33"/>
    <a:srgbClr val="00CC99"/>
    <a:srgbClr val="CC3300"/>
    <a:srgbClr val="B089DF"/>
    <a:srgbClr val="C2A4E6"/>
    <a:srgbClr val="FFC1C1"/>
    <a:srgbClr val="FFBDBD"/>
    <a:srgbClr val="FF9966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5E1BBC-6BC0-4C14-811D-DE626D58444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55536286-C234-4763-AA0C-D9F4A749042E}">
      <dgm:prSet phldrT="[Texto]" custT="1"/>
      <dgm:spPr>
        <a:solidFill>
          <a:srgbClr val="79CDEF"/>
        </a:solidFill>
      </dgm:spPr>
      <dgm:t>
        <a:bodyPr/>
        <a:lstStyle/>
        <a:p>
          <a:pPr algn="ctr"/>
          <a:r>
            <a:rPr lang="es-MX" sz="2000" b="1" dirty="0">
              <a:solidFill>
                <a:srgbClr val="006699"/>
              </a:solidFill>
              <a:latin typeface="Lucida Handwriting" panose="03010101010101010101" pitchFamily="66" charset="0"/>
            </a:rPr>
            <a:t>POSTERGACIÓN DE LA GRATIFICACIÓN</a:t>
          </a:r>
          <a:endParaRPr lang="es-MX" sz="2000" b="1" dirty="0">
            <a:solidFill>
              <a:srgbClr val="006699"/>
            </a:solidFill>
          </a:endParaRPr>
        </a:p>
      </dgm:t>
    </dgm:pt>
    <dgm:pt modelId="{86D6F654-8D39-4CB0-8A63-9DA5B7C55A2E}" type="parTrans" cxnId="{8788559A-3A3B-4405-9395-48B0366B7AC7}">
      <dgm:prSet/>
      <dgm:spPr/>
      <dgm:t>
        <a:bodyPr/>
        <a:lstStyle/>
        <a:p>
          <a:endParaRPr lang="es-MX"/>
        </a:p>
      </dgm:t>
    </dgm:pt>
    <dgm:pt modelId="{6684D6B5-D030-4F8B-878D-9AAADFFC8C5B}" type="sibTrans" cxnId="{8788559A-3A3B-4405-9395-48B0366B7AC7}">
      <dgm:prSet/>
      <dgm:spPr/>
      <dgm:t>
        <a:bodyPr/>
        <a:lstStyle/>
        <a:p>
          <a:endParaRPr lang="es-MX"/>
        </a:p>
      </dgm:t>
    </dgm:pt>
    <dgm:pt modelId="{8A3833DF-0F67-4B1D-95B8-331169EFE29B}">
      <dgm:prSet phldrT="[Texto]"/>
      <dgm:spPr/>
      <dgm:t>
        <a:bodyPr/>
        <a:lstStyle/>
        <a:p>
          <a:endParaRPr lang="es-MX"/>
        </a:p>
      </dgm:t>
    </dgm:pt>
    <dgm:pt modelId="{57F5B9F6-FA75-45B4-8562-E4E88CAAC570}" type="parTrans" cxnId="{8EBC077D-60D1-4CDA-BE09-44C5C01EA003}">
      <dgm:prSet/>
      <dgm:spPr/>
      <dgm:t>
        <a:bodyPr/>
        <a:lstStyle/>
        <a:p>
          <a:endParaRPr lang="es-MX"/>
        </a:p>
      </dgm:t>
    </dgm:pt>
    <dgm:pt modelId="{49B918C1-A373-4906-9B9F-569E2B3D231B}" type="sibTrans" cxnId="{8EBC077D-60D1-4CDA-BE09-44C5C01EA003}">
      <dgm:prSet/>
      <dgm:spPr/>
      <dgm:t>
        <a:bodyPr/>
        <a:lstStyle/>
        <a:p>
          <a:endParaRPr lang="es-MX"/>
        </a:p>
      </dgm:t>
    </dgm:pt>
    <dgm:pt modelId="{D697A23D-E99F-413B-867F-C7DB3B6EF10E}">
      <dgm:prSet phldrT="[Texto]"/>
      <dgm:spPr/>
      <dgm:t>
        <a:bodyPr/>
        <a:lstStyle/>
        <a:p>
          <a:endParaRPr lang="es-MX" dirty="0"/>
        </a:p>
      </dgm:t>
    </dgm:pt>
    <dgm:pt modelId="{BD32D2BC-0913-4B80-A248-397D512D68F1}" type="parTrans" cxnId="{BCC5B56A-9F0D-44F6-9A09-0EFAF8CA7440}">
      <dgm:prSet/>
      <dgm:spPr/>
      <dgm:t>
        <a:bodyPr/>
        <a:lstStyle/>
        <a:p>
          <a:endParaRPr lang="es-MX"/>
        </a:p>
      </dgm:t>
    </dgm:pt>
    <dgm:pt modelId="{30BDBDE9-7FB5-40CD-BABC-2C11BBF034D8}" type="sibTrans" cxnId="{BCC5B56A-9F0D-44F6-9A09-0EFAF8CA7440}">
      <dgm:prSet/>
      <dgm:spPr/>
      <dgm:t>
        <a:bodyPr/>
        <a:lstStyle/>
        <a:p>
          <a:endParaRPr lang="es-MX"/>
        </a:p>
      </dgm:t>
    </dgm:pt>
    <dgm:pt modelId="{B2BC5F0F-F363-49BE-8915-3E61BFA624CD}">
      <dgm:prSet custT="1"/>
      <dgm:spPr>
        <a:solidFill>
          <a:srgbClr val="7AA9DC"/>
        </a:solidFill>
      </dgm:spPr>
      <dgm:t>
        <a:bodyPr/>
        <a:lstStyle/>
        <a:p>
          <a:pPr algn="ctr"/>
          <a:r>
            <a:rPr lang="es-MX" sz="2000" b="1" dirty="0">
              <a:solidFill>
                <a:srgbClr val="FFD279"/>
              </a:solidFill>
              <a:latin typeface="Lucida Handwriting" panose="03010101010101010101" pitchFamily="66" charset="0"/>
            </a:rPr>
            <a:t>TOLERANCIA A LA FRUSTRACIÓN</a:t>
          </a:r>
          <a:endParaRPr lang="es-MX" sz="2000" b="1" dirty="0">
            <a:solidFill>
              <a:srgbClr val="FFD279"/>
            </a:solidFill>
          </a:endParaRPr>
        </a:p>
      </dgm:t>
    </dgm:pt>
    <dgm:pt modelId="{9D39A964-5106-4E8C-A0BF-C314B5D98C18}" type="parTrans" cxnId="{A605AE2C-0BA1-4171-8A34-77959F825E01}">
      <dgm:prSet/>
      <dgm:spPr/>
      <dgm:t>
        <a:bodyPr/>
        <a:lstStyle/>
        <a:p>
          <a:endParaRPr lang="es-MX"/>
        </a:p>
      </dgm:t>
    </dgm:pt>
    <dgm:pt modelId="{F83B9BFF-0685-4A8B-8B66-399F7CA77588}" type="sibTrans" cxnId="{A605AE2C-0BA1-4171-8A34-77959F825E01}">
      <dgm:prSet/>
      <dgm:spPr/>
      <dgm:t>
        <a:bodyPr/>
        <a:lstStyle/>
        <a:p>
          <a:endParaRPr lang="es-MX"/>
        </a:p>
      </dgm:t>
    </dgm:pt>
    <dgm:pt modelId="{D4F4E5DA-1319-426D-A2D7-F075DF29BB5E}">
      <dgm:prSet custT="1"/>
      <dgm:spPr>
        <a:solidFill>
          <a:srgbClr val="C2A4E6"/>
        </a:solidFill>
      </dgm:spPr>
      <dgm:t>
        <a:bodyPr/>
        <a:lstStyle/>
        <a:p>
          <a:pPr algn="ctr"/>
          <a:r>
            <a:rPr lang="es-MX" sz="2000" b="1" dirty="0">
              <a:solidFill>
                <a:schemeClr val="accent4"/>
              </a:solidFill>
              <a:latin typeface="Lucida Handwriting" panose="03010101010101010101" pitchFamily="66" charset="0"/>
            </a:rPr>
            <a:t>RESILIENCIA Y EL VALOR DE LA TRASCENDENCIA </a:t>
          </a:r>
        </a:p>
      </dgm:t>
    </dgm:pt>
    <dgm:pt modelId="{A82983EF-DD6C-4117-B674-65FBB037F1AC}" type="parTrans" cxnId="{06F730E2-B6F2-4CEE-89D0-99F671CFC0AC}">
      <dgm:prSet/>
      <dgm:spPr/>
      <dgm:t>
        <a:bodyPr/>
        <a:lstStyle/>
        <a:p>
          <a:endParaRPr lang="es-MX"/>
        </a:p>
      </dgm:t>
    </dgm:pt>
    <dgm:pt modelId="{3B0D4120-6574-4830-A136-40EC89DA513E}" type="sibTrans" cxnId="{06F730E2-B6F2-4CEE-89D0-99F671CFC0AC}">
      <dgm:prSet/>
      <dgm:spPr/>
      <dgm:t>
        <a:bodyPr/>
        <a:lstStyle/>
        <a:p>
          <a:endParaRPr lang="es-MX"/>
        </a:p>
      </dgm:t>
    </dgm:pt>
    <dgm:pt modelId="{9FA47170-1448-4744-8A29-A2E602A82029}">
      <dgm:prSet custT="1"/>
      <dgm:spPr>
        <a:solidFill>
          <a:srgbClr val="F6B4E8"/>
        </a:solidFill>
      </dgm:spPr>
      <dgm:t>
        <a:bodyPr/>
        <a:lstStyle/>
        <a:p>
          <a:pPr algn="ctr"/>
          <a:r>
            <a:rPr lang="es-MX" sz="2000" b="1" dirty="0">
              <a:solidFill>
                <a:srgbClr val="EC5AC9"/>
              </a:solidFill>
              <a:latin typeface="Lucida Handwriting" panose="03010101010101010101" pitchFamily="66" charset="0"/>
            </a:rPr>
            <a:t>PLENITUD ADOLESCENTE</a:t>
          </a:r>
        </a:p>
      </dgm:t>
    </dgm:pt>
    <dgm:pt modelId="{033C145C-5B22-46B2-93B3-53AEEBCB44FD}" type="parTrans" cxnId="{79B54681-7531-4555-AA3D-1D7DE4B696B9}">
      <dgm:prSet/>
      <dgm:spPr/>
      <dgm:t>
        <a:bodyPr/>
        <a:lstStyle/>
        <a:p>
          <a:endParaRPr lang="es-MX"/>
        </a:p>
      </dgm:t>
    </dgm:pt>
    <dgm:pt modelId="{71EF25BA-FC85-4D56-87B8-C1785829FA00}" type="sibTrans" cxnId="{79B54681-7531-4555-AA3D-1D7DE4B696B9}">
      <dgm:prSet/>
      <dgm:spPr/>
      <dgm:t>
        <a:bodyPr/>
        <a:lstStyle/>
        <a:p>
          <a:endParaRPr lang="es-MX"/>
        </a:p>
      </dgm:t>
    </dgm:pt>
    <dgm:pt modelId="{67407272-AC56-40BA-833A-02109C20E0C3}" type="pres">
      <dgm:prSet presAssocID="{015E1BBC-6BC0-4C14-811D-DE626D584446}" presName="linear" presStyleCnt="0">
        <dgm:presLayoutVars>
          <dgm:dir/>
          <dgm:animLvl val="lvl"/>
          <dgm:resizeHandles val="exact"/>
        </dgm:presLayoutVars>
      </dgm:prSet>
      <dgm:spPr/>
    </dgm:pt>
    <dgm:pt modelId="{7F81B602-B8EE-4B29-8306-3176EA6D8585}" type="pres">
      <dgm:prSet presAssocID="{55536286-C234-4763-AA0C-D9F4A749042E}" presName="parentLin" presStyleCnt="0"/>
      <dgm:spPr/>
    </dgm:pt>
    <dgm:pt modelId="{86F1D981-ACD8-4035-A62F-6F88C40E2DFB}" type="pres">
      <dgm:prSet presAssocID="{55536286-C234-4763-AA0C-D9F4A749042E}" presName="parentLeftMargin" presStyleLbl="node1" presStyleIdx="0" presStyleCnt="4"/>
      <dgm:spPr/>
    </dgm:pt>
    <dgm:pt modelId="{67F01276-338E-42AC-8A21-BAEB9E7AD9E0}" type="pres">
      <dgm:prSet presAssocID="{55536286-C234-4763-AA0C-D9F4A749042E}" presName="parentText" presStyleLbl="node1" presStyleIdx="0" presStyleCnt="4" custScaleY="216872">
        <dgm:presLayoutVars>
          <dgm:chMax val="0"/>
          <dgm:bulletEnabled val="1"/>
        </dgm:presLayoutVars>
      </dgm:prSet>
      <dgm:spPr/>
    </dgm:pt>
    <dgm:pt modelId="{84EBC671-634D-4662-84B6-736E25211A78}" type="pres">
      <dgm:prSet presAssocID="{55536286-C234-4763-AA0C-D9F4A749042E}" presName="negativeSpace" presStyleCnt="0"/>
      <dgm:spPr/>
    </dgm:pt>
    <dgm:pt modelId="{33C9E896-E1E0-4F2F-80DD-1C6B7A7787DB}" type="pres">
      <dgm:prSet presAssocID="{55536286-C234-4763-AA0C-D9F4A749042E}" presName="childText" presStyleLbl="conFgAcc1" presStyleIdx="0" presStyleCnt="4">
        <dgm:presLayoutVars>
          <dgm:bulletEnabled val="1"/>
        </dgm:presLayoutVars>
      </dgm:prSet>
      <dgm:spPr/>
    </dgm:pt>
    <dgm:pt modelId="{E7499494-44A5-4A10-8056-36EDF6A255DF}" type="pres">
      <dgm:prSet presAssocID="{6684D6B5-D030-4F8B-878D-9AAADFFC8C5B}" presName="spaceBetweenRectangles" presStyleCnt="0"/>
      <dgm:spPr/>
    </dgm:pt>
    <dgm:pt modelId="{AE020605-E0E3-4A5A-99F3-9D9B8E8FA05F}" type="pres">
      <dgm:prSet presAssocID="{B2BC5F0F-F363-49BE-8915-3E61BFA624CD}" presName="parentLin" presStyleCnt="0"/>
      <dgm:spPr/>
    </dgm:pt>
    <dgm:pt modelId="{A86CCE05-6868-4F54-925B-538575D64419}" type="pres">
      <dgm:prSet presAssocID="{B2BC5F0F-F363-49BE-8915-3E61BFA624CD}" presName="parentLeftMargin" presStyleLbl="node1" presStyleIdx="0" presStyleCnt="4"/>
      <dgm:spPr/>
    </dgm:pt>
    <dgm:pt modelId="{EF9043AA-D250-4DDD-848A-9362AE95F1F8}" type="pres">
      <dgm:prSet presAssocID="{B2BC5F0F-F363-49BE-8915-3E61BFA624CD}" presName="parentText" presStyleLbl="node1" presStyleIdx="1" presStyleCnt="4" custScaleY="206596">
        <dgm:presLayoutVars>
          <dgm:chMax val="0"/>
          <dgm:bulletEnabled val="1"/>
        </dgm:presLayoutVars>
      </dgm:prSet>
      <dgm:spPr/>
    </dgm:pt>
    <dgm:pt modelId="{FE77AB0F-C12D-4F78-97D9-F0A0BC593F0B}" type="pres">
      <dgm:prSet presAssocID="{B2BC5F0F-F363-49BE-8915-3E61BFA624CD}" presName="negativeSpace" presStyleCnt="0"/>
      <dgm:spPr/>
    </dgm:pt>
    <dgm:pt modelId="{61CE4841-1981-406A-9ACC-FA1C3FC54DB8}" type="pres">
      <dgm:prSet presAssocID="{B2BC5F0F-F363-49BE-8915-3E61BFA624CD}" presName="childText" presStyleLbl="conFgAcc1" presStyleIdx="1" presStyleCnt="4">
        <dgm:presLayoutVars>
          <dgm:bulletEnabled val="1"/>
        </dgm:presLayoutVars>
      </dgm:prSet>
      <dgm:spPr/>
    </dgm:pt>
    <dgm:pt modelId="{AC9FEF32-1203-4308-A613-0989C154FC6F}" type="pres">
      <dgm:prSet presAssocID="{F83B9BFF-0685-4A8B-8B66-399F7CA77588}" presName="spaceBetweenRectangles" presStyleCnt="0"/>
      <dgm:spPr/>
    </dgm:pt>
    <dgm:pt modelId="{6BD17F20-5EAE-4128-BD7F-F478585CE7A4}" type="pres">
      <dgm:prSet presAssocID="{D4F4E5DA-1319-426D-A2D7-F075DF29BB5E}" presName="parentLin" presStyleCnt="0"/>
      <dgm:spPr/>
    </dgm:pt>
    <dgm:pt modelId="{4079F570-124D-4CF4-B1C4-1C2144FE9A98}" type="pres">
      <dgm:prSet presAssocID="{D4F4E5DA-1319-426D-A2D7-F075DF29BB5E}" presName="parentLeftMargin" presStyleLbl="node1" presStyleIdx="1" presStyleCnt="4"/>
      <dgm:spPr/>
    </dgm:pt>
    <dgm:pt modelId="{2DD0558D-0273-4899-92B7-D388129960AF}" type="pres">
      <dgm:prSet presAssocID="{D4F4E5DA-1319-426D-A2D7-F075DF29BB5E}" presName="parentText" presStyleLbl="node1" presStyleIdx="2" presStyleCnt="4" custScaleY="225339">
        <dgm:presLayoutVars>
          <dgm:chMax val="0"/>
          <dgm:bulletEnabled val="1"/>
        </dgm:presLayoutVars>
      </dgm:prSet>
      <dgm:spPr/>
    </dgm:pt>
    <dgm:pt modelId="{59F9244E-6506-4085-BE71-7BC9BC9B23CB}" type="pres">
      <dgm:prSet presAssocID="{D4F4E5DA-1319-426D-A2D7-F075DF29BB5E}" presName="negativeSpace" presStyleCnt="0"/>
      <dgm:spPr/>
    </dgm:pt>
    <dgm:pt modelId="{BF13744B-92E5-4FC8-BE5B-8B7642220E7E}" type="pres">
      <dgm:prSet presAssocID="{D4F4E5DA-1319-426D-A2D7-F075DF29BB5E}" presName="childText" presStyleLbl="conFgAcc1" presStyleIdx="2" presStyleCnt="4">
        <dgm:presLayoutVars>
          <dgm:bulletEnabled val="1"/>
        </dgm:presLayoutVars>
      </dgm:prSet>
      <dgm:spPr/>
    </dgm:pt>
    <dgm:pt modelId="{57B3DA4B-D2FE-4542-8195-865B9BBA1DC4}" type="pres">
      <dgm:prSet presAssocID="{3B0D4120-6574-4830-A136-40EC89DA513E}" presName="spaceBetweenRectangles" presStyleCnt="0"/>
      <dgm:spPr/>
    </dgm:pt>
    <dgm:pt modelId="{2BAA875C-9814-423A-A8D5-39015321CC43}" type="pres">
      <dgm:prSet presAssocID="{9FA47170-1448-4744-8A29-A2E602A82029}" presName="parentLin" presStyleCnt="0"/>
      <dgm:spPr/>
    </dgm:pt>
    <dgm:pt modelId="{FD3EC1FC-9BDE-41B7-86FD-BFD64F964B4B}" type="pres">
      <dgm:prSet presAssocID="{9FA47170-1448-4744-8A29-A2E602A82029}" presName="parentLeftMargin" presStyleLbl="node1" presStyleIdx="2" presStyleCnt="4"/>
      <dgm:spPr/>
    </dgm:pt>
    <dgm:pt modelId="{27E307BD-D198-4464-8677-D86894490913}" type="pres">
      <dgm:prSet presAssocID="{9FA47170-1448-4744-8A29-A2E602A82029}" presName="parentText" presStyleLbl="node1" presStyleIdx="3" presStyleCnt="4" custScaleY="204584">
        <dgm:presLayoutVars>
          <dgm:chMax val="0"/>
          <dgm:bulletEnabled val="1"/>
        </dgm:presLayoutVars>
      </dgm:prSet>
      <dgm:spPr/>
    </dgm:pt>
    <dgm:pt modelId="{F9DDB721-505E-4269-8E74-57742E54AE26}" type="pres">
      <dgm:prSet presAssocID="{9FA47170-1448-4744-8A29-A2E602A82029}" presName="negativeSpace" presStyleCnt="0"/>
      <dgm:spPr/>
    </dgm:pt>
    <dgm:pt modelId="{D2B5E6E7-4F97-440A-B9E3-97C9E3502F32}" type="pres">
      <dgm:prSet presAssocID="{9FA47170-1448-4744-8A29-A2E602A8202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9B54681-7531-4555-AA3D-1D7DE4B696B9}" srcId="{015E1BBC-6BC0-4C14-811D-DE626D584446}" destId="{9FA47170-1448-4744-8A29-A2E602A82029}" srcOrd="3" destOrd="0" parTransId="{033C145C-5B22-46B2-93B3-53AEEBCB44FD}" sibTransId="{71EF25BA-FC85-4D56-87B8-C1785829FA00}"/>
    <dgm:cxn modelId="{8788559A-3A3B-4405-9395-48B0366B7AC7}" srcId="{015E1BBC-6BC0-4C14-811D-DE626D584446}" destId="{55536286-C234-4763-AA0C-D9F4A749042E}" srcOrd="0" destOrd="0" parTransId="{86D6F654-8D39-4CB0-8A63-9DA5B7C55A2E}" sibTransId="{6684D6B5-D030-4F8B-878D-9AAADFFC8C5B}"/>
    <dgm:cxn modelId="{4C8730AB-1080-495E-902A-C9DD71E87932}" type="presOf" srcId="{B2BC5F0F-F363-49BE-8915-3E61BFA624CD}" destId="{EF9043AA-D250-4DDD-848A-9362AE95F1F8}" srcOrd="1" destOrd="0" presId="urn:microsoft.com/office/officeart/2005/8/layout/list1"/>
    <dgm:cxn modelId="{BBB5E0F1-4AD6-44B3-8862-A48C879AC93E}" type="presOf" srcId="{8A3833DF-0F67-4B1D-95B8-331169EFE29B}" destId="{D2B5E6E7-4F97-440A-B9E3-97C9E3502F32}" srcOrd="0" destOrd="0" presId="urn:microsoft.com/office/officeart/2005/8/layout/list1"/>
    <dgm:cxn modelId="{2B83F10C-9FBE-406B-B8C4-23D1963011ED}" type="presOf" srcId="{D4F4E5DA-1319-426D-A2D7-F075DF29BB5E}" destId="{4079F570-124D-4CF4-B1C4-1C2144FE9A98}" srcOrd="0" destOrd="0" presId="urn:microsoft.com/office/officeart/2005/8/layout/list1"/>
    <dgm:cxn modelId="{7BBE123E-7A6D-482B-85BD-529A62285C25}" type="presOf" srcId="{55536286-C234-4763-AA0C-D9F4A749042E}" destId="{86F1D981-ACD8-4035-A62F-6F88C40E2DFB}" srcOrd="0" destOrd="0" presId="urn:microsoft.com/office/officeart/2005/8/layout/list1"/>
    <dgm:cxn modelId="{BCC5B56A-9F0D-44F6-9A09-0EFAF8CA7440}" srcId="{9FA47170-1448-4744-8A29-A2E602A82029}" destId="{D697A23D-E99F-413B-867F-C7DB3B6EF10E}" srcOrd="1" destOrd="0" parTransId="{BD32D2BC-0913-4B80-A248-397D512D68F1}" sibTransId="{30BDBDE9-7FB5-40CD-BABC-2C11BBF034D8}"/>
    <dgm:cxn modelId="{4BFB26A7-2EFE-41D6-97C5-02784BF73A3F}" type="presOf" srcId="{9FA47170-1448-4744-8A29-A2E602A82029}" destId="{FD3EC1FC-9BDE-41B7-86FD-BFD64F964B4B}" srcOrd="0" destOrd="0" presId="urn:microsoft.com/office/officeart/2005/8/layout/list1"/>
    <dgm:cxn modelId="{E27D28CE-BBA4-4099-893B-677C35AAA229}" type="presOf" srcId="{55536286-C234-4763-AA0C-D9F4A749042E}" destId="{67F01276-338E-42AC-8A21-BAEB9E7AD9E0}" srcOrd="1" destOrd="0" presId="urn:microsoft.com/office/officeart/2005/8/layout/list1"/>
    <dgm:cxn modelId="{A605AE2C-0BA1-4171-8A34-77959F825E01}" srcId="{015E1BBC-6BC0-4C14-811D-DE626D584446}" destId="{B2BC5F0F-F363-49BE-8915-3E61BFA624CD}" srcOrd="1" destOrd="0" parTransId="{9D39A964-5106-4E8C-A0BF-C314B5D98C18}" sibTransId="{F83B9BFF-0685-4A8B-8B66-399F7CA77588}"/>
    <dgm:cxn modelId="{3ED3D363-061B-45A2-B578-6BB98C0EBF3E}" type="presOf" srcId="{D4F4E5DA-1319-426D-A2D7-F075DF29BB5E}" destId="{2DD0558D-0273-4899-92B7-D388129960AF}" srcOrd="1" destOrd="0" presId="urn:microsoft.com/office/officeart/2005/8/layout/list1"/>
    <dgm:cxn modelId="{10578F88-3C39-40AD-83C2-C199BA69283D}" type="presOf" srcId="{015E1BBC-6BC0-4C14-811D-DE626D584446}" destId="{67407272-AC56-40BA-833A-02109C20E0C3}" srcOrd="0" destOrd="0" presId="urn:microsoft.com/office/officeart/2005/8/layout/list1"/>
    <dgm:cxn modelId="{8EBC077D-60D1-4CDA-BE09-44C5C01EA003}" srcId="{9FA47170-1448-4744-8A29-A2E602A82029}" destId="{8A3833DF-0F67-4B1D-95B8-331169EFE29B}" srcOrd="0" destOrd="0" parTransId="{57F5B9F6-FA75-45B4-8562-E4E88CAAC570}" sibTransId="{49B918C1-A373-4906-9B9F-569E2B3D231B}"/>
    <dgm:cxn modelId="{12C2AC80-0D8B-411E-BE0B-6904E4434B29}" type="presOf" srcId="{D697A23D-E99F-413B-867F-C7DB3B6EF10E}" destId="{D2B5E6E7-4F97-440A-B9E3-97C9E3502F32}" srcOrd="0" destOrd="1" presId="urn:microsoft.com/office/officeart/2005/8/layout/list1"/>
    <dgm:cxn modelId="{27F94F99-68DC-4A70-BCF7-2076C599956B}" type="presOf" srcId="{9FA47170-1448-4744-8A29-A2E602A82029}" destId="{27E307BD-D198-4464-8677-D86894490913}" srcOrd="1" destOrd="0" presId="urn:microsoft.com/office/officeart/2005/8/layout/list1"/>
    <dgm:cxn modelId="{D89B3F15-ECFB-4144-BF5B-43045EAA2DD6}" type="presOf" srcId="{B2BC5F0F-F363-49BE-8915-3E61BFA624CD}" destId="{A86CCE05-6868-4F54-925B-538575D64419}" srcOrd="0" destOrd="0" presId="urn:microsoft.com/office/officeart/2005/8/layout/list1"/>
    <dgm:cxn modelId="{06F730E2-B6F2-4CEE-89D0-99F671CFC0AC}" srcId="{015E1BBC-6BC0-4C14-811D-DE626D584446}" destId="{D4F4E5DA-1319-426D-A2D7-F075DF29BB5E}" srcOrd="2" destOrd="0" parTransId="{A82983EF-DD6C-4117-B674-65FBB037F1AC}" sibTransId="{3B0D4120-6574-4830-A136-40EC89DA513E}"/>
    <dgm:cxn modelId="{1BF4C5C5-CF11-4337-B084-F16D2091594A}" type="presParOf" srcId="{67407272-AC56-40BA-833A-02109C20E0C3}" destId="{7F81B602-B8EE-4B29-8306-3176EA6D8585}" srcOrd="0" destOrd="0" presId="urn:microsoft.com/office/officeart/2005/8/layout/list1"/>
    <dgm:cxn modelId="{25356824-3B8C-4A60-8639-63EFC160004E}" type="presParOf" srcId="{7F81B602-B8EE-4B29-8306-3176EA6D8585}" destId="{86F1D981-ACD8-4035-A62F-6F88C40E2DFB}" srcOrd="0" destOrd="0" presId="urn:microsoft.com/office/officeart/2005/8/layout/list1"/>
    <dgm:cxn modelId="{C23678E0-7F37-41B8-BDFA-0CEA2CAD4A47}" type="presParOf" srcId="{7F81B602-B8EE-4B29-8306-3176EA6D8585}" destId="{67F01276-338E-42AC-8A21-BAEB9E7AD9E0}" srcOrd="1" destOrd="0" presId="urn:microsoft.com/office/officeart/2005/8/layout/list1"/>
    <dgm:cxn modelId="{76838A31-8A3E-48EB-870F-20CA61949858}" type="presParOf" srcId="{67407272-AC56-40BA-833A-02109C20E0C3}" destId="{84EBC671-634D-4662-84B6-736E25211A78}" srcOrd="1" destOrd="0" presId="urn:microsoft.com/office/officeart/2005/8/layout/list1"/>
    <dgm:cxn modelId="{DAE4B79A-8AA3-4561-A215-69DA2692B857}" type="presParOf" srcId="{67407272-AC56-40BA-833A-02109C20E0C3}" destId="{33C9E896-E1E0-4F2F-80DD-1C6B7A7787DB}" srcOrd="2" destOrd="0" presId="urn:microsoft.com/office/officeart/2005/8/layout/list1"/>
    <dgm:cxn modelId="{1608D077-A991-4664-823D-2AF9F464F035}" type="presParOf" srcId="{67407272-AC56-40BA-833A-02109C20E0C3}" destId="{E7499494-44A5-4A10-8056-36EDF6A255DF}" srcOrd="3" destOrd="0" presId="urn:microsoft.com/office/officeart/2005/8/layout/list1"/>
    <dgm:cxn modelId="{B5D4529F-541D-4E89-88E1-222BC6A7E86B}" type="presParOf" srcId="{67407272-AC56-40BA-833A-02109C20E0C3}" destId="{AE020605-E0E3-4A5A-99F3-9D9B8E8FA05F}" srcOrd="4" destOrd="0" presId="urn:microsoft.com/office/officeart/2005/8/layout/list1"/>
    <dgm:cxn modelId="{CA677C51-1F1F-4DF3-9808-DB1B6C72DBD0}" type="presParOf" srcId="{AE020605-E0E3-4A5A-99F3-9D9B8E8FA05F}" destId="{A86CCE05-6868-4F54-925B-538575D64419}" srcOrd="0" destOrd="0" presId="urn:microsoft.com/office/officeart/2005/8/layout/list1"/>
    <dgm:cxn modelId="{49DB348B-567F-4AF6-B079-3045290E91E2}" type="presParOf" srcId="{AE020605-E0E3-4A5A-99F3-9D9B8E8FA05F}" destId="{EF9043AA-D250-4DDD-848A-9362AE95F1F8}" srcOrd="1" destOrd="0" presId="urn:microsoft.com/office/officeart/2005/8/layout/list1"/>
    <dgm:cxn modelId="{877A5BAD-CF3C-4A0B-BAF1-4A03A8B2F226}" type="presParOf" srcId="{67407272-AC56-40BA-833A-02109C20E0C3}" destId="{FE77AB0F-C12D-4F78-97D9-F0A0BC593F0B}" srcOrd="5" destOrd="0" presId="urn:microsoft.com/office/officeart/2005/8/layout/list1"/>
    <dgm:cxn modelId="{41BAE244-7ABD-4094-8E4A-EDD56ED5361F}" type="presParOf" srcId="{67407272-AC56-40BA-833A-02109C20E0C3}" destId="{61CE4841-1981-406A-9ACC-FA1C3FC54DB8}" srcOrd="6" destOrd="0" presId="urn:microsoft.com/office/officeart/2005/8/layout/list1"/>
    <dgm:cxn modelId="{56F02FEA-EAE6-40E5-9C51-2C035D46D694}" type="presParOf" srcId="{67407272-AC56-40BA-833A-02109C20E0C3}" destId="{AC9FEF32-1203-4308-A613-0989C154FC6F}" srcOrd="7" destOrd="0" presId="urn:microsoft.com/office/officeart/2005/8/layout/list1"/>
    <dgm:cxn modelId="{7E4AF7E0-7BDF-47E9-AE5F-3CFAF5D67E3D}" type="presParOf" srcId="{67407272-AC56-40BA-833A-02109C20E0C3}" destId="{6BD17F20-5EAE-4128-BD7F-F478585CE7A4}" srcOrd="8" destOrd="0" presId="urn:microsoft.com/office/officeart/2005/8/layout/list1"/>
    <dgm:cxn modelId="{60A707DF-D6C4-480C-9A97-B591F075AB5E}" type="presParOf" srcId="{6BD17F20-5EAE-4128-BD7F-F478585CE7A4}" destId="{4079F570-124D-4CF4-B1C4-1C2144FE9A98}" srcOrd="0" destOrd="0" presId="urn:microsoft.com/office/officeart/2005/8/layout/list1"/>
    <dgm:cxn modelId="{34DB682C-E26B-4033-AC24-4E4D9180C303}" type="presParOf" srcId="{6BD17F20-5EAE-4128-BD7F-F478585CE7A4}" destId="{2DD0558D-0273-4899-92B7-D388129960AF}" srcOrd="1" destOrd="0" presId="urn:microsoft.com/office/officeart/2005/8/layout/list1"/>
    <dgm:cxn modelId="{EB3E6120-1111-4FDF-B3B3-580AE5788D1B}" type="presParOf" srcId="{67407272-AC56-40BA-833A-02109C20E0C3}" destId="{59F9244E-6506-4085-BE71-7BC9BC9B23CB}" srcOrd="9" destOrd="0" presId="urn:microsoft.com/office/officeart/2005/8/layout/list1"/>
    <dgm:cxn modelId="{CD8C7D30-3320-4071-B649-7831E5678A6A}" type="presParOf" srcId="{67407272-AC56-40BA-833A-02109C20E0C3}" destId="{BF13744B-92E5-4FC8-BE5B-8B7642220E7E}" srcOrd="10" destOrd="0" presId="urn:microsoft.com/office/officeart/2005/8/layout/list1"/>
    <dgm:cxn modelId="{2627E1FC-3F7D-4D24-BBA5-6A3C4DFE99B4}" type="presParOf" srcId="{67407272-AC56-40BA-833A-02109C20E0C3}" destId="{57B3DA4B-D2FE-4542-8195-865B9BBA1DC4}" srcOrd="11" destOrd="0" presId="urn:microsoft.com/office/officeart/2005/8/layout/list1"/>
    <dgm:cxn modelId="{117F9C9B-6A8A-44A2-8F99-B8593521A4E8}" type="presParOf" srcId="{67407272-AC56-40BA-833A-02109C20E0C3}" destId="{2BAA875C-9814-423A-A8D5-39015321CC43}" srcOrd="12" destOrd="0" presId="urn:microsoft.com/office/officeart/2005/8/layout/list1"/>
    <dgm:cxn modelId="{7ABBE0AD-B243-4EA0-A560-E73B675339B5}" type="presParOf" srcId="{2BAA875C-9814-423A-A8D5-39015321CC43}" destId="{FD3EC1FC-9BDE-41B7-86FD-BFD64F964B4B}" srcOrd="0" destOrd="0" presId="urn:microsoft.com/office/officeart/2005/8/layout/list1"/>
    <dgm:cxn modelId="{99A65794-F20B-4888-9AD1-5A15AC79A73C}" type="presParOf" srcId="{2BAA875C-9814-423A-A8D5-39015321CC43}" destId="{27E307BD-D198-4464-8677-D86894490913}" srcOrd="1" destOrd="0" presId="urn:microsoft.com/office/officeart/2005/8/layout/list1"/>
    <dgm:cxn modelId="{16157024-B67A-4E09-9387-C80FA383D18B}" type="presParOf" srcId="{67407272-AC56-40BA-833A-02109C20E0C3}" destId="{F9DDB721-505E-4269-8E74-57742E54AE26}" srcOrd="13" destOrd="0" presId="urn:microsoft.com/office/officeart/2005/8/layout/list1"/>
    <dgm:cxn modelId="{09064D36-944D-4C45-B8A2-BAA2CBA9A9A3}" type="presParOf" srcId="{67407272-AC56-40BA-833A-02109C20E0C3}" destId="{D2B5E6E7-4F97-440A-B9E3-97C9E3502F3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9E896-E1E0-4F2F-80DD-1C6B7A7787DB}">
      <dsp:nvSpPr>
        <dsp:cNvPr id="0" name=""/>
        <dsp:cNvSpPr/>
      </dsp:nvSpPr>
      <dsp:spPr>
        <a:xfrm>
          <a:off x="0" y="858945"/>
          <a:ext cx="902523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F01276-338E-42AC-8A21-BAEB9E7AD9E0}">
      <dsp:nvSpPr>
        <dsp:cNvPr id="0" name=""/>
        <dsp:cNvSpPr/>
      </dsp:nvSpPr>
      <dsp:spPr>
        <a:xfrm>
          <a:off x="451261" y="21514"/>
          <a:ext cx="6317662" cy="1088350"/>
        </a:xfrm>
        <a:prstGeom prst="roundRect">
          <a:avLst/>
        </a:prstGeom>
        <a:solidFill>
          <a:srgbClr val="79CDEF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793" tIns="0" rIns="238793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solidFill>
                <a:srgbClr val="006699"/>
              </a:solidFill>
              <a:latin typeface="Lucida Handwriting" panose="03010101010101010101" pitchFamily="66" charset="0"/>
            </a:rPr>
            <a:t>POSTERGACIÓN DE LA GRATIFICACIÓN</a:t>
          </a:r>
          <a:endParaRPr lang="es-MX" sz="2000" b="1" kern="1200" dirty="0">
            <a:solidFill>
              <a:srgbClr val="006699"/>
            </a:solidFill>
          </a:endParaRPr>
        </a:p>
      </dsp:txBody>
      <dsp:txXfrm>
        <a:off x="504390" y="74643"/>
        <a:ext cx="6211404" cy="982092"/>
      </dsp:txXfrm>
    </dsp:sp>
    <dsp:sp modelId="{61CE4841-1981-406A-9ACC-FA1C3FC54DB8}">
      <dsp:nvSpPr>
        <dsp:cNvPr id="0" name=""/>
        <dsp:cNvSpPr/>
      </dsp:nvSpPr>
      <dsp:spPr>
        <a:xfrm>
          <a:off x="0" y="2165006"/>
          <a:ext cx="902523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9043AA-D250-4DDD-848A-9362AE95F1F8}">
      <dsp:nvSpPr>
        <dsp:cNvPr id="0" name=""/>
        <dsp:cNvSpPr/>
      </dsp:nvSpPr>
      <dsp:spPr>
        <a:xfrm>
          <a:off x="451261" y="1379145"/>
          <a:ext cx="6317662" cy="1036781"/>
        </a:xfrm>
        <a:prstGeom prst="roundRect">
          <a:avLst/>
        </a:prstGeom>
        <a:solidFill>
          <a:srgbClr val="7AA9D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793" tIns="0" rIns="238793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solidFill>
                <a:srgbClr val="FFD279"/>
              </a:solidFill>
              <a:latin typeface="Lucida Handwriting" panose="03010101010101010101" pitchFamily="66" charset="0"/>
            </a:rPr>
            <a:t>TOLERANCIA A LA FRUSTRACIÓN</a:t>
          </a:r>
          <a:endParaRPr lang="es-MX" sz="2000" b="1" kern="1200" dirty="0">
            <a:solidFill>
              <a:srgbClr val="FFD279"/>
            </a:solidFill>
          </a:endParaRPr>
        </a:p>
      </dsp:txBody>
      <dsp:txXfrm>
        <a:off x="501872" y="1429756"/>
        <a:ext cx="6216440" cy="935559"/>
      </dsp:txXfrm>
    </dsp:sp>
    <dsp:sp modelId="{BF13744B-92E5-4FC8-BE5B-8B7642220E7E}">
      <dsp:nvSpPr>
        <dsp:cNvPr id="0" name=""/>
        <dsp:cNvSpPr/>
      </dsp:nvSpPr>
      <dsp:spPr>
        <a:xfrm>
          <a:off x="0" y="3565127"/>
          <a:ext cx="902523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D0558D-0273-4899-92B7-D388129960AF}">
      <dsp:nvSpPr>
        <dsp:cNvPr id="0" name=""/>
        <dsp:cNvSpPr/>
      </dsp:nvSpPr>
      <dsp:spPr>
        <a:xfrm>
          <a:off x="451261" y="2685206"/>
          <a:ext cx="6317662" cy="1130841"/>
        </a:xfrm>
        <a:prstGeom prst="roundRect">
          <a:avLst/>
        </a:prstGeom>
        <a:solidFill>
          <a:srgbClr val="C2A4E6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793" tIns="0" rIns="238793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solidFill>
                <a:schemeClr val="accent4"/>
              </a:solidFill>
              <a:latin typeface="Lucida Handwriting" panose="03010101010101010101" pitchFamily="66" charset="0"/>
            </a:rPr>
            <a:t>RESILIENCIA Y EL VALOR DE LA TRASCENDENCIA </a:t>
          </a:r>
        </a:p>
      </dsp:txBody>
      <dsp:txXfrm>
        <a:off x="506464" y="2740409"/>
        <a:ext cx="6207256" cy="1020435"/>
      </dsp:txXfrm>
    </dsp:sp>
    <dsp:sp modelId="{D2B5E6E7-4F97-440A-B9E3-97C9E3502F32}">
      <dsp:nvSpPr>
        <dsp:cNvPr id="0" name=""/>
        <dsp:cNvSpPr/>
      </dsp:nvSpPr>
      <dsp:spPr>
        <a:xfrm>
          <a:off x="0" y="4861092"/>
          <a:ext cx="9025232" cy="1017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0458" tIns="354076" rIns="700458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1700" kern="1200" dirty="0"/>
        </a:p>
      </dsp:txBody>
      <dsp:txXfrm>
        <a:off x="0" y="4861092"/>
        <a:ext cx="9025232" cy="1017450"/>
      </dsp:txXfrm>
    </dsp:sp>
    <dsp:sp modelId="{27E307BD-D198-4464-8677-D86894490913}">
      <dsp:nvSpPr>
        <dsp:cNvPr id="0" name=""/>
        <dsp:cNvSpPr/>
      </dsp:nvSpPr>
      <dsp:spPr>
        <a:xfrm>
          <a:off x="451261" y="4085327"/>
          <a:ext cx="6317662" cy="1026684"/>
        </a:xfrm>
        <a:prstGeom prst="roundRect">
          <a:avLst/>
        </a:prstGeom>
        <a:solidFill>
          <a:srgbClr val="F6B4E8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793" tIns="0" rIns="238793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solidFill>
                <a:srgbClr val="EC5AC9"/>
              </a:solidFill>
              <a:latin typeface="Lucida Handwriting" panose="03010101010101010101" pitchFamily="66" charset="0"/>
            </a:rPr>
            <a:t>PLENITUD ADOLESCENTE</a:t>
          </a:r>
        </a:p>
      </dsp:txBody>
      <dsp:txXfrm>
        <a:off x="501380" y="4135446"/>
        <a:ext cx="6217424" cy="926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g"/><Relationship Id="rId7" Type="http://schemas.openxmlformats.org/officeDocument/2006/relationships/hyperlink" Target="http://www.google.com.mx/url?sa=i&amp;rct=j&amp;q=&amp;esrc=s&amp;source=images&amp;cd=&amp;cad=rja&amp;uact=8&amp;ved=0ahUKEwjBhrHWh7PQAhVp04MKHaVUAcsQjRwIBw&amp;url=http://www.eldiariony.com/2015/11/12/para-que-sirven-los-distintos-tipos-de-yoga/&amp;bvm=bv.139250283,d.cGc&amp;psig=AFQjCNGqqZC7acWZgy9YjtnnNZ_FgpOCZw&amp;ust=1479584338495719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g"/><Relationship Id="rId11" Type="http://schemas.openxmlformats.org/officeDocument/2006/relationships/image" Target="../media/image19.jpg"/><Relationship Id="rId5" Type="http://schemas.openxmlformats.org/officeDocument/2006/relationships/image" Target="../media/image14.jpeg"/><Relationship Id="rId10" Type="http://schemas.openxmlformats.org/officeDocument/2006/relationships/image" Target="../media/image18.jpg"/><Relationship Id="rId4" Type="http://schemas.openxmlformats.org/officeDocument/2006/relationships/hyperlink" Target="http://www.google.com.mx/url?sa=i&amp;rct=j&amp;q=&amp;esrc=s&amp;source=images&amp;cd=&amp;cad=rja&amp;uact=8&amp;ved=0ahUKEwiS_7-8hrPQAhVs1oMKHUcaCNAQjRwIBw&amp;url=http://www.abc.es/salud/noticias/20140404/abci-deporte-enfermedades-reumaticas-201404031924.html&amp;psig=AFQjCNFd7xz1s3PcOyb28x1FZBY2-H3q0A&amp;ust=1479583925627631" TargetMode="External"/><Relationship Id="rId9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89213" y="1398748"/>
            <a:ext cx="8915399" cy="2520109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>
                <a:solidFill>
                  <a:srgbClr val="006699"/>
                </a:solidFill>
              </a:rPr>
              <a:t>U</a:t>
            </a:r>
            <a:r>
              <a:rPr lang="es-MX" sz="2200" b="1" dirty="0">
                <a:solidFill>
                  <a:srgbClr val="006699"/>
                </a:solidFill>
              </a:rPr>
              <a:t>NIVERSIDAD </a:t>
            </a:r>
            <a:r>
              <a:rPr lang="es-MX" sz="2800" b="1" dirty="0">
                <a:solidFill>
                  <a:srgbClr val="006699"/>
                </a:solidFill>
              </a:rPr>
              <a:t>A</a:t>
            </a:r>
            <a:r>
              <a:rPr lang="es-MX" sz="2200" b="1" dirty="0">
                <a:solidFill>
                  <a:srgbClr val="006699"/>
                </a:solidFill>
              </a:rPr>
              <a:t>UTÓNOMA DEL </a:t>
            </a:r>
            <a:r>
              <a:rPr lang="es-MX" sz="2800" b="1" dirty="0">
                <a:solidFill>
                  <a:srgbClr val="006699"/>
                </a:solidFill>
              </a:rPr>
              <a:t>E</a:t>
            </a:r>
            <a:r>
              <a:rPr lang="es-MX" sz="2200" b="1" dirty="0">
                <a:solidFill>
                  <a:srgbClr val="006699"/>
                </a:solidFill>
              </a:rPr>
              <a:t>STADO DE </a:t>
            </a:r>
            <a:r>
              <a:rPr lang="es-MX" sz="2800" b="1" dirty="0">
                <a:solidFill>
                  <a:srgbClr val="006699"/>
                </a:solidFill>
              </a:rPr>
              <a:t>M</a:t>
            </a:r>
            <a:r>
              <a:rPr lang="es-MX" sz="2200" b="1" dirty="0">
                <a:solidFill>
                  <a:srgbClr val="006699"/>
                </a:solidFill>
              </a:rPr>
              <a:t>ÉXICO</a:t>
            </a:r>
            <a:br>
              <a:rPr lang="es-MX" sz="2200" b="1" dirty="0">
                <a:solidFill>
                  <a:srgbClr val="006699"/>
                </a:solidFill>
              </a:rPr>
            </a:br>
            <a:r>
              <a:rPr lang="es-MX" sz="2200" b="1" dirty="0">
                <a:solidFill>
                  <a:srgbClr val="006699"/>
                </a:solidFill>
              </a:rPr>
              <a:t>PLANTEL “LIC. ADOLFO LÓPEZ MATEOS” DE LA ESCUELA PREPARATORIA</a:t>
            </a:r>
            <a:br>
              <a:rPr lang="es-MX" sz="2200" b="1" dirty="0">
                <a:solidFill>
                  <a:srgbClr val="006699"/>
                </a:solidFill>
              </a:rPr>
            </a:br>
            <a:br>
              <a:rPr lang="es-MX" sz="2200" b="1" dirty="0">
                <a:solidFill>
                  <a:srgbClr val="006699"/>
                </a:solidFill>
              </a:rPr>
            </a:br>
            <a:r>
              <a:rPr lang="es-MX" sz="2200" b="1" dirty="0">
                <a:solidFill>
                  <a:srgbClr val="006699"/>
                </a:solidFill>
              </a:rPr>
              <a:t>DESARROLLO PERSONAL</a:t>
            </a:r>
            <a:br>
              <a:rPr lang="es-MX" sz="2200" b="1" dirty="0">
                <a:solidFill>
                  <a:srgbClr val="006699"/>
                </a:solidFill>
              </a:rPr>
            </a:br>
            <a:br>
              <a:rPr lang="es-MX" sz="2200" b="1" dirty="0">
                <a:solidFill>
                  <a:srgbClr val="336699"/>
                </a:solidFill>
              </a:rPr>
            </a:br>
            <a:r>
              <a:rPr lang="es-MX" sz="2200" b="1" dirty="0">
                <a:solidFill>
                  <a:srgbClr val="FF0066"/>
                </a:solidFill>
                <a:latin typeface="Lucida Handwriting" panose="03010101010101010101" pitchFamily="66" charset="0"/>
              </a:rPr>
              <a:t>PLENITUD ADOLESCENTE</a:t>
            </a:r>
            <a:endParaRPr lang="es-MX" sz="2200" b="1" dirty="0">
              <a:solidFill>
                <a:srgbClr val="FF0066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rgbClr val="006699"/>
                </a:solidFill>
              </a:rPr>
              <a:t>M. EN ED. SANDRA ARACELI DÍAZ VÁZQUEZ</a:t>
            </a:r>
          </a:p>
          <a:p>
            <a:pPr algn="ctr"/>
            <a:r>
              <a:rPr lang="es-MX" b="1" dirty="0">
                <a:solidFill>
                  <a:srgbClr val="006699"/>
                </a:solidFill>
              </a:rPr>
              <a:t>ENERO 2017</a:t>
            </a:r>
          </a:p>
          <a:p>
            <a:endParaRPr lang="es-MX" dirty="0"/>
          </a:p>
        </p:txBody>
      </p:sp>
      <p:pic>
        <p:nvPicPr>
          <p:cNvPr id="4" name="10 Marcador de contenido" descr="uaem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73" y="267243"/>
            <a:ext cx="1270937" cy="113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10 Imagen" descr="prep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461" y="272892"/>
            <a:ext cx="1258308" cy="11258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667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1577" y="527297"/>
            <a:ext cx="5834796" cy="70177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el autocontrol?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1722043" y="1370582"/>
            <a:ext cx="4313864" cy="43926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200" b="1" dirty="0">
                <a:solidFill>
                  <a:srgbClr val="336600"/>
                </a:solidFill>
              </a:rPr>
              <a:t>Mantener bajo control las emociones, pensando con claridad y sin estrés.</a:t>
            </a:r>
          </a:p>
          <a:p>
            <a:pPr marL="0" indent="0" algn="ctr">
              <a:buNone/>
            </a:pPr>
            <a:r>
              <a:rPr lang="es-MX" sz="2200" b="1" dirty="0">
                <a:solidFill>
                  <a:srgbClr val="336600"/>
                </a:solidFill>
              </a:rPr>
              <a:t>Quienes cuentan con esta competencia son capaces de gobernar adecuadamente sus sentimientos impulsivos y sus emociones conflictivas; permanecen equilibrados, positivos e imperturbables aún en los momentos más críticos.</a:t>
            </a:r>
          </a:p>
        </p:txBody>
      </p:sp>
      <p:pic>
        <p:nvPicPr>
          <p:cNvPr id="1026" name="Picture 2" descr="http://3.bp.blogspot.com/-114LpPTBUjk/TyrfMLQL1_I/AAAAAAAAA5I/FPFRHYqbvik/s400/Imagen+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032" y="1951194"/>
            <a:ext cx="5047475" cy="356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694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1405" y="538948"/>
            <a:ext cx="8911687" cy="725108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33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Medios para facilitar el autocontrol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1670">
            <a:off x="2420053" y="1557439"/>
            <a:ext cx="3765246" cy="21179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205" y="4113698"/>
            <a:ext cx="3765246" cy="2512725"/>
          </a:xfrm>
          <a:prstGeom prst="rect">
            <a:avLst/>
          </a:prstGeom>
        </p:spPr>
      </p:pic>
      <p:pic>
        <p:nvPicPr>
          <p:cNvPr id="1026" name="Picture 2" descr="Resultado de imagen para el ejercici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5248">
            <a:off x="7266212" y="1611534"/>
            <a:ext cx="3708854" cy="208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025" y="5367818"/>
            <a:ext cx="954767" cy="434660"/>
          </a:xfrm>
          <a:prstGeom prst="rect">
            <a:avLst/>
          </a:prstGeom>
        </p:spPr>
      </p:pic>
      <p:pic>
        <p:nvPicPr>
          <p:cNvPr id="1028" name="Picture 4" descr="Resultado de imagen para elyoga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082" y="4159618"/>
            <a:ext cx="3767943" cy="251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49" y="5154971"/>
            <a:ext cx="1556656" cy="43017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2" t="10437" r="42627" b="77651"/>
          <a:stretch/>
        </p:blipFill>
        <p:spPr>
          <a:xfrm>
            <a:off x="10274285" y="1298299"/>
            <a:ext cx="1392096" cy="35718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59" t="9233" r="13702" b="77065"/>
          <a:stretch/>
        </p:blipFill>
        <p:spPr>
          <a:xfrm>
            <a:off x="1118396" y="1298299"/>
            <a:ext cx="1751977" cy="3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62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57364" y="489431"/>
            <a:ext cx="8635057" cy="718591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Fortalecimiento del autocontrol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169763" y="1460661"/>
            <a:ext cx="4313864" cy="4316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000" b="1" dirty="0"/>
          </a:p>
          <a:p>
            <a:pPr marL="0" indent="0" algn="just">
              <a:buNone/>
            </a:pPr>
            <a:r>
              <a:rPr lang="es-MX" sz="2000" b="1" dirty="0">
                <a:solidFill>
                  <a:srgbClr val="FF0000"/>
                </a:solidFill>
              </a:rPr>
              <a:t>Evitar la tentación. </a:t>
            </a:r>
            <a:r>
              <a:rPr lang="es-MX" sz="2000" dirty="0">
                <a:solidFill>
                  <a:srgbClr val="FF0000"/>
                </a:solidFill>
              </a:rPr>
              <a:t>Es una táctica efectiva para mantener el autocontrol.</a:t>
            </a:r>
          </a:p>
          <a:p>
            <a:pPr marL="0" indent="0" algn="just">
              <a:buNone/>
            </a:pPr>
            <a:endParaRPr lang="es-MX" sz="2000" dirty="0"/>
          </a:p>
          <a:p>
            <a:pPr marL="0" indent="0" algn="just">
              <a:buNone/>
            </a:pPr>
            <a:endParaRPr lang="es-MX" sz="2000" b="1" dirty="0"/>
          </a:p>
          <a:p>
            <a:pPr marL="0" indent="0" algn="just">
              <a:buNone/>
            </a:pPr>
            <a:endParaRPr lang="es-MX" sz="2000" b="1" dirty="0"/>
          </a:p>
          <a:p>
            <a:pPr marL="0" indent="0" algn="just">
              <a:buNone/>
            </a:pPr>
            <a:endParaRPr lang="es-MX" sz="2000" b="1" dirty="0"/>
          </a:p>
          <a:p>
            <a:pPr marL="0" indent="0" algn="just">
              <a:buNone/>
            </a:pPr>
            <a:r>
              <a:rPr lang="es-MX" sz="2000" b="1" dirty="0">
                <a:solidFill>
                  <a:srgbClr val="FF0000"/>
                </a:solidFill>
              </a:rPr>
              <a:t>Intención de implementación. </a:t>
            </a:r>
            <a:r>
              <a:rPr lang="es-MX" sz="2000" dirty="0">
                <a:solidFill>
                  <a:srgbClr val="FF0000"/>
                </a:solidFill>
              </a:rPr>
              <a:t>Es una táctica útil para mejorar el autocontrol.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047" y="4022411"/>
            <a:ext cx="3583791" cy="2389194"/>
          </a:xfrm>
          <a:prstGeom prst="rect">
            <a:avLst/>
          </a:prstGeom>
        </p:spPr>
      </p:pic>
      <p:pic>
        <p:nvPicPr>
          <p:cNvPr id="2050" name="Picture 2" descr="http://www.quo.es/var/quo/storage/images/ciencia/hombre/la_ciencia_de_la_fuerza_de_voluntad/01evitartentacion/641621-1-esl-ES/01evitartentacion_full_landsca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040" y="1342701"/>
            <a:ext cx="3213803" cy="241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71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s-MX" sz="3200" b="1" dirty="0">
                <a:solidFill>
                  <a:srgbClr val="FF0066"/>
                </a:solidFill>
                <a:latin typeface="Lucida Handwriting" panose="03010101010101010101" pitchFamily="66" charset="0"/>
              </a:rPr>
            </a:br>
            <a:r>
              <a:rPr lang="es-MX" sz="3200" b="1" dirty="0">
                <a:solidFill>
                  <a:srgbClr val="FF0066"/>
                </a:solidFill>
                <a:latin typeface="Lucida Handwriting" panose="03010101010101010101" pitchFamily="66" charset="0"/>
              </a:rPr>
              <a:t>TOLERANCIA A LA FRUSTRACIÓN</a:t>
            </a:r>
            <a:endParaRPr lang="es-MX" sz="3200" b="1" dirty="0">
              <a:solidFill>
                <a:srgbClr val="FF0066"/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2589211" y="4713515"/>
            <a:ext cx="8915400" cy="838200"/>
          </a:xfrm>
        </p:spPr>
        <p:txBody>
          <a:bodyPr/>
          <a:lstStyle/>
          <a:p>
            <a:pPr algn="just"/>
            <a:r>
              <a:rPr lang="es-MX" b="1" dirty="0">
                <a:solidFill>
                  <a:srgbClr val="006699"/>
                </a:solidFill>
              </a:rPr>
              <a:t>Reconoce su capacidad de tolerancia a la frustración ante situaciones adversas.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xfrm>
            <a:off x="2589211" y="3507427"/>
            <a:ext cx="8915400" cy="729622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accent2"/>
                </a:solidFill>
              </a:rPr>
              <a:t>Propósito del tema</a:t>
            </a:r>
          </a:p>
        </p:txBody>
      </p:sp>
    </p:spTree>
    <p:extLst>
      <p:ext uri="{BB962C8B-B14F-4D97-AF65-F5344CB8AC3E}">
        <p14:creationId xmlns:p14="http://schemas.microsoft.com/office/powerpoint/2010/main" val="3514429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641341" y="589882"/>
            <a:ext cx="8911687" cy="617461"/>
          </a:xfrm>
        </p:spPr>
        <p:txBody>
          <a:bodyPr>
            <a:no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tolerancia?</a:t>
            </a:r>
            <a:b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4"/>
          <p:cNvSpPr>
            <a:spLocks noGrp="1"/>
          </p:cNvSpPr>
          <p:nvPr>
            <p:ph idx="1"/>
          </p:nvPr>
        </p:nvSpPr>
        <p:spPr>
          <a:xfrm>
            <a:off x="1641341" y="1496287"/>
            <a:ext cx="8915400" cy="15855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>
                <a:solidFill>
                  <a:srgbClr val="006699"/>
                </a:solidFill>
              </a:rPr>
              <a:t>La tolerancia</a:t>
            </a:r>
            <a:r>
              <a:rPr lang="es-MX" sz="2400" b="1" dirty="0">
                <a:solidFill>
                  <a:srgbClr val="006699"/>
                </a:solidFill>
              </a:rPr>
              <a:t> es un valor moral</a:t>
            </a:r>
            <a:r>
              <a:rPr lang="es-MX" sz="2400" dirty="0">
                <a:solidFill>
                  <a:srgbClr val="006699"/>
                </a:solidFill>
              </a:rPr>
              <a:t> que implica el </a:t>
            </a:r>
            <a:r>
              <a:rPr lang="es-MX" sz="2400" b="1" dirty="0">
                <a:solidFill>
                  <a:srgbClr val="006699"/>
                </a:solidFill>
              </a:rPr>
              <a:t>respeto íntegro hacia el otro</a:t>
            </a:r>
            <a:r>
              <a:rPr lang="es-MX" sz="2400" dirty="0">
                <a:solidFill>
                  <a:srgbClr val="006699"/>
                </a:solidFill>
              </a:rPr>
              <a:t>, hacia sus ideas, prácticas o creencias, independientemente de que choquen o sean diferentes de las nuestras.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04597">
            <a:off x="6659299" y="3313129"/>
            <a:ext cx="4196040" cy="261553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122" y="3191370"/>
            <a:ext cx="3301808" cy="330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09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360819" y="474662"/>
            <a:ext cx="8647915" cy="651017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frustración?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2370913" y="1259101"/>
            <a:ext cx="4313864" cy="49890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200" b="1" dirty="0">
                <a:solidFill>
                  <a:srgbClr val="0099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200" b="1" dirty="0">
                <a:solidFill>
                  <a:srgbClr val="009999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Es una emoción negativa originada por el fracaso en el logro de un objetivo. </a:t>
            </a:r>
          </a:p>
          <a:p>
            <a:pPr marL="0" indent="0" algn="ctr">
              <a:buNone/>
            </a:pPr>
            <a:r>
              <a:rPr lang="es-MX" sz="2200" b="1" dirty="0">
                <a:solidFill>
                  <a:srgbClr val="009999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La frustración forma parte de la vida cotidiana, en mayor o en menor medida todos experimentamos esa emoción porque no siempre podemos alcanzar nuestros deseos o concluir nuestros proyectos, por lo tanto tolerar la frustración es indispensable para el desarrollo.</a:t>
            </a:r>
          </a:p>
        </p:txBody>
      </p:sp>
      <p:pic>
        <p:nvPicPr>
          <p:cNvPr id="1026" name="Picture 2" descr="Girl Looking Angry And Annoy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65" y="1499401"/>
            <a:ext cx="3166469" cy="450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421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71130" y="640888"/>
            <a:ext cx="8911687" cy="592294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la tolerancia a la frustración?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070041" y="1431932"/>
            <a:ext cx="4313864" cy="50232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chemeClr val="accent6"/>
                </a:solidFill>
              </a:rPr>
              <a:t>La tolerancia a la frustración es la capacidad que tiene una persona para admitir el fracaso de una forma saludable desde el punto de vista emocional.</a:t>
            </a:r>
          </a:p>
          <a:p>
            <a:pPr marL="0" indent="0" algn="ctr">
              <a:buNone/>
            </a:pPr>
            <a:r>
              <a:rPr lang="es-MX" sz="2400" dirty="0">
                <a:solidFill>
                  <a:schemeClr val="accent6"/>
                </a:solidFill>
              </a:rPr>
              <a:t> Significa poder enfrentar los problemas y limitaciones que tengamos a lo largo de la vida, a pesar de las molestias o incomodidades que nos causan.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72910">
            <a:off x="605157" y="3485312"/>
            <a:ext cx="3220660" cy="241549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8096">
            <a:off x="8673255" y="2220373"/>
            <a:ext cx="3027993" cy="226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7498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7910092" cy="1104721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baja tolerancia  a la frustración está relacionada con dos aspectos:</a:t>
            </a:r>
          </a:p>
        </p:txBody>
      </p:sp>
      <p:sp>
        <p:nvSpPr>
          <p:cNvPr id="7" name="Rectángulo: esquinas redondeadas 6"/>
          <p:cNvSpPr/>
          <p:nvPr/>
        </p:nvSpPr>
        <p:spPr>
          <a:xfrm>
            <a:off x="1634983" y="2049411"/>
            <a:ext cx="4361548" cy="914400"/>
          </a:xfrm>
          <a:prstGeom prst="roundRect">
            <a:avLst/>
          </a:prstGeom>
          <a:solidFill>
            <a:srgbClr val="FFE3AB"/>
          </a:solidFill>
          <a:ln>
            <a:solidFill>
              <a:srgbClr val="FFCD69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rgbClr val="CC6600"/>
                </a:solidFill>
              </a:rPr>
              <a:t>Una percepción exagerada, y errónea, de la situación que estamos viviendo.</a:t>
            </a:r>
          </a:p>
        </p:txBody>
      </p:sp>
      <p:sp>
        <p:nvSpPr>
          <p:cNvPr id="9" name="Rectángulo: esquinas redondeadas 8"/>
          <p:cNvSpPr/>
          <p:nvPr/>
        </p:nvSpPr>
        <p:spPr>
          <a:xfrm>
            <a:off x="1669766" y="3284391"/>
            <a:ext cx="4361549" cy="914400"/>
          </a:xfrm>
          <a:prstGeom prst="roundRect">
            <a:avLst/>
          </a:prstGeom>
          <a:solidFill>
            <a:srgbClr val="FFCCCC"/>
          </a:solidFill>
          <a:ln>
            <a:solidFill>
              <a:srgbClr val="FFB9B9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chemeClr val="accent6"/>
                </a:solidFill>
              </a:rPr>
              <a:t>La creencia de que no podemos ni queremos vivir el malestar que estamos experimentando.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669766" y="4476376"/>
            <a:ext cx="9368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rgbClr val="006699"/>
                </a:solidFill>
              </a:rPr>
              <a:t>Las </a:t>
            </a:r>
            <a:r>
              <a:rPr lang="es-MX" sz="2000" b="1" dirty="0">
                <a:solidFill>
                  <a:srgbClr val="006699"/>
                </a:solidFill>
              </a:rPr>
              <a:t>personas con alta tolerancia a la frustración </a:t>
            </a:r>
            <a:r>
              <a:rPr lang="es-MX" sz="2000" dirty="0">
                <a:solidFill>
                  <a:srgbClr val="006699"/>
                </a:solidFill>
              </a:rPr>
              <a:t>tienden a ser mucho más flexibles, lógicas, </a:t>
            </a:r>
            <a:r>
              <a:rPr lang="es-MX" sz="2000" b="1" dirty="0">
                <a:solidFill>
                  <a:srgbClr val="006699"/>
                </a:solidFill>
              </a:rPr>
              <a:t>racionales </a:t>
            </a:r>
            <a:r>
              <a:rPr lang="es-MX" sz="2000" dirty="0">
                <a:solidFill>
                  <a:srgbClr val="006699"/>
                </a:solidFill>
              </a:rPr>
              <a:t>y más </a:t>
            </a:r>
            <a:r>
              <a:rPr lang="es-MX" sz="2000" b="1" dirty="0">
                <a:solidFill>
                  <a:srgbClr val="006699"/>
                </a:solidFill>
              </a:rPr>
              <a:t>tranquilas </a:t>
            </a:r>
            <a:r>
              <a:rPr lang="es-MX" sz="2000" dirty="0">
                <a:solidFill>
                  <a:srgbClr val="006699"/>
                </a:solidFill>
              </a:rPr>
              <a:t>en su </a:t>
            </a:r>
            <a:r>
              <a:rPr lang="es-MX" sz="2000" b="1" dirty="0">
                <a:solidFill>
                  <a:srgbClr val="006699"/>
                </a:solidFill>
              </a:rPr>
              <a:t>pensamiento</a:t>
            </a:r>
            <a:r>
              <a:rPr lang="es-MX" sz="2000" dirty="0">
                <a:solidFill>
                  <a:srgbClr val="006699"/>
                </a:solidFill>
              </a:rPr>
              <a:t>, la </a:t>
            </a:r>
            <a:r>
              <a:rPr lang="es-MX" sz="2000" b="1" dirty="0">
                <a:solidFill>
                  <a:srgbClr val="006699"/>
                </a:solidFill>
              </a:rPr>
              <a:t>conducta </a:t>
            </a:r>
            <a:r>
              <a:rPr lang="es-MX" sz="2000" dirty="0">
                <a:solidFill>
                  <a:srgbClr val="006699"/>
                </a:solidFill>
              </a:rPr>
              <a:t>y el enfoque general a la vida, así como mucho menos propensos a sufrir problemas de </a:t>
            </a:r>
            <a:r>
              <a:rPr lang="es-MX" sz="2000" b="1" dirty="0">
                <a:solidFill>
                  <a:srgbClr val="006699"/>
                </a:solidFill>
              </a:rPr>
              <a:t>salud mental</a:t>
            </a:r>
            <a:r>
              <a:rPr lang="es-MX" sz="2000" dirty="0">
                <a:solidFill>
                  <a:srgbClr val="006699"/>
                </a:solidFill>
              </a:rPr>
              <a:t> como resultado.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156" y="2256240"/>
            <a:ext cx="3526869" cy="181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409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6483" y="481605"/>
            <a:ext cx="9778730" cy="668981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¿Podemos ser tolerantes a la frustración?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556891" y="1293091"/>
            <a:ext cx="4313864" cy="49889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100" dirty="0">
                <a:solidFill>
                  <a:srgbClr val="FF3399"/>
                </a:solidFill>
              </a:rPr>
              <a:t>La frustración es parte de la vida. No podemos evitarla, pero si podemos aprender a manejarla y a superarla. Generalmente es en la infancia cuando aprendemos a tolerar la frustración. </a:t>
            </a:r>
          </a:p>
          <a:p>
            <a:pPr marL="0" indent="0" algn="ctr">
              <a:buNone/>
            </a:pPr>
            <a:r>
              <a:rPr lang="es-MX" sz="2100" dirty="0">
                <a:solidFill>
                  <a:srgbClr val="FF3399"/>
                </a:solidFill>
              </a:rPr>
              <a:t>La tolerancia a la frustración resulta vital para una vida feliz y más que con tiempos de espera, se relaciona con la fortaleza para soportar el dolor sin perturbarnos emocionalmente.</a:t>
            </a:r>
          </a:p>
          <a:p>
            <a:pPr marL="0" indent="0" algn="ctr">
              <a:buNone/>
            </a:pPr>
            <a:endParaRPr lang="es-MX" sz="2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83" y="1862831"/>
            <a:ext cx="5316186" cy="353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971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60" y="415637"/>
            <a:ext cx="8633959" cy="1052946"/>
          </a:xfrm>
        </p:spPr>
        <p:txBody>
          <a:bodyPr>
            <a:noAutofit/>
          </a:bodyPr>
          <a:lstStyle/>
          <a:p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frustración forma parte de la vida, podemos aprender a gestionarla y superarla:</a:t>
            </a:r>
            <a:b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26767" y="1753591"/>
            <a:ext cx="8948852" cy="4245428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FFC000"/>
              </a:buClr>
            </a:pPr>
            <a:r>
              <a:rPr lang="es-MX" sz="2000" b="1" dirty="0">
                <a:solidFill>
                  <a:srgbClr val="996633"/>
                </a:solidFill>
              </a:rPr>
              <a:t>Con conciencia del tipo de sentimientos</a:t>
            </a:r>
            <a:r>
              <a:rPr lang="es-MX" sz="2000" dirty="0">
                <a:solidFill>
                  <a:srgbClr val="996633"/>
                </a:solidFill>
              </a:rPr>
              <a:t> que provoca y analizándolos.</a:t>
            </a:r>
          </a:p>
          <a:p>
            <a:pPr algn="just">
              <a:buClr>
                <a:srgbClr val="FFC000"/>
              </a:buClr>
            </a:pPr>
            <a:r>
              <a:rPr lang="es-MX" sz="2000" b="1" dirty="0">
                <a:solidFill>
                  <a:srgbClr val="996633"/>
                </a:solidFill>
              </a:rPr>
              <a:t>Diferenciando deseos y necesidades</a:t>
            </a:r>
            <a:r>
              <a:rPr lang="es-MX" sz="2000" dirty="0">
                <a:solidFill>
                  <a:srgbClr val="996633"/>
                </a:solidFill>
              </a:rPr>
              <a:t>, evitando reaccionar a los primeros como si fueran necesidades orgánicas que requieren satisfacción y alivio inmediato.</a:t>
            </a:r>
          </a:p>
          <a:p>
            <a:pPr algn="just">
              <a:buClr>
                <a:srgbClr val="FFC000"/>
              </a:buClr>
            </a:pPr>
            <a:r>
              <a:rPr lang="es-MX" sz="2000" b="1" dirty="0">
                <a:solidFill>
                  <a:srgbClr val="996633"/>
                </a:solidFill>
              </a:rPr>
              <a:t>Controlando los impulsos.</a:t>
            </a:r>
            <a:r>
              <a:rPr lang="es-MX" sz="2000" dirty="0">
                <a:solidFill>
                  <a:srgbClr val="996633"/>
                </a:solidFill>
              </a:rPr>
              <a:t> Antes de hacer algo que pueda resultar perjudicial, pensar en los resultados que has obtenido cuando has reaccionado igual en circunstancias similares y en lo que has conseguido.</a:t>
            </a:r>
          </a:p>
          <a:p>
            <a:pPr algn="just">
              <a:buClr>
                <a:srgbClr val="FFC000"/>
              </a:buClr>
            </a:pPr>
            <a:r>
              <a:rPr lang="es-MX" sz="2000" dirty="0">
                <a:solidFill>
                  <a:srgbClr val="996633"/>
                </a:solidFill>
              </a:rPr>
              <a:t>Aprendiendo a </a:t>
            </a:r>
            <a:r>
              <a:rPr lang="es-MX" sz="2000" b="1" dirty="0">
                <a:solidFill>
                  <a:srgbClr val="996633"/>
                </a:solidFill>
              </a:rPr>
              <a:t>soportar el dolor</a:t>
            </a:r>
            <a:r>
              <a:rPr lang="es-MX" sz="2000" dirty="0">
                <a:solidFill>
                  <a:srgbClr val="996633"/>
                </a:solidFill>
              </a:rPr>
              <a:t> y el malestar. Con el pensamiento y otras técnicas de apoyo.</a:t>
            </a:r>
          </a:p>
          <a:p>
            <a:pPr algn="just">
              <a:buClr>
                <a:srgbClr val="FFC000"/>
              </a:buClr>
            </a:pPr>
            <a:r>
              <a:rPr lang="es-MX" sz="2000" dirty="0">
                <a:solidFill>
                  <a:srgbClr val="996633"/>
                </a:solidFill>
              </a:rPr>
              <a:t>Cuidando el ambiente y los hábitos: </a:t>
            </a:r>
            <a:r>
              <a:rPr lang="es-MX" sz="2000" b="1" dirty="0">
                <a:solidFill>
                  <a:srgbClr val="996633"/>
                </a:solidFill>
              </a:rPr>
              <a:t>evitando conductas adictivas,</a:t>
            </a:r>
            <a:r>
              <a:rPr lang="es-MX" sz="2000" dirty="0">
                <a:solidFill>
                  <a:srgbClr val="996633"/>
                </a:solidFill>
              </a:rPr>
              <a:t> evasivas o compulsivas.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72" y="304800"/>
            <a:ext cx="2143495" cy="214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242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104907"/>
          </a:xfrm>
        </p:spPr>
        <p:txBody>
          <a:bodyPr>
            <a:normAutofit/>
          </a:bodyPr>
          <a:lstStyle/>
          <a:p>
            <a:br>
              <a:rPr lang="es-MX" sz="3600" dirty="0">
                <a:solidFill>
                  <a:srgbClr val="EE6ED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200" dirty="0">
                <a:solidFill>
                  <a:schemeClr val="tx2">
                    <a:lumMod val="50000"/>
                  </a:schemeClr>
                </a:solidFill>
                <a:latin typeface="Lucida Handwriting" panose="03010101010101010101" pitchFamily="66" charset="0"/>
              </a:rPr>
              <a:t>MÓDULO IV </a:t>
            </a:r>
            <a:br>
              <a:rPr lang="es-MX" sz="3200" dirty="0">
                <a:solidFill>
                  <a:srgbClr val="FF0066"/>
                </a:solidFill>
                <a:latin typeface="Lucida Handwriting" panose="03010101010101010101" pitchFamily="66" charset="0"/>
              </a:rPr>
            </a:br>
            <a:r>
              <a:rPr lang="es-MX" sz="3200" dirty="0">
                <a:solidFill>
                  <a:srgbClr val="FF0066"/>
                </a:solidFill>
                <a:latin typeface="Lucida Handwriting" panose="03010101010101010101" pitchFamily="66" charset="0"/>
              </a:rPr>
              <a:t>PLENITUD ADOLESCENTE</a:t>
            </a:r>
            <a:endParaRPr lang="es-MX" sz="3200" dirty="0">
              <a:solidFill>
                <a:srgbClr val="FF0066"/>
              </a:solidFill>
            </a:endParaRPr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>
          <a:xfrm>
            <a:off x="2589211" y="4550228"/>
            <a:ext cx="8915400" cy="1730829"/>
          </a:xfrm>
        </p:spPr>
        <p:txBody>
          <a:bodyPr/>
          <a:lstStyle/>
          <a:p>
            <a:pPr algn="just"/>
            <a:r>
              <a:rPr lang="es-MX" b="1" dirty="0">
                <a:solidFill>
                  <a:srgbClr val="006699"/>
                </a:solidFill>
              </a:rPr>
              <a:t>Emplea estrategias para fomentar el hábito de mejora continua en el plano personal, social y familiar que le permita una toma de decisiones autogestiva y reflexiva</a:t>
            </a:r>
            <a:r>
              <a:rPr lang="es-MX" dirty="0">
                <a:solidFill>
                  <a:srgbClr val="006699"/>
                </a:solidFill>
              </a:rPr>
              <a:t>.</a:t>
            </a:r>
          </a:p>
          <a:p>
            <a:pPr algn="just"/>
            <a:endParaRPr lang="es-MX" dirty="0">
              <a:solidFill>
                <a:srgbClr val="006699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body" sz="half" idx="2"/>
          </p:nvPr>
        </p:nvSpPr>
        <p:spPr>
          <a:xfrm>
            <a:off x="2589212" y="3341914"/>
            <a:ext cx="8915400" cy="729622"/>
          </a:xfrm>
        </p:spPr>
        <p:txBody>
          <a:bodyPr>
            <a:normAutofit/>
          </a:bodyPr>
          <a:lstStyle/>
          <a:p>
            <a:pPr algn="just"/>
            <a:r>
              <a:rPr lang="es-MX" sz="3600" dirty="0">
                <a:solidFill>
                  <a:schemeClr val="accent2"/>
                </a:solidFill>
              </a:rPr>
              <a:t>Propósito del módulo</a:t>
            </a:r>
          </a:p>
        </p:txBody>
      </p:sp>
    </p:spTree>
    <p:extLst>
      <p:ext uri="{BB962C8B-B14F-4D97-AF65-F5344CB8AC3E}">
        <p14:creationId xmlns:p14="http://schemas.microsoft.com/office/powerpoint/2010/main" val="19980733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4931" y="564733"/>
            <a:ext cx="9694729" cy="634674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Importancia de la tolerancia a la frustración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2124931" y="1461554"/>
            <a:ext cx="4313864" cy="48570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importancia de la tolerancia a la frustración versa sobre la capacidad para </a:t>
            </a:r>
            <a:r>
              <a:rPr lang="es-MX" sz="2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admitir las adversidades</a:t>
            </a:r>
            <a:r>
              <a:rPr lang="es-MX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 la vida y para </a:t>
            </a:r>
            <a:r>
              <a:rPr lang="es-MX" sz="2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sobreponerse a ellas</a:t>
            </a:r>
            <a:r>
              <a:rPr lang="es-MX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r>
              <a:rPr lang="es-MX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También es útil para relacionarse con los demás. Un individuo que tolera la frustración o que es capaz de demorar la gratificación está más preparado para compartir, puede esperar o aceptar una derrota en una interacción.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763" y="2054431"/>
            <a:ext cx="4889897" cy="367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00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>
            <a:normAutofit/>
          </a:bodyPr>
          <a:lstStyle/>
          <a:p>
            <a:br>
              <a:rPr lang="es-MX" sz="3200" dirty="0">
                <a:solidFill>
                  <a:srgbClr val="FF0066"/>
                </a:solidFill>
                <a:latin typeface="Lucida Handwriting" panose="03010101010101010101" pitchFamily="66" charset="0"/>
              </a:rPr>
            </a:br>
            <a:r>
              <a:rPr lang="es-MX" sz="3200" dirty="0">
                <a:solidFill>
                  <a:srgbClr val="FF0066"/>
                </a:solidFill>
                <a:latin typeface="Lucida Handwriting" panose="03010101010101010101" pitchFamily="66" charset="0"/>
              </a:rPr>
              <a:t>RESILIENCIA Y EL VALOR DE LA TRASCENDENCIA</a:t>
            </a:r>
            <a:endParaRPr lang="es-MX" sz="3200" dirty="0">
              <a:solidFill>
                <a:srgbClr val="FF0066"/>
              </a:solidFill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3"/>
          </p:nvPr>
        </p:nvSpPr>
        <p:spPr>
          <a:xfrm>
            <a:off x="2589211" y="4709160"/>
            <a:ext cx="8915400" cy="838200"/>
          </a:xfrm>
        </p:spPr>
        <p:txBody>
          <a:bodyPr/>
          <a:lstStyle/>
          <a:p>
            <a:pPr algn="just"/>
            <a:r>
              <a:rPr lang="es-MX" b="1" dirty="0">
                <a:solidFill>
                  <a:srgbClr val="006699"/>
                </a:solidFill>
              </a:rPr>
              <a:t>Valora la resiliencia como medios de autocontrol y capacidad para superar obstáculos y conseguir objetivos.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>
          <a:xfrm>
            <a:off x="2589211" y="3462491"/>
            <a:ext cx="8915400" cy="729622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accent2"/>
                </a:solidFill>
              </a:rPr>
              <a:t>Propósito del tema</a:t>
            </a:r>
          </a:p>
        </p:txBody>
      </p:sp>
    </p:spTree>
    <p:extLst>
      <p:ext uri="{BB962C8B-B14F-4D97-AF65-F5344CB8AC3E}">
        <p14:creationId xmlns:p14="http://schemas.microsoft.com/office/powerpoint/2010/main" val="261878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700028" y="501281"/>
            <a:ext cx="5366732" cy="75672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la resiliencia?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sz="half" idx="1"/>
          </p:nvPr>
        </p:nvSpPr>
        <p:spPr>
          <a:xfrm>
            <a:off x="6898966" y="1151729"/>
            <a:ext cx="4313864" cy="52708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rgbClr val="006699"/>
                </a:solidFill>
              </a:rPr>
              <a:t>La resiliencia es la capacidad humana de hacer frente a las adversidades de la vida, superarlas y salir de ellas fortalecido e, incluso, transformado.</a:t>
            </a:r>
            <a:endParaRPr lang="es-MX" sz="2200" spc="-150" dirty="0">
              <a:solidFill>
                <a:srgbClr val="006699"/>
              </a:solidFill>
            </a:endParaRPr>
          </a:p>
          <a:p>
            <a:pPr marL="0" indent="0" algn="ctr">
              <a:buNone/>
            </a:pPr>
            <a:r>
              <a:rPr lang="es-MX" sz="2200" dirty="0">
                <a:solidFill>
                  <a:srgbClr val="006699"/>
                </a:solidFill>
              </a:rPr>
              <a:t>La capacidad de resistencia se prueba en situaciones de fuerte estrés, como por ejemplo la </a:t>
            </a:r>
            <a:r>
              <a:rPr lang="es-MX" sz="2200" b="1" dirty="0">
                <a:solidFill>
                  <a:srgbClr val="006699"/>
                </a:solidFill>
              </a:rPr>
              <a:t>pérdida inesperada de un ser querido</a:t>
            </a:r>
            <a:r>
              <a:rPr lang="es-MX" sz="2200" dirty="0">
                <a:solidFill>
                  <a:srgbClr val="006699"/>
                </a:solidFill>
              </a:rPr>
              <a:t>, </a:t>
            </a:r>
            <a:r>
              <a:rPr lang="es-MX" sz="2200" b="1" dirty="0">
                <a:solidFill>
                  <a:srgbClr val="006699"/>
                </a:solidFill>
              </a:rPr>
              <a:t>el maltrato o abuso psíquico o físico</a:t>
            </a:r>
            <a:r>
              <a:rPr lang="es-MX" sz="2200" dirty="0">
                <a:solidFill>
                  <a:srgbClr val="006699"/>
                </a:solidFill>
              </a:rPr>
              <a:t>, </a:t>
            </a:r>
            <a:r>
              <a:rPr lang="es-MX" sz="2200" b="1" dirty="0">
                <a:solidFill>
                  <a:srgbClr val="006699"/>
                </a:solidFill>
              </a:rPr>
              <a:t>el abandono afectivo</a:t>
            </a:r>
            <a:r>
              <a:rPr lang="es-MX" sz="2200" dirty="0">
                <a:solidFill>
                  <a:srgbClr val="006699"/>
                </a:solidFill>
              </a:rPr>
              <a:t>, </a:t>
            </a:r>
            <a:r>
              <a:rPr lang="es-MX" sz="2200" b="1" dirty="0">
                <a:solidFill>
                  <a:srgbClr val="006699"/>
                </a:solidFill>
              </a:rPr>
              <a:t>catástrofes naturales</a:t>
            </a:r>
            <a:r>
              <a:rPr lang="es-MX" sz="2200" dirty="0">
                <a:solidFill>
                  <a:srgbClr val="006699"/>
                </a:solidFill>
              </a:rPr>
              <a:t> y la </a:t>
            </a:r>
            <a:r>
              <a:rPr lang="es-MX" sz="2200" b="1" dirty="0">
                <a:solidFill>
                  <a:srgbClr val="006699"/>
                </a:solidFill>
              </a:rPr>
              <a:t>extrema pobreza</a:t>
            </a:r>
            <a:r>
              <a:rPr lang="es-MX" sz="2200" dirty="0">
                <a:solidFill>
                  <a:srgbClr val="006699"/>
                </a:solidFill>
              </a:rPr>
              <a:t>.</a:t>
            </a:r>
            <a:br>
              <a:rPr lang="es-MX" sz="2200" dirty="0">
                <a:solidFill>
                  <a:srgbClr val="006699"/>
                </a:solidFill>
              </a:rPr>
            </a:br>
            <a:endParaRPr lang="es-MX" sz="2200" dirty="0">
              <a:solidFill>
                <a:srgbClr val="006699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617" y="1270761"/>
            <a:ext cx="3673555" cy="245687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617" y="3973535"/>
            <a:ext cx="3673555" cy="244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63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284448" y="3101520"/>
            <a:ext cx="5617951" cy="718129"/>
          </a:xfrm>
        </p:spPr>
        <p:txBody>
          <a:bodyPr>
            <a:normAutofit/>
          </a:bodyPr>
          <a:lstStyle/>
          <a:p>
            <a:pPr algn="ctr"/>
            <a:r>
              <a:rPr lang="es-MX" sz="3200" dirty="0"/>
              <a:t> </a:t>
            </a:r>
            <a:r>
              <a:rPr lang="es-MX" sz="27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de la resiliencia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078572" y="514427"/>
            <a:ext cx="8915400" cy="5892314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es-MX" sz="2000" b="1" dirty="0">
                <a:solidFill>
                  <a:srgbClr val="CC3300"/>
                </a:solidFill>
              </a:rPr>
              <a:t>Curiosidad, interés por el mundo</a:t>
            </a:r>
            <a:r>
              <a:rPr lang="es-MX" sz="2000" dirty="0">
                <a:solidFill>
                  <a:srgbClr val="CC3300"/>
                </a:solidFill>
              </a:rPr>
              <a:t>. Tener interés por lo que nos circunda. Explorar y descubrir lo nuevo y fascinante. Dejarse sorprender, experimentar el asombro.</a:t>
            </a:r>
          </a:p>
          <a:p>
            <a:pPr marL="0" indent="0" algn="just">
              <a:buNone/>
            </a:pPr>
            <a:r>
              <a:rPr lang="es-MX" sz="2000" b="1" dirty="0">
                <a:solidFill>
                  <a:srgbClr val="CC3300"/>
                </a:solidFill>
              </a:rPr>
              <a:t>Amor por el conocimiento y el aprendizaje</a:t>
            </a:r>
            <a:r>
              <a:rPr lang="es-MX" sz="2000" dirty="0">
                <a:solidFill>
                  <a:srgbClr val="CC3300"/>
                </a:solidFill>
              </a:rPr>
              <a:t>. Afán de aprender, dominar lo que se conoce parcialmente. Tendencia a adquirir nuevos conocimientos y nuevas formas de aprender.</a:t>
            </a:r>
          </a:p>
          <a:p>
            <a:pPr marL="0" indent="0" algn="just">
              <a:buNone/>
            </a:pPr>
            <a:r>
              <a:rPr lang="es-MX" sz="2000" b="1" dirty="0">
                <a:solidFill>
                  <a:srgbClr val="CC3300"/>
                </a:solidFill>
              </a:rPr>
              <a:t>Ingenio, originalidad, inteligencia práctica</a:t>
            </a:r>
            <a:r>
              <a:rPr lang="es-MX" sz="2000" dirty="0">
                <a:solidFill>
                  <a:srgbClr val="CC3300"/>
                </a:solidFill>
              </a:rPr>
              <a:t>. Pensar en nuevos y productivos caminos y formas de hacer las cosas.</a:t>
            </a:r>
            <a:r>
              <a:rPr lang="es-MX" sz="2000" b="1" dirty="0">
                <a:solidFill>
                  <a:srgbClr val="CC3300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es-MX" sz="2000" b="1" dirty="0">
                <a:solidFill>
                  <a:srgbClr val="CC3300"/>
                </a:solidFill>
              </a:rPr>
              <a:t>Perseverancia y diligencia</a:t>
            </a:r>
            <a:r>
              <a:rPr lang="es-MX" sz="2000" dirty="0">
                <a:solidFill>
                  <a:srgbClr val="CC3300"/>
                </a:solidFill>
              </a:rPr>
              <a:t>. Terminar lo que uno empieza. Persistir en una actividad aunque existan obstáculos. Obtener satisfacción por las tareas emprendidas y que consiguen finalizarse con éxito.</a:t>
            </a:r>
            <a:br>
              <a:rPr lang="es-MX" sz="2000" dirty="0">
                <a:solidFill>
                  <a:srgbClr val="CC3300"/>
                </a:solidFill>
              </a:rPr>
            </a:br>
            <a:r>
              <a:rPr lang="es-MX" sz="2000" b="1" dirty="0">
                <a:solidFill>
                  <a:srgbClr val="CC3300"/>
                </a:solidFill>
              </a:rPr>
              <a:t>Simpatía, amabilidad, generosidad</a:t>
            </a:r>
            <a:r>
              <a:rPr lang="es-MX" sz="2000" dirty="0">
                <a:solidFill>
                  <a:srgbClr val="CC3300"/>
                </a:solidFill>
              </a:rPr>
              <a:t>.  Hacer favores y buenas acciones para los demás, ayudar y cuidar a otras personas.</a:t>
            </a:r>
          </a:p>
          <a:p>
            <a:pPr marL="0" indent="0" algn="just">
              <a:buNone/>
            </a:pPr>
            <a:r>
              <a:rPr lang="es-MX" sz="2000" b="1" dirty="0">
                <a:solidFill>
                  <a:srgbClr val="CC3300"/>
                </a:solidFill>
              </a:rPr>
              <a:t>Inteligencia emocional, personal y social</a:t>
            </a:r>
            <a:r>
              <a:rPr lang="es-MX" sz="2000" dirty="0">
                <a:solidFill>
                  <a:srgbClr val="CC3300"/>
                </a:solidFill>
              </a:rPr>
              <a:t>. Tener empatía. Ser consciente de las emociones y sentimientos tanto de uno mismo como de los demás.</a:t>
            </a:r>
          </a:p>
          <a:p>
            <a:pPr marL="0" indent="0" algn="just">
              <a:buNone/>
            </a:pPr>
            <a:endParaRPr lang="es-MX" sz="2000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5212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26671" y="493481"/>
            <a:ext cx="8911687" cy="78905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siete pilares de la resiliencia </a:t>
            </a:r>
            <a:br>
              <a:rPr 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26671" y="1394691"/>
            <a:ext cx="8915400" cy="485832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es-MX" dirty="0">
                <a:solidFill>
                  <a:srgbClr val="7030A0"/>
                </a:solidFill>
              </a:rPr>
              <a:t>1) </a:t>
            </a:r>
            <a:r>
              <a:rPr lang="es-MX" b="1" dirty="0">
                <a:solidFill>
                  <a:srgbClr val="7030A0"/>
                </a:solidFill>
              </a:rPr>
              <a:t>"Insigth" o introspección:</a:t>
            </a:r>
            <a:r>
              <a:rPr lang="es-MX" dirty="0">
                <a:solidFill>
                  <a:srgbClr val="7030A0"/>
                </a:solidFill>
              </a:rPr>
              <a:t> capacidad para examinarse internamente, plantearse preguntas difíciles y darse respuestas honestas.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s-MX" dirty="0">
                <a:solidFill>
                  <a:srgbClr val="7030A0"/>
                </a:solidFill>
              </a:rPr>
              <a:t>2) </a:t>
            </a:r>
            <a:r>
              <a:rPr lang="es-MX" b="1" dirty="0">
                <a:solidFill>
                  <a:srgbClr val="7030A0"/>
                </a:solidFill>
              </a:rPr>
              <a:t>Independencia:</a:t>
            </a:r>
            <a:r>
              <a:rPr lang="es-MX" dirty="0">
                <a:solidFill>
                  <a:srgbClr val="7030A0"/>
                </a:solidFill>
              </a:rPr>
              <a:t> capacidad para mantener distancia física y emocional con respecto a los problemas sin caer en el aislamiento.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s-MX" dirty="0">
                <a:solidFill>
                  <a:srgbClr val="7030A0"/>
                </a:solidFill>
              </a:rPr>
              <a:t>3) </a:t>
            </a:r>
            <a:r>
              <a:rPr lang="es-MX" b="1" dirty="0">
                <a:solidFill>
                  <a:srgbClr val="7030A0"/>
                </a:solidFill>
              </a:rPr>
              <a:t>Interacción:</a:t>
            </a:r>
            <a:r>
              <a:rPr lang="es-MX" dirty="0">
                <a:solidFill>
                  <a:srgbClr val="7030A0"/>
                </a:solidFill>
              </a:rPr>
              <a:t> capacidad para establecer lazos íntimos y satisfactorios con otras personas.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s-MX" dirty="0">
                <a:solidFill>
                  <a:srgbClr val="7030A0"/>
                </a:solidFill>
              </a:rPr>
              <a:t>4) </a:t>
            </a:r>
            <a:r>
              <a:rPr lang="es-MX" b="1" dirty="0">
                <a:solidFill>
                  <a:srgbClr val="7030A0"/>
                </a:solidFill>
              </a:rPr>
              <a:t>Iniciativa: </a:t>
            </a:r>
            <a:r>
              <a:rPr lang="es-MX" dirty="0">
                <a:solidFill>
                  <a:srgbClr val="7030A0"/>
                </a:solidFill>
              </a:rPr>
              <a:t>capacidad para hacerse cargo de los problemas y ejercer control sobre ellos.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s-MX" dirty="0">
                <a:solidFill>
                  <a:srgbClr val="7030A0"/>
                </a:solidFill>
              </a:rPr>
              <a:t>5) </a:t>
            </a:r>
            <a:r>
              <a:rPr lang="es-MX" b="1" dirty="0">
                <a:solidFill>
                  <a:srgbClr val="7030A0"/>
                </a:solidFill>
              </a:rPr>
              <a:t>Creatividad:</a:t>
            </a:r>
            <a:r>
              <a:rPr lang="es-MX" dirty="0">
                <a:solidFill>
                  <a:srgbClr val="7030A0"/>
                </a:solidFill>
              </a:rPr>
              <a:t> capacidad para crear orden, belleza y objetivos a partir del caos y del desorden.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s-MX" dirty="0">
                <a:solidFill>
                  <a:srgbClr val="7030A0"/>
                </a:solidFill>
              </a:rPr>
              <a:t>6) </a:t>
            </a:r>
            <a:r>
              <a:rPr lang="es-MX" b="1" dirty="0">
                <a:solidFill>
                  <a:srgbClr val="7030A0"/>
                </a:solidFill>
              </a:rPr>
              <a:t>Sentido del humor:</a:t>
            </a:r>
            <a:r>
              <a:rPr lang="es-MX" dirty="0">
                <a:solidFill>
                  <a:srgbClr val="7030A0"/>
                </a:solidFill>
              </a:rPr>
              <a:t> predisposición del espíritu a la alegría, permite alejarse del foco de tensión, relativizar y positivizar.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s-MX" dirty="0">
                <a:solidFill>
                  <a:srgbClr val="7030A0"/>
                </a:solidFill>
              </a:rPr>
              <a:t>7) </a:t>
            </a:r>
            <a:r>
              <a:rPr lang="es-MX" b="1" dirty="0">
                <a:solidFill>
                  <a:srgbClr val="7030A0"/>
                </a:solidFill>
              </a:rPr>
              <a:t>Conciencia moral:</a:t>
            </a:r>
            <a:r>
              <a:rPr lang="es-MX" dirty="0">
                <a:solidFill>
                  <a:srgbClr val="7030A0"/>
                </a:solidFill>
              </a:rPr>
              <a:t> abarca toda la gama de valores internalizados por cada persona a través de su desarrollo vital. </a:t>
            </a:r>
          </a:p>
          <a:p>
            <a:pPr marL="0" indent="0">
              <a:buNone/>
            </a:pPr>
            <a:endParaRPr lang="es-MX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217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6638" y="624110"/>
            <a:ext cx="8911687" cy="63203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hacer ante una situación de crisis?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468581"/>
            <a:ext cx="8915400" cy="491374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Sentido del humor</a:t>
            </a:r>
          </a:p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Autoestima</a:t>
            </a:r>
          </a:p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Optimismo</a:t>
            </a:r>
          </a:p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Ser pacientes</a:t>
            </a:r>
          </a:p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Aprender a perdonar</a:t>
            </a:r>
          </a:p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Darle un sentido al sufrimiento</a:t>
            </a:r>
          </a:p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Creer en sí mismo y en los demás</a:t>
            </a:r>
          </a:p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Establecer nuevas relaciones</a:t>
            </a:r>
          </a:p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Volver a sonreír</a:t>
            </a:r>
          </a:p>
          <a:p>
            <a:pPr>
              <a:buClr>
                <a:schemeClr val="accent6">
                  <a:lumMod val="75000"/>
                </a:schemeClr>
              </a:buClr>
              <a:buAutoNum type="arabicPeriod"/>
            </a:pPr>
            <a:r>
              <a:rPr lang="es-MX" sz="2000" dirty="0">
                <a:solidFill>
                  <a:srgbClr val="009999"/>
                </a:solidFill>
                <a:latin typeface="Gadugi" panose="020B0502040204020203" pitchFamily="34" charset="0"/>
              </a:rPr>
              <a:t>Empezar a dar  </a:t>
            </a:r>
            <a:endParaRPr lang="es-MX" dirty="0">
              <a:solidFill>
                <a:srgbClr val="009999"/>
              </a:solidFill>
              <a:latin typeface="Gadugi" panose="020B0502040204020203" pitchFamily="34" charset="0"/>
            </a:endParaRPr>
          </a:p>
          <a:p>
            <a:pPr marL="0" indent="0" algn="ctr">
              <a:buNone/>
            </a:pPr>
            <a:r>
              <a:rPr lang="es-MX" b="1" dirty="0">
                <a:latin typeface="Lucida Calligraphy" panose="03010101010101010101" pitchFamily="66" charset="0"/>
              </a:rPr>
              <a:t> 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</a:rPr>
              <a:t>“ALCANZAR LA ALEGRÍA A TRAVÉS DEL DOLOR”</a:t>
            </a:r>
          </a:p>
        </p:txBody>
      </p:sp>
    </p:spTree>
    <p:extLst>
      <p:ext uri="{BB962C8B-B14F-4D97-AF65-F5344CB8AC3E}">
        <p14:creationId xmlns:p14="http://schemas.microsoft.com/office/powerpoint/2010/main" val="221796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8325577">
            <a:off x="62998" y="2090696"/>
            <a:ext cx="4801674" cy="675628"/>
          </a:xfrm>
        </p:spPr>
        <p:txBody>
          <a:bodyPr>
            <a:normAutofit fontScale="90000"/>
          </a:bodyPr>
          <a:lstStyle/>
          <a:p>
            <a:r>
              <a:rPr lang="es-MX" sz="3200" dirty="0">
                <a:solidFill>
                  <a:schemeClr val="accent6"/>
                </a:solidFill>
                <a:latin typeface="Lucida Calligraphy" panose="03010101010101010101" pitchFamily="66" charset="0"/>
              </a:rPr>
              <a:t>Casita de la resiliencia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148" y="357187"/>
            <a:ext cx="4580420" cy="613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154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0307" y="601121"/>
            <a:ext cx="8911687" cy="743296"/>
          </a:xfrm>
        </p:spPr>
        <p:txBody>
          <a:bodyPr/>
          <a:lstStyle/>
          <a:p>
            <a:pPr algn="ctr"/>
            <a:r>
              <a:rPr lang="es-MX" dirty="0"/>
              <a:t> </a:t>
            </a:r>
            <a:r>
              <a:rPr lang="es-MX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casita estará conformada por: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56594" y="1586826"/>
            <a:ext cx="8915400" cy="4434760"/>
          </a:xfrm>
        </p:spPr>
        <p:txBody>
          <a:bodyPr>
            <a:normAutofit/>
          </a:bodyPr>
          <a:lstStyle/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MX" b="1" i="1" dirty="0">
                <a:solidFill>
                  <a:schemeClr val="accent6"/>
                </a:solidFill>
              </a:rPr>
              <a:t>Suelo</a:t>
            </a:r>
            <a:r>
              <a:rPr lang="es-MX" dirty="0">
                <a:solidFill>
                  <a:srgbClr val="7030A0"/>
                </a:solidFill>
              </a:rPr>
              <a:t>.- Son las </a:t>
            </a:r>
            <a:r>
              <a:rPr lang="es-MX" b="1" dirty="0">
                <a:solidFill>
                  <a:srgbClr val="7030A0"/>
                </a:solidFill>
              </a:rPr>
              <a:t>necesidades materiales básicas</a:t>
            </a:r>
            <a:r>
              <a:rPr lang="es-MX" dirty="0">
                <a:solidFill>
                  <a:srgbClr val="7030A0"/>
                </a:solidFill>
              </a:rPr>
              <a:t>: vivienda, alimento, ropa, la seguridad… con las que debemos contar para que la construcción de la resiliencia pueda comenzar.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MX" b="1" i="1" dirty="0">
                <a:solidFill>
                  <a:schemeClr val="accent6"/>
                </a:solidFill>
              </a:rPr>
              <a:t>Cimientos</a:t>
            </a:r>
            <a:r>
              <a:rPr lang="es-MX" dirty="0">
                <a:solidFill>
                  <a:srgbClr val="7030A0"/>
                </a:solidFill>
              </a:rPr>
              <a:t>.- Responden a la </a:t>
            </a:r>
            <a:r>
              <a:rPr lang="es-MX" b="1" dirty="0">
                <a:solidFill>
                  <a:srgbClr val="7030A0"/>
                </a:solidFill>
              </a:rPr>
              <a:t>confianza adquirida </a:t>
            </a:r>
            <a:r>
              <a:rPr lang="es-MX" dirty="0">
                <a:solidFill>
                  <a:srgbClr val="7030A0"/>
                </a:solidFill>
              </a:rPr>
              <a:t>a través de las experiencias vividas con los más cercanos. El vínculo que nos une a familia, amigos… sentirnos aceptados.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MX" b="1" i="1" dirty="0">
                <a:solidFill>
                  <a:schemeClr val="accent6"/>
                </a:solidFill>
              </a:rPr>
              <a:t>Planta baja</a:t>
            </a:r>
            <a:r>
              <a:rPr lang="es-MX" dirty="0">
                <a:solidFill>
                  <a:srgbClr val="7030A0"/>
                </a:solidFill>
              </a:rPr>
              <a:t>.- la necesidad de dotar de sentido a lo que nos ocurre. </a:t>
            </a:r>
            <a:r>
              <a:rPr lang="es-MX" b="1" dirty="0">
                <a:solidFill>
                  <a:srgbClr val="7030A0"/>
                </a:solidFill>
              </a:rPr>
              <a:t>Encontrar y crear sentidos de vida</a:t>
            </a:r>
            <a:r>
              <a:rPr lang="es-MX" dirty="0">
                <a:solidFill>
                  <a:srgbClr val="7030A0"/>
                </a:solidFill>
              </a:rPr>
              <a:t>. 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MX" b="1" i="1" dirty="0">
                <a:solidFill>
                  <a:schemeClr val="accent6"/>
                </a:solidFill>
              </a:rPr>
              <a:t>Primer piso</a:t>
            </a:r>
            <a:r>
              <a:rPr lang="es-MX" dirty="0">
                <a:solidFill>
                  <a:srgbClr val="7030A0"/>
                </a:solidFill>
              </a:rPr>
              <a:t>.- Se sitúan aquellos elementos  como las </a:t>
            </a:r>
            <a:r>
              <a:rPr lang="es-MX" b="1" dirty="0">
                <a:solidFill>
                  <a:srgbClr val="7030A0"/>
                </a:solidFill>
              </a:rPr>
              <a:t>aptitudes</a:t>
            </a:r>
            <a:r>
              <a:rPr lang="es-MX" dirty="0">
                <a:solidFill>
                  <a:srgbClr val="7030A0"/>
                </a:solidFill>
              </a:rPr>
              <a:t> </a:t>
            </a:r>
            <a:r>
              <a:rPr lang="es-MX" b="1" dirty="0">
                <a:solidFill>
                  <a:srgbClr val="7030A0"/>
                </a:solidFill>
              </a:rPr>
              <a:t>personales y sociales, autoestima, sentido del humor</a:t>
            </a:r>
            <a:r>
              <a:rPr lang="es-MX" dirty="0">
                <a:solidFill>
                  <a:srgbClr val="7030A0"/>
                </a:solidFill>
              </a:rPr>
              <a:t>. Son elementos básicos en la resiliencia.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MX" b="1" i="1" dirty="0">
                <a:solidFill>
                  <a:schemeClr val="accent6"/>
                </a:solidFill>
              </a:rPr>
              <a:t>Desván</a:t>
            </a:r>
            <a:r>
              <a:rPr lang="es-MX" dirty="0">
                <a:solidFill>
                  <a:srgbClr val="7030A0"/>
                </a:solidFill>
              </a:rPr>
              <a:t>.- La apertura a las </a:t>
            </a:r>
            <a:r>
              <a:rPr lang="es-MX" b="1" dirty="0">
                <a:solidFill>
                  <a:srgbClr val="7030A0"/>
                </a:solidFill>
              </a:rPr>
              <a:t>nuevas experiencias</a:t>
            </a:r>
            <a:r>
              <a:rPr lang="es-MX" dirty="0">
                <a:solidFill>
                  <a:srgbClr val="7030A0"/>
                </a:solidFill>
              </a:rPr>
              <a:t>. A incorporar elementos nuevos que ayuden en la construcción de la resiliencia.</a:t>
            </a:r>
          </a:p>
        </p:txBody>
      </p:sp>
    </p:spTree>
    <p:extLst>
      <p:ext uri="{BB962C8B-B14F-4D97-AF65-F5344CB8AC3E}">
        <p14:creationId xmlns:p14="http://schemas.microsoft.com/office/powerpoint/2010/main" val="40996382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/>
          <p:cNvSpPr/>
          <p:nvPr/>
        </p:nvSpPr>
        <p:spPr>
          <a:xfrm>
            <a:off x="2233568" y="591424"/>
            <a:ext cx="8848287" cy="914400"/>
          </a:xfrm>
          <a:prstGeom prst="roundRect">
            <a:avLst/>
          </a:prstGeom>
          <a:solidFill>
            <a:srgbClr val="FFFFD5"/>
          </a:solidFill>
          <a:ln>
            <a:solidFill>
              <a:srgbClr val="FFCC6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Fuentes de la resiliencia</a:t>
            </a:r>
          </a:p>
        </p:txBody>
      </p:sp>
      <p:sp>
        <p:nvSpPr>
          <p:cNvPr id="5" name="Rectángulo: esquinas redondeadas 4"/>
          <p:cNvSpPr/>
          <p:nvPr/>
        </p:nvSpPr>
        <p:spPr>
          <a:xfrm>
            <a:off x="2233568" y="4204283"/>
            <a:ext cx="1996579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“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  <a:latin typeface="Algerian" panose="04020705040A02060702" pitchFamily="82" charset="0"/>
              </a:rPr>
              <a:t>Yo puedo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”</a:t>
            </a:r>
          </a:p>
        </p:txBody>
      </p:sp>
      <p:sp>
        <p:nvSpPr>
          <p:cNvPr id="6" name="Rectángulo: esquinas redondeadas 5"/>
          <p:cNvSpPr/>
          <p:nvPr/>
        </p:nvSpPr>
        <p:spPr>
          <a:xfrm>
            <a:off x="2304873" y="5332602"/>
            <a:ext cx="1925274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7030A0"/>
                </a:solidFill>
              </a:rPr>
              <a:t>“</a:t>
            </a:r>
            <a:r>
              <a:rPr lang="es-MX" b="1" dirty="0">
                <a:solidFill>
                  <a:srgbClr val="7030A0"/>
                </a:solidFill>
                <a:latin typeface="Algerian" panose="04020705040A02060702" pitchFamily="82" charset="0"/>
              </a:rPr>
              <a:t>Yo estoy</a:t>
            </a:r>
            <a:r>
              <a:rPr lang="es-MX" b="1" dirty="0">
                <a:solidFill>
                  <a:srgbClr val="7030A0"/>
                </a:solidFill>
              </a:rPr>
              <a:t>”</a:t>
            </a:r>
          </a:p>
        </p:txBody>
      </p:sp>
      <p:sp>
        <p:nvSpPr>
          <p:cNvPr id="9" name="Rectángulo: esquinas redondeadas 8"/>
          <p:cNvSpPr/>
          <p:nvPr/>
        </p:nvSpPr>
        <p:spPr>
          <a:xfrm>
            <a:off x="2269221" y="3071768"/>
            <a:ext cx="1925274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es-MX" b="1" dirty="0">
                <a:solidFill>
                  <a:schemeClr val="accent5">
                    <a:lumMod val="75000"/>
                  </a:schemeClr>
                </a:solidFill>
                <a:latin typeface="Algerian" panose="04020705040A02060702" pitchFamily="82" charset="0"/>
              </a:rPr>
              <a:t>Yo soy</a:t>
            </a:r>
            <a:r>
              <a:rPr lang="es-MX" b="1" dirty="0">
                <a:solidFill>
                  <a:schemeClr val="accent5">
                    <a:lumMod val="75000"/>
                  </a:schemeClr>
                </a:solidFill>
              </a:rPr>
              <a:t>”</a:t>
            </a:r>
          </a:p>
        </p:txBody>
      </p:sp>
      <p:sp>
        <p:nvSpPr>
          <p:cNvPr id="10" name="Rectángulo: esquinas redondeadas 9"/>
          <p:cNvSpPr/>
          <p:nvPr/>
        </p:nvSpPr>
        <p:spPr>
          <a:xfrm>
            <a:off x="2233568" y="1943449"/>
            <a:ext cx="1925274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0070C0"/>
                </a:solidFill>
              </a:rPr>
              <a:t>“</a:t>
            </a:r>
            <a:r>
              <a:rPr lang="es-MX" b="1" dirty="0">
                <a:solidFill>
                  <a:srgbClr val="0070C0"/>
                </a:solidFill>
                <a:latin typeface="Algerian" panose="04020705040A02060702" pitchFamily="82" charset="0"/>
              </a:rPr>
              <a:t>Yo tengo</a:t>
            </a:r>
            <a:r>
              <a:rPr lang="es-MX" b="1" dirty="0">
                <a:solidFill>
                  <a:srgbClr val="0070C0"/>
                </a:solidFill>
              </a:rPr>
              <a:t>”</a:t>
            </a:r>
          </a:p>
        </p:txBody>
      </p:sp>
      <p:sp>
        <p:nvSpPr>
          <p:cNvPr id="7" name="Rectángulo: esquinas redondeadas 6"/>
          <p:cNvSpPr/>
          <p:nvPr/>
        </p:nvSpPr>
        <p:spPr>
          <a:xfrm>
            <a:off x="4409811" y="1943449"/>
            <a:ext cx="6672045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0070C0"/>
                </a:solidFill>
              </a:rPr>
              <a:t>Relaciones confiables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0070C0"/>
                </a:solidFill>
              </a:rPr>
              <a:t>Ambiente familiar estable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0070C0"/>
                </a:solidFill>
              </a:rPr>
              <a:t>Un hogar estructurado y con reglas</a:t>
            </a:r>
          </a:p>
        </p:txBody>
      </p:sp>
      <p:sp>
        <p:nvSpPr>
          <p:cNvPr id="8" name="Rectángulo: esquinas redondeadas 7"/>
          <p:cNvSpPr/>
          <p:nvPr/>
        </p:nvSpPr>
        <p:spPr>
          <a:xfrm>
            <a:off x="4409810" y="3071768"/>
            <a:ext cx="6672047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Respetuoso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Alguien al que le gusta ayudar y demostrar su afecto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Alguien a quien los otros aprecian y quieren</a:t>
            </a:r>
          </a:p>
        </p:txBody>
      </p:sp>
      <p:sp>
        <p:nvSpPr>
          <p:cNvPr id="11" name="Rectángulo: esquinas redondeadas 10"/>
          <p:cNvSpPr/>
          <p:nvPr/>
        </p:nvSpPr>
        <p:spPr>
          <a:xfrm>
            <a:off x="4409810" y="4200087"/>
            <a:ext cx="6672045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Ser persistente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Comunicarme adecuadamente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Buscar relaciones confiables</a:t>
            </a:r>
          </a:p>
        </p:txBody>
      </p:sp>
      <p:sp>
        <p:nvSpPr>
          <p:cNvPr id="13" name="Rectángulo: esquinas redondeadas 12"/>
          <p:cNvSpPr/>
          <p:nvPr/>
        </p:nvSpPr>
        <p:spPr>
          <a:xfrm>
            <a:off x="4409810" y="5338193"/>
            <a:ext cx="6672045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7030A0"/>
                </a:solidFill>
              </a:rPr>
              <a:t>Dispuesto a responsabilizarse de sus actos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7030A0"/>
                </a:solidFill>
              </a:rPr>
              <a:t>Seguro que todo va a salir bien</a:t>
            </a:r>
          </a:p>
        </p:txBody>
      </p:sp>
    </p:spTree>
    <p:extLst>
      <p:ext uri="{BB962C8B-B14F-4D97-AF65-F5344CB8AC3E}">
        <p14:creationId xmlns:p14="http://schemas.microsoft.com/office/powerpoint/2010/main" val="3161705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s-MX" sz="3200" dirty="0">
                <a:solidFill>
                  <a:srgbClr val="FF0066"/>
                </a:solidFill>
                <a:latin typeface="Lucida Handwriting" panose="03010101010101010101" pitchFamily="66" charset="0"/>
              </a:rPr>
            </a:br>
            <a:r>
              <a:rPr lang="es-MX" sz="3200" dirty="0">
                <a:solidFill>
                  <a:srgbClr val="FF0066"/>
                </a:solidFill>
                <a:latin typeface="Lucida Handwriting" panose="03010101010101010101" pitchFamily="66" charset="0"/>
              </a:rPr>
              <a:t>PLENITUD ADOLESCENTE</a:t>
            </a:r>
            <a:endParaRPr lang="es-MX" sz="32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3"/>
          </p:nvPr>
        </p:nvSpPr>
        <p:spPr>
          <a:xfrm>
            <a:off x="2589211" y="4663439"/>
            <a:ext cx="9343709" cy="899161"/>
          </a:xfrm>
        </p:spPr>
        <p:txBody>
          <a:bodyPr/>
          <a:lstStyle/>
          <a:p>
            <a:pPr algn="just"/>
            <a:r>
              <a:rPr lang="es-MX" b="1" dirty="0">
                <a:solidFill>
                  <a:srgbClr val="006699"/>
                </a:solidFill>
              </a:rPr>
              <a:t>Asume la iniciativa, autodisciplina y perseverancia como elementos que lo conducirán a la plenitud y trascendencia.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589211" y="3416771"/>
            <a:ext cx="8915400" cy="729622"/>
          </a:xfrm>
        </p:spPr>
        <p:txBody>
          <a:bodyPr/>
          <a:lstStyle/>
          <a:p>
            <a:r>
              <a:rPr lang="es-MX" sz="3600" dirty="0">
                <a:solidFill>
                  <a:schemeClr val="accent2"/>
                </a:solidFill>
              </a:rPr>
              <a:t>Propósito del tema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2610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7724077" y="25588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s-MX" dirty="0">
              <a:latin typeface="Lucida Handwriting" panose="03010101010101010101" pitchFamily="66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53247821"/>
              </p:ext>
            </p:extLst>
          </p:nvPr>
        </p:nvGraphicFramePr>
        <p:xfrm>
          <a:off x="2322631" y="511629"/>
          <a:ext cx="9025232" cy="5900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43798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23313" y="518998"/>
            <a:ext cx="4868883" cy="107229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la trascendencia?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7048767" y="1809998"/>
            <a:ext cx="4313864" cy="40029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b="1" dirty="0">
                <a:solidFill>
                  <a:srgbClr val="002060"/>
                </a:solidFill>
              </a:rPr>
              <a:t>Trascendencia</a:t>
            </a:r>
            <a:r>
              <a:rPr lang="es-MX" sz="2400" dirty="0">
                <a:solidFill>
                  <a:srgbClr val="002060"/>
                </a:solidFill>
              </a:rPr>
              <a:t> es un concepto que designa aquello que va más allá o que se encuentra por encima de determinado límite.</a:t>
            </a:r>
          </a:p>
          <a:p>
            <a:pPr marL="0" indent="0" algn="ctr">
              <a:buNone/>
            </a:pPr>
            <a:r>
              <a:rPr lang="es-MX" sz="2400" b="1" dirty="0">
                <a:solidFill>
                  <a:srgbClr val="002060"/>
                </a:solidFill>
              </a:rPr>
              <a:t> </a:t>
            </a:r>
            <a:r>
              <a:rPr lang="es-MX" sz="2400" dirty="0">
                <a:solidFill>
                  <a:srgbClr val="002060"/>
                </a:solidFill>
              </a:rPr>
              <a:t>Trascender significa pasar de un ámbito a otro, atravesando el límite que los separa.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869" y="518998"/>
            <a:ext cx="4512043" cy="207199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869" y="2844577"/>
            <a:ext cx="4512043" cy="338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532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3524203" y="805571"/>
            <a:ext cx="8344524" cy="2839579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El hombre es trascendencia de su propio ser, superándose así mismo, se actualiza en tanto que trasciende. </a:t>
            </a:r>
            <a:br>
              <a:rPr lang="es-MX" sz="3200" dirty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Semibold" panose="020B0700000000000000" pitchFamily="34" charset="-128"/>
                <a:ea typeface="Yu Gothic UI Semibold" panose="020B0700000000000000" pitchFamily="34" charset="-128"/>
              </a:rPr>
            </a:br>
            <a:br>
              <a:rPr lang="es-MX" sz="3200" dirty="0">
                <a:solidFill>
                  <a:srgbClr val="808000"/>
                </a:solidFill>
                <a:latin typeface="Yu Gothic UI Semibold" panose="020B0700000000000000" pitchFamily="34" charset="-128"/>
                <a:ea typeface="Yu Gothic UI Semibold" panose="020B0700000000000000" pitchFamily="34" charset="-128"/>
              </a:rPr>
            </a:br>
            <a:r>
              <a:rPr lang="es-MX" sz="3200" dirty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(E. Coreth)</a:t>
            </a: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3"/>
          </p:nvPr>
        </p:nvSpPr>
        <p:spPr>
          <a:xfrm>
            <a:off x="1757939" y="4366162"/>
            <a:ext cx="8915400" cy="1251857"/>
          </a:xfrm>
        </p:spPr>
        <p:txBody>
          <a:bodyPr/>
          <a:lstStyle/>
          <a:p>
            <a:pPr algn="just"/>
            <a:r>
              <a:rPr lang="es-MX" b="1" dirty="0">
                <a:solidFill>
                  <a:srgbClr val="FF6600"/>
                </a:solidFill>
              </a:rPr>
              <a:t>Trascender significa la acción de sobresalir, de pasar de dentro a fuera de un determinado ámbito, superando su limitación.</a:t>
            </a:r>
          </a:p>
        </p:txBody>
      </p:sp>
      <p:pic>
        <p:nvPicPr>
          <p:cNvPr id="1026" name="Picture 2" descr="http://2.bp.blogspot.com/-gvDzFmle3a4/VadpNwqGn7I/AAAAAAAACnE/SBFdN69A49o/s1600/537298_246214845523126_3895662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60" y="805571"/>
            <a:ext cx="3246943" cy="324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9764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15419" y="640888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es-MX" sz="2800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que contribuyen a su proyecto de vida para trascender, así como para mantener una salud integral en la adolescencia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sz="half" idx="1"/>
          </p:nvPr>
        </p:nvSpPr>
        <p:spPr>
          <a:xfrm>
            <a:off x="2307698" y="2072081"/>
            <a:ext cx="2956565" cy="38140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400" dirty="0">
              <a:solidFill>
                <a:srgbClr val="FF6600"/>
              </a:solidFill>
            </a:endParaRPr>
          </a:p>
          <a:p>
            <a:pPr marL="0" indent="0">
              <a:buNone/>
            </a:pPr>
            <a:endParaRPr lang="es-MX" sz="2400" dirty="0">
              <a:solidFill>
                <a:srgbClr val="FF6600"/>
              </a:solidFill>
            </a:endParaRPr>
          </a:p>
          <a:p>
            <a:pPr marL="0" indent="0">
              <a:buNone/>
            </a:pPr>
            <a:r>
              <a:rPr lang="es-MX" sz="2800" b="1" dirty="0">
                <a:solidFill>
                  <a:srgbClr val="00B050"/>
                </a:solidFill>
              </a:rPr>
              <a:t>Iniciativa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00B050"/>
                </a:solidFill>
              </a:rPr>
              <a:t>Autodisciplina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00B050"/>
                </a:solidFill>
              </a:rPr>
              <a:t>Perseverancia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721" y="2444972"/>
            <a:ext cx="5296385" cy="344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34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748" y="175491"/>
            <a:ext cx="7158082" cy="654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3101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3201" y="531831"/>
            <a:ext cx="8911687" cy="1280890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Estrategias que permiten a los adolescentes tomar decisiones informadas y responsables</a:t>
            </a:r>
          </a:p>
        </p:txBody>
      </p:sp>
      <p:sp useBgFill="1"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383201" y="2169407"/>
            <a:ext cx="8915400" cy="4197837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MX" sz="8000" dirty="0">
                <a:solidFill>
                  <a:srgbClr val="FF0000"/>
                </a:solidFill>
                <a:latin typeface="AR BERKLEY" panose="02000000000000000000" pitchFamily="2" charset="0"/>
              </a:rPr>
              <a:t>CUERPO</a:t>
            </a:r>
          </a:p>
          <a:p>
            <a:pPr algn="just">
              <a:lnSpc>
                <a:spcPct val="12000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s-MX" sz="8000" dirty="0">
                <a:solidFill>
                  <a:schemeClr val="accent2">
                    <a:lumMod val="50000"/>
                  </a:schemeClr>
                </a:solidFill>
              </a:rPr>
              <a:t>Deja un mal hábito durante una semana. (alcohol, los refrescos, el tabaco, etc.) Una semana después, ve cómo te sientes.</a:t>
            </a:r>
          </a:p>
          <a:p>
            <a:pPr algn="just">
              <a:lnSpc>
                <a:spcPct val="12000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s-MX" sz="8000" dirty="0">
                <a:solidFill>
                  <a:schemeClr val="accent2">
                    <a:lumMod val="50000"/>
                  </a:schemeClr>
                </a:solidFill>
              </a:rPr>
              <a:t>Inicia un programa de ejercicios y practica durante tres días. (camina, corre, nada, patina, etc.) Elige algo que realmente te guste.</a:t>
            </a:r>
          </a:p>
          <a:p>
            <a:pPr marL="0" indent="0" algn="just">
              <a:lnSpc>
                <a:spcPct val="120000"/>
              </a:lnSpc>
              <a:buClr>
                <a:srgbClr val="FF0000"/>
              </a:buClr>
              <a:buNone/>
            </a:pPr>
            <a:r>
              <a:rPr lang="es-MX" sz="8000" dirty="0">
                <a:solidFill>
                  <a:srgbClr val="FF0000"/>
                </a:solidFill>
                <a:latin typeface="AR BERKLEY" panose="02000000000000000000" pitchFamily="2" charset="0"/>
              </a:rPr>
              <a:t>MENTE</a:t>
            </a:r>
          </a:p>
          <a:p>
            <a:pPr algn="just">
              <a:lnSpc>
                <a:spcPct val="12000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s-MX" sz="8000" dirty="0">
                <a:solidFill>
                  <a:schemeClr val="accent2">
                    <a:lumMod val="50000"/>
                  </a:schemeClr>
                </a:solidFill>
              </a:rPr>
              <a:t>Lee el periódico todos los días. Pon especial atención a los titulares y a la página de opinión.</a:t>
            </a:r>
          </a:p>
          <a:p>
            <a:pPr algn="just">
              <a:lnSpc>
                <a:spcPct val="12000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s-MX" sz="8000" dirty="0">
                <a:solidFill>
                  <a:schemeClr val="accent2">
                    <a:lumMod val="50000"/>
                  </a:schemeClr>
                </a:solidFill>
              </a:rPr>
              <a:t>Suscríbete a una revista que tenga algún valor educativo, como National Geographic, Mecánica Popular.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es-MX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 </a:t>
            </a:r>
          </a:p>
        </p:txBody>
      </p:sp>
      <p:pic>
        <p:nvPicPr>
          <p:cNvPr id="2060" name="Picture 12" descr="Resultado de imagen para Ejercic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73" y="2648794"/>
            <a:ext cx="1961128" cy="130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Resultado de imagen para lee el period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4873" y="4856358"/>
            <a:ext cx="1961128" cy="144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2000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961901"/>
            <a:ext cx="8915400" cy="4222495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>
                <a:solidFill>
                  <a:srgbClr val="FF0000"/>
                </a:solidFill>
                <a:latin typeface="AR BERKLEY" panose="02000000000000000000" pitchFamily="2" charset="0"/>
              </a:rPr>
              <a:t>CORAZÓN</a:t>
            </a:r>
          </a:p>
          <a:p>
            <a:pPr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</a:rPr>
              <a:t>Sal con alguien de tu familia, con tu mamá o tu hermano. Vean un juego, una película, vayan de compras.</a:t>
            </a:r>
          </a:p>
          <a:p>
            <a:pPr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</a:rPr>
              <a:t>Comienza hoy a formar tu colección de humor. Recorta tus caricaturas favoritas, compra películas cómicas. En poco tiempo, tendrás a dónde acudir cuando te sientas tenso.</a:t>
            </a:r>
          </a:p>
          <a:p>
            <a:pPr marL="0" indent="0" algn="just">
              <a:buClr>
                <a:srgbClr val="FF0000"/>
              </a:buClr>
              <a:buNone/>
            </a:pPr>
            <a:r>
              <a:rPr lang="es-MX" sz="2000" dirty="0">
                <a:solidFill>
                  <a:srgbClr val="FF0000"/>
                </a:solidFill>
                <a:latin typeface="AR BERKLEY" panose="02000000000000000000" pitchFamily="2" charset="0"/>
              </a:rPr>
              <a:t>ALMA</a:t>
            </a:r>
          </a:p>
          <a:p>
            <a:pPr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s-MX" sz="2000" dirty="0">
                <a:solidFill>
                  <a:srgbClr val="006699"/>
                </a:solidFill>
              </a:rPr>
              <a:t>Contempla la puesta de sol hoy, o levántate temprano para ver el amanecer.</a:t>
            </a:r>
          </a:p>
          <a:p>
            <a:pPr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es-MX" sz="2000" dirty="0">
                <a:solidFill>
                  <a:srgbClr val="006699"/>
                </a:solidFill>
              </a:rPr>
              <a:t>Si aún no lo has hecho, comienza un diario.</a:t>
            </a:r>
          </a:p>
          <a:p>
            <a:pPr marL="0" indent="0">
              <a:buNone/>
            </a:pPr>
            <a:endParaRPr lang="es-MX" sz="20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32" name="Picture 8" descr="Resultado de imagen para salir al c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53" y="1441849"/>
            <a:ext cx="2123107" cy="125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elcometoibiza.com/wp-content/uploads/2015/06/puesta-de-sol-kumharas-welcometoibiz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52" y="3679516"/>
            <a:ext cx="2123107" cy="159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9982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038" y="378234"/>
            <a:ext cx="10085376" cy="60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362199" y="1683966"/>
            <a:ext cx="8915400" cy="2879725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rgbClr val="CC0099"/>
                </a:solidFill>
              </a:rPr>
              <a:t>“</a:t>
            </a:r>
            <a:r>
              <a:rPr lang="es-MX" u="sng" dirty="0">
                <a:solidFill>
                  <a:srgbClr val="CC0099"/>
                </a:solidFill>
              </a:rPr>
              <a:t>Compromiso personal</a:t>
            </a:r>
            <a:r>
              <a:rPr lang="es-MX" dirty="0">
                <a:solidFill>
                  <a:srgbClr val="CC0099"/>
                </a:solidFill>
              </a:rPr>
              <a:t> para la práctica de conductas de </a:t>
            </a:r>
            <a:r>
              <a:rPr lang="es-MX" b="1" dirty="0">
                <a:solidFill>
                  <a:srgbClr val="CC0099"/>
                </a:solidFill>
              </a:rPr>
              <a:t>iniciativa</a:t>
            </a:r>
            <a:r>
              <a:rPr lang="es-MX" dirty="0">
                <a:solidFill>
                  <a:srgbClr val="CC0099"/>
                </a:solidFill>
              </a:rPr>
              <a:t>, </a:t>
            </a:r>
            <a:r>
              <a:rPr lang="es-MX" b="1" dirty="0">
                <a:solidFill>
                  <a:srgbClr val="CC0099"/>
                </a:solidFill>
              </a:rPr>
              <a:t>autodisciplina</a:t>
            </a:r>
            <a:r>
              <a:rPr lang="es-MX" dirty="0">
                <a:solidFill>
                  <a:srgbClr val="CC0099"/>
                </a:solidFill>
              </a:rPr>
              <a:t> y </a:t>
            </a:r>
            <a:r>
              <a:rPr lang="es-MX" b="1" dirty="0">
                <a:solidFill>
                  <a:srgbClr val="CC0099"/>
                </a:solidFill>
              </a:rPr>
              <a:t>perseverancia</a:t>
            </a:r>
            <a:r>
              <a:rPr lang="es-MX" dirty="0">
                <a:solidFill>
                  <a:srgbClr val="CC0099"/>
                </a:solidFill>
              </a:rPr>
              <a:t> para el desarrollo de una plenitud adolescente.”</a:t>
            </a:r>
          </a:p>
        </p:txBody>
      </p:sp>
      <p:pic>
        <p:nvPicPr>
          <p:cNvPr id="1030" name="Picture 6" descr="Resultado de imagen para bajar de pe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3057">
            <a:off x="351622" y="361120"/>
            <a:ext cx="2882501" cy="152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bajar de pes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6515">
            <a:off x="10037514" y="278965"/>
            <a:ext cx="1814852" cy="168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sultado de imagen para bajar de pes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06" y="4641840"/>
            <a:ext cx="2711420" cy="195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6118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92294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69409"/>
            <a:ext cx="8915400" cy="4199868"/>
          </a:xfrm>
        </p:spPr>
        <p:txBody>
          <a:bodyPr/>
          <a:lstStyle/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Montes, Tayde, </a:t>
            </a:r>
            <a:r>
              <a:rPr lang="es-MX" i="1" dirty="0">
                <a:solidFill>
                  <a:schemeClr val="accent2">
                    <a:lumMod val="50000"/>
                  </a:schemeClr>
                </a:solidFill>
              </a:rPr>
              <a:t>et.al.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(2016). </a:t>
            </a:r>
            <a:r>
              <a:rPr lang="es-MX" i="1" dirty="0">
                <a:solidFill>
                  <a:schemeClr val="accent2">
                    <a:lumMod val="50000"/>
                  </a:schemeClr>
                </a:solidFill>
              </a:rPr>
              <a:t>Desarrollo Personal.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 Toluca, Edo. de México: UAEM.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Repetto, Elvira. (2009). </a:t>
            </a:r>
            <a:r>
              <a:rPr lang="es-MX" i="1" dirty="0">
                <a:solidFill>
                  <a:schemeClr val="accent2">
                    <a:lumMod val="50000"/>
                  </a:schemeClr>
                </a:solidFill>
              </a:rPr>
              <a:t>Formación en competencias socioemocionales. Libro del formador.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Madrid: La Muralla.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Jungham, Frida. (2001). </a:t>
            </a:r>
            <a:r>
              <a:rPr lang="es-MX" i="1" dirty="0">
                <a:solidFill>
                  <a:schemeClr val="accent2">
                    <a:lumMod val="50000"/>
                  </a:schemeClr>
                </a:solidFill>
              </a:rPr>
              <a:t>Mente y emoción en tu trabajo. Inteligencia emocional. México: LEO.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Covey, Sean. (2003). </a:t>
            </a:r>
            <a:r>
              <a:rPr lang="es-MX" i="1" dirty="0">
                <a:solidFill>
                  <a:schemeClr val="accent2">
                    <a:lumMod val="50000"/>
                  </a:schemeClr>
                </a:solidFill>
              </a:rPr>
              <a:t>Los 7 hábitos de los adolescentes altamente efectivos. La mejor guía práctica para el éxito juvenil.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México: Grijalbo.</a:t>
            </a:r>
          </a:p>
          <a:p>
            <a:pPr marL="0" indent="0" algn="just">
              <a:buClr>
                <a:srgbClr val="FF3399"/>
              </a:buClr>
              <a:buNone/>
            </a:pP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455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2628"/>
          </a:xfrm>
        </p:spPr>
        <p:txBody>
          <a:bodyPr>
            <a:noAutofit/>
          </a:bodyPr>
          <a:lstStyle/>
          <a:p>
            <a:pPr algn="ctr"/>
            <a:r>
              <a:rPr lang="es-MX" sz="3200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761688"/>
            <a:ext cx="8915400" cy="4149534"/>
          </a:xfrm>
        </p:spPr>
        <p:txBody>
          <a:bodyPr/>
          <a:lstStyle/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http://www.monografias.com/trabajos44/frustracion/frustracion2.shtml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https://www.significados.com/tolerancia/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https://miespacioresiliente.wordpress.com/2013/03/31/la-casita-de-vanistendael/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http://www.mantra.com.ar/contconducta/resiliencia.html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http://www.monografias.com/trabajos95/resiliencia-y-factores-proteccion-infancia/resiliencia-y-factores-proteccion-infancia.shtml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http://www.losandes.com.ar/article/caracteristicas-de-la-resiliencia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http://www.crecimiento-y-bienestar-emocional.com/frustracion.html</a:t>
            </a:r>
          </a:p>
          <a:p>
            <a:pPr algn="just"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http://www.colomos.ceti.mx/Goe/documentos/PRODUCTO_GUIA_DOCENTES.pdf</a:t>
            </a:r>
          </a:p>
          <a:p>
            <a:pPr marL="0" indent="0">
              <a:buClr>
                <a:srgbClr val="00B0F0"/>
              </a:buClr>
              <a:buNone/>
            </a:pPr>
            <a:endParaRPr lang="es-MX" dirty="0">
              <a:solidFill>
                <a:srgbClr val="006699"/>
              </a:solidFill>
            </a:endParaRPr>
          </a:p>
          <a:p>
            <a:pPr marL="0" indent="0">
              <a:buClr>
                <a:srgbClr val="00B0F0"/>
              </a:buClr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657069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012371"/>
            <a:ext cx="8915400" cy="4898851"/>
          </a:xfrm>
        </p:spPr>
        <p:txBody>
          <a:bodyPr/>
          <a:lstStyle/>
          <a:p>
            <a:pPr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http://psicologiayautoayuda.com/psicologia/consejos-psicologia/que-es-la-baja-tolerancia-a-la-frustracion/</a:t>
            </a:r>
          </a:p>
          <a:p>
            <a:pPr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http://mjdunjo.com/2011/01/10/tolerancia-a-la-frustración/</a:t>
            </a:r>
          </a:p>
          <a:p>
            <a:pPr>
              <a:buClr>
                <a:srgbClr val="FF3399"/>
              </a:buCl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https://prezi.com/rm1czzvieawx/la-trascendencia-en-la-persona-humana/</a:t>
            </a:r>
          </a:p>
        </p:txBody>
      </p:sp>
      <p:sp>
        <p:nvSpPr>
          <p:cNvPr id="4" name="4 Rectángulo"/>
          <p:cNvSpPr/>
          <p:nvPr/>
        </p:nvSpPr>
        <p:spPr>
          <a:xfrm>
            <a:off x="3402016" y="3235294"/>
            <a:ext cx="6564105" cy="1823268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255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dirty="0">
                <a:solidFill>
                  <a:srgbClr val="FFC1C1"/>
                </a:solidFill>
                <a:latin typeface="Tahoma" pitchFamily="34" charset="0"/>
                <a:cs typeface="Tahoma" pitchFamily="34" charset="0"/>
              </a:rPr>
              <a:t>Nota: El contenido de este material es únicamente con fines educativos y se reconoce que pertenece a sus autores legales y/o intelectuales. </a:t>
            </a:r>
          </a:p>
          <a:p>
            <a:pPr marL="8255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es-AR" dirty="0">
              <a:solidFill>
                <a:srgbClr val="FFC1C1"/>
              </a:solidFill>
              <a:latin typeface="Tahoma" pitchFamily="34" charset="0"/>
              <a:cs typeface="Tahoma" pitchFamily="34" charset="0"/>
            </a:endParaRPr>
          </a:p>
          <a:p>
            <a:pPr marL="8255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dirty="0">
                <a:solidFill>
                  <a:srgbClr val="FFC1C1"/>
                </a:solidFill>
                <a:latin typeface="Tahoma" pitchFamily="34" charset="0"/>
                <a:cs typeface="Tahoma" pitchFamily="34" charset="0"/>
              </a:rPr>
              <a:t>Las imágenes de este material fueron tomadas de Google.</a:t>
            </a:r>
          </a:p>
        </p:txBody>
      </p:sp>
    </p:spTree>
    <p:extLst>
      <p:ext uri="{BB962C8B-B14F-4D97-AF65-F5344CB8AC3E}">
        <p14:creationId xmlns:p14="http://schemas.microsoft.com/office/powerpoint/2010/main" val="2089162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173104" y="607332"/>
            <a:ext cx="8911687" cy="729677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COMPETENCIAS A DESARROLLAR</a:t>
            </a:r>
            <a:endParaRPr lang="es-MX" dirty="0">
              <a:solidFill>
                <a:srgbClr val="FF0066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2173104" y="1637072"/>
            <a:ext cx="3992732" cy="1241065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accent2"/>
                </a:solidFill>
              </a:rPr>
              <a:t>Competencias Disciplinares </a:t>
            </a:r>
          </a:p>
          <a:p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1951903" y="2545738"/>
            <a:ext cx="4435134" cy="3354060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FF0066"/>
              </a:buClr>
              <a:buAutoNum type="arabicPeriod"/>
            </a:pPr>
            <a:r>
              <a:rPr lang="es-MX" dirty="0">
                <a:solidFill>
                  <a:srgbClr val="006699"/>
                </a:solidFill>
              </a:rPr>
              <a:t>Identifica el conocimiento social y humanista como una construcción en constante transformación.</a:t>
            </a:r>
          </a:p>
          <a:p>
            <a:pPr algn="just">
              <a:buClr>
                <a:srgbClr val="FF0066"/>
              </a:buClr>
              <a:buAutoNum type="arabicPeriod" startAt="4"/>
            </a:pPr>
            <a:r>
              <a:rPr lang="es-MX" dirty="0">
                <a:solidFill>
                  <a:srgbClr val="006699"/>
                </a:solidFill>
              </a:rPr>
              <a:t>Valora las diferencias sociales, políticas, económicas, étnicas, culturales, y de género y las desigualdades que inducen.</a:t>
            </a:r>
          </a:p>
          <a:p>
            <a:pPr algn="just">
              <a:buClr>
                <a:srgbClr val="FF0066"/>
              </a:buClr>
              <a:buFont typeface="+mj-lt"/>
              <a:buAutoNum type="arabicPeriod" startAt="10"/>
            </a:pPr>
            <a:r>
              <a:rPr lang="es-MX" dirty="0">
                <a:solidFill>
                  <a:srgbClr val="006699"/>
                </a:solidFill>
              </a:rPr>
              <a:t>Valora distintas prácticas sociales mediante el reconocimiento de sus significados dentro de un sistema cultural, con una actitud de respeto.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xfrm>
            <a:off x="6766851" y="1612618"/>
            <a:ext cx="3855369" cy="1282994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accent2"/>
                </a:solidFill>
              </a:rPr>
              <a:t>Competencias Genéricas </a:t>
            </a:r>
          </a:p>
          <a:p>
            <a:endParaRPr lang="es-MX" dirty="0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>
          <a:xfrm>
            <a:off x="6668193" y="2545738"/>
            <a:ext cx="4836418" cy="385506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FF0066"/>
                </a:solidFill>
              </a:rPr>
              <a:t>8.  </a:t>
            </a:r>
            <a:r>
              <a:rPr lang="es-MX" dirty="0">
                <a:solidFill>
                  <a:srgbClr val="006699"/>
                </a:solidFill>
              </a:rPr>
              <a:t>Participa y colabora de manera  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006699"/>
                </a:solidFill>
              </a:rPr>
              <a:t>     efectiva en equipos diversos.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FF0066"/>
                </a:solidFill>
              </a:rPr>
              <a:t>8.1</a:t>
            </a:r>
            <a:r>
              <a:rPr lang="es-MX" dirty="0">
                <a:solidFill>
                  <a:srgbClr val="006699"/>
                </a:solidFill>
              </a:rPr>
              <a:t> Propone maneras de solucionar un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006699"/>
                </a:solidFill>
              </a:rPr>
              <a:t>      problema o desarrollar un proyecto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006699"/>
                </a:solidFill>
              </a:rPr>
              <a:t>      en equipo, definiendo un curso de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006699"/>
                </a:solidFill>
              </a:rPr>
              <a:t>      acción con pasos específicos.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FF0066"/>
                </a:solidFill>
              </a:rPr>
              <a:t>8.2</a:t>
            </a:r>
            <a:r>
              <a:rPr lang="es-MX" dirty="0">
                <a:solidFill>
                  <a:srgbClr val="006699"/>
                </a:solidFill>
              </a:rPr>
              <a:t> Aporta puntos de vista con  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006699"/>
                </a:solidFill>
              </a:rPr>
              <a:t>      apertura y considera los de otras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006699"/>
                </a:solidFill>
              </a:rPr>
              <a:t>      personas de manera reflexiva.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FF0066"/>
                </a:solidFill>
              </a:rPr>
              <a:t>8.3</a:t>
            </a:r>
            <a:r>
              <a:rPr lang="es-MX" dirty="0">
                <a:solidFill>
                  <a:srgbClr val="006699"/>
                </a:solidFill>
              </a:rPr>
              <a:t> Asume una actitud constructiva,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solidFill>
                  <a:srgbClr val="006699"/>
                </a:solidFill>
              </a:rPr>
              <a:t>      congruente con los conocimientos </a:t>
            </a:r>
          </a:p>
        </p:txBody>
      </p:sp>
    </p:spTree>
    <p:extLst>
      <p:ext uri="{BB962C8B-B14F-4D97-AF65-F5344CB8AC3E}">
        <p14:creationId xmlns:p14="http://schemas.microsoft.com/office/powerpoint/2010/main" val="4277488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>
            <a:normAutofit/>
          </a:bodyPr>
          <a:lstStyle/>
          <a:p>
            <a:br>
              <a:rPr lang="es-MX" sz="3200" b="1" dirty="0">
                <a:solidFill>
                  <a:srgbClr val="FF0066"/>
                </a:solidFill>
                <a:latin typeface="Lucida Handwriting" panose="03010101010101010101" pitchFamily="66" charset="0"/>
              </a:rPr>
            </a:br>
            <a:r>
              <a:rPr lang="es-MX" sz="3200" b="1" dirty="0">
                <a:solidFill>
                  <a:srgbClr val="FF0066"/>
                </a:solidFill>
                <a:latin typeface="Lucida Handwriting" panose="03010101010101010101" pitchFamily="66" charset="0"/>
              </a:rPr>
              <a:t>POSTERGACIÓN DE LA GRATIFICACIÓN</a:t>
            </a:r>
            <a:endParaRPr lang="es-MX" sz="3200" b="1" dirty="0">
              <a:solidFill>
                <a:srgbClr val="FF0066"/>
              </a:solidFill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3"/>
          </p:nvPr>
        </p:nvSpPr>
        <p:spPr>
          <a:xfrm>
            <a:off x="2589211" y="4656908"/>
            <a:ext cx="8915400" cy="838200"/>
          </a:xfrm>
        </p:spPr>
        <p:txBody>
          <a:bodyPr/>
          <a:lstStyle/>
          <a:p>
            <a:pPr algn="just"/>
            <a:r>
              <a:rPr lang="es-MX" b="1" dirty="0">
                <a:solidFill>
                  <a:srgbClr val="006699"/>
                </a:solidFill>
              </a:rPr>
              <a:t>Reconoce la postergación de la gratificación como elemento estratégico en su desarrollo personal.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>
          <a:xfrm>
            <a:off x="2589211" y="3337305"/>
            <a:ext cx="8915400" cy="729622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accent2"/>
                </a:solidFill>
              </a:rPr>
              <a:t>Propósito del tema</a:t>
            </a:r>
          </a:p>
        </p:txBody>
      </p:sp>
    </p:spTree>
    <p:extLst>
      <p:ext uri="{BB962C8B-B14F-4D97-AF65-F5344CB8AC3E}">
        <p14:creationId xmlns:p14="http://schemas.microsoft.com/office/powerpoint/2010/main" val="330203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882020" y="837610"/>
            <a:ext cx="8911687" cy="80845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postergación de la gratificación?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7060438" y="2084600"/>
            <a:ext cx="4313864" cy="31006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rgbClr val="7030A0"/>
                </a:solidFill>
              </a:rPr>
              <a:t>Es la habilidad para aplazar  o dejar de lado actividades que generan satisfacción inmediata con el fin de lograr una meta que proporcione </a:t>
            </a:r>
            <a:r>
              <a:rPr lang="es-MX" sz="2400" b="1" dirty="0">
                <a:solidFill>
                  <a:srgbClr val="7030A0"/>
                </a:solidFill>
              </a:rPr>
              <a:t>una mayor recompensa a un plazo más largo. </a:t>
            </a:r>
            <a:endParaRPr lang="es-MX" b="1" dirty="0">
              <a:solidFill>
                <a:srgbClr val="7030A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1592">
            <a:off x="1100626" y="2296131"/>
            <a:ext cx="5503169" cy="288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84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 rot="20522608">
            <a:off x="2411924" y="1011999"/>
            <a:ext cx="2168890" cy="725439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006699"/>
                </a:solidFill>
                <a:latin typeface="AR BERKLEY" panose="02000000000000000000" pitchFamily="2" charset="0"/>
              </a:rPr>
              <a:t>METAS</a:t>
            </a:r>
            <a:r>
              <a:rPr lang="es-MX" dirty="0">
                <a:solidFill>
                  <a:srgbClr val="FFC000"/>
                </a:solidFill>
                <a:latin typeface="AR BERKLEY" panose="02000000000000000000" pitchFamily="2" charset="0"/>
              </a:rPr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485197" y="2324379"/>
            <a:ext cx="4313864" cy="295002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rgbClr val="FF7C80"/>
                </a:solidFill>
              </a:rPr>
              <a:t>El poder abstenerse voluntariamente de una satisfacción inmediata es necesaria para </a:t>
            </a:r>
            <a:r>
              <a:rPr lang="es-MX" sz="2400" b="1" dirty="0">
                <a:solidFill>
                  <a:srgbClr val="FF7C80"/>
                </a:solidFill>
              </a:rPr>
              <a:t>el logro de metas a mediano </a:t>
            </a:r>
            <a:r>
              <a:rPr lang="es-MX" sz="2400" dirty="0">
                <a:solidFill>
                  <a:srgbClr val="FF7C80"/>
                </a:solidFill>
              </a:rPr>
              <a:t>y </a:t>
            </a:r>
            <a:r>
              <a:rPr lang="es-MX" sz="2400" b="1" dirty="0">
                <a:solidFill>
                  <a:srgbClr val="FF7C80"/>
                </a:solidFill>
              </a:rPr>
              <a:t>largo plazos</a:t>
            </a:r>
            <a:r>
              <a:rPr lang="es-MX" sz="2400" dirty="0">
                <a:solidFill>
                  <a:srgbClr val="FF7C80"/>
                </a:solidFill>
              </a:rPr>
              <a:t> e influye en el desarrollo de una competencia social. </a:t>
            </a:r>
          </a:p>
          <a:p>
            <a:pPr marL="0" indent="0">
              <a:buNone/>
            </a:pPr>
            <a:endParaRPr lang="es-MX" dirty="0">
              <a:solidFill>
                <a:srgbClr val="FF7C80"/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6561842" y="605638"/>
            <a:ext cx="4313864" cy="261983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000" b="1" dirty="0">
                <a:solidFill>
                  <a:srgbClr val="006699"/>
                </a:solidFill>
              </a:rPr>
              <a:t>A corto plazo: </a:t>
            </a:r>
            <a:r>
              <a:rPr lang="es-MX" sz="2000" dirty="0">
                <a:solidFill>
                  <a:srgbClr val="006699"/>
                </a:solidFill>
              </a:rPr>
              <a:t>Pasar con buenas calificaciones todos los semestres.</a:t>
            </a:r>
          </a:p>
          <a:p>
            <a:pPr marL="0" indent="0" algn="just">
              <a:buNone/>
            </a:pPr>
            <a:r>
              <a:rPr lang="es-MX" sz="2000" b="1" dirty="0">
                <a:solidFill>
                  <a:srgbClr val="006699"/>
                </a:solidFill>
              </a:rPr>
              <a:t>A mediano plazo: </a:t>
            </a:r>
            <a:r>
              <a:rPr lang="es-MX" sz="2000" dirty="0">
                <a:solidFill>
                  <a:srgbClr val="006699"/>
                </a:solidFill>
              </a:rPr>
              <a:t>Graduarme de ingeniero civil.</a:t>
            </a:r>
          </a:p>
          <a:p>
            <a:pPr marL="0" indent="0" algn="just">
              <a:buNone/>
            </a:pPr>
            <a:r>
              <a:rPr lang="es-MX" sz="2000" b="1" dirty="0">
                <a:solidFill>
                  <a:srgbClr val="006699"/>
                </a:solidFill>
              </a:rPr>
              <a:t>A largo plazo: </a:t>
            </a:r>
            <a:r>
              <a:rPr lang="es-MX" sz="2000" dirty="0">
                <a:solidFill>
                  <a:srgbClr val="006699"/>
                </a:solidFill>
              </a:rPr>
              <a:t>Tener una constructora, tener una familia, tener hijos.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57" y="3448412"/>
            <a:ext cx="4961435" cy="256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278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05027" y="620646"/>
            <a:ext cx="8911687" cy="674754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la fuerza de voluntad?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6853197" y="1634703"/>
            <a:ext cx="4313864" cy="44143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rgbClr val="006699"/>
                </a:solidFill>
              </a:rPr>
              <a:t> Es la capacidad de resistencia a la satisfacción al corto plazo para alcanzar objetivos o metas a largo plazo. </a:t>
            </a:r>
          </a:p>
          <a:p>
            <a:pPr marL="0" indent="0" algn="ctr">
              <a:buNone/>
            </a:pPr>
            <a:r>
              <a:rPr lang="es-MX" sz="2200" dirty="0">
                <a:solidFill>
                  <a:srgbClr val="006699"/>
                </a:solidFill>
              </a:rPr>
              <a:t>Cuando la fuerza de voluntad falla, la exposición a un estimulo cargado de emociones anula nuestro </a:t>
            </a:r>
            <a:r>
              <a:rPr lang="es-MX" sz="2200" b="1" dirty="0">
                <a:solidFill>
                  <a:srgbClr val="006699"/>
                </a:solidFill>
              </a:rPr>
              <a:t>sistema cognitivo racional</a:t>
            </a:r>
            <a:r>
              <a:rPr lang="es-MX" sz="2200" dirty="0">
                <a:solidFill>
                  <a:srgbClr val="006699"/>
                </a:solidFill>
              </a:rPr>
              <a:t> y nos lleva a </a:t>
            </a:r>
            <a:r>
              <a:rPr lang="es-MX" sz="2200" b="1" dirty="0">
                <a:solidFill>
                  <a:srgbClr val="006699"/>
                </a:solidFill>
              </a:rPr>
              <a:t>acciones impulsivas.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006" y="4099542"/>
            <a:ext cx="2833742" cy="218087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193" y="2144222"/>
            <a:ext cx="2560381" cy="169764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29" y="1295400"/>
            <a:ext cx="2829406" cy="169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79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desarrollar la fuerza de voluntad?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688669" y="1443600"/>
            <a:ext cx="4313864" cy="4663285"/>
          </a:xfrm>
          <a:noFill/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s-MX" dirty="0">
                <a:solidFill>
                  <a:schemeClr val="tx2"/>
                </a:solidFill>
              </a:rPr>
              <a:t>La primera es </a:t>
            </a:r>
            <a:r>
              <a:rPr lang="es-MX" b="1" dirty="0">
                <a:solidFill>
                  <a:schemeClr val="tx2"/>
                </a:solidFill>
              </a:rPr>
              <a:t>la motivación</a:t>
            </a:r>
            <a:r>
              <a:rPr lang="es-MX" dirty="0">
                <a:solidFill>
                  <a:schemeClr val="tx2"/>
                </a:solidFill>
              </a:rPr>
              <a:t>, si no hay motivación no podemos llegar a cambios concretos y duraderos.</a:t>
            </a:r>
          </a:p>
          <a:p>
            <a:pPr marL="0" indent="0" algn="just">
              <a:buClr>
                <a:srgbClr val="FF0000"/>
              </a:buClr>
              <a:buNone/>
            </a:pPr>
            <a:endParaRPr lang="es-MX" sz="800" dirty="0">
              <a:solidFill>
                <a:schemeClr val="tx2"/>
              </a:solidFill>
            </a:endParaRP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s-MX" dirty="0">
                <a:solidFill>
                  <a:schemeClr val="tx2"/>
                </a:solidFill>
              </a:rPr>
              <a:t>El segundo punto es tener </a:t>
            </a:r>
            <a:r>
              <a:rPr lang="es-MX" b="1" dirty="0">
                <a:solidFill>
                  <a:schemeClr val="tx2"/>
                </a:solidFill>
              </a:rPr>
              <a:t>tolerancia a la frustración</a:t>
            </a:r>
            <a:r>
              <a:rPr lang="es-MX" dirty="0">
                <a:solidFill>
                  <a:schemeClr val="tx2"/>
                </a:solidFill>
              </a:rPr>
              <a:t>, esto es entender que muchas veces podemos equivocarnos, a pesar de ello, seguir adelante.</a:t>
            </a:r>
          </a:p>
          <a:p>
            <a:pPr marL="0" indent="0" algn="just">
              <a:buClr>
                <a:srgbClr val="FF0000"/>
              </a:buClr>
              <a:buNone/>
            </a:pPr>
            <a:endParaRPr lang="es-MX" sz="800" dirty="0">
              <a:solidFill>
                <a:schemeClr val="tx2"/>
              </a:solidFill>
            </a:endParaRP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s-MX" dirty="0">
                <a:solidFill>
                  <a:schemeClr val="tx2"/>
                </a:solidFill>
              </a:rPr>
              <a:t>El tercer elemento es </a:t>
            </a:r>
            <a:r>
              <a:rPr lang="es-MX" b="1" dirty="0">
                <a:solidFill>
                  <a:schemeClr val="tx2"/>
                </a:solidFill>
              </a:rPr>
              <a:t>rodearnos de personas que nos ayudan a lograr nuestros objetivos</a:t>
            </a:r>
            <a:r>
              <a:rPr lang="es-MX" dirty="0">
                <a:solidFill>
                  <a:schemeClr val="tx2"/>
                </a:solidFill>
              </a:rPr>
              <a:t>. Nos deben transmitir seguridad y confianza en nosotros mismos.</a:t>
            </a:r>
          </a:p>
        </p:txBody>
      </p:sp>
      <p:pic>
        <p:nvPicPr>
          <p:cNvPr id="1026" name="Picture 2" descr="Resultado de imagen para la motiv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34" y="1444457"/>
            <a:ext cx="2750582" cy="135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tolerancia a la frustraci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786" y="2575758"/>
            <a:ext cx="2714552" cy="203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ensenada14.files.wordpress.com/2010/09/youth_engagement_photo.jpg?w=4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87" y="4455116"/>
            <a:ext cx="2714552" cy="173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399293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2006</TotalTime>
  <Words>2232</Words>
  <Application>Microsoft Office PowerPoint</Application>
  <PresentationFormat>Panorámica</PresentationFormat>
  <Paragraphs>192</Paragraphs>
  <Slides>39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52" baseType="lpstr">
      <vt:lpstr>Yu Gothic UI Semibold</vt:lpstr>
      <vt:lpstr>Algerian</vt:lpstr>
      <vt:lpstr>AR BERKLEY</vt:lpstr>
      <vt:lpstr>Arial</vt:lpstr>
      <vt:lpstr>Century Gothic</vt:lpstr>
      <vt:lpstr>Courier New</vt:lpstr>
      <vt:lpstr>Gadugi</vt:lpstr>
      <vt:lpstr>Lucida Calligraphy</vt:lpstr>
      <vt:lpstr>Lucida Handwriting</vt:lpstr>
      <vt:lpstr>Tahoma</vt:lpstr>
      <vt:lpstr>Wingdings</vt:lpstr>
      <vt:lpstr>Wingdings 3</vt:lpstr>
      <vt:lpstr>Espiral</vt:lpstr>
      <vt:lpstr>UNIVERSIDAD AUTÓNOMA DEL ESTADO DE MÉXICO PLANTEL “LIC. ADOLFO LÓPEZ MATEOS” DE LA ESCUELA PREPARATORIA  DESARROLLO PERSONAL  PLENITUD ADOLESCENTE</vt:lpstr>
      <vt:lpstr> MÓDULO IV  PLENITUD ADOLESCENTE</vt:lpstr>
      <vt:lpstr>Presentación de PowerPoint</vt:lpstr>
      <vt:lpstr>COMPETENCIAS A DESARROLLAR</vt:lpstr>
      <vt:lpstr> POSTERGACIÓN DE LA GRATIFICACIÓN</vt:lpstr>
      <vt:lpstr>?Qué es postergación de la gratificación?</vt:lpstr>
      <vt:lpstr>METAS </vt:lpstr>
      <vt:lpstr>?Qué es la fuerza de voluntad?</vt:lpstr>
      <vt:lpstr>¿Cómo desarrollar la fuerza de voluntad?</vt:lpstr>
      <vt:lpstr>¿Qué es el autocontrol?</vt:lpstr>
      <vt:lpstr>Medios para facilitar el autocontrol</vt:lpstr>
      <vt:lpstr>Fortalecimiento del autocontrol</vt:lpstr>
      <vt:lpstr> TOLERANCIA A LA FRUSTRACIÓN</vt:lpstr>
      <vt:lpstr>¿Qué es tolerancia? </vt:lpstr>
      <vt:lpstr>?Qué es frustración?</vt:lpstr>
      <vt:lpstr>?Qué es la tolerancia a la frustración?</vt:lpstr>
      <vt:lpstr>La baja tolerancia  a la frustración está relacionada con dos aspectos:</vt:lpstr>
      <vt:lpstr>¿Podemos ser tolerantes a la frustración?</vt:lpstr>
      <vt:lpstr>La frustración forma parte de la vida, podemos aprender a gestionarla y superarla: </vt:lpstr>
      <vt:lpstr>Importancia de la tolerancia a la frustración</vt:lpstr>
      <vt:lpstr> RESILIENCIA Y EL VALOR DE LA TRASCENDENCIA</vt:lpstr>
      <vt:lpstr>?Qué es la resiliencia?</vt:lpstr>
      <vt:lpstr> Características de la resiliencia</vt:lpstr>
      <vt:lpstr>Los siete pilares de la resiliencia  </vt:lpstr>
      <vt:lpstr>¿Qué hacer ante una situación de crisis?</vt:lpstr>
      <vt:lpstr>Casita de la resiliencia</vt:lpstr>
      <vt:lpstr> La casita estará conformada por:</vt:lpstr>
      <vt:lpstr>Presentación de PowerPoint</vt:lpstr>
      <vt:lpstr> PLENITUD ADOLESCENTE</vt:lpstr>
      <vt:lpstr>?Qué es la trascendencia?</vt:lpstr>
      <vt:lpstr>El hombre es trascendencia de su propio ser, superándose así mismo, se actualiza en tanto que trasciende.   (E. Coreth)</vt:lpstr>
      <vt:lpstr>Elementos que contribuyen a su proyecto de vida para trascender, así como para mantener una salud integral en la adolescencia</vt:lpstr>
      <vt:lpstr>Presentación de PowerPoint</vt:lpstr>
      <vt:lpstr>Estrategias que permiten a los adolescentes tomar decisiones informadas y responsables</vt:lpstr>
      <vt:lpstr>Presentación de PowerPoint</vt:lpstr>
      <vt:lpstr>“Compromiso personal para la práctica de conductas de iniciativa, autodisciplina y perseverancia para el desarrollo de una plenitud adolescente.”</vt:lpstr>
      <vt:lpstr>Bibliografía</vt:lpstr>
      <vt:lpstr>Mesografía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Habilidades emocionales básicas</dc:title>
  <dc:creator>USUARIO</dc:creator>
  <cp:lastModifiedBy>SANDRA</cp:lastModifiedBy>
  <cp:revision>269</cp:revision>
  <dcterms:created xsi:type="dcterms:W3CDTF">2016-09-19T19:39:21Z</dcterms:created>
  <dcterms:modified xsi:type="dcterms:W3CDTF">2017-01-26T02:08:54Z</dcterms:modified>
</cp:coreProperties>
</file>