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53" r:id="rId1"/>
  </p:sldMasterIdLst>
  <p:notesMasterIdLst>
    <p:notesMasterId r:id="rId47"/>
  </p:notesMasterIdLst>
  <p:handoutMasterIdLst>
    <p:handoutMasterId r:id="rId48"/>
  </p:handoutMasterIdLst>
  <p:sldIdLst>
    <p:sldId id="266" r:id="rId2"/>
    <p:sldId id="257" r:id="rId3"/>
    <p:sldId id="284" r:id="rId4"/>
    <p:sldId id="258" r:id="rId5"/>
    <p:sldId id="259" r:id="rId6"/>
    <p:sldId id="260" r:id="rId7"/>
    <p:sldId id="308" r:id="rId8"/>
    <p:sldId id="310" r:id="rId9"/>
    <p:sldId id="261" r:id="rId10"/>
    <p:sldId id="304" r:id="rId11"/>
    <p:sldId id="293" r:id="rId12"/>
    <p:sldId id="303" r:id="rId13"/>
    <p:sldId id="262" r:id="rId14"/>
    <p:sldId id="263" r:id="rId15"/>
    <p:sldId id="264" r:id="rId16"/>
    <p:sldId id="265" r:id="rId17"/>
    <p:sldId id="267" r:id="rId18"/>
    <p:sldId id="268" r:id="rId19"/>
    <p:sldId id="270" r:id="rId20"/>
    <p:sldId id="269" r:id="rId21"/>
    <p:sldId id="271" r:id="rId22"/>
    <p:sldId id="272" r:id="rId23"/>
    <p:sldId id="273" r:id="rId24"/>
    <p:sldId id="274" r:id="rId25"/>
    <p:sldId id="276" r:id="rId26"/>
    <p:sldId id="294" r:id="rId27"/>
    <p:sldId id="305" r:id="rId28"/>
    <p:sldId id="292" r:id="rId29"/>
    <p:sldId id="298" r:id="rId30"/>
    <p:sldId id="285" r:id="rId31"/>
    <p:sldId id="287" r:id="rId32"/>
    <p:sldId id="286" r:id="rId33"/>
    <p:sldId id="290" r:id="rId34"/>
    <p:sldId id="306" r:id="rId35"/>
    <p:sldId id="289" r:id="rId36"/>
    <p:sldId id="295" r:id="rId37"/>
    <p:sldId id="296" r:id="rId38"/>
    <p:sldId id="291" r:id="rId39"/>
    <p:sldId id="302" r:id="rId40"/>
    <p:sldId id="299" r:id="rId41"/>
    <p:sldId id="297" r:id="rId42"/>
    <p:sldId id="278" r:id="rId43"/>
    <p:sldId id="277" r:id="rId44"/>
    <p:sldId id="300" r:id="rId45"/>
    <p:sldId id="311" r:id="rId46"/>
  </p:sldIdLst>
  <p:sldSz cx="12192000" cy="6858000"/>
  <p:notesSz cx="6858000" cy="9107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F0BEBA"/>
    <a:srgbClr val="B3FFE0"/>
    <a:srgbClr val="00FF99"/>
    <a:srgbClr val="B7FFF1"/>
    <a:srgbClr val="FFFFD9"/>
    <a:srgbClr val="C9FFFF"/>
    <a:srgbClr val="00FFFF"/>
    <a:srgbClr val="CCCCFF"/>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867" autoAdjust="0"/>
  </p:normalViewPr>
  <p:slideViewPr>
    <p:cSldViewPr snapToGrid="0">
      <p:cViewPr varScale="1">
        <p:scale>
          <a:sx n="100" d="100"/>
          <a:sy n="100" d="100"/>
        </p:scale>
        <p:origin x="1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image" Target="../media/image19.jpg"/><Relationship Id="rId4" Type="http://schemas.openxmlformats.org/officeDocument/2006/relationships/image" Target="../media/image2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image" Target="../media/image19.jpg"/><Relationship Id="rId4"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5E1CB-951D-47D1-AC4E-20FAC6EFB11E}" type="doc">
      <dgm:prSet loTypeId="urn:microsoft.com/office/officeart/2005/8/layout/vList3" loCatId="list" qsTypeId="urn:microsoft.com/office/officeart/2005/8/quickstyle/simple1" qsCatId="simple" csTypeId="urn:microsoft.com/office/officeart/2005/8/colors/colorful3" csCatId="colorful" phldr="1"/>
      <dgm:spPr/>
      <dgm:t>
        <a:bodyPr/>
        <a:lstStyle/>
        <a:p>
          <a:endParaRPr lang="es-ES"/>
        </a:p>
      </dgm:t>
    </dgm:pt>
    <dgm:pt modelId="{44F8A6DB-71F0-4ADA-82AA-497DE2AD5B5E}">
      <dgm:prSet phldrT="[Texto]" custT="1"/>
      <dgm:spPr/>
      <dgm:t>
        <a:bodyPr/>
        <a:lstStyle/>
        <a:p>
          <a:endParaRPr lang="es-MX" sz="1700" b="1" dirty="0">
            <a:solidFill>
              <a:schemeClr val="accent4">
                <a:lumMod val="75000"/>
              </a:schemeClr>
            </a:solidFill>
          </a:endParaRPr>
        </a:p>
        <a:p>
          <a:r>
            <a:rPr lang="es-MX" sz="2200" b="1" dirty="0">
              <a:solidFill>
                <a:schemeClr val="accent1">
                  <a:lumMod val="50000"/>
                </a:schemeClr>
              </a:solidFill>
            </a:rPr>
            <a:t>Indiferencia</a:t>
          </a:r>
          <a:r>
            <a:rPr lang="es-MX" sz="2200" dirty="0">
              <a:solidFill>
                <a:schemeClr val="accent1">
                  <a:lumMod val="50000"/>
                </a:schemeClr>
              </a:solidFill>
            </a:rPr>
            <a:t>: estado “regular” del sujeto que aún no ha encontrado motivo alguno para entrar en acción.</a:t>
          </a:r>
          <a:br>
            <a:rPr lang="es-MX" sz="2200" dirty="0">
              <a:solidFill>
                <a:schemeClr val="accent1">
                  <a:lumMod val="50000"/>
                </a:schemeClr>
              </a:solidFill>
            </a:rPr>
          </a:br>
          <a:endParaRPr lang="es-ES" sz="2200" dirty="0">
            <a:solidFill>
              <a:schemeClr val="accent1">
                <a:lumMod val="50000"/>
              </a:schemeClr>
            </a:solidFill>
          </a:endParaRPr>
        </a:p>
      </dgm:t>
    </dgm:pt>
    <dgm:pt modelId="{736E99B5-17C2-419A-B5D7-CC867157FB72}" type="parTrans" cxnId="{C557030E-009C-45CE-B141-A1D237FF896A}">
      <dgm:prSet/>
      <dgm:spPr/>
      <dgm:t>
        <a:bodyPr/>
        <a:lstStyle/>
        <a:p>
          <a:endParaRPr lang="es-ES"/>
        </a:p>
      </dgm:t>
    </dgm:pt>
    <dgm:pt modelId="{EB43D85B-A61E-4695-B84F-F0317E2B74B2}" type="sibTrans" cxnId="{C557030E-009C-45CE-B141-A1D237FF896A}">
      <dgm:prSet/>
      <dgm:spPr/>
      <dgm:t>
        <a:bodyPr/>
        <a:lstStyle/>
        <a:p>
          <a:endParaRPr lang="es-ES"/>
        </a:p>
      </dgm:t>
    </dgm:pt>
    <dgm:pt modelId="{C262C9FB-016B-4B89-9856-F2DE5C0D0482}">
      <dgm:prSet phldrT="[Texto]" custT="1"/>
      <dgm:spPr/>
      <dgm:t>
        <a:bodyPr/>
        <a:lstStyle/>
        <a:p>
          <a:r>
            <a:rPr lang="es-MX" sz="2200" b="1" dirty="0">
              <a:solidFill>
                <a:srgbClr val="FFFFBD"/>
              </a:solidFill>
            </a:rPr>
            <a:t>Motivo</a:t>
          </a:r>
          <a:r>
            <a:rPr lang="es-MX" sz="2200" dirty="0">
              <a:solidFill>
                <a:srgbClr val="FFFFBD"/>
              </a:solidFill>
            </a:rPr>
            <a:t>: ese algo que moviliza al sujeto, en este caso se identifica como un “valor”.</a:t>
          </a:r>
          <a:endParaRPr lang="es-ES" sz="2200" dirty="0">
            <a:solidFill>
              <a:srgbClr val="FFFFBD"/>
            </a:solidFill>
          </a:endParaRPr>
        </a:p>
      </dgm:t>
    </dgm:pt>
    <dgm:pt modelId="{507A2986-BDA3-451E-B2CD-43BB2435B134}" type="parTrans" cxnId="{0BE8B99C-F6D6-453B-88EA-5E6DBF6DD97C}">
      <dgm:prSet/>
      <dgm:spPr/>
      <dgm:t>
        <a:bodyPr/>
        <a:lstStyle/>
        <a:p>
          <a:endParaRPr lang="es-ES"/>
        </a:p>
      </dgm:t>
    </dgm:pt>
    <dgm:pt modelId="{EECF234E-2D73-4B1C-A184-110FCDE9481E}" type="sibTrans" cxnId="{0BE8B99C-F6D6-453B-88EA-5E6DBF6DD97C}">
      <dgm:prSet/>
      <dgm:spPr/>
      <dgm:t>
        <a:bodyPr/>
        <a:lstStyle/>
        <a:p>
          <a:endParaRPr lang="es-ES"/>
        </a:p>
      </dgm:t>
    </dgm:pt>
    <dgm:pt modelId="{C66BD900-0BBB-4F85-A4DF-396566374817}">
      <dgm:prSet phldrT="[Texto]" custT="1"/>
      <dgm:spPr/>
      <dgm:t>
        <a:bodyPr/>
        <a:lstStyle/>
        <a:p>
          <a:endParaRPr lang="es-MX" sz="2300" b="1" dirty="0">
            <a:solidFill>
              <a:schemeClr val="accent2"/>
            </a:solidFill>
          </a:endParaRPr>
        </a:p>
        <a:p>
          <a:r>
            <a:rPr lang="es-MX" sz="2300" b="1" dirty="0">
              <a:solidFill>
                <a:schemeClr val="accent2"/>
              </a:solidFill>
            </a:rPr>
            <a:t>Objetivo</a:t>
          </a:r>
          <a:r>
            <a:rPr lang="es-MX" sz="2300" b="0" dirty="0">
              <a:solidFill>
                <a:schemeClr val="accent2"/>
              </a:solidFill>
            </a:rPr>
            <a:t>:</a:t>
          </a:r>
          <a:r>
            <a:rPr lang="es-MX" sz="2300" dirty="0">
              <a:solidFill>
                <a:schemeClr val="accent2"/>
              </a:solidFill>
            </a:rPr>
            <a:t> lo que el sujeto desea conseguir una vez se ha puesto en marcha.</a:t>
          </a:r>
          <a:br>
            <a:rPr lang="es-MX" sz="2300" dirty="0">
              <a:solidFill>
                <a:schemeClr val="accent2"/>
              </a:solidFill>
            </a:rPr>
          </a:br>
          <a:endParaRPr lang="es-ES" sz="2300" dirty="0">
            <a:solidFill>
              <a:schemeClr val="accent2"/>
            </a:solidFill>
          </a:endParaRPr>
        </a:p>
      </dgm:t>
    </dgm:pt>
    <dgm:pt modelId="{55D0BC9C-41B7-4A18-A5B3-77D34C6E5059}" type="parTrans" cxnId="{FF9B8239-28E3-49F4-82A8-3B0E46BF82F7}">
      <dgm:prSet/>
      <dgm:spPr/>
      <dgm:t>
        <a:bodyPr/>
        <a:lstStyle/>
        <a:p>
          <a:endParaRPr lang="es-ES"/>
        </a:p>
      </dgm:t>
    </dgm:pt>
    <dgm:pt modelId="{768B7CD0-7D6E-43BA-908F-A38755E7BD5C}" type="sibTrans" cxnId="{FF9B8239-28E3-49F4-82A8-3B0E46BF82F7}">
      <dgm:prSet/>
      <dgm:spPr/>
      <dgm:t>
        <a:bodyPr/>
        <a:lstStyle/>
        <a:p>
          <a:endParaRPr lang="es-ES"/>
        </a:p>
      </dgm:t>
    </dgm:pt>
    <dgm:pt modelId="{5A27BAAD-EFCC-49CF-90E2-7E217762DBCE}">
      <dgm:prSet/>
      <dgm:spPr/>
      <dgm:t>
        <a:bodyPr/>
        <a:lstStyle/>
        <a:p>
          <a:r>
            <a:rPr lang="es-MX" b="1" dirty="0">
              <a:solidFill>
                <a:schemeClr val="accent5">
                  <a:lumMod val="20000"/>
                  <a:lumOff val="80000"/>
                </a:schemeClr>
              </a:solidFill>
            </a:rPr>
            <a:t>Satisfacción</a:t>
          </a:r>
          <a:r>
            <a:rPr lang="es-MX" dirty="0">
              <a:solidFill>
                <a:schemeClr val="accent5">
                  <a:lumMod val="20000"/>
                  <a:lumOff val="80000"/>
                </a:schemeClr>
              </a:solidFill>
            </a:rPr>
            <a:t>: estado del sujeto una vez alcanzado el objetivo.</a:t>
          </a:r>
          <a:br>
            <a:rPr lang="es-MX" dirty="0">
              <a:solidFill>
                <a:schemeClr val="accent5">
                  <a:lumMod val="20000"/>
                  <a:lumOff val="80000"/>
                </a:schemeClr>
              </a:solidFill>
            </a:rPr>
          </a:br>
          <a:endParaRPr lang="es-ES" dirty="0">
            <a:solidFill>
              <a:schemeClr val="accent5">
                <a:lumMod val="20000"/>
                <a:lumOff val="80000"/>
              </a:schemeClr>
            </a:solidFill>
          </a:endParaRPr>
        </a:p>
      </dgm:t>
    </dgm:pt>
    <dgm:pt modelId="{E4AFB4AB-7B73-4235-8580-538D08C15770}" type="parTrans" cxnId="{A8CD822B-52AB-4F40-9D01-7D93C8A190AD}">
      <dgm:prSet/>
      <dgm:spPr/>
      <dgm:t>
        <a:bodyPr/>
        <a:lstStyle/>
        <a:p>
          <a:endParaRPr lang="es-ES"/>
        </a:p>
      </dgm:t>
    </dgm:pt>
    <dgm:pt modelId="{36BD2F6D-D463-4565-B9F2-11607EA3F165}" type="sibTrans" cxnId="{A8CD822B-52AB-4F40-9D01-7D93C8A190AD}">
      <dgm:prSet/>
      <dgm:spPr/>
      <dgm:t>
        <a:bodyPr/>
        <a:lstStyle/>
        <a:p>
          <a:endParaRPr lang="es-ES"/>
        </a:p>
      </dgm:t>
    </dgm:pt>
    <dgm:pt modelId="{96296E57-9E0A-4487-B301-584DFC594187}" type="pres">
      <dgm:prSet presAssocID="{5B55E1CB-951D-47D1-AC4E-20FAC6EFB11E}" presName="linearFlow" presStyleCnt="0">
        <dgm:presLayoutVars>
          <dgm:dir/>
          <dgm:resizeHandles val="exact"/>
        </dgm:presLayoutVars>
      </dgm:prSet>
      <dgm:spPr/>
    </dgm:pt>
    <dgm:pt modelId="{B1E3372E-3C56-4DB4-BE4B-52AD63884FA2}" type="pres">
      <dgm:prSet presAssocID="{44F8A6DB-71F0-4ADA-82AA-497DE2AD5B5E}" presName="composite" presStyleCnt="0"/>
      <dgm:spPr/>
    </dgm:pt>
    <dgm:pt modelId="{36460F5F-932A-4083-BCF5-6DA3D07CDF94}" type="pres">
      <dgm:prSet presAssocID="{44F8A6DB-71F0-4ADA-82AA-497DE2AD5B5E}"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34000" r="-34000"/>
          </a:stretch>
        </a:blipFill>
      </dgm:spPr>
    </dgm:pt>
    <dgm:pt modelId="{76E855DF-C93E-4AF6-8DB1-3910BF888B78}" type="pres">
      <dgm:prSet presAssocID="{44F8A6DB-71F0-4ADA-82AA-497DE2AD5B5E}" presName="txShp" presStyleLbl="node1" presStyleIdx="0" presStyleCnt="4">
        <dgm:presLayoutVars>
          <dgm:bulletEnabled val="1"/>
        </dgm:presLayoutVars>
      </dgm:prSet>
      <dgm:spPr/>
    </dgm:pt>
    <dgm:pt modelId="{DB88E6F5-6966-4C27-AAFD-920570164817}" type="pres">
      <dgm:prSet presAssocID="{EB43D85B-A61E-4695-B84F-F0317E2B74B2}" presName="spacing" presStyleCnt="0"/>
      <dgm:spPr/>
    </dgm:pt>
    <dgm:pt modelId="{66A2D292-F083-4BD1-93E0-3DC00EC7A084}" type="pres">
      <dgm:prSet presAssocID="{C262C9FB-016B-4B89-9856-F2DE5C0D0482}" presName="composite" presStyleCnt="0"/>
      <dgm:spPr/>
    </dgm:pt>
    <dgm:pt modelId="{E5B4FFFC-B98D-480F-8606-C897BE6BA88E}" type="pres">
      <dgm:prSet presAssocID="{C262C9FB-016B-4B89-9856-F2DE5C0D0482}" presName="imgShp"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353275DD-46CE-48C0-871F-8A4A2FA95BD9}" type="pres">
      <dgm:prSet presAssocID="{C262C9FB-016B-4B89-9856-F2DE5C0D0482}" presName="txShp" presStyleLbl="node1" presStyleIdx="1" presStyleCnt="4">
        <dgm:presLayoutVars>
          <dgm:bulletEnabled val="1"/>
        </dgm:presLayoutVars>
      </dgm:prSet>
      <dgm:spPr/>
    </dgm:pt>
    <dgm:pt modelId="{790948C0-2CF9-4B69-9E95-48A095638001}" type="pres">
      <dgm:prSet presAssocID="{EECF234E-2D73-4B1C-A184-110FCDE9481E}" presName="spacing" presStyleCnt="0"/>
      <dgm:spPr/>
    </dgm:pt>
    <dgm:pt modelId="{C201DFDC-B4A9-4D5A-91F5-2E85A72534D7}" type="pres">
      <dgm:prSet presAssocID="{C66BD900-0BBB-4F85-A4DF-396566374817}" presName="composite" presStyleCnt="0"/>
      <dgm:spPr/>
    </dgm:pt>
    <dgm:pt modelId="{F664FD07-E52E-425C-986E-E93122D6BC97}" type="pres">
      <dgm:prSet presAssocID="{C66BD900-0BBB-4F85-A4DF-396566374817}" presName="imgShp"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9FE33BC1-71AA-4D35-86B0-44D2CE337C0A}" type="pres">
      <dgm:prSet presAssocID="{C66BD900-0BBB-4F85-A4DF-396566374817}" presName="txShp" presStyleLbl="node1" presStyleIdx="2" presStyleCnt="4">
        <dgm:presLayoutVars>
          <dgm:bulletEnabled val="1"/>
        </dgm:presLayoutVars>
      </dgm:prSet>
      <dgm:spPr/>
    </dgm:pt>
    <dgm:pt modelId="{04014BC5-B45C-495F-BD7D-67F2ACEBFD98}" type="pres">
      <dgm:prSet presAssocID="{768B7CD0-7D6E-43BA-908F-A38755E7BD5C}" presName="spacing" presStyleCnt="0"/>
      <dgm:spPr/>
    </dgm:pt>
    <dgm:pt modelId="{79023425-A5D0-4753-B68C-B3998D590B7E}" type="pres">
      <dgm:prSet presAssocID="{5A27BAAD-EFCC-49CF-90E2-7E217762DBCE}" presName="composite" presStyleCnt="0"/>
      <dgm:spPr/>
    </dgm:pt>
    <dgm:pt modelId="{B22517F9-3E76-4380-8D96-A1D256A4BCBE}" type="pres">
      <dgm:prSet presAssocID="{5A27BAAD-EFCC-49CF-90E2-7E217762DBCE}" presName="imgShp"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57000" r="-57000"/>
          </a:stretch>
        </a:blipFill>
      </dgm:spPr>
    </dgm:pt>
    <dgm:pt modelId="{7ADE60DE-B684-44BB-9705-7545E5F089A9}" type="pres">
      <dgm:prSet presAssocID="{5A27BAAD-EFCC-49CF-90E2-7E217762DBCE}" presName="txShp" presStyleLbl="node1" presStyleIdx="3" presStyleCnt="4">
        <dgm:presLayoutVars>
          <dgm:bulletEnabled val="1"/>
        </dgm:presLayoutVars>
      </dgm:prSet>
      <dgm:spPr/>
    </dgm:pt>
  </dgm:ptLst>
  <dgm:cxnLst>
    <dgm:cxn modelId="{C557030E-009C-45CE-B141-A1D237FF896A}" srcId="{5B55E1CB-951D-47D1-AC4E-20FAC6EFB11E}" destId="{44F8A6DB-71F0-4ADA-82AA-497DE2AD5B5E}" srcOrd="0" destOrd="0" parTransId="{736E99B5-17C2-419A-B5D7-CC867157FB72}" sibTransId="{EB43D85B-A61E-4695-B84F-F0317E2B74B2}"/>
    <dgm:cxn modelId="{6C910F20-3E80-4CB2-BC9E-1B74C7182E11}" type="presOf" srcId="{5B55E1CB-951D-47D1-AC4E-20FAC6EFB11E}" destId="{96296E57-9E0A-4487-B301-584DFC594187}" srcOrd="0" destOrd="0" presId="urn:microsoft.com/office/officeart/2005/8/layout/vList3"/>
    <dgm:cxn modelId="{A8CD822B-52AB-4F40-9D01-7D93C8A190AD}" srcId="{5B55E1CB-951D-47D1-AC4E-20FAC6EFB11E}" destId="{5A27BAAD-EFCC-49CF-90E2-7E217762DBCE}" srcOrd="3" destOrd="0" parTransId="{E4AFB4AB-7B73-4235-8580-538D08C15770}" sibTransId="{36BD2F6D-D463-4565-B9F2-11607EA3F165}"/>
    <dgm:cxn modelId="{FF9B8239-28E3-49F4-82A8-3B0E46BF82F7}" srcId="{5B55E1CB-951D-47D1-AC4E-20FAC6EFB11E}" destId="{C66BD900-0BBB-4F85-A4DF-396566374817}" srcOrd="2" destOrd="0" parTransId="{55D0BC9C-41B7-4A18-A5B3-77D34C6E5059}" sibTransId="{768B7CD0-7D6E-43BA-908F-A38755E7BD5C}"/>
    <dgm:cxn modelId="{D7CB825D-1B1F-4A24-84F1-FEBC1B751DF0}" type="presOf" srcId="{C262C9FB-016B-4B89-9856-F2DE5C0D0482}" destId="{353275DD-46CE-48C0-871F-8A4A2FA95BD9}" srcOrd="0" destOrd="0" presId="urn:microsoft.com/office/officeart/2005/8/layout/vList3"/>
    <dgm:cxn modelId="{B733B859-2FF2-4939-AC9B-20D42368CE1A}" type="presOf" srcId="{44F8A6DB-71F0-4ADA-82AA-497DE2AD5B5E}" destId="{76E855DF-C93E-4AF6-8DB1-3910BF888B78}" srcOrd="0" destOrd="0" presId="urn:microsoft.com/office/officeart/2005/8/layout/vList3"/>
    <dgm:cxn modelId="{DCD3D395-7B9D-4434-82DE-E0448C847EAD}" type="presOf" srcId="{C66BD900-0BBB-4F85-A4DF-396566374817}" destId="{9FE33BC1-71AA-4D35-86B0-44D2CE337C0A}" srcOrd="0" destOrd="0" presId="urn:microsoft.com/office/officeart/2005/8/layout/vList3"/>
    <dgm:cxn modelId="{E395DB9A-F2A2-4248-B8CF-1F9BA571BDB1}" type="presOf" srcId="{5A27BAAD-EFCC-49CF-90E2-7E217762DBCE}" destId="{7ADE60DE-B684-44BB-9705-7545E5F089A9}" srcOrd="0" destOrd="0" presId="urn:microsoft.com/office/officeart/2005/8/layout/vList3"/>
    <dgm:cxn modelId="{0BE8B99C-F6D6-453B-88EA-5E6DBF6DD97C}" srcId="{5B55E1CB-951D-47D1-AC4E-20FAC6EFB11E}" destId="{C262C9FB-016B-4B89-9856-F2DE5C0D0482}" srcOrd="1" destOrd="0" parTransId="{507A2986-BDA3-451E-B2CD-43BB2435B134}" sibTransId="{EECF234E-2D73-4B1C-A184-110FCDE9481E}"/>
    <dgm:cxn modelId="{16D7EE94-05D9-4AE8-B1C5-034600E22BA0}" type="presParOf" srcId="{96296E57-9E0A-4487-B301-584DFC594187}" destId="{B1E3372E-3C56-4DB4-BE4B-52AD63884FA2}" srcOrd="0" destOrd="0" presId="urn:microsoft.com/office/officeart/2005/8/layout/vList3"/>
    <dgm:cxn modelId="{A7993091-E373-4F13-BAF7-DB57FFA8D195}" type="presParOf" srcId="{B1E3372E-3C56-4DB4-BE4B-52AD63884FA2}" destId="{36460F5F-932A-4083-BCF5-6DA3D07CDF94}" srcOrd="0" destOrd="0" presId="urn:microsoft.com/office/officeart/2005/8/layout/vList3"/>
    <dgm:cxn modelId="{8B3588B8-A525-461B-AB3B-93FE922FD8EE}" type="presParOf" srcId="{B1E3372E-3C56-4DB4-BE4B-52AD63884FA2}" destId="{76E855DF-C93E-4AF6-8DB1-3910BF888B78}" srcOrd="1" destOrd="0" presId="urn:microsoft.com/office/officeart/2005/8/layout/vList3"/>
    <dgm:cxn modelId="{CAE65303-E739-4AE1-A4A2-BE0D9ECAE240}" type="presParOf" srcId="{96296E57-9E0A-4487-B301-584DFC594187}" destId="{DB88E6F5-6966-4C27-AAFD-920570164817}" srcOrd="1" destOrd="0" presId="urn:microsoft.com/office/officeart/2005/8/layout/vList3"/>
    <dgm:cxn modelId="{C8EE88B1-D061-49D1-9E35-6AEE97D4D6E2}" type="presParOf" srcId="{96296E57-9E0A-4487-B301-584DFC594187}" destId="{66A2D292-F083-4BD1-93E0-3DC00EC7A084}" srcOrd="2" destOrd="0" presId="urn:microsoft.com/office/officeart/2005/8/layout/vList3"/>
    <dgm:cxn modelId="{8BFEA952-E7DF-41D8-A4DC-14C102F2B04C}" type="presParOf" srcId="{66A2D292-F083-4BD1-93E0-3DC00EC7A084}" destId="{E5B4FFFC-B98D-480F-8606-C897BE6BA88E}" srcOrd="0" destOrd="0" presId="urn:microsoft.com/office/officeart/2005/8/layout/vList3"/>
    <dgm:cxn modelId="{3AA08C73-103A-4C6E-8C9D-A9EABAAB393C}" type="presParOf" srcId="{66A2D292-F083-4BD1-93E0-3DC00EC7A084}" destId="{353275DD-46CE-48C0-871F-8A4A2FA95BD9}" srcOrd="1" destOrd="0" presId="urn:microsoft.com/office/officeart/2005/8/layout/vList3"/>
    <dgm:cxn modelId="{377695C1-413A-4643-84B5-15D017B79580}" type="presParOf" srcId="{96296E57-9E0A-4487-B301-584DFC594187}" destId="{790948C0-2CF9-4B69-9E95-48A095638001}" srcOrd="3" destOrd="0" presId="urn:microsoft.com/office/officeart/2005/8/layout/vList3"/>
    <dgm:cxn modelId="{262584AE-96AD-40F8-93B0-929E824A0536}" type="presParOf" srcId="{96296E57-9E0A-4487-B301-584DFC594187}" destId="{C201DFDC-B4A9-4D5A-91F5-2E85A72534D7}" srcOrd="4" destOrd="0" presId="urn:microsoft.com/office/officeart/2005/8/layout/vList3"/>
    <dgm:cxn modelId="{A53437EB-FD4E-4600-8843-92F2CADBF538}" type="presParOf" srcId="{C201DFDC-B4A9-4D5A-91F5-2E85A72534D7}" destId="{F664FD07-E52E-425C-986E-E93122D6BC97}" srcOrd="0" destOrd="0" presId="urn:microsoft.com/office/officeart/2005/8/layout/vList3"/>
    <dgm:cxn modelId="{2013A536-CCD4-4E06-A58D-E4F2C17E2B36}" type="presParOf" srcId="{C201DFDC-B4A9-4D5A-91F5-2E85A72534D7}" destId="{9FE33BC1-71AA-4D35-86B0-44D2CE337C0A}" srcOrd="1" destOrd="0" presId="urn:microsoft.com/office/officeart/2005/8/layout/vList3"/>
    <dgm:cxn modelId="{390577B0-EED4-4475-A146-4B57D511CD9D}" type="presParOf" srcId="{96296E57-9E0A-4487-B301-584DFC594187}" destId="{04014BC5-B45C-495F-BD7D-67F2ACEBFD98}" srcOrd="5" destOrd="0" presId="urn:microsoft.com/office/officeart/2005/8/layout/vList3"/>
    <dgm:cxn modelId="{0A12ED89-003C-4343-848E-39737AD4D32D}" type="presParOf" srcId="{96296E57-9E0A-4487-B301-584DFC594187}" destId="{79023425-A5D0-4753-B68C-B3998D590B7E}" srcOrd="6" destOrd="0" presId="urn:microsoft.com/office/officeart/2005/8/layout/vList3"/>
    <dgm:cxn modelId="{512F47D0-20E8-4342-BD8A-C802AA853E31}" type="presParOf" srcId="{79023425-A5D0-4753-B68C-B3998D590B7E}" destId="{B22517F9-3E76-4380-8D96-A1D256A4BCBE}" srcOrd="0" destOrd="0" presId="urn:microsoft.com/office/officeart/2005/8/layout/vList3"/>
    <dgm:cxn modelId="{69DCF10F-ABC6-43A4-A7A6-818EE56BFEB3}" type="presParOf" srcId="{79023425-A5D0-4753-B68C-B3998D590B7E}" destId="{7ADE60DE-B684-44BB-9705-7545E5F089A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855DF-C93E-4AF6-8DB1-3910BF888B78}">
      <dsp:nvSpPr>
        <dsp:cNvPr id="0" name=""/>
        <dsp:cNvSpPr/>
      </dsp:nvSpPr>
      <dsp:spPr>
        <a:xfrm rot="10800000">
          <a:off x="1716960" y="2972"/>
          <a:ext cx="5653118" cy="1172219"/>
        </a:xfrm>
        <a:prstGeom prst="homePlat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6916" tIns="64770" rIns="120904" bIns="64770" numCol="1" spcCol="1270" anchor="ctr" anchorCtr="0">
          <a:noAutofit/>
        </a:bodyPr>
        <a:lstStyle/>
        <a:p>
          <a:pPr marL="0" lvl="0" indent="0" algn="ctr" defTabSz="755650">
            <a:lnSpc>
              <a:spcPct val="90000"/>
            </a:lnSpc>
            <a:spcBef>
              <a:spcPct val="0"/>
            </a:spcBef>
            <a:spcAft>
              <a:spcPct val="35000"/>
            </a:spcAft>
            <a:buNone/>
          </a:pPr>
          <a:endParaRPr lang="es-MX" sz="1700" b="1" kern="1200" dirty="0">
            <a:solidFill>
              <a:schemeClr val="accent4">
                <a:lumMod val="75000"/>
              </a:schemeClr>
            </a:solidFill>
          </a:endParaRPr>
        </a:p>
        <a:p>
          <a:pPr marL="0" lvl="0" indent="0" algn="ctr" defTabSz="755650">
            <a:lnSpc>
              <a:spcPct val="90000"/>
            </a:lnSpc>
            <a:spcBef>
              <a:spcPct val="0"/>
            </a:spcBef>
            <a:spcAft>
              <a:spcPct val="35000"/>
            </a:spcAft>
            <a:buNone/>
          </a:pPr>
          <a:r>
            <a:rPr lang="es-MX" sz="2200" b="1" kern="1200" dirty="0">
              <a:solidFill>
                <a:schemeClr val="accent1">
                  <a:lumMod val="50000"/>
                </a:schemeClr>
              </a:solidFill>
            </a:rPr>
            <a:t>Indiferencia</a:t>
          </a:r>
          <a:r>
            <a:rPr lang="es-MX" sz="2200" kern="1200" dirty="0">
              <a:solidFill>
                <a:schemeClr val="accent1">
                  <a:lumMod val="50000"/>
                </a:schemeClr>
              </a:solidFill>
            </a:rPr>
            <a:t>: estado “regular” del sujeto que aún no ha encontrado motivo alguno para entrar en acción.</a:t>
          </a:r>
          <a:br>
            <a:rPr lang="es-MX" sz="2200" kern="1200" dirty="0">
              <a:solidFill>
                <a:schemeClr val="accent1">
                  <a:lumMod val="50000"/>
                </a:schemeClr>
              </a:solidFill>
            </a:rPr>
          </a:br>
          <a:endParaRPr lang="es-ES" sz="2200" kern="1200" dirty="0">
            <a:solidFill>
              <a:schemeClr val="accent1">
                <a:lumMod val="50000"/>
              </a:schemeClr>
            </a:solidFill>
          </a:endParaRPr>
        </a:p>
      </dsp:txBody>
      <dsp:txXfrm rot="10800000">
        <a:off x="2010015" y="2972"/>
        <a:ext cx="5360063" cy="1172219"/>
      </dsp:txXfrm>
    </dsp:sp>
    <dsp:sp modelId="{36460F5F-932A-4083-BCF5-6DA3D07CDF94}">
      <dsp:nvSpPr>
        <dsp:cNvPr id="0" name=""/>
        <dsp:cNvSpPr/>
      </dsp:nvSpPr>
      <dsp:spPr>
        <a:xfrm>
          <a:off x="1130850" y="2972"/>
          <a:ext cx="1172219" cy="11722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4000" r="-34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3275DD-46CE-48C0-871F-8A4A2FA95BD9}">
      <dsp:nvSpPr>
        <dsp:cNvPr id="0" name=""/>
        <dsp:cNvSpPr/>
      </dsp:nvSpPr>
      <dsp:spPr>
        <a:xfrm rot="10800000">
          <a:off x="1716960" y="1525107"/>
          <a:ext cx="5653118" cy="1172219"/>
        </a:xfrm>
        <a:prstGeom prst="homePlate">
          <a:avLst/>
        </a:prstGeom>
        <a:solidFill>
          <a:schemeClr val="accent3">
            <a:hueOff val="-579010"/>
            <a:satOff val="-2825"/>
            <a:lumOff val="-98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6916" tIns="83820" rIns="156464" bIns="83820" numCol="1" spcCol="1270" anchor="ctr" anchorCtr="0">
          <a:noAutofit/>
        </a:bodyPr>
        <a:lstStyle/>
        <a:p>
          <a:pPr marL="0" lvl="0" indent="0" algn="ctr" defTabSz="977900">
            <a:lnSpc>
              <a:spcPct val="90000"/>
            </a:lnSpc>
            <a:spcBef>
              <a:spcPct val="0"/>
            </a:spcBef>
            <a:spcAft>
              <a:spcPct val="35000"/>
            </a:spcAft>
            <a:buNone/>
          </a:pPr>
          <a:r>
            <a:rPr lang="es-MX" sz="2200" b="1" kern="1200" dirty="0">
              <a:solidFill>
                <a:srgbClr val="FFFFBD"/>
              </a:solidFill>
            </a:rPr>
            <a:t>Motivo</a:t>
          </a:r>
          <a:r>
            <a:rPr lang="es-MX" sz="2200" kern="1200" dirty="0">
              <a:solidFill>
                <a:srgbClr val="FFFFBD"/>
              </a:solidFill>
            </a:rPr>
            <a:t>: ese algo que moviliza al sujeto, en este caso se identifica como un “valor”.</a:t>
          </a:r>
          <a:endParaRPr lang="es-ES" sz="2200" kern="1200" dirty="0">
            <a:solidFill>
              <a:srgbClr val="FFFFBD"/>
            </a:solidFill>
          </a:endParaRPr>
        </a:p>
      </dsp:txBody>
      <dsp:txXfrm rot="10800000">
        <a:off x="2010015" y="1525107"/>
        <a:ext cx="5360063" cy="1172219"/>
      </dsp:txXfrm>
    </dsp:sp>
    <dsp:sp modelId="{E5B4FFFC-B98D-480F-8606-C897BE6BA88E}">
      <dsp:nvSpPr>
        <dsp:cNvPr id="0" name=""/>
        <dsp:cNvSpPr/>
      </dsp:nvSpPr>
      <dsp:spPr>
        <a:xfrm>
          <a:off x="1130850" y="1525107"/>
          <a:ext cx="1172219" cy="117221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E33BC1-71AA-4D35-86B0-44D2CE337C0A}">
      <dsp:nvSpPr>
        <dsp:cNvPr id="0" name=""/>
        <dsp:cNvSpPr/>
      </dsp:nvSpPr>
      <dsp:spPr>
        <a:xfrm rot="10800000">
          <a:off x="1716960" y="3047243"/>
          <a:ext cx="5653118" cy="1172219"/>
        </a:xfrm>
        <a:prstGeom prst="homePlate">
          <a:avLst/>
        </a:prstGeom>
        <a:solidFill>
          <a:schemeClr val="accent3">
            <a:hueOff val="-1158020"/>
            <a:satOff val="-5649"/>
            <a:lumOff val="-196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6916" tIns="87630" rIns="163576" bIns="87630" numCol="1" spcCol="1270" anchor="ctr" anchorCtr="0">
          <a:noAutofit/>
        </a:bodyPr>
        <a:lstStyle/>
        <a:p>
          <a:pPr marL="0" lvl="0" indent="0" algn="ctr" defTabSz="1022350">
            <a:lnSpc>
              <a:spcPct val="90000"/>
            </a:lnSpc>
            <a:spcBef>
              <a:spcPct val="0"/>
            </a:spcBef>
            <a:spcAft>
              <a:spcPct val="35000"/>
            </a:spcAft>
            <a:buNone/>
          </a:pPr>
          <a:endParaRPr lang="es-MX" sz="2300" b="1" kern="1200" dirty="0">
            <a:solidFill>
              <a:schemeClr val="accent2"/>
            </a:solidFill>
          </a:endParaRPr>
        </a:p>
        <a:p>
          <a:pPr marL="0" lvl="0" indent="0" algn="ctr" defTabSz="1022350">
            <a:lnSpc>
              <a:spcPct val="90000"/>
            </a:lnSpc>
            <a:spcBef>
              <a:spcPct val="0"/>
            </a:spcBef>
            <a:spcAft>
              <a:spcPct val="35000"/>
            </a:spcAft>
            <a:buNone/>
          </a:pPr>
          <a:r>
            <a:rPr lang="es-MX" sz="2300" b="1" kern="1200" dirty="0">
              <a:solidFill>
                <a:schemeClr val="accent2"/>
              </a:solidFill>
            </a:rPr>
            <a:t>Objetivo</a:t>
          </a:r>
          <a:r>
            <a:rPr lang="es-MX" sz="2300" b="0" kern="1200" dirty="0">
              <a:solidFill>
                <a:schemeClr val="accent2"/>
              </a:solidFill>
            </a:rPr>
            <a:t>:</a:t>
          </a:r>
          <a:r>
            <a:rPr lang="es-MX" sz="2300" kern="1200" dirty="0">
              <a:solidFill>
                <a:schemeClr val="accent2"/>
              </a:solidFill>
            </a:rPr>
            <a:t> lo que el sujeto desea conseguir una vez se ha puesto en marcha.</a:t>
          </a:r>
          <a:br>
            <a:rPr lang="es-MX" sz="2300" kern="1200" dirty="0">
              <a:solidFill>
                <a:schemeClr val="accent2"/>
              </a:solidFill>
            </a:rPr>
          </a:br>
          <a:endParaRPr lang="es-ES" sz="2300" kern="1200" dirty="0">
            <a:solidFill>
              <a:schemeClr val="accent2"/>
            </a:solidFill>
          </a:endParaRPr>
        </a:p>
      </dsp:txBody>
      <dsp:txXfrm rot="10800000">
        <a:off x="2010015" y="3047243"/>
        <a:ext cx="5360063" cy="1172219"/>
      </dsp:txXfrm>
    </dsp:sp>
    <dsp:sp modelId="{F664FD07-E52E-425C-986E-E93122D6BC97}">
      <dsp:nvSpPr>
        <dsp:cNvPr id="0" name=""/>
        <dsp:cNvSpPr/>
      </dsp:nvSpPr>
      <dsp:spPr>
        <a:xfrm>
          <a:off x="1130850" y="3047243"/>
          <a:ext cx="1172219" cy="117221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DE60DE-B684-44BB-9705-7545E5F089A9}">
      <dsp:nvSpPr>
        <dsp:cNvPr id="0" name=""/>
        <dsp:cNvSpPr/>
      </dsp:nvSpPr>
      <dsp:spPr>
        <a:xfrm rot="10800000">
          <a:off x="1716960" y="4569378"/>
          <a:ext cx="5653118" cy="1172219"/>
        </a:xfrm>
        <a:prstGeom prst="homePlate">
          <a:avLst/>
        </a:prstGeom>
        <a:solidFill>
          <a:schemeClr val="accent3">
            <a:hueOff val="-1737030"/>
            <a:satOff val="-8474"/>
            <a:lumOff val="-294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6916" tIns="87630" rIns="163576" bIns="87630" numCol="1" spcCol="1270" anchor="ctr" anchorCtr="0">
          <a:noAutofit/>
        </a:bodyPr>
        <a:lstStyle/>
        <a:p>
          <a:pPr marL="0" lvl="0" indent="0" algn="ctr" defTabSz="1022350">
            <a:lnSpc>
              <a:spcPct val="90000"/>
            </a:lnSpc>
            <a:spcBef>
              <a:spcPct val="0"/>
            </a:spcBef>
            <a:spcAft>
              <a:spcPct val="35000"/>
            </a:spcAft>
            <a:buNone/>
          </a:pPr>
          <a:r>
            <a:rPr lang="es-MX" sz="2300" b="1" kern="1200" dirty="0">
              <a:solidFill>
                <a:schemeClr val="accent5">
                  <a:lumMod val="20000"/>
                  <a:lumOff val="80000"/>
                </a:schemeClr>
              </a:solidFill>
            </a:rPr>
            <a:t>Satisfacción</a:t>
          </a:r>
          <a:r>
            <a:rPr lang="es-MX" sz="2300" kern="1200" dirty="0">
              <a:solidFill>
                <a:schemeClr val="accent5">
                  <a:lumMod val="20000"/>
                  <a:lumOff val="80000"/>
                </a:schemeClr>
              </a:solidFill>
            </a:rPr>
            <a:t>: estado del sujeto una vez alcanzado el objetivo.</a:t>
          </a:r>
          <a:br>
            <a:rPr lang="es-MX" sz="2300" kern="1200" dirty="0">
              <a:solidFill>
                <a:schemeClr val="accent5">
                  <a:lumMod val="20000"/>
                  <a:lumOff val="80000"/>
                </a:schemeClr>
              </a:solidFill>
            </a:rPr>
          </a:br>
          <a:endParaRPr lang="es-ES" sz="2300" kern="1200" dirty="0">
            <a:solidFill>
              <a:schemeClr val="accent5">
                <a:lumMod val="20000"/>
                <a:lumOff val="80000"/>
              </a:schemeClr>
            </a:solidFill>
          </a:endParaRPr>
        </a:p>
      </dsp:txBody>
      <dsp:txXfrm rot="10800000">
        <a:off x="2010015" y="4569378"/>
        <a:ext cx="5360063" cy="1172219"/>
      </dsp:txXfrm>
    </dsp:sp>
    <dsp:sp modelId="{B22517F9-3E76-4380-8D96-A1D256A4BCBE}">
      <dsp:nvSpPr>
        <dsp:cNvPr id="0" name=""/>
        <dsp:cNvSpPr/>
      </dsp:nvSpPr>
      <dsp:spPr>
        <a:xfrm>
          <a:off x="1130850" y="4569378"/>
          <a:ext cx="1172219" cy="1172219"/>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57000" r="-5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9576516A-081B-4DA9-80E6-7B76FA8D6C8E}"/>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Marcador de fecha 2">
            <a:extLst>
              <a:ext uri="{FF2B5EF4-FFF2-40B4-BE49-F238E27FC236}">
                <a16:creationId xmlns:a16="http://schemas.microsoft.com/office/drawing/2014/main" id="{0080CAA0-05F9-4D08-A570-1C0842BC126C}"/>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531C64-336C-4890-89DB-81964799BEB5}" type="datetimeFigureOut">
              <a:rPr lang="es-MX" smtClean="0"/>
              <a:t>01/07/2017</a:t>
            </a:fld>
            <a:endParaRPr lang="es-MX"/>
          </a:p>
        </p:txBody>
      </p:sp>
      <p:sp>
        <p:nvSpPr>
          <p:cNvPr id="4" name="Marcador de pie de página 3">
            <a:extLst>
              <a:ext uri="{FF2B5EF4-FFF2-40B4-BE49-F238E27FC236}">
                <a16:creationId xmlns:a16="http://schemas.microsoft.com/office/drawing/2014/main" id="{85E34F26-5375-4ECD-AAD7-F2180D2A0089}"/>
              </a:ext>
            </a:extLst>
          </p:cNvPr>
          <p:cNvSpPr>
            <a:spLocks noGrp="1"/>
          </p:cNvSpPr>
          <p:nvPr>
            <p:ph type="ftr" sz="quarter" idx="2"/>
          </p:nvPr>
        </p:nvSpPr>
        <p:spPr>
          <a:xfrm>
            <a:off x="0" y="8650288"/>
            <a:ext cx="2971800" cy="457200"/>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a:extLst>
              <a:ext uri="{FF2B5EF4-FFF2-40B4-BE49-F238E27FC236}">
                <a16:creationId xmlns:a16="http://schemas.microsoft.com/office/drawing/2014/main" id="{1B6058DA-2DCE-4243-816A-1FE2C1EB3611}"/>
              </a:ext>
            </a:extLst>
          </p:cNvPr>
          <p:cNvSpPr>
            <a:spLocks noGrp="1"/>
          </p:cNvSpPr>
          <p:nvPr>
            <p:ph type="sldNum" sz="quarter" idx="3"/>
          </p:nvPr>
        </p:nvSpPr>
        <p:spPr>
          <a:xfrm>
            <a:off x="3884613" y="8650288"/>
            <a:ext cx="2971800" cy="457200"/>
          </a:xfrm>
          <a:prstGeom prst="rect">
            <a:avLst/>
          </a:prstGeom>
        </p:spPr>
        <p:txBody>
          <a:bodyPr vert="horz" lIns="91440" tIns="45720" rIns="91440" bIns="45720" rtlCol="0" anchor="b"/>
          <a:lstStyle>
            <a:lvl1pPr algn="r">
              <a:defRPr sz="1200"/>
            </a:lvl1pPr>
          </a:lstStyle>
          <a:p>
            <a:fld id="{460F635D-38B4-4B68-96B4-746CA0F22A97}" type="slidenum">
              <a:rPr lang="es-MX" smtClean="0"/>
              <a:t>‹Nº›</a:t>
            </a:fld>
            <a:endParaRPr lang="es-MX"/>
          </a:p>
        </p:txBody>
      </p:sp>
    </p:spTree>
    <p:extLst>
      <p:ext uri="{BB962C8B-B14F-4D97-AF65-F5344CB8AC3E}">
        <p14:creationId xmlns:p14="http://schemas.microsoft.com/office/powerpoint/2010/main" val="3733907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6956"/>
          </a:xfrm>
          <a:prstGeom prst="rect">
            <a:avLst/>
          </a:prstGeom>
        </p:spPr>
        <p:txBody>
          <a:bodyPr vert="horz" lIns="91219" tIns="45610" rIns="91219" bIns="45610" rtlCol="0"/>
          <a:lstStyle>
            <a:lvl1pPr algn="l">
              <a:defRPr sz="1200"/>
            </a:lvl1pPr>
          </a:lstStyle>
          <a:p>
            <a:endParaRPr lang="es-MX"/>
          </a:p>
        </p:txBody>
      </p:sp>
      <p:sp>
        <p:nvSpPr>
          <p:cNvPr id="3" name="Marcador de fecha 2"/>
          <p:cNvSpPr>
            <a:spLocks noGrp="1"/>
          </p:cNvSpPr>
          <p:nvPr>
            <p:ph type="dt" idx="1"/>
          </p:nvPr>
        </p:nvSpPr>
        <p:spPr>
          <a:xfrm>
            <a:off x="3884613" y="0"/>
            <a:ext cx="2971800" cy="456956"/>
          </a:xfrm>
          <a:prstGeom prst="rect">
            <a:avLst/>
          </a:prstGeom>
        </p:spPr>
        <p:txBody>
          <a:bodyPr vert="horz" lIns="91219" tIns="45610" rIns="91219" bIns="45610" rtlCol="0"/>
          <a:lstStyle>
            <a:lvl1pPr algn="r">
              <a:defRPr sz="1200"/>
            </a:lvl1pPr>
          </a:lstStyle>
          <a:p>
            <a:fld id="{94C162CA-31B7-4261-B2A6-E46459646B10}" type="datetimeFigureOut">
              <a:rPr lang="es-MX" smtClean="0"/>
              <a:t>01/07/2017</a:t>
            </a:fld>
            <a:endParaRPr lang="es-MX"/>
          </a:p>
        </p:txBody>
      </p:sp>
      <p:sp>
        <p:nvSpPr>
          <p:cNvPr id="4" name="Marcador de imagen de diapositiva 3"/>
          <p:cNvSpPr>
            <a:spLocks noGrp="1" noRot="1" noChangeAspect="1"/>
          </p:cNvSpPr>
          <p:nvPr>
            <p:ph type="sldImg" idx="2"/>
          </p:nvPr>
        </p:nvSpPr>
        <p:spPr>
          <a:xfrm>
            <a:off x="698500" y="1138238"/>
            <a:ext cx="5461000" cy="3073400"/>
          </a:xfrm>
          <a:prstGeom prst="rect">
            <a:avLst/>
          </a:prstGeom>
          <a:noFill/>
          <a:ln w="12700">
            <a:solidFill>
              <a:prstClr val="black"/>
            </a:solidFill>
          </a:ln>
        </p:spPr>
        <p:txBody>
          <a:bodyPr vert="horz" lIns="91219" tIns="45610" rIns="91219" bIns="45610" rtlCol="0" anchor="ctr"/>
          <a:lstStyle/>
          <a:p>
            <a:endParaRPr lang="es-MX"/>
          </a:p>
        </p:txBody>
      </p:sp>
      <p:sp>
        <p:nvSpPr>
          <p:cNvPr id="5" name="Marcador de notas 4"/>
          <p:cNvSpPr>
            <a:spLocks noGrp="1"/>
          </p:cNvSpPr>
          <p:nvPr>
            <p:ph type="body" sz="quarter" idx="3"/>
          </p:nvPr>
        </p:nvSpPr>
        <p:spPr>
          <a:xfrm>
            <a:off x="685800" y="4382979"/>
            <a:ext cx="5486400" cy="3586074"/>
          </a:xfrm>
          <a:prstGeom prst="rect">
            <a:avLst/>
          </a:prstGeom>
        </p:spPr>
        <p:txBody>
          <a:bodyPr vert="horz" lIns="91219" tIns="45610" rIns="91219" bIns="4561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50533"/>
            <a:ext cx="2971800" cy="456955"/>
          </a:xfrm>
          <a:prstGeom prst="rect">
            <a:avLst/>
          </a:prstGeom>
        </p:spPr>
        <p:txBody>
          <a:bodyPr vert="horz" lIns="91219" tIns="45610" rIns="91219" bIns="4561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50533"/>
            <a:ext cx="2971800" cy="456955"/>
          </a:xfrm>
          <a:prstGeom prst="rect">
            <a:avLst/>
          </a:prstGeom>
        </p:spPr>
        <p:txBody>
          <a:bodyPr vert="horz" lIns="91219" tIns="45610" rIns="91219" bIns="45610" rtlCol="0" anchor="b"/>
          <a:lstStyle>
            <a:lvl1pPr algn="r">
              <a:defRPr sz="1200"/>
            </a:lvl1pPr>
          </a:lstStyle>
          <a:p>
            <a:fld id="{890905CF-A89D-4E68-9EA4-8F35072B5BB6}" type="slidenum">
              <a:rPr lang="es-MX" smtClean="0"/>
              <a:t>‹Nº›</a:t>
            </a:fld>
            <a:endParaRPr lang="es-MX"/>
          </a:p>
        </p:txBody>
      </p:sp>
    </p:spTree>
    <p:extLst>
      <p:ext uri="{BB962C8B-B14F-4D97-AF65-F5344CB8AC3E}">
        <p14:creationId xmlns:p14="http://schemas.microsoft.com/office/powerpoint/2010/main" val="1658899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3</a:t>
            </a:fld>
            <a:endParaRPr lang="es-MX"/>
          </a:p>
        </p:txBody>
      </p:sp>
    </p:spTree>
    <p:extLst>
      <p:ext uri="{BB962C8B-B14F-4D97-AF65-F5344CB8AC3E}">
        <p14:creationId xmlns:p14="http://schemas.microsoft.com/office/powerpoint/2010/main" val="1953253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42</a:t>
            </a:fld>
            <a:endParaRPr lang="es-MX"/>
          </a:p>
        </p:txBody>
      </p:sp>
    </p:spTree>
    <p:extLst>
      <p:ext uri="{BB962C8B-B14F-4D97-AF65-F5344CB8AC3E}">
        <p14:creationId xmlns:p14="http://schemas.microsoft.com/office/powerpoint/2010/main" val="515183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20</a:t>
            </a:fld>
            <a:endParaRPr lang="es-MX"/>
          </a:p>
        </p:txBody>
      </p:sp>
    </p:spTree>
    <p:extLst>
      <p:ext uri="{BB962C8B-B14F-4D97-AF65-F5344CB8AC3E}">
        <p14:creationId xmlns:p14="http://schemas.microsoft.com/office/powerpoint/2010/main" val="2726297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24</a:t>
            </a:fld>
            <a:endParaRPr lang="es-MX"/>
          </a:p>
        </p:txBody>
      </p:sp>
    </p:spTree>
    <p:extLst>
      <p:ext uri="{BB962C8B-B14F-4D97-AF65-F5344CB8AC3E}">
        <p14:creationId xmlns:p14="http://schemas.microsoft.com/office/powerpoint/2010/main" val="227236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25</a:t>
            </a:fld>
            <a:endParaRPr lang="es-MX"/>
          </a:p>
        </p:txBody>
      </p:sp>
    </p:spTree>
    <p:extLst>
      <p:ext uri="{BB962C8B-B14F-4D97-AF65-F5344CB8AC3E}">
        <p14:creationId xmlns:p14="http://schemas.microsoft.com/office/powerpoint/2010/main" val="1550971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26</a:t>
            </a:fld>
            <a:endParaRPr lang="es-MX"/>
          </a:p>
        </p:txBody>
      </p:sp>
    </p:spTree>
    <p:extLst>
      <p:ext uri="{BB962C8B-B14F-4D97-AF65-F5344CB8AC3E}">
        <p14:creationId xmlns:p14="http://schemas.microsoft.com/office/powerpoint/2010/main" val="3333672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28</a:t>
            </a:fld>
            <a:endParaRPr lang="es-MX"/>
          </a:p>
        </p:txBody>
      </p:sp>
    </p:spTree>
    <p:extLst>
      <p:ext uri="{BB962C8B-B14F-4D97-AF65-F5344CB8AC3E}">
        <p14:creationId xmlns:p14="http://schemas.microsoft.com/office/powerpoint/2010/main" val="1252477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30</a:t>
            </a:fld>
            <a:endParaRPr lang="es-MX"/>
          </a:p>
        </p:txBody>
      </p:sp>
    </p:spTree>
    <p:extLst>
      <p:ext uri="{BB962C8B-B14F-4D97-AF65-F5344CB8AC3E}">
        <p14:creationId xmlns:p14="http://schemas.microsoft.com/office/powerpoint/2010/main" val="4267564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890905CF-A89D-4E68-9EA4-8F35072B5BB6}" type="slidenum">
              <a:rPr lang="es-MX" smtClean="0"/>
              <a:t>35</a:t>
            </a:fld>
            <a:endParaRPr lang="es-MX"/>
          </a:p>
        </p:txBody>
      </p:sp>
    </p:spTree>
    <p:extLst>
      <p:ext uri="{BB962C8B-B14F-4D97-AF65-F5344CB8AC3E}">
        <p14:creationId xmlns:p14="http://schemas.microsoft.com/office/powerpoint/2010/main" val="1430993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90905CF-A89D-4E68-9EA4-8F35072B5BB6}" type="slidenum">
              <a:rPr lang="es-MX" smtClean="0"/>
              <a:t>39</a:t>
            </a:fld>
            <a:endParaRPr lang="es-MX"/>
          </a:p>
        </p:txBody>
      </p:sp>
    </p:spTree>
    <p:extLst>
      <p:ext uri="{BB962C8B-B14F-4D97-AF65-F5344CB8AC3E}">
        <p14:creationId xmlns:p14="http://schemas.microsoft.com/office/powerpoint/2010/main" val="2640214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98638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683732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746010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075210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4477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9626919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4045241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41496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88458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2402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758163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10130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77258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1928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23367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98259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7/1/2017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33283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7/1/2017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725424252"/>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 id="2147483965" r:id="rId12"/>
    <p:sldLayoutId id="2147483966" r:id="rId13"/>
    <p:sldLayoutId id="2147483967" r:id="rId14"/>
    <p:sldLayoutId id="2147483968" r:id="rId15"/>
    <p:sldLayoutId id="2147483969" r:id="rId16"/>
    <p:sldLayoutId id="214748397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7.jp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5.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53.jpeg"/><Relationship Id="rId10" Type="http://schemas.openxmlformats.org/officeDocument/2006/relationships/image" Target="../media/image58.jpeg"/><Relationship Id="rId4" Type="http://schemas.openxmlformats.org/officeDocument/2006/relationships/image" Target="../media/image52.jpeg"/><Relationship Id="rId9" Type="http://schemas.openxmlformats.org/officeDocument/2006/relationships/image" Target="../media/image5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vidasana.about.com/od/HABITOS/a/Si-Recaes-En-Un-Mal-H-Abito.htm" TargetMode="External"/><Relationship Id="rId2" Type="http://schemas.openxmlformats.org/officeDocument/2006/relationships/image" Target="../media/image64.jpeg"/><Relationship Id="rId1" Type="http://schemas.openxmlformats.org/officeDocument/2006/relationships/slideLayout" Target="../slideLayouts/slideLayout7.xml"/><Relationship Id="rId5" Type="http://schemas.openxmlformats.org/officeDocument/2006/relationships/image" Target="../media/image65.jpeg"/><Relationship Id="rId4" Type="http://schemas.openxmlformats.org/officeDocument/2006/relationships/hyperlink" Target="http://vidasana.about.com/od/MOTIVACION/tp/C-Omo-Ser-Una-Persona-M-As-Optimista.htm"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38.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gif"/><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AFE"/>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89061" y="1819564"/>
            <a:ext cx="10018713" cy="1647535"/>
          </a:xfrm>
        </p:spPr>
        <p:txBody>
          <a:bodyPr>
            <a:noAutofit/>
          </a:bodyPr>
          <a:lstStyle/>
          <a:p>
            <a:r>
              <a:rPr lang="es-MX" sz="2800" b="1" dirty="0">
                <a:solidFill>
                  <a:schemeClr val="accent1">
                    <a:lumMod val="75000"/>
                  </a:schemeClr>
                </a:solidFill>
                <a:latin typeface="Calibri" panose="020F0502020204030204" pitchFamily="34" charset="0"/>
                <a:cs typeface="Calibri" panose="020F0502020204030204" pitchFamily="34" charset="0"/>
              </a:rPr>
              <a:t>UNIVERSIDAD AUTÓNOMA DEL ESTADO DE MÉXICO</a:t>
            </a:r>
            <a:br>
              <a:rPr lang="es-MX" sz="2800" b="1" dirty="0">
                <a:solidFill>
                  <a:schemeClr val="accent1">
                    <a:lumMod val="75000"/>
                  </a:schemeClr>
                </a:solidFill>
                <a:latin typeface="Calibri" panose="020F0502020204030204" pitchFamily="34" charset="0"/>
                <a:cs typeface="Calibri" panose="020F0502020204030204" pitchFamily="34" charset="0"/>
              </a:rPr>
            </a:br>
            <a:r>
              <a:rPr lang="es-MX" sz="2800" b="1" dirty="0">
                <a:solidFill>
                  <a:schemeClr val="accent1">
                    <a:lumMod val="75000"/>
                  </a:schemeClr>
                </a:solidFill>
                <a:latin typeface="Calibri" panose="020F0502020204030204" pitchFamily="34" charset="0"/>
                <a:cs typeface="Calibri" panose="020F0502020204030204" pitchFamily="34" charset="0"/>
              </a:rPr>
              <a:t>PLANTEL “LIC. ADOLFO LÓPEZ MATEOS” DE LA ESCUELA PREPARATORIA</a:t>
            </a:r>
            <a:br>
              <a:rPr lang="es-MX" sz="2800" b="1" dirty="0">
                <a:solidFill>
                  <a:schemeClr val="accent1">
                    <a:lumMod val="75000"/>
                  </a:schemeClr>
                </a:solidFill>
                <a:latin typeface="Calibri" panose="020F0502020204030204" pitchFamily="34" charset="0"/>
                <a:cs typeface="Calibri" panose="020F0502020204030204" pitchFamily="34" charset="0"/>
              </a:rPr>
            </a:br>
            <a:br>
              <a:rPr lang="es-MX" sz="2800" b="1" dirty="0">
                <a:solidFill>
                  <a:schemeClr val="accent1">
                    <a:lumMod val="75000"/>
                  </a:schemeClr>
                </a:solidFill>
                <a:latin typeface="Calibri" panose="020F0502020204030204" pitchFamily="34" charset="0"/>
                <a:cs typeface="Calibri" panose="020F0502020204030204" pitchFamily="34" charset="0"/>
              </a:rPr>
            </a:br>
            <a:r>
              <a:rPr lang="es-MX" sz="2800" b="1" dirty="0">
                <a:solidFill>
                  <a:schemeClr val="accent1">
                    <a:lumMod val="75000"/>
                  </a:schemeClr>
                </a:solidFill>
                <a:latin typeface="Calibri" panose="020F0502020204030204" pitchFamily="34" charset="0"/>
                <a:cs typeface="Calibri" panose="020F0502020204030204" pitchFamily="34" charset="0"/>
              </a:rPr>
              <a:t>DESARROLLO PERSONAL</a:t>
            </a:r>
            <a:endParaRPr lang="es-MX" sz="2800" dirty="0"/>
          </a:p>
        </p:txBody>
      </p:sp>
      <p:sp>
        <p:nvSpPr>
          <p:cNvPr id="3" name="Marcador de contenido 2"/>
          <p:cNvSpPr>
            <a:spLocks noGrp="1"/>
          </p:cNvSpPr>
          <p:nvPr>
            <p:ph idx="1"/>
          </p:nvPr>
        </p:nvSpPr>
        <p:spPr>
          <a:xfrm>
            <a:off x="2371724" y="5210175"/>
            <a:ext cx="8534401" cy="923925"/>
          </a:xfrm>
        </p:spPr>
        <p:txBody>
          <a:bodyPr>
            <a:normAutofit fontScale="92500" lnSpcReduction="10000"/>
          </a:bodyPr>
          <a:lstStyle/>
          <a:p>
            <a:pPr marL="0" indent="0" algn="ctr">
              <a:buNone/>
            </a:pPr>
            <a:r>
              <a:rPr lang="es-MX" b="1" dirty="0">
                <a:solidFill>
                  <a:schemeClr val="accent1">
                    <a:lumMod val="75000"/>
                  </a:schemeClr>
                </a:solidFill>
              </a:rPr>
              <a:t>M. EN ED. SANDRA ARACELI DÍAZ VÁZQUEZ</a:t>
            </a:r>
          </a:p>
          <a:p>
            <a:pPr marL="0" indent="0" algn="ctr">
              <a:buNone/>
            </a:pPr>
            <a:r>
              <a:rPr lang="es-MX" b="1" dirty="0">
                <a:solidFill>
                  <a:schemeClr val="accent1">
                    <a:lumMod val="75000"/>
                  </a:schemeClr>
                </a:solidFill>
              </a:rPr>
              <a:t>JULIO 2017</a:t>
            </a:r>
          </a:p>
          <a:p>
            <a:endParaRPr lang="es-MX" dirty="0"/>
          </a:p>
        </p:txBody>
      </p:sp>
      <p:sp>
        <p:nvSpPr>
          <p:cNvPr id="4" name="Rectángulo 3"/>
          <p:cNvSpPr/>
          <p:nvPr/>
        </p:nvSpPr>
        <p:spPr>
          <a:xfrm>
            <a:off x="3248025" y="4015471"/>
            <a:ext cx="6096000" cy="707886"/>
          </a:xfrm>
          <a:prstGeom prst="rect">
            <a:avLst/>
          </a:prstGeom>
        </p:spPr>
        <p:txBody>
          <a:bodyPr>
            <a:spAutoFit/>
          </a:bodyPr>
          <a:lstStyle/>
          <a:p>
            <a:pPr algn="ctr"/>
            <a:r>
              <a:rPr lang="es-MX" sz="2000" dirty="0">
                <a:solidFill>
                  <a:schemeClr val="accent5"/>
                </a:solidFill>
                <a:latin typeface="Lucida Handwriting" panose="03010101010101010101" pitchFamily="66" charset="0"/>
              </a:rPr>
              <a:t>“DESARROLLANDO CAPACIDADES PARA ALCANZAR MIS METAS”</a:t>
            </a:r>
            <a:endParaRPr lang="es-MX" sz="2000" dirty="0"/>
          </a:p>
        </p:txBody>
      </p:sp>
      <p:pic>
        <p:nvPicPr>
          <p:cNvPr id="5" name="10 Marcador de contenido" descr="uaem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5492" y="761343"/>
            <a:ext cx="1020514" cy="913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0 Imagen" descr="prep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8942" y="766617"/>
            <a:ext cx="1020513" cy="9130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2496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026" name="Picture 2" descr="http://1.bp.blogspot.com/-vZQvTAeNPU4/VIDnQ8HSDqI/AAAAAAAAAFw/lqySmx2kkK0/s1600/motiv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8" y="923925"/>
            <a:ext cx="12087225" cy="501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794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85093" y="658368"/>
            <a:ext cx="10018713" cy="723583"/>
          </a:xfrm>
        </p:spPr>
        <p:txBody>
          <a:bodyPr>
            <a:normAutofit/>
          </a:bodyPr>
          <a:lstStyle/>
          <a:p>
            <a:r>
              <a:rPr lang="es-MX" sz="3200" dirty="0">
                <a:solidFill>
                  <a:srgbClr val="FF0000"/>
                </a:solidFill>
                <a:effectLst>
                  <a:outerShdw blurRad="38100" dist="38100" dir="2700000" algn="tl">
                    <a:srgbClr val="000000">
                      <a:alpha val="43137"/>
                    </a:srgbClr>
                  </a:outerShdw>
                </a:effectLst>
              </a:rPr>
              <a:t>CAUSAS QUE GENERAN LA MOTIVACIÓN</a:t>
            </a:r>
          </a:p>
        </p:txBody>
      </p:sp>
      <p:sp>
        <p:nvSpPr>
          <p:cNvPr id="4" name="Marcador de contenido 3"/>
          <p:cNvSpPr>
            <a:spLocks noGrp="1"/>
          </p:cNvSpPr>
          <p:nvPr>
            <p:ph idx="1"/>
          </p:nvPr>
        </p:nvSpPr>
        <p:spPr>
          <a:xfrm>
            <a:off x="1181100" y="1691640"/>
            <a:ext cx="10426698" cy="3819526"/>
          </a:xfrm>
        </p:spPr>
        <p:txBody>
          <a:bodyPr>
            <a:normAutofit lnSpcReduction="10000"/>
          </a:bodyPr>
          <a:lstStyle/>
          <a:p>
            <a:pPr marL="0" indent="0">
              <a:buNone/>
            </a:pPr>
            <a:r>
              <a:rPr lang="es-MX" b="1" dirty="0"/>
              <a:t>Los motivos pueden agruparse en diversas categorías:</a:t>
            </a:r>
          </a:p>
          <a:p>
            <a:pPr marL="0" indent="0">
              <a:buNone/>
            </a:pPr>
            <a:endParaRPr lang="es-MX" b="1" dirty="0"/>
          </a:p>
          <a:p>
            <a:pPr>
              <a:buClr>
                <a:srgbClr val="FF0000"/>
              </a:buClr>
              <a:buFont typeface="Arial" panose="020B0604020202020204" pitchFamily="34" charset="0"/>
              <a:buChar char="•"/>
            </a:pPr>
            <a:r>
              <a:rPr lang="es-MX" dirty="0"/>
              <a:t>Motivos racionales y los emocionales</a:t>
            </a:r>
          </a:p>
          <a:p>
            <a:pPr marL="0" indent="0">
              <a:buClr>
                <a:srgbClr val="FF0000"/>
              </a:buClr>
              <a:buNone/>
            </a:pPr>
            <a:endParaRPr lang="es-MX" dirty="0"/>
          </a:p>
          <a:p>
            <a:pPr>
              <a:buClr>
                <a:srgbClr val="FF0000"/>
              </a:buClr>
              <a:buFont typeface="Arial" panose="020B0604020202020204" pitchFamily="34" charset="0"/>
              <a:buChar char="•"/>
            </a:pPr>
            <a:r>
              <a:rPr lang="es-MX" dirty="0"/>
              <a:t>Motivos egocéntricos o altruistas</a:t>
            </a:r>
          </a:p>
          <a:p>
            <a:pPr>
              <a:buClr>
                <a:srgbClr val="FF0000"/>
              </a:buClr>
              <a:buFont typeface="Arial" panose="020B0604020202020204" pitchFamily="34" charset="0"/>
              <a:buChar char="•"/>
            </a:pPr>
            <a:endParaRPr lang="es-MX" dirty="0"/>
          </a:p>
          <a:p>
            <a:pPr>
              <a:buClr>
                <a:srgbClr val="FF0000"/>
              </a:buClr>
              <a:buFont typeface="Arial" panose="020B0604020202020204" pitchFamily="34" charset="0"/>
              <a:buChar char="•"/>
            </a:pPr>
            <a:r>
              <a:rPr lang="es-MX" dirty="0"/>
              <a:t>Motivos de atracción o de rechazo, según muevan a hacer algo en favor de los demás o a dejar de hacer algo que se está realizando o que podría hacerse.</a:t>
            </a:r>
          </a:p>
          <a:p>
            <a:endParaRPr lang="es-MX" dirty="0"/>
          </a:p>
        </p:txBody>
      </p:sp>
      <p:pic>
        <p:nvPicPr>
          <p:cNvPr id="3076" name="Picture 4" descr="http://quehacerpara.net/wp-content/uploads/2015/05/Inteligencia-Emocional-y-Raci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8268" y="1940877"/>
            <a:ext cx="2742069" cy="15367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tse1.mm.bing.net/th?id=OIP.cS1vDFn5bJuevM7_pn_FwgEsB8&amp;pid=15.1&amp;P=0&amp;w=313&amp;h=1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0218" y="5212080"/>
            <a:ext cx="3320236" cy="137236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ultado de imagen de I LOVE 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6367" y="2966403"/>
            <a:ext cx="1460501" cy="1460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524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676275"/>
          </a:xfrm>
        </p:spPr>
        <p:txBody>
          <a:bodyPr>
            <a:normAutofit/>
          </a:bodyPr>
          <a:lstStyle/>
          <a:p>
            <a:r>
              <a:rPr lang="es-MX" sz="3200" dirty="0">
                <a:solidFill>
                  <a:schemeClr val="accent6">
                    <a:lumMod val="50000"/>
                  </a:schemeClr>
                </a:solidFill>
                <a:effectLst>
                  <a:outerShdw blurRad="38100" dist="38100" dir="2700000" algn="tl">
                    <a:srgbClr val="000000">
                      <a:alpha val="43137"/>
                    </a:srgbClr>
                  </a:outerShdw>
                </a:effectLst>
              </a:rPr>
              <a:t>FACTORES INTRÍNSECOS E EXTRÍNSECOS</a:t>
            </a:r>
          </a:p>
        </p:txBody>
      </p:sp>
      <p:sp>
        <p:nvSpPr>
          <p:cNvPr id="4" name="Marcador de texto 3"/>
          <p:cNvSpPr>
            <a:spLocks noGrp="1"/>
          </p:cNvSpPr>
          <p:nvPr>
            <p:ph type="body" idx="1"/>
          </p:nvPr>
        </p:nvSpPr>
        <p:spPr>
          <a:xfrm>
            <a:off x="1771252" y="1727994"/>
            <a:ext cx="4607188" cy="576262"/>
          </a:xfrm>
        </p:spPr>
        <p:txBody>
          <a:bodyPr/>
          <a:lstStyle/>
          <a:p>
            <a:pPr algn="ctr"/>
            <a:r>
              <a:rPr lang="es-MX" dirty="0">
                <a:solidFill>
                  <a:srgbClr val="FF0000"/>
                </a:solidFill>
              </a:rPr>
              <a:t>Intrínsecos</a:t>
            </a:r>
          </a:p>
        </p:txBody>
      </p:sp>
      <p:sp>
        <p:nvSpPr>
          <p:cNvPr id="5" name="Marcador de contenido 4"/>
          <p:cNvSpPr>
            <a:spLocks noGrp="1"/>
          </p:cNvSpPr>
          <p:nvPr>
            <p:ph sz="half" idx="2"/>
          </p:nvPr>
        </p:nvSpPr>
        <p:spPr>
          <a:xfrm>
            <a:off x="1484311" y="2670174"/>
            <a:ext cx="4895056" cy="3610309"/>
          </a:xfrm>
        </p:spPr>
        <p:txBody>
          <a:bodyPr>
            <a:noAutofit/>
          </a:bodyPr>
          <a:lstStyle/>
          <a:p>
            <a:pPr marL="0" indent="0" algn="just">
              <a:buNone/>
            </a:pPr>
            <a:r>
              <a:rPr lang="es-MX" sz="2000" dirty="0">
                <a:solidFill>
                  <a:schemeClr val="accent1">
                    <a:lumMod val="50000"/>
                  </a:schemeClr>
                </a:solidFill>
              </a:rPr>
              <a:t>Vienen del entendimiento personal del mundo.</a:t>
            </a:r>
          </a:p>
          <a:p>
            <a:pPr algn="just">
              <a:buClr>
                <a:srgbClr val="FF0000"/>
              </a:buClr>
            </a:pPr>
            <a:r>
              <a:rPr lang="es-MX" sz="2000" b="1" dirty="0">
                <a:solidFill>
                  <a:schemeClr val="accent1">
                    <a:lumMod val="50000"/>
                  </a:schemeClr>
                </a:solidFill>
              </a:rPr>
              <a:t>La autonomía </a:t>
            </a:r>
            <a:r>
              <a:rPr lang="es-MX" sz="2000" dirty="0">
                <a:solidFill>
                  <a:schemeClr val="accent1">
                    <a:lumMod val="50000"/>
                  </a:schemeClr>
                </a:solidFill>
              </a:rPr>
              <a:t>(el impulso que dirige nuestras vidas, libertad para tener control sobre lo que hacemos).</a:t>
            </a:r>
          </a:p>
          <a:p>
            <a:pPr algn="just">
              <a:buClr>
                <a:srgbClr val="FF0000"/>
              </a:buClr>
            </a:pPr>
            <a:r>
              <a:rPr lang="es-MX" sz="2000" b="1" dirty="0">
                <a:solidFill>
                  <a:schemeClr val="accent1">
                    <a:lumMod val="50000"/>
                  </a:schemeClr>
                </a:solidFill>
              </a:rPr>
              <a:t>Maestría</a:t>
            </a:r>
            <a:r>
              <a:rPr lang="es-MX" sz="2000" dirty="0">
                <a:solidFill>
                  <a:schemeClr val="accent1">
                    <a:lumMod val="50000"/>
                  </a:schemeClr>
                </a:solidFill>
              </a:rPr>
              <a:t> (deseo de ser mejor en algo que realmente importa).</a:t>
            </a:r>
          </a:p>
          <a:p>
            <a:pPr algn="just">
              <a:buClr>
                <a:srgbClr val="FF0000"/>
              </a:buClr>
            </a:pPr>
            <a:r>
              <a:rPr lang="es-MX" sz="2000" b="1" dirty="0">
                <a:solidFill>
                  <a:schemeClr val="accent1">
                    <a:lumMod val="50000"/>
                  </a:schemeClr>
                </a:solidFill>
              </a:rPr>
              <a:t>Propósito</a:t>
            </a:r>
            <a:r>
              <a:rPr lang="es-MX" sz="2000" dirty="0">
                <a:solidFill>
                  <a:schemeClr val="accent1">
                    <a:lumMod val="50000"/>
                  </a:schemeClr>
                </a:solidFill>
              </a:rPr>
              <a:t> (la intención de hacer lo que hacemos por servicio a algo más grande que nosotros mismos).</a:t>
            </a:r>
          </a:p>
        </p:txBody>
      </p:sp>
      <p:sp>
        <p:nvSpPr>
          <p:cNvPr id="6" name="Marcador de texto 5"/>
          <p:cNvSpPr>
            <a:spLocks noGrp="1"/>
          </p:cNvSpPr>
          <p:nvPr>
            <p:ph type="body" sz="quarter" idx="3"/>
          </p:nvPr>
        </p:nvSpPr>
        <p:spPr>
          <a:xfrm>
            <a:off x="6985261" y="1727994"/>
            <a:ext cx="4622537" cy="576262"/>
          </a:xfrm>
        </p:spPr>
        <p:txBody>
          <a:bodyPr/>
          <a:lstStyle/>
          <a:p>
            <a:pPr algn="ctr"/>
            <a:r>
              <a:rPr lang="es-MX" dirty="0">
                <a:solidFill>
                  <a:srgbClr val="FF0000"/>
                </a:solidFill>
              </a:rPr>
              <a:t>Extrínsecos</a:t>
            </a:r>
          </a:p>
        </p:txBody>
      </p:sp>
      <p:sp>
        <p:nvSpPr>
          <p:cNvPr id="7" name="Marcador de contenido 6"/>
          <p:cNvSpPr>
            <a:spLocks noGrp="1"/>
          </p:cNvSpPr>
          <p:nvPr>
            <p:ph sz="quarter" idx="4"/>
          </p:nvPr>
        </p:nvSpPr>
        <p:spPr>
          <a:xfrm>
            <a:off x="6985261" y="2670175"/>
            <a:ext cx="4895056" cy="3610308"/>
          </a:xfrm>
        </p:spPr>
        <p:txBody>
          <a:bodyPr>
            <a:normAutofit/>
          </a:bodyPr>
          <a:lstStyle/>
          <a:p>
            <a:pPr marL="0" indent="0" algn="just">
              <a:buNone/>
            </a:pPr>
            <a:r>
              <a:rPr lang="es-MX" sz="2200" dirty="0">
                <a:solidFill>
                  <a:schemeClr val="accent1">
                    <a:lumMod val="50000"/>
                  </a:schemeClr>
                </a:solidFill>
              </a:rPr>
              <a:t>Vienen de la incentivación externa de ciertos factores.</a:t>
            </a:r>
          </a:p>
          <a:p>
            <a:pPr algn="just">
              <a:buClr>
                <a:srgbClr val="FF0000"/>
              </a:buClr>
            </a:pPr>
            <a:r>
              <a:rPr lang="es-MX" sz="2200" b="1" dirty="0">
                <a:solidFill>
                  <a:schemeClr val="accent1">
                    <a:lumMod val="50000"/>
                  </a:schemeClr>
                </a:solidFill>
              </a:rPr>
              <a:t>Los viajes</a:t>
            </a:r>
          </a:p>
          <a:p>
            <a:pPr algn="just">
              <a:buClr>
                <a:srgbClr val="FF0000"/>
              </a:buClr>
            </a:pPr>
            <a:r>
              <a:rPr lang="es-MX" sz="2200" b="1" dirty="0">
                <a:solidFill>
                  <a:schemeClr val="accent1">
                    <a:lumMod val="50000"/>
                  </a:schemeClr>
                </a:solidFill>
              </a:rPr>
              <a:t>Bienes materiales</a:t>
            </a:r>
          </a:p>
          <a:p>
            <a:pPr algn="just">
              <a:buClr>
                <a:srgbClr val="FF0000"/>
              </a:buClr>
            </a:pPr>
            <a:r>
              <a:rPr lang="es-MX" sz="2200" b="1" dirty="0">
                <a:solidFill>
                  <a:schemeClr val="accent1">
                    <a:lumMod val="50000"/>
                  </a:schemeClr>
                </a:solidFill>
              </a:rPr>
              <a:t>Coches</a:t>
            </a:r>
          </a:p>
          <a:p>
            <a:pPr algn="just">
              <a:buClr>
                <a:srgbClr val="FF0000"/>
              </a:buClr>
            </a:pPr>
            <a:r>
              <a:rPr lang="es-MX" sz="2200" b="1" dirty="0">
                <a:solidFill>
                  <a:schemeClr val="accent1">
                    <a:lumMod val="50000"/>
                  </a:schemeClr>
                </a:solidFill>
              </a:rPr>
              <a:t>El dinero</a:t>
            </a:r>
          </a:p>
          <a:p>
            <a:pPr algn="just">
              <a:buClr>
                <a:srgbClr val="FF0000"/>
              </a:buClr>
            </a:pPr>
            <a:r>
              <a:rPr lang="es-MX" sz="2200" b="1" dirty="0">
                <a:solidFill>
                  <a:schemeClr val="accent1">
                    <a:lumMod val="50000"/>
                  </a:schemeClr>
                </a:solidFill>
              </a:rPr>
              <a:t>Cenas</a:t>
            </a:r>
          </a:p>
          <a:p>
            <a:pPr marL="0" indent="0">
              <a:buNone/>
            </a:pPr>
            <a:endParaRPr lang="es-MX" dirty="0"/>
          </a:p>
        </p:txBody>
      </p:sp>
      <p:pic>
        <p:nvPicPr>
          <p:cNvPr id="2050" name="Picture 2" descr="http://image.slidesharecdn.com/autonomia-130718134331-phpapp01/95/autonomia-1-638.jpg?cb=13741730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549057">
            <a:off x="505327" y="829965"/>
            <a:ext cx="2172170" cy="16308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tse4.mm.bing.net/th?id=OIP.qXJt7jvyJDdB4-1nRzMVRAEsCW&amp;pid=15.1&amp;P=0&amp;w=339&amp;h=1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66818">
            <a:off x="8516946" y="4731120"/>
            <a:ext cx="3251601" cy="1630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641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4210817786"/>
              </p:ext>
            </p:extLst>
          </p:nvPr>
        </p:nvGraphicFramePr>
        <p:xfrm>
          <a:off x="2322915" y="594401"/>
          <a:ext cx="8500930" cy="5744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rot="16200000">
            <a:off x="-756099" y="2836136"/>
            <a:ext cx="5211698" cy="1261101"/>
          </a:xfrm>
        </p:spPr>
        <p:txBody>
          <a:bodyPr>
            <a:normAutofit/>
          </a:bodyPr>
          <a:lstStyle/>
          <a:p>
            <a:pPr algn="ctr"/>
            <a:r>
              <a:rPr lang="es-MX" sz="3200" dirty="0">
                <a:solidFill>
                  <a:schemeClr val="accent4"/>
                </a:solidFill>
                <a:effectLst>
                  <a:outerShdw blurRad="38100" dist="38100" dir="2700000" algn="tl">
                    <a:srgbClr val="000000">
                      <a:alpha val="43137"/>
                    </a:srgbClr>
                  </a:outerShdw>
                </a:effectLst>
              </a:rPr>
              <a:t>ELEMENTOS AL CONCEPTO DE MOTIVACIÓN</a:t>
            </a:r>
            <a:r>
              <a:rPr lang="es-MX" dirty="0">
                <a:solidFill>
                  <a:schemeClr val="accent4"/>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763356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290" y="1622896"/>
            <a:ext cx="5337331" cy="4002999"/>
          </a:xfrm>
          <a:prstGeom prst="rect">
            <a:avLst/>
          </a:prstGeom>
        </p:spPr>
      </p:pic>
      <p:sp>
        <p:nvSpPr>
          <p:cNvPr id="5" name="Rectángulo 4"/>
          <p:cNvSpPr/>
          <p:nvPr/>
        </p:nvSpPr>
        <p:spPr>
          <a:xfrm>
            <a:off x="7064189" y="1622896"/>
            <a:ext cx="4365811" cy="3539430"/>
          </a:xfrm>
          <a:prstGeom prst="rect">
            <a:avLst/>
          </a:prstGeom>
        </p:spPr>
        <p:txBody>
          <a:bodyPr wrap="square">
            <a:spAutoFit/>
          </a:bodyPr>
          <a:lstStyle/>
          <a:p>
            <a:pPr algn="just">
              <a:buClr>
                <a:srgbClr val="006699"/>
              </a:buClr>
            </a:pPr>
            <a:r>
              <a:rPr lang="es-MX" sz="2800" b="1" dirty="0">
                <a:solidFill>
                  <a:srgbClr val="CC0066"/>
                </a:solidFill>
              </a:rPr>
              <a:t>La motivación </a:t>
            </a:r>
            <a:r>
              <a:rPr lang="es-MX" sz="2800" dirty="0"/>
              <a:t>es el impulso y el esfuerzo para satisfacer un deseo o meta, es anterior al resultado.</a:t>
            </a:r>
          </a:p>
          <a:p>
            <a:pPr algn="just">
              <a:buClr>
                <a:srgbClr val="006699"/>
              </a:buClr>
            </a:pPr>
            <a:r>
              <a:rPr lang="es-MX" sz="2800" b="1" dirty="0">
                <a:solidFill>
                  <a:srgbClr val="CC0066"/>
                </a:solidFill>
              </a:rPr>
              <a:t>La satisfacción </a:t>
            </a:r>
            <a:r>
              <a:rPr lang="es-MX" sz="2800" dirty="0"/>
              <a:t>es el gusto experimentado cuando alcanzamos el deseo, es posterior al resultado.</a:t>
            </a:r>
          </a:p>
        </p:txBody>
      </p:sp>
      <p:sp>
        <p:nvSpPr>
          <p:cNvPr id="6" name="Rectángulo 5"/>
          <p:cNvSpPr/>
          <p:nvPr/>
        </p:nvSpPr>
        <p:spPr>
          <a:xfrm>
            <a:off x="4458289" y="626640"/>
            <a:ext cx="5052665" cy="646331"/>
          </a:xfrm>
          <a:prstGeom prst="rect">
            <a:avLst/>
          </a:prstGeom>
        </p:spPr>
        <p:txBody>
          <a:bodyPr wrap="none">
            <a:spAutoFit/>
          </a:bodyPr>
          <a:lstStyle/>
          <a:p>
            <a:pPr algn="ctr"/>
            <a:r>
              <a:rPr lang="es-MX" sz="3600" dirty="0">
                <a:solidFill>
                  <a:schemeClr val="accent2"/>
                </a:solidFill>
                <a:effectLst>
                  <a:outerShdw blurRad="38100" dist="38100" dir="2700000" algn="tl">
                    <a:srgbClr val="000000">
                      <a:alpha val="43137"/>
                    </a:srgbClr>
                  </a:outerShdw>
                </a:effectLst>
              </a:rPr>
              <a:t>Motivación y satisfacción </a:t>
            </a:r>
          </a:p>
        </p:txBody>
      </p:sp>
    </p:spTree>
    <p:extLst>
      <p:ext uri="{BB962C8B-B14F-4D97-AF65-F5344CB8AC3E}">
        <p14:creationId xmlns:p14="http://schemas.microsoft.com/office/powerpoint/2010/main" val="3567507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1258"/>
          <a:stretch/>
        </p:blipFill>
        <p:spPr>
          <a:xfrm>
            <a:off x="1618535" y="133350"/>
            <a:ext cx="6915866" cy="5844948"/>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6249" y="3181350"/>
            <a:ext cx="5598076" cy="3095625"/>
          </a:xfrm>
          <a:prstGeom prst="ellipse">
            <a:avLst/>
          </a:prstGeom>
          <a:ln>
            <a:noFill/>
          </a:ln>
          <a:effectLst>
            <a:softEdge rad="112500"/>
          </a:effectLst>
        </p:spPr>
      </p:pic>
    </p:spTree>
    <p:extLst>
      <p:ext uri="{BB962C8B-B14F-4D97-AF65-F5344CB8AC3E}">
        <p14:creationId xmlns:p14="http://schemas.microsoft.com/office/powerpoint/2010/main" val="1925970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1999" cy="6858000"/>
          </a:xfrm>
          <a:prstGeom prst="rect">
            <a:avLst/>
          </a:prstGeom>
        </p:spPr>
      </p:pic>
      <p:sp>
        <p:nvSpPr>
          <p:cNvPr id="6" name="Título 1"/>
          <p:cNvSpPr>
            <a:spLocks noGrp="1"/>
          </p:cNvSpPr>
          <p:nvPr>
            <p:ph type="title"/>
          </p:nvPr>
        </p:nvSpPr>
        <p:spPr>
          <a:xfrm>
            <a:off x="1086642" y="0"/>
            <a:ext cx="10018713" cy="1752599"/>
          </a:xfrm>
        </p:spPr>
        <p:txBody>
          <a:bodyPr>
            <a:normAutofit/>
          </a:bodyPr>
          <a:lstStyle/>
          <a:p>
            <a:pPr algn="just"/>
            <a:r>
              <a:rPr lang="es-MX" sz="3200" b="1" dirty="0">
                <a:solidFill>
                  <a:srgbClr val="006666"/>
                </a:solidFill>
              </a:rPr>
              <a:t>La motivación se manifiesta en la persona como:</a:t>
            </a:r>
          </a:p>
        </p:txBody>
      </p:sp>
      <p:sp>
        <p:nvSpPr>
          <p:cNvPr id="7" name="Marcador de contenido 4"/>
          <p:cNvSpPr>
            <a:spLocks noGrp="1"/>
          </p:cNvSpPr>
          <p:nvPr>
            <p:ph idx="1"/>
          </p:nvPr>
        </p:nvSpPr>
        <p:spPr>
          <a:xfrm>
            <a:off x="3335337" y="2929752"/>
            <a:ext cx="8304213" cy="2598695"/>
          </a:xfrm>
        </p:spPr>
        <p:txBody>
          <a:bodyPr>
            <a:normAutofit/>
          </a:bodyPr>
          <a:lstStyle/>
          <a:p>
            <a:pPr algn="just">
              <a:buClr>
                <a:srgbClr val="006666"/>
              </a:buClr>
              <a:buFont typeface="Corbel" panose="020B0503020204020204" pitchFamily="34" charset="0"/>
              <a:buChar char="-"/>
            </a:pPr>
            <a:r>
              <a:rPr lang="es-MX" sz="2400" b="1" dirty="0">
                <a:solidFill>
                  <a:srgbClr val="006666"/>
                </a:solidFill>
              </a:rPr>
              <a:t>Gran capacidad de esfuerzo y perseverancia en las acciones.</a:t>
            </a:r>
          </a:p>
          <a:p>
            <a:pPr algn="just">
              <a:buClr>
                <a:srgbClr val="006666"/>
              </a:buClr>
              <a:buFont typeface="Corbel" panose="020B0503020204020204" pitchFamily="34" charset="0"/>
              <a:buChar char="-"/>
            </a:pPr>
            <a:r>
              <a:rPr lang="es-MX" sz="2400" b="1" dirty="0">
                <a:solidFill>
                  <a:srgbClr val="006666"/>
                </a:solidFill>
              </a:rPr>
              <a:t>Capacidad de superación ante las dificultades.</a:t>
            </a:r>
          </a:p>
          <a:p>
            <a:pPr algn="just">
              <a:buClr>
                <a:srgbClr val="006666"/>
              </a:buClr>
              <a:buFont typeface="Corbel" panose="020B0503020204020204" pitchFamily="34" charset="0"/>
              <a:buChar char="-"/>
            </a:pPr>
            <a:r>
              <a:rPr lang="es-MX" sz="2400" b="1" dirty="0">
                <a:solidFill>
                  <a:srgbClr val="006666"/>
                </a:solidFill>
              </a:rPr>
              <a:t>Percepción de las adversidades como retos.</a:t>
            </a:r>
          </a:p>
          <a:p>
            <a:pPr algn="just">
              <a:buClr>
                <a:srgbClr val="006666"/>
              </a:buClr>
              <a:buFont typeface="Corbel" panose="020B0503020204020204" pitchFamily="34" charset="0"/>
              <a:buChar char="-"/>
            </a:pPr>
            <a:r>
              <a:rPr lang="es-MX" sz="2400" b="1" dirty="0">
                <a:solidFill>
                  <a:srgbClr val="006666"/>
                </a:solidFill>
              </a:rPr>
              <a:t>Ilusión y satisfacción personal.</a:t>
            </a:r>
          </a:p>
        </p:txBody>
      </p:sp>
    </p:spTree>
    <p:extLst>
      <p:ext uri="{BB962C8B-B14F-4D97-AF65-F5344CB8AC3E}">
        <p14:creationId xmlns:p14="http://schemas.microsoft.com/office/powerpoint/2010/main" val="569254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9241" y="2552987"/>
            <a:ext cx="1888170" cy="1761837"/>
          </a:xfrm>
        </p:spPr>
        <p:txBody>
          <a:bodyPr>
            <a:normAutofit/>
          </a:bodyPr>
          <a:lstStyle/>
          <a:p>
            <a:pPr marL="0" indent="0">
              <a:buNone/>
            </a:pPr>
            <a:r>
              <a:rPr lang="es-MX" b="1" dirty="0">
                <a:solidFill>
                  <a:schemeClr val="accent1">
                    <a:lumMod val="75000"/>
                  </a:schemeClr>
                </a:solidFill>
              </a:rPr>
              <a:t>MOTIVACIÓN INTRINSECA</a:t>
            </a:r>
          </a:p>
          <a:p>
            <a:pPr marL="0" indent="0">
              <a:buNone/>
            </a:pPr>
            <a:r>
              <a:rPr lang="es-MX" b="1" dirty="0">
                <a:solidFill>
                  <a:srgbClr val="FF3399"/>
                </a:solidFill>
              </a:rPr>
              <a:t>MOTIVACIÓN EXTRINSECA</a:t>
            </a:r>
          </a:p>
        </p:txBody>
      </p:sp>
      <p:pic>
        <p:nvPicPr>
          <p:cNvPr id="1026" name="Picture 2" descr="https://public-media.interaction-design.org/images/books/gamification_at_work/Fig5.1_Intrinsic_extinsic_motiv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161" y="258906"/>
            <a:ext cx="8897607" cy="6350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5888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E9F6FD"/>
        </a:solidFill>
        <a:effectLst/>
      </p:bgPr>
    </p:bg>
    <p:spTree>
      <p:nvGrpSpPr>
        <p:cNvPr id="1" name=""/>
        <p:cNvGrpSpPr/>
        <p:nvPr/>
      </p:nvGrpSpPr>
      <p:grpSpPr>
        <a:xfrm>
          <a:off x="0" y="0"/>
          <a:ext cx="0" cy="0"/>
          <a:chOff x="0" y="0"/>
          <a:chExt cx="0" cy="0"/>
        </a:xfrm>
      </p:grpSpPr>
      <p:sp>
        <p:nvSpPr>
          <p:cNvPr id="8" name="Marcador de contenido 3"/>
          <p:cNvSpPr>
            <a:spLocks noGrp="1"/>
          </p:cNvSpPr>
          <p:nvPr>
            <p:ph sz="half" idx="2"/>
          </p:nvPr>
        </p:nvSpPr>
        <p:spPr>
          <a:xfrm>
            <a:off x="1457762" y="1397799"/>
            <a:ext cx="4313864" cy="4543537"/>
          </a:xfrm>
        </p:spPr>
        <p:txBody>
          <a:bodyPr>
            <a:noAutofit/>
          </a:bodyPr>
          <a:lstStyle/>
          <a:p>
            <a:pPr marL="0" indent="0" algn="ctr">
              <a:buNone/>
            </a:pPr>
            <a:r>
              <a:rPr lang="es-MX" sz="2400" b="1" dirty="0">
                <a:solidFill>
                  <a:srgbClr val="006666"/>
                </a:solidFill>
              </a:rPr>
              <a:t>La motivación intrínseca </a:t>
            </a:r>
            <a:r>
              <a:rPr lang="es-MX" sz="2400" dirty="0">
                <a:solidFill>
                  <a:srgbClr val="006666"/>
                </a:solidFill>
              </a:rPr>
              <a:t>se evidencia cuando el individuo realiza una actividad por el simple placer de realizarla sin que nadie de manera obvia le de algún incentivo externo.</a:t>
            </a:r>
          </a:p>
          <a:p>
            <a:pPr marL="0" indent="0" algn="ctr">
              <a:buNone/>
            </a:pPr>
            <a:r>
              <a:rPr lang="es-MX" sz="2400" dirty="0">
                <a:solidFill>
                  <a:srgbClr val="006666"/>
                </a:solidFill>
              </a:rPr>
              <a:t> Un hobby es un ejemplo típico, así como la sensación de placer, la autosuperación o la sensación de éxito.</a:t>
            </a:r>
          </a:p>
        </p:txBody>
      </p:sp>
      <p:sp>
        <p:nvSpPr>
          <p:cNvPr id="9" name="Marcador de contenido 2"/>
          <p:cNvSpPr>
            <a:spLocks noGrp="1"/>
          </p:cNvSpPr>
          <p:nvPr>
            <p:ph sz="half" idx="1"/>
          </p:nvPr>
        </p:nvSpPr>
        <p:spPr>
          <a:xfrm>
            <a:off x="6285036" y="1349171"/>
            <a:ext cx="4313864" cy="2366029"/>
          </a:xfrm>
        </p:spPr>
        <p:txBody>
          <a:bodyPr>
            <a:normAutofit/>
          </a:bodyPr>
          <a:lstStyle/>
          <a:p>
            <a:pPr marL="0" indent="0" algn="ctr">
              <a:buNone/>
            </a:pPr>
            <a:r>
              <a:rPr lang="es-MX" sz="2400" b="1" dirty="0">
                <a:solidFill>
                  <a:srgbClr val="006666"/>
                </a:solidFill>
              </a:rPr>
              <a:t>la ayuda altruista y voluntariado</a:t>
            </a:r>
            <a:r>
              <a:rPr lang="es-MX" sz="2400" dirty="0">
                <a:solidFill>
                  <a:srgbClr val="006666"/>
                </a:solidFill>
              </a:rPr>
              <a:t>, donde se realizan tareas por deseos internos de ayudar y no por obtener resultados y recompensas externas.</a:t>
            </a: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6352" y="3732111"/>
            <a:ext cx="3531232" cy="2648424"/>
          </a:xfrm>
          <a:prstGeom prst="rect">
            <a:avLst/>
          </a:prstGeom>
        </p:spPr>
      </p:pic>
      <p:sp>
        <p:nvSpPr>
          <p:cNvPr id="11" name="Título 1"/>
          <p:cNvSpPr>
            <a:spLocks noGrp="1"/>
          </p:cNvSpPr>
          <p:nvPr>
            <p:ph type="title"/>
          </p:nvPr>
        </p:nvSpPr>
        <p:spPr>
          <a:xfrm>
            <a:off x="1580914" y="446212"/>
            <a:ext cx="8769663" cy="773689"/>
          </a:xfrm>
        </p:spPr>
        <p:txBody>
          <a:bodyPr>
            <a:normAutofit/>
          </a:bodyPr>
          <a:lstStyle/>
          <a:p>
            <a:pPr algn="ctr"/>
            <a:r>
              <a:rPr lang="es-MX" sz="3200" dirty="0">
                <a:solidFill>
                  <a:srgbClr val="FF0000"/>
                </a:solidFill>
                <a:effectLst>
                  <a:outerShdw blurRad="38100" dist="38100" dir="2700000" algn="tl">
                    <a:srgbClr val="000000">
                      <a:alpha val="43137"/>
                    </a:srgbClr>
                  </a:outerShdw>
                </a:effectLst>
              </a:rPr>
              <a:t>Motivación intrínseca</a:t>
            </a:r>
          </a:p>
        </p:txBody>
      </p:sp>
      <p:pic>
        <p:nvPicPr>
          <p:cNvPr id="12" name="Imagen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2635" y="333851"/>
            <a:ext cx="1664015" cy="998409"/>
          </a:xfrm>
          <a:prstGeom prst="rect">
            <a:avLst/>
          </a:prstGeom>
        </p:spPr>
      </p:pic>
    </p:spTree>
    <p:extLst>
      <p:ext uri="{BB962C8B-B14F-4D97-AF65-F5344CB8AC3E}">
        <p14:creationId xmlns:p14="http://schemas.microsoft.com/office/powerpoint/2010/main" val="4021336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Picture 2" descr="https://i.ytimg.com/vi/PvhPRkINHpk/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17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FAFE"/>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2589212" y="949233"/>
            <a:ext cx="8915399" cy="2558193"/>
          </a:xfrm>
        </p:spPr>
        <p:txBody>
          <a:bodyPr>
            <a:normAutofit/>
          </a:bodyPr>
          <a:lstStyle/>
          <a:p>
            <a:r>
              <a:rPr lang="es-MX" sz="2800" dirty="0">
                <a:solidFill>
                  <a:schemeClr val="accent5"/>
                </a:solidFill>
                <a:latin typeface="Lucida Handwriting" panose="03010101010101010101" pitchFamily="66" charset="0"/>
              </a:rPr>
              <a:t>MÓDULO III</a:t>
            </a:r>
            <a:br>
              <a:rPr lang="es-MX" sz="2800" dirty="0">
                <a:solidFill>
                  <a:schemeClr val="accent5"/>
                </a:solidFill>
                <a:latin typeface="Lucida Handwriting" panose="03010101010101010101" pitchFamily="66" charset="0"/>
              </a:rPr>
            </a:br>
            <a:br>
              <a:rPr lang="es-MX" sz="2800" dirty="0">
                <a:solidFill>
                  <a:schemeClr val="accent5"/>
                </a:solidFill>
                <a:latin typeface="Lucida Handwriting" panose="03010101010101010101" pitchFamily="66" charset="0"/>
              </a:rPr>
            </a:br>
            <a:r>
              <a:rPr lang="es-MX" sz="2800" dirty="0">
                <a:solidFill>
                  <a:schemeClr val="accent5"/>
                </a:solidFill>
                <a:latin typeface="Lucida Handwriting" panose="03010101010101010101" pitchFamily="66" charset="0"/>
              </a:rPr>
              <a:t>“Desarrollando capacidades para alcanzar mis metas”</a:t>
            </a:r>
            <a:endParaRPr lang="es-MX" sz="2800" dirty="0">
              <a:solidFill>
                <a:schemeClr val="accent5"/>
              </a:solidFill>
            </a:endParaRPr>
          </a:p>
        </p:txBody>
      </p:sp>
      <p:sp>
        <p:nvSpPr>
          <p:cNvPr id="7" name="Marcador de texto 6"/>
          <p:cNvSpPr>
            <a:spLocks noGrp="1"/>
          </p:cNvSpPr>
          <p:nvPr>
            <p:ph type="body" sz="quarter" idx="13"/>
          </p:nvPr>
        </p:nvSpPr>
        <p:spPr>
          <a:xfrm>
            <a:off x="2589211" y="4555975"/>
            <a:ext cx="8915400" cy="1444775"/>
          </a:xfrm>
        </p:spPr>
        <p:txBody>
          <a:bodyPr>
            <a:normAutofit fontScale="25000" lnSpcReduction="20000"/>
          </a:bodyPr>
          <a:lstStyle/>
          <a:p>
            <a:endParaRPr lang="es-MX" dirty="0">
              <a:solidFill>
                <a:schemeClr val="tx2"/>
              </a:solidFill>
            </a:endParaRPr>
          </a:p>
          <a:p>
            <a:endParaRPr lang="es-MX" dirty="0">
              <a:solidFill>
                <a:schemeClr val="tx2"/>
              </a:solidFill>
            </a:endParaRPr>
          </a:p>
          <a:p>
            <a:endParaRPr lang="es-MX" dirty="0">
              <a:solidFill>
                <a:schemeClr val="tx2"/>
              </a:solidFill>
            </a:endParaRPr>
          </a:p>
          <a:p>
            <a:endParaRPr lang="es-MX" dirty="0">
              <a:solidFill>
                <a:schemeClr val="tx2"/>
              </a:solidFill>
            </a:endParaRPr>
          </a:p>
          <a:p>
            <a:endParaRPr lang="es-MX" dirty="0">
              <a:solidFill>
                <a:schemeClr val="tx2"/>
              </a:solidFill>
            </a:endParaRPr>
          </a:p>
          <a:p>
            <a:pPr algn="just"/>
            <a:r>
              <a:rPr lang="es-MX" sz="9600" dirty="0">
                <a:solidFill>
                  <a:schemeClr val="accent1">
                    <a:lumMod val="50000"/>
                  </a:schemeClr>
                </a:solidFill>
              </a:rPr>
              <a:t>Promueve su autonomía, a través de la capacidad para establecer cursos de acción responsables con determinación y conciencia social.</a:t>
            </a:r>
          </a:p>
          <a:p>
            <a:endParaRPr lang="es-MX" dirty="0"/>
          </a:p>
        </p:txBody>
      </p:sp>
      <p:sp>
        <p:nvSpPr>
          <p:cNvPr id="6" name="Marcador de texto 5"/>
          <p:cNvSpPr>
            <a:spLocks noGrp="1"/>
          </p:cNvSpPr>
          <p:nvPr>
            <p:ph type="body" idx="1"/>
          </p:nvPr>
        </p:nvSpPr>
        <p:spPr>
          <a:xfrm>
            <a:off x="2589211" y="3826353"/>
            <a:ext cx="8915400" cy="729622"/>
          </a:xfrm>
        </p:spPr>
        <p:txBody>
          <a:bodyPr>
            <a:normAutofit/>
          </a:bodyPr>
          <a:lstStyle/>
          <a:p>
            <a:r>
              <a:rPr lang="es-MX" sz="3600" dirty="0">
                <a:solidFill>
                  <a:schemeClr val="accent1"/>
                </a:solidFill>
                <a:effectLst>
                  <a:outerShdw blurRad="38100" dist="38100" dir="2700000" algn="tl">
                    <a:srgbClr val="000000">
                      <a:alpha val="43137"/>
                    </a:srgbClr>
                  </a:outerShdw>
                </a:effectLst>
              </a:rPr>
              <a:t>Propósito del módulo</a:t>
            </a:r>
            <a:endParaRPr lang="es-MX" sz="3600" dirty="0">
              <a:solidFill>
                <a:schemeClr val="accent1"/>
              </a:solidFill>
            </a:endParaRPr>
          </a:p>
        </p:txBody>
      </p:sp>
    </p:spTree>
    <p:extLst>
      <p:ext uri="{BB962C8B-B14F-4D97-AF65-F5344CB8AC3E}">
        <p14:creationId xmlns:p14="http://schemas.microsoft.com/office/powerpoint/2010/main" val="2874815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5" name="Título 1"/>
          <p:cNvSpPr txBox="1">
            <a:spLocks/>
          </p:cNvSpPr>
          <p:nvPr/>
        </p:nvSpPr>
        <p:spPr>
          <a:xfrm>
            <a:off x="1129471" y="392438"/>
            <a:ext cx="9975272" cy="737099"/>
          </a:xfrm>
          <a:prstGeom prst="rect">
            <a:avLst/>
          </a:prstGeom>
        </p:spPr>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rgbClr val="0070C0"/>
                </a:solidFill>
                <a:effectLst>
                  <a:outerShdw blurRad="38100" dist="38100" dir="2700000" algn="tl">
                    <a:srgbClr val="000000">
                      <a:alpha val="43137"/>
                    </a:srgbClr>
                  </a:outerShdw>
                </a:effectLst>
              </a:rPr>
              <a:t>Motivación extrínseca</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246" y="4698526"/>
            <a:ext cx="2813147" cy="1930795"/>
          </a:xfrm>
          <a:prstGeom prst="rect">
            <a:avLst/>
          </a:prstGeom>
        </p:spPr>
      </p:pic>
      <p:sp>
        <p:nvSpPr>
          <p:cNvPr id="8" name="Marcador de contenido 2"/>
          <p:cNvSpPr txBox="1">
            <a:spLocks/>
          </p:cNvSpPr>
          <p:nvPr/>
        </p:nvSpPr>
        <p:spPr>
          <a:xfrm>
            <a:off x="461563" y="1614619"/>
            <a:ext cx="3948512" cy="2824582"/>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Font typeface="Arial"/>
              <a:buNone/>
            </a:pPr>
            <a:r>
              <a:rPr lang="es-MX" b="1" dirty="0">
                <a:solidFill>
                  <a:srgbClr val="C00000"/>
                </a:solidFill>
              </a:rPr>
              <a:t>La motivación extrínseca </a:t>
            </a:r>
            <a:r>
              <a:rPr lang="es-MX" dirty="0">
                <a:solidFill>
                  <a:srgbClr val="C00000"/>
                </a:solidFill>
              </a:rPr>
              <a:t>se da cuando se trata de despertar el interés motivacional de la persona mediante recompensas externas, como por ejemplo dinero, ascensos, etc.</a:t>
            </a:r>
          </a:p>
        </p:txBody>
      </p:sp>
      <p:sp>
        <p:nvSpPr>
          <p:cNvPr id="9" name="Marcador de contenido 3"/>
          <p:cNvSpPr txBox="1">
            <a:spLocks/>
          </p:cNvSpPr>
          <p:nvPr/>
        </p:nvSpPr>
        <p:spPr>
          <a:xfrm>
            <a:off x="7824141" y="1614619"/>
            <a:ext cx="3767784" cy="4339936"/>
          </a:xfrm>
          <a:prstGeom prst="rect">
            <a:avLst/>
          </a:prstGeom>
        </p:spPr>
        <p:txBody>
          <a:bodyPr>
            <a:normAutofit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Font typeface="Arial"/>
              <a:buNone/>
            </a:pPr>
            <a:r>
              <a:rPr lang="es-MX" dirty="0"/>
              <a:t> </a:t>
            </a:r>
            <a:r>
              <a:rPr lang="es-MX" dirty="0">
                <a:solidFill>
                  <a:srgbClr val="C00000"/>
                </a:solidFill>
              </a:rPr>
              <a:t>María es una de las cinco componentes del </a:t>
            </a:r>
            <a:r>
              <a:rPr lang="es-MX" b="1" dirty="0">
                <a:solidFill>
                  <a:srgbClr val="C00000"/>
                </a:solidFill>
              </a:rPr>
              <a:t>equipo nacional de patinaje profesional</a:t>
            </a:r>
            <a:r>
              <a:rPr lang="es-MX" dirty="0">
                <a:solidFill>
                  <a:srgbClr val="C00000"/>
                </a:solidFill>
              </a:rPr>
              <a:t>, pero ella odia patinar. Sin embargo, ella va todos los días al estadio a entrenar y a las competiciones porque a final de mes </a:t>
            </a:r>
            <a:r>
              <a:rPr lang="es-MX" b="1" dirty="0">
                <a:solidFill>
                  <a:srgbClr val="C00000"/>
                </a:solidFill>
              </a:rPr>
              <a:t>cobra un sueldo</a:t>
            </a:r>
            <a:r>
              <a:rPr lang="es-MX" dirty="0">
                <a:solidFill>
                  <a:srgbClr val="C00000"/>
                </a:solidFill>
              </a:rPr>
              <a:t> que le permite disfrutar de hacer cosas que ella quiere. </a:t>
            </a:r>
          </a:p>
        </p:txBody>
      </p:sp>
      <p:pic>
        <p:nvPicPr>
          <p:cNvPr id="2" name="Picture 2" descr="https://upload.wikimedia.org/wikipedia/commons/2/29/2011_WFSC_2d_648_Sonia_Lafuent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6246" y="1129537"/>
            <a:ext cx="3161723" cy="4865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20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74" name="Picture 2" descr="https://www.businesstopia.net/sites/default/files/styles/articles/public/external%20motivation_0.jpg?itok=Y4DLX6h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73"/>
            <a:ext cx="12192000" cy="686637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4886325" y="371475"/>
            <a:ext cx="7305675" cy="2362200"/>
          </a:xfrm>
        </p:spPr>
        <p:txBody>
          <a:bodyPr>
            <a:noAutofit/>
          </a:bodyPr>
          <a:lstStyle/>
          <a:p>
            <a:pPr algn="r"/>
            <a:r>
              <a:rPr lang="es-MX" dirty="0">
                <a:solidFill>
                  <a:schemeClr val="accent2">
                    <a:lumMod val="75000"/>
                  </a:schemeClr>
                </a:solidFill>
              </a:rPr>
              <a:t>EJEMPLOS </a:t>
            </a:r>
            <a:br>
              <a:rPr lang="es-MX" dirty="0">
                <a:solidFill>
                  <a:schemeClr val="accent2">
                    <a:lumMod val="75000"/>
                  </a:schemeClr>
                </a:solidFill>
              </a:rPr>
            </a:br>
            <a:r>
              <a:rPr lang="es-MX" dirty="0">
                <a:solidFill>
                  <a:schemeClr val="accent2">
                    <a:lumMod val="75000"/>
                  </a:schemeClr>
                </a:solidFill>
              </a:rPr>
              <a:t>DE</a:t>
            </a:r>
            <a:br>
              <a:rPr lang="es-MX" dirty="0">
                <a:solidFill>
                  <a:schemeClr val="accent2">
                    <a:lumMod val="75000"/>
                  </a:schemeClr>
                </a:solidFill>
              </a:rPr>
            </a:br>
            <a:r>
              <a:rPr lang="es-MX" dirty="0">
                <a:solidFill>
                  <a:schemeClr val="accent2">
                    <a:lumMod val="75000"/>
                  </a:schemeClr>
                </a:solidFill>
              </a:rPr>
              <a:t>MOTIVACIÓN </a:t>
            </a:r>
            <a:br>
              <a:rPr lang="es-MX" dirty="0">
                <a:solidFill>
                  <a:schemeClr val="accent2">
                    <a:lumMod val="75000"/>
                  </a:schemeClr>
                </a:solidFill>
              </a:rPr>
            </a:br>
            <a:r>
              <a:rPr lang="es-MX" dirty="0">
                <a:solidFill>
                  <a:schemeClr val="accent2">
                    <a:lumMod val="75000"/>
                  </a:schemeClr>
                </a:solidFill>
              </a:rPr>
              <a:t>EXTRÍNSECA</a:t>
            </a:r>
          </a:p>
        </p:txBody>
      </p:sp>
    </p:spTree>
    <p:extLst>
      <p:ext uri="{BB962C8B-B14F-4D97-AF65-F5344CB8AC3E}">
        <p14:creationId xmlns:p14="http://schemas.microsoft.com/office/powerpoint/2010/main" val="2344927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F5EEFC"/>
        </a:solidFill>
        <a:effectLst/>
      </p:bgPr>
    </p:bg>
    <p:spTree>
      <p:nvGrpSpPr>
        <p:cNvPr id="1" name=""/>
        <p:cNvGrpSpPr/>
        <p:nvPr/>
      </p:nvGrpSpPr>
      <p:grpSpPr>
        <a:xfrm>
          <a:off x="0" y="0"/>
          <a:ext cx="0" cy="0"/>
          <a:chOff x="0" y="0"/>
          <a:chExt cx="0" cy="0"/>
        </a:xfrm>
      </p:grpSpPr>
      <p:sp>
        <p:nvSpPr>
          <p:cNvPr id="3" name="Título 2"/>
          <p:cNvSpPr>
            <a:spLocks noGrp="1"/>
          </p:cNvSpPr>
          <p:nvPr>
            <p:ph type="title"/>
          </p:nvPr>
        </p:nvSpPr>
        <p:spPr>
          <a:xfrm>
            <a:off x="1315795" y="937259"/>
            <a:ext cx="3549121" cy="2034540"/>
          </a:xfrm>
        </p:spPr>
        <p:txBody>
          <a:bodyPr>
            <a:noAutofit/>
          </a:bodyPr>
          <a:lstStyle/>
          <a:p>
            <a:r>
              <a:rPr lang="es-MX" sz="3200" b="1" dirty="0">
                <a:solidFill>
                  <a:srgbClr val="FF3399"/>
                </a:solidFill>
                <a:effectLst>
                  <a:outerShdw blurRad="38100" dist="38100" dir="2700000" algn="tl">
                    <a:srgbClr val="000000">
                      <a:alpha val="43137"/>
                    </a:srgbClr>
                  </a:outerShdw>
                </a:effectLst>
              </a:rPr>
              <a:t>Teoría de la pirámide de las necesidades de Maslow</a:t>
            </a:r>
          </a:p>
        </p:txBody>
      </p:sp>
      <p:sp useBgFill="1">
        <p:nvSpPr>
          <p:cNvPr id="4" name="Marcador de contenido 3"/>
          <p:cNvSpPr>
            <a:spLocks noGrp="1"/>
          </p:cNvSpPr>
          <p:nvPr>
            <p:ph idx="1"/>
          </p:nvPr>
        </p:nvSpPr>
        <p:spPr>
          <a:xfrm>
            <a:off x="5346254" y="685798"/>
            <a:ext cx="6240990" cy="5105401"/>
          </a:xfrm>
        </p:spPr>
        <p:txBody>
          <a:bodyPr/>
          <a:lstStyle/>
          <a:p>
            <a:pPr marL="0" indent="0" algn="just">
              <a:buNone/>
            </a:pPr>
            <a:r>
              <a:rPr lang="es-MX" sz="2800" dirty="0">
                <a:solidFill>
                  <a:srgbClr val="7030A0"/>
                </a:solidFill>
              </a:rPr>
              <a:t>Esta </a:t>
            </a:r>
            <a:r>
              <a:rPr lang="es-MX" sz="2800" b="1" dirty="0">
                <a:solidFill>
                  <a:srgbClr val="7030A0"/>
                </a:solidFill>
              </a:rPr>
              <a:t>teoría</a:t>
            </a:r>
            <a:r>
              <a:rPr lang="es-MX" sz="2800" dirty="0">
                <a:solidFill>
                  <a:srgbClr val="7030A0"/>
                </a:solidFill>
              </a:rPr>
              <a:t> es la más conocida y fue propuesta por </a:t>
            </a:r>
            <a:r>
              <a:rPr lang="es-MX" sz="2800" b="1" dirty="0">
                <a:solidFill>
                  <a:srgbClr val="7030A0"/>
                </a:solidFill>
              </a:rPr>
              <a:t>Abraham H. Maslow </a:t>
            </a:r>
            <a:r>
              <a:rPr lang="es-MX" sz="2800" dirty="0">
                <a:solidFill>
                  <a:srgbClr val="7030A0"/>
                </a:solidFill>
              </a:rPr>
              <a:t>y se basa en que cada humano se esfuerza por satisfacer necesidades escalonadas, que se satisfacen de los niveles inferiores a los superiores, correspondiendo las necesidades al nivel en que se encuentre la persona.</a:t>
            </a:r>
          </a:p>
          <a:p>
            <a:pPr marL="0" indent="0">
              <a:buNone/>
            </a:pPr>
            <a:endParaRPr lang="es-MX" dirty="0">
              <a:solidFill>
                <a:srgbClr val="7030A0"/>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280" y="3238499"/>
            <a:ext cx="3886152" cy="2499359"/>
          </a:xfrm>
          <a:prstGeom prst="rect">
            <a:avLst/>
          </a:prstGeom>
        </p:spPr>
      </p:pic>
    </p:spTree>
    <p:extLst>
      <p:ext uri="{BB962C8B-B14F-4D97-AF65-F5344CB8AC3E}">
        <p14:creationId xmlns:p14="http://schemas.microsoft.com/office/powerpoint/2010/main" val="1093945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0349" y="844020"/>
            <a:ext cx="8087172" cy="5297098"/>
          </a:xfrm>
          <a:prstGeom prst="rect">
            <a:avLst/>
          </a:prstGeom>
        </p:spPr>
      </p:pic>
      <p:sp>
        <p:nvSpPr>
          <p:cNvPr id="6" name="Título 5"/>
          <p:cNvSpPr>
            <a:spLocks noGrp="1"/>
          </p:cNvSpPr>
          <p:nvPr>
            <p:ph type="title"/>
          </p:nvPr>
        </p:nvSpPr>
        <p:spPr>
          <a:xfrm>
            <a:off x="750384" y="697831"/>
            <a:ext cx="5951204" cy="1752599"/>
          </a:xfrm>
        </p:spPr>
        <p:txBody>
          <a:bodyPr>
            <a:noAutofit/>
          </a:bodyPr>
          <a:lstStyle/>
          <a:p>
            <a:pPr algn="l"/>
            <a:r>
              <a:rPr lang="es-MX" b="1" dirty="0">
                <a:solidFill>
                  <a:srgbClr val="7030A0"/>
                </a:solidFill>
                <a:effectLst>
                  <a:outerShdw blurRad="38100" dist="38100" dir="2700000" algn="tl">
                    <a:srgbClr val="000000">
                      <a:alpha val="43137"/>
                    </a:srgbClr>
                  </a:outerShdw>
                </a:effectLst>
              </a:rPr>
              <a:t>Pirámide de Maslow:</a:t>
            </a:r>
            <a:br>
              <a:rPr lang="es-MX" b="1" dirty="0">
                <a:solidFill>
                  <a:srgbClr val="7030A0"/>
                </a:solidFill>
                <a:effectLst>
                  <a:outerShdw blurRad="38100" dist="38100" dir="2700000" algn="tl">
                    <a:srgbClr val="000000">
                      <a:alpha val="43137"/>
                    </a:srgbClr>
                  </a:outerShdw>
                </a:effectLst>
              </a:rPr>
            </a:br>
            <a:r>
              <a:rPr lang="es-MX" b="1" dirty="0">
                <a:solidFill>
                  <a:srgbClr val="7030A0"/>
                </a:solidFill>
                <a:effectLst>
                  <a:outerShdw blurRad="38100" dist="38100" dir="2700000" algn="tl">
                    <a:srgbClr val="000000">
                      <a:alpha val="43137"/>
                    </a:srgbClr>
                  </a:outerShdw>
                </a:effectLst>
              </a:rPr>
              <a:t>Jerarquía de necesidades</a:t>
            </a:r>
          </a:p>
        </p:txBody>
      </p:sp>
    </p:spTree>
    <p:extLst>
      <p:ext uri="{BB962C8B-B14F-4D97-AF65-F5344CB8AC3E}">
        <p14:creationId xmlns:p14="http://schemas.microsoft.com/office/powerpoint/2010/main" val="30917513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Rectángulo 3"/>
          <p:cNvSpPr/>
          <p:nvPr/>
        </p:nvSpPr>
        <p:spPr>
          <a:xfrm rot="16200000">
            <a:off x="-879188" y="2771475"/>
            <a:ext cx="4469493" cy="954107"/>
          </a:xfrm>
          <a:prstGeom prst="rect">
            <a:avLst/>
          </a:prstGeom>
        </p:spPr>
        <p:txBody>
          <a:bodyPr wrap="none">
            <a:spAutoFit/>
          </a:bodyPr>
          <a:lstStyle/>
          <a:p>
            <a:r>
              <a:rPr lang="es-MX" sz="2800" b="1" dirty="0">
                <a:solidFill>
                  <a:srgbClr val="993300"/>
                </a:solidFill>
                <a:effectLst>
                  <a:outerShdw blurRad="38100" dist="38100" dir="2700000" algn="tl">
                    <a:srgbClr val="000000">
                      <a:alpha val="43137"/>
                    </a:srgbClr>
                  </a:outerShdw>
                </a:effectLst>
              </a:rPr>
              <a:t>Necesidades de la pirámide </a:t>
            </a:r>
          </a:p>
          <a:p>
            <a:pPr algn="ctr"/>
            <a:r>
              <a:rPr lang="es-MX" sz="2800" b="1" dirty="0">
                <a:solidFill>
                  <a:srgbClr val="993300"/>
                </a:solidFill>
                <a:effectLst>
                  <a:outerShdw blurRad="38100" dist="38100" dir="2700000" algn="tl">
                    <a:srgbClr val="000000">
                      <a:alpha val="43137"/>
                    </a:srgbClr>
                  </a:outerShdw>
                </a:effectLst>
              </a:rPr>
              <a:t>de Maslow</a:t>
            </a:r>
            <a:endParaRPr lang="es-MX" sz="2800" dirty="0">
              <a:solidFill>
                <a:srgbClr val="993300"/>
              </a:solidFill>
              <a:effectLst>
                <a:outerShdw blurRad="38100" dist="38100" dir="2700000" algn="tl">
                  <a:srgbClr val="000000">
                    <a:alpha val="43137"/>
                  </a:srgbClr>
                </a:outerShdw>
              </a:effectLst>
            </a:endParaRPr>
          </a:p>
        </p:txBody>
      </p:sp>
      <p:sp>
        <p:nvSpPr>
          <p:cNvPr id="5" name="Rectángulo 4"/>
          <p:cNvSpPr/>
          <p:nvPr/>
        </p:nvSpPr>
        <p:spPr>
          <a:xfrm>
            <a:off x="1973782" y="741856"/>
            <a:ext cx="9577136" cy="5324535"/>
          </a:xfrm>
          <a:prstGeom prst="rect">
            <a:avLst/>
          </a:prstGeom>
        </p:spPr>
        <p:txBody>
          <a:bodyPr wrap="square">
            <a:spAutoFit/>
          </a:bodyPr>
          <a:lstStyle/>
          <a:p>
            <a:pPr marL="342900" indent="-342900" algn="just">
              <a:buClr>
                <a:srgbClr val="FF9900"/>
              </a:buClr>
              <a:buFont typeface="Courier New" panose="02070309020205020404" pitchFamily="49" charset="0"/>
              <a:buChar char="o"/>
            </a:pPr>
            <a:r>
              <a:rPr lang="es-MX" sz="2000" b="1" dirty="0">
                <a:solidFill>
                  <a:srgbClr val="993300"/>
                </a:solidFill>
              </a:rPr>
              <a:t>Necesidades Fisiológicas</a:t>
            </a:r>
            <a:r>
              <a:rPr lang="es-MX" sz="2000" dirty="0">
                <a:solidFill>
                  <a:srgbClr val="993300"/>
                </a:solidFill>
              </a:rPr>
              <a:t>: </a:t>
            </a:r>
            <a:r>
              <a:rPr lang="es-MX" sz="2000" dirty="0">
                <a:solidFill>
                  <a:srgbClr val="666633"/>
                </a:solidFill>
              </a:rPr>
              <a:t>Se relacionan con el ser humano como ser biológico, tienen que ver con las </a:t>
            </a:r>
            <a:r>
              <a:rPr lang="es-MX" sz="2000" b="1" dirty="0">
                <a:solidFill>
                  <a:srgbClr val="666633"/>
                </a:solidFill>
              </a:rPr>
              <a:t>necesidades de mantenerse vivo</a:t>
            </a:r>
            <a:r>
              <a:rPr lang="es-MX" sz="2000" dirty="0">
                <a:solidFill>
                  <a:srgbClr val="666633"/>
                </a:solidFill>
              </a:rPr>
              <a:t>, respirar, comer, beber, dormir, etc.</a:t>
            </a:r>
          </a:p>
          <a:p>
            <a:pPr marL="342900" indent="-342900" algn="just">
              <a:buClr>
                <a:srgbClr val="FF9900"/>
              </a:buClr>
              <a:buFont typeface="Courier New" panose="02070309020205020404" pitchFamily="49" charset="0"/>
              <a:buChar char="o"/>
            </a:pPr>
            <a:endParaRPr lang="es-MX" sz="2000" dirty="0">
              <a:solidFill>
                <a:srgbClr val="993300"/>
              </a:solidFill>
            </a:endParaRPr>
          </a:p>
          <a:p>
            <a:pPr marL="342900" indent="-342900" algn="just">
              <a:buClr>
                <a:srgbClr val="FF9900"/>
              </a:buClr>
              <a:buFont typeface="Courier New" panose="02070309020205020404" pitchFamily="49" charset="0"/>
              <a:buChar char="o"/>
            </a:pPr>
            <a:r>
              <a:rPr lang="es-MX" sz="2000" b="1" dirty="0">
                <a:solidFill>
                  <a:srgbClr val="993300"/>
                </a:solidFill>
              </a:rPr>
              <a:t>Necesidades de Seguridad</a:t>
            </a:r>
            <a:r>
              <a:rPr lang="es-MX" sz="2000" dirty="0">
                <a:solidFill>
                  <a:srgbClr val="993300"/>
                </a:solidFill>
              </a:rPr>
              <a:t>: </a:t>
            </a:r>
            <a:r>
              <a:rPr lang="es-MX" sz="2000" dirty="0">
                <a:solidFill>
                  <a:srgbClr val="666633"/>
                </a:solidFill>
              </a:rPr>
              <a:t>Se vinculan con las </a:t>
            </a:r>
            <a:r>
              <a:rPr lang="es-MX" sz="2000" b="1" dirty="0">
                <a:solidFill>
                  <a:srgbClr val="666633"/>
                </a:solidFill>
              </a:rPr>
              <a:t>necesidades de sentirse seguro</a:t>
            </a:r>
            <a:r>
              <a:rPr lang="es-MX" sz="2000" dirty="0">
                <a:solidFill>
                  <a:srgbClr val="666633"/>
                </a:solidFill>
              </a:rPr>
              <a:t>, sin peligro, orden, seguridad, conservar su empleo.</a:t>
            </a:r>
          </a:p>
          <a:p>
            <a:pPr marL="342900" indent="-342900" algn="just">
              <a:buClr>
                <a:srgbClr val="FF9900"/>
              </a:buClr>
              <a:buFont typeface="Courier New" panose="02070309020205020404" pitchFamily="49" charset="0"/>
              <a:buChar char="o"/>
            </a:pPr>
            <a:endParaRPr lang="es-MX" sz="2000" dirty="0">
              <a:solidFill>
                <a:srgbClr val="993300"/>
              </a:solidFill>
            </a:endParaRPr>
          </a:p>
          <a:p>
            <a:pPr marL="342900" indent="-342900" algn="just">
              <a:buClr>
                <a:srgbClr val="FF9900"/>
              </a:buClr>
              <a:buFont typeface="Courier New" panose="02070309020205020404" pitchFamily="49" charset="0"/>
              <a:buChar char="o"/>
            </a:pPr>
            <a:r>
              <a:rPr lang="es-MX" sz="2000" b="1" dirty="0">
                <a:solidFill>
                  <a:srgbClr val="993300"/>
                </a:solidFill>
              </a:rPr>
              <a:t>Necesidades de Pertenencia (Sociales)</a:t>
            </a:r>
            <a:r>
              <a:rPr lang="es-MX" sz="2000" dirty="0">
                <a:solidFill>
                  <a:srgbClr val="993300"/>
                </a:solidFill>
              </a:rPr>
              <a:t>: </a:t>
            </a:r>
            <a:r>
              <a:rPr lang="es-MX" sz="2000" b="1" dirty="0">
                <a:solidFill>
                  <a:srgbClr val="666633"/>
                </a:solidFill>
              </a:rPr>
              <a:t>Necesidades de relaciones humanas con armonía</a:t>
            </a:r>
            <a:r>
              <a:rPr lang="es-MX" sz="2000" dirty="0">
                <a:solidFill>
                  <a:srgbClr val="666633"/>
                </a:solidFill>
              </a:rPr>
              <a:t>, ser integrante de un grupo, recibir cariño y afecto de familiares, amigos, personas del sexo opuesto.</a:t>
            </a:r>
          </a:p>
          <a:p>
            <a:pPr marL="342900" indent="-342900" algn="just">
              <a:buClr>
                <a:srgbClr val="FF9900"/>
              </a:buClr>
              <a:buFont typeface="Courier New" panose="02070309020205020404" pitchFamily="49" charset="0"/>
              <a:buChar char="o"/>
            </a:pPr>
            <a:endParaRPr lang="es-MX" sz="2000" dirty="0">
              <a:solidFill>
                <a:srgbClr val="993300"/>
              </a:solidFill>
            </a:endParaRPr>
          </a:p>
          <a:p>
            <a:pPr marL="342900" indent="-342900" algn="just">
              <a:buClr>
                <a:srgbClr val="FF9900"/>
              </a:buClr>
              <a:buFont typeface="Courier New" panose="02070309020205020404" pitchFamily="49" charset="0"/>
              <a:buChar char="o"/>
            </a:pPr>
            <a:r>
              <a:rPr lang="es-MX" sz="2000" b="1" dirty="0">
                <a:solidFill>
                  <a:srgbClr val="993300"/>
                </a:solidFill>
              </a:rPr>
              <a:t>Necesidades de Estima</a:t>
            </a:r>
            <a:r>
              <a:rPr lang="es-MX" sz="2000" dirty="0">
                <a:solidFill>
                  <a:srgbClr val="993300"/>
                </a:solidFill>
              </a:rPr>
              <a:t>: </a:t>
            </a:r>
            <a:r>
              <a:rPr lang="es-MX" sz="2000" b="1" dirty="0">
                <a:solidFill>
                  <a:srgbClr val="666633"/>
                </a:solidFill>
              </a:rPr>
              <a:t>Necesidad de sentirse digno</a:t>
            </a:r>
            <a:r>
              <a:rPr lang="es-MX" sz="2000" dirty="0">
                <a:solidFill>
                  <a:srgbClr val="666633"/>
                </a:solidFill>
              </a:rPr>
              <a:t>, respetado, con prestigio, poder, se incluyen las de autoestima.</a:t>
            </a:r>
          </a:p>
          <a:p>
            <a:pPr marL="342900" indent="-342900" algn="just">
              <a:buClr>
                <a:srgbClr val="FF9900"/>
              </a:buClr>
              <a:buFont typeface="Courier New" panose="02070309020205020404" pitchFamily="49" charset="0"/>
              <a:buChar char="o"/>
            </a:pPr>
            <a:endParaRPr lang="es-MX" sz="2000" dirty="0">
              <a:solidFill>
                <a:srgbClr val="993300"/>
              </a:solidFill>
            </a:endParaRPr>
          </a:p>
          <a:p>
            <a:pPr marL="342900" indent="-342900" algn="just">
              <a:buClr>
                <a:srgbClr val="FF9900"/>
              </a:buClr>
              <a:buFont typeface="Courier New" panose="02070309020205020404" pitchFamily="49" charset="0"/>
              <a:buChar char="o"/>
            </a:pPr>
            <a:r>
              <a:rPr lang="es-MX" sz="2000" b="1" dirty="0">
                <a:solidFill>
                  <a:srgbClr val="993300"/>
                </a:solidFill>
              </a:rPr>
              <a:t>Necesidades de Autorrealización</a:t>
            </a:r>
            <a:r>
              <a:rPr lang="es-MX" sz="2000" dirty="0">
                <a:solidFill>
                  <a:srgbClr val="993300"/>
                </a:solidFill>
              </a:rPr>
              <a:t>: </a:t>
            </a:r>
            <a:r>
              <a:rPr lang="es-MX" sz="2000" dirty="0">
                <a:solidFill>
                  <a:srgbClr val="666633"/>
                </a:solidFill>
              </a:rPr>
              <a:t>Se conocen también como </a:t>
            </a:r>
            <a:r>
              <a:rPr lang="es-MX" sz="2000" b="1" dirty="0">
                <a:solidFill>
                  <a:srgbClr val="666633"/>
                </a:solidFill>
              </a:rPr>
              <a:t>necesidades de crecimiento</a:t>
            </a:r>
            <a:r>
              <a:rPr lang="es-MX" sz="2000" dirty="0">
                <a:solidFill>
                  <a:srgbClr val="666633"/>
                </a:solidFill>
              </a:rPr>
              <a:t>, incluyen la realización, aprovechar todo el potencial propio, hacer lo que a uno le gusta, y es capaz de lograrlo. Se relaciona con las necesidades de estima. Podemos citar </a:t>
            </a:r>
            <a:r>
              <a:rPr lang="es-MX" sz="2000" b="1" dirty="0">
                <a:solidFill>
                  <a:srgbClr val="666633"/>
                </a:solidFill>
              </a:rPr>
              <a:t>la autonomía</a:t>
            </a:r>
            <a:r>
              <a:rPr lang="es-MX" sz="2000" dirty="0">
                <a:solidFill>
                  <a:srgbClr val="666633"/>
                </a:solidFill>
              </a:rPr>
              <a:t>, </a:t>
            </a:r>
            <a:r>
              <a:rPr lang="es-MX" sz="2000" b="1" dirty="0">
                <a:solidFill>
                  <a:srgbClr val="666633"/>
                </a:solidFill>
              </a:rPr>
              <a:t>la independencia</a:t>
            </a:r>
            <a:r>
              <a:rPr lang="es-MX" sz="2000" dirty="0">
                <a:solidFill>
                  <a:srgbClr val="666633"/>
                </a:solidFill>
              </a:rPr>
              <a:t>, </a:t>
            </a:r>
            <a:r>
              <a:rPr lang="es-MX" sz="2000" b="1" dirty="0">
                <a:solidFill>
                  <a:srgbClr val="666633"/>
                </a:solidFill>
              </a:rPr>
              <a:t>el autocontrol</a:t>
            </a:r>
            <a:r>
              <a:rPr lang="es-MX" sz="2000" dirty="0">
                <a:solidFill>
                  <a:srgbClr val="666633"/>
                </a:solidFill>
              </a:rPr>
              <a:t>.</a:t>
            </a:r>
          </a:p>
        </p:txBody>
      </p:sp>
    </p:spTree>
    <p:extLst>
      <p:ext uri="{BB962C8B-B14F-4D97-AF65-F5344CB8AC3E}">
        <p14:creationId xmlns:p14="http://schemas.microsoft.com/office/powerpoint/2010/main" val="635182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FAE6EF"/>
        </a:soli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1059732" y="877991"/>
            <a:ext cx="6183278" cy="4395353"/>
          </a:xfrm>
          <a:prstGeom prst="rect">
            <a:avLst/>
          </a:prstGeom>
        </p:spPr>
        <p:txBody>
          <a:bodyPr>
            <a:normAutofit fontScale="85000"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a:buFont typeface="Arial"/>
              <a:buNone/>
            </a:pPr>
            <a:r>
              <a:rPr lang="es-MX" sz="2600" dirty="0">
                <a:solidFill>
                  <a:srgbClr val="7030A0"/>
                </a:solidFill>
              </a:rPr>
              <a:t>Maslow, descubrió </a:t>
            </a:r>
            <a:r>
              <a:rPr lang="es-MX" sz="2600" b="1" dirty="0">
                <a:solidFill>
                  <a:srgbClr val="7030A0"/>
                </a:solidFill>
              </a:rPr>
              <a:t>dos necesidades adicionales</a:t>
            </a:r>
            <a:r>
              <a:rPr lang="es-MX" sz="2600" dirty="0">
                <a:solidFill>
                  <a:srgbClr val="7030A0"/>
                </a:solidFill>
              </a:rPr>
              <a:t>, para personas con las cinco anteriores satisfechas (muy pocas personas según él), las que llamó cognoscitivas. </a:t>
            </a:r>
          </a:p>
          <a:p>
            <a:pPr marL="0" indent="0" algn="just">
              <a:buFont typeface="Arial"/>
              <a:buNone/>
            </a:pPr>
            <a:endParaRPr lang="es-MX" sz="2600" dirty="0">
              <a:solidFill>
                <a:srgbClr val="7030A0"/>
              </a:solidFill>
            </a:endParaRPr>
          </a:p>
          <a:p>
            <a:pPr algn="just">
              <a:buClr>
                <a:srgbClr val="FF0000"/>
              </a:buClr>
            </a:pPr>
            <a:r>
              <a:rPr lang="es-MX" sz="2600" b="1" dirty="0">
                <a:solidFill>
                  <a:srgbClr val="7030A0"/>
                </a:solidFill>
              </a:rPr>
              <a:t>Necesidad de conocer y entender</a:t>
            </a:r>
            <a:r>
              <a:rPr lang="es-MX" sz="2600" dirty="0">
                <a:solidFill>
                  <a:srgbClr val="7030A0"/>
                </a:solidFill>
              </a:rPr>
              <a:t>, relacionada con los deseos de conocer y entender el mundo que le rodea y la naturaleza.</a:t>
            </a:r>
          </a:p>
          <a:p>
            <a:pPr algn="just">
              <a:buClr>
                <a:srgbClr val="FF0000"/>
              </a:buClr>
            </a:pPr>
            <a:endParaRPr lang="es-MX" sz="2600" dirty="0">
              <a:solidFill>
                <a:srgbClr val="7030A0"/>
              </a:solidFill>
            </a:endParaRPr>
          </a:p>
          <a:p>
            <a:pPr algn="just">
              <a:buClr>
                <a:srgbClr val="FF0000"/>
              </a:buClr>
            </a:pPr>
            <a:r>
              <a:rPr lang="es-MX" sz="2600" b="1" dirty="0">
                <a:solidFill>
                  <a:srgbClr val="7030A0"/>
                </a:solidFill>
              </a:rPr>
              <a:t>Necesidad de satisfacción estética</a:t>
            </a:r>
            <a:r>
              <a:rPr lang="es-MX" sz="2600" dirty="0">
                <a:solidFill>
                  <a:srgbClr val="7030A0"/>
                </a:solidFill>
              </a:rPr>
              <a:t>, referidas a las necesidades de belleza, simetría y arte en general.</a:t>
            </a:r>
          </a:p>
          <a:p>
            <a:pPr marL="0" indent="0">
              <a:buFont typeface="Arial"/>
              <a:buNone/>
            </a:pPr>
            <a:endParaRPr lang="es-MX" dirty="0">
              <a:solidFill>
                <a:srgbClr val="7030A0"/>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3861" y="877991"/>
            <a:ext cx="4062370" cy="2197676"/>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3861" y="3426366"/>
            <a:ext cx="4062370" cy="2703322"/>
          </a:xfrm>
          <a:prstGeom prst="rect">
            <a:avLst/>
          </a:prstGeom>
        </p:spPr>
      </p:pic>
    </p:spTree>
    <p:extLst>
      <p:ext uri="{BB962C8B-B14F-4D97-AF65-F5344CB8AC3E}">
        <p14:creationId xmlns:p14="http://schemas.microsoft.com/office/powerpoint/2010/main" val="581249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FFE7E7"/>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44115" y="330210"/>
            <a:ext cx="10018713" cy="1046747"/>
          </a:xfrm>
        </p:spPr>
        <p:txBody>
          <a:bodyPr>
            <a:noAutofit/>
          </a:bodyPr>
          <a:lstStyle/>
          <a:p>
            <a:r>
              <a:rPr lang="es-MX" sz="3200" dirty="0">
                <a:solidFill>
                  <a:srgbClr val="990099"/>
                </a:solidFill>
                <a:effectLst>
                  <a:outerShdw blurRad="38100" dist="38100" dir="2700000" algn="tl">
                    <a:srgbClr val="000000">
                      <a:alpha val="43137"/>
                    </a:srgbClr>
                  </a:outerShdw>
                </a:effectLst>
              </a:rPr>
              <a:t>PRINCIPALES MOTIVACIONES VITALES DE LOS ADOLESCENTES</a:t>
            </a:r>
          </a:p>
        </p:txBody>
      </p:sp>
      <p:sp>
        <p:nvSpPr>
          <p:cNvPr id="5" name="Marcador de contenido 4"/>
          <p:cNvSpPr>
            <a:spLocks noGrp="1"/>
          </p:cNvSpPr>
          <p:nvPr>
            <p:ph sz="half" idx="2"/>
          </p:nvPr>
        </p:nvSpPr>
        <p:spPr>
          <a:xfrm>
            <a:off x="3339398" y="1816769"/>
            <a:ext cx="5628150" cy="4547937"/>
          </a:xfrm>
        </p:spPr>
        <p:txBody>
          <a:bodyPr>
            <a:normAutofit lnSpcReduction="10000"/>
          </a:bodyPr>
          <a:lstStyle/>
          <a:p>
            <a:pPr algn="just">
              <a:buClr>
                <a:srgbClr val="990099"/>
              </a:buClr>
            </a:pPr>
            <a:r>
              <a:rPr lang="es-MX" sz="2600" dirty="0">
                <a:solidFill>
                  <a:schemeClr val="accent5"/>
                </a:solidFill>
              </a:rPr>
              <a:t>Tener una alimentación balanceada y hacer ejercicio.</a:t>
            </a:r>
          </a:p>
          <a:p>
            <a:pPr algn="just">
              <a:buClr>
                <a:srgbClr val="990099"/>
              </a:buClr>
            </a:pPr>
            <a:r>
              <a:rPr lang="es-MX" sz="2600" dirty="0">
                <a:solidFill>
                  <a:schemeClr val="accent5"/>
                </a:solidFill>
              </a:rPr>
              <a:t> Darse cuenta de sus fortalezas y desarrollar sus limitaciones.</a:t>
            </a:r>
          </a:p>
          <a:p>
            <a:pPr algn="just">
              <a:buClr>
                <a:srgbClr val="990099"/>
              </a:buClr>
            </a:pPr>
            <a:r>
              <a:rPr lang="es-MX" sz="2600" dirty="0">
                <a:solidFill>
                  <a:schemeClr val="accent5"/>
                </a:solidFill>
              </a:rPr>
              <a:t>Sentirse querido y respetado por los demás.</a:t>
            </a:r>
          </a:p>
          <a:p>
            <a:pPr algn="just">
              <a:buClr>
                <a:srgbClr val="990099"/>
              </a:buClr>
            </a:pPr>
            <a:r>
              <a:rPr lang="es-MX" sz="2600" dirty="0">
                <a:solidFill>
                  <a:schemeClr val="accent5"/>
                </a:solidFill>
              </a:rPr>
              <a:t>Autoconocerse y tener respeto por sí mismo.</a:t>
            </a:r>
          </a:p>
          <a:p>
            <a:pPr algn="just">
              <a:buClr>
                <a:srgbClr val="990099"/>
              </a:buClr>
            </a:pPr>
            <a:r>
              <a:rPr lang="es-MX" sz="2600" dirty="0">
                <a:solidFill>
                  <a:schemeClr val="accent5"/>
                </a:solidFill>
              </a:rPr>
              <a:t>Solucionar los problemas que se le presenten.</a:t>
            </a:r>
          </a:p>
          <a:p>
            <a:pPr marL="0" indent="0">
              <a:buNone/>
            </a:pPr>
            <a:endParaRPr lang="es-MX" dirty="0"/>
          </a:p>
        </p:txBody>
      </p:sp>
      <p:pic>
        <p:nvPicPr>
          <p:cNvPr id="1028" name="Picture 4" descr="Resultado de imagen para alimentación balanceada en adolescen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740" y="926007"/>
            <a:ext cx="2742170" cy="233389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280" y="4585337"/>
            <a:ext cx="2473630" cy="21278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Resultado de imagen para autoconocer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1789" y="1467852"/>
            <a:ext cx="2712994" cy="18086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1695" y="3276516"/>
            <a:ext cx="1303462" cy="110012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ultado de imagen para solucionar los problemas a los que se enfrenten los adolescent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6707" y="3851986"/>
            <a:ext cx="2868461" cy="22373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8813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8" name="Título 7"/>
          <p:cNvSpPr>
            <a:spLocks noGrp="1"/>
          </p:cNvSpPr>
          <p:nvPr>
            <p:ph type="title"/>
          </p:nvPr>
        </p:nvSpPr>
        <p:spPr>
          <a:xfrm>
            <a:off x="1092898" y="311681"/>
            <a:ext cx="10018713" cy="1106906"/>
          </a:xfrm>
        </p:spPr>
        <p:txBody>
          <a:bodyPr>
            <a:noAutofit/>
          </a:bodyPr>
          <a:lstStyle/>
          <a:p>
            <a:r>
              <a:rPr lang="es-MX" sz="3200" dirty="0">
                <a:solidFill>
                  <a:schemeClr val="accent3"/>
                </a:solidFill>
                <a:effectLst>
                  <a:outerShdw blurRad="38100" dist="38100" dir="2700000" algn="tl">
                    <a:srgbClr val="000000">
                      <a:alpha val="43137"/>
                    </a:srgbClr>
                  </a:outerShdw>
                </a:effectLst>
              </a:rPr>
              <a:t>PRINCIPALES SITUACIONES PROBLEMA DE LOS ADOLESCENTES</a:t>
            </a:r>
          </a:p>
        </p:txBody>
      </p:sp>
      <p:sp>
        <p:nvSpPr>
          <p:cNvPr id="16" name="Marcador de contenido 6"/>
          <p:cNvSpPr>
            <a:spLocks noGrp="1"/>
          </p:cNvSpPr>
          <p:nvPr>
            <p:ph sz="quarter" idx="4"/>
          </p:nvPr>
        </p:nvSpPr>
        <p:spPr>
          <a:xfrm>
            <a:off x="465005" y="1299117"/>
            <a:ext cx="4901080" cy="5185904"/>
          </a:xfrm>
        </p:spPr>
        <p:txBody>
          <a:bodyPr>
            <a:noAutofit/>
          </a:bodyPr>
          <a:lstStyle/>
          <a:p>
            <a:pPr algn="just">
              <a:buClr>
                <a:schemeClr val="accent3"/>
              </a:buClr>
            </a:pPr>
            <a:r>
              <a:rPr lang="es-MX" sz="2500" dirty="0">
                <a:solidFill>
                  <a:srgbClr val="008080"/>
                </a:solidFill>
              </a:rPr>
              <a:t>Relaciones sexuales a temprana edad.</a:t>
            </a:r>
          </a:p>
          <a:p>
            <a:pPr algn="just">
              <a:buClr>
                <a:schemeClr val="accent3"/>
              </a:buClr>
            </a:pPr>
            <a:r>
              <a:rPr lang="es-MX" sz="2500" dirty="0">
                <a:solidFill>
                  <a:srgbClr val="008080"/>
                </a:solidFill>
              </a:rPr>
              <a:t>Problemas de relación con los demás.</a:t>
            </a:r>
          </a:p>
          <a:p>
            <a:pPr algn="just">
              <a:buClr>
                <a:schemeClr val="accent3"/>
              </a:buClr>
            </a:pPr>
            <a:r>
              <a:rPr lang="es-MX" sz="2500" dirty="0">
                <a:solidFill>
                  <a:srgbClr val="008080"/>
                </a:solidFill>
              </a:rPr>
              <a:t>Trastornos alimenticios: Bulimia y Anorexia. </a:t>
            </a:r>
          </a:p>
          <a:p>
            <a:pPr algn="just">
              <a:buClr>
                <a:schemeClr val="accent3"/>
              </a:buClr>
            </a:pPr>
            <a:r>
              <a:rPr lang="es-MX" sz="2500" dirty="0">
                <a:solidFill>
                  <a:srgbClr val="008080"/>
                </a:solidFill>
              </a:rPr>
              <a:t>Enfermedades de transmisión sexual.</a:t>
            </a:r>
          </a:p>
          <a:p>
            <a:pPr algn="just">
              <a:buClr>
                <a:schemeClr val="accent3"/>
              </a:buClr>
            </a:pPr>
            <a:r>
              <a:rPr lang="es-MX" sz="2500" dirty="0">
                <a:solidFill>
                  <a:srgbClr val="008080"/>
                </a:solidFill>
              </a:rPr>
              <a:t>Perdida de confianza y baja autoestima.</a:t>
            </a:r>
          </a:p>
          <a:p>
            <a:pPr algn="just">
              <a:buClr>
                <a:schemeClr val="accent3"/>
              </a:buClr>
            </a:pPr>
            <a:r>
              <a:rPr lang="es-MX" sz="2500" dirty="0">
                <a:solidFill>
                  <a:srgbClr val="008080"/>
                </a:solidFill>
              </a:rPr>
              <a:t>Consumo de alcohol y drogas.</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8153" y="1418587"/>
            <a:ext cx="2925263" cy="176114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relaciones interpersonales conflictiv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322" y="3318204"/>
            <a:ext cx="2925263" cy="29252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Resultado de imagen para trastornos alimenticios en los jove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4595" y="1192218"/>
            <a:ext cx="2986507" cy="16799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Resultado de imagen para perdida de confianza y baja autoestim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6848" y="3043461"/>
            <a:ext cx="2952113" cy="181668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Resultado de imagen para consumo de alcohol y droga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27146" y="4780835"/>
            <a:ext cx="3013956" cy="189879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304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15218" y="345908"/>
            <a:ext cx="10018713" cy="942975"/>
          </a:xfrm>
        </p:spPr>
        <p:txBody>
          <a:bodyPr>
            <a:normAutofit/>
          </a:bodyPr>
          <a:lstStyle/>
          <a:p>
            <a:r>
              <a:rPr lang="es-MX" sz="3200" dirty="0">
                <a:solidFill>
                  <a:srgbClr val="FF5050"/>
                </a:solidFill>
                <a:effectLst>
                  <a:outerShdw blurRad="38100" dist="38100" dir="2700000" algn="tl">
                    <a:srgbClr val="000000">
                      <a:alpha val="43137"/>
                    </a:srgbClr>
                  </a:outerShdw>
                </a:effectLst>
              </a:rPr>
              <a:t>METAS MARTE</a:t>
            </a:r>
          </a:p>
        </p:txBody>
      </p:sp>
      <p:sp>
        <p:nvSpPr>
          <p:cNvPr id="5" name="Marcador de contenido 4"/>
          <p:cNvSpPr>
            <a:spLocks noGrp="1"/>
          </p:cNvSpPr>
          <p:nvPr>
            <p:ph sz="half" idx="1"/>
          </p:nvPr>
        </p:nvSpPr>
        <p:spPr>
          <a:xfrm>
            <a:off x="684212" y="1587882"/>
            <a:ext cx="5440363" cy="4162425"/>
          </a:xfrm>
        </p:spPr>
        <p:txBody>
          <a:bodyPr>
            <a:normAutofit/>
          </a:bodyPr>
          <a:lstStyle/>
          <a:p>
            <a:pPr algn="just">
              <a:buClr>
                <a:srgbClr val="FF5050"/>
              </a:buClr>
              <a:buFont typeface="Arial" panose="020B0604020202020204" pitchFamily="34" charset="0"/>
              <a:buChar char="•"/>
            </a:pPr>
            <a:r>
              <a:rPr lang="es-MX" sz="2400" b="1" dirty="0">
                <a:solidFill>
                  <a:srgbClr val="808000"/>
                </a:solidFill>
              </a:rPr>
              <a:t>Meta</a:t>
            </a:r>
            <a:r>
              <a:rPr lang="es-MX" sz="2400" dirty="0">
                <a:solidFill>
                  <a:srgbClr val="808000"/>
                </a:solidFill>
              </a:rPr>
              <a:t> es aquello que te gustaría hacer y que pones todo tu empeño en ello.</a:t>
            </a:r>
          </a:p>
          <a:p>
            <a:pPr algn="just">
              <a:buClr>
                <a:srgbClr val="FF5050"/>
              </a:buClr>
              <a:buFont typeface="Arial" panose="020B0604020202020204" pitchFamily="34" charset="0"/>
              <a:buChar char="•"/>
            </a:pPr>
            <a:endParaRPr lang="es-MX" sz="2400" dirty="0">
              <a:solidFill>
                <a:srgbClr val="808000"/>
              </a:solidFill>
            </a:endParaRPr>
          </a:p>
          <a:p>
            <a:pPr algn="just">
              <a:buClr>
                <a:srgbClr val="FF5050"/>
              </a:buClr>
              <a:buFont typeface="Arial" panose="020B0604020202020204" pitchFamily="34" charset="0"/>
              <a:buChar char="•"/>
            </a:pPr>
            <a:r>
              <a:rPr lang="es-MX" sz="2400" dirty="0">
                <a:solidFill>
                  <a:srgbClr val="808000"/>
                </a:solidFill>
              </a:rPr>
              <a:t>Una vez que sabes que quieres hacer algo y pretendes trabajar en ello, debes construir correctamente </a:t>
            </a:r>
            <a:r>
              <a:rPr lang="es-MX" sz="2400" b="1" dirty="0">
                <a:solidFill>
                  <a:srgbClr val="808000"/>
                </a:solidFill>
              </a:rPr>
              <a:t>tu meta</a:t>
            </a:r>
            <a:r>
              <a:rPr lang="es-MX" sz="2400" dirty="0">
                <a:solidFill>
                  <a:srgbClr val="808000"/>
                </a:solidFill>
              </a:rPr>
              <a:t>, la cual debe cumplir con una serie de condiciones: </a:t>
            </a:r>
            <a:r>
              <a:rPr lang="es-MX" sz="2400" b="1" dirty="0">
                <a:solidFill>
                  <a:srgbClr val="808000"/>
                </a:solidFill>
              </a:rPr>
              <a:t>Medible, Alcanzable, Retadora, Temporal, Específica.</a:t>
            </a:r>
          </a:p>
        </p:txBody>
      </p:sp>
      <p:pic>
        <p:nvPicPr>
          <p:cNvPr id="3" name="Picture 2" descr="http://image.slidesharecdn.com/smartgjsuap-140125182236-phpapp02/95/el-mtodo-smart-de-planificacin-de-tareas-y-metas-2-638.jpg?cb=13906937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2407" y="3551770"/>
            <a:ext cx="3859129" cy="289737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1722" y="636762"/>
            <a:ext cx="3850941" cy="2572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519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FAEAF1"/>
        </a:solidFill>
        <a:effectLst/>
      </p:bgPr>
    </p:bg>
    <p:spTree>
      <p:nvGrpSpPr>
        <p:cNvPr id="1" name=""/>
        <p:cNvGrpSpPr/>
        <p:nvPr/>
      </p:nvGrpSpPr>
      <p:grpSpPr>
        <a:xfrm>
          <a:off x="0" y="0"/>
          <a:ext cx="0" cy="0"/>
          <a:chOff x="0" y="0"/>
          <a:chExt cx="0" cy="0"/>
        </a:xfrm>
      </p:grpSpPr>
      <p:pic>
        <p:nvPicPr>
          <p:cNvPr id="2050" name="Picture 2" descr="http://www.estrellasdelmarketing.com/wp-content/uploads/2014/06/mart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629" y="259687"/>
            <a:ext cx="5240017" cy="350146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pad3.whstatic.com/images/thumb/e/eb/Set-SMART-Goals-Step-1-Version-2.jpg/900px-Set-SMART-Goals-Step-1-Versio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994" y="17939"/>
            <a:ext cx="2232021" cy="1674016"/>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Imagen titulada Set SMART Goals Step 2"/>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6" descr="Imagen titulada Set SMART Goals Step 2"/>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6" name="Picture 8" descr="http://pad3.whstatic.com/images/thumb/1/14/Set-SMART-Goals-Step-2-Version-2.jpg/900px-Set-SMART-Goals-Step-2-Version-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796" y="2079638"/>
            <a:ext cx="2242025" cy="168151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pad2.whstatic.com/images/thumb/9/95/Set-SMART-Goals-Step-3-Version-2.jpg/900px-Set-SMART-Goals-Step-3-Version-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96" y="4278467"/>
            <a:ext cx="2295323" cy="172149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pad2.whstatic.com/images/thumb/2/27/Set-SMART-Goals-Step-4-Version-2.jpg/900px-Set-SMART-Goals-Step-4-Version-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013" y="4203157"/>
            <a:ext cx="2284925" cy="1713694"/>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pad1.whstatic.com/images/thumb/4/4a/Set-SMART-Goals-Step-5-Version-2.jpg/900px-Set-SMART-Goals-Step-5-Version-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04721" y="4148936"/>
            <a:ext cx="2294322" cy="172074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pad3.whstatic.com/images/thumb/5/53/Set-SMART-Goals-Step-6-Version-2.jpg/900px-Set-SMART-Goals-Step-6-Version-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48704" y="4870023"/>
            <a:ext cx="2255939" cy="1691954"/>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pad1.whstatic.com/images/thumb/8/8b/Set-SMART-Goals-Step-8-Version-2.jpg/900px-Set-SMART-Goals-Step-8-Version-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87210" y="0"/>
            <a:ext cx="2255939" cy="1691955"/>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http://pad1.whstatic.com/images/thumb/6/66/Set-SMART-Goals-Step-7-Version-2.jpg/900px-Set-SMART-Goals-Step-7-Version-2.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24097" y="2430198"/>
            <a:ext cx="2257072" cy="169280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9043262" y="1677700"/>
            <a:ext cx="3015388" cy="71163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8Reflexiona sobre por qué has establecido esta meta</a:t>
            </a:r>
          </a:p>
        </p:txBody>
      </p:sp>
      <p:sp>
        <p:nvSpPr>
          <p:cNvPr id="14" name="Rectángulo 13"/>
          <p:cNvSpPr/>
          <p:nvPr/>
        </p:nvSpPr>
        <p:spPr>
          <a:xfrm>
            <a:off x="8548704" y="4111540"/>
            <a:ext cx="3643296" cy="78759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7Determina cuáles requerimientos y restricciones serán parte del proceso </a:t>
            </a:r>
          </a:p>
        </p:txBody>
      </p:sp>
      <p:sp>
        <p:nvSpPr>
          <p:cNvPr id="16" name="Rectángulo 15"/>
          <p:cNvSpPr/>
          <p:nvPr/>
        </p:nvSpPr>
        <p:spPr>
          <a:xfrm>
            <a:off x="6096000" y="5854667"/>
            <a:ext cx="2343232" cy="60396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5Determina en donde sucederá esto</a:t>
            </a:r>
          </a:p>
        </p:txBody>
      </p:sp>
      <p:sp>
        <p:nvSpPr>
          <p:cNvPr id="17" name="Rectángulo 16"/>
          <p:cNvSpPr/>
          <p:nvPr/>
        </p:nvSpPr>
        <p:spPr>
          <a:xfrm>
            <a:off x="3294858" y="5916851"/>
            <a:ext cx="2343233" cy="5417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4Pregunta lo que quieres lograr</a:t>
            </a:r>
          </a:p>
        </p:txBody>
      </p:sp>
      <p:sp>
        <p:nvSpPr>
          <p:cNvPr id="18" name="Rectángulo 17"/>
          <p:cNvSpPr/>
          <p:nvPr/>
        </p:nvSpPr>
        <p:spPr>
          <a:xfrm>
            <a:off x="31090" y="5999959"/>
            <a:ext cx="2521659" cy="53847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3Determina quién más está involucrado</a:t>
            </a:r>
          </a:p>
        </p:txBody>
      </p:sp>
      <p:sp>
        <p:nvSpPr>
          <p:cNvPr id="19" name="Rectángulo 18"/>
          <p:cNvSpPr/>
          <p:nvPr/>
        </p:nvSpPr>
        <p:spPr>
          <a:xfrm>
            <a:off x="732722" y="3761156"/>
            <a:ext cx="2684838" cy="3396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2Vuélvete más específico</a:t>
            </a:r>
          </a:p>
        </p:txBody>
      </p:sp>
      <p:sp>
        <p:nvSpPr>
          <p:cNvPr id="20" name="Rectángulo 19"/>
          <p:cNvSpPr/>
          <p:nvPr/>
        </p:nvSpPr>
        <p:spPr>
          <a:xfrm>
            <a:off x="574157" y="1699451"/>
            <a:ext cx="2321693" cy="31667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1Decide lo que quieres</a:t>
            </a:r>
          </a:p>
        </p:txBody>
      </p:sp>
      <p:sp>
        <p:nvSpPr>
          <p:cNvPr id="15" name="Rectángulo 14"/>
          <p:cNvSpPr/>
          <p:nvPr/>
        </p:nvSpPr>
        <p:spPr>
          <a:xfrm>
            <a:off x="9852013" y="6279398"/>
            <a:ext cx="2339987" cy="5212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002060"/>
                </a:solidFill>
              </a:rPr>
              <a:t>6Piensa en cuándo sucederá esto</a:t>
            </a:r>
          </a:p>
        </p:txBody>
      </p:sp>
    </p:spTree>
    <p:extLst>
      <p:ext uri="{BB962C8B-B14F-4D97-AF65-F5344CB8AC3E}">
        <p14:creationId xmlns:p14="http://schemas.microsoft.com/office/powerpoint/2010/main" val="1768636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1484311" y="685800"/>
            <a:ext cx="10018713" cy="714375"/>
          </a:xfrm>
        </p:spPr>
        <p:txBody>
          <a:bodyPr>
            <a:normAutofit/>
          </a:bodyPr>
          <a:lstStyle/>
          <a:p>
            <a:r>
              <a:rPr lang="es-MX" sz="3200" dirty="0">
                <a:solidFill>
                  <a:srgbClr val="92D050"/>
                </a:solidFill>
                <a:effectLst>
                  <a:outerShdw blurRad="38100" dist="38100" dir="2700000" algn="tl">
                    <a:srgbClr val="000000">
                      <a:alpha val="43137"/>
                    </a:srgbClr>
                  </a:outerShdw>
                </a:effectLst>
              </a:rPr>
              <a:t>COMPETENCIAS A DESARROLLAR</a:t>
            </a:r>
            <a:endParaRPr lang="es-MX" sz="3200" dirty="0">
              <a:solidFill>
                <a:srgbClr val="92D050"/>
              </a:solidFill>
            </a:endParaRPr>
          </a:p>
        </p:txBody>
      </p:sp>
      <p:sp>
        <p:nvSpPr>
          <p:cNvPr id="2" name="Marcador de texto 1"/>
          <p:cNvSpPr>
            <a:spLocks noGrp="1"/>
          </p:cNvSpPr>
          <p:nvPr>
            <p:ph type="body" idx="1"/>
          </p:nvPr>
        </p:nvSpPr>
        <p:spPr>
          <a:xfrm>
            <a:off x="1628245" y="2200275"/>
            <a:ext cx="4607188" cy="576262"/>
          </a:xfrm>
        </p:spPr>
        <p:txBody>
          <a:bodyPr/>
          <a:lstStyle/>
          <a:p>
            <a:pPr algn="ctr"/>
            <a:r>
              <a:rPr lang="es-MX" dirty="0">
                <a:solidFill>
                  <a:srgbClr val="CC6600"/>
                </a:solidFill>
              </a:rPr>
              <a:t>Competencias Disciplinares </a:t>
            </a:r>
          </a:p>
          <a:p>
            <a:endParaRPr lang="es-MX" dirty="0">
              <a:solidFill>
                <a:srgbClr val="CC6600"/>
              </a:solidFill>
            </a:endParaRPr>
          </a:p>
        </p:txBody>
      </p:sp>
      <p:sp>
        <p:nvSpPr>
          <p:cNvPr id="9" name="Marcador de contenido 8"/>
          <p:cNvSpPr>
            <a:spLocks noGrp="1"/>
          </p:cNvSpPr>
          <p:nvPr>
            <p:ph sz="half" idx="2"/>
          </p:nvPr>
        </p:nvSpPr>
        <p:spPr>
          <a:xfrm>
            <a:off x="1458515" y="2590800"/>
            <a:ext cx="4895056" cy="3552825"/>
          </a:xfrm>
        </p:spPr>
        <p:txBody>
          <a:bodyPr>
            <a:normAutofit fontScale="92500" lnSpcReduction="20000"/>
          </a:bodyPr>
          <a:lstStyle/>
          <a:p>
            <a:pPr marL="0" indent="0" algn="just">
              <a:buClr>
                <a:schemeClr val="accent3">
                  <a:lumMod val="75000"/>
                </a:schemeClr>
              </a:buClr>
              <a:buNone/>
            </a:pPr>
            <a:r>
              <a:rPr lang="es-MX" sz="2400" dirty="0">
                <a:solidFill>
                  <a:srgbClr val="FF6600"/>
                </a:solidFill>
              </a:rPr>
              <a:t>1. </a:t>
            </a:r>
            <a:r>
              <a:rPr lang="es-MX" sz="2400" dirty="0">
                <a:solidFill>
                  <a:srgbClr val="666633"/>
                </a:solidFill>
              </a:rPr>
              <a:t>Identifica el conocimiento social y humanista como una construcción en constante transformación.</a:t>
            </a:r>
          </a:p>
          <a:p>
            <a:pPr marL="0" indent="0" algn="just">
              <a:buClr>
                <a:schemeClr val="accent3">
                  <a:lumMod val="75000"/>
                </a:schemeClr>
              </a:buClr>
              <a:buNone/>
            </a:pPr>
            <a:r>
              <a:rPr lang="es-MX" sz="2400" dirty="0">
                <a:solidFill>
                  <a:srgbClr val="FF6600"/>
                </a:solidFill>
              </a:rPr>
              <a:t>4. </a:t>
            </a:r>
            <a:r>
              <a:rPr lang="es-MX" sz="2400" dirty="0">
                <a:solidFill>
                  <a:srgbClr val="666633"/>
                </a:solidFill>
              </a:rPr>
              <a:t>Valora las diferencias sociales, políticas, económicas, étnicas, culturales, y de género y las desigualdades que inducen.</a:t>
            </a:r>
          </a:p>
          <a:p>
            <a:pPr marL="0" indent="0" algn="just">
              <a:buClr>
                <a:schemeClr val="accent3">
                  <a:lumMod val="75000"/>
                </a:schemeClr>
              </a:buClr>
              <a:buNone/>
            </a:pPr>
            <a:r>
              <a:rPr lang="es-MX" sz="2400" dirty="0">
                <a:solidFill>
                  <a:srgbClr val="FF6600"/>
                </a:solidFill>
              </a:rPr>
              <a:t>10. </a:t>
            </a:r>
            <a:r>
              <a:rPr lang="es-MX" sz="2400" dirty="0">
                <a:solidFill>
                  <a:srgbClr val="666633"/>
                </a:solidFill>
              </a:rPr>
              <a:t>Valora distintas prácticas sociales mediante el reconocimiento de sus significados dentro de un sistema cultural, con una actitud de respeto.</a:t>
            </a:r>
          </a:p>
          <a:p>
            <a:pPr marL="0" indent="0">
              <a:buNone/>
            </a:pPr>
            <a:endParaRPr lang="es-MX" dirty="0"/>
          </a:p>
        </p:txBody>
      </p:sp>
      <p:sp>
        <p:nvSpPr>
          <p:cNvPr id="3" name="Marcador de texto 2"/>
          <p:cNvSpPr>
            <a:spLocks noGrp="1"/>
          </p:cNvSpPr>
          <p:nvPr>
            <p:ph type="body" sz="quarter" idx="3"/>
          </p:nvPr>
        </p:nvSpPr>
        <p:spPr>
          <a:xfrm>
            <a:off x="6744226" y="2200275"/>
            <a:ext cx="4622537" cy="576262"/>
          </a:xfrm>
        </p:spPr>
        <p:txBody>
          <a:bodyPr/>
          <a:lstStyle/>
          <a:p>
            <a:pPr algn="ctr"/>
            <a:r>
              <a:rPr lang="es-MX" dirty="0">
                <a:solidFill>
                  <a:srgbClr val="CC6600"/>
                </a:solidFill>
              </a:rPr>
              <a:t>Competencias Genéricas </a:t>
            </a:r>
          </a:p>
          <a:p>
            <a:endParaRPr lang="es-MX" dirty="0"/>
          </a:p>
        </p:txBody>
      </p:sp>
      <p:sp>
        <p:nvSpPr>
          <p:cNvPr id="10" name="Marcador de contenido 9"/>
          <p:cNvSpPr>
            <a:spLocks noGrp="1"/>
          </p:cNvSpPr>
          <p:nvPr>
            <p:ph sz="quarter" idx="4"/>
          </p:nvPr>
        </p:nvSpPr>
        <p:spPr>
          <a:xfrm>
            <a:off x="6607967" y="2590800"/>
            <a:ext cx="4895056" cy="3552825"/>
          </a:xfrm>
        </p:spPr>
        <p:txBody>
          <a:bodyPr>
            <a:normAutofit/>
          </a:bodyPr>
          <a:lstStyle/>
          <a:p>
            <a:pPr marL="0" indent="0" algn="just">
              <a:buClr>
                <a:schemeClr val="accent3">
                  <a:lumMod val="75000"/>
                </a:schemeClr>
              </a:buClr>
              <a:buNone/>
            </a:pPr>
            <a:r>
              <a:rPr lang="es-MX" sz="2000" dirty="0">
                <a:solidFill>
                  <a:srgbClr val="FF6600"/>
                </a:solidFill>
              </a:rPr>
              <a:t>1. </a:t>
            </a:r>
            <a:r>
              <a:rPr lang="es-MX" sz="2000" dirty="0">
                <a:solidFill>
                  <a:srgbClr val="666633"/>
                </a:solidFill>
              </a:rPr>
              <a:t>Se conoce y valora a sí mismo y aborda problemas y retos teniendo en cuenta los objetivos que persigue.</a:t>
            </a:r>
          </a:p>
          <a:p>
            <a:pPr marL="0" indent="0" algn="just">
              <a:buClr>
                <a:schemeClr val="accent3">
                  <a:lumMod val="75000"/>
                </a:schemeClr>
              </a:buClr>
              <a:buNone/>
            </a:pPr>
            <a:r>
              <a:rPr lang="es-MX" sz="2000" dirty="0">
                <a:solidFill>
                  <a:srgbClr val="FF6600"/>
                </a:solidFill>
              </a:rPr>
              <a:t>1.3 </a:t>
            </a:r>
            <a:r>
              <a:rPr lang="es-MX" sz="2000" dirty="0">
                <a:solidFill>
                  <a:schemeClr val="accent2">
                    <a:lumMod val="50000"/>
                  </a:schemeClr>
                </a:solidFill>
              </a:rPr>
              <a:t> </a:t>
            </a:r>
            <a:r>
              <a:rPr lang="es-MX" sz="2000" dirty="0">
                <a:solidFill>
                  <a:srgbClr val="666633"/>
                </a:solidFill>
              </a:rPr>
              <a:t>Elige alternativas y cursos de acción con base en criterios sustentados y en el marco de un proyecto de vida.</a:t>
            </a:r>
          </a:p>
          <a:p>
            <a:pPr marL="0" indent="0" algn="just">
              <a:buClr>
                <a:schemeClr val="accent3">
                  <a:lumMod val="75000"/>
                </a:schemeClr>
              </a:buClr>
              <a:buNone/>
            </a:pPr>
            <a:r>
              <a:rPr lang="es-MX" sz="2000" dirty="0">
                <a:solidFill>
                  <a:srgbClr val="FF6600"/>
                </a:solidFill>
              </a:rPr>
              <a:t>8</a:t>
            </a:r>
            <a:r>
              <a:rPr lang="es-MX" sz="2000" dirty="0">
                <a:solidFill>
                  <a:schemeClr val="accent3">
                    <a:lumMod val="75000"/>
                  </a:schemeClr>
                </a:solidFill>
              </a:rPr>
              <a:t>.</a:t>
            </a:r>
            <a:r>
              <a:rPr lang="es-MX" sz="2000" dirty="0">
                <a:solidFill>
                  <a:schemeClr val="accent2">
                    <a:lumMod val="50000"/>
                  </a:schemeClr>
                </a:solidFill>
              </a:rPr>
              <a:t> </a:t>
            </a:r>
            <a:r>
              <a:rPr lang="es-MX" sz="2000" dirty="0">
                <a:solidFill>
                  <a:srgbClr val="666633"/>
                </a:solidFill>
              </a:rPr>
              <a:t>Participa y colabora de manera efectiva en equipos diversos.</a:t>
            </a:r>
          </a:p>
          <a:p>
            <a:pPr marL="0" indent="0">
              <a:buNone/>
            </a:pPr>
            <a:endParaRPr lang="es-MX" dirty="0"/>
          </a:p>
        </p:txBody>
      </p:sp>
    </p:spTree>
    <p:extLst>
      <p:ext uri="{BB962C8B-B14F-4D97-AF65-F5344CB8AC3E}">
        <p14:creationId xmlns:p14="http://schemas.microsoft.com/office/powerpoint/2010/main" val="2932536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4C9"/>
            </a:gs>
            <a:gs pos="100000">
              <a:schemeClr val="accent3">
                <a:tint val="84000"/>
              </a:schemeClr>
            </a:gs>
          </a:gsLst>
          <a:lin ang="5400000" scaled="0"/>
        </a:gradFill>
        <a:effectLst/>
      </p:bgPr>
    </p:bg>
    <p:spTree>
      <p:nvGrpSpPr>
        <p:cNvPr id="1" name=""/>
        <p:cNvGrpSpPr/>
        <p:nvPr/>
      </p:nvGrpSpPr>
      <p:grpSpPr>
        <a:xfrm>
          <a:off x="0" y="0"/>
          <a:ext cx="0" cy="0"/>
          <a:chOff x="0" y="0"/>
          <a:chExt cx="0" cy="0"/>
        </a:xfrm>
      </p:grpSpPr>
      <p:pic>
        <p:nvPicPr>
          <p:cNvPr id="2050" name="Picture 2" descr="Resultado de imagen para actuando con iniciativa, autodisciplina y persevera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706" y="2570384"/>
            <a:ext cx="4843489" cy="2921469"/>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470236" y="395222"/>
            <a:ext cx="5751095" cy="1200329"/>
          </a:xfrm>
          <a:prstGeom prst="rect">
            <a:avLst/>
          </a:prstGeom>
        </p:spPr>
        <p:txBody>
          <a:bodyPr wrap="square">
            <a:spAutoFit/>
          </a:bodyPr>
          <a:lstStyle/>
          <a:p>
            <a:pPr marL="342900" indent="-342900">
              <a:buClr>
                <a:schemeClr val="accent3">
                  <a:lumMod val="50000"/>
                </a:schemeClr>
              </a:buClr>
              <a:buFont typeface="Wingdings" panose="05000000000000000000" pitchFamily="2" charset="2"/>
              <a:buChar char="§"/>
            </a:pPr>
            <a:r>
              <a:rPr lang="es-MX" sz="2400" dirty="0">
                <a:solidFill>
                  <a:schemeClr val="accent3">
                    <a:lumMod val="50000"/>
                  </a:schemeClr>
                </a:solidFill>
              </a:rPr>
              <a:t>Actitud mental la cual una persona decide hacer algo esperando obtener algún resultado especifico a partir de ello.</a:t>
            </a:r>
          </a:p>
        </p:txBody>
      </p:sp>
      <p:sp>
        <p:nvSpPr>
          <p:cNvPr id="11" name="Rectángulo 10"/>
          <p:cNvSpPr/>
          <p:nvPr/>
        </p:nvSpPr>
        <p:spPr>
          <a:xfrm>
            <a:off x="5865341" y="2307309"/>
            <a:ext cx="6096000" cy="830997"/>
          </a:xfrm>
          <a:prstGeom prst="rect">
            <a:avLst/>
          </a:prstGeom>
        </p:spPr>
        <p:txBody>
          <a:bodyPr>
            <a:spAutoFit/>
          </a:bodyPr>
          <a:lstStyle/>
          <a:p>
            <a:pPr marL="342900" indent="-342900">
              <a:buClr>
                <a:schemeClr val="accent3">
                  <a:lumMod val="50000"/>
                </a:schemeClr>
              </a:buClr>
              <a:buFont typeface="Wingdings" panose="05000000000000000000" pitchFamily="2" charset="2"/>
              <a:buChar char="§"/>
            </a:pPr>
            <a:r>
              <a:rPr lang="es-MX" sz="2400" dirty="0">
                <a:solidFill>
                  <a:schemeClr val="accent3">
                    <a:lumMod val="50000"/>
                  </a:schemeClr>
                </a:solidFill>
              </a:rPr>
              <a:t>Es la habilidad que tiene para tomar acción, sin importar su estado emocional. </a:t>
            </a:r>
          </a:p>
        </p:txBody>
      </p:sp>
      <p:sp>
        <p:nvSpPr>
          <p:cNvPr id="12" name="Rectángulo 11"/>
          <p:cNvSpPr/>
          <p:nvPr/>
        </p:nvSpPr>
        <p:spPr>
          <a:xfrm>
            <a:off x="5865341" y="4031119"/>
            <a:ext cx="6096000" cy="1569660"/>
          </a:xfrm>
          <a:prstGeom prst="rect">
            <a:avLst/>
          </a:prstGeom>
        </p:spPr>
        <p:txBody>
          <a:bodyPr>
            <a:spAutoFit/>
          </a:bodyPr>
          <a:lstStyle/>
          <a:p>
            <a:pPr marL="342900" indent="-342900">
              <a:buFont typeface="Wingdings" panose="05000000000000000000" pitchFamily="2" charset="2"/>
              <a:buChar char="§"/>
            </a:pPr>
            <a:r>
              <a:rPr lang="es-MX" sz="2400" dirty="0">
                <a:solidFill>
                  <a:schemeClr val="accent3">
                    <a:lumMod val="50000"/>
                  </a:schemeClr>
                </a:solidFill>
              </a:rPr>
              <a:t>Es constancia, persistencia, firmeza, dedicación o tesón, tanto en las ideas, como en las actitudes, en la realización de algo, en la ejecución de los propósitos.</a:t>
            </a:r>
          </a:p>
        </p:txBody>
      </p:sp>
      <p:sp>
        <p:nvSpPr>
          <p:cNvPr id="14" name="Rectángulo 13"/>
          <p:cNvSpPr/>
          <p:nvPr/>
        </p:nvSpPr>
        <p:spPr>
          <a:xfrm>
            <a:off x="4580250" y="1643905"/>
            <a:ext cx="1649747" cy="461665"/>
          </a:xfrm>
          <a:prstGeom prst="rect">
            <a:avLst/>
          </a:prstGeom>
        </p:spPr>
        <p:txBody>
          <a:bodyPr wrap="none">
            <a:spAutoFit/>
          </a:bodyPr>
          <a:lstStyle/>
          <a:p>
            <a:r>
              <a:rPr lang="es-MX" sz="2400" b="1" i="1" dirty="0">
                <a:solidFill>
                  <a:srgbClr val="CC6600"/>
                </a:solidFill>
              </a:rPr>
              <a:t>INICIATIVA</a:t>
            </a:r>
          </a:p>
        </p:txBody>
      </p:sp>
      <p:sp>
        <p:nvSpPr>
          <p:cNvPr id="15" name="Rectángulo 14"/>
          <p:cNvSpPr/>
          <p:nvPr/>
        </p:nvSpPr>
        <p:spPr>
          <a:xfrm>
            <a:off x="9319391" y="3270694"/>
            <a:ext cx="2542684" cy="461665"/>
          </a:xfrm>
          <a:prstGeom prst="rect">
            <a:avLst/>
          </a:prstGeom>
        </p:spPr>
        <p:txBody>
          <a:bodyPr wrap="none">
            <a:spAutoFit/>
          </a:bodyPr>
          <a:lstStyle/>
          <a:p>
            <a:r>
              <a:rPr lang="es-MX" sz="2400" b="1" i="1" dirty="0">
                <a:solidFill>
                  <a:srgbClr val="CC6600"/>
                </a:solidFill>
              </a:rPr>
              <a:t>AUTODISCIPLINA</a:t>
            </a:r>
          </a:p>
        </p:txBody>
      </p:sp>
      <p:sp>
        <p:nvSpPr>
          <p:cNvPr id="16" name="Rectángulo 15"/>
          <p:cNvSpPr/>
          <p:nvPr/>
        </p:nvSpPr>
        <p:spPr>
          <a:xfrm>
            <a:off x="9319391" y="5733167"/>
            <a:ext cx="2475358" cy="461665"/>
          </a:xfrm>
          <a:prstGeom prst="rect">
            <a:avLst/>
          </a:prstGeom>
        </p:spPr>
        <p:txBody>
          <a:bodyPr wrap="none">
            <a:spAutoFit/>
          </a:bodyPr>
          <a:lstStyle/>
          <a:p>
            <a:r>
              <a:rPr lang="es-MX" sz="2400" b="1" i="1" dirty="0">
                <a:solidFill>
                  <a:srgbClr val="CC6600"/>
                </a:solidFill>
              </a:rPr>
              <a:t>PERSEVERANCIA</a:t>
            </a:r>
          </a:p>
        </p:txBody>
      </p:sp>
    </p:spTree>
    <p:extLst>
      <p:ext uri="{BB962C8B-B14F-4D97-AF65-F5344CB8AC3E}">
        <p14:creationId xmlns:p14="http://schemas.microsoft.com/office/powerpoint/2010/main" val="15963320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17335" y="5549035"/>
            <a:ext cx="3952661" cy="784654"/>
          </a:xfrm>
        </p:spPr>
        <p:txBody>
          <a:bodyPr/>
          <a:lstStyle/>
          <a:p>
            <a:r>
              <a:rPr lang="es-MX" dirty="0">
                <a:solidFill>
                  <a:srgbClr val="339966"/>
                </a:solidFill>
                <a:effectLst>
                  <a:outerShdw blurRad="38100" dist="38100" dir="2700000" algn="tl">
                    <a:srgbClr val="000000">
                      <a:alpha val="43137"/>
                    </a:srgbClr>
                  </a:outerShdw>
                </a:effectLst>
              </a:rPr>
              <a:t>INICIATIVA</a:t>
            </a:r>
          </a:p>
        </p:txBody>
      </p:sp>
      <p:sp>
        <p:nvSpPr>
          <p:cNvPr id="3" name="Marcador de contenido 2"/>
          <p:cNvSpPr>
            <a:spLocks noGrp="1"/>
          </p:cNvSpPr>
          <p:nvPr>
            <p:ph idx="1"/>
          </p:nvPr>
        </p:nvSpPr>
        <p:spPr>
          <a:xfrm>
            <a:off x="1484310" y="3897745"/>
            <a:ext cx="10018713" cy="1893455"/>
          </a:xfrm>
        </p:spPr>
        <p:txBody>
          <a:bodyPr>
            <a:noAutofit/>
          </a:bodyPr>
          <a:lstStyle/>
          <a:p>
            <a:pPr algn="just">
              <a:buClr>
                <a:srgbClr val="339966"/>
              </a:buClr>
              <a:buFont typeface="Wingdings" panose="05000000000000000000" pitchFamily="2" charset="2"/>
              <a:buChar char="§"/>
            </a:pPr>
            <a:r>
              <a:rPr lang="es-MX" sz="2200" b="1" dirty="0">
                <a:solidFill>
                  <a:srgbClr val="CC6600"/>
                </a:solidFill>
              </a:rPr>
              <a:t>Una persona con iniciativa</a:t>
            </a:r>
            <a:r>
              <a:rPr lang="es-MX" sz="2200" dirty="0">
                <a:solidFill>
                  <a:srgbClr val="CC6600"/>
                </a:solidFill>
              </a:rPr>
              <a:t> es aquella que se muestra activa frente a situaciones y busca obtener un resultado específico a partir de su acción.</a:t>
            </a:r>
          </a:p>
          <a:p>
            <a:pPr algn="just">
              <a:buClr>
                <a:srgbClr val="339966"/>
              </a:buClr>
              <a:buFont typeface="Wingdings" panose="05000000000000000000" pitchFamily="2" charset="2"/>
              <a:buChar char="§"/>
            </a:pPr>
            <a:r>
              <a:rPr lang="es-MX" sz="2200" b="1" dirty="0">
                <a:solidFill>
                  <a:srgbClr val="CC6600"/>
                </a:solidFill>
              </a:rPr>
              <a:t>Tener iniciativa</a:t>
            </a:r>
            <a:r>
              <a:rPr lang="es-MX" sz="2200" dirty="0">
                <a:solidFill>
                  <a:srgbClr val="CC6600"/>
                </a:solidFill>
              </a:rPr>
              <a:t> conlleva a una actitud positiva ante la vida, y a la vez tomando cada decisión con madurez para así poder asumir las consecuencias que implican dicha acción.  </a:t>
            </a:r>
          </a:p>
        </p:txBody>
      </p:sp>
      <p:pic>
        <p:nvPicPr>
          <p:cNvPr id="1028" name="Picture 4" descr="inici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23509">
            <a:off x="8319429" y="395564"/>
            <a:ext cx="3212135" cy="312647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1026" name="Picture 2" descr="http://conceptodefinicion.de/wp-content/uploads/2015/05/iniciativ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8570" y="0"/>
            <a:ext cx="6093630" cy="3747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0639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rgbClr val="EBF5E3"/>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84309" y="293759"/>
            <a:ext cx="10018713" cy="949036"/>
          </a:xfrm>
        </p:spPr>
        <p:txBody>
          <a:bodyPr>
            <a:normAutofit/>
          </a:bodyPr>
          <a:lstStyle/>
          <a:p>
            <a:r>
              <a:rPr lang="es-MX" dirty="0">
                <a:solidFill>
                  <a:schemeClr val="accent5"/>
                </a:solidFill>
                <a:effectLst>
                  <a:outerShdw blurRad="38100" dist="38100" dir="2700000" algn="tl">
                    <a:srgbClr val="000000">
                      <a:alpha val="43137"/>
                    </a:srgbClr>
                  </a:outerShdw>
                </a:effectLst>
              </a:rPr>
              <a:t>AUTODISCIPLINA</a:t>
            </a:r>
          </a:p>
        </p:txBody>
      </p:sp>
      <p:sp>
        <p:nvSpPr>
          <p:cNvPr id="3" name="Marcador de contenido 2"/>
          <p:cNvSpPr>
            <a:spLocks noGrp="1"/>
          </p:cNvSpPr>
          <p:nvPr>
            <p:ph idx="1"/>
          </p:nvPr>
        </p:nvSpPr>
        <p:spPr>
          <a:xfrm>
            <a:off x="1160460" y="4619626"/>
            <a:ext cx="10018713" cy="1466850"/>
          </a:xfrm>
          <a:solidFill>
            <a:schemeClr val="accent2">
              <a:lumMod val="20000"/>
              <a:lumOff val="80000"/>
            </a:schemeClr>
          </a:solidFill>
        </p:spPr>
        <p:txBody>
          <a:bodyPr>
            <a:noAutofit/>
          </a:bodyPr>
          <a:lstStyle/>
          <a:p>
            <a:pPr algn="just">
              <a:buClr>
                <a:schemeClr val="accent5">
                  <a:lumMod val="75000"/>
                </a:schemeClr>
              </a:buClr>
              <a:buFont typeface="Arial" panose="020B0604020202020204" pitchFamily="34" charset="0"/>
              <a:buChar char="•"/>
            </a:pPr>
            <a:r>
              <a:rPr lang="es-MX" b="1" dirty="0">
                <a:solidFill>
                  <a:schemeClr val="accent2">
                    <a:lumMod val="50000"/>
                  </a:schemeClr>
                </a:solidFill>
              </a:rPr>
              <a:t>Es una herramienta </a:t>
            </a:r>
            <a:r>
              <a:rPr lang="es-MX" dirty="0">
                <a:solidFill>
                  <a:schemeClr val="accent2">
                    <a:lumMod val="50000"/>
                  </a:schemeClr>
                </a:solidFill>
              </a:rPr>
              <a:t>que te permite persistir en tus metas sin tanto esfuerzo y que por tanto te permite lograr el éxito más fácilmente.</a:t>
            </a:r>
          </a:p>
          <a:p>
            <a:pPr algn="just">
              <a:buClr>
                <a:schemeClr val="accent5">
                  <a:lumMod val="75000"/>
                </a:schemeClr>
              </a:buClr>
              <a:buFont typeface="Arial" panose="020B0604020202020204" pitchFamily="34" charset="0"/>
              <a:buChar char="•"/>
            </a:pPr>
            <a:r>
              <a:rPr lang="es-MX" b="1" dirty="0">
                <a:solidFill>
                  <a:schemeClr val="accent2">
                    <a:lumMod val="50000"/>
                  </a:schemeClr>
                </a:solidFill>
              </a:rPr>
              <a:t>La autodisciplina </a:t>
            </a:r>
            <a:r>
              <a:rPr lang="es-MX" dirty="0">
                <a:solidFill>
                  <a:schemeClr val="accent2">
                    <a:lumMod val="50000"/>
                  </a:schemeClr>
                </a:solidFill>
              </a:rPr>
              <a:t>no es simplemente una forma de hacer las cosas, sino que es una mentalidad.</a:t>
            </a:r>
          </a:p>
        </p:txBody>
      </p:sp>
      <p:pic>
        <p:nvPicPr>
          <p:cNvPr id="1028" name="Picture 4" descr="http://escueladeriffs.com/wp-content/uploads/2012/07/Diagrama-Exi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4309" y="1242795"/>
            <a:ext cx="5334000" cy="30384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3.bp.blogspot.com/-6rAdNotpKec/UpEhU4UblmI/AAAAAAAAIIg/KiuATswEp1U/s400/frases-c%C3%A9lebres-%C3%A9xi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712" y="1581151"/>
            <a:ext cx="4759620" cy="241550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220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rgbClr val="E4F3FC"/>
        </a:solidFill>
        <a:effectLst/>
      </p:bgPr>
    </p:bg>
    <p:spTree>
      <p:nvGrpSpPr>
        <p:cNvPr id="1" name=""/>
        <p:cNvGrpSpPr/>
        <p:nvPr/>
      </p:nvGrpSpPr>
      <p:grpSpPr>
        <a:xfrm>
          <a:off x="0" y="0"/>
          <a:ext cx="0" cy="0"/>
          <a:chOff x="0" y="0"/>
          <a:chExt cx="0" cy="0"/>
        </a:xfrm>
      </p:grpSpPr>
      <p:pic>
        <p:nvPicPr>
          <p:cNvPr id="16" name="Picture 2" descr="https://previews.123rf.com/images/dolgachov/dolgachov1310/dolgachov131001612/23287455-alimentaci-n-nutrici-n-adelgazamiento-concepto-de-la-dieta-mujer-joven-con-el-desayuno-sano-y-cinta--Foto-de-arch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6728" y="0"/>
            <a:ext cx="1498041" cy="1293014"/>
          </a:xfrm>
          <a:prstGeom prst="rect">
            <a:avLst/>
          </a:prstGeom>
          <a:noFill/>
          <a:extLst>
            <a:ext uri="{909E8E84-426E-40DD-AFC4-6F175D3DCCD1}">
              <a14:hiddenFill xmlns:a14="http://schemas.microsoft.com/office/drawing/2010/main">
                <a:solidFill>
                  <a:srgbClr val="FFFFFF"/>
                </a:solidFill>
              </a14:hiddenFill>
            </a:ext>
          </a:extLst>
        </p:spPr>
      </p:pic>
      <p:sp>
        <p:nvSpPr>
          <p:cNvPr id="3" name="Flecha: curvada hacia abajo 2"/>
          <p:cNvSpPr/>
          <p:nvPr/>
        </p:nvSpPr>
        <p:spPr>
          <a:xfrm rot="3002206">
            <a:off x="10074912" y="1291082"/>
            <a:ext cx="1216152" cy="731520"/>
          </a:xfrm>
          <a:prstGeom prst="curvedDownArrow">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Rectángulo: esquinas redondeadas 5"/>
          <p:cNvSpPr/>
          <p:nvPr/>
        </p:nvSpPr>
        <p:spPr>
          <a:xfrm rot="21037760">
            <a:off x="4919847" y="273185"/>
            <a:ext cx="1958391" cy="170781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b="1" dirty="0">
                <a:solidFill>
                  <a:schemeClr val="accent4"/>
                </a:solidFill>
                <a:latin typeface="Helvetica Neue"/>
              </a:rPr>
              <a:t>La Autodisciplina </a:t>
            </a:r>
            <a:r>
              <a:rPr lang="es-MX" sz="1400" dirty="0">
                <a:solidFill>
                  <a:schemeClr val="accent4"/>
                </a:solidFill>
                <a:latin typeface="Helvetica Neue"/>
              </a:rPr>
              <a:t>es la cualidad de cumplir con una tarea, sin importar si tienes o no deseos de llevarla a cabo</a:t>
            </a:r>
            <a:r>
              <a:rPr lang="es-MX" dirty="0">
                <a:solidFill>
                  <a:schemeClr val="accent4"/>
                </a:solidFill>
                <a:latin typeface="Helvetica Neue"/>
              </a:rPr>
              <a:t>. </a:t>
            </a:r>
            <a:endParaRPr lang="es-MX" dirty="0">
              <a:solidFill>
                <a:schemeClr val="accent4"/>
              </a:solidFill>
            </a:endParaRPr>
          </a:p>
        </p:txBody>
      </p:sp>
      <p:sp>
        <p:nvSpPr>
          <p:cNvPr id="7" name="Rectángulo 6"/>
          <p:cNvSpPr/>
          <p:nvPr/>
        </p:nvSpPr>
        <p:spPr>
          <a:xfrm>
            <a:off x="7132552" y="704594"/>
            <a:ext cx="2792174" cy="923330"/>
          </a:xfrm>
          <a:prstGeom prst="rect">
            <a:avLst/>
          </a:prstGeom>
        </p:spPr>
        <p:txBody>
          <a:bodyPr wrap="square">
            <a:spAutoFit/>
          </a:bodyPr>
          <a:lstStyle/>
          <a:p>
            <a:r>
              <a:rPr lang="es-MX" dirty="0">
                <a:solidFill>
                  <a:srgbClr val="191919"/>
                </a:solidFill>
                <a:latin typeface="Helvetica Neue"/>
              </a:rPr>
              <a:t> </a:t>
            </a:r>
            <a:r>
              <a:rPr lang="es-MX" dirty="0">
                <a:solidFill>
                  <a:srgbClr val="FF7C80"/>
                </a:solidFill>
                <a:latin typeface="Helvetica Neue"/>
              </a:rPr>
              <a:t>1.</a:t>
            </a:r>
            <a:r>
              <a:rPr lang="es-MX" dirty="0">
                <a:solidFill>
                  <a:srgbClr val="FF9900"/>
                </a:solidFill>
                <a:latin typeface="Helvetica Neue"/>
              </a:rPr>
              <a:t> </a:t>
            </a:r>
            <a:r>
              <a:rPr lang="es-MX" dirty="0">
                <a:solidFill>
                  <a:srgbClr val="336699"/>
                </a:solidFill>
                <a:latin typeface="Helvetica Neue"/>
              </a:rPr>
              <a:t>Reconoce en qué áreas de tu vida te falta disciplina, como la dieta.</a:t>
            </a:r>
            <a:endParaRPr lang="es-MX" dirty="0">
              <a:solidFill>
                <a:srgbClr val="336699"/>
              </a:solidFill>
            </a:endParaRPr>
          </a:p>
        </p:txBody>
      </p:sp>
      <p:sp>
        <p:nvSpPr>
          <p:cNvPr id="8" name="Rectángulo 7"/>
          <p:cNvSpPr/>
          <p:nvPr/>
        </p:nvSpPr>
        <p:spPr>
          <a:xfrm>
            <a:off x="7738245" y="2026149"/>
            <a:ext cx="3158836" cy="1477328"/>
          </a:xfrm>
          <a:prstGeom prst="rect">
            <a:avLst/>
          </a:prstGeom>
        </p:spPr>
        <p:txBody>
          <a:bodyPr wrap="square">
            <a:spAutoFit/>
          </a:bodyPr>
          <a:lstStyle/>
          <a:p>
            <a:r>
              <a:rPr lang="es-MX" dirty="0">
                <a:solidFill>
                  <a:srgbClr val="FF0000"/>
                </a:solidFill>
                <a:latin typeface="Helvetica Neue"/>
              </a:rPr>
              <a:t> </a:t>
            </a:r>
            <a:r>
              <a:rPr lang="es-MX" dirty="0">
                <a:solidFill>
                  <a:srgbClr val="FF7C80"/>
                </a:solidFill>
                <a:latin typeface="Helvetica Neue"/>
              </a:rPr>
              <a:t>2.</a:t>
            </a:r>
            <a:r>
              <a:rPr lang="es-MX" dirty="0">
                <a:solidFill>
                  <a:srgbClr val="92D050"/>
                </a:solidFill>
                <a:latin typeface="Helvetica Neue"/>
              </a:rPr>
              <a:t>.</a:t>
            </a:r>
            <a:r>
              <a:rPr lang="es-MX" dirty="0">
                <a:solidFill>
                  <a:schemeClr val="accent1">
                    <a:lumMod val="50000"/>
                  </a:schemeClr>
                </a:solidFill>
                <a:latin typeface="Helvetica Neue"/>
              </a:rPr>
              <a:t> </a:t>
            </a:r>
            <a:r>
              <a:rPr lang="es-MX" dirty="0">
                <a:solidFill>
                  <a:srgbClr val="336699"/>
                </a:solidFill>
                <a:latin typeface="Helvetica Neue"/>
              </a:rPr>
              <a:t>Crea tu “Plan de acción” consiste de un paso-a-paso de cómo actuarás de ahora en adelante en esa área de tu vida.</a:t>
            </a:r>
          </a:p>
        </p:txBody>
      </p:sp>
      <p:sp>
        <p:nvSpPr>
          <p:cNvPr id="9" name="Rectángulo 8"/>
          <p:cNvSpPr/>
          <p:nvPr/>
        </p:nvSpPr>
        <p:spPr>
          <a:xfrm>
            <a:off x="7359053" y="3740567"/>
            <a:ext cx="3158836" cy="1200329"/>
          </a:xfrm>
          <a:prstGeom prst="rect">
            <a:avLst/>
          </a:prstGeom>
        </p:spPr>
        <p:txBody>
          <a:bodyPr wrap="square">
            <a:spAutoFit/>
          </a:bodyPr>
          <a:lstStyle/>
          <a:p>
            <a:r>
              <a:rPr lang="es-MX" dirty="0">
                <a:solidFill>
                  <a:srgbClr val="FF7C80"/>
                </a:solidFill>
                <a:latin typeface="Helvetica Neue"/>
              </a:rPr>
              <a:t>3</a:t>
            </a:r>
            <a:r>
              <a:rPr lang="es-MX" dirty="0">
                <a:solidFill>
                  <a:srgbClr val="336699"/>
                </a:solidFill>
                <a:latin typeface="Helvetica Neue"/>
              </a:rPr>
              <a:t>. Aprende a controlar la adicción a la gratificación instantánea, que es la gran enemiga de la disciplina.</a:t>
            </a:r>
            <a:endParaRPr lang="es-MX" dirty="0">
              <a:solidFill>
                <a:srgbClr val="336699"/>
              </a:solidFill>
            </a:endParaRPr>
          </a:p>
        </p:txBody>
      </p:sp>
      <p:sp>
        <p:nvSpPr>
          <p:cNvPr id="10" name="Rectángulo 9"/>
          <p:cNvSpPr/>
          <p:nvPr/>
        </p:nvSpPr>
        <p:spPr>
          <a:xfrm>
            <a:off x="2880422" y="4179640"/>
            <a:ext cx="3158836" cy="1200329"/>
          </a:xfrm>
          <a:prstGeom prst="rect">
            <a:avLst/>
          </a:prstGeom>
        </p:spPr>
        <p:txBody>
          <a:bodyPr wrap="square">
            <a:spAutoFit/>
          </a:bodyPr>
          <a:lstStyle/>
          <a:p>
            <a:r>
              <a:rPr lang="es-MX" dirty="0">
                <a:solidFill>
                  <a:srgbClr val="FF7C80"/>
                </a:solidFill>
                <a:latin typeface="Helvetica Neue"/>
              </a:rPr>
              <a:t>4.</a:t>
            </a:r>
            <a:r>
              <a:rPr lang="es-MX" dirty="0">
                <a:solidFill>
                  <a:srgbClr val="FF0000"/>
                </a:solidFill>
                <a:latin typeface="Helvetica Neue"/>
              </a:rPr>
              <a:t> </a:t>
            </a:r>
            <a:r>
              <a:rPr lang="es-MX" dirty="0">
                <a:solidFill>
                  <a:srgbClr val="336699"/>
                </a:solidFill>
                <a:latin typeface="Helvetica Neue"/>
              </a:rPr>
              <a:t>Sigue el plan durante 21 días consecutivos, que es la cantidad de tiempo que toma fijar un </a:t>
            </a:r>
            <a:r>
              <a:rPr lang="es-MX" u="sng" dirty="0">
                <a:solidFill>
                  <a:srgbClr val="336699"/>
                </a:solidFill>
                <a:latin typeface="Helvetica Neue"/>
                <a:hlinkClick r:id="rId3"/>
              </a:rPr>
              <a:t>hábito</a:t>
            </a:r>
            <a:endParaRPr lang="es-MX" dirty="0">
              <a:solidFill>
                <a:srgbClr val="336699"/>
              </a:solidFill>
            </a:endParaRPr>
          </a:p>
        </p:txBody>
      </p:sp>
      <p:sp>
        <p:nvSpPr>
          <p:cNvPr id="11" name="Rectángulo 10"/>
          <p:cNvSpPr/>
          <p:nvPr/>
        </p:nvSpPr>
        <p:spPr>
          <a:xfrm>
            <a:off x="1029563" y="2470101"/>
            <a:ext cx="3158836" cy="1477328"/>
          </a:xfrm>
          <a:prstGeom prst="rect">
            <a:avLst/>
          </a:prstGeom>
        </p:spPr>
        <p:txBody>
          <a:bodyPr wrap="square">
            <a:spAutoFit/>
          </a:bodyPr>
          <a:lstStyle/>
          <a:p>
            <a:r>
              <a:rPr lang="es-MX" dirty="0">
                <a:solidFill>
                  <a:srgbClr val="FF7C80"/>
                </a:solidFill>
                <a:latin typeface="Helvetica Neue"/>
              </a:rPr>
              <a:t>5.</a:t>
            </a:r>
            <a:r>
              <a:rPr lang="es-MX" dirty="0">
                <a:solidFill>
                  <a:srgbClr val="FF0000"/>
                </a:solidFill>
                <a:latin typeface="Helvetica Neue"/>
              </a:rPr>
              <a:t> </a:t>
            </a:r>
            <a:r>
              <a:rPr lang="es-MX" dirty="0">
                <a:solidFill>
                  <a:srgbClr val="336699"/>
                </a:solidFill>
                <a:latin typeface="Helvetica Neue"/>
              </a:rPr>
              <a:t>Hay una </a:t>
            </a:r>
            <a:r>
              <a:rPr lang="es-MX" u="sng" dirty="0">
                <a:solidFill>
                  <a:srgbClr val="336699"/>
                </a:solidFill>
                <a:latin typeface="Helvetica Neue"/>
                <a:hlinkClick r:id="rId4"/>
              </a:rPr>
              <a:t>voz positiva</a:t>
            </a:r>
            <a:r>
              <a:rPr lang="es-MX" dirty="0">
                <a:solidFill>
                  <a:srgbClr val="336699"/>
                </a:solidFill>
                <a:latin typeface="Helvetica Neue"/>
              </a:rPr>
              <a:t>, la que te recuerda que si te mantienes firme en tus propósitos, alcanzarás tus metas.</a:t>
            </a:r>
            <a:endParaRPr lang="es-MX" dirty="0">
              <a:solidFill>
                <a:srgbClr val="336699"/>
              </a:solidFill>
            </a:endParaRPr>
          </a:p>
        </p:txBody>
      </p:sp>
      <p:sp>
        <p:nvSpPr>
          <p:cNvPr id="12" name="Rectángulo 11"/>
          <p:cNvSpPr/>
          <p:nvPr/>
        </p:nvSpPr>
        <p:spPr>
          <a:xfrm>
            <a:off x="2134802" y="5725654"/>
            <a:ext cx="8302731" cy="1323439"/>
          </a:xfrm>
          <a:prstGeom prst="rect">
            <a:avLst/>
          </a:prstGeom>
        </p:spPr>
        <p:txBody>
          <a:bodyPr wrap="square">
            <a:spAutoFit/>
          </a:bodyPr>
          <a:lstStyle/>
          <a:p>
            <a:pPr algn="ctr" fontAlgn="base"/>
            <a:r>
              <a:rPr lang="es-MX" sz="2000" b="1" dirty="0">
                <a:solidFill>
                  <a:schemeClr val="accent4"/>
                </a:solidFill>
                <a:latin typeface="Californian FB" panose="0207040306080B030204" pitchFamily="18" charset="0"/>
              </a:rPr>
              <a:t>Como dicen los japoneses: “Si te caes siete veces, levántate ocho”. A fin de cuentas, la disciplina no es otra cosa que la consistencia.</a:t>
            </a:r>
          </a:p>
          <a:p>
            <a:pPr algn="ctr"/>
            <a:br>
              <a:rPr lang="es-MX" sz="2000" dirty="0">
                <a:solidFill>
                  <a:srgbClr val="191919"/>
                </a:solidFill>
                <a:latin typeface="Lucida Calligraphy" panose="03010101010101010101" pitchFamily="66" charset="0"/>
              </a:rPr>
            </a:br>
            <a:endParaRPr lang="es-MX" sz="2000" dirty="0">
              <a:latin typeface="Lucida Calligraphy" panose="03010101010101010101" pitchFamily="66" charset="0"/>
            </a:endParaRPr>
          </a:p>
        </p:txBody>
      </p:sp>
      <p:sp>
        <p:nvSpPr>
          <p:cNvPr id="2" name="Bocadillo nube: nube 1"/>
          <p:cNvSpPr/>
          <p:nvPr/>
        </p:nvSpPr>
        <p:spPr>
          <a:xfrm>
            <a:off x="4272117" y="2226547"/>
            <a:ext cx="2973349" cy="1812340"/>
          </a:xfrm>
          <a:prstGeom prst="cloudCallout">
            <a:avLst>
              <a:gd name="adj1" fmla="val -87638"/>
              <a:gd name="adj2" fmla="val 4561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a:solidFill>
                  <a:srgbClr val="FF7C80"/>
                </a:solidFill>
              </a:rPr>
              <a:t>PASOS PARA LA AUTODISCIPLINA</a:t>
            </a:r>
          </a:p>
        </p:txBody>
      </p:sp>
      <p:sp>
        <p:nvSpPr>
          <p:cNvPr id="4" name="Flecha: curvada hacia la izquierda 3"/>
          <p:cNvSpPr/>
          <p:nvPr/>
        </p:nvSpPr>
        <p:spPr>
          <a:xfrm rot="1974680">
            <a:off x="10451721" y="3221333"/>
            <a:ext cx="731520" cy="1216152"/>
          </a:xfrm>
          <a:prstGeom prst="curvedLeftArrow">
            <a:avLst>
              <a:gd name="adj1" fmla="val 25000"/>
              <a:gd name="adj2" fmla="val 50000"/>
              <a:gd name="adj3" fmla="val 29116"/>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Flecha: curvada hacia la izquierda 4"/>
          <p:cNvSpPr/>
          <p:nvPr/>
        </p:nvSpPr>
        <p:spPr>
          <a:xfrm rot="3767896">
            <a:off x="6406215" y="4459965"/>
            <a:ext cx="731520" cy="1216152"/>
          </a:xfrm>
          <a:prstGeom prst="curvedLeftArrow">
            <a:avLst/>
          </a:prstGeom>
          <a:solidFill>
            <a:schemeClr val="accent3">
              <a:lumMod val="40000"/>
              <a:lumOff val="6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3" name="Flecha: curvada hacia la izquierda 12"/>
          <p:cNvSpPr/>
          <p:nvPr/>
        </p:nvSpPr>
        <p:spPr>
          <a:xfrm rot="9670405">
            <a:off x="1614107" y="4160884"/>
            <a:ext cx="731520" cy="1216152"/>
          </a:xfrm>
          <a:prstGeom prst="curvedLeftArrow">
            <a:avLst/>
          </a:prstGeom>
          <a:solidFill>
            <a:schemeClr val="accent4">
              <a:lumMod val="40000"/>
              <a:lumOff val="60000"/>
            </a:schemeClr>
          </a:solid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4" name="Rectángulo 13"/>
          <p:cNvSpPr/>
          <p:nvPr/>
        </p:nvSpPr>
        <p:spPr>
          <a:xfrm>
            <a:off x="2397130" y="999767"/>
            <a:ext cx="2467506" cy="1200329"/>
          </a:xfrm>
          <a:prstGeom prst="rect">
            <a:avLst/>
          </a:prstGeom>
        </p:spPr>
        <p:txBody>
          <a:bodyPr wrap="square">
            <a:spAutoFit/>
          </a:bodyPr>
          <a:lstStyle/>
          <a:p>
            <a:r>
              <a:rPr lang="es-MX" dirty="0">
                <a:solidFill>
                  <a:srgbClr val="FF7C80"/>
                </a:solidFill>
                <a:latin typeface="Helvetica Neue"/>
              </a:rPr>
              <a:t>6.</a:t>
            </a:r>
            <a:r>
              <a:rPr lang="es-MX" dirty="0">
                <a:solidFill>
                  <a:schemeClr val="accent6">
                    <a:lumMod val="60000"/>
                    <a:lumOff val="40000"/>
                  </a:schemeClr>
                </a:solidFill>
                <a:latin typeface="Helvetica Neue"/>
              </a:rPr>
              <a:t> </a:t>
            </a:r>
            <a:r>
              <a:rPr lang="es-MX" dirty="0">
                <a:solidFill>
                  <a:srgbClr val="336699"/>
                </a:solidFill>
                <a:latin typeface="Helvetica Neue"/>
              </a:rPr>
              <a:t>Lleva una agenda donde anotas tu progreso y, sobre todo, tus recaídas.</a:t>
            </a:r>
            <a:endParaRPr lang="es-MX" dirty="0">
              <a:solidFill>
                <a:srgbClr val="336699"/>
              </a:solidFill>
            </a:endParaRPr>
          </a:p>
        </p:txBody>
      </p:sp>
      <p:sp>
        <p:nvSpPr>
          <p:cNvPr id="15" name="Flecha: curvada hacia abajo 14"/>
          <p:cNvSpPr/>
          <p:nvPr/>
        </p:nvSpPr>
        <p:spPr>
          <a:xfrm rot="19452508">
            <a:off x="1081904" y="1320470"/>
            <a:ext cx="1216152" cy="731520"/>
          </a:xfrm>
          <a:prstGeom prst="curvedDownArrow">
            <a:avLst/>
          </a:prstGeom>
          <a:solidFill>
            <a:schemeClr val="accent6">
              <a:lumMod val="40000"/>
              <a:lumOff val="60000"/>
            </a:schemeClr>
          </a:solidFill>
          <a:ln>
            <a:solidFill>
              <a:srgbClr val="CC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1028" name="Picture 4" descr="imagen de hermosa mujer con gran reloj Foto de archivo - 1737027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055" y="5379969"/>
            <a:ext cx="1682680" cy="1275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2077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pic>
        <p:nvPicPr>
          <p:cNvPr id="1026" name="Picture 2" descr="Motivació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530" y="0"/>
            <a:ext cx="1025195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3"/>
          <p:cNvSpPr>
            <a:spLocks noGrp="1"/>
          </p:cNvSpPr>
          <p:nvPr>
            <p:ph type="title"/>
          </p:nvPr>
        </p:nvSpPr>
        <p:spPr>
          <a:xfrm>
            <a:off x="977530" y="383059"/>
            <a:ext cx="5426158" cy="2342146"/>
          </a:xfrm>
        </p:spPr>
        <p:txBody>
          <a:bodyPr>
            <a:normAutofit/>
          </a:bodyPr>
          <a:lstStyle/>
          <a:p>
            <a:r>
              <a:rPr lang="es-MX" dirty="0"/>
              <a:t>“</a:t>
            </a:r>
            <a:r>
              <a:rPr lang="es-MX" b="1" dirty="0"/>
              <a:t>Ten</a:t>
            </a:r>
            <a:r>
              <a:rPr lang="es-MX" dirty="0"/>
              <a:t> </a:t>
            </a:r>
            <a:r>
              <a:rPr lang="es-MX" b="1" dirty="0"/>
              <a:t>disciplina</a:t>
            </a:r>
            <a:r>
              <a:rPr lang="es-MX" dirty="0"/>
              <a:t> para hacer las pequeñas cosas que no te gustan, y podrás pasar la vida haciendo grandes cosas que sí te gustan”.</a:t>
            </a:r>
          </a:p>
        </p:txBody>
      </p:sp>
      <p:sp>
        <p:nvSpPr>
          <p:cNvPr id="6" name="Marcador de texto 5"/>
          <p:cNvSpPr>
            <a:spLocks noGrp="1"/>
          </p:cNvSpPr>
          <p:nvPr>
            <p:ph type="body" sz="half" idx="2"/>
          </p:nvPr>
        </p:nvSpPr>
        <p:spPr>
          <a:xfrm>
            <a:off x="1371513" y="4028303"/>
            <a:ext cx="5426158" cy="1828800"/>
          </a:xfrm>
        </p:spPr>
        <p:txBody>
          <a:bodyPr>
            <a:normAutofit/>
          </a:bodyPr>
          <a:lstStyle/>
          <a:p>
            <a:r>
              <a:rPr lang="es-MX" sz="2800" dirty="0">
                <a:latin typeface="Script MT Bold" panose="03040602040607080904" pitchFamily="66" charset="0"/>
              </a:rPr>
              <a:t>“Nadie te garantiza que habrá un mañana, así que aprecia lo que tienes hoy y haz con ello lo mejor que puedas”.</a:t>
            </a:r>
          </a:p>
        </p:txBody>
      </p:sp>
    </p:spTree>
    <p:extLst>
      <p:ext uri="{BB962C8B-B14F-4D97-AF65-F5344CB8AC3E}">
        <p14:creationId xmlns:p14="http://schemas.microsoft.com/office/powerpoint/2010/main" val="38261819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rgbClr val="FFD0B9"/>
        </a:solidFill>
        <a:effectLst/>
      </p:bgPr>
    </p:bg>
    <p:spTree>
      <p:nvGrpSpPr>
        <p:cNvPr id="1" name=""/>
        <p:cNvGrpSpPr/>
        <p:nvPr/>
      </p:nvGrpSpPr>
      <p:grpSpPr>
        <a:xfrm>
          <a:off x="0" y="0"/>
          <a:ext cx="0" cy="0"/>
          <a:chOff x="0" y="0"/>
          <a:chExt cx="0" cy="0"/>
        </a:xfrm>
      </p:grpSpPr>
      <p:sp>
        <p:nvSpPr>
          <p:cNvPr id="6" name="Título 5"/>
          <p:cNvSpPr>
            <a:spLocks noGrp="1"/>
          </p:cNvSpPr>
          <p:nvPr>
            <p:ph type="title"/>
          </p:nvPr>
        </p:nvSpPr>
        <p:spPr>
          <a:xfrm>
            <a:off x="461626" y="1311442"/>
            <a:ext cx="3549121" cy="3622710"/>
          </a:xfrm>
        </p:spPr>
        <p:txBody>
          <a:bodyPr>
            <a:normAutofit/>
          </a:bodyPr>
          <a:lstStyle/>
          <a:p>
            <a:r>
              <a:rPr lang="es-MX" sz="2800" b="1" dirty="0">
                <a:solidFill>
                  <a:srgbClr val="714B25"/>
                </a:solidFill>
                <a:latin typeface="Californian FB" panose="0207040306080B030204" pitchFamily="18" charset="0"/>
              </a:rPr>
              <a:t>“La perseverancia es aquello que uno se propone alcanzar y por el cual empleará los medios, las estrategias que sean necesarias para llegar a tal o cual fin”.</a:t>
            </a:r>
            <a:endParaRPr lang="es-MX" sz="2800" b="1" dirty="0">
              <a:solidFill>
                <a:srgbClr val="714B25"/>
              </a:solidFill>
            </a:endParaRPr>
          </a:p>
        </p:txBody>
      </p:sp>
      <p:pic>
        <p:nvPicPr>
          <p:cNvPr id="2" name="Picture 2" descr="Resultado de imagen para persevera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9664" y="1311442"/>
            <a:ext cx="7243010" cy="3776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44873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rgbClr val="F4DEBE"/>
        </a:solidFill>
        <a:effectLst/>
      </p:bgPr>
    </p:bg>
    <p:spTree>
      <p:nvGrpSpPr>
        <p:cNvPr id="1" name=""/>
        <p:cNvGrpSpPr/>
        <p:nvPr/>
      </p:nvGrpSpPr>
      <p:grpSpPr>
        <a:xfrm>
          <a:off x="0" y="0"/>
          <a:ext cx="0" cy="0"/>
          <a:chOff x="0" y="0"/>
          <a:chExt cx="0" cy="0"/>
        </a:xfrm>
      </p:grpSpPr>
      <p:sp>
        <p:nvSpPr>
          <p:cNvPr id="2" name="Rectángulo redondeado 1"/>
          <p:cNvSpPr/>
          <p:nvPr/>
        </p:nvSpPr>
        <p:spPr>
          <a:xfrm>
            <a:off x="1070827" y="2545712"/>
            <a:ext cx="3177924" cy="1295723"/>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i="1" dirty="0">
                <a:solidFill>
                  <a:srgbClr val="FFFF99"/>
                </a:solidFill>
                <a:effectLst>
                  <a:outerShdw blurRad="38100" dist="38100" dir="2700000" algn="tl">
                    <a:srgbClr val="000000">
                      <a:alpha val="43137"/>
                    </a:srgbClr>
                  </a:outerShdw>
                </a:effectLst>
              </a:rPr>
              <a:t>ENEMIGOS DE LA PERSEVERANCIA</a:t>
            </a:r>
          </a:p>
        </p:txBody>
      </p:sp>
      <p:sp>
        <p:nvSpPr>
          <p:cNvPr id="4" name="Nube 3"/>
          <p:cNvSpPr/>
          <p:nvPr/>
        </p:nvSpPr>
        <p:spPr>
          <a:xfrm>
            <a:off x="3777915" y="653827"/>
            <a:ext cx="3753854" cy="1241718"/>
          </a:xfrm>
          <a:prstGeom prst="cloud">
            <a:avLst/>
          </a:prstGeom>
          <a:solidFill>
            <a:srgbClr val="E0756A"/>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2400" b="1" i="1" dirty="0">
                <a:solidFill>
                  <a:srgbClr val="FFFFCC"/>
                </a:solidFill>
              </a:rPr>
              <a:t>Creer que la vida es fácil</a:t>
            </a:r>
          </a:p>
        </p:txBody>
      </p:sp>
      <p:sp>
        <p:nvSpPr>
          <p:cNvPr id="6" name="Nube 5"/>
          <p:cNvSpPr/>
          <p:nvPr/>
        </p:nvSpPr>
        <p:spPr>
          <a:xfrm>
            <a:off x="7880682" y="1100103"/>
            <a:ext cx="3697707" cy="1337972"/>
          </a:xfrm>
          <a:prstGeom prst="cloud">
            <a:avLst/>
          </a:prstGeom>
          <a:solidFill>
            <a:srgbClr val="A5D482"/>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2400" b="1" i="1" dirty="0">
                <a:solidFill>
                  <a:srgbClr val="FF8D3F"/>
                </a:solidFill>
              </a:rPr>
              <a:t>Creer que el éxito es un destino</a:t>
            </a:r>
          </a:p>
        </p:txBody>
      </p:sp>
      <p:sp>
        <p:nvSpPr>
          <p:cNvPr id="7" name="Nube 6"/>
          <p:cNvSpPr/>
          <p:nvPr/>
        </p:nvSpPr>
        <p:spPr>
          <a:xfrm>
            <a:off x="5107403" y="2545712"/>
            <a:ext cx="3194387" cy="1295723"/>
          </a:xfrm>
          <a:prstGeom prst="cloud">
            <a:avLst/>
          </a:prstGeom>
          <a:solidFill>
            <a:srgbClr val="E8B066"/>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400" b="1" i="1" dirty="0">
                <a:solidFill>
                  <a:srgbClr val="996600"/>
                </a:solidFill>
              </a:rPr>
              <a:t>Falta de resistencia</a:t>
            </a:r>
          </a:p>
        </p:txBody>
      </p:sp>
      <p:sp>
        <p:nvSpPr>
          <p:cNvPr id="9" name="Nube 8"/>
          <p:cNvSpPr/>
          <p:nvPr/>
        </p:nvSpPr>
        <p:spPr>
          <a:xfrm>
            <a:off x="7772401" y="4126832"/>
            <a:ext cx="3633536" cy="1322141"/>
          </a:xfrm>
          <a:prstGeom prst="cloud">
            <a:avLst/>
          </a:prstGeom>
          <a:solidFill>
            <a:srgbClr val="A0D9F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i="1" dirty="0">
                <a:solidFill>
                  <a:schemeClr val="accent1">
                    <a:lumMod val="50000"/>
                  </a:schemeClr>
                </a:solidFill>
              </a:rPr>
              <a:t>Un estilo de vida que se rinde</a:t>
            </a:r>
          </a:p>
        </p:txBody>
      </p:sp>
      <p:sp>
        <p:nvSpPr>
          <p:cNvPr id="10" name="Nube 9"/>
          <p:cNvSpPr/>
          <p:nvPr/>
        </p:nvSpPr>
        <p:spPr>
          <a:xfrm>
            <a:off x="4128436" y="4787902"/>
            <a:ext cx="3236497" cy="1254962"/>
          </a:xfrm>
          <a:prstGeom prst="cloud">
            <a:avLst/>
          </a:prstGeom>
          <a:solidFill>
            <a:srgbClr val="FF99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2400" b="1" i="1" dirty="0">
                <a:solidFill>
                  <a:srgbClr val="B3FFE0"/>
                </a:solidFill>
              </a:rPr>
              <a:t>Falta de visión</a:t>
            </a:r>
          </a:p>
        </p:txBody>
      </p:sp>
    </p:spTree>
    <p:extLst>
      <p:ext uri="{BB962C8B-B14F-4D97-AF65-F5344CB8AC3E}">
        <p14:creationId xmlns:p14="http://schemas.microsoft.com/office/powerpoint/2010/main" val="1706917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484311" y="685800"/>
            <a:ext cx="10018713" cy="1118937"/>
          </a:xfrm>
        </p:spPr>
        <p:txBody>
          <a:bodyPr>
            <a:normAutofit/>
          </a:bodyPr>
          <a:lstStyle/>
          <a:p>
            <a:r>
              <a:rPr lang="es-MX" sz="3200" dirty="0">
                <a:solidFill>
                  <a:schemeClr val="accent1">
                    <a:lumMod val="75000"/>
                  </a:schemeClr>
                </a:solidFill>
                <a:effectLst>
                  <a:outerShdw blurRad="38100" dist="38100" dir="2700000" algn="tl">
                    <a:srgbClr val="000000">
                      <a:alpha val="43137"/>
                    </a:srgbClr>
                  </a:outerShdw>
                </a:effectLst>
              </a:rPr>
              <a:t>ESTRATEGIAS QUE LE PERMITEN MANTENERSE MOTIVADO PARA EL LOGRO DE SUS METAS </a:t>
            </a:r>
          </a:p>
        </p:txBody>
      </p:sp>
      <p:sp useBgFill="1">
        <p:nvSpPr>
          <p:cNvPr id="5" name="Marcador de contenido 4"/>
          <p:cNvSpPr>
            <a:spLocks noGrp="1"/>
          </p:cNvSpPr>
          <p:nvPr>
            <p:ph idx="1"/>
          </p:nvPr>
        </p:nvSpPr>
        <p:spPr>
          <a:xfrm>
            <a:off x="3884772" y="2692747"/>
            <a:ext cx="6167525" cy="4165253"/>
          </a:xfrm>
        </p:spPr>
        <p:txBody>
          <a:bodyPr>
            <a:normAutofit/>
          </a:bodyPr>
          <a:lstStyle/>
          <a:p>
            <a:pPr algn="just"/>
            <a:r>
              <a:rPr lang="es-MX" dirty="0">
                <a:solidFill>
                  <a:srgbClr val="FF3399"/>
                </a:solidFill>
              </a:rPr>
              <a:t>Aprender de sus fracasos</a:t>
            </a:r>
          </a:p>
          <a:p>
            <a:pPr algn="just"/>
            <a:r>
              <a:rPr lang="es-MX" dirty="0">
                <a:solidFill>
                  <a:srgbClr val="FF3399"/>
                </a:solidFill>
              </a:rPr>
              <a:t>Establecer metas a corto y largo plazo</a:t>
            </a:r>
          </a:p>
          <a:p>
            <a:pPr algn="just"/>
            <a:r>
              <a:rPr lang="es-MX" dirty="0">
                <a:solidFill>
                  <a:srgbClr val="FF3399"/>
                </a:solidFill>
              </a:rPr>
              <a:t>Reconocer sus logros y celebrarlos</a:t>
            </a:r>
          </a:p>
          <a:p>
            <a:pPr algn="just"/>
            <a:r>
              <a:rPr lang="es-MX" dirty="0">
                <a:solidFill>
                  <a:srgbClr val="FF3399"/>
                </a:solidFill>
              </a:rPr>
              <a:t>Evitar rendirse ante la primera señal de fracaso</a:t>
            </a:r>
          </a:p>
          <a:p>
            <a:pPr algn="just"/>
            <a:r>
              <a:rPr lang="es-MX" dirty="0">
                <a:solidFill>
                  <a:srgbClr val="FF3399"/>
                </a:solidFill>
              </a:rPr>
              <a:t>Cuidar los pensamientos y sentimientos</a:t>
            </a:r>
          </a:p>
          <a:p>
            <a:pPr algn="just"/>
            <a:r>
              <a:rPr lang="es-MX" dirty="0">
                <a:solidFill>
                  <a:srgbClr val="FF3399"/>
                </a:solidFill>
              </a:rPr>
              <a:t>Reconocer sus capacidades y áreas de oportunidad</a:t>
            </a:r>
          </a:p>
          <a:p>
            <a:pPr marL="0" indent="0">
              <a:buNone/>
            </a:pPr>
            <a:endParaRPr lang="es-MX" sz="2800" dirty="0"/>
          </a:p>
          <a:p>
            <a:pPr marL="0" indent="0">
              <a:buNone/>
            </a:pPr>
            <a:endParaRPr lang="es-MX" dirty="0">
              <a:solidFill>
                <a:srgbClr val="FF3399"/>
              </a:solidFill>
            </a:endParaRPr>
          </a:p>
          <a:p>
            <a:endParaRPr lang="es-MX" dirty="0"/>
          </a:p>
        </p:txBody>
      </p:sp>
      <p:pic>
        <p:nvPicPr>
          <p:cNvPr id="2050" name="Picture 2" descr="Define tus metas de ahorro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302" y="1908805"/>
            <a:ext cx="3322201" cy="172023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reconocer logros y celebrarl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964" y="4018494"/>
            <a:ext cx="2921855" cy="16724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cuidar pensamientos y sentimient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32459">
            <a:off x="9281081" y="2177319"/>
            <a:ext cx="2207956" cy="1491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9345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1E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ángulo 1"/>
          <p:cNvSpPr/>
          <p:nvPr/>
        </p:nvSpPr>
        <p:spPr>
          <a:xfrm>
            <a:off x="4052888" y="347668"/>
            <a:ext cx="4535090" cy="9048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rgbClr val="FFB3B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800" dirty="0">
                <a:solidFill>
                  <a:srgbClr val="FF57AB"/>
                </a:solidFill>
                <a:effectLst>
                  <a:outerShdw blurRad="38100" dist="38100" dir="2700000" algn="tl">
                    <a:srgbClr val="000000">
                      <a:alpha val="43137"/>
                    </a:srgbClr>
                  </a:outerShdw>
                </a:effectLst>
              </a:rPr>
              <a:t>AUMENTA LA MOTIVACIÓN</a:t>
            </a:r>
          </a:p>
        </p:txBody>
      </p:sp>
      <p:sp>
        <p:nvSpPr>
          <p:cNvPr id="7" name="Rectángulo 6"/>
          <p:cNvSpPr/>
          <p:nvPr/>
        </p:nvSpPr>
        <p:spPr>
          <a:xfrm>
            <a:off x="8985641" y="2144314"/>
            <a:ext cx="1971675" cy="914400"/>
          </a:xfrm>
          <a:prstGeom prst="rect">
            <a:avLst/>
          </a:prstGeom>
          <a:solidFill>
            <a:schemeClr val="accent1">
              <a:lumMod val="20000"/>
              <a:lumOff val="80000"/>
            </a:schemeClr>
          </a:solidFill>
          <a:ln>
            <a:solidFill>
              <a:schemeClr val="accent1">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b="1" dirty="0">
                <a:solidFill>
                  <a:srgbClr val="0070C0"/>
                </a:solidFill>
              </a:rPr>
              <a:t>CON AMOR Y CON EFECTIVIDAD</a:t>
            </a:r>
          </a:p>
        </p:txBody>
      </p:sp>
      <p:sp>
        <p:nvSpPr>
          <p:cNvPr id="8" name="Rectángulo 7"/>
          <p:cNvSpPr/>
          <p:nvPr/>
        </p:nvSpPr>
        <p:spPr>
          <a:xfrm>
            <a:off x="5049438" y="3814758"/>
            <a:ext cx="2616994" cy="2524128"/>
          </a:xfrm>
          <a:prstGeom prst="rect">
            <a:avLst/>
          </a:prstGeom>
          <a:solidFill>
            <a:schemeClr val="accent6">
              <a:lumMod val="20000"/>
              <a:lumOff val="80000"/>
            </a:schemeClr>
          </a:solidFill>
          <a:ln>
            <a:solidFill>
              <a:schemeClr val="accent6">
                <a:lumMod val="40000"/>
                <a:lumOff val="6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285750" indent="-285750">
              <a:buFont typeface="Arial" panose="020B0604020202020204" pitchFamily="34" charset="0"/>
              <a:buChar char="•"/>
            </a:pPr>
            <a:r>
              <a:rPr lang="es-MX" dirty="0">
                <a:solidFill>
                  <a:schemeClr val="accent6">
                    <a:lumMod val="75000"/>
                  </a:schemeClr>
                </a:solidFill>
              </a:rPr>
              <a:t>Busca formas de alcanzar por lo menos dos objetivos diferentes con un solo trabajo.</a:t>
            </a:r>
          </a:p>
          <a:p>
            <a:endParaRPr lang="es-MX" dirty="0">
              <a:solidFill>
                <a:schemeClr val="accent6">
                  <a:lumMod val="75000"/>
                </a:schemeClr>
              </a:solidFill>
            </a:endParaRPr>
          </a:p>
          <a:p>
            <a:pPr marL="285750" indent="-285750">
              <a:buFont typeface="Arial" panose="020B0604020202020204" pitchFamily="34" charset="0"/>
              <a:buChar char="•"/>
            </a:pPr>
            <a:r>
              <a:rPr lang="es-MX" dirty="0">
                <a:solidFill>
                  <a:schemeClr val="accent6">
                    <a:lumMod val="75000"/>
                  </a:schemeClr>
                </a:solidFill>
              </a:rPr>
              <a:t>Trabaja de inmediato.</a:t>
            </a:r>
          </a:p>
        </p:txBody>
      </p:sp>
      <p:sp>
        <p:nvSpPr>
          <p:cNvPr id="9" name="Rectángulo 8"/>
          <p:cNvSpPr/>
          <p:nvPr/>
        </p:nvSpPr>
        <p:spPr>
          <a:xfrm>
            <a:off x="1433512" y="3802854"/>
            <a:ext cx="2619376" cy="2533651"/>
          </a:xfrm>
          <a:prstGeom prst="rect">
            <a:avLst/>
          </a:prstGeom>
          <a:solidFill>
            <a:schemeClr val="accent6">
              <a:lumMod val="20000"/>
              <a:lumOff val="80000"/>
            </a:schemeClr>
          </a:solidFill>
          <a:ln>
            <a:solidFill>
              <a:schemeClr val="accent6">
                <a:lumMod val="40000"/>
                <a:lumOff val="6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285750" indent="-285750">
              <a:buFont typeface="Arial" panose="020B0604020202020204" pitchFamily="34" charset="0"/>
              <a:buChar char="•"/>
            </a:pPr>
            <a:r>
              <a:rPr lang="es-MX" dirty="0">
                <a:solidFill>
                  <a:schemeClr val="accent6">
                    <a:lumMod val="75000"/>
                  </a:schemeClr>
                </a:solidFill>
              </a:rPr>
              <a:t>En cualquier proyecto u objetivo estarás en posibilidades de aumentar tu motivación, mejorando tus posibilidades de éxito y reduciendo el esfuerzo requerido.</a:t>
            </a:r>
          </a:p>
        </p:txBody>
      </p:sp>
      <p:sp>
        <p:nvSpPr>
          <p:cNvPr id="10" name="Rectángulo 9"/>
          <p:cNvSpPr/>
          <p:nvPr/>
        </p:nvSpPr>
        <p:spPr>
          <a:xfrm>
            <a:off x="5255899" y="2124075"/>
            <a:ext cx="2152150" cy="914400"/>
          </a:xfrm>
          <a:prstGeom prst="rect">
            <a:avLst/>
          </a:prstGeom>
          <a:solidFill>
            <a:schemeClr val="accent1">
              <a:lumMod val="20000"/>
              <a:lumOff val="80000"/>
            </a:schemeClr>
          </a:solidFill>
          <a:ln>
            <a:solidFill>
              <a:schemeClr val="accent1">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b="1" dirty="0">
                <a:solidFill>
                  <a:srgbClr val="0070C0"/>
                </a:solidFill>
              </a:rPr>
              <a:t>LOGRA TUS SUEÑOS A MITAD DE TIEMPO</a:t>
            </a:r>
          </a:p>
        </p:txBody>
      </p:sp>
      <p:sp>
        <p:nvSpPr>
          <p:cNvPr id="11" name="Rectángulo 10"/>
          <p:cNvSpPr/>
          <p:nvPr/>
        </p:nvSpPr>
        <p:spPr>
          <a:xfrm>
            <a:off x="1757362" y="2150268"/>
            <a:ext cx="1971675" cy="914400"/>
          </a:xfrm>
          <a:prstGeom prst="rect">
            <a:avLst/>
          </a:prstGeom>
          <a:solidFill>
            <a:schemeClr val="accent1">
              <a:lumMod val="20000"/>
              <a:lumOff val="80000"/>
            </a:schemeClr>
          </a:solidFill>
          <a:ln>
            <a:solidFill>
              <a:schemeClr val="accent1">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b="1" dirty="0">
                <a:solidFill>
                  <a:srgbClr val="0070C0"/>
                </a:solidFill>
              </a:rPr>
              <a:t>CONTROL CONSCIENTE</a:t>
            </a:r>
          </a:p>
        </p:txBody>
      </p:sp>
      <p:sp>
        <p:nvSpPr>
          <p:cNvPr id="12" name="Rectángulo 11"/>
          <p:cNvSpPr/>
          <p:nvPr/>
        </p:nvSpPr>
        <p:spPr>
          <a:xfrm>
            <a:off x="8710603" y="3802854"/>
            <a:ext cx="2616994" cy="2586039"/>
          </a:xfrm>
          <a:prstGeom prst="rect">
            <a:avLst/>
          </a:prstGeom>
          <a:solidFill>
            <a:schemeClr val="accent6">
              <a:lumMod val="20000"/>
              <a:lumOff val="80000"/>
            </a:schemeClr>
          </a:solidFill>
          <a:ln>
            <a:solidFill>
              <a:schemeClr val="accent6">
                <a:lumMod val="40000"/>
                <a:lumOff val="6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285750" indent="-285750">
              <a:buFont typeface="Arial" panose="020B0604020202020204" pitchFamily="34" charset="0"/>
              <a:buChar char="•"/>
            </a:pPr>
            <a:r>
              <a:rPr lang="es-MX" dirty="0">
                <a:solidFill>
                  <a:schemeClr val="accent6">
                    <a:lumMod val="75000"/>
                  </a:schemeClr>
                </a:solidFill>
              </a:rPr>
              <a:t>Haz lo que amas y ama lo que haces.</a:t>
            </a:r>
          </a:p>
          <a:p>
            <a:pPr marL="285750" indent="-285750">
              <a:buFont typeface="Arial" panose="020B0604020202020204" pitchFamily="34" charset="0"/>
              <a:buChar char="•"/>
            </a:pPr>
            <a:endParaRPr lang="es-MX" dirty="0">
              <a:solidFill>
                <a:schemeClr val="accent6">
                  <a:lumMod val="75000"/>
                </a:schemeClr>
              </a:solidFill>
            </a:endParaRPr>
          </a:p>
          <a:p>
            <a:pPr marL="285750" indent="-285750">
              <a:buFont typeface="Arial" panose="020B0604020202020204" pitchFamily="34" charset="0"/>
              <a:buChar char="•"/>
            </a:pPr>
            <a:r>
              <a:rPr lang="es-MX" dirty="0">
                <a:solidFill>
                  <a:schemeClr val="accent6">
                    <a:lumMod val="75000"/>
                  </a:schemeClr>
                </a:solidFill>
              </a:rPr>
              <a:t>Escucha material motivacional.</a:t>
            </a:r>
          </a:p>
        </p:txBody>
      </p:sp>
      <p:cxnSp>
        <p:nvCxnSpPr>
          <p:cNvPr id="4" name="Conector recto 3"/>
          <p:cNvCxnSpPr>
            <a:cxnSpLocks/>
          </p:cNvCxnSpPr>
          <p:nvPr/>
        </p:nvCxnSpPr>
        <p:spPr>
          <a:xfrm>
            <a:off x="2762250" y="1576389"/>
            <a:ext cx="7256850" cy="0"/>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16" name="Conector recto 15"/>
          <p:cNvCxnSpPr>
            <a:cxnSpLocks/>
          </p:cNvCxnSpPr>
          <p:nvPr/>
        </p:nvCxnSpPr>
        <p:spPr>
          <a:xfrm flipH="1">
            <a:off x="2743200" y="1576389"/>
            <a:ext cx="9525" cy="547686"/>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18" name="Conector recto 17"/>
          <p:cNvCxnSpPr>
            <a:cxnSpLocks/>
          </p:cNvCxnSpPr>
          <p:nvPr/>
        </p:nvCxnSpPr>
        <p:spPr>
          <a:xfrm>
            <a:off x="6348411" y="1593057"/>
            <a:ext cx="0" cy="514350"/>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19" name="Conector recto 18"/>
          <p:cNvCxnSpPr>
            <a:cxnSpLocks/>
          </p:cNvCxnSpPr>
          <p:nvPr/>
        </p:nvCxnSpPr>
        <p:spPr>
          <a:xfrm>
            <a:off x="10027424" y="1576389"/>
            <a:ext cx="0" cy="567925"/>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20" name="Conector recto 19"/>
          <p:cNvCxnSpPr>
            <a:cxnSpLocks/>
          </p:cNvCxnSpPr>
          <p:nvPr/>
        </p:nvCxnSpPr>
        <p:spPr>
          <a:xfrm>
            <a:off x="10027424" y="3058714"/>
            <a:ext cx="0" cy="738186"/>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21" name="Conector recto 20"/>
          <p:cNvCxnSpPr>
            <a:cxnSpLocks/>
          </p:cNvCxnSpPr>
          <p:nvPr/>
        </p:nvCxnSpPr>
        <p:spPr>
          <a:xfrm>
            <a:off x="6348411" y="3038475"/>
            <a:ext cx="0" cy="750090"/>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22" name="Conector recto 21"/>
          <p:cNvCxnSpPr>
            <a:cxnSpLocks/>
            <a:stCxn id="11" idx="2"/>
          </p:cNvCxnSpPr>
          <p:nvPr/>
        </p:nvCxnSpPr>
        <p:spPr>
          <a:xfrm>
            <a:off x="2743200" y="3064668"/>
            <a:ext cx="19050" cy="711993"/>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cxnSp>
        <p:nvCxnSpPr>
          <p:cNvPr id="38" name="Conector recto 37"/>
          <p:cNvCxnSpPr>
            <a:cxnSpLocks/>
          </p:cNvCxnSpPr>
          <p:nvPr/>
        </p:nvCxnSpPr>
        <p:spPr>
          <a:xfrm flipH="1">
            <a:off x="6357935" y="1278737"/>
            <a:ext cx="2382" cy="285747"/>
          </a:xfrm>
          <a:prstGeom prst="line">
            <a:avLst/>
          </a:prstGeom>
          <a:ln w="19050">
            <a:solidFill>
              <a:srgbClr val="0099CC"/>
            </a:solidFill>
          </a:ln>
        </p:spPr>
        <p:style>
          <a:lnRef idx="1">
            <a:schemeClr val="dk1"/>
          </a:lnRef>
          <a:fillRef idx="0">
            <a:schemeClr val="dk1"/>
          </a:fillRef>
          <a:effectRef idx="0">
            <a:schemeClr val="dk1"/>
          </a:effectRef>
          <a:fontRef idx="minor">
            <a:schemeClr val="tx1"/>
          </a:fontRef>
        </p:style>
      </p:cxnSp>
      <p:pic>
        <p:nvPicPr>
          <p:cNvPr id="2050" name="Picture 2" descr="Resultado de imagen de aumenta la motiv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2661744" cy="143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6659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rgbClr val="F5DDB9"/>
        </a:solidFill>
        <a:effectLst/>
      </p:bgPr>
    </p:bg>
    <p:spTree>
      <p:nvGrpSpPr>
        <p:cNvPr id="1" name=""/>
        <p:cNvGrpSpPr/>
        <p:nvPr/>
      </p:nvGrpSpPr>
      <p:grpSpPr>
        <a:xfrm>
          <a:off x="0" y="0"/>
          <a:ext cx="0" cy="0"/>
          <a:chOff x="0" y="0"/>
          <a:chExt cx="0" cy="0"/>
        </a:xfrm>
      </p:grpSpPr>
      <p:sp>
        <p:nvSpPr>
          <p:cNvPr id="13" name="Bocadillo nube: nube 12"/>
          <p:cNvSpPr/>
          <p:nvPr/>
        </p:nvSpPr>
        <p:spPr>
          <a:xfrm>
            <a:off x="4689692" y="2276896"/>
            <a:ext cx="3281224" cy="1791726"/>
          </a:xfrm>
          <a:prstGeom prst="cloudCallout">
            <a:avLst>
              <a:gd name="adj1" fmla="val -54166"/>
              <a:gd name="adj2" fmla="val 59622"/>
            </a:avLst>
          </a:prstGeom>
          <a:solidFill>
            <a:srgbClr val="D1FFFF"/>
          </a:solidFill>
          <a:ln w="9525" cap="flat" cmpd="sng" algn="ctr">
            <a:solidFill>
              <a:srgbClr val="00808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r>
              <a:rPr lang="es-MX" sz="2000" b="1" dirty="0">
                <a:solidFill>
                  <a:srgbClr val="008080"/>
                </a:solidFill>
              </a:rPr>
              <a:t>¿Qué cosas puedes hacer para aumentar tu motivación?</a:t>
            </a:r>
          </a:p>
        </p:txBody>
      </p:sp>
      <p:sp>
        <p:nvSpPr>
          <p:cNvPr id="26" name="Rectángulo: esquinas redondeadas 25"/>
          <p:cNvSpPr/>
          <p:nvPr/>
        </p:nvSpPr>
        <p:spPr>
          <a:xfrm>
            <a:off x="7704831" y="525246"/>
            <a:ext cx="2606583" cy="1121066"/>
          </a:xfrm>
          <a:prstGeom prst="roundRect">
            <a:avLst>
              <a:gd name="adj" fmla="val 7093"/>
            </a:avLst>
          </a:prstGeom>
          <a:gradFill>
            <a:gsLst>
              <a:gs pos="0">
                <a:srgbClr val="F1D3DE"/>
              </a:gs>
              <a:gs pos="100000">
                <a:schemeClr val="accent5">
                  <a:tint val="84000"/>
                </a:schemeClr>
              </a:gs>
            </a:gsLst>
          </a:gradFill>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600" b="1" dirty="0">
                <a:solidFill>
                  <a:schemeClr val="accent5">
                    <a:lumMod val="75000"/>
                  </a:schemeClr>
                </a:solidFill>
              </a:rPr>
              <a:t>Desarrolla un buen plan de acción</a:t>
            </a:r>
            <a:r>
              <a:rPr lang="es-MX" sz="1600" dirty="0">
                <a:solidFill>
                  <a:schemeClr val="accent5">
                    <a:lumMod val="75000"/>
                  </a:schemeClr>
                </a:solidFill>
              </a:rPr>
              <a:t>.</a:t>
            </a:r>
          </a:p>
          <a:p>
            <a:pPr algn="ctr"/>
            <a:r>
              <a:rPr lang="es-MX" sz="1600" dirty="0">
                <a:solidFill>
                  <a:schemeClr val="accent5">
                    <a:lumMod val="75000"/>
                  </a:schemeClr>
                </a:solidFill>
              </a:rPr>
              <a:t> Divide tu meta final en pequeñas submetas.   </a:t>
            </a:r>
          </a:p>
        </p:txBody>
      </p:sp>
      <p:sp>
        <p:nvSpPr>
          <p:cNvPr id="28" name="Rectángulo: esquinas redondeadas 27"/>
          <p:cNvSpPr/>
          <p:nvPr/>
        </p:nvSpPr>
        <p:spPr>
          <a:xfrm>
            <a:off x="2080757" y="553721"/>
            <a:ext cx="3189941" cy="1092591"/>
          </a:xfrm>
          <a:prstGeom prst="roundRect">
            <a:avLst/>
          </a:prstGeom>
          <a:gradFill>
            <a:gsLst>
              <a:gs pos="0">
                <a:srgbClr val="F3C8C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600" b="1" dirty="0">
                <a:solidFill>
                  <a:srgbClr val="FF3399"/>
                </a:solidFill>
              </a:rPr>
              <a:t>Disfruta del camino</a:t>
            </a:r>
            <a:r>
              <a:rPr lang="es-MX" sz="1600" dirty="0">
                <a:solidFill>
                  <a:srgbClr val="FF3399"/>
                </a:solidFill>
              </a:rPr>
              <a:t>. </a:t>
            </a:r>
          </a:p>
          <a:p>
            <a:pPr algn="ctr"/>
            <a:r>
              <a:rPr lang="es-MX" sz="1600" dirty="0">
                <a:solidFill>
                  <a:srgbClr val="FF3399"/>
                </a:solidFill>
              </a:rPr>
              <a:t>Porque el ser humano disfruta de la ilusión cuando lucha por las cosas, no cuando las consigue.</a:t>
            </a:r>
          </a:p>
        </p:txBody>
      </p:sp>
      <p:sp>
        <p:nvSpPr>
          <p:cNvPr id="29" name="Rectángulo: esquinas redondeadas 28"/>
          <p:cNvSpPr/>
          <p:nvPr/>
        </p:nvSpPr>
        <p:spPr>
          <a:xfrm>
            <a:off x="1367011" y="1859144"/>
            <a:ext cx="2812639" cy="1121425"/>
          </a:xfrm>
          <a:prstGeom prst="roundRect">
            <a:avLst/>
          </a:prstGeom>
          <a:gradFill>
            <a:gsLst>
              <a:gs pos="0">
                <a:srgbClr val="FFAA8F"/>
              </a:gs>
              <a:gs pos="100000">
                <a:srgbClr val="F3C8C3"/>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sz="1600" b="1" dirty="0">
              <a:solidFill>
                <a:srgbClr val="C00000"/>
              </a:solidFill>
            </a:endParaRPr>
          </a:p>
          <a:p>
            <a:pPr algn="ctr"/>
            <a:r>
              <a:rPr lang="es-MX" sz="1600" b="1" dirty="0">
                <a:solidFill>
                  <a:srgbClr val="C00000"/>
                </a:solidFill>
              </a:rPr>
              <a:t>Rodéate de personas optimistas</a:t>
            </a:r>
            <a:r>
              <a:rPr lang="es-MX" sz="1600" dirty="0">
                <a:solidFill>
                  <a:srgbClr val="C00000"/>
                </a:solidFill>
              </a:rPr>
              <a:t>, que luchan por lo que quieren conseguir.  </a:t>
            </a:r>
            <a:br>
              <a:rPr lang="es-MX" sz="1600" dirty="0">
                <a:solidFill>
                  <a:srgbClr val="C00000"/>
                </a:solidFill>
              </a:rPr>
            </a:br>
            <a:endParaRPr lang="es-MX" sz="1600" dirty="0">
              <a:solidFill>
                <a:srgbClr val="C00000"/>
              </a:solidFill>
            </a:endParaRPr>
          </a:p>
        </p:txBody>
      </p:sp>
      <p:sp>
        <p:nvSpPr>
          <p:cNvPr id="30" name="Rectángulo: esquinas redondeadas 29"/>
          <p:cNvSpPr/>
          <p:nvPr/>
        </p:nvSpPr>
        <p:spPr>
          <a:xfrm>
            <a:off x="944527" y="3317730"/>
            <a:ext cx="3357667" cy="1143391"/>
          </a:xfrm>
          <a:prstGeom prst="roundRect">
            <a:avLst/>
          </a:prstGeom>
          <a:gradFill>
            <a:gsLst>
              <a:gs pos="0">
                <a:srgbClr val="A3FFFD"/>
              </a:gs>
              <a:gs pos="100000">
                <a:schemeClr val="accent5">
                  <a:tint val="84000"/>
                </a:schemeClr>
              </a:gs>
            </a:gsLst>
          </a:gra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sz="1600" b="1" dirty="0">
              <a:solidFill>
                <a:schemeClr val="accent5">
                  <a:lumMod val="75000"/>
                </a:schemeClr>
              </a:solidFill>
            </a:endParaRPr>
          </a:p>
          <a:p>
            <a:pPr algn="ctr"/>
            <a:r>
              <a:rPr lang="es-MX" sz="1600" b="1" dirty="0">
                <a:solidFill>
                  <a:schemeClr val="accent5">
                    <a:lumMod val="75000"/>
                  </a:schemeClr>
                </a:solidFill>
              </a:rPr>
              <a:t>Fíjate en la parte que llevas conseguida</a:t>
            </a:r>
            <a:r>
              <a:rPr lang="es-MX" sz="1600" dirty="0">
                <a:solidFill>
                  <a:schemeClr val="accent5">
                    <a:lumMod val="75000"/>
                  </a:schemeClr>
                </a:solidFill>
              </a:rPr>
              <a:t>, </a:t>
            </a:r>
          </a:p>
          <a:p>
            <a:pPr algn="ctr"/>
            <a:r>
              <a:rPr lang="es-MX" sz="1600" dirty="0">
                <a:solidFill>
                  <a:schemeClr val="accent5">
                    <a:lumMod val="75000"/>
                  </a:schemeClr>
                </a:solidFill>
              </a:rPr>
              <a:t>no en la que te queda por conseguir.</a:t>
            </a:r>
            <a:br>
              <a:rPr lang="es-MX" sz="1600" dirty="0">
                <a:solidFill>
                  <a:schemeClr val="accent5">
                    <a:lumMod val="75000"/>
                  </a:schemeClr>
                </a:solidFill>
              </a:rPr>
            </a:br>
            <a:endParaRPr lang="es-MX" sz="1600" dirty="0">
              <a:solidFill>
                <a:schemeClr val="accent5">
                  <a:lumMod val="75000"/>
                </a:schemeClr>
              </a:solidFill>
            </a:endParaRPr>
          </a:p>
        </p:txBody>
      </p:sp>
      <p:sp>
        <p:nvSpPr>
          <p:cNvPr id="31" name="Rectángulo: esquinas redondeadas 30"/>
          <p:cNvSpPr/>
          <p:nvPr/>
        </p:nvSpPr>
        <p:spPr>
          <a:xfrm>
            <a:off x="1261984" y="4798282"/>
            <a:ext cx="2917666" cy="107197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sz="1600" b="1" dirty="0">
              <a:solidFill>
                <a:schemeClr val="accent3">
                  <a:lumMod val="50000"/>
                </a:schemeClr>
              </a:solidFill>
            </a:endParaRPr>
          </a:p>
          <a:p>
            <a:pPr algn="ctr"/>
            <a:r>
              <a:rPr lang="es-MX" sz="1600" b="1" dirty="0">
                <a:solidFill>
                  <a:schemeClr val="accent3">
                    <a:lumMod val="50000"/>
                  </a:schemeClr>
                </a:solidFill>
              </a:rPr>
              <a:t>Oblígate a actuar</a:t>
            </a:r>
            <a:r>
              <a:rPr lang="es-MX" sz="1600" dirty="0">
                <a:solidFill>
                  <a:schemeClr val="accent3">
                    <a:lumMod val="50000"/>
                  </a:schemeClr>
                </a:solidFill>
              </a:rPr>
              <a:t>. </a:t>
            </a:r>
          </a:p>
          <a:p>
            <a:pPr algn="ctr"/>
            <a:r>
              <a:rPr lang="es-MX" sz="1600" dirty="0">
                <a:solidFill>
                  <a:schemeClr val="accent3">
                    <a:lumMod val="50000"/>
                  </a:schemeClr>
                </a:solidFill>
              </a:rPr>
              <a:t>Oblígate a hacerlo, no pienses en si tienes ganas de hacerlo o no.</a:t>
            </a:r>
            <a:br>
              <a:rPr lang="es-MX" sz="1400" dirty="0">
                <a:solidFill>
                  <a:schemeClr val="accent3">
                    <a:lumMod val="50000"/>
                  </a:schemeClr>
                </a:solidFill>
              </a:rPr>
            </a:br>
            <a:endParaRPr lang="es-MX" sz="1400" dirty="0">
              <a:solidFill>
                <a:schemeClr val="accent3">
                  <a:lumMod val="50000"/>
                </a:schemeClr>
              </a:solidFill>
            </a:endParaRPr>
          </a:p>
        </p:txBody>
      </p:sp>
      <p:sp>
        <p:nvSpPr>
          <p:cNvPr id="32" name="Rectángulo: esquinas redondeadas 31"/>
          <p:cNvSpPr/>
          <p:nvPr/>
        </p:nvSpPr>
        <p:spPr>
          <a:xfrm>
            <a:off x="4955777" y="4839243"/>
            <a:ext cx="2749054" cy="1071977"/>
          </a:xfrm>
          <a:prstGeom prst="roundRect">
            <a:avLst/>
          </a:prstGeom>
          <a:gradFill>
            <a:gsLst>
              <a:gs pos="0">
                <a:srgbClr val="E1EFFB"/>
              </a:gs>
              <a:gs pos="100000">
                <a:schemeClr val="accent1">
                  <a:tint val="84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sz="1600" b="1" dirty="0">
              <a:solidFill>
                <a:srgbClr val="0070C0"/>
              </a:solidFill>
            </a:endParaRPr>
          </a:p>
          <a:p>
            <a:pPr algn="ctr"/>
            <a:r>
              <a:rPr lang="es-MX" sz="1600" b="1" dirty="0">
                <a:solidFill>
                  <a:srgbClr val="0070C0"/>
                </a:solidFill>
              </a:rPr>
              <a:t>No gastes tiempo en quejarte</a:t>
            </a:r>
            <a:r>
              <a:rPr lang="es-MX" sz="1600" dirty="0">
                <a:solidFill>
                  <a:srgbClr val="0070C0"/>
                </a:solidFill>
              </a:rPr>
              <a:t>, sólo te quita energías y no te soluciona nada.</a:t>
            </a:r>
            <a:br>
              <a:rPr lang="es-MX" sz="1600" dirty="0">
                <a:solidFill>
                  <a:srgbClr val="0070C0"/>
                </a:solidFill>
              </a:rPr>
            </a:br>
            <a:endParaRPr lang="es-MX" sz="1600" dirty="0">
              <a:solidFill>
                <a:srgbClr val="0070C0"/>
              </a:solidFill>
            </a:endParaRPr>
          </a:p>
        </p:txBody>
      </p:sp>
      <p:sp>
        <p:nvSpPr>
          <p:cNvPr id="33" name="Rectángulo: esquinas redondeadas 32"/>
          <p:cNvSpPr/>
          <p:nvPr/>
        </p:nvSpPr>
        <p:spPr>
          <a:xfrm>
            <a:off x="8158732" y="4757323"/>
            <a:ext cx="2990866" cy="11538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600" b="1" dirty="0">
                <a:solidFill>
                  <a:srgbClr val="7030A0"/>
                </a:solidFill>
              </a:rPr>
              <a:t>Nunca pierdas de vista tu objetivo.</a:t>
            </a:r>
          </a:p>
          <a:p>
            <a:pPr algn="ctr"/>
            <a:r>
              <a:rPr lang="es-MX" sz="1600" dirty="0">
                <a:solidFill>
                  <a:srgbClr val="7030A0"/>
                </a:solidFill>
              </a:rPr>
              <a:t> Cuando aparezcan inconvenientes, asúmelos como parte del proceso.</a:t>
            </a:r>
          </a:p>
        </p:txBody>
      </p:sp>
      <p:sp>
        <p:nvSpPr>
          <p:cNvPr id="34" name="Rectángulo: esquinas redondeadas 33"/>
          <p:cNvSpPr/>
          <p:nvPr/>
        </p:nvSpPr>
        <p:spPr>
          <a:xfrm>
            <a:off x="8041639" y="3172759"/>
            <a:ext cx="3429890" cy="114339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sz="1600" b="1" dirty="0">
              <a:solidFill>
                <a:schemeClr val="accent2">
                  <a:lumMod val="50000"/>
                </a:schemeClr>
              </a:solidFill>
            </a:endParaRPr>
          </a:p>
          <a:p>
            <a:pPr algn="ctr"/>
            <a:r>
              <a:rPr lang="es-MX" sz="1600" b="1" dirty="0">
                <a:solidFill>
                  <a:schemeClr val="accent2">
                    <a:lumMod val="50000"/>
                  </a:schemeClr>
                </a:solidFill>
              </a:rPr>
              <a:t>No escatimes en esfuerzos y decisiones. </a:t>
            </a:r>
            <a:r>
              <a:rPr lang="es-MX" sz="1600" dirty="0">
                <a:solidFill>
                  <a:schemeClr val="accent2">
                    <a:lumMod val="50000"/>
                  </a:schemeClr>
                </a:solidFill>
              </a:rPr>
              <a:t>Esto es, si hace falta un paso determinado para alcanzar tu objetivo.</a:t>
            </a:r>
            <a:br>
              <a:rPr lang="es-MX" sz="1600" dirty="0">
                <a:solidFill>
                  <a:schemeClr val="accent2">
                    <a:lumMod val="50000"/>
                  </a:schemeClr>
                </a:solidFill>
              </a:rPr>
            </a:br>
            <a:endParaRPr lang="es-MX" sz="1600" dirty="0">
              <a:solidFill>
                <a:schemeClr val="accent2">
                  <a:lumMod val="50000"/>
                </a:schemeClr>
              </a:solidFill>
            </a:endParaRPr>
          </a:p>
        </p:txBody>
      </p:sp>
      <p:sp>
        <p:nvSpPr>
          <p:cNvPr id="35" name="Rectángulo: esquinas redondeadas 34"/>
          <p:cNvSpPr/>
          <p:nvPr/>
        </p:nvSpPr>
        <p:spPr>
          <a:xfrm>
            <a:off x="8589125" y="1856400"/>
            <a:ext cx="2749054" cy="1148409"/>
          </a:xfrm>
          <a:prstGeom prst="roundRect">
            <a:avLst/>
          </a:prstGeom>
          <a:gradFill>
            <a:gsLst>
              <a:gs pos="0">
                <a:srgbClr val="FF9933"/>
              </a:gs>
              <a:gs pos="100000">
                <a:schemeClr val="accent3">
                  <a:tint val="84000"/>
                </a:schemeClr>
              </a:gs>
            </a:gsLst>
            <a:lin ang="5400000" scaled="0"/>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600" b="1" dirty="0">
                <a:solidFill>
                  <a:schemeClr val="accent3">
                    <a:lumMod val="50000"/>
                  </a:schemeClr>
                </a:solidFill>
              </a:rPr>
              <a:t>Guarda tu energía física y psíquica</a:t>
            </a:r>
            <a:r>
              <a:rPr lang="es-MX" sz="1600" dirty="0">
                <a:solidFill>
                  <a:schemeClr val="accent3">
                    <a:lumMod val="50000"/>
                  </a:schemeClr>
                </a:solidFill>
              </a:rPr>
              <a:t> </a:t>
            </a:r>
          </a:p>
          <a:p>
            <a:pPr algn="ctr"/>
            <a:r>
              <a:rPr lang="es-MX" sz="1600" dirty="0">
                <a:solidFill>
                  <a:schemeClr val="accent3">
                    <a:lumMod val="50000"/>
                  </a:schemeClr>
                </a:solidFill>
              </a:rPr>
              <a:t>para emplearla en lo que realmente quieras conseguir.</a:t>
            </a:r>
          </a:p>
        </p:txBody>
      </p:sp>
    </p:spTree>
    <p:extLst>
      <p:ext uri="{BB962C8B-B14F-4D97-AF65-F5344CB8AC3E}">
        <p14:creationId xmlns:p14="http://schemas.microsoft.com/office/powerpoint/2010/main" val="3654207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ángulo 7"/>
          <p:cNvSpPr/>
          <p:nvPr/>
        </p:nvSpPr>
        <p:spPr>
          <a:xfrm>
            <a:off x="4318498" y="727049"/>
            <a:ext cx="6603239" cy="646331"/>
          </a:xfrm>
          <a:prstGeom prst="rect">
            <a:avLst/>
          </a:prstGeom>
        </p:spPr>
        <p:txBody>
          <a:bodyPr wrap="square">
            <a:spAutoFit/>
          </a:bodyPr>
          <a:lstStyle/>
          <a:p>
            <a:pPr algn="ctr"/>
            <a:r>
              <a:rPr lang="es-MX" sz="3600" dirty="0">
                <a:solidFill>
                  <a:srgbClr val="FF0000"/>
                </a:solidFill>
                <a:effectLst>
                  <a:outerShdw blurRad="38100" dist="38100" dir="2700000" algn="tl">
                    <a:srgbClr val="000000">
                      <a:alpha val="43137"/>
                    </a:srgbClr>
                  </a:outerShdw>
                </a:effectLst>
              </a:rPr>
              <a:t>¿Qué es motivación?</a:t>
            </a:r>
            <a:endParaRPr lang="es-MX" sz="3600" dirty="0">
              <a:effectLst>
                <a:outerShdw blurRad="38100" dist="38100" dir="2700000" algn="tl">
                  <a:srgbClr val="000000">
                    <a:alpha val="43137"/>
                  </a:srgbClr>
                </a:outerShdw>
              </a:effectLst>
            </a:endParaRPr>
          </a:p>
        </p:txBody>
      </p:sp>
      <p:sp>
        <p:nvSpPr>
          <p:cNvPr id="9" name="Rectángulo 8"/>
          <p:cNvSpPr/>
          <p:nvPr/>
        </p:nvSpPr>
        <p:spPr>
          <a:xfrm>
            <a:off x="4318498" y="1698199"/>
            <a:ext cx="6096000" cy="2677656"/>
          </a:xfrm>
          <a:prstGeom prst="rect">
            <a:avLst/>
          </a:prstGeom>
        </p:spPr>
        <p:txBody>
          <a:bodyPr wrap="square">
            <a:spAutoFit/>
          </a:bodyPr>
          <a:lstStyle/>
          <a:p>
            <a:pPr algn="ctr"/>
            <a:r>
              <a:rPr lang="es-MX" sz="2400" dirty="0">
                <a:solidFill>
                  <a:srgbClr val="006699"/>
                </a:solidFill>
              </a:rPr>
              <a:t>Desde el punto de vista etimológico, la palabra Motivación está compuesta por el latín </a:t>
            </a:r>
            <a:r>
              <a:rPr lang="es-MX" sz="2400" i="1" dirty="0">
                <a:solidFill>
                  <a:srgbClr val="006699"/>
                </a:solidFill>
              </a:rPr>
              <a:t>Motivus</a:t>
            </a:r>
            <a:r>
              <a:rPr lang="es-MX" sz="2400" dirty="0">
                <a:solidFill>
                  <a:srgbClr val="006699"/>
                </a:solidFill>
              </a:rPr>
              <a:t> (movimiento) y el sufijo -ción (</a:t>
            </a:r>
            <a:r>
              <a:rPr lang="es-MX" sz="2400" i="1" dirty="0">
                <a:solidFill>
                  <a:srgbClr val="006699"/>
                </a:solidFill>
              </a:rPr>
              <a:t>acción y efecto</a:t>
            </a:r>
            <a:r>
              <a:rPr lang="es-MX" sz="2400" dirty="0">
                <a:solidFill>
                  <a:srgbClr val="006699"/>
                </a:solidFill>
              </a:rPr>
              <a:t>). </a:t>
            </a:r>
            <a:endParaRPr lang="es-MX" sz="2400" dirty="0"/>
          </a:p>
          <a:p>
            <a:pPr algn="ctr"/>
            <a:r>
              <a:rPr lang="es-MX" sz="2400" b="1" dirty="0">
                <a:solidFill>
                  <a:srgbClr val="006699"/>
                </a:solidFill>
                <a:latin typeface="Lucida Calligraphy" panose="03010101010101010101" pitchFamily="66" charset="0"/>
              </a:rPr>
              <a:t>“Sentirse sistemáticamente motivado te sostiene en el camino del éxito”.</a:t>
            </a: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2056" y="3962400"/>
            <a:ext cx="5517973" cy="2495737"/>
          </a:xfrm>
          <a:prstGeom prst="rect">
            <a:avLst/>
          </a:prstGeom>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088" y="2519265"/>
            <a:ext cx="3141477" cy="2109605"/>
          </a:xfrm>
          <a:prstGeom prst="rect">
            <a:avLst/>
          </a:prstGeom>
        </p:spPr>
      </p:pic>
    </p:spTree>
    <p:extLst>
      <p:ext uri="{BB962C8B-B14F-4D97-AF65-F5344CB8AC3E}">
        <p14:creationId xmlns:p14="http://schemas.microsoft.com/office/powerpoint/2010/main" val="35274226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484311" y="685800"/>
            <a:ext cx="10018713" cy="981075"/>
          </a:xfrm>
        </p:spPr>
        <p:txBody>
          <a:bodyPr>
            <a:normAutofit/>
          </a:bodyPr>
          <a:lstStyle/>
          <a:p>
            <a:r>
              <a:rPr lang="es-MX" sz="3600" dirty="0">
                <a:solidFill>
                  <a:srgbClr val="FF0000"/>
                </a:solidFill>
                <a:effectLst>
                  <a:outerShdw blurRad="38100" dist="38100" dir="2700000" algn="tl">
                    <a:srgbClr val="000000">
                      <a:alpha val="43137"/>
                    </a:srgbClr>
                  </a:outerShdw>
                </a:effectLst>
              </a:rPr>
              <a:t>Como motivar positivamente</a:t>
            </a:r>
          </a:p>
        </p:txBody>
      </p:sp>
      <p:sp>
        <p:nvSpPr>
          <p:cNvPr id="6" name="Marcador de contenido 5"/>
          <p:cNvSpPr>
            <a:spLocks noGrp="1"/>
          </p:cNvSpPr>
          <p:nvPr>
            <p:ph sz="half" idx="2"/>
          </p:nvPr>
        </p:nvSpPr>
        <p:spPr>
          <a:xfrm>
            <a:off x="6127284" y="1666875"/>
            <a:ext cx="5183189" cy="3989397"/>
          </a:xfrm>
        </p:spPr>
        <p:txBody>
          <a:bodyPr>
            <a:noAutofit/>
          </a:bodyPr>
          <a:lstStyle/>
          <a:p>
            <a:pPr marL="0" indent="0">
              <a:lnSpc>
                <a:spcPct val="150000"/>
              </a:lnSpc>
              <a:buNone/>
            </a:pPr>
            <a:endParaRPr lang="es-MX" sz="2400" dirty="0"/>
          </a:p>
          <a:p>
            <a:pPr marL="0" indent="0">
              <a:lnSpc>
                <a:spcPct val="150000"/>
              </a:lnSpc>
              <a:buNone/>
            </a:pPr>
            <a:r>
              <a:rPr lang="es-MX" sz="2400" dirty="0">
                <a:solidFill>
                  <a:srgbClr val="7030A0"/>
                </a:solidFill>
              </a:rPr>
              <a:t>Yo se que eres bueno.</a:t>
            </a:r>
            <a:br>
              <a:rPr lang="es-MX" sz="2400" dirty="0">
                <a:solidFill>
                  <a:srgbClr val="7030A0"/>
                </a:solidFill>
              </a:rPr>
            </a:br>
            <a:r>
              <a:rPr lang="es-MX" sz="2400" dirty="0">
                <a:solidFill>
                  <a:srgbClr val="7030A0"/>
                </a:solidFill>
              </a:rPr>
              <a:t>Te felicito por lo que has hecho.</a:t>
            </a:r>
            <a:br>
              <a:rPr lang="es-MX" sz="2400" dirty="0">
                <a:solidFill>
                  <a:srgbClr val="7030A0"/>
                </a:solidFill>
              </a:rPr>
            </a:br>
            <a:r>
              <a:rPr lang="es-MX" sz="2400" dirty="0">
                <a:solidFill>
                  <a:srgbClr val="7030A0"/>
                </a:solidFill>
              </a:rPr>
              <a:t>Que sorpresa mas buena me has dado.</a:t>
            </a:r>
            <a:br>
              <a:rPr lang="es-MX" sz="2400" dirty="0">
                <a:solidFill>
                  <a:srgbClr val="7030A0"/>
                </a:solidFill>
              </a:rPr>
            </a:br>
            <a:r>
              <a:rPr lang="es-MX" sz="2400" dirty="0">
                <a:solidFill>
                  <a:srgbClr val="7030A0"/>
                </a:solidFill>
              </a:rPr>
              <a:t>Cuando me necesites, yo te ayudare.</a:t>
            </a:r>
            <a:br>
              <a:rPr lang="es-MX" sz="2400" dirty="0">
                <a:solidFill>
                  <a:srgbClr val="7030A0"/>
                </a:solidFill>
              </a:rPr>
            </a:br>
            <a:r>
              <a:rPr lang="es-MX" sz="2400" dirty="0">
                <a:solidFill>
                  <a:srgbClr val="7030A0"/>
                </a:solidFill>
              </a:rPr>
              <a:t>Así me gusta, lo has hecho muy bien.</a:t>
            </a:r>
            <a:br>
              <a:rPr lang="es-MX" sz="2400" dirty="0">
                <a:solidFill>
                  <a:srgbClr val="7030A0"/>
                </a:solidFill>
              </a:rPr>
            </a:br>
            <a:r>
              <a:rPr lang="es-MX" sz="2400" dirty="0">
                <a:solidFill>
                  <a:srgbClr val="7030A0"/>
                </a:solidFill>
              </a:rPr>
              <a:t>Noto que cada día eres mejor.</a:t>
            </a:r>
            <a:br>
              <a:rPr lang="es-MX" sz="2400" dirty="0">
                <a:solidFill>
                  <a:srgbClr val="7030A0"/>
                </a:solidFill>
              </a:rPr>
            </a:br>
            <a:r>
              <a:rPr lang="es-MX" sz="2400" dirty="0">
                <a:solidFill>
                  <a:srgbClr val="7030A0"/>
                </a:solidFill>
              </a:rPr>
              <a:t>Sabes que quiero para ti lo mejor.</a:t>
            </a:r>
            <a:br>
              <a:rPr lang="es-MX" sz="2400" dirty="0">
                <a:solidFill>
                  <a:srgbClr val="7030A0"/>
                </a:solidFill>
              </a:rPr>
            </a:br>
            <a:endParaRPr lang="es-MX" sz="2400" dirty="0">
              <a:solidFill>
                <a:srgbClr val="7030A0"/>
              </a:solidFill>
            </a:endParaRPr>
          </a:p>
        </p:txBody>
      </p:sp>
      <p:sp>
        <p:nvSpPr>
          <p:cNvPr id="10" name="Rectángulo 9"/>
          <p:cNvSpPr/>
          <p:nvPr/>
        </p:nvSpPr>
        <p:spPr>
          <a:xfrm>
            <a:off x="1389060" y="1581150"/>
            <a:ext cx="4436926" cy="5078313"/>
          </a:xfrm>
          <a:prstGeom prst="rect">
            <a:avLst/>
          </a:prstGeom>
        </p:spPr>
        <p:txBody>
          <a:bodyPr wrap="square">
            <a:spAutoFit/>
          </a:bodyPr>
          <a:lstStyle/>
          <a:p>
            <a:pPr>
              <a:lnSpc>
                <a:spcPct val="150000"/>
              </a:lnSpc>
            </a:pPr>
            <a:r>
              <a:rPr lang="es-MX" sz="2400" dirty="0">
                <a:solidFill>
                  <a:srgbClr val="7030A0"/>
                </a:solidFill>
              </a:rPr>
              <a:t>Estoy seguro que eres capaz de hacerlo.</a:t>
            </a:r>
            <a:br>
              <a:rPr lang="es-MX" sz="2400" dirty="0">
                <a:solidFill>
                  <a:srgbClr val="7030A0"/>
                </a:solidFill>
              </a:rPr>
            </a:br>
            <a:r>
              <a:rPr lang="es-MX" sz="2400" dirty="0">
                <a:solidFill>
                  <a:srgbClr val="7030A0"/>
                </a:solidFill>
              </a:rPr>
              <a:t>Muy bien, yo se que lo harás.</a:t>
            </a:r>
            <a:br>
              <a:rPr lang="es-MX" sz="2400" dirty="0">
                <a:solidFill>
                  <a:srgbClr val="7030A0"/>
                </a:solidFill>
              </a:rPr>
            </a:br>
            <a:r>
              <a:rPr lang="es-MX" sz="2400" dirty="0">
                <a:solidFill>
                  <a:srgbClr val="7030A0"/>
                </a:solidFill>
              </a:rPr>
              <a:t>No dudo de tu buena intención.</a:t>
            </a:r>
            <a:br>
              <a:rPr lang="es-MX" sz="2400" dirty="0">
                <a:solidFill>
                  <a:srgbClr val="7030A0"/>
                </a:solidFill>
              </a:rPr>
            </a:br>
            <a:r>
              <a:rPr lang="es-MX" sz="2400" dirty="0">
                <a:solidFill>
                  <a:srgbClr val="7030A0"/>
                </a:solidFill>
              </a:rPr>
              <a:t>Si necesitas algo, pídemelo.</a:t>
            </a:r>
            <a:br>
              <a:rPr lang="es-MX" sz="2400" dirty="0">
                <a:solidFill>
                  <a:srgbClr val="7030A0"/>
                </a:solidFill>
              </a:rPr>
            </a:br>
            <a:r>
              <a:rPr lang="es-MX" sz="2400" dirty="0">
                <a:solidFill>
                  <a:srgbClr val="7030A0"/>
                </a:solidFill>
              </a:rPr>
              <a:t>Se que lo has hecho sin querer.</a:t>
            </a:r>
            <a:br>
              <a:rPr lang="es-MX" sz="2400" dirty="0">
                <a:solidFill>
                  <a:srgbClr val="7030A0"/>
                </a:solidFill>
              </a:rPr>
            </a:br>
            <a:r>
              <a:rPr lang="es-MX" sz="2400" dirty="0">
                <a:solidFill>
                  <a:srgbClr val="7030A0"/>
                </a:solidFill>
              </a:rPr>
              <a:t>Estoy muy orgulloso de ti.</a:t>
            </a:r>
            <a:br>
              <a:rPr lang="es-MX" sz="2400" dirty="0">
                <a:solidFill>
                  <a:srgbClr val="7030A0"/>
                </a:solidFill>
              </a:rPr>
            </a:br>
            <a:r>
              <a:rPr lang="es-MX" sz="2400" dirty="0">
                <a:solidFill>
                  <a:srgbClr val="7030A0"/>
                </a:solidFill>
              </a:rPr>
              <a:t>Sabes que te quiero mucho.</a:t>
            </a:r>
            <a:br>
              <a:rPr lang="es-MX" sz="2400" dirty="0">
                <a:solidFill>
                  <a:srgbClr val="7030A0"/>
                </a:solidFill>
              </a:rPr>
            </a:br>
            <a:endParaRPr lang="es-MX" sz="2400" dirty="0">
              <a:solidFill>
                <a:srgbClr val="7030A0"/>
              </a:solidFill>
            </a:endParaRPr>
          </a:p>
        </p:txBody>
      </p:sp>
      <p:pic>
        <p:nvPicPr>
          <p:cNvPr id="1028" name="Picture 4" descr="Resultado de imagen de como motivar positivamente al adolesc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3536" y="161925"/>
            <a:ext cx="2431263" cy="23645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de como motivar positivamente al adolescen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2" y="161925"/>
            <a:ext cx="2238375"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74317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3206" y="1600200"/>
            <a:ext cx="3549121" cy="1371600"/>
          </a:xfrm>
        </p:spPr>
        <p:txBody>
          <a:bodyPr>
            <a:noAutofit/>
          </a:bodyPr>
          <a:lstStyle/>
          <a:p>
            <a:r>
              <a:rPr lang="es-MX" dirty="0">
                <a:solidFill>
                  <a:srgbClr val="FF0000"/>
                </a:solidFill>
                <a:effectLst>
                  <a:outerShdw blurRad="38100" dist="38100" dir="2700000" algn="tl">
                    <a:srgbClr val="000000">
                      <a:alpha val="43137"/>
                    </a:srgbClr>
                  </a:outerShdw>
                </a:effectLst>
              </a:rPr>
              <a:t>LA IMPORTANCIA DE LA PERSEVERANCIA Y LA RELACIÓN DE ESTA CON LA MOTIVACIÓN PARA EL LOGRO DE METAS Y PROYECTOS</a:t>
            </a:r>
          </a:p>
        </p:txBody>
      </p:sp>
      <p:sp>
        <p:nvSpPr>
          <p:cNvPr id="4" name="Marcador de contenido 3"/>
          <p:cNvSpPr>
            <a:spLocks noGrp="1"/>
          </p:cNvSpPr>
          <p:nvPr>
            <p:ph idx="1"/>
          </p:nvPr>
        </p:nvSpPr>
        <p:spPr>
          <a:xfrm>
            <a:off x="5262033" y="595563"/>
            <a:ext cx="6240990" cy="5817269"/>
          </a:xfrm>
        </p:spPr>
        <p:txBody>
          <a:bodyPr>
            <a:normAutofit/>
          </a:bodyPr>
          <a:lstStyle/>
          <a:p>
            <a:pPr marL="0" indent="0" algn="just">
              <a:buNone/>
            </a:pPr>
            <a:r>
              <a:rPr lang="es-MX" sz="2400" b="1" dirty="0">
                <a:solidFill>
                  <a:srgbClr val="008080"/>
                </a:solidFill>
              </a:rPr>
              <a:t>Mantener nuestra motivación </a:t>
            </a:r>
            <a:r>
              <a:rPr lang="es-MX" sz="2400" dirty="0">
                <a:solidFill>
                  <a:srgbClr val="008080"/>
                </a:solidFill>
              </a:rPr>
              <a:t>es esencial para alcanzar metas y objetivos, es lo que nos impulsa a realizar ciertas acciones y ser perseverantes, todo esto tiene que ver con la </a:t>
            </a:r>
            <a:r>
              <a:rPr lang="es-MX" sz="2400" b="1" dirty="0">
                <a:solidFill>
                  <a:srgbClr val="008080"/>
                </a:solidFill>
              </a:rPr>
              <a:t>jerarquización de necesidades</a:t>
            </a:r>
            <a:r>
              <a:rPr lang="es-MX" sz="2400" dirty="0">
                <a:solidFill>
                  <a:srgbClr val="008080"/>
                </a:solidFill>
              </a:rPr>
              <a:t>, las prioridades que tengas decidirán el :</a:t>
            </a:r>
          </a:p>
          <a:p>
            <a:pPr marL="0" indent="0">
              <a:buNone/>
            </a:pPr>
            <a:r>
              <a:rPr lang="es-MX" sz="2400" dirty="0">
                <a:solidFill>
                  <a:srgbClr val="008080"/>
                </a:solidFill>
              </a:rPr>
              <a:t>¿Qué?</a:t>
            </a:r>
          </a:p>
          <a:p>
            <a:pPr marL="0" indent="0">
              <a:buNone/>
            </a:pPr>
            <a:r>
              <a:rPr lang="es-MX" sz="2400" dirty="0">
                <a:solidFill>
                  <a:srgbClr val="008080"/>
                </a:solidFill>
              </a:rPr>
              <a:t>¿Por qué?</a:t>
            </a:r>
          </a:p>
          <a:p>
            <a:pPr marL="0" indent="0">
              <a:buNone/>
            </a:pPr>
            <a:r>
              <a:rPr lang="es-MX" sz="2400" dirty="0">
                <a:solidFill>
                  <a:srgbClr val="008080"/>
                </a:solidFill>
              </a:rPr>
              <a:t>¿Cómo?</a:t>
            </a:r>
          </a:p>
          <a:p>
            <a:pPr marL="0" indent="0">
              <a:buNone/>
            </a:pPr>
            <a:r>
              <a:rPr lang="es-MX" sz="2400" dirty="0">
                <a:solidFill>
                  <a:srgbClr val="008080"/>
                </a:solidFill>
              </a:rPr>
              <a:t>¿Cuándo?</a:t>
            </a:r>
          </a:p>
          <a:p>
            <a:pPr marL="0" indent="0">
              <a:buNone/>
            </a:pPr>
            <a:r>
              <a:rPr lang="es-MX" sz="2400" dirty="0">
                <a:solidFill>
                  <a:srgbClr val="008080"/>
                </a:solidFill>
              </a:rPr>
              <a:t>¿Dónde? y</a:t>
            </a:r>
          </a:p>
          <a:p>
            <a:pPr marL="0" indent="0">
              <a:buNone/>
            </a:pPr>
            <a:r>
              <a:rPr lang="es-MX" sz="2400" dirty="0">
                <a:solidFill>
                  <a:srgbClr val="008080"/>
                </a:solidFill>
              </a:rPr>
              <a:t>¿Para qué? Motivarte.</a:t>
            </a:r>
          </a:p>
          <a:p>
            <a:pPr marL="0" indent="0">
              <a:buNone/>
            </a:pPr>
            <a:endParaRPr lang="es-MX" dirty="0"/>
          </a:p>
        </p:txBody>
      </p:sp>
      <p:sp>
        <p:nvSpPr>
          <p:cNvPr id="5" name="Marcador de texto 4"/>
          <p:cNvSpPr>
            <a:spLocks noGrp="1"/>
          </p:cNvSpPr>
          <p:nvPr>
            <p:ph type="body" sz="half" idx="2"/>
          </p:nvPr>
        </p:nvSpPr>
        <p:spPr>
          <a:xfrm>
            <a:off x="615140" y="3047009"/>
            <a:ext cx="4438295" cy="1341498"/>
          </a:xfrm>
        </p:spPr>
        <p:txBody>
          <a:bodyPr>
            <a:noAutofit/>
          </a:bodyPr>
          <a:lstStyle/>
          <a:p>
            <a:r>
              <a:rPr lang="es-MX" sz="2200" dirty="0">
                <a:solidFill>
                  <a:srgbClr val="008080"/>
                </a:solidFill>
              </a:rPr>
              <a:t>“El ser humano puede tener éxito en todo aquello por lo cual sienta un entusiasmo y una pasión sin límites”.</a:t>
            </a:r>
          </a:p>
        </p:txBody>
      </p:sp>
      <p:pic>
        <p:nvPicPr>
          <p:cNvPr id="2052" name="Picture 4" descr="Resultado de imagen para la motivación , perseverancia y la jerarquización de necesidad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64099">
            <a:off x="7364809" y="3184355"/>
            <a:ext cx="4259087" cy="25587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2.bp.blogspot.com/-3ipq1TSpWz0/VZW9sQKoJgI/AAAAAAAAAWE/osUin36q7AQ/s1600/mo.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112" y="4463716"/>
            <a:ext cx="2982352" cy="2243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7574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rgbClr val="DCF1FC"/>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733425"/>
          </a:xfrm>
        </p:spPr>
        <p:txBody>
          <a:bodyPr>
            <a:normAutofit/>
          </a:bodyPr>
          <a:lstStyle/>
          <a:p>
            <a:r>
              <a:rPr lang="es-MX" sz="3200" dirty="0">
                <a:solidFill>
                  <a:schemeClr val="accent5"/>
                </a:solidFill>
                <a:effectLst>
                  <a:outerShdw blurRad="38100" dist="38100" dir="2700000" algn="tl">
                    <a:srgbClr val="000000">
                      <a:alpha val="43137"/>
                    </a:srgbClr>
                  </a:outerShdw>
                </a:effectLst>
              </a:rPr>
              <a:t>BIBLIOGRAFÍA</a:t>
            </a:r>
          </a:p>
        </p:txBody>
      </p:sp>
      <p:sp>
        <p:nvSpPr>
          <p:cNvPr id="3" name="Marcador de contenido 2"/>
          <p:cNvSpPr>
            <a:spLocks noGrp="1"/>
          </p:cNvSpPr>
          <p:nvPr>
            <p:ph idx="1"/>
          </p:nvPr>
        </p:nvSpPr>
        <p:spPr>
          <a:xfrm>
            <a:off x="1484310" y="1612231"/>
            <a:ext cx="10018713" cy="4166937"/>
          </a:xfrm>
        </p:spPr>
        <p:txBody>
          <a:bodyPr>
            <a:normAutofit lnSpcReduction="10000"/>
          </a:bodyPr>
          <a:lstStyle/>
          <a:p>
            <a:pPr algn="just">
              <a:buClr>
                <a:schemeClr val="accent5"/>
              </a:buClr>
              <a:buFont typeface="Courier New" panose="02070309020205020404" pitchFamily="49" charset="0"/>
              <a:buChar char="o"/>
            </a:pPr>
            <a:r>
              <a:rPr lang="es-MX" dirty="0">
                <a:solidFill>
                  <a:srgbClr val="006699"/>
                </a:solidFill>
              </a:rPr>
              <a:t>Gutiérrez Vega, Pável Iván. (2010). </a:t>
            </a:r>
            <a:r>
              <a:rPr lang="es-MX" i="1" dirty="0">
                <a:solidFill>
                  <a:srgbClr val="006699"/>
                </a:solidFill>
              </a:rPr>
              <a:t>77 secretos para la prosperidad y la abundancia</a:t>
            </a:r>
            <a:r>
              <a:rPr lang="es-MX" dirty="0">
                <a:solidFill>
                  <a:srgbClr val="006699"/>
                </a:solidFill>
              </a:rPr>
              <a:t>. México. Selector.</a:t>
            </a:r>
          </a:p>
          <a:p>
            <a:pPr algn="just">
              <a:buClr>
                <a:schemeClr val="accent5"/>
              </a:buClr>
              <a:buFont typeface="Courier New" panose="02070309020205020404" pitchFamily="49" charset="0"/>
              <a:buChar char="o"/>
            </a:pPr>
            <a:r>
              <a:rPr lang="es-MX" dirty="0" err="1">
                <a:solidFill>
                  <a:srgbClr val="006699"/>
                </a:solidFill>
              </a:rPr>
              <a:t>Matthews</a:t>
            </a:r>
            <a:r>
              <a:rPr lang="es-MX" dirty="0">
                <a:solidFill>
                  <a:srgbClr val="006699"/>
                </a:solidFill>
              </a:rPr>
              <a:t>, Andrew. (1999). </a:t>
            </a:r>
            <a:r>
              <a:rPr lang="es-MX" i="1" dirty="0">
                <a:solidFill>
                  <a:srgbClr val="006699"/>
                </a:solidFill>
              </a:rPr>
              <a:t>Sigue los dictados de tu corazón: encuentra sentido a tu vida y tu trabajo. </a:t>
            </a:r>
            <a:r>
              <a:rPr lang="es-MX" dirty="0">
                <a:solidFill>
                  <a:srgbClr val="006699"/>
                </a:solidFill>
              </a:rPr>
              <a:t>España. Oniro. </a:t>
            </a:r>
          </a:p>
          <a:p>
            <a:pPr algn="just">
              <a:buClr>
                <a:schemeClr val="accent5"/>
              </a:buClr>
              <a:buFont typeface="Courier New" panose="02070309020205020404" pitchFamily="49" charset="0"/>
              <a:buChar char="o"/>
            </a:pPr>
            <a:r>
              <a:rPr lang="es-MX" dirty="0">
                <a:solidFill>
                  <a:srgbClr val="006699"/>
                </a:solidFill>
              </a:rPr>
              <a:t>Montes Reyes, </a:t>
            </a:r>
            <a:r>
              <a:rPr lang="es-MX" dirty="0" err="1">
                <a:solidFill>
                  <a:srgbClr val="006699"/>
                </a:solidFill>
              </a:rPr>
              <a:t>Tayde</a:t>
            </a:r>
            <a:r>
              <a:rPr lang="es-MX" dirty="0">
                <a:solidFill>
                  <a:srgbClr val="006699"/>
                </a:solidFill>
              </a:rPr>
              <a:t>. </a:t>
            </a:r>
            <a:r>
              <a:rPr lang="es-MX" i="1" dirty="0">
                <a:solidFill>
                  <a:srgbClr val="006699"/>
                </a:solidFill>
              </a:rPr>
              <a:t>et al . </a:t>
            </a:r>
            <a:r>
              <a:rPr lang="es-MX" dirty="0">
                <a:solidFill>
                  <a:srgbClr val="006699"/>
                </a:solidFill>
              </a:rPr>
              <a:t>(2016). </a:t>
            </a:r>
            <a:r>
              <a:rPr lang="es-MX" i="1" dirty="0">
                <a:solidFill>
                  <a:srgbClr val="006699"/>
                </a:solidFill>
              </a:rPr>
              <a:t>Desarrollo personal</a:t>
            </a:r>
            <a:r>
              <a:rPr lang="es-MX" dirty="0">
                <a:solidFill>
                  <a:srgbClr val="006699"/>
                </a:solidFill>
              </a:rPr>
              <a:t>. </a:t>
            </a:r>
            <a:r>
              <a:rPr lang="es-MX" i="1" dirty="0">
                <a:solidFill>
                  <a:srgbClr val="006699"/>
                </a:solidFill>
              </a:rPr>
              <a:t>Libro de texto</a:t>
            </a:r>
            <a:r>
              <a:rPr lang="es-MX" dirty="0">
                <a:solidFill>
                  <a:srgbClr val="006699"/>
                </a:solidFill>
              </a:rPr>
              <a:t>. México. UAEM.</a:t>
            </a:r>
          </a:p>
          <a:p>
            <a:pPr algn="just">
              <a:buClr>
                <a:schemeClr val="accent5"/>
              </a:buClr>
              <a:buFont typeface="Courier New" panose="02070309020205020404" pitchFamily="49" charset="0"/>
              <a:buChar char="o"/>
            </a:pPr>
            <a:r>
              <a:rPr lang="es-MX" dirty="0">
                <a:solidFill>
                  <a:srgbClr val="006699"/>
                </a:solidFill>
              </a:rPr>
              <a:t>Petri, Herbert L. y </a:t>
            </a:r>
            <a:r>
              <a:rPr lang="es-MX" dirty="0" err="1">
                <a:solidFill>
                  <a:srgbClr val="006699"/>
                </a:solidFill>
              </a:rPr>
              <a:t>Govern</a:t>
            </a:r>
            <a:r>
              <a:rPr lang="es-MX" dirty="0">
                <a:solidFill>
                  <a:srgbClr val="006699"/>
                </a:solidFill>
              </a:rPr>
              <a:t>, John M. (2006). </a:t>
            </a:r>
            <a:r>
              <a:rPr lang="es-MX" i="1" dirty="0">
                <a:solidFill>
                  <a:srgbClr val="006699"/>
                </a:solidFill>
              </a:rPr>
              <a:t>Motivación: teoría, investigación y aplicaciones</a:t>
            </a:r>
            <a:r>
              <a:rPr lang="es-MX" dirty="0">
                <a:solidFill>
                  <a:srgbClr val="006699"/>
                </a:solidFill>
              </a:rPr>
              <a:t>. México. Thomson.</a:t>
            </a:r>
          </a:p>
          <a:p>
            <a:pPr algn="just">
              <a:buClr>
                <a:schemeClr val="accent5"/>
              </a:buClr>
              <a:buFont typeface="Courier New" panose="02070309020205020404" pitchFamily="49" charset="0"/>
              <a:buChar char="o"/>
            </a:pPr>
            <a:r>
              <a:rPr lang="es-MX" dirty="0">
                <a:solidFill>
                  <a:srgbClr val="006699"/>
                </a:solidFill>
              </a:rPr>
              <a:t>Repetto. Elvira. </a:t>
            </a:r>
            <a:r>
              <a:rPr lang="es-MX" i="1" dirty="0">
                <a:solidFill>
                  <a:srgbClr val="006699"/>
                </a:solidFill>
              </a:rPr>
              <a:t>et al</a:t>
            </a:r>
            <a:r>
              <a:rPr lang="es-MX" dirty="0">
                <a:solidFill>
                  <a:srgbClr val="006699"/>
                </a:solidFill>
              </a:rPr>
              <a:t>. (2009). </a:t>
            </a:r>
            <a:r>
              <a:rPr lang="es-MX" i="1" dirty="0">
                <a:solidFill>
                  <a:srgbClr val="006699"/>
                </a:solidFill>
              </a:rPr>
              <a:t>Formación en </a:t>
            </a:r>
            <a:r>
              <a:rPr lang="es-MX" i="1">
                <a:solidFill>
                  <a:srgbClr val="006699"/>
                </a:solidFill>
              </a:rPr>
              <a:t>competencias socioemocionales. </a:t>
            </a:r>
            <a:r>
              <a:rPr lang="es-MX" i="1" dirty="0">
                <a:solidFill>
                  <a:srgbClr val="006699"/>
                </a:solidFill>
              </a:rPr>
              <a:t>Libro del formador.</a:t>
            </a:r>
            <a:r>
              <a:rPr lang="es-MX" dirty="0">
                <a:solidFill>
                  <a:srgbClr val="006699"/>
                </a:solidFill>
              </a:rPr>
              <a:t> Madrid. La Muralla.</a:t>
            </a:r>
          </a:p>
        </p:txBody>
      </p:sp>
    </p:spTree>
    <p:extLst>
      <p:ext uri="{BB962C8B-B14F-4D97-AF65-F5344CB8AC3E}">
        <p14:creationId xmlns:p14="http://schemas.microsoft.com/office/powerpoint/2010/main" val="3835171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rgbClr val="DCF1FC"/>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484311" y="685801"/>
            <a:ext cx="10018713" cy="695324"/>
          </a:xfrm>
        </p:spPr>
        <p:txBody>
          <a:bodyPr>
            <a:normAutofit/>
          </a:bodyPr>
          <a:lstStyle/>
          <a:p>
            <a:r>
              <a:rPr lang="es-MX" sz="3200" dirty="0">
                <a:solidFill>
                  <a:schemeClr val="accent5"/>
                </a:solidFill>
                <a:effectLst>
                  <a:outerShdw blurRad="38100" dist="38100" dir="2700000" algn="tl">
                    <a:srgbClr val="000000">
                      <a:alpha val="43137"/>
                    </a:srgbClr>
                  </a:outerShdw>
                </a:effectLst>
              </a:rPr>
              <a:t>MESOGRAFÍA</a:t>
            </a:r>
          </a:p>
        </p:txBody>
      </p:sp>
      <p:sp>
        <p:nvSpPr>
          <p:cNvPr id="5" name="Marcador de contenido 4"/>
          <p:cNvSpPr>
            <a:spLocks noGrp="1"/>
          </p:cNvSpPr>
          <p:nvPr>
            <p:ph idx="1"/>
          </p:nvPr>
        </p:nvSpPr>
        <p:spPr>
          <a:xfrm>
            <a:off x="1484310" y="1790699"/>
            <a:ext cx="10018713" cy="4000501"/>
          </a:xfrm>
        </p:spPr>
        <p:txBody>
          <a:bodyPr>
            <a:normAutofit lnSpcReduction="10000"/>
          </a:bodyPr>
          <a:lstStyle/>
          <a:p>
            <a:pPr>
              <a:buClr>
                <a:schemeClr val="accent5"/>
              </a:buClr>
              <a:buFont typeface="Courier New" panose="02070309020205020404" pitchFamily="49" charset="0"/>
              <a:buChar char="o"/>
            </a:pPr>
            <a:r>
              <a:rPr lang="es-MX" dirty="0">
                <a:solidFill>
                  <a:srgbClr val="006699"/>
                </a:solidFill>
              </a:rPr>
              <a:t>http://www.gestiopolis.com/motivacion-concepto-y-teorias-principales/#que-es-motivacion</a:t>
            </a:r>
          </a:p>
          <a:p>
            <a:pPr>
              <a:buClr>
                <a:schemeClr val="accent5"/>
              </a:buClr>
              <a:buFont typeface="Courier New" panose="02070309020205020404" pitchFamily="49" charset="0"/>
              <a:buChar char="o"/>
            </a:pPr>
            <a:r>
              <a:rPr lang="es-MX" dirty="0">
                <a:solidFill>
                  <a:srgbClr val="006699"/>
                </a:solidFill>
              </a:rPr>
              <a:t>http://www.definicionabc.com/general/motivacion-intrinseca.php</a:t>
            </a:r>
          </a:p>
          <a:p>
            <a:pPr>
              <a:buClr>
                <a:schemeClr val="accent5"/>
              </a:buClr>
              <a:buFont typeface="Courier New" panose="02070309020205020404" pitchFamily="49" charset="0"/>
              <a:buChar char="o"/>
            </a:pPr>
            <a:r>
              <a:rPr lang="es-MX" dirty="0">
                <a:solidFill>
                  <a:srgbClr val="006699"/>
                </a:solidFill>
              </a:rPr>
              <a:t>http://www.definicionabc.com/general/iniciativa.php</a:t>
            </a:r>
          </a:p>
          <a:p>
            <a:pPr>
              <a:buClr>
                <a:schemeClr val="accent5"/>
              </a:buClr>
              <a:buFont typeface="Courier New" panose="02070309020205020404" pitchFamily="49" charset="0"/>
              <a:buChar char="o"/>
            </a:pPr>
            <a:r>
              <a:rPr lang="es-MX" dirty="0">
                <a:solidFill>
                  <a:srgbClr val="006699"/>
                </a:solidFill>
              </a:rPr>
              <a:t>http://www.sebascelis.com/autodisciplina/</a:t>
            </a:r>
          </a:p>
          <a:p>
            <a:pPr>
              <a:buClr>
                <a:schemeClr val="accent5"/>
              </a:buClr>
              <a:buFont typeface="Courier New" panose="02070309020205020404" pitchFamily="49" charset="0"/>
              <a:buChar char="o"/>
            </a:pPr>
            <a:r>
              <a:rPr lang="es-MX" dirty="0">
                <a:solidFill>
                  <a:srgbClr val="006699"/>
                </a:solidFill>
              </a:rPr>
              <a:t>http://vidasana.about.com/od/Superacion-personal/a/7-Reglas-Para-Tener-Disciplina.htm</a:t>
            </a:r>
          </a:p>
          <a:p>
            <a:pPr>
              <a:buClr>
                <a:schemeClr val="accent5"/>
              </a:buClr>
              <a:buFont typeface="Courier New" panose="02070309020205020404" pitchFamily="49" charset="0"/>
              <a:buChar char="o"/>
            </a:pPr>
            <a:r>
              <a:rPr lang="es-MX" dirty="0">
                <a:solidFill>
                  <a:srgbClr val="006699"/>
                </a:solidFill>
              </a:rPr>
              <a:t>http://www.definicionabc.com/general/perseverancia.php</a:t>
            </a:r>
          </a:p>
          <a:p>
            <a:pPr>
              <a:buClr>
                <a:schemeClr val="accent5"/>
              </a:buClr>
              <a:buFont typeface="Courier New" panose="02070309020205020404" pitchFamily="49" charset="0"/>
              <a:buChar char="o"/>
            </a:pPr>
            <a:r>
              <a:rPr lang="es-MX" dirty="0">
                <a:solidFill>
                  <a:srgbClr val="006699"/>
                </a:solidFill>
              </a:rPr>
              <a:t>http://es.wikihow.com/trazarte-metas-con-la-t%C3%A9cnica-SMART</a:t>
            </a:r>
          </a:p>
        </p:txBody>
      </p:sp>
    </p:spTree>
    <p:extLst>
      <p:ext uri="{BB962C8B-B14F-4D97-AF65-F5344CB8AC3E}">
        <p14:creationId xmlns:p14="http://schemas.microsoft.com/office/powerpoint/2010/main" val="22222763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rgbClr val="DCF1FC"/>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484311" y="685801"/>
            <a:ext cx="10018713" cy="866774"/>
          </a:xfrm>
        </p:spPr>
        <p:txBody>
          <a:bodyPr>
            <a:normAutofit/>
          </a:bodyPr>
          <a:lstStyle/>
          <a:p>
            <a:r>
              <a:rPr lang="es-MX" sz="3200" dirty="0">
                <a:solidFill>
                  <a:schemeClr val="accent5"/>
                </a:solidFill>
                <a:effectLst>
                  <a:outerShdw blurRad="38100" dist="38100" dir="2700000" algn="tl">
                    <a:srgbClr val="000000">
                      <a:alpha val="43137"/>
                    </a:srgbClr>
                  </a:outerShdw>
                </a:effectLst>
              </a:rPr>
              <a:t>MESOGRAFÍA</a:t>
            </a:r>
            <a:endParaRPr lang="es-MX" sz="3200"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a:xfrm>
            <a:off x="1484310" y="2177716"/>
            <a:ext cx="10018713" cy="4213559"/>
          </a:xfrm>
        </p:spPr>
        <p:txBody>
          <a:bodyPr>
            <a:normAutofit/>
          </a:bodyPr>
          <a:lstStyle/>
          <a:p>
            <a:pPr>
              <a:buClr>
                <a:schemeClr val="accent5"/>
              </a:buClr>
              <a:buFont typeface="Courier New" panose="02070309020205020404" pitchFamily="49" charset="0"/>
              <a:buChar char="o"/>
            </a:pPr>
            <a:r>
              <a:rPr lang="es-MX" dirty="0">
                <a:solidFill>
                  <a:srgbClr val="006699"/>
                </a:solidFill>
              </a:rPr>
              <a:t>http://fundacionbelen.org/hijos/como-motivar-los-adolescentes/</a:t>
            </a:r>
          </a:p>
          <a:p>
            <a:pPr>
              <a:buClr>
                <a:schemeClr val="accent5"/>
              </a:buClr>
              <a:buFont typeface="Courier New" panose="02070309020205020404" pitchFamily="49" charset="0"/>
              <a:buChar char="o"/>
            </a:pPr>
            <a:r>
              <a:rPr lang="es-MX" dirty="0">
                <a:solidFill>
                  <a:srgbClr val="006699"/>
                </a:solidFill>
              </a:rPr>
              <a:t>http://aritz-urresti.com/2016/02/la-importancia-de-la-perseverancia-para-lograr-el-exito/</a:t>
            </a:r>
          </a:p>
          <a:p>
            <a:pPr>
              <a:buClr>
                <a:schemeClr val="accent5"/>
              </a:buClr>
              <a:buFont typeface="Courier New" panose="02070309020205020404" pitchFamily="49" charset="0"/>
              <a:buChar char="o"/>
            </a:pPr>
            <a:r>
              <a:rPr lang="es-MX" dirty="0">
                <a:solidFill>
                  <a:srgbClr val="006699"/>
                </a:solidFill>
              </a:rPr>
              <a:t>http://www.elconfidencial.com/alma-corazon-vida/2013-10-18/que-es-la-motivacion-y-que-podemos-hacer-para-aumentarla-todos-los-dias_42710/</a:t>
            </a:r>
          </a:p>
          <a:p>
            <a:pPr>
              <a:buClr>
                <a:schemeClr val="accent5"/>
              </a:buClr>
              <a:buFont typeface="Courier New" panose="02070309020205020404" pitchFamily="49" charset="0"/>
              <a:buChar char="o"/>
            </a:pPr>
            <a:r>
              <a:rPr lang="es-MX" dirty="0">
                <a:solidFill>
                  <a:srgbClr val="006699"/>
                </a:solidFill>
              </a:rPr>
              <a:t>https://es.scribd.com/doc/94847312/Causas-de-la-motivacion</a:t>
            </a:r>
          </a:p>
          <a:p>
            <a:pPr>
              <a:buClr>
                <a:schemeClr val="accent5"/>
              </a:buClr>
              <a:buFont typeface="Courier New" panose="02070309020205020404" pitchFamily="49" charset="0"/>
              <a:buChar char="o"/>
            </a:pPr>
            <a:r>
              <a:rPr lang="es-MX" dirty="0">
                <a:solidFill>
                  <a:srgbClr val="006699"/>
                </a:solidFill>
              </a:rPr>
              <a:t>http://conceptodefinicion.de/iniciativa/</a:t>
            </a:r>
          </a:p>
          <a:p>
            <a:pPr>
              <a:buClr>
                <a:schemeClr val="accent5"/>
              </a:buClr>
              <a:buFont typeface="Courier New" panose="02070309020205020404" pitchFamily="49" charset="0"/>
              <a:buChar char="o"/>
            </a:pPr>
            <a:r>
              <a:rPr lang="es-MX" dirty="0">
                <a:solidFill>
                  <a:srgbClr val="006699"/>
                </a:solidFill>
              </a:rPr>
              <a:t>http://www.vix.com/es/btg/curiosidades/6472/de-que-depende-la-motivacion-para-alcanzar-las-metas</a:t>
            </a:r>
          </a:p>
          <a:p>
            <a:pPr marL="0" indent="0">
              <a:buClr>
                <a:schemeClr val="accent5"/>
              </a:buClr>
              <a:buNone/>
            </a:pPr>
            <a:endParaRPr lang="es-MX" dirty="0"/>
          </a:p>
          <a:p>
            <a:pPr marL="0" indent="0">
              <a:buNone/>
            </a:pPr>
            <a:endParaRPr lang="es-MX" dirty="0"/>
          </a:p>
        </p:txBody>
      </p:sp>
    </p:spTree>
    <p:extLst>
      <p:ext uri="{BB962C8B-B14F-4D97-AF65-F5344CB8AC3E}">
        <p14:creationId xmlns:p14="http://schemas.microsoft.com/office/powerpoint/2010/main" val="23728584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rgbClr val="DCF1FC"/>
        </a:solidFill>
        <a:effectLst/>
      </p:bgPr>
    </p:bg>
    <p:spTree>
      <p:nvGrpSpPr>
        <p:cNvPr id="1" name=""/>
        <p:cNvGrpSpPr/>
        <p:nvPr/>
      </p:nvGrpSpPr>
      <p:grpSpPr>
        <a:xfrm>
          <a:off x="0" y="0"/>
          <a:ext cx="0" cy="0"/>
          <a:chOff x="0" y="0"/>
          <a:chExt cx="0" cy="0"/>
        </a:xfrm>
      </p:grpSpPr>
      <p:sp>
        <p:nvSpPr>
          <p:cNvPr id="5" name="4 Rectángulo">
            <a:extLst>
              <a:ext uri="{FF2B5EF4-FFF2-40B4-BE49-F238E27FC236}">
                <a16:creationId xmlns:a16="http://schemas.microsoft.com/office/drawing/2014/main" id="{17BFCFE6-5304-4999-80BC-EFCAB57753A7}"/>
              </a:ext>
            </a:extLst>
          </p:cNvPr>
          <p:cNvSpPr/>
          <p:nvPr/>
        </p:nvSpPr>
        <p:spPr>
          <a:xfrm>
            <a:off x="2396260" y="571501"/>
            <a:ext cx="8347940" cy="2038350"/>
          </a:xfrm>
          <a:prstGeom prst="rect">
            <a:avLst/>
          </a:prstGeom>
          <a:solidFill>
            <a:srgbClr val="4382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2550" fontAlgn="base">
              <a:spcBef>
                <a:spcPct val="0"/>
              </a:spcBef>
              <a:spcAft>
                <a:spcPct val="0"/>
              </a:spcAft>
              <a:defRPr/>
            </a:pPr>
            <a:r>
              <a:rPr lang="es-AR" sz="2000" dirty="0">
                <a:solidFill>
                  <a:srgbClr val="00FFCC"/>
                </a:solidFill>
                <a:latin typeface="Tahoma" pitchFamily="34" charset="0"/>
                <a:cs typeface="Tahoma" pitchFamily="34" charset="0"/>
              </a:rPr>
              <a:t>Nota: El contenido de este material es únicamente con fines educativos y se reconoce que pertenece a sus autores legales y/o intelectuales. </a:t>
            </a:r>
          </a:p>
          <a:p>
            <a:pPr marL="82550" fontAlgn="base">
              <a:spcBef>
                <a:spcPct val="0"/>
              </a:spcBef>
              <a:spcAft>
                <a:spcPct val="0"/>
              </a:spcAft>
              <a:defRPr/>
            </a:pPr>
            <a:endParaRPr lang="es-AR" sz="1600" dirty="0">
              <a:solidFill>
                <a:srgbClr val="00FFCC"/>
              </a:solidFill>
              <a:latin typeface="Tahoma" pitchFamily="34" charset="0"/>
              <a:cs typeface="Tahoma" pitchFamily="34" charset="0"/>
            </a:endParaRPr>
          </a:p>
          <a:p>
            <a:pPr marL="82550" fontAlgn="base">
              <a:spcBef>
                <a:spcPct val="0"/>
              </a:spcBef>
              <a:spcAft>
                <a:spcPct val="0"/>
              </a:spcAft>
              <a:defRPr/>
            </a:pPr>
            <a:r>
              <a:rPr lang="es-AR" sz="2000" dirty="0">
                <a:solidFill>
                  <a:srgbClr val="00FFCC"/>
                </a:solidFill>
                <a:latin typeface="Tahoma" pitchFamily="34" charset="0"/>
                <a:cs typeface="Tahoma" pitchFamily="34" charset="0"/>
              </a:rPr>
              <a:t>Las imágenes de este material fueron tomadas de Google.</a:t>
            </a:r>
          </a:p>
        </p:txBody>
      </p:sp>
    </p:spTree>
    <p:extLst>
      <p:ext uri="{BB962C8B-B14F-4D97-AF65-F5344CB8AC3E}">
        <p14:creationId xmlns:p14="http://schemas.microsoft.com/office/powerpoint/2010/main" val="1614978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ángulo 1"/>
          <p:cNvSpPr/>
          <p:nvPr/>
        </p:nvSpPr>
        <p:spPr>
          <a:xfrm rot="19860677">
            <a:off x="1335842" y="1472786"/>
            <a:ext cx="4769254" cy="584775"/>
          </a:xfrm>
          <a:prstGeom prst="rect">
            <a:avLst/>
          </a:prstGeom>
        </p:spPr>
        <p:txBody>
          <a:bodyPr wrap="none">
            <a:spAutoFit/>
          </a:bodyPr>
          <a:lstStyle/>
          <a:p>
            <a:r>
              <a:rPr lang="es-MX" sz="3200" dirty="0">
                <a:solidFill>
                  <a:srgbClr val="FF0066"/>
                </a:solidFill>
                <a:effectLst>
                  <a:outerShdw blurRad="38100" dist="38100" dir="2700000" algn="tl">
                    <a:srgbClr val="000000">
                      <a:alpha val="43137"/>
                    </a:srgbClr>
                  </a:outerShdw>
                </a:effectLst>
              </a:rPr>
              <a:t>Definición de la motivación</a:t>
            </a:r>
          </a:p>
        </p:txBody>
      </p:sp>
      <p:sp>
        <p:nvSpPr>
          <p:cNvPr id="3" name="Rectángulo 2"/>
          <p:cNvSpPr/>
          <p:nvPr/>
        </p:nvSpPr>
        <p:spPr>
          <a:xfrm>
            <a:off x="5895392" y="834838"/>
            <a:ext cx="5821681" cy="1815882"/>
          </a:xfrm>
          <a:prstGeom prst="rect">
            <a:avLst/>
          </a:prstGeom>
        </p:spPr>
        <p:txBody>
          <a:bodyPr wrap="square">
            <a:spAutoFit/>
          </a:bodyPr>
          <a:lstStyle/>
          <a:p>
            <a:pPr algn="ctr"/>
            <a:r>
              <a:rPr lang="es-MX" sz="2800" b="1" dirty="0">
                <a:solidFill>
                  <a:srgbClr val="CC0066"/>
                </a:solidFill>
              </a:rPr>
              <a:t>La motivación</a:t>
            </a:r>
            <a:r>
              <a:rPr lang="es-MX" sz="2800" dirty="0">
                <a:solidFill>
                  <a:srgbClr val="CC0066"/>
                </a:solidFill>
              </a:rPr>
              <a:t> es un conjunto de factores internos o externos que determinan en parte las acciones de una persona. </a:t>
            </a:r>
          </a:p>
        </p:txBody>
      </p:sp>
      <p:pic>
        <p:nvPicPr>
          <p:cNvPr id="1026" name="Picture 2" descr="Resultado de imagen para LA MOTIV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1242" y="2690514"/>
            <a:ext cx="3817612" cy="381761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6218854" y="2690514"/>
            <a:ext cx="5579708" cy="707886"/>
          </a:xfrm>
          <a:prstGeom prst="rect">
            <a:avLst/>
          </a:prstGeom>
        </p:spPr>
        <p:txBody>
          <a:bodyPr wrap="square">
            <a:spAutoFit/>
          </a:bodyPr>
          <a:lstStyle/>
          <a:p>
            <a:r>
              <a:rPr lang="es-MX" sz="2000" dirty="0">
                <a:solidFill>
                  <a:srgbClr val="00B0F0"/>
                </a:solidFill>
              </a:rPr>
              <a:t>(</a:t>
            </a:r>
            <a:r>
              <a:rPr lang="es-MX" sz="2000" i="1" dirty="0">
                <a:solidFill>
                  <a:srgbClr val="00B0F0"/>
                </a:solidFill>
              </a:rPr>
              <a:t>Significado de Motivación en el diccionario de la Real Academia Española</a:t>
            </a:r>
            <a:r>
              <a:rPr lang="es-MX" sz="2000" dirty="0">
                <a:solidFill>
                  <a:srgbClr val="00B0F0"/>
                </a:solidFill>
              </a:rPr>
              <a:t>).</a:t>
            </a:r>
          </a:p>
        </p:txBody>
      </p:sp>
      <p:pic>
        <p:nvPicPr>
          <p:cNvPr id="5" name="Picture 2" descr="https://lh6.googleusercontent.com/-efLfUYui11M/U35VSL9XFkI/AAAAAAAARCs/EEOAxLhUK7g/s512/cliente-inter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1317" y="3485984"/>
            <a:ext cx="4594781" cy="2934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16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Rectángulo 1"/>
          <p:cNvSpPr/>
          <p:nvPr/>
        </p:nvSpPr>
        <p:spPr>
          <a:xfrm>
            <a:off x="6154485" y="3896534"/>
            <a:ext cx="5364939" cy="1938992"/>
          </a:xfrm>
          <a:prstGeom prst="rect">
            <a:avLst/>
          </a:prstGeom>
        </p:spPr>
        <p:txBody>
          <a:bodyPr wrap="square">
            <a:spAutoFit/>
          </a:bodyPr>
          <a:lstStyle/>
          <a:p>
            <a:pPr algn="just">
              <a:buClr>
                <a:schemeClr val="accent6">
                  <a:lumMod val="75000"/>
                </a:schemeClr>
              </a:buClr>
            </a:pPr>
            <a:r>
              <a:rPr lang="es-MX" sz="2400" b="1" dirty="0">
                <a:solidFill>
                  <a:srgbClr val="993300"/>
                </a:solidFill>
              </a:rPr>
              <a:t>La motivación </a:t>
            </a:r>
            <a:r>
              <a:rPr lang="es-MX" sz="2400" dirty="0">
                <a:solidFill>
                  <a:srgbClr val="993300"/>
                </a:solidFill>
              </a:rPr>
              <a:t>es  la decisión de hacer una tarea, el deseo de invertir esfuerzos para llevarla a cabo y el empeño de persistir en ese esfuerzo. (Amabile y Kramer, 2012)</a:t>
            </a:r>
          </a:p>
        </p:txBody>
      </p:sp>
      <p:pic>
        <p:nvPicPr>
          <p:cNvPr id="3074" name="Picture 2" descr="http://blog.corentt.com/wp-content/uploads/2012/04/el-poder-de-la-motiv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859" y="2478505"/>
            <a:ext cx="5054087" cy="3262184"/>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687859" y="738303"/>
            <a:ext cx="5651157" cy="1677382"/>
          </a:xfrm>
          <a:prstGeom prst="rect">
            <a:avLst/>
          </a:prstGeom>
        </p:spPr>
        <p:txBody>
          <a:bodyPr wrap="square">
            <a:spAutoFit/>
          </a:bodyPr>
          <a:lstStyle/>
          <a:p>
            <a:pPr algn="just">
              <a:buClr>
                <a:schemeClr val="accent6">
                  <a:lumMod val="75000"/>
                </a:schemeClr>
              </a:buClr>
            </a:pPr>
            <a:r>
              <a:rPr lang="es-MX" sz="2500" b="1" dirty="0">
                <a:solidFill>
                  <a:srgbClr val="993300"/>
                </a:solidFill>
              </a:rPr>
              <a:t>La motivación </a:t>
            </a:r>
            <a:r>
              <a:rPr lang="es-MX" sz="2500" dirty="0">
                <a:solidFill>
                  <a:srgbClr val="993300"/>
                </a:solidFill>
              </a:rPr>
              <a:t>es un estado interno que incita, dirige y mantiene la conducta. (Woolfolk)</a:t>
            </a:r>
          </a:p>
          <a:p>
            <a:pPr algn="just">
              <a:buClr>
                <a:schemeClr val="accent6">
                  <a:lumMod val="75000"/>
                </a:schemeClr>
              </a:buClr>
            </a:pPr>
            <a:endParaRPr lang="es-MX" sz="2800" dirty="0">
              <a:solidFill>
                <a:schemeClr val="accent3"/>
              </a:solidFill>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0462" y="397042"/>
            <a:ext cx="3388914" cy="3236495"/>
          </a:xfrm>
          <a:prstGeom prst="rect">
            <a:avLst/>
          </a:prstGeom>
        </p:spPr>
      </p:pic>
    </p:spTree>
    <p:extLst>
      <p:ext uri="{BB962C8B-B14F-4D97-AF65-F5344CB8AC3E}">
        <p14:creationId xmlns:p14="http://schemas.microsoft.com/office/powerpoint/2010/main" val="3697472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FFFFE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08955" y="1046747"/>
            <a:ext cx="5426158" cy="1371600"/>
          </a:xfrm>
        </p:spPr>
        <p:txBody>
          <a:bodyPr>
            <a:normAutofit fontScale="90000"/>
          </a:bodyPr>
          <a:lstStyle/>
          <a:p>
            <a:r>
              <a:rPr lang="es-MX" sz="3100" dirty="0">
                <a:solidFill>
                  <a:srgbClr val="CC0099"/>
                </a:solidFill>
              </a:rPr>
              <a:t>La motivación es un proceso que incluye tendencias tanto de aproximación como de alejamiento</a:t>
            </a:r>
            <a:r>
              <a:rPr lang="es-MX" dirty="0">
                <a:solidFill>
                  <a:srgbClr val="CC0099"/>
                </a:solidFill>
              </a:rPr>
              <a:t>.</a:t>
            </a:r>
          </a:p>
        </p:txBody>
      </p:sp>
      <p:sp>
        <p:nvSpPr>
          <p:cNvPr id="4" name="Marcador de texto 3"/>
          <p:cNvSpPr>
            <a:spLocks noGrp="1"/>
          </p:cNvSpPr>
          <p:nvPr>
            <p:ph type="body" sz="half" idx="2"/>
          </p:nvPr>
        </p:nvSpPr>
        <p:spPr>
          <a:xfrm>
            <a:off x="6235113" y="4076698"/>
            <a:ext cx="5426158" cy="1828800"/>
          </a:xfrm>
        </p:spPr>
        <p:txBody>
          <a:bodyPr>
            <a:normAutofit/>
          </a:bodyPr>
          <a:lstStyle/>
          <a:p>
            <a:r>
              <a:rPr lang="es-MX" sz="2400" dirty="0">
                <a:solidFill>
                  <a:srgbClr val="CC0066"/>
                </a:solidFill>
              </a:rPr>
              <a:t>Puede ser regulada y auto-regulada, por lo tanto puede ser aprendida y desarrollada; y de igual forma que se puede hacer consciente al individuo.</a:t>
            </a:r>
          </a:p>
        </p:txBody>
      </p:sp>
      <p:pic>
        <p:nvPicPr>
          <p:cNvPr id="2050" name="Picture 2" descr="Resultado de imagen para la motivación huma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5709" y="2647434"/>
            <a:ext cx="3604485" cy="360448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la motivación huma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9430" y="625644"/>
            <a:ext cx="4737524" cy="3162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606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E7F5FD"/>
        </a:solidFill>
        <a:effectLst/>
      </p:bgPr>
    </p:bg>
    <p:spTree>
      <p:nvGrpSpPr>
        <p:cNvPr id="1" name=""/>
        <p:cNvGrpSpPr/>
        <p:nvPr/>
      </p:nvGrpSpPr>
      <p:grpSpPr>
        <a:xfrm>
          <a:off x="0" y="0"/>
          <a:ext cx="0" cy="0"/>
          <a:chOff x="0" y="0"/>
          <a:chExt cx="0" cy="0"/>
        </a:xfrm>
      </p:grpSpPr>
      <p:sp useBgFill="1">
        <p:nvSpPr>
          <p:cNvPr id="5" name="Título 4"/>
          <p:cNvSpPr>
            <a:spLocks noGrp="1"/>
          </p:cNvSpPr>
          <p:nvPr>
            <p:ph type="title"/>
          </p:nvPr>
        </p:nvSpPr>
        <p:spPr>
          <a:xfrm>
            <a:off x="1341648" y="481913"/>
            <a:ext cx="10304035" cy="1013255"/>
          </a:xfrm>
        </p:spPr>
        <p:txBody>
          <a:bodyPr>
            <a:noAutofit/>
          </a:bodyPr>
          <a:lstStyle/>
          <a:p>
            <a:r>
              <a:rPr lang="es-MX" sz="2400" dirty="0">
                <a:solidFill>
                  <a:srgbClr val="FF0000"/>
                </a:solidFill>
              </a:rPr>
              <a:t>En cuanto a las perspectivas  teóricas siguiendo la clasificación de Reevé (1994); en función de los determinantes causales de la conducta puede ser:</a:t>
            </a:r>
          </a:p>
        </p:txBody>
      </p:sp>
      <p:sp>
        <p:nvSpPr>
          <p:cNvPr id="6" name="Marcador de contenido 5"/>
          <p:cNvSpPr>
            <a:spLocks noGrp="1"/>
          </p:cNvSpPr>
          <p:nvPr>
            <p:ph idx="1"/>
          </p:nvPr>
        </p:nvSpPr>
        <p:spPr>
          <a:xfrm>
            <a:off x="1484308" y="1612231"/>
            <a:ext cx="10018713" cy="4656221"/>
          </a:xfrm>
          <a:solidFill>
            <a:srgbClr val="E7F5FD"/>
          </a:solidFill>
        </p:spPr>
        <p:txBody>
          <a:bodyPr>
            <a:noAutofit/>
          </a:bodyPr>
          <a:lstStyle/>
          <a:p>
            <a:pPr marL="0" indent="0" algn="just">
              <a:buClr>
                <a:srgbClr val="CC0066"/>
              </a:buClr>
              <a:buNone/>
            </a:pPr>
            <a:r>
              <a:rPr lang="es-MX" sz="2200" b="1" dirty="0">
                <a:solidFill>
                  <a:srgbClr val="FF8D3F"/>
                </a:solidFill>
              </a:rPr>
              <a:t>Motivación fisiológica </a:t>
            </a:r>
            <a:r>
              <a:rPr lang="es-MX" sz="2200" dirty="0">
                <a:solidFill>
                  <a:srgbClr val="336699"/>
                </a:solidFill>
              </a:rPr>
              <a:t>(biológico) donde se explora cómo el sistema nervioso y endocrino inciden en los motivos.</a:t>
            </a:r>
          </a:p>
          <a:p>
            <a:pPr marL="0" indent="0" algn="just">
              <a:buClr>
                <a:srgbClr val="CC0066"/>
              </a:buClr>
              <a:buNone/>
            </a:pPr>
            <a:r>
              <a:rPr lang="es-MX" sz="2200" b="1" dirty="0">
                <a:solidFill>
                  <a:srgbClr val="FF8D3F"/>
                </a:solidFill>
              </a:rPr>
              <a:t>Motivación intrínseca y extrínseca</a:t>
            </a:r>
            <a:r>
              <a:rPr lang="es-MX" sz="2200" dirty="0">
                <a:solidFill>
                  <a:srgbClr val="FF8D3F"/>
                </a:solidFill>
              </a:rPr>
              <a:t> </a:t>
            </a:r>
            <a:r>
              <a:rPr lang="es-MX" sz="2200" dirty="0">
                <a:solidFill>
                  <a:srgbClr val="336699"/>
                </a:solidFill>
              </a:rPr>
              <a:t>(conductista) donde prevalecen las causas externas al individuo, como </a:t>
            </a:r>
            <a:r>
              <a:rPr lang="es-MX" sz="2200" i="1" dirty="0">
                <a:solidFill>
                  <a:srgbClr val="336699"/>
                </a:solidFill>
              </a:rPr>
              <a:t>el refuerzo y el castigo </a:t>
            </a:r>
            <a:r>
              <a:rPr lang="es-MX" sz="2200" dirty="0">
                <a:solidFill>
                  <a:srgbClr val="336699"/>
                </a:solidFill>
              </a:rPr>
              <a:t>explican al comportamiento humano. Y a nivel intrínseco las causas se refieren a aspectos como </a:t>
            </a:r>
            <a:r>
              <a:rPr lang="es-MX" sz="2200" i="1" dirty="0">
                <a:solidFill>
                  <a:srgbClr val="336699"/>
                </a:solidFill>
              </a:rPr>
              <a:t>la competencia y curiosidad.</a:t>
            </a:r>
          </a:p>
          <a:p>
            <a:pPr marL="0" indent="0" algn="just">
              <a:buClr>
                <a:srgbClr val="CC0066"/>
              </a:buClr>
              <a:buNone/>
            </a:pPr>
            <a:r>
              <a:rPr lang="es-MX" sz="2200" b="1" dirty="0">
                <a:solidFill>
                  <a:srgbClr val="FF8D3F"/>
                </a:solidFill>
              </a:rPr>
              <a:t>Motivación cognitiva</a:t>
            </a:r>
            <a:r>
              <a:rPr lang="es-MX" sz="2200" dirty="0">
                <a:solidFill>
                  <a:srgbClr val="FF8D3F"/>
                </a:solidFill>
              </a:rPr>
              <a:t> </a:t>
            </a:r>
            <a:r>
              <a:rPr lang="es-MX" sz="2200" dirty="0">
                <a:solidFill>
                  <a:srgbClr val="336699"/>
                </a:solidFill>
              </a:rPr>
              <a:t>(fisiológica y motivación intrínseca) donde  las causas son internas al individuo, los conceptos son: metas objetivos, atribuciones, expectativas, auto-eficacia, etc.</a:t>
            </a:r>
          </a:p>
          <a:p>
            <a:pPr marL="0" indent="0" algn="just">
              <a:buClr>
                <a:srgbClr val="CC0066"/>
              </a:buClr>
              <a:buNone/>
            </a:pPr>
            <a:r>
              <a:rPr lang="es-MX" sz="2200" b="1" dirty="0">
                <a:solidFill>
                  <a:srgbClr val="FF8D3F"/>
                </a:solidFill>
              </a:rPr>
              <a:t>Diferencias individuales </a:t>
            </a:r>
            <a:r>
              <a:rPr lang="es-MX" sz="2200" dirty="0">
                <a:solidFill>
                  <a:srgbClr val="336699"/>
                </a:solidFill>
              </a:rPr>
              <a:t>(personalidad) se centran en el temperamento y creencias de control.</a:t>
            </a:r>
          </a:p>
          <a:p>
            <a:pPr marL="0" indent="0" algn="just">
              <a:buClr>
                <a:srgbClr val="CC0066"/>
              </a:buClr>
              <a:buNone/>
            </a:pPr>
            <a:r>
              <a:rPr lang="es-MX" sz="2200" b="1" dirty="0">
                <a:solidFill>
                  <a:srgbClr val="FF8D3F"/>
                </a:solidFill>
              </a:rPr>
              <a:t>Las emociones</a:t>
            </a:r>
            <a:r>
              <a:rPr lang="es-MX" sz="2200" dirty="0">
                <a:solidFill>
                  <a:srgbClr val="336699"/>
                </a:solidFill>
              </a:rPr>
              <a:t> son tipos especiales de motivos.</a:t>
            </a:r>
          </a:p>
        </p:txBody>
      </p:sp>
    </p:spTree>
    <p:extLst>
      <p:ext uri="{BB962C8B-B14F-4D97-AF65-F5344CB8AC3E}">
        <p14:creationId xmlns:p14="http://schemas.microsoft.com/office/powerpoint/2010/main" val="539255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FFFEF"/>
        </a:solidFill>
        <a:effectLst/>
      </p:bgPr>
    </p:bg>
    <p:spTree>
      <p:nvGrpSpPr>
        <p:cNvPr id="1" name=""/>
        <p:cNvGrpSpPr/>
        <p:nvPr/>
      </p:nvGrpSpPr>
      <p:grpSpPr>
        <a:xfrm>
          <a:off x="0" y="0"/>
          <a:ext cx="0" cy="0"/>
          <a:chOff x="0" y="0"/>
          <a:chExt cx="0" cy="0"/>
        </a:xfrm>
      </p:grpSpPr>
      <p:sp>
        <p:nvSpPr>
          <p:cNvPr id="2" name="Rectángulo 1"/>
          <p:cNvSpPr/>
          <p:nvPr/>
        </p:nvSpPr>
        <p:spPr>
          <a:xfrm>
            <a:off x="1256212" y="867281"/>
            <a:ext cx="6096000" cy="5170646"/>
          </a:xfrm>
          <a:prstGeom prst="rect">
            <a:avLst/>
          </a:prstGeom>
        </p:spPr>
        <p:txBody>
          <a:bodyPr>
            <a:spAutoFit/>
          </a:bodyPr>
          <a:lstStyle/>
          <a:p>
            <a:pPr algn="just"/>
            <a:r>
              <a:rPr lang="es-MX" sz="2400" dirty="0">
                <a:solidFill>
                  <a:srgbClr val="808000"/>
                </a:solidFill>
              </a:rPr>
              <a:t>A partir de la definición de </a:t>
            </a:r>
            <a:r>
              <a:rPr lang="es-MX" sz="2400" b="1" i="1" dirty="0">
                <a:solidFill>
                  <a:srgbClr val="808000"/>
                </a:solidFill>
              </a:rPr>
              <a:t>motivo</a:t>
            </a:r>
            <a:r>
              <a:rPr lang="es-MX" sz="2400" dirty="0">
                <a:solidFill>
                  <a:srgbClr val="808000"/>
                </a:solidFill>
              </a:rPr>
              <a:t>, Carrasco define la motivación como:</a:t>
            </a:r>
          </a:p>
          <a:p>
            <a:pPr algn="just"/>
            <a:endParaRPr lang="es-MX" sz="2400" b="1" dirty="0">
              <a:solidFill>
                <a:srgbClr val="808000"/>
              </a:solidFill>
            </a:endParaRPr>
          </a:p>
          <a:p>
            <a:pPr algn="ctr"/>
            <a:r>
              <a:rPr lang="es-MX" sz="2400" b="1" dirty="0">
                <a:solidFill>
                  <a:srgbClr val="808000"/>
                </a:solidFill>
              </a:rPr>
              <a:t>“Un motivo </a:t>
            </a:r>
            <a:r>
              <a:rPr lang="es-MX" sz="2400" dirty="0">
                <a:solidFill>
                  <a:srgbClr val="808000"/>
                </a:solidFill>
              </a:rPr>
              <a:t>es algo que constituye un valor para alguien”. </a:t>
            </a:r>
          </a:p>
          <a:p>
            <a:pPr algn="ctr"/>
            <a:endParaRPr lang="es-MX" sz="2400" dirty="0">
              <a:solidFill>
                <a:srgbClr val="808000"/>
              </a:solidFill>
            </a:endParaRPr>
          </a:p>
          <a:p>
            <a:pPr algn="just"/>
            <a:r>
              <a:rPr lang="es-MX" sz="2400" b="1" dirty="0">
                <a:solidFill>
                  <a:srgbClr val="808000"/>
                </a:solidFill>
              </a:rPr>
              <a:t>La motivación</a:t>
            </a:r>
            <a:r>
              <a:rPr lang="es-MX" sz="2400" dirty="0">
                <a:solidFill>
                  <a:srgbClr val="808000"/>
                </a:solidFill>
              </a:rPr>
              <a:t>, pues, está constituida por el conjunto de valores que hacen que un sujeto “se ponga en marcha” para su consecución. La motivación hace que salgamos de la indiferencia para intentar conseguir el objetivo previsto. Entre motivo y valor no hay diferencia: motiva lo que vale para cada sujeto.</a:t>
            </a:r>
          </a:p>
          <a:p>
            <a:pPr algn="just"/>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6426" y="1634835"/>
            <a:ext cx="3803369" cy="3803369"/>
          </a:xfrm>
          <a:prstGeom prst="rect">
            <a:avLst/>
          </a:prstGeom>
        </p:spPr>
      </p:pic>
    </p:spTree>
    <p:extLst>
      <p:ext uri="{BB962C8B-B14F-4D97-AF65-F5344CB8AC3E}">
        <p14:creationId xmlns:p14="http://schemas.microsoft.com/office/powerpoint/2010/main" val="15759155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2584</TotalTime>
  <Words>2587</Words>
  <Application>Microsoft Office PowerPoint</Application>
  <PresentationFormat>Panorámica</PresentationFormat>
  <Paragraphs>250</Paragraphs>
  <Slides>45</Slides>
  <Notes>10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45</vt:i4>
      </vt:variant>
    </vt:vector>
  </HeadingPairs>
  <TitlesOfParts>
    <vt:vector size="57" baseType="lpstr">
      <vt:lpstr>Arial</vt:lpstr>
      <vt:lpstr>Calibri</vt:lpstr>
      <vt:lpstr>Californian FB</vt:lpstr>
      <vt:lpstr>Corbel</vt:lpstr>
      <vt:lpstr>Courier New</vt:lpstr>
      <vt:lpstr>Helvetica Neue</vt:lpstr>
      <vt:lpstr>Lucida Calligraphy</vt:lpstr>
      <vt:lpstr>Lucida Handwriting</vt:lpstr>
      <vt:lpstr>Script MT Bold</vt:lpstr>
      <vt:lpstr>Tahoma</vt:lpstr>
      <vt:lpstr>Wingdings</vt:lpstr>
      <vt:lpstr>Parallax</vt:lpstr>
      <vt:lpstr>UNIVERSIDAD AUTÓNOMA DEL ESTADO DE MÉXICO PLANTEL “LIC. ADOLFO LÓPEZ MATEOS” DE LA ESCUELA PREPARATORIA  DESARROLLO PERSONAL</vt:lpstr>
      <vt:lpstr>MÓDULO III  “Desarrollando capacidades para alcanzar mis metas”</vt:lpstr>
      <vt:lpstr>COMPETENCIAS A DESARROLLAR</vt:lpstr>
      <vt:lpstr>Presentación de PowerPoint</vt:lpstr>
      <vt:lpstr>Presentación de PowerPoint</vt:lpstr>
      <vt:lpstr>Presentación de PowerPoint</vt:lpstr>
      <vt:lpstr>La motivación es un proceso que incluye tendencias tanto de aproximación como de alejamiento.</vt:lpstr>
      <vt:lpstr>En cuanto a las perspectivas  teóricas siguiendo la clasificación de Reevé (1994); en función de los determinantes causales de la conducta puede ser:</vt:lpstr>
      <vt:lpstr>Presentación de PowerPoint</vt:lpstr>
      <vt:lpstr>Presentación de PowerPoint</vt:lpstr>
      <vt:lpstr>CAUSAS QUE GENERAN LA MOTIVACIÓN</vt:lpstr>
      <vt:lpstr>FACTORES INTRÍNSECOS E EXTRÍNSECOS</vt:lpstr>
      <vt:lpstr>ELEMENTOS AL CONCEPTO DE MOTIVACIÓN:</vt:lpstr>
      <vt:lpstr>Presentación de PowerPoint</vt:lpstr>
      <vt:lpstr>Presentación de PowerPoint</vt:lpstr>
      <vt:lpstr>La motivación se manifiesta en la persona como:</vt:lpstr>
      <vt:lpstr>Presentación de PowerPoint</vt:lpstr>
      <vt:lpstr>Motivación intrínseca</vt:lpstr>
      <vt:lpstr>Presentación de PowerPoint</vt:lpstr>
      <vt:lpstr>Presentación de PowerPoint</vt:lpstr>
      <vt:lpstr>EJEMPLOS  DE MOTIVACIÓN  EXTRÍNSECA</vt:lpstr>
      <vt:lpstr>Teoría de la pirámide de las necesidades de Maslow</vt:lpstr>
      <vt:lpstr>Pirámide de Maslow: Jerarquía de necesidades</vt:lpstr>
      <vt:lpstr>Presentación de PowerPoint</vt:lpstr>
      <vt:lpstr>Presentación de PowerPoint</vt:lpstr>
      <vt:lpstr>PRINCIPALES MOTIVACIONES VITALES DE LOS ADOLESCENTES</vt:lpstr>
      <vt:lpstr>PRINCIPALES SITUACIONES PROBLEMA DE LOS ADOLESCENTES</vt:lpstr>
      <vt:lpstr>METAS MARTE</vt:lpstr>
      <vt:lpstr>Presentación de PowerPoint</vt:lpstr>
      <vt:lpstr>Presentación de PowerPoint</vt:lpstr>
      <vt:lpstr>INICIATIVA</vt:lpstr>
      <vt:lpstr>AUTODISCIPLINA</vt:lpstr>
      <vt:lpstr>Presentación de PowerPoint</vt:lpstr>
      <vt:lpstr>“Ten disciplina para hacer las pequeñas cosas que no te gustan, y podrás pasar la vida haciendo grandes cosas que sí te gustan”.</vt:lpstr>
      <vt:lpstr>“La perseverancia es aquello que uno se propone alcanzar y por el cual empleará los medios, las estrategias que sean necesarias para llegar a tal o cual fin”.</vt:lpstr>
      <vt:lpstr>Presentación de PowerPoint</vt:lpstr>
      <vt:lpstr>ESTRATEGIAS QUE LE PERMITEN MANTENERSE MOTIVADO PARA EL LOGRO DE SUS METAS </vt:lpstr>
      <vt:lpstr>Presentación de PowerPoint</vt:lpstr>
      <vt:lpstr>Presentación de PowerPoint</vt:lpstr>
      <vt:lpstr>Como motivar positivamente</vt:lpstr>
      <vt:lpstr>LA IMPORTANCIA DE LA PERSEVERANCIA Y LA RELACIÓN DE ESTA CON LA MOTIVACIÓN PARA EL LOGRO DE METAS Y PROYECTOS</vt:lpstr>
      <vt:lpstr>BIBLIOGRAFÍA</vt:lpstr>
      <vt:lpstr>MESOGRAFÍA</vt:lpstr>
      <vt:lpstr>MESOGRAFÍA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DESARROLLANDO CAPACIDADES PARA ALCANZAR MIS METAS</dc:title>
  <dc:creator>SANDRA</dc:creator>
  <cp:lastModifiedBy>SANDRA</cp:lastModifiedBy>
  <cp:revision>380</cp:revision>
  <cp:lastPrinted>2017-06-30T22:45:24Z</cp:lastPrinted>
  <dcterms:created xsi:type="dcterms:W3CDTF">2017-03-01T22:08:06Z</dcterms:created>
  <dcterms:modified xsi:type="dcterms:W3CDTF">2017-07-01T09:47:20Z</dcterms:modified>
</cp:coreProperties>
</file>