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2" r:id="rId2"/>
    <p:sldId id="262" r:id="rId3"/>
    <p:sldId id="263" r:id="rId4"/>
    <p:sldId id="293" r:id="rId5"/>
    <p:sldId id="296" r:id="rId6"/>
    <p:sldId id="297" r:id="rId7"/>
    <p:sldId id="298" r:id="rId8"/>
    <p:sldId id="299" r:id="rId9"/>
    <p:sldId id="264" r:id="rId10"/>
    <p:sldId id="257" r:id="rId11"/>
    <p:sldId id="258" r:id="rId12"/>
    <p:sldId id="259" r:id="rId13"/>
    <p:sldId id="261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9" r:id="rId26"/>
    <p:sldId id="276" r:id="rId27"/>
    <p:sldId id="287" r:id="rId28"/>
    <p:sldId id="280" r:id="rId29"/>
    <p:sldId id="281" r:id="rId30"/>
    <p:sldId id="282" r:id="rId31"/>
    <p:sldId id="283" r:id="rId32"/>
    <p:sldId id="284" r:id="rId33"/>
    <p:sldId id="285" r:id="rId34"/>
    <p:sldId id="289" r:id="rId35"/>
    <p:sldId id="290" r:id="rId36"/>
    <p:sldId id="291" r:id="rId37"/>
    <p:sldId id="294" r:id="rId38"/>
    <p:sldId id="295" r:id="rId39"/>
    <p:sldId id="286" r:id="rId40"/>
    <p:sldId id="260" r:id="rId41"/>
    <p:sldId id="300" r:id="rId42"/>
    <p:sldId id="301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41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58" y="-90"/>
      </p:cViewPr>
      <p:guideLst>
        <p:guide orient="horz" pos="234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51DC0-DF85-4281-9CEB-38B2FBA0960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>
        <a:scene3d>
          <a:camera prst="isometricOffAxis1Right"/>
          <a:lightRig rig="threePt" dir="t"/>
        </a:scene3d>
      </dgm:spPr>
      <dgm:t>
        <a:bodyPr/>
        <a:lstStyle/>
        <a:p>
          <a:endParaRPr lang="es-MX"/>
        </a:p>
      </dgm:t>
    </dgm:pt>
    <dgm:pt modelId="{F12037BB-B6F4-4078-8F1F-252EB9A04412}">
      <dgm:prSet phldrT="[Texto]" custT="1"/>
      <dgm:spPr>
        <a:solidFill>
          <a:srgbClr val="FF9900"/>
        </a:solidFill>
      </dgm:spPr>
      <dgm:t>
        <a:bodyPr/>
        <a:lstStyle/>
        <a:p>
          <a:r>
            <a:rPr lang="es-MX" sz="4000" dirty="0" smtClean="0">
              <a:solidFill>
                <a:schemeClr val="bg1"/>
              </a:solidFill>
            </a:rPr>
            <a:t>Derecho Público</a:t>
          </a:r>
          <a:endParaRPr lang="es-MX" sz="4000" dirty="0">
            <a:solidFill>
              <a:schemeClr val="bg1"/>
            </a:solidFill>
          </a:endParaRPr>
        </a:p>
      </dgm:t>
    </dgm:pt>
    <dgm:pt modelId="{6697D2C8-28ED-4620-88C6-E2C46F65289E}" type="parTrans" cxnId="{E4790507-C88A-49F6-A1C6-89A0BA0387CE}">
      <dgm:prSet/>
      <dgm:spPr/>
      <dgm:t>
        <a:bodyPr/>
        <a:lstStyle/>
        <a:p>
          <a:endParaRPr lang="es-MX"/>
        </a:p>
      </dgm:t>
    </dgm:pt>
    <dgm:pt modelId="{8D0F3B29-FABC-42B7-AAD8-EF72CC85839B}" type="sibTrans" cxnId="{E4790507-C88A-49F6-A1C6-89A0BA0387CE}">
      <dgm:prSet/>
      <dgm:spPr/>
      <dgm:t>
        <a:bodyPr/>
        <a:lstStyle/>
        <a:p>
          <a:endParaRPr lang="es-MX"/>
        </a:p>
      </dgm:t>
    </dgm:pt>
    <dgm:pt modelId="{852EF325-494A-4C5E-BC97-CF0A8209A347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MX" sz="4000" dirty="0" smtClean="0">
              <a:solidFill>
                <a:schemeClr val="bg1"/>
              </a:solidFill>
            </a:rPr>
            <a:t>Derecho privado</a:t>
          </a:r>
          <a:endParaRPr lang="es-MX" sz="4000" dirty="0">
            <a:solidFill>
              <a:schemeClr val="bg1"/>
            </a:solidFill>
          </a:endParaRPr>
        </a:p>
      </dgm:t>
    </dgm:pt>
    <dgm:pt modelId="{C2F2A8F3-9219-4682-B215-48C4D46AD3E6}" type="parTrans" cxnId="{C3E2D1A9-F322-457C-BF03-90101FB2F8BD}">
      <dgm:prSet/>
      <dgm:spPr/>
      <dgm:t>
        <a:bodyPr/>
        <a:lstStyle/>
        <a:p>
          <a:endParaRPr lang="es-MX"/>
        </a:p>
      </dgm:t>
    </dgm:pt>
    <dgm:pt modelId="{BC1CF25E-A2C1-44B5-9BEB-34E62E073CAD}" type="sibTrans" cxnId="{C3E2D1A9-F322-457C-BF03-90101FB2F8BD}">
      <dgm:prSet/>
      <dgm:spPr/>
      <dgm:t>
        <a:bodyPr/>
        <a:lstStyle/>
        <a:p>
          <a:endParaRPr lang="es-MX"/>
        </a:p>
      </dgm:t>
    </dgm:pt>
    <dgm:pt modelId="{1390493F-01FC-447C-A58A-472C0FED78BF}">
      <dgm:prSet phldrT="[Texto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s-MX" sz="4000" dirty="0" smtClean="0">
              <a:solidFill>
                <a:schemeClr val="bg1"/>
              </a:solidFill>
            </a:rPr>
            <a:t>Derecho Social</a:t>
          </a:r>
          <a:endParaRPr lang="es-MX" sz="4000" dirty="0">
            <a:solidFill>
              <a:schemeClr val="bg1"/>
            </a:solidFill>
          </a:endParaRPr>
        </a:p>
      </dgm:t>
    </dgm:pt>
    <dgm:pt modelId="{5316858B-C279-4969-9302-BB0E9B220B33}" type="parTrans" cxnId="{B855F6F4-E09C-469E-B2AE-08FD52938F8F}">
      <dgm:prSet/>
      <dgm:spPr/>
      <dgm:t>
        <a:bodyPr/>
        <a:lstStyle/>
        <a:p>
          <a:endParaRPr lang="es-MX"/>
        </a:p>
      </dgm:t>
    </dgm:pt>
    <dgm:pt modelId="{18D10C45-DAF6-4AAD-8C6D-01238922990B}" type="sibTrans" cxnId="{B855F6F4-E09C-469E-B2AE-08FD52938F8F}">
      <dgm:prSet/>
      <dgm:spPr/>
      <dgm:t>
        <a:bodyPr/>
        <a:lstStyle/>
        <a:p>
          <a:endParaRPr lang="es-MX"/>
        </a:p>
      </dgm:t>
    </dgm:pt>
    <dgm:pt modelId="{6FFFA0A9-A24E-45B8-A3DE-47596A78C94C}" type="pres">
      <dgm:prSet presAssocID="{72951DC0-DF85-4281-9CEB-38B2FBA0960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EFD7E9-5186-4E9F-9762-719003748A2A}" type="pres">
      <dgm:prSet presAssocID="{F12037BB-B6F4-4078-8F1F-252EB9A04412}" presName="parentLin" presStyleCnt="0"/>
      <dgm:spPr/>
      <dgm:t>
        <a:bodyPr/>
        <a:lstStyle/>
        <a:p>
          <a:endParaRPr lang="es-MX"/>
        </a:p>
      </dgm:t>
    </dgm:pt>
    <dgm:pt modelId="{95FA741A-64D8-448E-A51E-2FD757F350A7}" type="pres">
      <dgm:prSet presAssocID="{F12037BB-B6F4-4078-8F1F-252EB9A04412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8103A8AB-0508-412F-8707-7275F24FFB28}" type="pres">
      <dgm:prSet presAssocID="{F12037BB-B6F4-4078-8F1F-252EB9A04412}" presName="parentText" presStyleLbl="node1" presStyleIdx="0" presStyleCnt="3" custLinFactX="-58418" custLinFactNeighborX="-100000" custLinFactNeighborY="-8793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4793C5-D1A7-4AD8-883D-B7592F97746D}" type="pres">
      <dgm:prSet presAssocID="{F12037BB-B6F4-4078-8F1F-252EB9A04412}" presName="negativeSpace" presStyleCnt="0"/>
      <dgm:spPr/>
      <dgm:t>
        <a:bodyPr/>
        <a:lstStyle/>
        <a:p>
          <a:endParaRPr lang="es-MX"/>
        </a:p>
      </dgm:t>
    </dgm:pt>
    <dgm:pt modelId="{F5FF5994-7854-42B9-8041-EC2215E516EA}" type="pres">
      <dgm:prSet presAssocID="{F12037BB-B6F4-4078-8F1F-252EB9A04412}" presName="childText" presStyleLbl="conFgAcc1" presStyleIdx="0" presStyleCnt="3">
        <dgm:presLayoutVars>
          <dgm:bulletEnabled val="1"/>
        </dgm:presLayoutVars>
      </dgm:prSet>
      <dgm:spPr>
        <a:noFill/>
      </dgm:spPr>
      <dgm:t>
        <a:bodyPr/>
        <a:lstStyle/>
        <a:p>
          <a:endParaRPr lang="es-MX"/>
        </a:p>
      </dgm:t>
    </dgm:pt>
    <dgm:pt modelId="{93557717-4771-4AF5-B539-6DFD297E1069}" type="pres">
      <dgm:prSet presAssocID="{8D0F3B29-FABC-42B7-AAD8-EF72CC85839B}" presName="spaceBetweenRectangles" presStyleCnt="0"/>
      <dgm:spPr/>
      <dgm:t>
        <a:bodyPr/>
        <a:lstStyle/>
        <a:p>
          <a:endParaRPr lang="es-MX"/>
        </a:p>
      </dgm:t>
    </dgm:pt>
    <dgm:pt modelId="{BA21DAA6-525E-49D8-BA5A-07E6ED54A320}" type="pres">
      <dgm:prSet presAssocID="{852EF325-494A-4C5E-BC97-CF0A8209A347}" presName="parentLin" presStyleCnt="0"/>
      <dgm:spPr/>
      <dgm:t>
        <a:bodyPr/>
        <a:lstStyle/>
        <a:p>
          <a:endParaRPr lang="es-MX"/>
        </a:p>
      </dgm:t>
    </dgm:pt>
    <dgm:pt modelId="{89AE15C3-97B1-4F4C-9F0A-3B479A3F7BD5}" type="pres">
      <dgm:prSet presAssocID="{852EF325-494A-4C5E-BC97-CF0A8209A347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3773254-0DEA-4C11-A773-BFF136061696}" type="pres">
      <dgm:prSet presAssocID="{852EF325-494A-4C5E-BC97-CF0A8209A347}" presName="parentText" presStyleLbl="node1" presStyleIdx="1" presStyleCnt="3" custLinFactX="7944" custLinFactNeighborX="100000" custLinFactNeighborY="19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D72DC5-F5F7-4010-9E36-90978FF63303}" type="pres">
      <dgm:prSet presAssocID="{852EF325-494A-4C5E-BC97-CF0A8209A347}" presName="negativeSpace" presStyleCnt="0"/>
      <dgm:spPr/>
      <dgm:t>
        <a:bodyPr/>
        <a:lstStyle/>
        <a:p>
          <a:endParaRPr lang="es-MX"/>
        </a:p>
      </dgm:t>
    </dgm:pt>
    <dgm:pt modelId="{D5691F51-8EB6-4F91-91CC-5B2A1F6AEE31}" type="pres">
      <dgm:prSet presAssocID="{852EF325-494A-4C5E-BC97-CF0A8209A347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96F228B-8E18-484D-9ABD-682AD5214119}" type="pres">
      <dgm:prSet presAssocID="{BC1CF25E-A2C1-44B5-9BEB-34E62E073CAD}" presName="spaceBetweenRectangles" presStyleCnt="0"/>
      <dgm:spPr/>
      <dgm:t>
        <a:bodyPr/>
        <a:lstStyle/>
        <a:p>
          <a:endParaRPr lang="es-MX"/>
        </a:p>
      </dgm:t>
    </dgm:pt>
    <dgm:pt modelId="{61A89D15-5B2F-46A7-BEF8-2E07462C1D13}" type="pres">
      <dgm:prSet presAssocID="{1390493F-01FC-447C-A58A-472C0FED78BF}" presName="parentLin" presStyleCnt="0"/>
      <dgm:spPr/>
      <dgm:t>
        <a:bodyPr/>
        <a:lstStyle/>
        <a:p>
          <a:endParaRPr lang="es-MX"/>
        </a:p>
      </dgm:t>
    </dgm:pt>
    <dgm:pt modelId="{A6E938FA-B6AE-4FE5-80CF-DD8188137781}" type="pres">
      <dgm:prSet presAssocID="{1390493F-01FC-447C-A58A-472C0FED78BF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207ACACD-EB36-4D2D-8FC0-67BC07EA0F7B}" type="pres">
      <dgm:prSet presAssocID="{1390493F-01FC-447C-A58A-472C0FED78BF}" presName="parentText" presStyleLbl="node1" presStyleIdx="2" presStyleCnt="3" custLinFactX="28655" custLinFactNeighborX="100000" custLinFactNeighborY="32429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A51D2A-0C11-4EEB-8C2D-2B8E64008A9C}" type="pres">
      <dgm:prSet presAssocID="{1390493F-01FC-447C-A58A-472C0FED78BF}" presName="negativeSpace" presStyleCnt="0"/>
      <dgm:spPr/>
      <dgm:t>
        <a:bodyPr/>
        <a:lstStyle/>
        <a:p>
          <a:endParaRPr lang="es-MX"/>
        </a:p>
      </dgm:t>
    </dgm:pt>
    <dgm:pt modelId="{53E9B802-25DE-4D8B-B996-B8BA1ADBE4D8}" type="pres">
      <dgm:prSet presAssocID="{1390493F-01FC-447C-A58A-472C0FED78B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F6FCB25-6296-4B2C-AE2D-96D927C06573}" type="presOf" srcId="{852EF325-494A-4C5E-BC97-CF0A8209A347}" destId="{89AE15C3-97B1-4F4C-9F0A-3B479A3F7BD5}" srcOrd="0" destOrd="0" presId="urn:microsoft.com/office/officeart/2005/8/layout/list1"/>
    <dgm:cxn modelId="{61140AFE-958D-4353-8D57-F617A1689FBB}" type="presOf" srcId="{72951DC0-DF85-4281-9CEB-38B2FBA09600}" destId="{6FFFA0A9-A24E-45B8-A3DE-47596A78C94C}" srcOrd="0" destOrd="0" presId="urn:microsoft.com/office/officeart/2005/8/layout/list1"/>
    <dgm:cxn modelId="{BA8E40D2-C68E-4ECD-9599-5C4E678F833B}" type="presOf" srcId="{F12037BB-B6F4-4078-8F1F-252EB9A04412}" destId="{95FA741A-64D8-448E-A51E-2FD757F350A7}" srcOrd="0" destOrd="0" presId="urn:microsoft.com/office/officeart/2005/8/layout/list1"/>
    <dgm:cxn modelId="{CD2A2E29-D33F-48C4-95EF-71171CB02AB2}" type="presOf" srcId="{F12037BB-B6F4-4078-8F1F-252EB9A04412}" destId="{8103A8AB-0508-412F-8707-7275F24FFB28}" srcOrd="1" destOrd="0" presId="urn:microsoft.com/office/officeart/2005/8/layout/list1"/>
    <dgm:cxn modelId="{73723786-B4A9-4F50-85FD-D81394FCF2FA}" type="presOf" srcId="{1390493F-01FC-447C-A58A-472C0FED78BF}" destId="{207ACACD-EB36-4D2D-8FC0-67BC07EA0F7B}" srcOrd="1" destOrd="0" presId="urn:microsoft.com/office/officeart/2005/8/layout/list1"/>
    <dgm:cxn modelId="{E4790507-C88A-49F6-A1C6-89A0BA0387CE}" srcId="{72951DC0-DF85-4281-9CEB-38B2FBA09600}" destId="{F12037BB-B6F4-4078-8F1F-252EB9A04412}" srcOrd="0" destOrd="0" parTransId="{6697D2C8-28ED-4620-88C6-E2C46F65289E}" sibTransId="{8D0F3B29-FABC-42B7-AAD8-EF72CC85839B}"/>
    <dgm:cxn modelId="{B855F6F4-E09C-469E-B2AE-08FD52938F8F}" srcId="{72951DC0-DF85-4281-9CEB-38B2FBA09600}" destId="{1390493F-01FC-447C-A58A-472C0FED78BF}" srcOrd="2" destOrd="0" parTransId="{5316858B-C279-4969-9302-BB0E9B220B33}" sibTransId="{18D10C45-DAF6-4AAD-8C6D-01238922990B}"/>
    <dgm:cxn modelId="{03EBD8C8-5229-4A16-A9C0-1A9EFA7E36CF}" type="presOf" srcId="{1390493F-01FC-447C-A58A-472C0FED78BF}" destId="{A6E938FA-B6AE-4FE5-80CF-DD8188137781}" srcOrd="0" destOrd="0" presId="urn:microsoft.com/office/officeart/2005/8/layout/list1"/>
    <dgm:cxn modelId="{C3E2D1A9-F322-457C-BF03-90101FB2F8BD}" srcId="{72951DC0-DF85-4281-9CEB-38B2FBA09600}" destId="{852EF325-494A-4C5E-BC97-CF0A8209A347}" srcOrd="1" destOrd="0" parTransId="{C2F2A8F3-9219-4682-B215-48C4D46AD3E6}" sibTransId="{BC1CF25E-A2C1-44B5-9BEB-34E62E073CAD}"/>
    <dgm:cxn modelId="{F161FC97-63ED-4C50-8F83-F491D9DD37C2}" type="presOf" srcId="{852EF325-494A-4C5E-BC97-CF0A8209A347}" destId="{03773254-0DEA-4C11-A773-BFF136061696}" srcOrd="1" destOrd="0" presId="urn:microsoft.com/office/officeart/2005/8/layout/list1"/>
    <dgm:cxn modelId="{423370C4-5549-450B-8F7E-A0D62D4A9E19}" type="presParOf" srcId="{6FFFA0A9-A24E-45B8-A3DE-47596A78C94C}" destId="{37EFD7E9-5186-4E9F-9762-719003748A2A}" srcOrd="0" destOrd="0" presId="urn:microsoft.com/office/officeart/2005/8/layout/list1"/>
    <dgm:cxn modelId="{FC9053DE-9C28-4C63-B5F7-49A591699574}" type="presParOf" srcId="{37EFD7E9-5186-4E9F-9762-719003748A2A}" destId="{95FA741A-64D8-448E-A51E-2FD757F350A7}" srcOrd="0" destOrd="0" presId="urn:microsoft.com/office/officeart/2005/8/layout/list1"/>
    <dgm:cxn modelId="{F3E4AEFD-F5C0-4B55-A4F9-C2AC8101057A}" type="presParOf" srcId="{37EFD7E9-5186-4E9F-9762-719003748A2A}" destId="{8103A8AB-0508-412F-8707-7275F24FFB28}" srcOrd="1" destOrd="0" presId="urn:microsoft.com/office/officeart/2005/8/layout/list1"/>
    <dgm:cxn modelId="{3D0F5BBD-4225-428D-8AFD-AFA60EAC997E}" type="presParOf" srcId="{6FFFA0A9-A24E-45B8-A3DE-47596A78C94C}" destId="{354793C5-D1A7-4AD8-883D-B7592F97746D}" srcOrd="1" destOrd="0" presId="urn:microsoft.com/office/officeart/2005/8/layout/list1"/>
    <dgm:cxn modelId="{1795FE1A-22AA-4782-B191-04E9A4AA9034}" type="presParOf" srcId="{6FFFA0A9-A24E-45B8-A3DE-47596A78C94C}" destId="{F5FF5994-7854-42B9-8041-EC2215E516EA}" srcOrd="2" destOrd="0" presId="urn:microsoft.com/office/officeart/2005/8/layout/list1"/>
    <dgm:cxn modelId="{7D63332C-D106-4F6C-8E27-24B0EFEDC70E}" type="presParOf" srcId="{6FFFA0A9-A24E-45B8-A3DE-47596A78C94C}" destId="{93557717-4771-4AF5-B539-6DFD297E1069}" srcOrd="3" destOrd="0" presId="urn:microsoft.com/office/officeart/2005/8/layout/list1"/>
    <dgm:cxn modelId="{ABF70599-617C-4C5E-82D1-B8EF4C642B8A}" type="presParOf" srcId="{6FFFA0A9-A24E-45B8-A3DE-47596A78C94C}" destId="{BA21DAA6-525E-49D8-BA5A-07E6ED54A320}" srcOrd="4" destOrd="0" presId="urn:microsoft.com/office/officeart/2005/8/layout/list1"/>
    <dgm:cxn modelId="{FAEDEC5E-B531-4444-840E-4CFDEBC718E6}" type="presParOf" srcId="{BA21DAA6-525E-49D8-BA5A-07E6ED54A320}" destId="{89AE15C3-97B1-4F4C-9F0A-3B479A3F7BD5}" srcOrd="0" destOrd="0" presId="urn:microsoft.com/office/officeart/2005/8/layout/list1"/>
    <dgm:cxn modelId="{960DE7C7-72D4-4FC5-9236-FC110A736687}" type="presParOf" srcId="{BA21DAA6-525E-49D8-BA5A-07E6ED54A320}" destId="{03773254-0DEA-4C11-A773-BFF136061696}" srcOrd="1" destOrd="0" presId="urn:microsoft.com/office/officeart/2005/8/layout/list1"/>
    <dgm:cxn modelId="{A6361FFF-9E63-4D08-A563-0B2565570465}" type="presParOf" srcId="{6FFFA0A9-A24E-45B8-A3DE-47596A78C94C}" destId="{D7D72DC5-F5F7-4010-9E36-90978FF63303}" srcOrd="5" destOrd="0" presId="urn:microsoft.com/office/officeart/2005/8/layout/list1"/>
    <dgm:cxn modelId="{D7787196-B809-4438-B966-2B63738576E0}" type="presParOf" srcId="{6FFFA0A9-A24E-45B8-A3DE-47596A78C94C}" destId="{D5691F51-8EB6-4F91-91CC-5B2A1F6AEE31}" srcOrd="6" destOrd="0" presId="urn:microsoft.com/office/officeart/2005/8/layout/list1"/>
    <dgm:cxn modelId="{C7B819BF-F488-4137-BB80-5F8495C85743}" type="presParOf" srcId="{6FFFA0A9-A24E-45B8-A3DE-47596A78C94C}" destId="{C96F228B-8E18-484D-9ABD-682AD5214119}" srcOrd="7" destOrd="0" presId="urn:microsoft.com/office/officeart/2005/8/layout/list1"/>
    <dgm:cxn modelId="{F03B4A4B-CE61-42E6-BEAF-3B9EFE4A3E95}" type="presParOf" srcId="{6FFFA0A9-A24E-45B8-A3DE-47596A78C94C}" destId="{61A89D15-5B2F-46A7-BEF8-2E07462C1D13}" srcOrd="8" destOrd="0" presId="urn:microsoft.com/office/officeart/2005/8/layout/list1"/>
    <dgm:cxn modelId="{90D1D01E-A77C-42F9-8726-D73F8DADBB43}" type="presParOf" srcId="{61A89D15-5B2F-46A7-BEF8-2E07462C1D13}" destId="{A6E938FA-B6AE-4FE5-80CF-DD8188137781}" srcOrd="0" destOrd="0" presId="urn:microsoft.com/office/officeart/2005/8/layout/list1"/>
    <dgm:cxn modelId="{5F303747-4519-4024-B896-5A5B34DCA32C}" type="presParOf" srcId="{61A89D15-5B2F-46A7-BEF8-2E07462C1D13}" destId="{207ACACD-EB36-4D2D-8FC0-67BC07EA0F7B}" srcOrd="1" destOrd="0" presId="urn:microsoft.com/office/officeart/2005/8/layout/list1"/>
    <dgm:cxn modelId="{180D17D0-2FDB-45F2-8EB9-977EF04CE63D}" type="presParOf" srcId="{6FFFA0A9-A24E-45B8-A3DE-47596A78C94C}" destId="{2FA51D2A-0C11-4EEB-8C2D-2B8E64008A9C}" srcOrd="9" destOrd="0" presId="urn:microsoft.com/office/officeart/2005/8/layout/list1"/>
    <dgm:cxn modelId="{5835AA68-718F-45FE-B54F-A0988E02F66C}" type="presParOf" srcId="{6FFFA0A9-A24E-45B8-A3DE-47596A78C94C}" destId="{53E9B802-25DE-4D8B-B996-B8BA1ADBE4D8}" srcOrd="10" destOrd="0" presId="urn:microsoft.com/office/officeart/2005/8/layout/list1"/>
  </dgm:cxnLst>
  <dgm:bg>
    <a:solidFill>
      <a:schemeClr val="tx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F5994-7854-42B9-8041-EC2215E516EA}">
      <dsp:nvSpPr>
        <dsp:cNvPr id="0" name=""/>
        <dsp:cNvSpPr/>
      </dsp:nvSpPr>
      <dsp:spPr>
        <a:xfrm>
          <a:off x="0" y="579948"/>
          <a:ext cx="7488052" cy="982800"/>
        </a:xfrm>
        <a:prstGeom prst="rect">
          <a:avLst/>
        </a:prstGeom>
        <a:noFill/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03A8AB-0508-412F-8707-7275F24FFB28}">
      <dsp:nvSpPr>
        <dsp:cNvPr id="0" name=""/>
        <dsp:cNvSpPr/>
      </dsp:nvSpPr>
      <dsp:spPr>
        <a:xfrm>
          <a:off x="0" y="0"/>
          <a:ext cx="5241636" cy="1151280"/>
        </a:xfrm>
        <a:prstGeom prst="roundRect">
          <a:avLst/>
        </a:prstGeom>
        <a:solidFill>
          <a:srgbClr val="FF99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isometricOffAxis1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1" tIns="0" rIns="198121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bg1"/>
              </a:solidFill>
            </a:rPr>
            <a:t>Derecho Público</a:t>
          </a:r>
          <a:endParaRPr lang="es-MX" sz="4000" kern="1200" dirty="0">
            <a:solidFill>
              <a:schemeClr val="bg1"/>
            </a:solidFill>
          </a:endParaRPr>
        </a:p>
      </dsp:txBody>
      <dsp:txXfrm>
        <a:off x="56201" y="56201"/>
        <a:ext cx="5129234" cy="1038878"/>
      </dsp:txXfrm>
    </dsp:sp>
    <dsp:sp modelId="{D5691F51-8EB6-4F91-91CC-5B2A1F6AEE31}">
      <dsp:nvSpPr>
        <dsp:cNvPr id="0" name=""/>
        <dsp:cNvSpPr/>
      </dsp:nvSpPr>
      <dsp:spPr>
        <a:xfrm>
          <a:off x="0" y="2348988"/>
          <a:ext cx="7488052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773254-0DEA-4C11-A773-BFF136061696}">
      <dsp:nvSpPr>
        <dsp:cNvPr id="0" name=""/>
        <dsp:cNvSpPr/>
      </dsp:nvSpPr>
      <dsp:spPr>
        <a:xfrm>
          <a:off x="1165200" y="1992091"/>
          <a:ext cx="5241636" cy="1151280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isometricOffAxis1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1" tIns="0" rIns="198121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bg1"/>
              </a:solidFill>
            </a:rPr>
            <a:t>Derecho privado</a:t>
          </a:r>
          <a:endParaRPr lang="es-MX" sz="4000" kern="1200" dirty="0">
            <a:solidFill>
              <a:schemeClr val="bg1"/>
            </a:solidFill>
          </a:endParaRPr>
        </a:p>
      </dsp:txBody>
      <dsp:txXfrm>
        <a:off x="1221401" y="2048292"/>
        <a:ext cx="5129234" cy="1038878"/>
      </dsp:txXfrm>
    </dsp:sp>
    <dsp:sp modelId="{53E9B802-25DE-4D8B-B996-B8BA1ADBE4D8}">
      <dsp:nvSpPr>
        <dsp:cNvPr id="0" name=""/>
        <dsp:cNvSpPr/>
      </dsp:nvSpPr>
      <dsp:spPr>
        <a:xfrm>
          <a:off x="0" y="4118028"/>
          <a:ext cx="7488052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7ACACD-EB36-4D2D-8FC0-67BC07EA0F7B}">
      <dsp:nvSpPr>
        <dsp:cNvPr id="0" name=""/>
        <dsp:cNvSpPr/>
      </dsp:nvSpPr>
      <dsp:spPr>
        <a:xfrm>
          <a:off x="2246415" y="3915737"/>
          <a:ext cx="5241636" cy="1151280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isometricOffAxis1Right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1" tIns="0" rIns="198121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>
              <a:solidFill>
                <a:schemeClr val="bg1"/>
              </a:solidFill>
            </a:rPr>
            <a:t>Derecho Social</a:t>
          </a:r>
          <a:endParaRPr lang="es-MX" sz="4000" kern="1200" dirty="0">
            <a:solidFill>
              <a:schemeClr val="bg1"/>
            </a:solidFill>
          </a:endParaRPr>
        </a:p>
      </dsp:txBody>
      <dsp:txXfrm>
        <a:off x="2302616" y="3971938"/>
        <a:ext cx="5129234" cy="1038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7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0.xml"/><Relationship Id="rId7" Type="http://schemas.openxmlformats.org/officeDocument/2006/relationships/slide" Target="slide1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8.xml"/><Relationship Id="rId5" Type="http://schemas.openxmlformats.org/officeDocument/2006/relationships/slide" Target="slide14.xml"/><Relationship Id="rId10" Type="http://schemas.openxmlformats.org/officeDocument/2006/relationships/slide" Target="slide26.xml"/><Relationship Id="rId4" Type="http://schemas.openxmlformats.org/officeDocument/2006/relationships/slide" Target="slide12.xml"/><Relationship Id="rId9" Type="http://schemas.openxmlformats.org/officeDocument/2006/relationships/slide" Target="slide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33.xml"/><Relationship Id="rId7" Type="http://schemas.openxmlformats.org/officeDocument/2006/relationships/slide" Target="slide38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5" Type="http://schemas.openxmlformats.org/officeDocument/2006/relationships/slide" Target="slide36.xml"/><Relationship Id="rId10" Type="http://schemas.openxmlformats.org/officeDocument/2006/relationships/slide" Target="slide30.xml"/><Relationship Id="rId4" Type="http://schemas.openxmlformats.org/officeDocument/2006/relationships/slide" Target="slide35.xml"/><Relationship Id="rId9" Type="http://schemas.openxmlformats.org/officeDocument/2006/relationships/slide" Target="slide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01880" y="463138"/>
            <a:ext cx="1188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Universidad Autónoma del Estado de México.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802576" y="2682519"/>
            <a:ext cx="9060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Plantel “Ignacio Ramírez </a:t>
            </a:r>
            <a:r>
              <a:rPr lang="es-MX" sz="3200" dirty="0" smtClean="0">
                <a:solidFill>
                  <a:schemeClr val="bg1"/>
                </a:solidFill>
              </a:rPr>
              <a:t>Calzada”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875814" y="1418940"/>
            <a:ext cx="551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Nivel Medio Superior.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03761" y="4269263"/>
            <a:ext cx="755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Asignatura: </a:t>
            </a:r>
            <a:r>
              <a:rPr lang="es-MX" sz="3200" b="1" dirty="0" smtClean="0">
                <a:solidFill>
                  <a:schemeClr val="bg1"/>
                </a:solidFill>
              </a:rPr>
              <a:t>Nociones de Derecho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07970" y="5594396"/>
            <a:ext cx="6722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Dra. en C.S. y A. Patricia Raquel Maya Gómez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527968" y="6133007"/>
            <a:ext cx="233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chemeClr val="bg1"/>
                </a:solidFill>
              </a:rPr>
              <a:t>Octubre 2017</a:t>
            </a:r>
            <a:endParaRPr lang="es-MX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475012"/>
            <a:ext cx="4413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 smtClean="0">
                <a:solidFill>
                  <a:schemeClr val="bg1"/>
                </a:solidFill>
              </a:rPr>
              <a:t>Derecho Objetivo</a:t>
            </a:r>
            <a:endParaRPr lang="es-MX" sz="4800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676405" y="1167509"/>
            <a:ext cx="5379522" cy="1754326"/>
          </a:xfrm>
          <a:prstGeom prst="rect">
            <a:avLst/>
          </a:prstGeom>
          <a:gradFill>
            <a:gsLst>
              <a:gs pos="10000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6120000" scaled="1"/>
          </a:gradFill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Conjunto de normas que  rigen a una comunidad.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219205" y="4409513"/>
            <a:ext cx="6293922" cy="1754326"/>
          </a:xfrm>
          <a:prstGeom prst="rect">
            <a:avLst/>
          </a:prstGeom>
          <a:gradFill>
            <a:gsLst>
              <a:gs pos="10000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6120000" scaled="1"/>
          </a:gradFill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Ordenamiento social que regula la conducta humana.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656989" y="3371466"/>
            <a:ext cx="3467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Es la norma en sí.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45990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26956824"/>
              </p:ext>
            </p:extLst>
          </p:nvPr>
        </p:nvGraphicFramePr>
        <p:xfrm>
          <a:off x="4468968" y="1007738"/>
          <a:ext cx="7488052" cy="5105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399141" y="415637"/>
            <a:ext cx="30875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dirty="0" smtClean="0">
                <a:solidFill>
                  <a:schemeClr val="bg1"/>
                </a:solidFill>
              </a:rPr>
              <a:t>Derecho</a:t>
            </a:r>
          </a:p>
          <a:p>
            <a:r>
              <a:rPr lang="es-MX" sz="4800" dirty="0" smtClean="0">
                <a:solidFill>
                  <a:schemeClr val="bg1"/>
                </a:solidFill>
              </a:rPr>
              <a:t>Objetivo</a:t>
            </a:r>
          </a:p>
          <a:p>
            <a:endParaRPr lang="es-MX" sz="4400" dirty="0" smtClean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32886" y="2683144"/>
            <a:ext cx="2747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Para su estudio se divide en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2" name="1 Abrir llave"/>
          <p:cNvSpPr/>
          <p:nvPr/>
        </p:nvSpPr>
        <p:spPr>
          <a:xfrm>
            <a:off x="3486725" y="1133341"/>
            <a:ext cx="982243" cy="5589431"/>
          </a:xfrm>
          <a:prstGeom prst="leftBrace">
            <a:avLst>
              <a:gd name="adj1" fmla="val 8333"/>
              <a:gd name="adj2" fmla="val 50230"/>
            </a:avLst>
          </a:prstGeom>
          <a:ln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 redondeado">
            <a:hlinkClick r:id="" action="ppaction://hlinkshowjump?jump=previousslide"/>
          </p:cNvPr>
          <p:cNvSpPr/>
          <p:nvPr/>
        </p:nvSpPr>
        <p:spPr>
          <a:xfrm>
            <a:off x="9892041" y="6269722"/>
            <a:ext cx="2086377" cy="552239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9" name="8 Rectángulo redondeado">
            <a:hlinkClick r:id="rId7" action="ppaction://hlinksldjump"/>
          </p:cNvPr>
          <p:cNvSpPr/>
          <p:nvPr/>
        </p:nvSpPr>
        <p:spPr>
          <a:xfrm>
            <a:off x="399139" y="6201178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0277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578929" y="451262"/>
            <a:ext cx="5296395" cy="830997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4800" dirty="0" smtClean="0">
                <a:solidFill>
                  <a:schemeClr val="bg1"/>
                </a:solidFill>
              </a:rPr>
              <a:t>Derecho Público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56062" y="1969946"/>
            <a:ext cx="101098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600" dirty="0" smtClean="0">
                <a:solidFill>
                  <a:schemeClr val="bg1"/>
                </a:solidFill>
              </a:rPr>
              <a:t>Normas jurídicas que </a:t>
            </a:r>
            <a:r>
              <a:rPr lang="es-MX" sz="3600" dirty="0">
                <a:solidFill>
                  <a:schemeClr val="bg1"/>
                </a:solidFill>
              </a:rPr>
              <a:t>regulan la actividad del </a:t>
            </a:r>
            <a:r>
              <a:rPr lang="es-MX" sz="3600" dirty="0" smtClean="0">
                <a:solidFill>
                  <a:schemeClr val="bg1"/>
                </a:solidFill>
              </a:rPr>
              <a:t>Estado en su calidad de ente soberano, así como en sus </a:t>
            </a:r>
            <a:r>
              <a:rPr lang="es-MX" sz="3600" dirty="0">
                <a:solidFill>
                  <a:schemeClr val="bg1"/>
                </a:solidFill>
              </a:rPr>
              <a:t>relaciones con los particulares en su calidad de poder público</a:t>
            </a:r>
            <a:r>
              <a:rPr lang="es-MX" sz="36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es-MX" sz="3600" dirty="0">
              <a:solidFill>
                <a:schemeClr val="bg1"/>
              </a:solidFill>
            </a:endParaRPr>
          </a:p>
          <a:p>
            <a:pPr algn="just"/>
            <a:r>
              <a:rPr lang="es-MX" sz="3600" dirty="0" smtClean="0">
                <a:solidFill>
                  <a:schemeClr val="bg1"/>
                </a:solidFill>
              </a:rPr>
              <a:t> Su característica es la situación </a:t>
            </a:r>
            <a:r>
              <a:rPr lang="es-MX" sz="3600" dirty="0">
                <a:solidFill>
                  <a:schemeClr val="bg1"/>
                </a:solidFill>
              </a:rPr>
              <a:t>de privilegio o poder </a:t>
            </a:r>
            <a:r>
              <a:rPr lang="es-MX" sz="3600" dirty="0" smtClean="0">
                <a:solidFill>
                  <a:schemeClr val="bg1"/>
                </a:solidFill>
              </a:rPr>
              <a:t>que tiene el Estado </a:t>
            </a:r>
            <a:r>
              <a:rPr lang="es-MX" sz="3600" dirty="0">
                <a:solidFill>
                  <a:schemeClr val="bg1"/>
                </a:solidFill>
              </a:rPr>
              <a:t>frente a los ciudadanos.</a:t>
            </a:r>
          </a:p>
        </p:txBody>
      </p:sp>
    </p:spTree>
    <p:extLst>
      <p:ext uri="{BB962C8B-B14F-4D97-AF65-F5344CB8AC3E}">
        <p14:creationId xmlns:p14="http://schemas.microsoft.com/office/powerpoint/2010/main" val="30657764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Elipse"/>
          <p:cNvSpPr/>
          <p:nvPr/>
        </p:nvSpPr>
        <p:spPr>
          <a:xfrm>
            <a:off x="3449393" y="1150505"/>
            <a:ext cx="3477296" cy="2459865"/>
          </a:xfrm>
          <a:prstGeom prst="ellipse">
            <a:avLst/>
          </a:prstGeom>
          <a:solidFill>
            <a:srgbClr val="FF9933"/>
          </a:solidFill>
          <a:scene3d>
            <a:camera prst="perspectiveContrastingRigh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Procesal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5634507" y="590280"/>
            <a:ext cx="3477296" cy="2459865"/>
          </a:xfrm>
          <a:prstGeom prst="ellipse">
            <a:avLst/>
          </a:prstGeom>
          <a:solidFill>
            <a:srgbClr val="FF9933"/>
          </a:solidFill>
          <a:scene3d>
            <a:camera prst="perspectiveContrastingLef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Internacional Público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8036418" y="2846059"/>
            <a:ext cx="3477296" cy="2459865"/>
          </a:xfrm>
          <a:prstGeom prst="ellipse">
            <a:avLst/>
          </a:prstGeom>
          <a:solidFill>
            <a:srgbClr val="FF9933"/>
          </a:solidFill>
          <a:scene3d>
            <a:camera prst="isometricOffAxis2Lef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fiscal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8407761" y="781136"/>
            <a:ext cx="3477296" cy="2459865"/>
          </a:xfrm>
          <a:prstGeom prst="ellipse">
            <a:avLst/>
          </a:prstGeom>
          <a:solidFill>
            <a:srgbClr val="FF9900"/>
          </a:solidFill>
          <a:scene3d>
            <a:camera prst="perspectiveHeroicExtremeLef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Penal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3734875" y="3610370"/>
            <a:ext cx="3477296" cy="2459865"/>
          </a:xfrm>
          <a:prstGeom prst="ellipse">
            <a:avLst/>
          </a:prstGeom>
          <a:solidFill>
            <a:srgbClr val="FF9933"/>
          </a:solidFill>
          <a:scene3d>
            <a:camera prst="perspectiveContrastingLef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Administrativo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6" name="15 Elipse"/>
          <p:cNvSpPr/>
          <p:nvPr/>
        </p:nvSpPr>
        <p:spPr>
          <a:xfrm>
            <a:off x="5801933" y="2457537"/>
            <a:ext cx="3477296" cy="2459865"/>
          </a:xfrm>
          <a:prstGeom prst="ellipse">
            <a:avLst/>
          </a:prstGeom>
          <a:solidFill>
            <a:srgbClr val="FF9933"/>
          </a:solidFill>
          <a:scene3d>
            <a:camera prst="perspectiveContrastingRightFacing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bg1"/>
                </a:solidFill>
              </a:rPr>
              <a:t>Derecho Constitucional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 rot="18316758">
            <a:off x="-593405" y="2184340"/>
            <a:ext cx="6036350" cy="132343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scene3d>
            <a:camera prst="perspectiveFront"/>
            <a:lightRig rig="threePt" dir="t"/>
          </a:scene3d>
          <a:sp3d>
            <a:bevelT prst="relaxedInset"/>
          </a:sp3d>
        </p:spPr>
        <p:txBody>
          <a:bodyPr vert="horz"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El Derecho público, se divide en: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11" name="10 Rectángulo redondeado">
            <a:hlinkClick r:id="" action="ppaction://hlinkshowjump?jump=previousslide"/>
          </p:cNvPr>
          <p:cNvSpPr/>
          <p:nvPr/>
        </p:nvSpPr>
        <p:spPr>
          <a:xfrm>
            <a:off x="9798680" y="6037146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12" name="11 Rectángulo redondeado">
            <a:hlinkClick r:id="rId2" action="ppaction://hlinksldjump"/>
          </p:cNvPr>
          <p:cNvSpPr/>
          <p:nvPr/>
        </p:nvSpPr>
        <p:spPr>
          <a:xfrm>
            <a:off x="825250" y="620301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34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5 Elipse"/>
          <p:cNvSpPr/>
          <p:nvPr/>
        </p:nvSpPr>
        <p:spPr>
          <a:xfrm>
            <a:off x="176987" y="377376"/>
            <a:ext cx="6292095" cy="2854692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Constitucional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10638" y="4423190"/>
            <a:ext cx="108184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bg1"/>
                </a:solidFill>
              </a:rPr>
              <a:t>Conjunto de normas jurídicas que regulan  la estructura fundamental del Estado, las</a:t>
            </a:r>
            <a:r>
              <a:rPr lang="es-MX" sz="3600" dirty="0">
                <a:solidFill>
                  <a:schemeClr val="bg1"/>
                </a:solidFill>
              </a:rPr>
              <a:t> </a:t>
            </a:r>
            <a:r>
              <a:rPr lang="es-MX" sz="3600" dirty="0" smtClean="0">
                <a:solidFill>
                  <a:schemeClr val="bg1"/>
                </a:solidFill>
              </a:rPr>
              <a:t>funciones de sus órganos, las relaciones entre ellos y con los particulares.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624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007" y="514869"/>
            <a:ext cx="5405499" cy="405412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78526" y="4860238"/>
            <a:ext cx="6662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Se conoce también como derecho político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63692" y="617527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06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344385" y="3847604"/>
            <a:ext cx="6222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Conjunto de normas de derecho público que regulan la administración pública.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14 Elipse"/>
          <p:cNvSpPr/>
          <p:nvPr/>
        </p:nvSpPr>
        <p:spPr>
          <a:xfrm>
            <a:off x="5284521" y="154378"/>
            <a:ext cx="6792684" cy="4025735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Administrativo</a:t>
            </a:r>
            <a:endParaRPr lang="es-MX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86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o 1"/>
          <p:cNvSpPr/>
          <p:nvPr/>
        </p:nvSpPr>
        <p:spPr>
          <a:xfrm>
            <a:off x="1116282" y="653143"/>
            <a:ext cx="10117776" cy="5997039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147454" y="1666503"/>
            <a:ext cx="82553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La administración pública la podemos definir como:</a:t>
            </a:r>
          </a:p>
          <a:p>
            <a:endParaRPr lang="es-MX" sz="3600" dirty="0" smtClean="0">
              <a:solidFill>
                <a:schemeClr val="bg1"/>
              </a:solidFill>
            </a:endParaRPr>
          </a:p>
          <a:p>
            <a:r>
              <a:rPr lang="es-MX" sz="3600" dirty="0" smtClean="0">
                <a:solidFill>
                  <a:schemeClr val="bg1"/>
                </a:solidFill>
              </a:rPr>
              <a:t>Actividad del Estado y sus órganos auxiliares,  a través de la cual  se busca la satisfacción de intereses colectivos. 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Rectángulo redondeado">
            <a:hlinkClick r:id="" action="ppaction://hlinkshowjump?jump=previousslide"/>
          </p:cNvPr>
          <p:cNvSpPr/>
          <p:nvPr/>
        </p:nvSpPr>
        <p:spPr>
          <a:xfrm>
            <a:off x="9804503" y="6170067"/>
            <a:ext cx="1429555" cy="480115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5" name="4 Rectángulo redondeado">
            <a:hlinkClick r:id="rId2" action="ppaction://hlinksldjump"/>
          </p:cNvPr>
          <p:cNvSpPr/>
          <p:nvPr/>
        </p:nvSpPr>
        <p:spPr>
          <a:xfrm>
            <a:off x="1116282" y="6086443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574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Elipse"/>
          <p:cNvSpPr/>
          <p:nvPr/>
        </p:nvSpPr>
        <p:spPr>
          <a:xfrm>
            <a:off x="5382564" y="348419"/>
            <a:ext cx="4022692" cy="2501660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Penal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721433" y="5804265"/>
            <a:ext cx="5367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</a:rPr>
              <a:t>Eugenio Cuello Calón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0" y="3429000"/>
            <a:ext cx="11946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bg1"/>
                </a:solidFill>
              </a:rPr>
              <a:t>Conjunto de normas que determinan los delitos , las penas que el Estado impone a los delincuentes y las medidas de seguridad que el mismo establece para la prevención de la criminalidad.</a:t>
            </a:r>
            <a:endParaRPr lang="es-MX" sz="36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336759">
            <a:off x="1402663" y="335058"/>
            <a:ext cx="2116115" cy="3277040"/>
          </a:xfrm>
          <a:prstGeom prst="rect">
            <a:avLst/>
          </a:prstGeom>
          <a:scene3d>
            <a:camera prst="isometricBottomDown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896198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cio 4"/>
          <p:cNvSpPr/>
          <p:nvPr/>
        </p:nvSpPr>
        <p:spPr>
          <a:xfrm>
            <a:off x="546264" y="273133"/>
            <a:ext cx="5106391" cy="5296394"/>
          </a:xfrm>
          <a:prstGeom prst="trapezoi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800" b="1" dirty="0" smtClean="0"/>
              <a:t>Delito</a:t>
            </a:r>
            <a:r>
              <a:rPr lang="es-MX" sz="4800" dirty="0" smtClean="0"/>
              <a:t> </a:t>
            </a:r>
          </a:p>
          <a:p>
            <a:pPr algn="ctr"/>
            <a:r>
              <a:rPr lang="es-MX" sz="4800" dirty="0" smtClean="0"/>
              <a:t>en el derecho mexicano</a:t>
            </a:r>
            <a:endParaRPr lang="es-MX" sz="4800" dirty="0"/>
          </a:p>
        </p:txBody>
      </p:sp>
      <p:sp>
        <p:nvSpPr>
          <p:cNvPr id="6" name="Flecha derecha 5"/>
          <p:cNvSpPr/>
          <p:nvPr/>
        </p:nvSpPr>
        <p:spPr>
          <a:xfrm>
            <a:off x="5634842" y="2805546"/>
            <a:ext cx="2125683" cy="70064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8193973" y="1341912"/>
            <a:ext cx="30519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Es  una acción típica, antijurídica, culpable y punible.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8" name="7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57148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Lágrima"/>
          <p:cNvSpPr/>
          <p:nvPr/>
        </p:nvSpPr>
        <p:spPr>
          <a:xfrm rot="21155384">
            <a:off x="110587" y="4453983"/>
            <a:ext cx="5398868" cy="2064484"/>
          </a:xfrm>
          <a:prstGeom prst="teardrop">
            <a:avLst>
              <a:gd name="adj" fmla="val 121954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2.Clasificación del Derecho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95814" y="1851225"/>
            <a:ext cx="298631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Módulo II</a:t>
            </a:r>
          </a:p>
          <a:p>
            <a:r>
              <a:rPr lang="es-MX" sz="2000" dirty="0" smtClean="0">
                <a:solidFill>
                  <a:schemeClr val="bg1"/>
                </a:solidFill>
              </a:rPr>
              <a:t>Conceptos básicos de Derecho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97987" y="3257143"/>
            <a:ext cx="325166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Tema: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Generalidades de Derecho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398236" y="2364591"/>
            <a:ext cx="6096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MX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2.1. Derecho Subjetivo y Objetivo.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2.1.1 Clasificación del Derecho Objetivo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2.1.1.1 Derecho Público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2.1.1.2 Derecho Privado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2.1.1.3 Derecho Social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ES" sz="2400" dirty="0">
                <a:solidFill>
                  <a:schemeClr val="bg1"/>
                </a:solidFill>
              </a:rPr>
              <a:t>2.2. Derecho Positivo</a:t>
            </a:r>
            <a:endParaRPr lang="es-MX" sz="2400" dirty="0">
              <a:solidFill>
                <a:schemeClr val="bg1"/>
              </a:solidFill>
            </a:endParaRPr>
          </a:p>
          <a:p>
            <a:r>
              <a:rPr lang="es-MX" sz="2400" dirty="0">
                <a:solidFill>
                  <a:schemeClr val="bg1"/>
                </a:solidFill>
              </a:rPr>
              <a:t>2.3 Derecho vigente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503615" y="590968"/>
            <a:ext cx="691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chemeClr val="bg1"/>
                </a:solidFill>
              </a:rPr>
              <a:t>Asignatura</a:t>
            </a:r>
          </a:p>
          <a:p>
            <a:r>
              <a:rPr lang="es-MX" sz="3200" b="1" dirty="0" smtClean="0">
                <a:solidFill>
                  <a:schemeClr val="bg1"/>
                </a:solidFill>
              </a:rPr>
              <a:t> Nociones </a:t>
            </a:r>
            <a:r>
              <a:rPr lang="es-MX" sz="3200" b="1" dirty="0" smtClean="0">
                <a:solidFill>
                  <a:schemeClr val="bg1"/>
                </a:solidFill>
              </a:rPr>
              <a:t>de Derecho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293994" y="370114"/>
            <a:ext cx="33537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800" b="1" dirty="0" smtClean="0">
                <a:solidFill>
                  <a:schemeClr val="bg1"/>
                </a:solidFill>
              </a:rPr>
              <a:t>CBU 2015</a:t>
            </a:r>
          </a:p>
          <a:p>
            <a:pPr algn="r"/>
            <a:r>
              <a:rPr lang="es-MX" sz="2800" b="1" dirty="0" smtClean="0">
                <a:solidFill>
                  <a:schemeClr val="bg1"/>
                </a:solidFill>
              </a:rPr>
              <a:t>Quinto Semestre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826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cio 1"/>
          <p:cNvSpPr/>
          <p:nvPr/>
        </p:nvSpPr>
        <p:spPr>
          <a:xfrm>
            <a:off x="1175657" y="1151906"/>
            <a:ext cx="4453247" cy="4750130"/>
          </a:xfrm>
          <a:prstGeom prst="trapezoi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800" dirty="0" smtClean="0"/>
              <a:t>Pena</a:t>
            </a:r>
          </a:p>
          <a:p>
            <a:pPr algn="ctr"/>
            <a:endParaRPr lang="es-MX" sz="4800" dirty="0"/>
          </a:p>
        </p:txBody>
      </p:sp>
      <p:sp>
        <p:nvSpPr>
          <p:cNvPr id="3" name="Flecha derecha 2"/>
          <p:cNvSpPr/>
          <p:nvPr/>
        </p:nvSpPr>
        <p:spPr>
          <a:xfrm>
            <a:off x="5628904" y="3230179"/>
            <a:ext cx="2244436" cy="81939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8075220" y="1377721"/>
            <a:ext cx="3063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chemeClr val="bg1"/>
                </a:solidFill>
              </a:rPr>
              <a:t>Sufrimiento impuesto por el Estado al culpable de una infracción penal.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44975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cio 1"/>
          <p:cNvSpPr/>
          <p:nvPr/>
        </p:nvSpPr>
        <p:spPr>
          <a:xfrm>
            <a:off x="760021" y="929244"/>
            <a:ext cx="4904509" cy="4999511"/>
          </a:xfrm>
          <a:prstGeom prst="trapezoi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800" dirty="0" smtClean="0"/>
              <a:t>Medidas de seguridad</a:t>
            </a:r>
            <a:endParaRPr lang="es-MX" sz="4800" dirty="0"/>
          </a:p>
        </p:txBody>
      </p:sp>
      <p:sp>
        <p:nvSpPr>
          <p:cNvPr id="3" name="Flecha derecha 2"/>
          <p:cNvSpPr/>
          <p:nvPr/>
        </p:nvSpPr>
        <p:spPr>
          <a:xfrm>
            <a:off x="5664530" y="2882735"/>
            <a:ext cx="2363190" cy="109253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8455231" y="1443839"/>
            <a:ext cx="3627912" cy="4096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Son medidas preventivas en casos de sordomudez, degenerados, confinamiento, etcétera.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6" name="5 Rectángulo redondeado">
            <a:hlinkClick r:id="rId2" action="ppaction://hlinksldjump"/>
          </p:cNvPr>
          <p:cNvSpPr/>
          <p:nvPr/>
        </p:nvSpPr>
        <p:spPr>
          <a:xfrm>
            <a:off x="512539" y="6128243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3561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8 Elipse"/>
          <p:cNvSpPr/>
          <p:nvPr/>
        </p:nvSpPr>
        <p:spPr>
          <a:xfrm>
            <a:off x="0" y="50354"/>
            <a:ext cx="5160218" cy="3232411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Procesal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3488" y="3952466"/>
            <a:ext cx="1079731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>
                <a:solidFill>
                  <a:schemeClr val="bg1"/>
                </a:solidFill>
              </a:rPr>
              <a:t>El derecho procesal </a:t>
            </a:r>
            <a:r>
              <a:rPr lang="es-MX" sz="3200" dirty="0" smtClean="0">
                <a:solidFill>
                  <a:schemeClr val="bg1"/>
                </a:solidFill>
              </a:rPr>
              <a:t> se refiere al  </a:t>
            </a:r>
            <a:r>
              <a:rPr lang="es-MX" sz="3200" dirty="0">
                <a:solidFill>
                  <a:schemeClr val="bg1"/>
                </a:solidFill>
              </a:rPr>
              <a:t>conjunto de </a:t>
            </a:r>
            <a:r>
              <a:rPr lang="es-MX" sz="3200" dirty="0" smtClean="0">
                <a:solidFill>
                  <a:schemeClr val="bg1"/>
                </a:solidFill>
              </a:rPr>
              <a:t> </a:t>
            </a:r>
            <a:r>
              <a:rPr lang="es-MX" sz="3200" dirty="0">
                <a:solidFill>
                  <a:schemeClr val="bg1"/>
                </a:solidFill>
              </a:rPr>
              <a:t>normas jurídicas que rigen la </a:t>
            </a:r>
            <a:r>
              <a:rPr lang="es-MX" sz="3200" dirty="0" smtClean="0">
                <a:solidFill>
                  <a:schemeClr val="bg1"/>
                </a:solidFill>
              </a:rPr>
              <a:t>organización, estructura y funciones del</a:t>
            </a:r>
            <a:r>
              <a:rPr lang="es-MX" sz="3200" dirty="0">
                <a:solidFill>
                  <a:schemeClr val="bg1"/>
                </a:solidFill>
              </a:rPr>
              <a:t> </a:t>
            </a:r>
            <a:r>
              <a:rPr lang="es-MX" sz="3200" dirty="0" smtClean="0">
                <a:solidFill>
                  <a:schemeClr val="bg1"/>
                </a:solidFill>
              </a:rPr>
              <a:t>Poder Judicial.</a:t>
            </a:r>
          </a:p>
          <a:p>
            <a:pPr algn="ctr"/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507864" y="389286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3200" dirty="0" smtClean="0">
                <a:solidFill>
                  <a:schemeClr val="bg1"/>
                </a:solidFill>
              </a:rPr>
              <a:t>Regula </a:t>
            </a:r>
            <a:r>
              <a:rPr lang="es-MX" sz="3200" dirty="0">
                <a:solidFill>
                  <a:schemeClr val="bg1"/>
                </a:solidFill>
              </a:rPr>
              <a:t>las instancias o etapas del juicio o proceso, y las actuaciones de las partes y sus defensores en el </a:t>
            </a:r>
            <a:r>
              <a:rPr lang="es-MX" sz="3200" dirty="0" smtClean="0">
                <a:solidFill>
                  <a:schemeClr val="bg1"/>
                </a:solidFill>
              </a:rPr>
              <a:t>procedimiento.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3850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ube 1"/>
          <p:cNvSpPr/>
          <p:nvPr/>
        </p:nvSpPr>
        <p:spPr>
          <a:xfrm>
            <a:off x="665019" y="807522"/>
            <a:ext cx="10818420" cy="5415148"/>
          </a:xfrm>
          <a:prstGeom prst="cloud">
            <a:avLst/>
          </a:prstGeom>
          <a:scene3d>
            <a:camera prst="isometricOffAxis2Lef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b="1" dirty="0" smtClean="0"/>
              <a:t>Derecho procesal </a:t>
            </a:r>
            <a:r>
              <a:rPr lang="es-MX" sz="3600" dirty="0" smtClean="0"/>
              <a:t>son los procedimientos de cualquier materia de Derecho, que permiten el desarrollo del proceso de acuerdo a las </a:t>
            </a:r>
            <a:r>
              <a:rPr lang="es-MX" sz="3600" dirty="0" smtClean="0">
                <a:solidFill>
                  <a:schemeClr val="bg1"/>
                </a:solidFill>
              </a:rPr>
              <a:t>particularidades de éstas.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3" name="2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4" name="3 Rectángulo redondeado">
            <a:hlinkClick r:id="rId2" action="ppaction://hlinksldjump"/>
          </p:cNvPr>
          <p:cNvSpPr/>
          <p:nvPr/>
        </p:nvSpPr>
        <p:spPr>
          <a:xfrm>
            <a:off x="321971" y="6046631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8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 Elipse"/>
          <p:cNvSpPr/>
          <p:nvPr/>
        </p:nvSpPr>
        <p:spPr>
          <a:xfrm>
            <a:off x="6852010" y="389692"/>
            <a:ext cx="5217266" cy="2377323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fiscal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Flecha abajo 2"/>
          <p:cNvSpPr/>
          <p:nvPr/>
        </p:nvSpPr>
        <p:spPr>
          <a:xfrm rot="2636580">
            <a:off x="5553564" y="2042822"/>
            <a:ext cx="1225879" cy="2357931"/>
          </a:xfrm>
          <a:prstGeom prst="downArrow">
            <a:avLst/>
          </a:prstGeom>
          <a:gradFill>
            <a:gsLst>
              <a:gs pos="100000">
                <a:schemeClr val="bg2">
                  <a:lumMod val="50000"/>
                </a:schemeClr>
              </a:gs>
              <a:gs pos="100000">
                <a:schemeClr val="accent6">
                  <a:tint val="84000"/>
                  <a:satMod val="16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CuadroTexto 3"/>
          <p:cNvSpPr txBox="1"/>
          <p:nvPr/>
        </p:nvSpPr>
        <p:spPr>
          <a:xfrm>
            <a:off x="44088" y="4535100"/>
            <a:ext cx="9725891" cy="206210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Es el conjunto de norma jurídicas  referente a los  impuestos  establecidos por el Estado, con el objeto de recaudar ingresos  para la atención de los servicios públicos.</a:t>
            </a:r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89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377" y="851084"/>
            <a:ext cx="4657725" cy="4657725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8102" y="3437525"/>
            <a:ext cx="63931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>
                <a:solidFill>
                  <a:schemeClr val="bg1"/>
                </a:solidFill>
              </a:rPr>
              <a:t>E</a:t>
            </a:r>
            <a:r>
              <a:rPr lang="es-MX" sz="3200" dirty="0" smtClean="0">
                <a:solidFill>
                  <a:schemeClr val="bg1"/>
                </a:solidFill>
              </a:rPr>
              <a:t>s </a:t>
            </a:r>
            <a:r>
              <a:rPr lang="es-MX" sz="3200" dirty="0">
                <a:solidFill>
                  <a:schemeClr val="bg1"/>
                </a:solidFill>
              </a:rPr>
              <a:t>el </a:t>
            </a:r>
            <a:r>
              <a:rPr lang="es-MX" sz="3200" dirty="0" smtClean="0">
                <a:solidFill>
                  <a:schemeClr val="bg1"/>
                </a:solidFill>
              </a:rPr>
              <a:t>Fisco quien puede exigirles a los contribuyentes  </a:t>
            </a:r>
            <a:r>
              <a:rPr lang="es-MX" sz="3200" dirty="0">
                <a:solidFill>
                  <a:schemeClr val="bg1"/>
                </a:solidFill>
              </a:rPr>
              <a:t>el pago de tributos, con los que lleva a cabo sus servicios </a:t>
            </a:r>
            <a:r>
              <a:rPr lang="es-MX" sz="3200" dirty="0" smtClean="0">
                <a:solidFill>
                  <a:schemeClr val="bg1"/>
                </a:solidFill>
              </a:rPr>
              <a:t>esenciales.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" action="ppaction://hlinkshowjump?jump=previousslide"/>
          </p:cNvPr>
          <p:cNvSpPr/>
          <p:nvPr/>
        </p:nvSpPr>
        <p:spPr>
          <a:xfrm>
            <a:off x="10419008" y="6309140"/>
            <a:ext cx="1772992" cy="531383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111422" y="6309140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42" y="592428"/>
            <a:ext cx="4524690" cy="3010976"/>
          </a:xfrm>
          <a:prstGeom prst="rect">
            <a:avLst/>
          </a:prstGeom>
          <a:noFill/>
          <a:ln>
            <a:noFill/>
          </a:ln>
          <a:scene3d>
            <a:camera prst="perspectiveRelaxed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5993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Elipse"/>
          <p:cNvSpPr/>
          <p:nvPr/>
        </p:nvSpPr>
        <p:spPr>
          <a:xfrm>
            <a:off x="5967015" y="150894"/>
            <a:ext cx="6027062" cy="4005470"/>
          </a:xfrm>
          <a:prstGeom prst="ellipse">
            <a:avLst/>
          </a:prstGeom>
          <a:solidFill>
            <a:srgbClr val="FF9933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Internacional Público</a:t>
            </a:r>
            <a:endParaRPr lang="es-MX" sz="48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2" y="2153628"/>
            <a:ext cx="6381599" cy="396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22950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251" y="29904743"/>
            <a:ext cx="4441784" cy="620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-700645" y="1801438"/>
            <a:ext cx="10414660" cy="2769989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scene3d>
            <a:camera prst="isometricRightUp"/>
            <a:lightRig rig="threePt" dir="t"/>
          </a:scene3d>
        </p:spPr>
        <p:txBody>
          <a:bodyPr wrap="square">
            <a:spAutoFit/>
          </a:bodyPr>
          <a:lstStyle/>
          <a:p>
            <a:pPr algn="just"/>
            <a:r>
              <a:rPr lang="es-MX" dirty="0"/>
              <a:t/>
            </a:r>
            <a:br>
              <a:rPr lang="es-MX" dirty="0"/>
            </a:br>
            <a:r>
              <a:rPr lang="es-MX" sz="3600" dirty="0" smtClean="0">
                <a:solidFill>
                  <a:schemeClr val="bg1"/>
                </a:solidFill>
              </a:rPr>
              <a:t>El </a:t>
            </a:r>
            <a:r>
              <a:rPr lang="es-MX" sz="4800" dirty="0">
                <a:solidFill>
                  <a:schemeClr val="bg1"/>
                </a:solidFill>
              </a:rPr>
              <a:t> </a:t>
            </a:r>
            <a:r>
              <a:rPr lang="es-MX" sz="3600" dirty="0" smtClean="0">
                <a:solidFill>
                  <a:schemeClr val="bg1"/>
                </a:solidFill>
              </a:rPr>
              <a:t>Derecho Internacional público, es el conjunto de normas jurídicas</a:t>
            </a:r>
            <a:r>
              <a:rPr lang="es-MX" sz="3600" dirty="0">
                <a:solidFill>
                  <a:schemeClr val="bg1"/>
                </a:solidFill>
              </a:rPr>
              <a:t> que </a:t>
            </a:r>
            <a:r>
              <a:rPr lang="es-MX" sz="3600" dirty="0" smtClean="0">
                <a:solidFill>
                  <a:schemeClr val="bg1"/>
                </a:solidFill>
              </a:rPr>
              <a:t>regulan el </a:t>
            </a:r>
            <a:r>
              <a:rPr lang="es-MX" sz="3600" dirty="0">
                <a:solidFill>
                  <a:schemeClr val="bg1"/>
                </a:solidFill>
              </a:rPr>
              <a:t>comportamiento de los </a:t>
            </a:r>
            <a:r>
              <a:rPr lang="es-MX" sz="3600" dirty="0" smtClean="0">
                <a:solidFill>
                  <a:schemeClr val="bg1"/>
                </a:solidFill>
              </a:rPr>
              <a:t>Estados </a:t>
            </a:r>
            <a:r>
              <a:rPr lang="es-MX" sz="3600" dirty="0">
                <a:solidFill>
                  <a:schemeClr val="bg1"/>
                </a:solidFill>
              </a:rPr>
              <a:t>y otros </a:t>
            </a:r>
            <a:r>
              <a:rPr lang="es-MX" sz="3600" dirty="0" smtClean="0">
                <a:solidFill>
                  <a:schemeClr val="bg1"/>
                </a:solidFill>
              </a:rPr>
              <a:t>sujetos</a:t>
            </a:r>
            <a:r>
              <a:rPr lang="es-MX" sz="3600" dirty="0">
                <a:solidFill>
                  <a:schemeClr val="bg1"/>
                </a:solidFill>
              </a:rPr>
              <a:t> </a:t>
            </a:r>
            <a:r>
              <a:rPr lang="es-MX" sz="3600" dirty="0" smtClean="0">
                <a:solidFill>
                  <a:schemeClr val="bg1"/>
                </a:solidFill>
              </a:rPr>
              <a:t>internacionales.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6437289" y="2379682"/>
            <a:ext cx="5909257" cy="340469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>
                <a:solidFill>
                  <a:schemeClr val="bg1"/>
                </a:solidFill>
              </a:rPr>
              <a:t>Es el ordenamiento jurídico de la Comunidad Internacional</a:t>
            </a:r>
          </a:p>
        </p:txBody>
      </p:sp>
      <p:sp>
        <p:nvSpPr>
          <p:cNvPr id="5" name="4 Rectángulo redondeado">
            <a:hlinkClick r:id="" action="ppaction://hlinkshowjump?jump=previousslide"/>
          </p:cNvPr>
          <p:cNvSpPr/>
          <p:nvPr/>
        </p:nvSpPr>
        <p:spPr>
          <a:xfrm>
            <a:off x="9813701" y="6253717"/>
            <a:ext cx="1708517" cy="400384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1601908" y="6384099"/>
            <a:ext cx="1558343" cy="400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2965966" y="296883"/>
            <a:ext cx="5925786" cy="18881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Privado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20709" y="2493984"/>
            <a:ext cx="11475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dirty="0">
                <a:solidFill>
                  <a:schemeClr val="bg1"/>
                </a:solidFill>
              </a:rPr>
              <a:t> </a:t>
            </a:r>
            <a:r>
              <a:rPr lang="es-MX" sz="3600" dirty="0" smtClean="0">
                <a:solidFill>
                  <a:schemeClr val="bg1"/>
                </a:solidFill>
              </a:rPr>
              <a:t>Es </a:t>
            </a:r>
            <a:r>
              <a:rPr lang="es-MX" sz="3600" dirty="0">
                <a:solidFill>
                  <a:schemeClr val="bg1"/>
                </a:solidFill>
              </a:rPr>
              <a:t>aquel que se encarga </a:t>
            </a:r>
            <a:r>
              <a:rPr lang="es-MX" sz="3600" dirty="0" smtClean="0">
                <a:solidFill>
                  <a:schemeClr val="bg1"/>
                </a:solidFill>
              </a:rPr>
              <a:t>de regular las relaciones entre los particulares.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007" y="4683383"/>
            <a:ext cx="11812659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Así mismo, regula las relaciones entre los ciudadanos y el Estado, en los casos en que éste actúa como particular.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13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>
          <a:xfrm>
            <a:off x="356261" y="225629"/>
            <a:ext cx="4108861" cy="34082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Civil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5" name="Elipse 4"/>
          <p:cNvSpPr/>
          <p:nvPr/>
        </p:nvSpPr>
        <p:spPr>
          <a:xfrm>
            <a:off x="3693227" y="1793173"/>
            <a:ext cx="4251368" cy="363385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Mercantil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7267699" y="2882070"/>
            <a:ext cx="4583875" cy="379317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Internacional Privado 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664530" y="225629"/>
            <a:ext cx="5913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El Derecho Privado se subdivide en:</a:t>
            </a:r>
            <a:endParaRPr lang="es-MX" sz="3600" dirty="0">
              <a:solidFill>
                <a:schemeClr val="bg1"/>
              </a:solidFill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4334494" y="546265"/>
            <a:ext cx="2066306" cy="629392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6899564" y="1270660"/>
            <a:ext cx="736270" cy="760021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9287341" y="1425958"/>
            <a:ext cx="0" cy="1336043"/>
          </a:xfrm>
          <a:prstGeom prst="straightConnector1">
            <a:avLst/>
          </a:prstGeom>
          <a:ln w="57150"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9 Rectángulo redondeado">
            <a:hlinkClick r:id="" action="ppaction://hlinkshowjump?jump=previousslide"/>
          </p:cNvPr>
          <p:cNvSpPr/>
          <p:nvPr/>
        </p:nvSpPr>
        <p:spPr>
          <a:xfrm>
            <a:off x="10687517" y="6251717"/>
            <a:ext cx="1409481" cy="545634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12" name="11 Rectángulo redondeado">
            <a:hlinkClick r:id="rId2" action="ppaction://hlinksldjump"/>
          </p:cNvPr>
          <p:cNvSpPr/>
          <p:nvPr/>
        </p:nvSpPr>
        <p:spPr>
          <a:xfrm>
            <a:off x="285006" y="6251717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13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027262" y="237901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b="1" dirty="0" smtClean="0">
                <a:solidFill>
                  <a:schemeClr val="bg1"/>
                </a:solidFill>
              </a:rPr>
              <a:t>Conceptual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Distingue </a:t>
            </a:r>
            <a:r>
              <a:rPr lang="es-ES" sz="2000" dirty="0">
                <a:solidFill>
                  <a:schemeClr val="bg1"/>
                </a:solidFill>
              </a:rPr>
              <a:t>el Derecho Subjetivo y Objetivo.</a:t>
            </a:r>
            <a:endParaRPr lang="es-MX" sz="2000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Así como derecho público, privado y social</a:t>
            </a:r>
            <a:endParaRPr lang="es-MX" sz="2000" dirty="0">
              <a:solidFill>
                <a:schemeClr val="bg1"/>
              </a:solidFill>
            </a:endParaRPr>
          </a:p>
          <a:p>
            <a:r>
              <a:rPr lang="es-ES" sz="2000" dirty="0">
                <a:solidFill>
                  <a:schemeClr val="bg1"/>
                </a:solidFill>
              </a:rPr>
              <a:t>Derecho positivo y derecho vigente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096000" y="391670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Procedimental</a:t>
            </a:r>
          </a:p>
          <a:p>
            <a:r>
              <a:rPr lang="es-MX" sz="2000" dirty="0" smtClean="0">
                <a:solidFill>
                  <a:schemeClr val="bg1"/>
                </a:solidFill>
              </a:rPr>
              <a:t>Explica </a:t>
            </a:r>
            <a:r>
              <a:rPr lang="es-MX" sz="2000" dirty="0">
                <a:solidFill>
                  <a:schemeClr val="bg1"/>
                </a:solidFill>
              </a:rPr>
              <a:t>las características de la clasificación del derecho.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6096000" y="506372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Actitudinal</a:t>
            </a:r>
          </a:p>
          <a:p>
            <a:r>
              <a:rPr lang="es-MX" sz="2000" dirty="0" smtClean="0">
                <a:solidFill>
                  <a:schemeClr val="bg1"/>
                </a:solidFill>
              </a:rPr>
              <a:t>Examina </a:t>
            </a:r>
            <a:r>
              <a:rPr lang="es-MX" sz="2000" dirty="0">
                <a:solidFill>
                  <a:schemeClr val="bg1"/>
                </a:solidFill>
              </a:rPr>
              <a:t>la importancia de la clasificación del derecho en su vida cotidiana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388794" y="848631"/>
            <a:ext cx="7112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Propósito del tema: </a:t>
            </a:r>
            <a:r>
              <a:rPr lang="es-MX" sz="2000" dirty="0" smtClean="0">
                <a:solidFill>
                  <a:schemeClr val="bg1"/>
                </a:solidFill>
              </a:rPr>
              <a:t>Comprende </a:t>
            </a:r>
            <a:r>
              <a:rPr lang="es-MX" sz="2000" dirty="0">
                <a:solidFill>
                  <a:schemeClr val="bg1"/>
                </a:solidFill>
              </a:rPr>
              <a:t>la clasificación del Derecho y su importancia respecto a su aplicación en su vida </a:t>
            </a:r>
            <a:r>
              <a:rPr lang="es-MX" sz="2000" dirty="0" smtClean="0">
                <a:solidFill>
                  <a:schemeClr val="bg1"/>
                </a:solidFill>
              </a:rPr>
              <a:t>cotidiana</a:t>
            </a:r>
            <a:r>
              <a:rPr lang="es-MX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91762" y="206743"/>
            <a:ext cx="4310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bg1"/>
                </a:solidFill>
              </a:rPr>
              <a:t>2.Clasificación del Derecho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27432" y="3993644"/>
            <a:ext cx="4061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Dominios de Aprendizaje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9" name="Abrir llave 8"/>
          <p:cNvSpPr/>
          <p:nvPr/>
        </p:nvSpPr>
        <p:spPr>
          <a:xfrm>
            <a:off x="4203865" y="2196935"/>
            <a:ext cx="1892135" cy="408511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352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237508" y="686128"/>
            <a:ext cx="6127666" cy="293320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Civil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48789" y="4180115"/>
            <a:ext cx="10070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Conjunto de normas jurídicas que regulan relaciones entre particulares entre sí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894617" y="686128"/>
            <a:ext cx="30519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</a:rPr>
              <a:t>IGUALDAD JURÍDICA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rId2" action="ppaction://hlinksldjump"/>
          </p:cNvPr>
          <p:cNvSpPr/>
          <p:nvPr/>
        </p:nvSpPr>
        <p:spPr>
          <a:xfrm>
            <a:off x="10169291" y="607560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387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3150034" y="166502"/>
            <a:ext cx="5818908" cy="314671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Mercantil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0" y="3752850"/>
            <a:ext cx="59614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Rafael de Pina lo define como </a:t>
            </a:r>
            <a:endParaRPr lang="es-MX" dirty="0" smtClean="0"/>
          </a:p>
          <a:p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4223656" y="4303903"/>
            <a:ext cx="7968344" cy="18525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s-MX" sz="2800" dirty="0" smtClean="0">
                <a:solidFill>
                  <a:schemeClr val="bg1"/>
                </a:solidFill>
              </a:rPr>
              <a:t>Conjunto de normas jurídicas relativas a los comerciantes a los actos de comercio y las relaciones jurídicas derivadas de la relación de éstos.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rId2" action="ppaction://hlinksldjump"/>
          </p:cNvPr>
          <p:cNvSpPr/>
          <p:nvPr/>
        </p:nvSpPr>
        <p:spPr>
          <a:xfrm>
            <a:off x="347728" y="6156453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2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5213268" y="434438"/>
            <a:ext cx="6444343" cy="31519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4800" dirty="0" smtClean="0">
                <a:solidFill>
                  <a:schemeClr val="bg1"/>
                </a:solidFill>
              </a:rPr>
              <a:t>Derecho Internacional Privado 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5003" y="3586348"/>
            <a:ext cx="56407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Conjunto de normas jurídicas que regulan relaciones, cuando alguno de los elementos es extranjero.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Rectángulo redondeado">
            <a:hlinkClick r:id="rId2" action="ppaction://hlinksldjump"/>
          </p:cNvPr>
          <p:cNvSpPr/>
          <p:nvPr/>
        </p:nvSpPr>
        <p:spPr>
          <a:xfrm>
            <a:off x="10032642" y="5962067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949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878773" y="760020"/>
            <a:ext cx="4405746" cy="156754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800" dirty="0" smtClean="0">
                <a:solidFill>
                  <a:schemeClr val="bg1"/>
                </a:solidFill>
              </a:rPr>
              <a:t>Derecho Social</a:t>
            </a:r>
            <a:endParaRPr lang="es-MX" sz="4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144490" y="3752850"/>
            <a:ext cx="7718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bg1"/>
                </a:solidFill>
              </a:rPr>
              <a:t>Es el conjunto de principios, instituciones y normas que protegen a los económicamente débiles</a:t>
            </a:r>
            <a:endParaRPr lang="es-MX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266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quina doblada 1"/>
          <p:cNvSpPr/>
          <p:nvPr/>
        </p:nvSpPr>
        <p:spPr>
          <a:xfrm>
            <a:off x="3515932" y="450761"/>
            <a:ext cx="3992451" cy="2772702"/>
          </a:xfrm>
          <a:prstGeom prst="foldedCorner">
            <a:avLst/>
          </a:prstGeom>
          <a:gradFill>
            <a:gsLst>
              <a:gs pos="77000">
                <a:srgbClr val="FFFF00"/>
              </a:gs>
              <a:gs pos="0">
                <a:schemeClr val="accent6">
                  <a:tint val="62000"/>
                  <a:hueMod val="94000"/>
                  <a:satMod val="140000"/>
                  <a:lumMod val="110000"/>
                </a:schemeClr>
              </a:gs>
              <a:gs pos="100000">
                <a:schemeClr val="accent6">
                  <a:tint val="84000"/>
                  <a:satMod val="160000"/>
                </a:schemeClr>
              </a:gs>
            </a:gsLst>
            <a:lin ang="5400000" scaled="0"/>
          </a:gradFill>
          <a:scene3d>
            <a:camera prst="isometricTopUp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Derecho Agrario</a:t>
            </a:r>
            <a:endParaRPr lang="es-MX" sz="4000" dirty="0"/>
          </a:p>
        </p:txBody>
      </p:sp>
      <p:sp>
        <p:nvSpPr>
          <p:cNvPr id="3" name="Esquina doblada 2"/>
          <p:cNvSpPr/>
          <p:nvPr/>
        </p:nvSpPr>
        <p:spPr>
          <a:xfrm>
            <a:off x="7765960" y="2502245"/>
            <a:ext cx="3756115" cy="3151579"/>
          </a:xfrm>
          <a:prstGeom prst="foldedCorner">
            <a:avLst/>
          </a:prstGeom>
          <a:gradFill>
            <a:gsLst>
              <a:gs pos="0">
                <a:srgbClr val="FFFF00"/>
              </a:gs>
              <a:gs pos="100000">
                <a:schemeClr val="accent6">
                  <a:tint val="84000"/>
                  <a:satMod val="160000"/>
                </a:schemeClr>
              </a:gs>
            </a:gsLst>
          </a:gradFill>
          <a:scene3d>
            <a:camera prst="isometricOffAxis2Lef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Derecho del Trabajo</a:t>
            </a:r>
            <a:endParaRPr lang="es-MX" sz="4000" dirty="0"/>
          </a:p>
        </p:txBody>
      </p:sp>
      <p:sp>
        <p:nvSpPr>
          <p:cNvPr id="6" name="CuadroTexto 5"/>
          <p:cNvSpPr txBox="1"/>
          <p:nvPr/>
        </p:nvSpPr>
        <p:spPr>
          <a:xfrm rot="20328778">
            <a:off x="1422635" y="3753355"/>
            <a:ext cx="41865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 smtClean="0">
                <a:solidFill>
                  <a:schemeClr val="bg1"/>
                </a:solidFill>
              </a:rPr>
              <a:t>El Derecho Social se subdivide</a:t>
            </a:r>
            <a:endParaRPr lang="es-MX" sz="4400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" action="ppaction://hlinkshowjump?jump=previousslide"/>
          </p:cNvPr>
          <p:cNvSpPr/>
          <p:nvPr/>
        </p:nvSpPr>
        <p:spPr>
          <a:xfrm>
            <a:off x="10508841" y="6234811"/>
            <a:ext cx="1511313" cy="583549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  <p:sp>
        <p:nvSpPr>
          <p:cNvPr id="7" name="6 Rectángulo redondeado">
            <a:hlinkClick r:id="rId2" action="ppaction://hlinksldjump"/>
          </p:cNvPr>
          <p:cNvSpPr/>
          <p:nvPr/>
        </p:nvSpPr>
        <p:spPr>
          <a:xfrm>
            <a:off x="154547" y="6407674"/>
            <a:ext cx="1674254" cy="418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quina doblada 1"/>
          <p:cNvSpPr/>
          <p:nvPr/>
        </p:nvSpPr>
        <p:spPr>
          <a:xfrm>
            <a:off x="1056902" y="581891"/>
            <a:ext cx="4455255" cy="2740858"/>
          </a:xfrm>
          <a:prstGeom prst="foldedCorner">
            <a:avLst/>
          </a:prstGeom>
          <a:gradFill>
            <a:gsLst>
              <a:gs pos="77000">
                <a:srgbClr val="FFFF00"/>
              </a:gs>
              <a:gs pos="0">
                <a:schemeClr val="accent6">
                  <a:tint val="62000"/>
                  <a:hueMod val="94000"/>
                  <a:satMod val="140000"/>
                  <a:lumMod val="110000"/>
                </a:schemeClr>
              </a:gs>
              <a:gs pos="100000">
                <a:schemeClr val="accent6">
                  <a:tint val="84000"/>
                  <a:satMod val="160000"/>
                </a:schemeClr>
              </a:gs>
            </a:gsLst>
            <a:lin ang="5400000" scaled="0"/>
          </a:gradFill>
          <a:scene3d>
            <a:camera prst="isometricOffAxis1Lef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400" dirty="0" smtClean="0"/>
              <a:t>Derecho Agrario</a:t>
            </a:r>
            <a:endParaRPr lang="es-MX" sz="4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3930734" y="3942608"/>
            <a:ext cx="7778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Conjunto de normas jurídicas que regula la organización territorial rústica, las explotaciones agrícola, ganadera y forestal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Rectángulo redondeado">
            <a:hlinkClick r:id="rId2" action="ppaction://hlinksldjump"/>
          </p:cNvPr>
          <p:cNvSpPr/>
          <p:nvPr/>
        </p:nvSpPr>
        <p:spPr>
          <a:xfrm>
            <a:off x="168259" y="617365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8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quina doblada 1"/>
          <p:cNvSpPr/>
          <p:nvPr/>
        </p:nvSpPr>
        <p:spPr>
          <a:xfrm>
            <a:off x="7968343" y="853043"/>
            <a:ext cx="3725674" cy="3409863"/>
          </a:xfrm>
          <a:prstGeom prst="foldedCorner">
            <a:avLst/>
          </a:prstGeom>
          <a:gradFill>
            <a:gsLst>
              <a:gs pos="0">
                <a:srgbClr val="FFFF00"/>
              </a:gs>
              <a:gs pos="100000">
                <a:schemeClr val="accent6">
                  <a:tint val="84000"/>
                  <a:satMod val="160000"/>
                </a:schemeClr>
              </a:gs>
            </a:gsLst>
          </a:gradFill>
          <a:scene3d>
            <a:camera prst="isometricLeftDown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400" dirty="0" smtClean="0"/>
              <a:t>Derecho del Trabajo</a:t>
            </a:r>
            <a:endParaRPr lang="es-MX" sz="4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201881" y="3479470"/>
            <a:ext cx="65195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Es el conjunto de normas jurídicas que regulan las relaciones entre trabajadores y patrones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 rot="1157890">
            <a:off x="406766" y="896936"/>
            <a:ext cx="1888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Trabajadores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 rot="1002950">
            <a:off x="4358246" y="2509481"/>
            <a:ext cx="1626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</a:rPr>
              <a:t>Patrones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Flecha izquierda y derecha 4"/>
          <p:cNvSpPr/>
          <p:nvPr/>
        </p:nvSpPr>
        <p:spPr>
          <a:xfrm rot="1468457">
            <a:off x="2321014" y="1457940"/>
            <a:ext cx="1935678" cy="890649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 redondeado">
            <a:hlinkClick r:id="rId2" action="ppaction://hlinksldjump"/>
          </p:cNvPr>
          <p:cNvSpPr/>
          <p:nvPr/>
        </p:nvSpPr>
        <p:spPr>
          <a:xfrm>
            <a:off x="9916732" y="607560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5322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aralelogramo"/>
          <p:cNvSpPr/>
          <p:nvPr/>
        </p:nvSpPr>
        <p:spPr>
          <a:xfrm>
            <a:off x="273132" y="213756"/>
            <a:ext cx="11678462" cy="6251438"/>
          </a:xfrm>
          <a:prstGeom prst="parallelogram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4400" dirty="0" smtClean="0">
              <a:solidFill>
                <a:schemeClr val="bg1"/>
              </a:solidFill>
            </a:endParaRPr>
          </a:p>
          <a:p>
            <a:pPr algn="ctr"/>
            <a:endParaRPr lang="es-MX" sz="4400" dirty="0">
              <a:solidFill>
                <a:schemeClr val="bg1"/>
              </a:solidFill>
            </a:endParaRPr>
          </a:p>
          <a:p>
            <a:pPr algn="ctr"/>
            <a:endParaRPr lang="es-MX" sz="4400" dirty="0" smtClean="0">
              <a:solidFill>
                <a:schemeClr val="bg1"/>
              </a:solidFill>
            </a:endParaRPr>
          </a:p>
          <a:p>
            <a:pPr algn="ctr"/>
            <a:r>
              <a:rPr lang="es-MX" sz="4400" b="1" dirty="0" smtClean="0">
                <a:solidFill>
                  <a:schemeClr val="bg1"/>
                </a:solidFill>
              </a:rPr>
              <a:t>Derecho Positivo</a:t>
            </a:r>
          </a:p>
          <a:p>
            <a:pPr algn="ctr"/>
            <a:endParaRPr lang="es-MX" sz="4400" dirty="0" smtClean="0">
              <a:solidFill>
                <a:schemeClr val="bg1"/>
              </a:solidFill>
            </a:endParaRPr>
          </a:p>
          <a:p>
            <a:r>
              <a:rPr lang="es-MX" sz="4000" dirty="0" smtClean="0">
                <a:solidFill>
                  <a:schemeClr val="bg1"/>
                </a:solidFill>
              </a:rPr>
              <a:t>Son las reglas impero-atributivas  que rigen o rigieron en lugar determinado.</a:t>
            </a:r>
          </a:p>
          <a:p>
            <a:pPr algn="ctr"/>
            <a:endParaRPr lang="es-MX" sz="4000" dirty="0" smtClean="0">
              <a:solidFill>
                <a:schemeClr val="bg1"/>
              </a:solidFill>
            </a:endParaRPr>
          </a:p>
          <a:p>
            <a:pPr algn="r"/>
            <a:r>
              <a:rPr lang="es-MX" sz="4000" dirty="0" smtClean="0">
                <a:solidFill>
                  <a:schemeClr val="bg1"/>
                </a:solidFill>
              </a:rPr>
              <a:t>Todas las normas jurídicas son positivas, pero no todas son vigentes </a:t>
            </a:r>
          </a:p>
          <a:p>
            <a:pPr algn="ctr"/>
            <a:endParaRPr lang="es-MX" sz="4400" dirty="0">
              <a:solidFill>
                <a:schemeClr val="bg1"/>
              </a:solidFill>
            </a:endParaRPr>
          </a:p>
          <a:p>
            <a:pPr algn="ctr"/>
            <a:endParaRPr lang="es-MX" sz="4400" dirty="0" smtClean="0">
              <a:solidFill>
                <a:schemeClr val="bg1"/>
              </a:solidFill>
            </a:endParaRPr>
          </a:p>
          <a:p>
            <a:pPr algn="ctr"/>
            <a:endParaRPr lang="es-MX" sz="4400" dirty="0">
              <a:solidFill>
                <a:schemeClr val="bg1"/>
              </a:solidFill>
            </a:endParaRPr>
          </a:p>
          <a:p>
            <a:pPr algn="ctr"/>
            <a:endParaRPr lang="es-MX" sz="4400" dirty="0">
              <a:solidFill>
                <a:schemeClr val="bg1"/>
              </a:solidFill>
            </a:endParaRPr>
          </a:p>
        </p:txBody>
      </p:sp>
      <p:sp>
        <p:nvSpPr>
          <p:cNvPr id="3" name="2 Rectángulo redondeado">
            <a:hlinkClick r:id="rId2" action="ppaction://hlinksldjump"/>
          </p:cNvPr>
          <p:cNvSpPr/>
          <p:nvPr/>
        </p:nvSpPr>
        <p:spPr>
          <a:xfrm>
            <a:off x="10715223" y="6204397"/>
            <a:ext cx="1476777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aralelogramo"/>
          <p:cNvSpPr/>
          <p:nvPr/>
        </p:nvSpPr>
        <p:spPr>
          <a:xfrm>
            <a:off x="695459" y="566670"/>
            <a:ext cx="11088710" cy="5898524"/>
          </a:xfrm>
          <a:prstGeom prst="parallelogram">
            <a:avLst/>
          </a:prstGeom>
          <a:solidFill>
            <a:schemeClr val="tx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MX" sz="4400" b="1" dirty="0" smtClean="0">
                <a:solidFill>
                  <a:schemeClr val="bg1"/>
                </a:solidFill>
              </a:rPr>
              <a:t>Derecho Vigente</a:t>
            </a:r>
          </a:p>
          <a:p>
            <a:pPr algn="ctr"/>
            <a:endParaRPr lang="es-MX" sz="4400" dirty="0">
              <a:solidFill>
                <a:schemeClr val="bg1"/>
              </a:solidFill>
            </a:endParaRPr>
          </a:p>
          <a:p>
            <a:pPr algn="ctr"/>
            <a:r>
              <a:rPr lang="es-MX" sz="4000" dirty="0" smtClean="0">
                <a:solidFill>
                  <a:schemeClr val="bg1"/>
                </a:solidFill>
              </a:rPr>
              <a:t>Conjunto de reglas impero-atributivas que rigen en una época y lugar determinado, que el Estado considera obligatorias.</a:t>
            </a:r>
            <a:endParaRPr lang="es-MX" sz="4000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 rot="20421301">
            <a:off x="2099256" y="1127004"/>
            <a:ext cx="247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en vigor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3 Rectángulo redondeado">
            <a:hlinkClick r:id="rId2" action="ppaction://hlinksldjump"/>
          </p:cNvPr>
          <p:cNvSpPr/>
          <p:nvPr/>
        </p:nvSpPr>
        <p:spPr>
          <a:xfrm>
            <a:off x="10650828" y="6238204"/>
            <a:ext cx="1416676" cy="4539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053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99807" y="2715093"/>
            <a:ext cx="861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De Pina, R(2010).Diccionario de Derecho, México, Porrúa, p.229-243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46369" y="724395"/>
            <a:ext cx="38119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solidFill>
                  <a:schemeClr val="bg1"/>
                </a:solidFill>
              </a:rPr>
              <a:t>Referencias</a:t>
            </a:r>
            <a:endParaRPr lang="es-MX" sz="4400" b="1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99807" y="1781299"/>
            <a:ext cx="8455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bg1"/>
                </a:solidFill>
              </a:rPr>
              <a:t>Chávez Padrón, Martha(1974) El </a:t>
            </a:r>
            <a:r>
              <a:rPr lang="es-MX" dirty="0">
                <a:solidFill>
                  <a:schemeClr val="bg1"/>
                </a:solidFill>
              </a:rPr>
              <a:t>d</a:t>
            </a:r>
            <a:r>
              <a:rPr lang="es-MX" dirty="0" smtClean="0">
                <a:solidFill>
                  <a:schemeClr val="bg1"/>
                </a:solidFill>
              </a:rPr>
              <a:t>erecho Agrario en México. México, 1974. p. 53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99807" y="3108176"/>
            <a:ext cx="11012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1600" dirty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https</a:t>
            </a:r>
            <a:r>
              <a:rPr lang="es-MX" sz="1600" dirty="0">
                <a:solidFill>
                  <a:schemeClr val="bg1"/>
                </a:solidFill>
              </a:rPr>
              <a:t>://es.slideshare.net/rubenradaescobar/introduccion-al-estudio-del-derecho-eduardo-garcia-maynez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73930" y="3991809"/>
            <a:ext cx="84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https://deconceptos.com/ciencias-juridicas/procesal</a:t>
            </a:r>
          </a:p>
        </p:txBody>
      </p:sp>
      <p:sp>
        <p:nvSpPr>
          <p:cNvPr id="7" name="1 Rectángulo"/>
          <p:cNvSpPr/>
          <p:nvPr/>
        </p:nvSpPr>
        <p:spPr>
          <a:xfrm>
            <a:off x="699807" y="4659999"/>
            <a:ext cx="707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https://definicion.de/derecho-privado</a:t>
            </a:r>
            <a:r>
              <a:rPr lang="es-MX" dirty="0"/>
              <a:t>/</a:t>
            </a:r>
          </a:p>
        </p:txBody>
      </p:sp>
      <p:sp>
        <p:nvSpPr>
          <p:cNvPr id="8" name="7 Rectángulo redondeado">
            <a:hlinkClick r:id="rId2" action="ppaction://hlinksldjump"/>
          </p:cNvPr>
          <p:cNvSpPr/>
          <p:nvPr/>
        </p:nvSpPr>
        <p:spPr>
          <a:xfrm>
            <a:off x="9934906" y="6075609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8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471757"/>
              </p:ext>
            </p:extLst>
          </p:nvPr>
        </p:nvGraphicFramePr>
        <p:xfrm>
          <a:off x="850003" y="643944"/>
          <a:ext cx="10277342" cy="56651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8671"/>
                <a:gridCol w="5138671"/>
              </a:tblGrid>
              <a:tr h="1019727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</a:rPr>
                        <a:t>Competencias Genéricas y Atributos</a:t>
                      </a:r>
                      <a:endParaRPr lang="es-MX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</a:rPr>
                        <a:t>Competencias Disciplinares Básicas</a:t>
                      </a:r>
                      <a:endParaRPr lang="es-MX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6454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MX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r>
                        <a:rPr lang="es-MX" sz="2400" dirty="0" smtClean="0">
                          <a:solidFill>
                            <a:schemeClr val="bg1"/>
                          </a:solidFill>
                          <a:effectLst/>
                        </a:rPr>
                        <a:t>. Sustenta una postura personal sobre temas de interés y relevancia general, considerando otros puntos de vista de manera crítica y reflexiva.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chemeClr val="bg1"/>
                          </a:solidFill>
                          <a:effectLst/>
                        </a:rPr>
                        <a:t>6.4</a:t>
                      </a:r>
                      <a:r>
                        <a:rPr lang="es-MX" sz="2400" dirty="0" smtClean="0">
                          <a:solidFill>
                            <a:schemeClr val="bg1"/>
                          </a:solidFill>
                          <a:effectLst/>
                        </a:rPr>
                        <a:t> Estructura ideas y argumentos de manera clara, coherente y sintética.</a:t>
                      </a:r>
                      <a:endParaRPr lang="es-MX" sz="240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MX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chemeClr val="bg1"/>
                          </a:solidFill>
                          <a:effectLst/>
                        </a:rPr>
                        <a:t>Ciencias Sociales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chemeClr val="bg1"/>
                          </a:solidFill>
                          <a:effectLst/>
                        </a:rPr>
                        <a:t>Básica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s-MX" sz="24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2400" b="1" dirty="0" smtClean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es-MX" sz="2400" dirty="0" smtClean="0">
                          <a:solidFill>
                            <a:schemeClr val="bg1"/>
                          </a:solidFill>
                          <a:effectLst/>
                        </a:rPr>
                        <a:t>. Identifica el conocimiento social y humanista como una construcción en constante transformación</a:t>
                      </a:r>
                      <a:endParaRPr lang="es-MX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6659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20437" y="1354130"/>
            <a:ext cx="8209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</a:rPr>
              <a:t>http://www.enciclopedia-juridica.biz14.com/d/derecho-objetivo-y-derecho-subjetivo/derecho-objetivo-y-derecho-subjetivo.htm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20437" y="2189395"/>
            <a:ext cx="103077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</a:rPr>
              <a:t>http://www.enciclopedia-juridica.biz14.com/d/derecho-p%C3%BAblico/derecho-p%C3%BAblico.htm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20437" y="2640451"/>
            <a:ext cx="10358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http://www.enciclopedia-juridica.biz14.com/d/derecho-internacional-publico/derecho-internacional-publico.htm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20437" y="3393556"/>
            <a:ext cx="104748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https://www.google.com.mx/</a:t>
            </a:r>
            <a:r>
              <a:rPr lang="es-MX" dirty="0" err="1">
                <a:solidFill>
                  <a:schemeClr val="bg1"/>
                </a:solidFill>
              </a:rPr>
              <a:t>search?biw</a:t>
            </a:r>
            <a:r>
              <a:rPr lang="es-MX" dirty="0">
                <a:solidFill>
                  <a:schemeClr val="bg1"/>
                </a:solidFill>
              </a:rPr>
              <a:t>=1366&amp;bih=637&amp;tbm=</a:t>
            </a:r>
            <a:r>
              <a:rPr lang="es-MX" dirty="0" err="1">
                <a:solidFill>
                  <a:schemeClr val="bg1"/>
                </a:solidFill>
              </a:rPr>
              <a:t>isch&amp;sa</a:t>
            </a:r>
            <a:r>
              <a:rPr lang="es-MX" dirty="0">
                <a:solidFill>
                  <a:schemeClr val="bg1"/>
                </a:solidFill>
              </a:rPr>
              <a:t>=1&amp;q=</a:t>
            </a:r>
            <a:r>
              <a:rPr lang="es-MX" dirty="0" err="1">
                <a:solidFill>
                  <a:schemeClr val="bg1"/>
                </a:solidFill>
              </a:rPr>
              <a:t>estructura+y+funciones+del+estado+mexicano&amp;oq</a:t>
            </a:r>
            <a:r>
              <a:rPr lang="es-MX" dirty="0">
                <a:solidFill>
                  <a:schemeClr val="bg1"/>
                </a:solidFill>
              </a:rPr>
              <a:t>=</a:t>
            </a:r>
            <a:r>
              <a:rPr lang="es-MX" dirty="0" err="1">
                <a:solidFill>
                  <a:schemeClr val="bg1"/>
                </a:solidFill>
              </a:rPr>
              <a:t>estructura+y+funciones+del+estado</a:t>
            </a:r>
            <a:r>
              <a:rPr lang="es-MX" dirty="0">
                <a:solidFill>
                  <a:schemeClr val="bg1"/>
                </a:solidFill>
              </a:rPr>
              <a:t>+&amp;</a:t>
            </a:r>
            <a:r>
              <a:rPr lang="es-MX" dirty="0" err="1">
                <a:solidFill>
                  <a:schemeClr val="bg1"/>
                </a:solidFill>
              </a:rPr>
              <a:t>gs_l</a:t>
            </a:r>
            <a:r>
              <a:rPr lang="es-MX" dirty="0">
                <a:solidFill>
                  <a:schemeClr val="bg1"/>
                </a:solidFill>
              </a:rPr>
              <a:t>=psy-ab.1.1.0j0i30k1j0i24k1l7.11672.24542.0.27319.53.40.0.0.0.0.312.4724.0j29j2j1.32.0....0...1.1.64.psy-ab..22.31.4586...0i67k1j0i8i30k1.0.lu5_FqQRqpM#imgrc=1bURjJpjNl1pBM:</a:t>
            </a:r>
          </a:p>
        </p:txBody>
      </p:sp>
      <p:sp>
        <p:nvSpPr>
          <p:cNvPr id="8" name="7 Rectángulo"/>
          <p:cNvSpPr/>
          <p:nvPr/>
        </p:nvSpPr>
        <p:spPr>
          <a:xfrm>
            <a:off x="720437" y="4945303"/>
            <a:ext cx="108998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https://www.google.com.mx/</a:t>
            </a:r>
            <a:r>
              <a:rPr lang="es-MX" dirty="0" err="1">
                <a:solidFill>
                  <a:schemeClr val="bg1"/>
                </a:solidFill>
              </a:rPr>
              <a:t>search?biw</a:t>
            </a:r>
            <a:r>
              <a:rPr lang="es-MX" dirty="0">
                <a:solidFill>
                  <a:schemeClr val="bg1"/>
                </a:solidFill>
              </a:rPr>
              <a:t>=1366&amp;bih=637&amp;tbm=</a:t>
            </a:r>
            <a:r>
              <a:rPr lang="es-MX" dirty="0" err="1">
                <a:solidFill>
                  <a:schemeClr val="bg1"/>
                </a:solidFill>
              </a:rPr>
              <a:t>isch&amp;sa</a:t>
            </a:r>
            <a:r>
              <a:rPr lang="es-MX" dirty="0">
                <a:solidFill>
                  <a:schemeClr val="bg1"/>
                </a:solidFill>
              </a:rPr>
              <a:t>=1&amp;q=</a:t>
            </a:r>
            <a:r>
              <a:rPr lang="es-MX" dirty="0" err="1">
                <a:solidFill>
                  <a:schemeClr val="bg1"/>
                </a:solidFill>
              </a:rPr>
              <a:t>codigo+penal+federal&amp;oq</a:t>
            </a:r>
            <a:r>
              <a:rPr lang="es-MX" dirty="0">
                <a:solidFill>
                  <a:schemeClr val="bg1"/>
                </a:solidFill>
              </a:rPr>
              <a:t>=</a:t>
            </a:r>
            <a:r>
              <a:rPr lang="es-MX" dirty="0" err="1">
                <a:solidFill>
                  <a:schemeClr val="bg1"/>
                </a:solidFill>
              </a:rPr>
              <a:t>codigo+penal</a:t>
            </a:r>
            <a:r>
              <a:rPr lang="es-MX" dirty="0">
                <a:solidFill>
                  <a:schemeClr val="bg1"/>
                </a:solidFill>
              </a:rPr>
              <a:t>+&amp;</a:t>
            </a:r>
            <a:r>
              <a:rPr lang="es-MX" dirty="0" err="1">
                <a:solidFill>
                  <a:schemeClr val="bg1"/>
                </a:solidFill>
              </a:rPr>
              <a:t>gs_l</a:t>
            </a:r>
            <a:r>
              <a:rPr lang="es-MX" dirty="0">
                <a:solidFill>
                  <a:schemeClr val="bg1"/>
                </a:solidFill>
              </a:rPr>
              <a:t>=psy-ab.1.0.0l4j0i67k1j0l5.168411.174434.0.176023.54.23.0.0.0.0.278.2227.0j14j1.15.0....0...1.1.64.psy-ab..43.11.1639...0i30k1j0i24k1.0.QI5J3RFR7pY</a:t>
            </a:r>
          </a:p>
        </p:txBody>
      </p:sp>
    </p:spTree>
    <p:extLst>
      <p:ext uri="{BB962C8B-B14F-4D97-AF65-F5344CB8AC3E}">
        <p14:creationId xmlns:p14="http://schemas.microsoft.com/office/powerpoint/2010/main" val="59762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04042" y="1337274"/>
            <a:ext cx="11041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https://www.google.com.mx/</a:t>
            </a:r>
            <a:r>
              <a:rPr lang="es-MX" dirty="0" err="1">
                <a:solidFill>
                  <a:schemeClr val="bg1"/>
                </a:solidFill>
              </a:rPr>
              <a:t>search?biw</a:t>
            </a:r>
            <a:r>
              <a:rPr lang="es-MX" dirty="0">
                <a:solidFill>
                  <a:schemeClr val="bg1"/>
                </a:solidFill>
              </a:rPr>
              <a:t>=1366&amp;bih=637&amp;tbm=</a:t>
            </a:r>
            <a:r>
              <a:rPr lang="es-MX" dirty="0" err="1">
                <a:solidFill>
                  <a:schemeClr val="bg1"/>
                </a:solidFill>
              </a:rPr>
              <a:t>isch&amp;sa</a:t>
            </a:r>
            <a:r>
              <a:rPr lang="es-MX" dirty="0">
                <a:solidFill>
                  <a:schemeClr val="bg1"/>
                </a:solidFill>
              </a:rPr>
              <a:t>=1&amp;q=</a:t>
            </a:r>
            <a:r>
              <a:rPr lang="es-MX" dirty="0" err="1">
                <a:solidFill>
                  <a:schemeClr val="bg1"/>
                </a:solidFill>
              </a:rPr>
              <a:t>impuestos+en+mexico+imagenes+libres&amp;oq</a:t>
            </a:r>
            <a:r>
              <a:rPr lang="es-MX" dirty="0">
                <a:solidFill>
                  <a:schemeClr val="bg1"/>
                </a:solidFill>
              </a:rPr>
              <a:t>=</a:t>
            </a:r>
            <a:r>
              <a:rPr lang="es-MX" dirty="0" err="1">
                <a:solidFill>
                  <a:schemeClr val="bg1"/>
                </a:solidFill>
              </a:rPr>
              <a:t>impuestos+en+mexico+imagenes+libres&amp;gs_l</a:t>
            </a:r>
            <a:r>
              <a:rPr lang="es-MX" dirty="0">
                <a:solidFill>
                  <a:schemeClr val="bg1"/>
                </a:solidFill>
              </a:rPr>
              <a:t>=psy-ab.3...10014.11788.0.12806.10.10.0.0.0.0.133.990.0j8.8.0....0...1.1.64.psy-ab..2.0.0....0.BSuXdn_Mzn0</a:t>
            </a:r>
          </a:p>
        </p:txBody>
      </p:sp>
      <p:sp>
        <p:nvSpPr>
          <p:cNvPr id="4" name="3 Rectángulo"/>
          <p:cNvSpPr/>
          <p:nvPr/>
        </p:nvSpPr>
        <p:spPr>
          <a:xfrm>
            <a:off x="704043" y="2853303"/>
            <a:ext cx="110414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/>
                </a:solidFill>
              </a:rPr>
              <a:t>https://www.google.com.mx/</a:t>
            </a:r>
            <a:r>
              <a:rPr lang="es-MX" dirty="0" err="1">
                <a:solidFill>
                  <a:schemeClr val="bg1"/>
                </a:solidFill>
              </a:rPr>
              <a:t>search?biw</a:t>
            </a:r>
            <a:r>
              <a:rPr lang="es-MX" dirty="0">
                <a:solidFill>
                  <a:schemeClr val="bg1"/>
                </a:solidFill>
              </a:rPr>
              <a:t>=1366&amp;bih=637&amp;tbm=</a:t>
            </a:r>
            <a:r>
              <a:rPr lang="es-MX" dirty="0" err="1">
                <a:solidFill>
                  <a:schemeClr val="bg1"/>
                </a:solidFill>
              </a:rPr>
              <a:t>isch&amp;sa</a:t>
            </a:r>
            <a:r>
              <a:rPr lang="es-MX" dirty="0">
                <a:solidFill>
                  <a:schemeClr val="bg1"/>
                </a:solidFill>
              </a:rPr>
              <a:t>=1&amp;q=</a:t>
            </a:r>
            <a:r>
              <a:rPr lang="es-MX" dirty="0" err="1">
                <a:solidFill>
                  <a:schemeClr val="bg1"/>
                </a:solidFill>
              </a:rPr>
              <a:t>pago+de+impuestos&amp;oq</a:t>
            </a:r>
            <a:r>
              <a:rPr lang="es-MX" dirty="0">
                <a:solidFill>
                  <a:schemeClr val="bg1"/>
                </a:solidFill>
              </a:rPr>
              <a:t>=</a:t>
            </a:r>
            <a:r>
              <a:rPr lang="es-MX" dirty="0" err="1">
                <a:solidFill>
                  <a:schemeClr val="bg1"/>
                </a:solidFill>
              </a:rPr>
              <a:t>pago+de</a:t>
            </a:r>
            <a:r>
              <a:rPr lang="es-MX" dirty="0">
                <a:solidFill>
                  <a:schemeClr val="bg1"/>
                </a:solidFill>
              </a:rPr>
              <a:t>+&amp;</a:t>
            </a:r>
            <a:r>
              <a:rPr lang="es-MX" dirty="0" err="1">
                <a:solidFill>
                  <a:schemeClr val="bg1"/>
                </a:solidFill>
              </a:rPr>
              <a:t>gs_l</a:t>
            </a:r>
            <a:r>
              <a:rPr lang="es-MX" dirty="0">
                <a:solidFill>
                  <a:schemeClr val="bg1"/>
                </a:solidFill>
              </a:rPr>
              <a:t>=psy-ab.1.0.0i67k1l2j0j0i67k1l2j0j0i67k1j0l3.130053.133881.0.136754.42.15.0.0.0.0.336.1697.0j7j2j1.10.0....0...1.1.64.psy-ab..35.6.1168....0.3De796bdRIM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04043" y="4831397"/>
            <a:ext cx="10758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err="1">
                <a:solidFill>
                  <a:schemeClr val="bg1"/>
                </a:solidFill>
              </a:rPr>
              <a:t>ttps</a:t>
            </a:r>
            <a:r>
              <a:rPr lang="es-MX" dirty="0">
                <a:solidFill>
                  <a:schemeClr val="bg1"/>
                </a:solidFill>
              </a:rPr>
              <a:t>://www.google.com.mx/</a:t>
            </a:r>
            <a:r>
              <a:rPr lang="es-MX" dirty="0" err="1">
                <a:solidFill>
                  <a:schemeClr val="bg1"/>
                </a:solidFill>
              </a:rPr>
              <a:t>search?biw</a:t>
            </a:r>
            <a:r>
              <a:rPr lang="es-MX" dirty="0">
                <a:solidFill>
                  <a:schemeClr val="bg1"/>
                </a:solidFill>
              </a:rPr>
              <a:t>=1366&amp;bih=637&amp;tbm=</a:t>
            </a:r>
            <a:r>
              <a:rPr lang="es-MX" dirty="0" err="1">
                <a:solidFill>
                  <a:schemeClr val="bg1"/>
                </a:solidFill>
              </a:rPr>
              <a:t>isch&amp;sa</a:t>
            </a:r>
            <a:r>
              <a:rPr lang="es-MX" dirty="0">
                <a:solidFill>
                  <a:schemeClr val="bg1"/>
                </a:solidFill>
              </a:rPr>
              <a:t>=1&amp;q=</a:t>
            </a:r>
            <a:r>
              <a:rPr lang="es-MX" dirty="0" err="1">
                <a:solidFill>
                  <a:schemeClr val="bg1"/>
                </a:solidFill>
              </a:rPr>
              <a:t>derecho+internacional&amp;oq</a:t>
            </a:r>
            <a:r>
              <a:rPr lang="es-MX" dirty="0">
                <a:solidFill>
                  <a:schemeClr val="bg1"/>
                </a:solidFill>
              </a:rPr>
              <a:t>=</a:t>
            </a:r>
            <a:r>
              <a:rPr lang="es-MX" dirty="0" err="1">
                <a:solidFill>
                  <a:schemeClr val="bg1"/>
                </a:solidFill>
              </a:rPr>
              <a:t>derecho+internacional&amp;gs_l</a:t>
            </a:r>
            <a:r>
              <a:rPr lang="es-MX" dirty="0">
                <a:solidFill>
                  <a:schemeClr val="bg1"/>
                </a:solidFill>
              </a:rPr>
              <a:t>=psy-ab.3..0l10.55979.62696.0.63705.37.23.0.0.0.0.464.2953.0j7j2j2j2.13.0....0...1.1.64.psy-ab..25.12.2816...0i67k1.0.IrtSRDfJJZU</a:t>
            </a:r>
          </a:p>
        </p:txBody>
      </p:sp>
    </p:spTree>
    <p:extLst>
      <p:ext uri="{BB962C8B-B14F-4D97-AF65-F5344CB8AC3E}">
        <p14:creationId xmlns:p14="http://schemas.microsoft.com/office/powerpoint/2010/main" val="32710282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4"/>
          <p:cNvSpPr/>
          <p:nvPr/>
        </p:nvSpPr>
        <p:spPr>
          <a:xfrm>
            <a:off x="355983" y="791054"/>
            <a:ext cx="114715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</a:rPr>
              <a:t>https://mx.images.search.yahoo.com/search/images;_ylt=A2KLdmXzlKVZLGkAqrnF8Qt.;_ylu=X3oDMTBsZ29xY3ZzBHNlYwNzZWFyY2gEc2xrA2J1dHRvbg--;_ylc=X1MDMjExNDcxMjAwNQRfcgMyBGFjdG4DY2xrBGJjawNhMDBtczYxY2JiNm5hJTI2YiUzRDQlMjZkJTNEZHNKT2xpSnBZRklxLm5IUk1EZXg3QS0tJTI2cyUzRGo3JTI2aSUzRDVuRTcwM2lqZktUSHFub21pSW5jBGNzcmNwdmlkAzhMMTJnems0TGpHZ0F0d3dXTFdhNmd0a01UUTRMZ0FBQUFEVUNzMEIEZnIDeWZwLXQtNzI2BGZyMgNzYS1ncARncHJpZANINnlUcWhSU1RyNmt2QlZkODNyOV9BBG10ZXN0aWQDbnVsbARuX3N1Z2cDMARvcmlnaW4DbXguaW1hZ2VzLnNlYXJjaC55YWhvby5jb20EcG9zAzAEcHFzdHIDBHBxc3RybAMEcXN0cmwDNDcEcXVlcnkDaW1hZ2VuZXMgZGUgZXN0cnVjdHVyYSBkZWwgZXN0YWRvIG1leGljYW5vIGdpZnMEdF9zdG1wAzE1MDQwMjQwODEEdnRlc3RpZANudWxs?gprid=H6yTqhRSTr6kvBVd83r9_A&amp;pvid=8L12gzk4LjGgAtwwWLWa6gtkMTQ4LgAAAADUCs0B&amp;p=imagenes+de+estructura+del+estado+mexicano+gifs&amp;fr=yfp-t-726&amp;fr2=sb-top-mx.images.search.yahoo.com&amp;ei=UTF-8&amp;n=60&amp;x=wrt</a:t>
            </a:r>
          </a:p>
        </p:txBody>
      </p:sp>
    </p:spTree>
    <p:extLst>
      <p:ext uri="{BB962C8B-B14F-4D97-AF65-F5344CB8AC3E}">
        <p14:creationId xmlns:p14="http://schemas.microsoft.com/office/powerpoint/2010/main" val="833730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nta perforada 1"/>
          <p:cNvSpPr/>
          <p:nvPr/>
        </p:nvSpPr>
        <p:spPr>
          <a:xfrm>
            <a:off x="616527" y="-95003"/>
            <a:ext cx="11277600" cy="6858000"/>
          </a:xfrm>
          <a:prstGeom prst="flowChartPunchedTape">
            <a:avLst/>
          </a:prstGeom>
          <a:scene3d>
            <a:camera prst="perspectiveAbove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En la presentación encontrarás los conceptos de Derecho</a:t>
            </a:r>
          </a:p>
          <a:p>
            <a:pPr algn="ctr"/>
            <a:endParaRPr lang="es-MX" sz="2800" dirty="0"/>
          </a:p>
          <a:p>
            <a:pPr algn="ctr"/>
            <a:r>
              <a:rPr lang="es-MX" sz="2800" dirty="0" smtClean="0"/>
              <a:t>  Objetivo y Subjetivo.</a:t>
            </a:r>
          </a:p>
          <a:p>
            <a:pPr algn="ctr"/>
            <a:endParaRPr lang="es-MX" sz="2800" dirty="0" smtClean="0"/>
          </a:p>
          <a:p>
            <a:pPr algn="ctr"/>
            <a:r>
              <a:rPr lang="es-MX" sz="2800" dirty="0" smtClean="0"/>
              <a:t>Así mismo, la clasificación de las ramas del Derecho Objetivo y </a:t>
            </a:r>
          </a:p>
          <a:p>
            <a:pPr algn="ctr"/>
            <a:endParaRPr lang="es-MX" sz="2800" dirty="0"/>
          </a:p>
          <a:p>
            <a:pPr algn="ctr"/>
            <a:r>
              <a:rPr lang="es-MX" sz="2800" dirty="0" smtClean="0"/>
              <a:t>los conceptos de Derecho Positivo y Derecho vigente.</a:t>
            </a:r>
          </a:p>
          <a:p>
            <a:pPr algn="ctr"/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54417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56904" y="619496"/>
            <a:ext cx="9630888" cy="56938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bg1"/>
                </a:solidFill>
              </a:rPr>
              <a:t>El Derecho se subdivide en 3 ramas:</a:t>
            </a: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chemeClr val="bg1"/>
                </a:solidFill>
              </a:rPr>
              <a:t> Derecho Público. Identificarás sus ramas con los </a:t>
            </a:r>
            <a:r>
              <a:rPr lang="es-MX" sz="2800" dirty="0">
                <a:solidFill>
                  <a:schemeClr val="bg1"/>
                </a:solidFill>
              </a:rPr>
              <a:t>ó</a:t>
            </a:r>
            <a:r>
              <a:rPr lang="es-MX" sz="2800" dirty="0" smtClean="0">
                <a:solidFill>
                  <a:schemeClr val="bg1"/>
                </a:solidFill>
              </a:rPr>
              <a:t>valos  color  naranja.</a:t>
            </a: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chemeClr val="bg1"/>
                </a:solidFill>
              </a:rPr>
              <a:t>Derecho privado.  Identificarás sus ramas con los </a:t>
            </a:r>
            <a:r>
              <a:rPr lang="es-MX" sz="2800" dirty="0">
                <a:solidFill>
                  <a:schemeClr val="bg1"/>
                </a:solidFill>
              </a:rPr>
              <a:t>ó</a:t>
            </a:r>
            <a:r>
              <a:rPr lang="es-MX" sz="2800" dirty="0" smtClean="0">
                <a:solidFill>
                  <a:schemeClr val="bg1"/>
                </a:solidFill>
              </a:rPr>
              <a:t>valos color azul.</a:t>
            </a: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endParaRPr lang="es-MX" sz="2800" dirty="0" smtClean="0">
              <a:solidFill>
                <a:schemeClr val="bg1"/>
              </a:solidFill>
            </a:endParaRPr>
          </a:p>
          <a:p>
            <a:r>
              <a:rPr lang="es-MX" sz="2800" dirty="0" smtClean="0">
                <a:solidFill>
                  <a:schemeClr val="bg1"/>
                </a:solidFill>
              </a:rPr>
              <a:t> Derecho Social. Identificarás sus ramas con los cuadrados color amarillo con morado.</a:t>
            </a:r>
            <a:endParaRPr lang="es-MX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2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72742" y="293914"/>
            <a:ext cx="216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INDICE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28451" y="1031941"/>
            <a:ext cx="2903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solidFill>
                  <a:schemeClr val="bg1"/>
                </a:solidFill>
                <a:hlinkClick r:id="rId2" action="ppaction://hlinksldjump"/>
              </a:rPr>
              <a:t>9</a:t>
            </a:r>
            <a:r>
              <a:rPr lang="es-MX" sz="2000" dirty="0" smtClean="0">
                <a:solidFill>
                  <a:schemeClr val="bg1"/>
                </a:solidFill>
                <a:hlinkClick r:id="rId2" action="ppaction://hlinksldjump"/>
              </a:rPr>
              <a:t>. Derecho Subjetivo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16574" y="1524745"/>
            <a:ext cx="3431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3" action="ppaction://hlinksldjump"/>
              </a:rPr>
              <a:t>10. Derecho Objetivo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10638" y="2044459"/>
            <a:ext cx="2885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4" action="ppaction://hlinksldjump"/>
              </a:rPr>
              <a:t>12. Derecho Público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5323" y="2542207"/>
            <a:ext cx="3574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5" action="ppaction://hlinksldjump"/>
              </a:rPr>
              <a:t>14. Derecho Constitucional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75013" y="3098004"/>
            <a:ext cx="4655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6" action="ppaction://hlinksldjump"/>
              </a:rPr>
              <a:t>16. Derecho Administrativo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10638" y="3612563"/>
            <a:ext cx="264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7" action="ppaction://hlinksldjump"/>
              </a:rPr>
              <a:t>18. Derecho Penal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475013" y="4128419"/>
            <a:ext cx="2956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8" action="ppaction://hlinksldjump"/>
              </a:rPr>
              <a:t>22. Derecho Procesal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10638" y="4590084"/>
            <a:ext cx="2921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9" action="ppaction://hlinksldjump"/>
              </a:rPr>
              <a:t>24. Derecho Fiscal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75013" y="5173319"/>
            <a:ext cx="4655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10" action="ppaction://hlinksldjump"/>
              </a:rPr>
              <a:t>26. Derecho Internacional Público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546265" y="5727317"/>
            <a:ext cx="2814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11" action="ppaction://hlinksldjump"/>
              </a:rPr>
              <a:t>28. Derecho Privado</a:t>
            </a:r>
            <a:endParaRPr lang="es-MX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2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71892" y="2064523"/>
            <a:ext cx="5047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2" action="ppaction://hlinksldjump"/>
              </a:rPr>
              <a:t>32. Derecho Internacional Privado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95643" y="2591221"/>
            <a:ext cx="2951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3" action="ppaction://hlinksldjump"/>
              </a:rPr>
              <a:t>33. Derecho Social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65955" y="3195311"/>
            <a:ext cx="2826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4" action="ppaction://hlinksldjump"/>
              </a:rPr>
              <a:t>35. Derecho Agrario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843146" y="3784946"/>
            <a:ext cx="3906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5" action="ppaction://hlinksldjump"/>
              </a:rPr>
              <a:t>36. Derecho del Trabajo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43146" y="4350180"/>
            <a:ext cx="3230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6" action="ppaction://hlinksldjump"/>
              </a:rPr>
              <a:t>37. Derecho Positivo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43146" y="4915414"/>
            <a:ext cx="308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7" action="ppaction://hlinksldjump"/>
              </a:rPr>
              <a:t>38. Derecho Vigente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908457" y="5480648"/>
            <a:ext cx="2838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8" action="ppaction://hlinksldjump"/>
              </a:rPr>
              <a:t>39. Referencias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771892" y="1563439"/>
            <a:ext cx="3111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9" action="ppaction://hlinksldjump"/>
              </a:rPr>
              <a:t>31. Derecho Mercantil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43146" y="1004662"/>
            <a:ext cx="2291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solidFill>
                  <a:schemeClr val="bg1"/>
                </a:solidFill>
                <a:hlinkClick r:id="rId10" action="ppaction://hlinksldjump"/>
              </a:rPr>
              <a:t>30. Derecho Civil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11" name="10 Rectángulo redondeado">
            <a:hlinkClick r:id="" action="ppaction://hlinkshowjump?jump=previousslide"/>
          </p:cNvPr>
          <p:cNvSpPr/>
          <p:nvPr/>
        </p:nvSpPr>
        <p:spPr>
          <a:xfrm>
            <a:off x="9762186" y="5880758"/>
            <a:ext cx="2086377" cy="687467"/>
          </a:xfrm>
          <a:prstGeom prst="roundRec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Regresar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282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53143" y="320634"/>
            <a:ext cx="30638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800" b="1" dirty="0" smtClean="0">
                <a:solidFill>
                  <a:schemeClr val="bg1"/>
                </a:solidFill>
              </a:rPr>
              <a:t>Derecho Subjetivo</a:t>
            </a:r>
            <a:endParaRPr lang="es-MX" sz="4800" b="1" dirty="0">
              <a:solidFill>
                <a:schemeClr val="bg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93963" y="2262106"/>
            <a:ext cx="4107581" cy="2308324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3600" dirty="0" smtClean="0">
                <a:solidFill>
                  <a:schemeClr val="bg1"/>
                </a:solidFill>
              </a:rPr>
              <a:t>Son las facultades otorgadas por la norma.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559296" y="613021"/>
            <a:ext cx="6270172" cy="2554545"/>
          </a:xfrm>
          <a:prstGeom prst="rect">
            <a:avLst/>
          </a:prstGeom>
          <a:gradFill>
            <a:gsLst>
              <a:gs pos="10000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6120000" scaled="1"/>
          </a:gradFill>
          <a:scene3d>
            <a:camera prst="isometricOffAxis2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Frente a una persona  obligada en una  norma jurídica, siempre hay otra con la prerrogativa para  exigir  el cumplimiento de lo ordenado.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7915" y="5619403"/>
            <a:ext cx="11998037" cy="1077218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chemeClr val="bg1"/>
                </a:solidFill>
              </a:rPr>
              <a:t>Como señala García Máynez: El derecho subjetivo es una función del objetivo</a:t>
            </a:r>
            <a:endParaRPr lang="es-MX" sz="3200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841665" y="3970266"/>
            <a:ext cx="8164287" cy="1200329"/>
          </a:xfrm>
          <a:prstGeom prst="rect">
            <a:avLst/>
          </a:prstGeom>
          <a:gradFill>
            <a:gsLst>
              <a:gs pos="10000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6120000" scaled="1"/>
          </a:gradFill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r"/>
            <a:r>
              <a:rPr lang="es-MX" sz="3600" dirty="0" smtClean="0">
                <a:solidFill>
                  <a:schemeClr val="bg1"/>
                </a:solidFill>
              </a:rPr>
              <a:t>Regla de conducta que permite o prohíbe</a:t>
            </a:r>
            <a:endParaRPr lang="es-MX" sz="3600" dirty="0">
              <a:solidFill>
                <a:schemeClr val="bg1"/>
              </a:solidFill>
            </a:endParaRPr>
          </a:p>
        </p:txBody>
      </p:sp>
      <p:sp>
        <p:nvSpPr>
          <p:cNvPr id="8" name="7 Rectángulo redondeado">
            <a:hlinkClick r:id="rId2" action="ppaction://hlinksldjump"/>
          </p:cNvPr>
          <p:cNvSpPr/>
          <p:nvPr/>
        </p:nvSpPr>
        <p:spPr>
          <a:xfrm>
            <a:off x="9916732" y="6336406"/>
            <a:ext cx="1777285" cy="521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rgbClr val="FFFF00"/>
                </a:solidFill>
              </a:rPr>
              <a:t>Índice</a:t>
            </a:r>
            <a:endParaRPr lang="es-MX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4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834</TotalTime>
  <Words>1216</Words>
  <Application>Microsoft Office PowerPoint</Application>
  <PresentationFormat>Personalizado</PresentationFormat>
  <Paragraphs>225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Sector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Lorenzo Contreras Garduño</dc:creator>
  <cp:lastModifiedBy>UAEM</cp:lastModifiedBy>
  <cp:revision>146</cp:revision>
  <dcterms:created xsi:type="dcterms:W3CDTF">2017-08-25T19:12:44Z</dcterms:created>
  <dcterms:modified xsi:type="dcterms:W3CDTF">2017-10-20T01:12:31Z</dcterms:modified>
</cp:coreProperties>
</file>