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 Juan López"/>
          <p:cNvSpPr txBox="1"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 Juan López</a:t>
            </a:r>
          </a:p>
        </p:txBody>
      </p:sp>
      <p:sp>
        <p:nvSpPr>
          <p:cNvPr id="94" name="“Escribir una cita aquí”"/>
          <p:cNvSpPr txBox="1"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“Escribir una cita aquí” </a:t>
            </a:r>
          </a:p>
        </p:txBody>
      </p:sp>
      <p:sp>
        <p:nvSpPr>
          <p:cNvPr id="9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o del título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Texto del título</a:t>
            </a:r>
          </a:p>
        </p:txBody>
      </p:sp>
      <p:sp>
        <p:nvSpPr>
          <p:cNvPr id="22" name="Nivel de texto 1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3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o del título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Texto del título</a:t>
            </a:r>
          </a:p>
        </p:txBody>
      </p:sp>
      <p:sp>
        <p:nvSpPr>
          <p:cNvPr id="40" name="Nivel de texto 1…"/>
          <p:cNvSpPr txBox="1"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4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57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7" name="Nivel de texto 1…"/>
          <p:cNvSpPr txBox="1"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n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n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fotos.com" TargetMode="External"/><Relationship Id="rId3" Type="http://schemas.openxmlformats.org/officeDocument/2006/relationships/hyperlink" Target="http://www.wikipediafotos.com" TargetMode="External"/><Relationship Id="rId4" Type="http://schemas.openxmlformats.org/officeDocument/2006/relationships/hyperlink" Target="http://search.creativecommons.org" TargetMode="External"/><Relationship Id="rId5" Type="http://schemas.openxmlformats.org/officeDocument/2006/relationships/hyperlink" Target="http://www.inehrm.gob.mx" TargetMode="Externa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Universidad Autónoma del Estado de México…"/>
          <p:cNvSpPr txBox="1"/>
          <p:nvPr>
            <p:ph type="ctrTitle"/>
          </p:nvPr>
        </p:nvSpPr>
        <p:spPr>
          <a:xfrm>
            <a:off x="1042590" y="226367"/>
            <a:ext cx="11685390" cy="1493872"/>
          </a:xfrm>
          <a:prstGeom prst="rect">
            <a:avLst/>
          </a:prstGeom>
        </p:spPr>
        <p:txBody>
          <a:bodyPr anchor="ctr"/>
          <a:lstStyle/>
          <a:p>
            <a:pPr defTabSz="420624">
              <a:defRPr b="1" spc="-97" sz="48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Universidad Autónoma del Estado de México</a:t>
            </a:r>
          </a:p>
          <a:p>
            <a:pPr defTabSz="420624">
              <a:defRPr i="1" spc="-84" sz="4248">
                <a:latin typeface="Didot"/>
                <a:ea typeface="Didot"/>
                <a:cs typeface="Didot"/>
                <a:sym typeface="Didot"/>
              </a:defRPr>
            </a:pPr>
            <a:r>
              <a:t>Plantel Texcoco de la Escuela Preparatoria</a:t>
            </a:r>
          </a:p>
        </p:txBody>
      </p:sp>
      <p:sp>
        <p:nvSpPr>
          <p:cNvPr id="120" name="Material Didáctico: Solo visión…"/>
          <p:cNvSpPr txBox="1"/>
          <p:nvPr>
            <p:ph type="subTitle" idx="1"/>
          </p:nvPr>
        </p:nvSpPr>
        <p:spPr>
          <a:xfrm>
            <a:off x="1043285" y="4383630"/>
            <a:ext cx="11684001" cy="4715617"/>
          </a:xfrm>
          <a:prstGeom prst="rect">
            <a:avLst/>
          </a:prstGeom>
        </p:spPr>
        <p:txBody>
          <a:bodyPr anchor="ctr"/>
          <a:lstStyle/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Material Didáctico</a:t>
            </a:r>
            <a:r>
              <a:t>: Solo visión</a:t>
            </a:r>
          </a:p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Materia</a:t>
            </a:r>
            <a:r>
              <a:t>: Historia de México</a:t>
            </a:r>
          </a:p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Semestre:</a:t>
            </a:r>
            <a:r>
              <a:t> Tercer Semestre</a:t>
            </a:r>
          </a:p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Módulo II</a:t>
            </a:r>
            <a:r>
              <a:t>:  La Independencia y el Nuevo Estado Nación</a:t>
            </a:r>
          </a:p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Título del tema</a:t>
            </a:r>
            <a:r>
              <a:t>: La Reforma Liberal Juarista</a:t>
            </a:r>
          </a:p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Responsable del Material:</a:t>
            </a:r>
            <a:r>
              <a:t> M en. C. Germán Méndez Santana</a:t>
            </a:r>
          </a:p>
          <a:p>
            <a:pPr algn="l">
              <a:spcBef>
                <a:spcPts val="1000"/>
              </a:spcBef>
              <a:defRPr b="1" sz="30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Fecha</a:t>
            </a:r>
            <a:r>
              <a:t>: Agosto 2017</a:t>
            </a:r>
          </a:p>
        </p:txBody>
      </p:sp>
      <p:pic>
        <p:nvPicPr>
          <p:cNvPr id="121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5372" y="1903323"/>
            <a:ext cx="2714056" cy="22972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148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</a:t>
            </a:r>
          </a:p>
        </p:txBody>
      </p:sp>
      <p:sp>
        <p:nvSpPr>
          <p:cNvPr id="149" name="En 1855, Juan Álvarez asumió la presidencia de manera interina, en su gabinete guraban Benito Juárez y Melchor Ocampo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En 1855, Juan Álvarez asumió la presidencia de manera interina, en su gabinete guraban Benito Juárez y Melchor Ocampo </a:t>
            </a:r>
          </a:p>
          <a:p>
            <a:pPr/>
            <a:r>
              <a:t>Juárez, como ministro de Justicia y Asuntos Eclesiásticos, expidió un decreto conocido como Ley Juárez </a:t>
            </a:r>
          </a:p>
          <a:p>
            <a:pPr/>
            <a:r>
              <a:t>“que afectó los intereses de la iglesia y el ejercitó porque se prohibió que los tribunales eclesiásticos y militares decidieran en asuntos civiles”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84" t="0" r="284" b="0"/>
          <a:stretch>
            <a:fillRect/>
          </a:stretch>
        </p:blipFill>
        <p:spPr>
          <a:xfrm>
            <a:off x="6759771" y="1911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152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</a:t>
            </a:r>
          </a:p>
        </p:txBody>
      </p:sp>
      <p:sp>
        <p:nvSpPr>
          <p:cNvPr id="153" name="Juan Álvarez dejó el poder en 1855. La presidencia quedó a cargo de Ignacio Comonfort (1855 1857) liberal moderado que inició su gestión con el lema de “Orden y progreso”.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Juan Álvarez dejó el poder en 1855. La presidencia quedó a cargo de Ignacio Comonfort (1855 1857) liberal moderado que inició su gestión con el lema de “Orden y progreso”. </a:t>
            </a:r>
          </a:p>
          <a:p>
            <a:pPr/>
            <a:r>
              <a:t>Las principales acciones que realizó durante su gobierno fueron: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156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</a:t>
            </a:r>
          </a:p>
        </p:txBody>
      </p:sp>
      <p:sp>
        <p:nvSpPr>
          <p:cNvPr id="157" name="Decreto de la Ley Lafragua el 28 de diciembre de 1855 que regulaba la libertad de prensa.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Decreto de la Ley Lafragua el 28 de diciembre de 1855 que regulaba la libertad de prensa. </a:t>
            </a:r>
            <a:br/>
          </a:p>
          <a:p>
            <a:pPr/>
            <a:r>
              <a:t>En educación, decretó la creación de la Biblioteca Nacional, apoyó a la Escuela Nacional de Agricultura, la Escuela de Artes y Oficios y los colegios para pobres. </a:t>
            </a:r>
            <a:br/>
          </a:p>
          <a:p>
            <a:pPr/>
            <a:r>
              <a:t>Inició la construcción del ferrocarril México-Veracruz.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160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</a:t>
            </a:r>
          </a:p>
        </p:txBody>
      </p:sp>
      <p:sp>
        <p:nvSpPr>
          <p:cNvPr id="161" name="El 25 de junio promulgó la Ley de Desamortización de los Bienes de las Corporaciones Civiles y Eclesiásticas o Ley Lerdo, elaborada por Miguel Lerdo de Tejada. Dicha ley dictaba que las propiedades de la Iglesia pasaran a manos de particulares, con lo que se creó la propiedad privada.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 marL="339470" indent="-339470" defTabSz="578358">
              <a:spcBef>
                <a:spcPts val="3100"/>
              </a:spcBef>
              <a:defRPr sz="2772"/>
            </a:pPr>
            <a:r>
              <a:t>El 25 de junio promulgó la Ley de Desamortización de los Bienes de las Corporaciones Civiles y Eclesiásticas o Ley Lerdo, elaborada por Miguel Lerdo de Tejada. Dicha ley dictaba que las propiedades de la Iglesia pasaran a manos de particulares, con lo que se creó la propiedad privada. </a:t>
            </a:r>
          </a:p>
          <a:p>
            <a:pPr marL="339470" indent="-339470" defTabSz="578358">
              <a:spcBef>
                <a:spcPts val="3100"/>
              </a:spcBef>
              <a:defRPr sz="2772"/>
            </a:pPr>
            <a:r>
              <a:t>En 1857, publicó la Ley Iglesias, la cual regulaba el cobro de derechos y obvenciones parroquiales en la administración de los sacramentos a los pobres 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4936" r="0" b="4936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164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 </a:t>
            </a:r>
          </a:p>
        </p:txBody>
      </p:sp>
      <p:sp>
        <p:nvSpPr>
          <p:cNvPr id="165" name="En 1856, se inauguraron las sesiones del Congreso Constituyente, conformado principalmente por liberales radicales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En 1856, se inauguraron las sesiones del Congreso Constituyente, conformado principalmente por liberales radicales</a:t>
            </a:r>
          </a:p>
          <a:p>
            <a:pPr/>
            <a:r>
              <a:t>El 5 de febrero de 1857, se promulgó la Constitución tomando como referente las de Francia, España y Estados Unidos, sostenía la supremacía del Estado, la igualdad jurídica y la libertad de pensamiento.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0" r="42396" b="0"/>
          <a:stretch>
            <a:fillRect/>
          </a:stretch>
        </p:blipFill>
        <p:spPr>
          <a:xfrm>
            <a:off x="474193" y="2165383"/>
            <a:ext cx="5779303" cy="6827375"/>
          </a:xfrm>
          <a:prstGeom prst="rect">
            <a:avLst/>
          </a:prstGeom>
          <a:ln w="25400">
            <a:solidFill>
              <a:srgbClr val="F3F7F5"/>
            </a:solidFill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68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 </a:t>
            </a:r>
          </a:p>
        </p:txBody>
      </p:sp>
      <p:sp>
        <p:nvSpPr>
          <p:cNvPr id="169" name="Reconocía las garantías individuales y establecía el juicio de amparo.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Reconocía las garantías individuales y establecía el juicio de amparo. </a:t>
            </a:r>
          </a:p>
          <a:p>
            <a:pPr/>
            <a:r>
              <a:t>Restablecía la República Federal, Representativa y Democrática, donde la soberanía residía en el pueblo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539" t="0" r="1539" b="0"/>
          <a:stretch>
            <a:fillRect/>
          </a:stretch>
        </p:blipFill>
        <p:spPr>
          <a:xfrm>
            <a:off x="460571" y="3686354"/>
            <a:ext cx="5792925" cy="3785433"/>
          </a:xfrm>
          <a:prstGeom prst="rect">
            <a:avLst/>
          </a:prstGeom>
          <a:ln w="25400">
            <a:solidFill>
              <a:srgbClr val="F3F7F5"/>
            </a:solidFill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72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 </a:t>
            </a:r>
          </a:p>
        </p:txBody>
      </p:sp>
      <p:sp>
        <p:nvSpPr>
          <p:cNvPr id="173" name="Dividía el poder en tres: Ejecutivo (un presidente; suprimió la Vicepresidencia)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Dividía el poder en tres: Ejecutivo (un presidente; suprimió la Vicepresidencia)</a:t>
            </a:r>
          </a:p>
          <a:p>
            <a:pPr/>
            <a:r>
              <a:t>Legislativo (Cámara de diputados) </a:t>
            </a:r>
          </a:p>
          <a:p>
            <a:pPr/>
            <a:r>
              <a:t>y Judicial (Suprema Corte y Juzgados). </a:t>
            </a:r>
          </a:p>
          <a:p>
            <a:pPr/>
            <a:r>
              <a:t>Exigía a los estados que adoptaran la forma de gobierno republicana, representativa y popular, sujetándose a las disposiciones federales; incorporaba las leyes Lerdo y Juárez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33571" y="2076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176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 </a:t>
            </a:r>
          </a:p>
        </p:txBody>
      </p:sp>
      <p:sp>
        <p:nvSpPr>
          <p:cNvPr id="177" name="La nueva Carta Magna afectó los intereses y privilegios de la Iglesia y el ejército, quienes se unieron al grito de “Religión y fueros”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La nueva Carta Magna afectó los intereses y privilegios de la Iglesia y el ejército, quienes se unieron al grito de “Religión y fueros” </a:t>
            </a:r>
          </a:p>
          <a:p>
            <a:pPr/>
            <a:r>
              <a:t>La reacción conservadora encabezada por Félix Zuloaga emitió el Plan de Tacubaya </a:t>
            </a:r>
          </a:p>
          <a:p>
            <a:pPr/>
            <a:r>
              <a:t>desconocía a la Constitución de 1857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8181" t="0" r="18181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>
            <a:solidFill>
              <a:srgbClr val="F3F7F5"/>
            </a:solidFill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80" name="Constitución de 1857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Constitución de 1857 </a:t>
            </a:r>
          </a:p>
        </p:txBody>
      </p:sp>
      <p:sp>
        <p:nvSpPr>
          <p:cNvPr id="181" name="Comonfort decidió unirse a la oposición y en 1858 fue desconocido como presidente de la República.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Comonfort decidió unirse a la oposición y en 1858 fue desconocido como presidente de la República. </a:t>
            </a:r>
          </a:p>
          <a:p>
            <a:pPr/>
            <a:r>
              <a:t>De acuerdo a la Constitución, Benito Juárez, como presidente de la Suprema Corte de Justicia, asumió la presidencia del país </a:t>
            </a:r>
          </a:p>
          <a:p>
            <a:pPr/>
            <a:r>
              <a:t> El país estaba dividido e inició la Guerra de Reforma, o Guerra de Tres Años, entre liberales y conservadores.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La Reforma Liberal Jurista"/>
          <p:cNvSpPr txBox="1"/>
          <p:nvPr>
            <p:ph type="ctrTitle"/>
          </p:nvPr>
        </p:nvSpPr>
        <p:spPr>
          <a:xfrm>
            <a:off x="1270000" y="656166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La Reforma Liberal Jurista</a:t>
            </a:r>
          </a:p>
        </p:txBody>
      </p:sp>
      <p:sp>
        <p:nvSpPr>
          <p:cNvPr id="184" name="Leyes de Reforma"/>
          <p:cNvSpPr txBox="1"/>
          <p:nvPr>
            <p:ph type="subTitle" sz="quarter" idx="1"/>
          </p:nvPr>
        </p:nvSpPr>
        <p:spPr>
          <a:xfrm>
            <a:off x="468147" y="5147733"/>
            <a:ext cx="12068506" cy="2067323"/>
          </a:xfrm>
          <a:prstGeom prst="rect">
            <a:avLst/>
          </a:prstGeom>
        </p:spPr>
        <p:txBody>
          <a:bodyPr anchor="ctr"/>
          <a:lstStyle>
            <a:lvl1pPr>
              <a:defRPr b="1" sz="7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Leyes de Reforma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Tabla"/>
          <p:cNvGraphicFramePr/>
          <p:nvPr/>
        </p:nvGraphicFramePr>
        <p:xfrm>
          <a:off x="1350709" y="2063750"/>
          <a:ext cx="10722217" cy="7112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696610"/>
                <a:gridCol w="2131436"/>
                <a:gridCol w="2132499"/>
                <a:gridCol w="2132499"/>
                <a:gridCol w="1591071"/>
              </a:tblGrid>
              <a:tr h="685668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Campo disciplinar: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Ciencias Sociales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85668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Academia: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Historia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99851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Asignatura: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Historia de México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99851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Semestre: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Tercero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Horas teóricas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Optima"/>
                          <a:ea typeface="Optima"/>
                          <a:cs typeface="Optima"/>
                          <a:sym typeface="Optim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</a:tr>
              <a:tr h="699851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Créditos: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Horas prácticas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Optima"/>
                          <a:ea typeface="Optima"/>
                          <a:cs typeface="Optima"/>
                          <a:sym typeface="Optima"/>
                        </a:rPr>
                        <a:t>2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</a:tr>
              <a:tr h="685668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Tipo de curso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1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Obligatorio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Total de horas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Optima"/>
                          <a:ea typeface="Optima"/>
                          <a:cs typeface="Optima"/>
                          <a:sym typeface="Optima"/>
                        </a:rPr>
                        <a:t>5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</a:tr>
              <a:tr h="2917341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0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Asignaturas simultáneas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Trigonometría</a:t>
                      </a: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Química I </a:t>
                      </a: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Ética</a:t>
                      </a: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Orientación educativa III 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Inglés 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Metodología de la investigación I  </a:t>
                      </a: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Lenguaje y comunicación II</a:t>
                      </a:r>
                    </a:p>
                    <a:p>
                      <a:pPr marR="331470" algn="l" defTabSz="457200">
                        <a:tabLst>
                          <a:tab pos="711200" algn="l"/>
                        </a:tabLst>
                        <a:defRPr b="1" sz="1700">
                          <a:solidFill>
                            <a:srgbClr val="363929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Cultura y activación física III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Fase en la estructura curricular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1700">
                          <a:solidFill>
                            <a:srgbClr val="363929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Transición</a:t>
                      </a:r>
                    </a:p>
                  </a:txBody>
                  <a:tcPr marL="63500" marR="63500" marT="0" marB="0" anchor="ctr" anchorCtr="0" horzOverflow="overflow">
                    <a:lnL w="38100">
                      <a:solidFill>
                        <a:srgbClr val="252F36"/>
                      </a:solidFill>
                      <a:miter lim="400000"/>
                    </a:lnL>
                    <a:lnR w="38100">
                      <a:solidFill>
                        <a:srgbClr val="252F36"/>
                      </a:solidFill>
                      <a:miter lim="400000"/>
                    </a:lnR>
                    <a:lnT w="38100">
                      <a:solidFill>
                        <a:srgbClr val="252F36"/>
                      </a:solidFill>
                      <a:miter lim="400000"/>
                    </a:lnT>
                    <a:lnB w="38100">
                      <a:solidFill>
                        <a:srgbClr val="252F36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4" name="Unidad de Aprendizaje: Historia de México"/>
          <p:cNvSpPr txBox="1"/>
          <p:nvPr>
            <p:ph type="ctrTitle"/>
          </p:nvPr>
        </p:nvSpPr>
        <p:spPr>
          <a:xfrm>
            <a:off x="1181034" y="615834"/>
            <a:ext cx="11023468" cy="1101726"/>
          </a:xfrm>
          <a:prstGeom prst="rect">
            <a:avLst/>
          </a:prstGeom>
        </p:spPr>
        <p:txBody>
          <a:bodyPr anchor="ctr"/>
          <a:lstStyle>
            <a:lvl1pPr defTabSz="309625">
              <a:defRPr b="1" sz="424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Unidad de Aprendizaje: Historia de México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300" t="0" r="2300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187" name="Leyes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Leyes de Reforma </a:t>
            </a:r>
          </a:p>
        </p:txBody>
      </p:sp>
      <p:sp>
        <p:nvSpPr>
          <p:cNvPr id="188" name="La sede del gobierno conservador estaba en la Ciudad de México y recibía el apoyo económico de la Iglesia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La sede del gobierno conservador estaba en la Ciudad de México y recibía el apoyo económico de la Iglesia</a:t>
            </a:r>
          </a:p>
          <a:p>
            <a:pPr/>
            <a:r>
              <a:t>Mientras que los liberales controlaban el puerto de Veracruz </a:t>
            </a:r>
          </a:p>
          <a:p>
            <a:pPr/>
            <a:r>
              <a:t>Los conservadores derogaron algunas reformas liberales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33571" y="2076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191" name="Leyes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Leyes de Reforma</a:t>
            </a:r>
          </a:p>
        </p:txBody>
      </p:sp>
      <p:sp>
        <p:nvSpPr>
          <p:cNvPr id="192" name="Por su parte, Juárez decidió consolidar la reforma liberal con el objetivo de establecer la separación entre la Iglesia y el Estado.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Por su parte, Juárez decidió consolidar la reforma liberal con el objetivo de establecer la separación entre la Iglesia y el Estado. </a:t>
            </a:r>
          </a:p>
          <a:p>
            <a:pPr/>
            <a:r>
              <a:t>Entre 1859 y 1860, decretó en Veracruz las Leyes de Reforma:</a:t>
            </a:r>
          </a:p>
          <a:p>
            <a:pPr/>
            <a:r>
              <a:t>Ley de la nacionalización de los bienes eclesiásticos. 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3696" t="0" r="23696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195" name="Leyes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Leyes de Reforma</a:t>
            </a:r>
          </a:p>
        </p:txBody>
      </p:sp>
      <p:sp>
        <p:nvSpPr>
          <p:cNvPr id="196" name="Ley del matrimonio como contrato civil: exigía la celebración de todas las ceremonias matrimoniales por las autoridades civiles e incluía el divorcio civil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Ley del matrimonio como contrato civil: exigía la celebración de todas las ceremonias matrimoniales por las autoridades civiles e incluía el divorcio civil</a:t>
            </a:r>
            <a:br/>
          </a:p>
          <a:p>
            <a:pPr/>
            <a:r>
              <a:t>Ley orgánica del Registro Civil: eliminó el control clerical de los datos personales. Los registros de nacimientos, bodas y defunciones quedaban a cargo del Estado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44444" r="0" b="0"/>
          <a:stretch>
            <a:fillRect/>
          </a:stretch>
        </p:blipFill>
        <p:spPr>
          <a:xfrm>
            <a:off x="460571" y="2165383"/>
            <a:ext cx="5792925" cy="6704784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199" name="Leyes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Leyes de Reforma</a:t>
            </a:r>
          </a:p>
        </p:txBody>
      </p:sp>
      <p:sp>
        <p:nvSpPr>
          <p:cNvPr id="200" name="Ley de la secularización de los cementerios: cesaba toda intervención del clero en cementerios y camposantos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Ley de la secularización de los cementerios: cesaba toda intervención del clero en cementerios y camposantos</a:t>
            </a:r>
            <a:br/>
          </a:p>
          <a:p>
            <a:pPr/>
            <a:r>
              <a:t>Ley sobre la libertad de cultos: garantizaba la protección a todos los credos</a:t>
            </a:r>
          </a:p>
          <a:p>
            <a:pPr/>
            <a:r>
              <a:t>Con la aplicación de estas leyes, Juárez se propuso liquidar al adversario creando un nuevo Estado y una nueva relación entre la sociedad y el gobierno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La Reforma Liberal Jurista"/>
          <p:cNvSpPr txBox="1"/>
          <p:nvPr>
            <p:ph type="ctrTitle"/>
          </p:nvPr>
        </p:nvSpPr>
        <p:spPr>
          <a:xfrm>
            <a:off x="1270000" y="656166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La Reforma Liberal Jurista</a:t>
            </a:r>
          </a:p>
        </p:txBody>
      </p:sp>
      <p:sp>
        <p:nvSpPr>
          <p:cNvPr id="203" name="Guerra de Reforma"/>
          <p:cNvSpPr txBox="1"/>
          <p:nvPr>
            <p:ph type="subTitle" sz="quarter" idx="1"/>
          </p:nvPr>
        </p:nvSpPr>
        <p:spPr>
          <a:xfrm>
            <a:off x="468147" y="5147733"/>
            <a:ext cx="12068506" cy="2067323"/>
          </a:xfrm>
          <a:prstGeom prst="rect">
            <a:avLst/>
          </a:prstGeom>
        </p:spPr>
        <p:txBody>
          <a:bodyPr anchor="ctr"/>
          <a:lstStyle>
            <a:lvl1pPr>
              <a:defRPr b="1" sz="7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Guerra de Reforma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0" r="57338" b="0"/>
          <a:stretch>
            <a:fillRect/>
          </a:stretch>
        </p:blipFill>
        <p:spPr>
          <a:xfrm>
            <a:off x="647179" y="2165383"/>
            <a:ext cx="5606317" cy="6827375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206" name="Guerra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Guerra de Reforma </a:t>
            </a:r>
          </a:p>
        </p:txBody>
      </p:sp>
      <p:sp>
        <p:nvSpPr>
          <p:cNvPr id="207" name="La Guerra de Reforma sirvió para que España y Estados Unidos ejercieran presión sobre los gobiernos conservador y liberal imponiendo tratados ruinosos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La Guerra de Reforma sirvió para que España y Estados Unidos ejercieran presión sobre los gobiernos conservador y liberal imponiendo tratados ruinosos </a:t>
            </a:r>
          </a:p>
          <a:p>
            <a:pPr/>
            <a:r>
              <a:t>Los conservadores Firmaron con España el Tratado Mon-Almonte en el cual México se comprometía a pagar indemnizaciones por los daños que hubieran recibido los españoles durante las guerras civiles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6171" t="0" r="6171" b="0"/>
          <a:stretch>
            <a:fillRect/>
          </a:stretch>
        </p:blipFill>
        <p:spPr>
          <a:xfrm>
            <a:off x="460571" y="3239423"/>
            <a:ext cx="5792925" cy="4679295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210" name="Guerra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Guerra de Reforma </a:t>
            </a:r>
          </a:p>
        </p:txBody>
      </p:sp>
      <p:sp>
        <p:nvSpPr>
          <p:cNvPr id="211" name="Los liberales firmaron con Estados Unidos el Tratado Mc Lane-Ocampo a través del cual México concedía a Estados Unidos el derecho de tránsito, a perpetuidad, a sus tropas por el istmo de Tehuantepec y el Golfo de California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Los liberales firmaron con Estados Unidos el Tratado Mc Lane-Ocampo a través del cual México concedía a Estados Unidos el derecho de tránsito, a perpetuidad, a sus tropas por el istmo de Tehuantepec y el Golfo de California </a:t>
            </a:r>
          </a:p>
          <a:p>
            <a:pPr/>
            <a:r>
              <a:t>a cambio de que aquel gobierno otorgará ayuda económica a México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33571" y="2076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14" name="Guerra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Guerra de Reforma </a:t>
            </a:r>
          </a:p>
        </p:txBody>
      </p:sp>
      <p:sp>
        <p:nvSpPr>
          <p:cNvPr id="215" name="Ambos tratados no procedieron de manera legal y muestran el interés de cada grupo por obtener el triunfo a costa de poner en peligro el desarrollo económico del país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Ambos tratados no procedieron de manera legal y muestran el interés de cada grupo por obtener el triunfo a costa de poner en peligro el desarrollo económico del país</a:t>
            </a:r>
          </a:p>
          <a:p>
            <a:pPr/>
            <a:r>
              <a:t>El resultado de la Guerra de Reforma fue el triunfo de los liberales sobre los conservadores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1960" t="0" r="21960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  <p:sp>
        <p:nvSpPr>
          <p:cNvPr id="218" name="Guerra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Guerra de Reforma </a:t>
            </a:r>
          </a:p>
        </p:txBody>
      </p:sp>
      <p:sp>
        <p:nvSpPr>
          <p:cNvPr id="219" name="Juárez se trasladó a la capital y se llevaron a cabo las elecciones en 1861 donde este se Reeligió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Juárez se trasladó a la capital y se llevaron a cabo las elecciones en 1861 donde este se Reeligió </a:t>
            </a:r>
          </a:p>
          <a:p>
            <a:pPr/>
            <a:r>
              <a:t>Sin embargo, el país quedó devastado económicamente y fue imposible hacer frente a los compromisos de pago con el extranjero </a:t>
            </a:r>
          </a:p>
          <a:p>
            <a:pPr/>
            <a:r>
              <a:t>el gobierno decidió suspender el pago de la deuda pública durante dos años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3242" t="0" r="23242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22" name="Guerra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Guerra de Reforma </a:t>
            </a:r>
          </a:p>
        </p:txBody>
      </p:sp>
      <p:sp>
        <p:nvSpPr>
          <p:cNvPr id="223" name="Esta decisión afectó los intereses de España, Inglaterra y Francia, quienes unieron fuerzas para presentar sus reclamaciones contra México en la Convención de Londres de 1861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Esta decisión afectó los intereses de España, Inglaterra y Francia, quienes unieron fuerzas para presentar sus reclamaciones contra México en la Convención de Londres de 1861 </a:t>
            </a:r>
          </a:p>
          <a:p>
            <a:pPr/>
            <a:r>
              <a:t>En donde los tres gobiernos acordaron enviar fuerzas combinadas por mar y tierra para ocupar las fortalezas y posiciones del litoral mexicano, sin buscar adquisición alguna del territorio ni ventaja particular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Justificación"/>
          <p:cNvSpPr txBox="1"/>
          <p:nvPr>
            <p:ph type="ctrTitle"/>
          </p:nvPr>
        </p:nvSpPr>
        <p:spPr>
          <a:xfrm>
            <a:off x="423333" y="587517"/>
            <a:ext cx="12293601" cy="1101726"/>
          </a:xfrm>
          <a:prstGeom prst="rect">
            <a:avLst/>
          </a:prstGeom>
        </p:spPr>
        <p:txBody>
          <a:bodyPr anchor="ctr"/>
          <a:lstStyle>
            <a:lvl1pPr defTabSz="484886">
              <a:defRPr sz="6640"/>
            </a:lvl1pPr>
          </a:lstStyle>
          <a:p>
            <a:pPr/>
            <a:r>
              <a:t>Justificación</a:t>
            </a:r>
          </a:p>
        </p:txBody>
      </p:sp>
      <p:sp>
        <p:nvSpPr>
          <p:cNvPr id="127" name="Conocer el devenir histórico y las raíces de nuestro pasado cercano es de vital importancia para poder comprender el presente. La historia de México en el nivel medio superior es la última oportunidad de acercarse a aquellos registros y vestigios del pasado para comprender la actuación de los individuos en el devenir de su sociedad."/>
          <p:cNvSpPr txBox="1"/>
          <p:nvPr>
            <p:ph type="subTitle" idx="1"/>
          </p:nvPr>
        </p:nvSpPr>
        <p:spPr>
          <a:xfrm>
            <a:off x="860243" y="2404548"/>
            <a:ext cx="11419781" cy="6897001"/>
          </a:xfrm>
          <a:prstGeom prst="rect">
            <a:avLst/>
          </a:prstGeom>
        </p:spPr>
        <p:txBody>
          <a:bodyPr anchor="ctr"/>
          <a:lstStyle>
            <a:lvl1pPr algn="just" defTabSz="434340">
              <a:lnSpc>
                <a:spcPts val="7100"/>
              </a:lnSpc>
              <a:spcBef>
                <a:spcPts val="1100"/>
              </a:spcBef>
              <a:defRPr sz="456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Conocer el devenir histórico y las raíces de nuestro pasado cercano es de vital importancia para poder comprender el presente. La historia de México en el nivel medio superior es la última oportunidad de acercarse a aquellos registros y vestigios del pasado para comprender la actuación de los individuos en el devenir de su sociedad. </a:t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33571" y="2076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26" name="Guerra de Reform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Guerra de Reforma </a:t>
            </a:r>
          </a:p>
        </p:txBody>
      </p:sp>
      <p:sp>
        <p:nvSpPr>
          <p:cNvPr id="227" name="Sin embargo, cada potencia actuó de acuerdo con sus intereses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Sin embargo, cada potencia actuó de acuerdo con sus intereses</a:t>
            </a:r>
          </a:p>
          <a:p>
            <a:pPr/>
            <a:r>
              <a:t> Ante la noticia del acuerdo de Londres, Juárez derogó el decreto relativo a la cancelación del pago de la deuda, esta decisión no cambió la postura de los tres países, quienes posteriormente amenazaron con intervenir en territorio mexicano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La Reforma Liberal Jurista"/>
          <p:cNvSpPr txBox="1"/>
          <p:nvPr>
            <p:ph type="ctrTitle"/>
          </p:nvPr>
        </p:nvSpPr>
        <p:spPr>
          <a:xfrm>
            <a:off x="1270000" y="656166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La Reforma Liberal Jurista</a:t>
            </a:r>
          </a:p>
        </p:txBody>
      </p:sp>
      <p:sp>
        <p:nvSpPr>
          <p:cNvPr id="230" name="Intervención Francesa y Segundo imperio"/>
          <p:cNvSpPr txBox="1"/>
          <p:nvPr>
            <p:ph type="subTitle" sz="half" idx="1"/>
          </p:nvPr>
        </p:nvSpPr>
        <p:spPr>
          <a:xfrm>
            <a:off x="468147" y="5147733"/>
            <a:ext cx="12068506" cy="2859221"/>
          </a:xfrm>
          <a:prstGeom prst="rect">
            <a:avLst/>
          </a:prstGeom>
        </p:spPr>
        <p:txBody>
          <a:bodyPr anchor="ctr"/>
          <a:lstStyle>
            <a:lvl1pPr>
              <a:defRPr b="1" sz="8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Intervención Francesa y Segundo imperio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956" t="0" r="37518" b="0"/>
          <a:stretch>
            <a:fillRect/>
          </a:stretch>
        </p:blipFill>
        <p:spPr>
          <a:xfrm>
            <a:off x="6759771" y="1911383"/>
            <a:ext cx="5792925" cy="6827375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233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34" name="Con el apoyo de los conservadores, Napoleón III se propuso la creación de un imperio en México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Con el apoyo de los conservadores, Napoleón III se propuso la creación de un imperio en México </a:t>
            </a:r>
          </a:p>
          <a:p>
            <a:pPr/>
            <a:r>
              <a:t>El 5 de mayo de 1862, en Puebla, las tropas liberales a cargo del general Ignacio Zaragoza derrotaron al ejército francés, una gran humillación para el mejor ejército del mundo.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37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38" name="En 1863 Puebla fue sitiada nuevamente, la defensa de la ciudad estuvo a cargo de Jesús González Ortega, Ignacio Comonfort y Porfirio Díaz. En mayo el ejército mexicano se rindió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En 1863 Puebla fue sitiada nuevamente, la defensa de la ciudad estuvo a cargo de Jesús González Ortega, Ignacio Comonfort y Porfirio Díaz. En mayo el ejército mexicano se rindió </a:t>
            </a:r>
          </a:p>
          <a:p>
            <a:pPr/>
            <a:r>
              <a:t>Juárez se fue replegando hacia el norte y el país nuevamente estuvo dividido entre los querían una monarquía como forma de gobierno y los que reconocían a Juárez como presidente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41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42" name="En 1859, Maximiliano de Habsburgo fue contactado por primera vez por los conservadores mexicanos para ocupar la Corona Mexicana con el apoyo de Francia y la Iglesia católica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En 1859, Maximiliano de Habsburgo fue contactado por primera vez por los conservadores mexicanos para ocupar la Corona Mexicana con el apoyo de Francia y la Iglesia católica </a:t>
            </a:r>
          </a:p>
          <a:p>
            <a:pPr/>
            <a:r>
              <a:t>Los partidarios de la monarquía consideraban a Maximiliano de Habsburgo como la persona ideal para salvaguardar sus intereses: era un príncipe católico joven, casado con una hija del Rey de Bélgica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1371" r="0" b="8107"/>
          <a:stretch>
            <a:fillRect/>
          </a:stretch>
        </p:blipFill>
        <p:spPr>
          <a:xfrm>
            <a:off x="6759771" y="1911383"/>
            <a:ext cx="5792924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45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46" name="Era evidente: Maximiliano tenía ideas liberales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Era evidente: Maximiliano tenía ideas liberales </a:t>
            </a:r>
          </a:p>
          <a:p>
            <a:pPr/>
            <a:r>
              <a:t>En 1864, Maximiliano firmó el Tratado de Miramar </a:t>
            </a:r>
          </a:p>
          <a:p>
            <a:pPr/>
            <a:r>
              <a:t>México se comprometió a indemnizar a los súbditos franceses que sufrieron perjuicios</a:t>
            </a:r>
          </a:p>
          <a:p>
            <a:pPr/>
            <a:r>
              <a:t>México se comprometía a pagar 270 millones de francos </a:t>
            </a:r>
          </a:p>
          <a:p>
            <a:pPr/>
            <a:r>
              <a:t>Francia se comprometía a sostener el imperio en cualquier circunstancia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8239" t="0" r="18239" b="0"/>
          <a:stretch>
            <a:fillRect/>
          </a:stretch>
        </p:blipFill>
        <p:spPr>
          <a:xfrm>
            <a:off x="6759771" y="1911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49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50" name="El 28 de mayo de 1864, llegaron al puerto de Veracruz Maximiliano de Habsburgo y su esposa Carlota estableciendo el Segundo Imperio Mexicano (1864-1867)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El 28 de mayo de 1864, llegaron al puerto de Veracruz Maximiliano de Habsburgo y su esposa Carlota estableciendo el Segundo Imperio Mexicano (1864-1867) </a:t>
            </a:r>
          </a:p>
          <a:p>
            <a:pPr/>
            <a:r>
              <a:t>Maximiliano de Habsburgo en lugar de reorganizar y defender a los conservadores, se dedico: </a:t>
            </a:r>
          </a:p>
          <a:p>
            <a:pPr/>
            <a:r>
              <a:t>Dio énfasis a las garantías individuales a todos los habitantes del Imperio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53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54" name="Consideraba la propiedad como inviolable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Consideraba la propiedad como inviolable</a:t>
            </a:r>
          </a:p>
          <a:p>
            <a:pPr/>
            <a:r>
              <a:t>Prohibía el trabajo gratuito y forzado</a:t>
            </a:r>
          </a:p>
          <a:p>
            <a:pPr/>
            <a:r>
              <a:t>Reglamentaba el trabajo de menores </a:t>
            </a:r>
          </a:p>
          <a:p>
            <a:pPr/>
            <a:r>
              <a:t>Y promulgaba la libertad de prensa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3135" t="0" r="23135" b="0"/>
          <a:stretch>
            <a:fillRect/>
          </a:stretch>
        </p:blipFill>
        <p:spPr>
          <a:xfrm>
            <a:off x="6759771" y="1911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57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58" name="En el aspecto político, Maximiliano aplicó las Leyes de Reforma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En el aspecto político, Maximiliano aplicó las Leyes de Reforma </a:t>
            </a:r>
          </a:p>
          <a:p>
            <a:pPr/>
            <a:r>
              <a:t>Excluyó a los Conservadores de su corte y llamó a los liberales moderados </a:t>
            </a:r>
          </a:p>
          <a:p>
            <a:pPr/>
            <a:r>
              <a:t>Estableció la libertad de cultos</a:t>
            </a:r>
          </a:p>
          <a:p>
            <a:pPr/>
            <a:r>
              <a:t>Que la iglesia fuera controlada por el Estado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61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62" name="Que los servicios religiosos fueran gratuitos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Que los servicios religiosos fueran gratuitos</a:t>
            </a:r>
          </a:p>
          <a:p>
            <a:pPr/>
            <a:r>
              <a:t>El registro civil</a:t>
            </a:r>
          </a:p>
          <a:p>
            <a:pPr/>
            <a:r>
              <a:t>La secularización de los cementerios</a:t>
            </a:r>
          </a:p>
          <a:p>
            <a:pPr/>
            <a:r>
              <a:t>Y la supresión del fuero eclesiástico, por lo que también rompió relaciones con el clero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ropósito"/>
          <p:cNvSpPr txBox="1"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defTabSz="484886">
              <a:defRPr sz="6640"/>
            </a:lvl1pPr>
          </a:lstStyle>
          <a:p>
            <a:pPr/>
            <a:r>
              <a:t>Propósito</a:t>
            </a:r>
          </a:p>
        </p:txBody>
      </p:sp>
      <p:sp>
        <p:nvSpPr>
          <p:cNvPr id="130" name="Comprender la importancia de la Historia de México como una ciencia social en constante transformación para identificarse como un sujeto que participa en el devenir, a partir de reconstruir los acontecimientos históricos y relacionarlos con su situación presente."/>
          <p:cNvSpPr txBox="1"/>
          <p:nvPr>
            <p:ph type="subTitle" idx="1"/>
          </p:nvPr>
        </p:nvSpPr>
        <p:spPr>
          <a:xfrm>
            <a:off x="792509" y="2152200"/>
            <a:ext cx="11419782" cy="6897000"/>
          </a:xfrm>
          <a:prstGeom prst="rect">
            <a:avLst/>
          </a:prstGeom>
        </p:spPr>
        <p:txBody>
          <a:bodyPr anchor="ctr"/>
          <a:lstStyle>
            <a:lvl1pPr algn="just">
              <a:defRPr sz="5000"/>
            </a:lvl1pPr>
          </a:lstStyle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b="0">
                <a:latin typeface="+mn-lt"/>
                <a:ea typeface="+mn-ea"/>
                <a:cs typeface="+mn-cs"/>
                <a:sym typeface="Helvetica Light"/>
              </a:rPr>
              <a:t>Comprender la importancia de la Historia de México como una ciencia social en constante transformación para identificarse como un sujeto que participa en el devenir, a partir de reconstruir los acontecimientos históricos y relacionarlos con su situación presente.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4036" t="0" r="24036" b="0"/>
          <a:stretch>
            <a:fillRect/>
          </a:stretch>
        </p:blipFill>
        <p:spPr>
          <a:xfrm>
            <a:off x="6759771" y="1911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65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66" name="Las relaciones con el ejército francés eran conflictivas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Las relaciones con el ejército francés eran conflictivas </a:t>
            </a:r>
          </a:p>
          <a:p>
            <a:pPr/>
            <a:r>
              <a:t>Mientras tanto en  Europa, Prusia era una amenaza, por lo que Napoleón III decidió retirar a su ejército de México, olvidando lo pactado en el Tratado de Miramar, ahora Maximiliano debía organizar su imperio sin el apoyo de Francia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6669" t="0" r="26669" b="0"/>
          <a:stretch>
            <a:fillRect/>
          </a:stretch>
        </p:blipFill>
        <p:spPr>
          <a:xfrm>
            <a:off x="6759771" y="1911383"/>
            <a:ext cx="5792925" cy="6827375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269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70" name="La amenaza del retiro de tropas europeas y la crítica situación económica determinaron la decisión de Maximiliano de abdicar al trono mexicano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La amenaza del retiro de tropas europeas y la crítica situación económica determinaron la decisión de Maximiliano de abdicar al trono mexicano</a:t>
            </a:r>
          </a:p>
          <a:p>
            <a:pPr/>
            <a:r>
              <a:t>Carlota acudió a Europa en busca de ayuda, pero todo fue inútil, enfermó y ya no regresó a México </a:t>
            </a:r>
          </a:p>
          <a:p>
            <a:pPr/>
            <a:r>
              <a:t>El 15 de mayo de 1867, en la ciudad de Querétaro, Maximiliano, sus generales y soldados fueron hechos prisioneros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32771" y="1822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73" name="Intervención Francesa y Segundo Imperio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332993">
              <a:defRPr sz="4560"/>
            </a:lvl1pPr>
          </a:lstStyle>
          <a:p>
            <a:pPr/>
            <a:r>
              <a:t>Intervención Francesa y Segundo Imperio </a:t>
            </a:r>
          </a:p>
        </p:txBody>
      </p:sp>
      <p:sp>
        <p:nvSpPr>
          <p:cNvPr id="274" name="Juárez hizo cumplir la ley en defensa de la soberanía nacional…"/>
          <p:cNvSpPr txBox="1"/>
          <p:nvPr>
            <p:ph type="body" sz="half" idx="1"/>
          </p:nvPr>
        </p:nvSpPr>
        <p:spPr>
          <a:xfrm>
            <a:off x="621307" y="1447403"/>
            <a:ext cx="5665193" cy="7755401"/>
          </a:xfrm>
          <a:prstGeom prst="rect">
            <a:avLst/>
          </a:prstGeom>
        </p:spPr>
        <p:txBody>
          <a:bodyPr/>
          <a:lstStyle/>
          <a:p>
            <a:pPr/>
            <a:r>
              <a:t>Juárez hizo cumplir la ley en defensa de la soberanía nacional</a:t>
            </a:r>
          </a:p>
          <a:p>
            <a:pPr/>
            <a:r>
              <a:t>El jurado de Querétaro dictó la sentencia de muerte, la cual se cumplió el 19 de junio de 1867. Maximiliano y los generales conservadores Miguel Miramón y Tomás Mejía fueron fusilados en el Cerro de las Campanas, Querétaro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La Reforma Liberal Jurista"/>
          <p:cNvSpPr txBox="1"/>
          <p:nvPr>
            <p:ph type="ctrTitle"/>
          </p:nvPr>
        </p:nvSpPr>
        <p:spPr>
          <a:xfrm>
            <a:off x="1270000" y="656166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La Reforma Liberal Jurista</a:t>
            </a:r>
          </a:p>
        </p:txBody>
      </p:sp>
      <p:sp>
        <p:nvSpPr>
          <p:cNvPr id="277" name="La República Restaurada"/>
          <p:cNvSpPr txBox="1"/>
          <p:nvPr>
            <p:ph type="subTitle" sz="quarter" idx="1"/>
          </p:nvPr>
        </p:nvSpPr>
        <p:spPr>
          <a:xfrm>
            <a:off x="468147" y="5147733"/>
            <a:ext cx="12068506" cy="2067323"/>
          </a:xfrm>
          <a:prstGeom prst="rect">
            <a:avLst/>
          </a:prstGeom>
        </p:spPr>
        <p:txBody>
          <a:bodyPr anchor="ctr"/>
          <a:lstStyle>
            <a:lvl1pPr>
              <a:defRPr b="1" sz="7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La República Restaurada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33571" y="2076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280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281" name="La República Restaurada (1867-1876) llamada así porque surgió tras la interrupción de la República de los liberales por un modelo monárquico extranjero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La República Restaurada (1867-1876) llamada así porque surgió tras la interrupción de la República de los liberales por un modelo monárquico extranjero</a:t>
            </a:r>
          </a:p>
          <a:p>
            <a:pPr/>
            <a:r>
              <a:t>En este periodo, destacan los gobiernos de Benito Juárez (1867- 1872) y Sebastián Lerdo de Tejada (1872- 1876)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6072" t="0" r="26072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>
            <a:solidFill>
              <a:srgbClr val="F3F7F5"/>
            </a:solidFill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84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285" name="En 1867, redujo el número del ejército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En 1867, redujo el número del ejército</a:t>
            </a:r>
          </a:p>
          <a:p>
            <a:pPr/>
            <a:r>
              <a:t>Promovió una serie de reformas constitucionales entre las que resaltan:</a:t>
            </a:r>
          </a:p>
          <a:p>
            <a:pPr/>
            <a:r>
              <a:t>La elección del Ejecutivo, miembros de la Suprema Corte de Justicia y diputados federales por el pueblo y no por el Congreso</a:t>
            </a:r>
          </a:p>
          <a:p>
            <a:pPr/>
            <a:r>
              <a:t>Además de la creación de una Cámara de Senadores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4227" r="0" b="33444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88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289" name="En 1868, Gabino Barreda fundó la Escuela Nacional Preparatoria, Institución de educación media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En 1868, Gabino Barreda fundó la Escuela Nacional Preparatoria, Institución de educación media </a:t>
            </a:r>
          </a:p>
          <a:p>
            <a:pPr/>
            <a:r>
              <a:t>Que impondría el método positivista y que sustituía las explicaciones religiosas por las lógicas y científicas.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8148" t="0" r="18148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92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293" name="El método de enseñanza mutua del sistema Lancasteriano fue declarado oficial para las escuelas públicas municipales.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El método de enseñanza mutua del sistema Lancasteriano fue declarado oficial para las escuelas públicas municipales. </a:t>
            </a:r>
          </a:p>
          <a:p>
            <a:pPr/>
            <a:r>
              <a:t>Un solo profesor podía enseñar a 600 niños organizando grupos de 10 niños que recibían instrucción de un monitor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8910" t="0" r="18910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/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96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297" name="La República Restaurada promovió leyes que hicieron laica, gratuita, obligatoria, patriótica y científica a la escuela primaria oficial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La República Restaurada promovió leyes que hicieron laica, gratuita, obligatoria, patriótica y científica a la escuela primaria oficial</a:t>
            </a:r>
          </a:p>
          <a:p>
            <a:pPr/>
            <a:r>
              <a:t>Se triplicaron las escuelas elementales, donde asistían alumnos de siete a quince años de edad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5157" t="0" r="21288" b="0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  <a:ln w="25400">
            <a:solidFill>
              <a:srgbClr val="F3F7F5"/>
            </a:solidFill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300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301" name="En 1871, Benito Juárez se reeligió compitiendo contra Porfirio Díaz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En 1871, Benito Juárez se reeligió compitiendo contra Porfirio Díaz</a:t>
            </a:r>
          </a:p>
          <a:p>
            <a:pPr/>
            <a:r>
              <a:t>Las elecciones favorecieron a Juárez </a:t>
            </a:r>
          </a:p>
          <a:p>
            <a:pPr/>
            <a:r>
              <a:t>Y Díaz se pronunció en contra de la reelección de Juárez con el Plan de la Noria, donde exigía, además, el respeto a la Constitución de 1857, pero fracasó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uía de utilización"/>
          <p:cNvSpPr txBox="1"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defTabSz="484886">
              <a:defRPr sz="6640"/>
            </a:lvl1pPr>
          </a:lstStyle>
          <a:p>
            <a:pPr/>
            <a:r>
              <a:t>Guía de utilización</a:t>
            </a:r>
          </a:p>
        </p:txBody>
      </p:sp>
      <p:sp>
        <p:nvSpPr>
          <p:cNvPr id="133" name="Para manejar esta presentación se requiere de conocimientos previos del manejo de computadoras, así como la lectura de diarios y revistas que se tengan al alcance, así como también, de un proyector de video y Lap Top."/>
          <p:cNvSpPr txBox="1"/>
          <p:nvPr>
            <p:ph type="subTitle" idx="1"/>
          </p:nvPr>
        </p:nvSpPr>
        <p:spPr>
          <a:xfrm>
            <a:off x="727471" y="2271998"/>
            <a:ext cx="11549858" cy="7223033"/>
          </a:xfrm>
          <a:prstGeom prst="rect">
            <a:avLst/>
          </a:prstGeom>
        </p:spPr>
        <p:txBody>
          <a:bodyPr anchor="ctr"/>
          <a:lstStyle>
            <a:lvl1pPr algn="just">
              <a:spcBef>
                <a:spcPts val="1000"/>
              </a:spcBef>
              <a:defRPr sz="500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>
              <a:defRPr b="1"/>
            </a:pPr>
            <a:r>
              <a:rPr b="0"/>
              <a:t>Para manejar esta presentación se requiere de conocimientos previos del manejo de computadoras, así como la lectura de diarios y revistas que se tengan al alcance, así como también, de un proyector de video y Lap Top.</a:t>
            </a:r>
            <a:endParaRPr b="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Imagen" descr="Imagen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928" r="0" b="928"/>
          <a:stretch>
            <a:fillRect/>
          </a:stretch>
        </p:blipFill>
        <p:spPr>
          <a:xfrm>
            <a:off x="460571" y="2165383"/>
            <a:ext cx="5792925" cy="6827375"/>
          </a:xfrm>
          <a:prstGeom prst="rect">
            <a:avLst/>
          </a:prstGeom>
        </p:spPr>
      </p:pic>
      <p:sp>
        <p:nvSpPr>
          <p:cNvPr id="304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305" name="A la muerte de Juárez, Sebastián Lerdo de Tejada asumió la presidencia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A la muerte de Juárez, Sebastián Lerdo de Tejada asumió la presidencia</a:t>
            </a:r>
          </a:p>
          <a:p>
            <a:pPr/>
            <a:r>
              <a:t>Él incorporó las Leyes de Reforma a la Constitución de 1857</a:t>
            </a:r>
          </a:p>
          <a:p>
            <a:pPr/>
            <a:r>
              <a:t>Decretó la expulsión de los jesuitas</a:t>
            </a:r>
          </a:p>
          <a:p>
            <a:pPr/>
            <a:r>
              <a:t>E inauguró una línea férrea entre la ciudad de México y el puerto de Veracruz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Imagen" descr="Imagen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33571" y="2076483"/>
            <a:ext cx="6046925" cy="7157575"/>
          </a:xfrm>
          <a:prstGeom prst="rect">
            <a:avLst/>
          </a:prstGeom>
          <a:ln w="9525">
            <a:round/>
          </a:ln>
        </p:spPr>
      </p:pic>
      <p:sp>
        <p:nvSpPr>
          <p:cNvPr id="308" name="La República Restaurada"/>
          <p:cNvSpPr txBox="1"/>
          <p:nvPr>
            <p:ph type="title"/>
          </p:nvPr>
        </p:nvSpPr>
        <p:spPr>
          <a:xfrm>
            <a:off x="952500" y="444500"/>
            <a:ext cx="11099800" cy="983606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La República Restaurada </a:t>
            </a:r>
          </a:p>
        </p:txBody>
      </p:sp>
      <p:sp>
        <p:nvSpPr>
          <p:cNvPr id="309" name="En 1875 y 1876 se llevó a cabo la sucesión presidencial…"/>
          <p:cNvSpPr txBox="1"/>
          <p:nvPr>
            <p:ph type="body" sz="half" idx="1"/>
          </p:nvPr>
        </p:nvSpPr>
        <p:spPr>
          <a:xfrm>
            <a:off x="6862365" y="1582869"/>
            <a:ext cx="5689469" cy="7755402"/>
          </a:xfrm>
          <a:prstGeom prst="rect">
            <a:avLst/>
          </a:prstGeom>
        </p:spPr>
        <p:txBody>
          <a:bodyPr/>
          <a:lstStyle/>
          <a:p>
            <a:pPr/>
            <a:r>
              <a:t>En 1875 y 1876 se llevó a cabo la sucesión presidencial </a:t>
            </a:r>
          </a:p>
          <a:p>
            <a:pPr/>
            <a:r>
              <a:t>En 1876, Porfirio Díaz, apoyado por el ejército, se opuso a la reelección de Lerdo de Tejada con el Plan de Tuxtepec</a:t>
            </a:r>
          </a:p>
          <a:p>
            <a:pPr/>
            <a:r>
              <a:t>Lerdo se reeligió, pero las fuerzas de Díaz lo vencieron</a:t>
            </a:r>
          </a:p>
          <a:p>
            <a:pPr/>
            <a:r>
              <a:t>Porfirio Díaz, después de derrotar a sus adversarios se proclamó presidente provisional en 1876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Actividad"/>
          <p:cNvSpPr txBox="1"/>
          <p:nvPr>
            <p:ph type="title"/>
          </p:nvPr>
        </p:nvSpPr>
        <p:spPr>
          <a:xfrm>
            <a:off x="1270000" y="313266"/>
            <a:ext cx="10464800" cy="1165358"/>
          </a:xfrm>
          <a:prstGeom prst="rect">
            <a:avLst/>
          </a:prstGeom>
        </p:spPr>
        <p:txBody>
          <a:bodyPr/>
          <a:lstStyle>
            <a:lvl1pPr defTabSz="455675">
              <a:defRPr b="1" sz="7019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Actividad</a:t>
            </a:r>
          </a:p>
        </p:txBody>
      </p:sp>
      <p:graphicFrame>
        <p:nvGraphicFramePr>
          <p:cNvPr id="312" name="Tabla"/>
          <p:cNvGraphicFramePr/>
          <p:nvPr/>
        </p:nvGraphicFramePr>
        <p:xfrm>
          <a:off x="1132416" y="1460500"/>
          <a:ext cx="11095501" cy="652303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771722"/>
                <a:gridCol w="2771722"/>
                <a:gridCol w="2772852"/>
                <a:gridCol w="2772852"/>
              </a:tblGrid>
              <a:tr h="719137">
                <a:tc>
                  <a:txBody>
                    <a:bodyPr/>
                    <a:lstStyle/>
                    <a:p>
                      <a:pPr marR="331470" defTabSz="457200"/>
                      <a:r>
                        <a:rPr b="1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Acontecimiento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57200"/>
                      <a:r>
                        <a:rPr b="1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Acciones en el ámbito económico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57200"/>
                      <a:r>
                        <a:rPr b="1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Acciones en el ámbito político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57200"/>
                      <a:r>
                        <a:rPr b="1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Avances legislativos consagrados en la Constitución de 1857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393619">
                <a:tc>
                  <a:txBody>
                    <a:bodyPr/>
                    <a:lstStyle/>
                    <a:p>
                      <a:pPr marR="331470" defTabSz="457200"/>
                      <a:r>
                        <a:rPr sz="3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República Restaurada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15569">
                <a:tc gridSpan="4"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050991">
                <a:tc>
                  <a:txBody>
                    <a:bodyPr/>
                    <a:lstStyle/>
                    <a:p>
                      <a:pPr marR="331470" defTabSz="457200"/>
                      <a:r>
                        <a:rPr b="1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Acontecimiento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57200"/>
                      <a:r>
                        <a:rPr b="1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Liberales y conservadores (principales protagonistas)</a:t>
                      </a: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57200"/>
                      <a:r>
                        <a:rPr b="1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Factores internos y externos que permitieron la llegada de Maximiliano y Carlota a México</a:t>
                      </a: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31470" defTabSz="457200"/>
                      <a:r>
                        <a:rPr b="1" sz="1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Avances legislativos durante el gobierno de Maximiliano</a:t>
                      </a: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962672">
                <a:tc>
                  <a:txBody>
                    <a:bodyPr/>
                    <a:lstStyle/>
                    <a:p>
                      <a:pPr marR="331470" defTabSz="457200"/>
                      <a:r>
                        <a:rPr sz="3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Segundo Imperio en México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63500" marR="63500" marT="0" marB="0" anchor="t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Bibliografía"/>
          <p:cNvSpPr txBox="1"/>
          <p:nvPr>
            <p:ph type="title"/>
          </p:nvPr>
        </p:nvSpPr>
        <p:spPr>
          <a:xfrm>
            <a:off x="355600" y="438150"/>
            <a:ext cx="12293600" cy="1476839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Bibliografía</a:t>
            </a:r>
          </a:p>
        </p:txBody>
      </p:sp>
      <p:sp>
        <p:nvSpPr>
          <p:cNvPr id="315" name="1. Nateras Estrada Felix y Col. Historia de México Siglos XIX, XXI, México, UAEMEX. 2013.…"/>
          <p:cNvSpPr txBox="1"/>
          <p:nvPr>
            <p:ph type="body" idx="1"/>
          </p:nvPr>
        </p:nvSpPr>
        <p:spPr>
          <a:xfrm>
            <a:off x="1168796" y="2776037"/>
            <a:ext cx="11349039" cy="6055725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1000"/>
              </a:spcBef>
              <a:buSzTx/>
              <a:buNone/>
              <a:defRPr b="1" sz="39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1. Nateras Estrada Felix y Col. Historia de México Siglos XIX, XXI, México, UAEMEX. 2013.</a:t>
            </a:r>
            <a:endParaRPr b="0"/>
          </a:p>
          <a:p>
            <a:pPr marL="0" indent="0" algn="just">
              <a:spcBef>
                <a:spcPts val="1000"/>
              </a:spcBef>
              <a:buSzTx/>
              <a:buNone/>
              <a:defRPr b="1" sz="39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2. Severo Sánchez Jesús Josué y Col. Historia de México (Libro de Texto), México, UAEMEX, 2016</a:t>
            </a:r>
            <a:endParaRPr b="0"/>
          </a:p>
          <a:p>
            <a:pPr marL="0" indent="0" algn="just">
              <a:spcBef>
                <a:spcPts val="1000"/>
              </a:spcBef>
              <a:buSzTx/>
              <a:buNone/>
              <a:defRPr b="1" sz="39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3. </a:t>
            </a:r>
            <a:r>
              <a:rPr u="sng">
                <a:hlinkClick r:id="rId2" invalidUrl="" action="" tgtFrame="" tooltip="" history="1" highlightClick="0" endSnd="0"/>
              </a:rPr>
              <a:t>www.googlefotos.com</a:t>
            </a:r>
            <a:endParaRPr b="0"/>
          </a:p>
          <a:p>
            <a:pPr marL="0" indent="0" algn="just">
              <a:spcBef>
                <a:spcPts val="1000"/>
              </a:spcBef>
              <a:buSzTx/>
              <a:buNone/>
              <a:defRPr b="1" sz="39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4. </a:t>
            </a:r>
            <a:r>
              <a:rPr u="sng">
                <a:hlinkClick r:id="rId3" invalidUrl="" action="" tgtFrame="" tooltip="" history="1" highlightClick="0" endSnd="0"/>
              </a:rPr>
              <a:t>www.wikipediafotos.com</a:t>
            </a:r>
            <a:endParaRPr b="0"/>
          </a:p>
          <a:p>
            <a:pPr marL="0" indent="0" algn="just">
              <a:spcBef>
                <a:spcPts val="1000"/>
              </a:spcBef>
              <a:buSzTx/>
              <a:buNone/>
              <a:defRPr b="1" sz="39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5.</a:t>
            </a:r>
            <a:r>
              <a:rPr u="sng">
                <a:hlinkClick r:id="rId4" invalidUrl="" action="" tgtFrame="" tooltip="" history="1" highlightClick="0" endSnd="0"/>
              </a:rPr>
              <a:t>http://search.creativecommons.org</a:t>
            </a:r>
            <a:endParaRPr b="0"/>
          </a:p>
          <a:p>
            <a:pPr marL="0" indent="0" algn="just">
              <a:spcBef>
                <a:spcPts val="1000"/>
              </a:spcBef>
              <a:buSzTx/>
              <a:buNone/>
              <a:defRPr b="1" sz="3900"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6. </a:t>
            </a:r>
            <a:r>
              <a:rPr u="sng">
                <a:hlinkClick r:id="rId5" invalidUrl="" action="" tgtFrame="" tooltip="" history="1" highlightClick="0" endSnd="0"/>
              </a:rPr>
              <a:t>www.inehrm.gob.mx</a:t>
            </a:r>
            <a:r>
              <a:rPr b="0"/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Indice"/>
          <p:cNvSpPr txBox="1"/>
          <p:nvPr>
            <p:ph type="ctrTitle"/>
          </p:nvPr>
        </p:nvSpPr>
        <p:spPr>
          <a:xfrm>
            <a:off x="355600" y="301297"/>
            <a:ext cx="12293600" cy="1146077"/>
          </a:xfrm>
          <a:prstGeom prst="rect">
            <a:avLst/>
          </a:prstGeom>
        </p:spPr>
        <p:txBody>
          <a:bodyPr anchor="ctr"/>
          <a:lstStyle>
            <a:lvl1pPr defTabSz="496570">
              <a:defRPr sz="6800"/>
            </a:lvl1pPr>
          </a:lstStyle>
          <a:p>
            <a:pPr/>
            <a:r>
              <a:t>Indice</a:t>
            </a:r>
          </a:p>
        </p:txBody>
      </p:sp>
      <p:graphicFrame>
        <p:nvGraphicFramePr>
          <p:cNvPr id="136" name="Tabla"/>
          <p:cNvGraphicFramePr/>
          <p:nvPr/>
        </p:nvGraphicFramePr>
        <p:xfrm>
          <a:off x="1130300" y="1504950"/>
          <a:ext cx="11126590" cy="500075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947759"/>
                <a:gridCol w="2166129"/>
              </a:tblGrid>
              <a:tr h="498805"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37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Tema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Número de diapositiva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1. Competencias Genéricas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2. Competencias Disciplinares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3. Constitución de 1957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4. Leyes de Reforma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18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5. Guerra de Reforma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23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75368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6. Intervención Francesa y Segundo Imperio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30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22243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7. República Restaurada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42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8. Actividad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51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8805">
                <a:tc>
                  <a:txBody>
                    <a:bodyPr/>
                    <a:lstStyle/>
                    <a:p>
                      <a:pPr marR="331470" algn="l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9. Bibliografía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31470" defTabSz="457200">
                        <a:tabLst>
                          <a:tab pos="711200" algn="l"/>
                        </a:tabLst>
                      </a:pPr>
                      <a:r>
                        <a:rPr b="1" sz="25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52</a:t>
                      </a:r>
                    </a:p>
                  </a:txBody>
                  <a:tcPr marL="63500" marR="63500" marT="0" marB="0" anchor="ctr" anchorCtr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OMPETENCIA GENÉRICA"/>
          <p:cNvSpPr txBox="1"/>
          <p:nvPr>
            <p:ph type="ctrTitle"/>
          </p:nvPr>
        </p:nvSpPr>
        <p:spPr>
          <a:xfrm>
            <a:off x="1909233" y="355600"/>
            <a:ext cx="9575801" cy="1505414"/>
          </a:xfrm>
          <a:prstGeom prst="rect">
            <a:avLst/>
          </a:prstGeom>
        </p:spPr>
        <p:txBody>
          <a:bodyPr anchor="ctr"/>
          <a:lstStyle>
            <a:lvl1pPr defTabSz="420624">
              <a:defRPr b="1" sz="576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COMPETENCIA GENÉRICA </a:t>
            </a:r>
          </a:p>
        </p:txBody>
      </p:sp>
      <p:sp>
        <p:nvSpPr>
          <p:cNvPr id="139" name="4. Escucha, interpreta y emite mensajes pertinentes en distintos contextos mediante la utilización de medios, códigos y herramientas apropiados.…"/>
          <p:cNvSpPr txBox="1"/>
          <p:nvPr/>
        </p:nvSpPr>
        <p:spPr>
          <a:xfrm>
            <a:off x="791500" y="2363291"/>
            <a:ext cx="11421799" cy="6567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4. Escucha, interpreta y emite mensajes pertinentes en distintos contextos mediante la utilización de medios, códigos y herramientas apropiados.</a:t>
            </a: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 </a:t>
            </a: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4.3 Identifica las ideas clave en un texto o discurso oral e infiere conclusiones a partir de ellas. </a:t>
            </a: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4.5 Maneja las tecnologías de la información y la comunicación para obtener información y expresar ideas. </a:t>
            </a: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9. Participa con una conciencia cívica y ética en la vida de su comunidad, región, México y el mundo. </a:t>
            </a: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</a:p>
          <a:p>
            <a:pPr algn="l" defTabSz="265175">
              <a:tabLst>
                <a:tab pos="863600" algn="l"/>
              </a:tabLst>
              <a:defRPr sz="2784">
                <a:effectLst>
                  <a:outerShdw sx="100000" sy="100000" kx="0" ky="0" algn="b" rotWithShape="0" blurRad="14732" dist="14732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9.6 Advierte que los fenómenos que se desarrollan en los ámbitos local, nacional e internacional ocurren dentro de un contexto global.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OMPETENCIA DISCIPLINAR"/>
          <p:cNvSpPr txBox="1"/>
          <p:nvPr>
            <p:ph type="ctrTitle"/>
          </p:nvPr>
        </p:nvSpPr>
        <p:spPr>
          <a:xfrm>
            <a:off x="1714500" y="406400"/>
            <a:ext cx="9575800" cy="1505414"/>
          </a:xfrm>
          <a:prstGeom prst="rect">
            <a:avLst/>
          </a:prstGeom>
        </p:spPr>
        <p:txBody>
          <a:bodyPr anchor="ctr"/>
          <a:lstStyle>
            <a:lvl1pPr defTabSz="385572">
              <a:defRPr b="1" sz="528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COMPETENCIA DISCIPLINAR </a:t>
            </a:r>
          </a:p>
        </p:txBody>
      </p:sp>
      <p:sp>
        <p:nvSpPr>
          <p:cNvPr id="142" name="2. Sitúa hechos históricos fundamentales que han tenido lugar en distintas épocas en México y el mundo con relación al presente.…"/>
          <p:cNvSpPr txBox="1"/>
          <p:nvPr/>
        </p:nvSpPr>
        <p:spPr>
          <a:xfrm>
            <a:off x="921212" y="2288249"/>
            <a:ext cx="11441842" cy="6567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l" defTabSz="329184">
              <a:tabLst>
                <a:tab pos="1066800" algn="l"/>
              </a:tabLst>
              <a:defRPr sz="4896">
                <a:effectLst>
                  <a:outerShdw sx="100000" sy="100000" kx="0" ky="0" algn="b" rotWithShape="0" blurRad="18288" dist="18288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2. Sitúa hechos históricos fundamentales que han tenido lugar en distintas épocas en México y el mundo con relación al presente.</a:t>
            </a:r>
          </a:p>
          <a:p>
            <a:pPr algn="l" defTabSz="329184">
              <a:tabLst>
                <a:tab pos="1066800" algn="l"/>
              </a:tabLst>
              <a:defRPr sz="4896">
                <a:effectLst>
                  <a:outerShdw sx="100000" sy="100000" kx="0" ky="0" algn="b" rotWithShape="0" blurRad="18288" dist="18288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 </a:t>
            </a:r>
          </a:p>
          <a:p>
            <a:pPr algn="l" defTabSz="329184">
              <a:tabLst>
                <a:tab pos="1066800" algn="l"/>
              </a:tabLst>
              <a:defRPr sz="4896">
                <a:effectLst>
                  <a:outerShdw sx="100000" sy="100000" kx="0" ky="0" algn="b" rotWithShape="0" blurRad="18288" dist="18288" dir="2700000">
                    <a:srgbClr val="FFFFFF">
                      <a:alpha val="50000"/>
                    </a:srgbClr>
                  </a:outerShdw>
                </a:effectLst>
                <a:latin typeface="Optima"/>
                <a:ea typeface="Optima"/>
                <a:cs typeface="Optima"/>
                <a:sym typeface="Optima"/>
              </a:defRPr>
            </a:pPr>
            <a:r>
              <a:t>3. Interpreta su realidad social a partir de los procesos históricos locales, nacionales e internacionales que la han configurado.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La Reforma Liberal Jurista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 Reforma Liberal Jurista</a:t>
            </a:r>
          </a:p>
        </p:txBody>
      </p:sp>
      <p:sp>
        <p:nvSpPr>
          <p:cNvPr id="145" name="Constitución de 1857"/>
          <p:cNvSpPr txBox="1"/>
          <p:nvPr>
            <p:ph type="subTitle" sz="quarter" idx="1"/>
          </p:nvPr>
        </p:nvSpPr>
        <p:spPr>
          <a:xfrm>
            <a:off x="311612" y="6062133"/>
            <a:ext cx="12068506" cy="2067323"/>
          </a:xfrm>
          <a:prstGeom prst="rect">
            <a:avLst/>
          </a:prstGeom>
        </p:spPr>
        <p:txBody>
          <a:bodyPr anchor="ctr"/>
          <a:lstStyle>
            <a:lvl1pPr>
              <a:defRPr b="1" sz="7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Constitución de 1857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