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9" r:id="rId2"/>
    <p:sldId id="256" r:id="rId3"/>
    <p:sldId id="320" r:id="rId4"/>
    <p:sldId id="322" r:id="rId5"/>
    <p:sldId id="292" r:id="rId6"/>
    <p:sldId id="296" r:id="rId7"/>
    <p:sldId id="294" r:id="rId8"/>
    <p:sldId id="295" r:id="rId9"/>
    <p:sldId id="293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8" r:id="rId30"/>
    <p:sldId id="319" r:id="rId31"/>
    <p:sldId id="289" r:id="rId32"/>
    <p:sldId id="321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search?q=medidas+de+tendencia+central&amp;rlz=1C1NHXL_esMX738MX738&amp;source=lnms&amp;tbm=isch&amp;sa=X&amp;ved=0ahUKEwjK0vvqrMrVAhUoh1QKHTQKBQYQ_AUICigB&amp;biw=1600&amp;bih=794#imgrc=OHGiK8UHaIc22M" TargetMode="External"/><Relationship Id="rId2" Type="http://schemas.openxmlformats.org/officeDocument/2006/relationships/hyperlink" Target="https://www.google.com.mx/search?q=estadistica&amp;espv=2&amp;sourc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.mx/imgres?imgurl=https://matelucia.files.wordpress.com/2012/03/3-2-propiedades-de-moda1.png" TargetMode="External"/><Relationship Id="rId5" Type="http://schemas.openxmlformats.org/officeDocument/2006/relationships/hyperlink" Target="http://cmapspublic.ihmc.us/rid=1K2SYX3FB-H56K9Y-10N/moda%20de%20datos%20agrupados.7.png" TargetMode="External"/><Relationship Id="rId4" Type="http://schemas.openxmlformats.org/officeDocument/2006/relationships/hyperlink" Target="https://portaleducativo.net/biblioteca/media_aritmetica_ejemplo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413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20982"/>
            <a:ext cx="8915400" cy="4290240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730" y="363682"/>
            <a:ext cx="11621386" cy="562027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846521" y="6453888"/>
            <a:ext cx="6096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Fuente: </a:t>
            </a:r>
            <a:r>
              <a:rPr lang="es-MX" sz="1100" dirty="0" smtClean="0"/>
              <a:t>https</a:t>
            </a:r>
            <a:r>
              <a:rPr lang="es-MX" sz="1100" dirty="0"/>
              <a:t>://www.google.com.mx/search?q=estadistica&amp;espv=2&amp;source</a:t>
            </a:r>
          </a:p>
        </p:txBody>
      </p:sp>
    </p:spTree>
    <p:extLst>
      <p:ext uri="{BB962C8B-B14F-4D97-AF65-F5344CB8AC3E}">
        <p14:creationId xmlns:p14="http://schemas.microsoft.com/office/powerpoint/2010/main" val="24897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5994899"/>
          </a:xfrm>
        </p:spPr>
        <p:txBody>
          <a:bodyPr/>
          <a:lstStyle/>
          <a:p>
            <a:r>
              <a:rPr lang="es-MX" dirty="0" smtClean="0"/>
              <a:t>Ejercicio para datos agrupados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sz="1800" dirty="0" smtClean="0"/>
              <a:t>La siguiente tabla muestra el tiempo en minutos que tardan en  trasladarse  66 alumnos para llegar a la  preparatoria. Calcula el tiempo promedio.</a:t>
            </a: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800" dirty="0" smtClean="0"/>
              <a:t>http</a:t>
            </a:r>
            <a:r>
              <a:rPr lang="es-MX" sz="800" dirty="0"/>
              <a:t>://cmapspublic.ihmc.us/rid=1K2SYX3FB-H56K9Y-10N/moda%20de%20datos%20agrupados.7.png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3918" y="2694420"/>
            <a:ext cx="6722918" cy="2781300"/>
          </a:xfrm>
        </p:spPr>
      </p:pic>
    </p:spTree>
    <p:extLst>
      <p:ext uri="{BB962C8B-B14F-4D97-AF65-F5344CB8AC3E}">
        <p14:creationId xmlns:p14="http://schemas.microsoft.com/office/powerpoint/2010/main" val="6350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03328"/>
            <a:ext cx="8911687" cy="757881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Mediana</a:t>
            </a:r>
            <a:br>
              <a:rPr lang="es-MX" b="1" dirty="0" smtClean="0"/>
            </a:b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17073"/>
            <a:ext cx="8915400" cy="4779818"/>
          </a:xfrm>
        </p:spPr>
        <p:txBody>
          <a:bodyPr>
            <a:normAutofit/>
          </a:bodyPr>
          <a:lstStyle/>
          <a:p>
            <a:r>
              <a:rPr lang="es-MX" dirty="0" smtClean="0"/>
              <a:t>Para un conjunto de datos ordenados en forma ascendente o descendente, la mediana es el valor central de los datos, se representa por:  </a:t>
            </a:r>
            <a:r>
              <a:rPr lang="es-MX" sz="3200" b="1" dirty="0" smtClean="0"/>
              <a:t>~</a:t>
            </a:r>
          </a:p>
          <a:p>
            <a:pPr marL="0" indent="0">
              <a:buNone/>
            </a:pPr>
            <a:r>
              <a:rPr lang="es-MX" sz="3200" b="1" dirty="0" smtClean="0"/>
              <a:t>        X</a:t>
            </a:r>
          </a:p>
          <a:p>
            <a:pPr marL="0" indent="0">
              <a:buNone/>
            </a:pPr>
            <a:endParaRPr lang="es-MX" sz="3200" b="1" dirty="0" smtClean="0"/>
          </a:p>
          <a:p>
            <a:pPr marL="0" indent="0">
              <a:buNone/>
            </a:pPr>
            <a:endParaRPr lang="es-MX" sz="3200" b="1" dirty="0" smtClean="0"/>
          </a:p>
          <a:p>
            <a:pPr marL="0" indent="0">
              <a:buNone/>
            </a:pPr>
            <a:endParaRPr lang="es-MX" sz="3200" b="1" dirty="0"/>
          </a:p>
          <a:p>
            <a:pPr marL="0" indent="0">
              <a:buNone/>
            </a:pPr>
            <a:endParaRPr lang="es-MX" sz="3200" b="1" dirty="0" smtClean="0"/>
          </a:p>
          <a:p>
            <a:pPr marL="0" indent="0">
              <a:buNone/>
            </a:pPr>
            <a:r>
              <a:rPr lang="es-MX" sz="900" dirty="0" smtClean="0"/>
              <a:t>http</a:t>
            </a:r>
            <a:r>
              <a:rPr lang="es-MX" sz="900" dirty="0"/>
              <a:t>://aprendiendoadministracion.com/wp-content/uploads/2016/02/mt17.gif</a:t>
            </a:r>
            <a:r>
              <a:rPr lang="es-MX" sz="900" dirty="0" smtClean="0"/>
              <a:t>	</a:t>
            </a:r>
            <a:r>
              <a:rPr lang="es-MX" dirty="0" smtClean="0"/>
              <a:t>	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947" y="3325090"/>
            <a:ext cx="4326731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1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5535"/>
          </a:xfrm>
        </p:spPr>
        <p:txBody>
          <a:bodyPr/>
          <a:lstStyle/>
          <a:p>
            <a:r>
              <a:rPr lang="es-MX" b="1" dirty="0" smtClean="0"/>
              <a:t>Mediana </a:t>
            </a:r>
            <a:r>
              <a:rPr lang="es-MX" b="1" dirty="0"/>
              <a:t>para datos no agrupados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413164"/>
            <a:ext cx="8915400" cy="4498058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 smtClean="0"/>
              <a:t>Si el número de datos es </a:t>
            </a:r>
            <a:r>
              <a:rPr lang="es-MX" sz="2400" b="1" dirty="0" smtClean="0"/>
              <a:t>IMPAR</a:t>
            </a:r>
            <a:r>
              <a:rPr lang="es-MX" sz="2400" dirty="0" smtClean="0"/>
              <a:t> la mediana es el valor que se encuentra en el centro de la distribución una vez que los datos se han ordenado en forma ascendente o descendente. </a:t>
            </a:r>
            <a:endParaRPr lang="es-MX" dirty="0"/>
          </a:p>
          <a:p>
            <a:pPr marL="0" indent="0">
              <a:buNone/>
            </a:pPr>
            <a:r>
              <a:rPr lang="es-MX" sz="2400" dirty="0" smtClean="0"/>
              <a:t>Ejemplo:</a:t>
            </a:r>
          </a:p>
          <a:p>
            <a:pPr marL="0" indent="0">
              <a:buNone/>
            </a:pPr>
            <a:r>
              <a:rPr lang="es-MX" sz="2400" dirty="0" smtClean="0"/>
              <a:t>                        24  28  15  38  14  26  12  5  1  </a:t>
            </a:r>
          </a:p>
          <a:p>
            <a:pPr marL="0" indent="0">
              <a:buNone/>
            </a:pPr>
            <a:r>
              <a:rPr lang="es-MX" sz="2400" dirty="0" smtClean="0"/>
              <a:t>Ordenados:   1  5  12  14  </a:t>
            </a:r>
            <a:r>
              <a:rPr lang="es-MX" sz="2400" dirty="0" smtClean="0">
                <a:solidFill>
                  <a:srgbClr val="00B050"/>
                </a:solidFill>
              </a:rPr>
              <a:t>15 </a:t>
            </a:r>
            <a:r>
              <a:rPr lang="es-MX" sz="2400" dirty="0" smtClean="0"/>
              <a:t> 24  26  28  38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 smtClean="0"/>
              <a:t>Mediana =  15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86293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5516917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  <a:buClr>
                <a:srgbClr val="A53010"/>
              </a:buClr>
            </a:pPr>
            <a:r>
              <a:rPr lang="es-MX" sz="2400" dirty="0" smtClean="0"/>
              <a:t>Si el número de datos es </a:t>
            </a:r>
            <a:r>
              <a:rPr lang="es-MX" sz="2400" b="1" dirty="0" smtClean="0"/>
              <a:t>PAR</a:t>
            </a:r>
            <a:r>
              <a:rPr lang="es-MX" sz="2400" dirty="0" smtClean="0"/>
              <a:t> la mediana es igual al promedio de los datos que se encuentran en el centro de la distribución, una vez que se han ordenado. </a:t>
            </a:r>
            <a:br>
              <a:rPr lang="es-MX" sz="2400" dirty="0" smtClean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 smtClean="0"/>
              <a:t>Ejemplo:</a:t>
            </a:r>
            <a:br>
              <a:rPr lang="es-MX" sz="2400" dirty="0" smtClean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 smtClean="0"/>
              <a:t>ordenados:</a:t>
            </a:r>
            <a:br>
              <a:rPr lang="es-MX" sz="2400" dirty="0" smtClean="0"/>
            </a:br>
            <a:r>
              <a:rPr lang="es-MX" sz="2400" dirty="0"/>
              <a:t>	</a:t>
            </a:r>
            <a:r>
              <a:rPr lang="es-MX" sz="2400" dirty="0" smtClean="0"/>
              <a:t>			</a:t>
            </a: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1  5  </a:t>
            </a:r>
            <a: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 7  12  </a:t>
            </a:r>
            <a:r>
              <a:rPr lang="es-MX" sz="2400" dirty="0">
                <a:solidFill>
                  <a:srgbClr val="FF0000"/>
                </a:solidFill>
                <a:ea typeface="+mn-ea"/>
                <a:cs typeface="+mn-cs"/>
              </a:rPr>
              <a:t>14  15  </a:t>
            </a: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24  26  28  </a:t>
            </a:r>
            <a: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38</a:t>
            </a:r>
            <a:b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mediana=   14 + 15 = 29 ÷ 2 = 15 </a:t>
            </a: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2400" dirty="0" smtClean="0"/>
              <a:t/>
            </a:r>
            <a:br>
              <a:rPr lang="es-MX" sz="2400" dirty="0" smtClean="0"/>
            </a:b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4389758" y="2533150"/>
            <a:ext cx="4687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24  </a:t>
            </a: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28  15  38  14  26  12  5  1 </a:t>
            </a:r>
            <a: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8508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7490"/>
          </a:xfrm>
        </p:spPr>
        <p:txBody>
          <a:bodyPr/>
          <a:lstStyle/>
          <a:p>
            <a:r>
              <a:rPr lang="es-MX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Mediana </a:t>
            </a:r>
            <a:r>
              <a:rPr lang="es-MX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para datos agrupados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71600"/>
            <a:ext cx="8915400" cy="4539622"/>
          </a:xfrm>
        </p:spPr>
        <p:txBody>
          <a:bodyPr>
            <a:normAutofit/>
          </a:bodyPr>
          <a:lstStyle/>
          <a:p>
            <a:r>
              <a:rPr lang="es-MX" dirty="0" smtClean="0"/>
              <a:t>La mediana es el valor central de los datos. Para datos agrupados la determinados mediante la siguiente fórmula: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Donde:</a:t>
            </a:r>
          </a:p>
          <a:p>
            <a:pPr marL="0" indent="0">
              <a:buNone/>
            </a:pPr>
            <a:r>
              <a:rPr lang="es-MX" sz="1600" dirty="0" smtClean="0"/>
              <a:t>L= Límite real inferior donde esta el dato medio</a:t>
            </a:r>
          </a:p>
          <a:p>
            <a:pPr marL="0" indent="0">
              <a:buNone/>
            </a:pPr>
            <a:r>
              <a:rPr lang="es-MX" sz="1600" dirty="0" smtClean="0"/>
              <a:t>n= número de datos</a:t>
            </a:r>
          </a:p>
          <a:p>
            <a:pPr marL="0" indent="0">
              <a:buNone/>
            </a:pPr>
            <a:r>
              <a:rPr lang="es-MX" sz="1600" dirty="0" smtClean="0"/>
              <a:t>FA= frecuencia acumulada del intervalo anterior </a:t>
            </a:r>
          </a:p>
          <a:p>
            <a:pPr marL="0" indent="0">
              <a:buNone/>
            </a:pPr>
            <a:r>
              <a:rPr lang="es-MX" sz="1600" dirty="0" err="1" smtClean="0"/>
              <a:t>Fme</a:t>
            </a:r>
            <a:r>
              <a:rPr lang="es-MX" sz="1600" dirty="0" smtClean="0"/>
              <a:t>= Frecuencia del intervalo </a:t>
            </a:r>
          </a:p>
          <a:p>
            <a:pPr marL="0" indent="0">
              <a:buNone/>
            </a:pPr>
            <a:r>
              <a:rPr lang="es-MX" sz="1600" dirty="0" smtClean="0"/>
              <a:t>C= Tamaño del intervalo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046" y="2493818"/>
            <a:ext cx="3044641" cy="134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58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6179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Procedimiento para calcular la mediana 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1°. Determinar el  dato medio:  </a:t>
            </a:r>
            <a:r>
              <a:rPr lang="es-MX" b="1" dirty="0" smtClean="0"/>
              <a:t>n / 2 </a:t>
            </a:r>
          </a:p>
          <a:p>
            <a:r>
              <a:rPr lang="es-MX" dirty="0" smtClean="0"/>
              <a:t>2°. Calcular la frecuencia acumulada </a:t>
            </a:r>
          </a:p>
          <a:p>
            <a:r>
              <a:rPr lang="es-MX" dirty="0" smtClean="0"/>
              <a:t>3°. Identificar el intervalo que contiene el dato medio </a:t>
            </a:r>
          </a:p>
          <a:p>
            <a:r>
              <a:rPr lang="es-MX" dirty="0" smtClean="0"/>
              <a:t>4°. Calcular el tamaño del intervalo</a:t>
            </a:r>
          </a:p>
          <a:p>
            <a:r>
              <a:rPr lang="es-MX" dirty="0" smtClean="0"/>
              <a:t>5°. </a:t>
            </a:r>
            <a:r>
              <a:rPr lang="es-MX" dirty="0"/>
              <a:t>Sustituir los datos </a:t>
            </a:r>
            <a:r>
              <a:rPr lang="es-MX" dirty="0" smtClean="0"/>
              <a:t>en la fórmula</a:t>
            </a:r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7777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50063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Ejercicio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71600"/>
            <a:ext cx="8915400" cy="5008418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De la siguiente tabla de frecuencias, determinar el valor de la mediana.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n/2= 200/2=100    M= 20 +  </a:t>
            </a:r>
            <a:r>
              <a:rPr lang="es-MX" u="sng" dirty="0" smtClean="0"/>
              <a:t>100 – 50 </a:t>
            </a:r>
            <a:r>
              <a:rPr lang="es-MX" dirty="0"/>
              <a:t> </a:t>
            </a:r>
            <a:r>
              <a:rPr lang="es-MX" dirty="0" smtClean="0"/>
              <a:t>  5 =  20 + 0.80   5 = 20 + 4 = </a:t>
            </a:r>
            <a:r>
              <a:rPr lang="es-MX" sz="2800" dirty="0" smtClean="0">
                <a:solidFill>
                  <a:srgbClr val="FF0000"/>
                </a:solidFill>
              </a:rPr>
              <a:t>24 </a:t>
            </a:r>
            <a:endParaRPr lang="es-MX" sz="28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MX" dirty="0" smtClean="0"/>
              <a:t>C= 25 – 20 = 5                             62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451138"/>
              </p:ext>
            </p:extLst>
          </p:nvPr>
        </p:nvGraphicFramePr>
        <p:xfrm>
          <a:off x="3898466" y="1898740"/>
          <a:ext cx="5609217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2794"/>
                <a:gridCol w="1833211"/>
                <a:gridCol w="1833212"/>
              </a:tblGrid>
              <a:tr h="522183">
                <a:tc>
                  <a:txBody>
                    <a:bodyPr/>
                    <a:lstStyle/>
                    <a:p>
                      <a:r>
                        <a:rPr lang="es-MX" dirty="0" smtClean="0"/>
                        <a:t>Edad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Frecuencia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Frecuencia</a:t>
                      </a:r>
                      <a:r>
                        <a:rPr lang="es-MX" baseline="0" dirty="0" smtClean="0"/>
                        <a:t> acumulada</a:t>
                      </a:r>
                      <a:endParaRPr lang="es-MX" dirty="0"/>
                    </a:p>
                  </a:txBody>
                  <a:tcPr/>
                </a:tc>
              </a:tr>
              <a:tr h="2983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  -  20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</a:t>
                      </a:r>
                      <a:endParaRPr lang="es-MX" dirty="0"/>
                    </a:p>
                  </a:txBody>
                  <a:tcPr/>
                </a:tc>
              </a:tr>
              <a:tr h="2983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effectLst/>
                        </a:rPr>
                        <a:t>20  -  25</a:t>
                      </a:r>
                      <a:endParaRPr lang="es-MX" dirty="0">
                        <a:effectLst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effectLst/>
                        </a:rPr>
                        <a:t>62</a:t>
                      </a:r>
                      <a:endParaRPr lang="es-MX" dirty="0">
                        <a:effectLst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effectLst/>
                        </a:rPr>
                        <a:t>112</a:t>
                      </a:r>
                      <a:endParaRPr lang="es-MX" dirty="0">
                        <a:effectLst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83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  -  30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157</a:t>
                      </a:r>
                      <a:endParaRPr lang="es-MX" dirty="0"/>
                    </a:p>
                  </a:txBody>
                  <a:tcPr/>
                </a:tc>
              </a:tr>
              <a:tr h="2983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  -  35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182</a:t>
                      </a:r>
                      <a:endParaRPr lang="es-MX" dirty="0"/>
                    </a:p>
                  </a:txBody>
                  <a:tcPr/>
                </a:tc>
              </a:tr>
              <a:tr h="2983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 </a:t>
                      </a:r>
                      <a:r>
                        <a:rPr lang="es-MX" baseline="0" dirty="0" smtClean="0"/>
                        <a:t> -  40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194</a:t>
                      </a:r>
                      <a:endParaRPr lang="es-MX" dirty="0"/>
                    </a:p>
                  </a:txBody>
                  <a:tcPr/>
                </a:tc>
              </a:tr>
              <a:tr h="2983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40  -  45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 </a:t>
                      </a:r>
                      <a:endParaRPr lang="es-MX" dirty="0"/>
                    </a:p>
                  </a:txBody>
                  <a:tcPr/>
                </a:tc>
              </a:tr>
              <a:tr h="298390">
                <a:tc>
                  <a:txBody>
                    <a:bodyPr/>
                    <a:lstStyle/>
                    <a:p>
                      <a:r>
                        <a:rPr lang="es-MX" dirty="0" smtClean="0"/>
                        <a:t>              </a:t>
                      </a:r>
                      <a:r>
                        <a:rPr lang="el-GR" dirty="0" smtClean="0"/>
                        <a:t>Σ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Abrir corchete 4"/>
          <p:cNvSpPr/>
          <p:nvPr/>
        </p:nvSpPr>
        <p:spPr>
          <a:xfrm>
            <a:off x="5544590" y="5174673"/>
            <a:ext cx="45719" cy="89361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errar corchete 5"/>
          <p:cNvSpPr/>
          <p:nvPr/>
        </p:nvSpPr>
        <p:spPr>
          <a:xfrm>
            <a:off x="6608618" y="5174673"/>
            <a:ext cx="45719" cy="893618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Abrir corchete 6"/>
          <p:cNvSpPr/>
          <p:nvPr/>
        </p:nvSpPr>
        <p:spPr>
          <a:xfrm>
            <a:off x="7666410" y="5461423"/>
            <a:ext cx="45719" cy="45999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errar corchete 7"/>
          <p:cNvSpPr/>
          <p:nvPr/>
        </p:nvSpPr>
        <p:spPr>
          <a:xfrm>
            <a:off x="8177645" y="5461423"/>
            <a:ext cx="45719" cy="44680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27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6179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Moda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31373"/>
            <a:ext cx="8915400" cy="4279849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Es el valor que aparece con mayor frecuencia en un conjunto de datos.</a:t>
            </a:r>
          </a:p>
          <a:p>
            <a:r>
              <a:rPr lang="es-MX" dirty="0" smtClean="0"/>
              <a:t>Se representa por:  </a:t>
            </a:r>
            <a:r>
              <a:rPr lang="es-MX" b="1" dirty="0" smtClean="0"/>
              <a:t>^</a:t>
            </a:r>
          </a:p>
          <a:p>
            <a:pPr marL="2286000" lvl="5" indent="0">
              <a:buNone/>
            </a:pPr>
            <a:r>
              <a:rPr lang="es-MX" sz="2000" dirty="0" smtClean="0"/>
              <a:t>   X</a:t>
            </a: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395" y="2429248"/>
            <a:ext cx="3908714" cy="326323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832263" y="5878100"/>
            <a:ext cx="945226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</a:t>
            </a:r>
            <a:r>
              <a:rPr lang="es-MX" sz="800" dirty="0" smtClean="0"/>
              <a:t>www.google.com.mx/imgres?imgurl=https%3A%2F%2Fmatelucia.files.wordpress.com%2F2012%2F03%2F3-2-propiedades-de-moda1.png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353249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Moda </a:t>
            </a:r>
            <a:r>
              <a:rPr lang="es-MX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para datos no agrupados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Ejemplo: Determinar el tipo de moda en cada serie de datos.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		</a:t>
            </a:r>
            <a:r>
              <a:rPr lang="es-MX" dirty="0" smtClean="0">
                <a:solidFill>
                  <a:srgbClr val="00B0F0"/>
                </a:solidFill>
              </a:rPr>
              <a:t>1</a:t>
            </a:r>
            <a:r>
              <a:rPr lang="es-MX" dirty="0" smtClean="0"/>
              <a:t> 2 3 </a:t>
            </a:r>
            <a:r>
              <a:rPr lang="es-MX" dirty="0" smtClean="0">
                <a:solidFill>
                  <a:srgbClr val="00B0F0"/>
                </a:solidFill>
              </a:rPr>
              <a:t>1</a:t>
            </a:r>
            <a:r>
              <a:rPr lang="es-MX" dirty="0" smtClean="0"/>
              <a:t> 4 </a:t>
            </a:r>
            <a:r>
              <a:rPr lang="es-MX" dirty="0" smtClean="0">
                <a:solidFill>
                  <a:srgbClr val="00B0F0"/>
                </a:solidFill>
              </a:rPr>
              <a:t>1</a:t>
            </a:r>
            <a:r>
              <a:rPr lang="es-MX" dirty="0" smtClean="0"/>
              <a:t> 6 8 9 	      Moda = 1 </a:t>
            </a:r>
          </a:p>
          <a:p>
            <a:pPr marL="0" indent="0">
              <a:buNone/>
            </a:pPr>
            <a:r>
              <a:rPr lang="es-MX" dirty="0" smtClean="0"/>
              <a:t>		1 </a:t>
            </a:r>
            <a:r>
              <a:rPr lang="es-MX" dirty="0"/>
              <a:t>2 3 4 5 6 7 8 9        </a:t>
            </a:r>
            <a:r>
              <a:rPr lang="es-MX" dirty="0" err="1" smtClean="0"/>
              <a:t>Amodal</a:t>
            </a:r>
            <a:r>
              <a:rPr lang="es-MX" dirty="0"/>
              <a:t> </a:t>
            </a:r>
            <a:r>
              <a:rPr lang="es-MX" dirty="0" smtClean="0"/>
              <a:t> </a:t>
            </a:r>
            <a:r>
              <a:rPr lang="es-MX" dirty="0"/>
              <a:t>no tiene </a:t>
            </a:r>
            <a:r>
              <a:rPr lang="es-MX" dirty="0" smtClean="0"/>
              <a:t>moda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	</a:t>
            </a:r>
            <a:r>
              <a:rPr lang="es-MX" dirty="0" smtClean="0">
                <a:solidFill>
                  <a:srgbClr val="00B0F0"/>
                </a:solidFill>
              </a:rPr>
              <a:t>1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C00000"/>
                </a:solidFill>
              </a:rPr>
              <a:t>2 2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F0"/>
                </a:solidFill>
              </a:rPr>
              <a:t>1</a:t>
            </a:r>
            <a:r>
              <a:rPr lang="es-MX" dirty="0" smtClean="0"/>
              <a:t> 4 3 5 7 8 	     Bimodal o multimodal = 1 y 2 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45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15081"/>
          </a:xfrm>
        </p:spPr>
        <p:txBody>
          <a:bodyPr/>
          <a:lstStyle/>
          <a:p>
            <a:r>
              <a:rPr lang="es-MX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Moda </a:t>
            </a:r>
            <a:r>
              <a:rPr lang="es-MX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para datos agrupados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un conjunto de datos agrupados la moda se encuentra en el intervalo de mayor frecuencia. </a:t>
            </a:r>
          </a:p>
          <a:p>
            <a:r>
              <a:rPr lang="es-MX" dirty="0" smtClean="0"/>
              <a:t>La determinamos mediante la siguiente fórmula: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245" y="3395230"/>
            <a:ext cx="6109855" cy="251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1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99752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Estadística</a:t>
            </a:r>
            <a:br>
              <a:rPr lang="es-MX" dirty="0" smtClean="0"/>
            </a:br>
            <a:r>
              <a:rPr lang="es-MX" sz="1600" dirty="0" smtClean="0"/>
              <a:t>Asignatura obligatoria 5 créditos </a:t>
            </a:r>
            <a:br>
              <a:rPr lang="es-MX" sz="1600" dirty="0" smtClean="0"/>
            </a:br>
            <a:r>
              <a:rPr lang="es-MX" sz="1600" dirty="0" smtClean="0"/>
              <a:t>CBU 2015  Sexto semestre</a:t>
            </a:r>
            <a:br>
              <a:rPr lang="es-MX" sz="1600" dirty="0" smtClean="0"/>
            </a:br>
            <a:r>
              <a:rPr lang="es-MX" sz="2000" b="1" dirty="0">
                <a:solidFill>
                  <a:schemeClr val="bg2">
                    <a:lumMod val="50000"/>
                  </a:schemeClr>
                </a:solidFill>
              </a:rPr>
              <a:t>Módulo II. Medidas de tendencia central  </a:t>
            </a:r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</a:rPr>
              <a:t>y de posición </a:t>
            </a:r>
            <a:r>
              <a:rPr lang="es-MX" sz="20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MX" sz="2000" b="1" dirty="0">
                <a:solidFill>
                  <a:schemeClr val="bg2">
                    <a:lumMod val="50000"/>
                  </a:schemeClr>
                </a:solidFill>
              </a:rPr>
            </a:br>
            <a:endParaRPr lang="es-MX" sz="2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89213" y="4333009"/>
            <a:ext cx="8915399" cy="1570653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bg2">
                    <a:lumMod val="50000"/>
                  </a:schemeClr>
                </a:solidFill>
              </a:rPr>
              <a:t>Universidad Autónoma del Estado de México</a:t>
            </a:r>
          </a:p>
          <a:p>
            <a:r>
              <a:rPr lang="es-MX" b="1" dirty="0" smtClean="0">
                <a:solidFill>
                  <a:schemeClr val="bg2">
                    <a:lumMod val="50000"/>
                  </a:schemeClr>
                </a:solidFill>
              </a:rPr>
              <a:t>Plantel Nezahualcóyotl de la escuela preparatoria no.2</a:t>
            </a:r>
            <a:endParaRPr lang="es-MX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s-MX" sz="1700" b="1" dirty="0" smtClean="0">
                <a:solidFill>
                  <a:schemeClr val="bg2">
                    <a:lumMod val="50000"/>
                  </a:schemeClr>
                </a:solidFill>
              </a:rPr>
              <a:t>Octubre de 2017</a:t>
            </a:r>
            <a:r>
              <a:rPr lang="es-MX" sz="1100" b="1" dirty="0" smtClean="0">
                <a:solidFill>
                  <a:schemeClr val="bg2">
                    <a:lumMod val="50000"/>
                  </a:schemeClr>
                </a:solidFill>
              </a:rPr>
              <a:t>								</a:t>
            </a:r>
          </a:p>
          <a:p>
            <a:r>
              <a:rPr lang="es-MX" sz="1100" b="1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s-MX" sz="1100" b="1" dirty="0" smtClean="0">
                <a:solidFill>
                  <a:schemeClr val="bg2">
                    <a:lumMod val="50000"/>
                  </a:schemeClr>
                </a:solidFill>
              </a:rPr>
              <a:t>					</a:t>
            </a:r>
            <a:r>
              <a:rPr lang="es-MX" sz="1700" b="1" dirty="0" smtClean="0">
                <a:solidFill>
                  <a:schemeClr val="accent1">
                    <a:lumMod val="75000"/>
                  </a:schemeClr>
                </a:solidFill>
              </a:rPr>
              <a:t>Elaboró: M. en E. Ana Lilia Moreno Flores</a:t>
            </a:r>
          </a:p>
          <a:p>
            <a:pPr algn="r"/>
            <a:endParaRPr lang="es-MX" sz="11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10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295000"/>
            <a:ext cx="8911687" cy="550063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Ejercicio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994731"/>
            <a:ext cx="8915400" cy="5008418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De la siguiente tabla de frecuencias, determinar el valor de la moda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    </a:t>
            </a:r>
            <a:r>
              <a:rPr lang="el-GR" sz="1400" dirty="0" smtClean="0"/>
              <a:t>Δ</a:t>
            </a:r>
            <a:r>
              <a:rPr lang="es-MX" sz="1400" dirty="0" smtClean="0"/>
              <a:t>1= 62-45=17   </a:t>
            </a:r>
            <a:r>
              <a:rPr lang="el-GR" sz="1400" dirty="0" smtClean="0"/>
              <a:t>Δ</a:t>
            </a:r>
            <a:r>
              <a:rPr lang="es-MX" sz="1400" dirty="0" smtClean="0"/>
              <a:t>2=62-25=37    </a:t>
            </a:r>
            <a:r>
              <a:rPr lang="es-MX" sz="1600" dirty="0" smtClean="0"/>
              <a:t>Moda= 25 +   </a:t>
            </a:r>
            <a:r>
              <a:rPr lang="es-MX" sz="1600" u="sng" dirty="0" smtClean="0"/>
              <a:t>   17   </a:t>
            </a:r>
            <a:r>
              <a:rPr lang="es-MX" sz="1600" dirty="0"/>
              <a:t> </a:t>
            </a:r>
            <a:r>
              <a:rPr lang="es-MX" sz="1600" dirty="0" smtClean="0"/>
              <a:t>  5 =  25 + 0.31   5  = 25 + 1.57 = </a:t>
            </a:r>
            <a:r>
              <a:rPr lang="es-MX" sz="1600" dirty="0" smtClean="0">
                <a:solidFill>
                  <a:srgbClr val="FF0000"/>
                </a:solidFill>
              </a:rPr>
              <a:t>26.57 </a:t>
            </a:r>
            <a:endParaRPr lang="es-MX" sz="16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MX" sz="1600" dirty="0" smtClean="0"/>
              <a:t>								         17+37</a:t>
            </a:r>
            <a:endParaRPr lang="es-MX" sz="16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924904"/>
              </p:ext>
            </p:extLst>
          </p:nvPr>
        </p:nvGraphicFramePr>
        <p:xfrm>
          <a:off x="4022219" y="1300262"/>
          <a:ext cx="5172798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637"/>
                <a:gridCol w="1690580"/>
                <a:gridCol w="1690581"/>
              </a:tblGrid>
              <a:tr h="376869">
                <a:tc>
                  <a:txBody>
                    <a:bodyPr/>
                    <a:lstStyle/>
                    <a:p>
                      <a:r>
                        <a:rPr lang="es-MX" dirty="0" smtClean="0"/>
                        <a:t>Edad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Frecuencia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Frecuencia</a:t>
                      </a:r>
                      <a:r>
                        <a:rPr lang="es-MX" baseline="0" dirty="0" smtClean="0"/>
                        <a:t> acumulada</a:t>
                      </a:r>
                      <a:endParaRPr lang="es-MX" dirty="0"/>
                    </a:p>
                  </a:txBody>
                  <a:tcPr/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  -  20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</a:t>
                      </a:r>
                      <a:endParaRPr lang="es-MX" dirty="0"/>
                    </a:p>
                  </a:txBody>
                  <a:tcPr/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effectLst/>
                        </a:rPr>
                        <a:t>20  -  25</a:t>
                      </a:r>
                      <a:endParaRPr lang="es-MX" dirty="0">
                        <a:effectLst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effectLst/>
                        </a:rPr>
                        <a:t>45</a:t>
                      </a:r>
                      <a:endParaRPr lang="es-MX" dirty="0">
                        <a:effectLst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effectLst/>
                        </a:rPr>
                        <a:t>95</a:t>
                      </a:r>
                      <a:endParaRPr lang="es-MX" dirty="0">
                        <a:effectLst/>
                      </a:endParaRPr>
                    </a:p>
                  </a:txBody>
                  <a:tcPr>
                    <a:noFill/>
                  </a:tcPr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  -  30 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62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157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  -  35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182</a:t>
                      </a:r>
                      <a:endParaRPr lang="es-MX" dirty="0"/>
                    </a:p>
                  </a:txBody>
                  <a:tcPr/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 </a:t>
                      </a:r>
                      <a:r>
                        <a:rPr lang="es-MX" baseline="0" dirty="0" smtClean="0"/>
                        <a:t> -  40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194</a:t>
                      </a:r>
                      <a:endParaRPr lang="es-MX" dirty="0"/>
                    </a:p>
                  </a:txBody>
                  <a:tcPr/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40  -  45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 </a:t>
                      </a:r>
                      <a:endParaRPr lang="es-MX" dirty="0"/>
                    </a:p>
                  </a:txBody>
                  <a:tcPr/>
                </a:tc>
              </a:tr>
              <a:tr h="231888">
                <a:tc>
                  <a:txBody>
                    <a:bodyPr/>
                    <a:lstStyle/>
                    <a:p>
                      <a:r>
                        <a:rPr lang="es-MX" dirty="0" smtClean="0"/>
                        <a:t>              </a:t>
                      </a:r>
                      <a:r>
                        <a:rPr lang="el-GR" dirty="0" smtClean="0"/>
                        <a:t>Σ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Abrir corchete 4"/>
          <p:cNvSpPr/>
          <p:nvPr/>
        </p:nvSpPr>
        <p:spPr>
          <a:xfrm>
            <a:off x="6735389" y="4530737"/>
            <a:ext cx="45719" cy="72116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errar corchete 5"/>
          <p:cNvSpPr/>
          <p:nvPr/>
        </p:nvSpPr>
        <p:spPr>
          <a:xfrm>
            <a:off x="7498074" y="4497165"/>
            <a:ext cx="45719" cy="75474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Abrir corchete 6"/>
          <p:cNvSpPr/>
          <p:nvPr/>
        </p:nvSpPr>
        <p:spPr>
          <a:xfrm>
            <a:off x="8388587" y="4581994"/>
            <a:ext cx="45719" cy="45999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errar corchete 7"/>
          <p:cNvSpPr/>
          <p:nvPr/>
        </p:nvSpPr>
        <p:spPr>
          <a:xfrm>
            <a:off x="8863445" y="4581995"/>
            <a:ext cx="51017" cy="459996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520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8257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Medidas de posición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06682"/>
            <a:ext cx="8915400" cy="44045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Las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medidas de posición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dividen un conjunto de datos en grupos con el mismo número de individuos.</a:t>
            </a:r>
          </a:p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Para calcular las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medidas de posición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es necesario que los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datos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estén ordenados de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menor a mayor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La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medidas de posición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son:</a:t>
            </a:r>
          </a:p>
          <a:p>
            <a:r>
              <a:rPr lang="es-MX" b="1" dirty="0" smtClean="0">
                <a:solidFill>
                  <a:srgbClr val="CD0001"/>
                </a:solidFill>
                <a:latin typeface="Verdana" panose="020B0604030504040204" pitchFamily="34" charset="0"/>
              </a:rPr>
              <a:t>Cuartiles</a:t>
            </a:r>
          </a:p>
          <a:p>
            <a:r>
              <a:rPr lang="es-MX" b="1" dirty="0" err="1" smtClean="0">
                <a:solidFill>
                  <a:srgbClr val="CD0001"/>
                </a:solidFill>
                <a:latin typeface="Verdana" panose="020B0604030504040204" pitchFamily="34" charset="0"/>
              </a:rPr>
              <a:t>Deciles</a:t>
            </a:r>
            <a:endParaRPr lang="es-MX" b="1" dirty="0" smtClean="0">
              <a:solidFill>
                <a:srgbClr val="CD0001"/>
              </a:solidFill>
              <a:latin typeface="Verdana" panose="020B0604030504040204" pitchFamily="34" charset="0"/>
            </a:endParaRPr>
          </a:p>
          <a:p>
            <a:r>
              <a:rPr lang="es-MX" b="1" dirty="0" smtClean="0">
                <a:solidFill>
                  <a:srgbClr val="CD0001"/>
                </a:solidFill>
                <a:latin typeface="Verdana" panose="020B0604030504040204" pitchFamily="34" charset="0"/>
              </a:rPr>
              <a:t>Percentiles</a:t>
            </a:r>
          </a:p>
          <a:p>
            <a:endParaRPr lang="es-MX" b="1" dirty="0">
              <a:solidFill>
                <a:srgbClr val="CD0001"/>
              </a:solidFill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860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8663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Cuartiles  “Q”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Los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cuartiles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son los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tres valores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de la variable que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dividen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a un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conjunto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de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datos ordenados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en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cuatro partes iguales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Q</a:t>
            </a:r>
            <a:r>
              <a:rPr lang="es-MX" b="1" baseline="-25000" dirty="0">
                <a:solidFill>
                  <a:srgbClr val="000000"/>
                </a:solidFill>
                <a:latin typeface="Verdana" panose="020B0604030504040204" pitchFamily="34" charset="0"/>
              </a:rPr>
              <a:t>1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, Q</a:t>
            </a:r>
            <a:r>
              <a:rPr lang="es-MX" b="1" baseline="-25000" dirty="0">
                <a:solidFill>
                  <a:srgbClr val="000000"/>
                </a:solidFill>
                <a:latin typeface="Verdana" panose="020B0604030504040204" pitchFamily="34" charset="0"/>
              </a:rPr>
              <a:t>2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 y Q</a:t>
            </a:r>
            <a:r>
              <a:rPr lang="es-MX" b="1" baseline="-25000" dirty="0">
                <a:solidFill>
                  <a:srgbClr val="000000"/>
                </a:solidFill>
                <a:latin typeface="Verdana" panose="020B0604030504040204" pitchFamily="34" charset="0"/>
              </a:rPr>
              <a:t>3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determinan los valores correspondientes al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25%, al 50% y al 75%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de los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datos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Q</a:t>
            </a:r>
            <a:r>
              <a:rPr lang="es-MX" b="1" baseline="-25000" dirty="0">
                <a:solidFill>
                  <a:srgbClr val="000000"/>
                </a:solidFill>
                <a:latin typeface="Verdana" panose="020B0604030504040204" pitchFamily="34" charset="0"/>
              </a:rPr>
              <a:t>2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 coincide con la </a:t>
            </a:r>
            <a:r>
              <a:rPr lang="es-MX" b="1" dirty="0">
                <a:solidFill>
                  <a:srgbClr val="000000"/>
                </a:solidFill>
                <a:latin typeface="Verdana" panose="020B0604030504040204" pitchFamily="34" charset="0"/>
              </a:rPr>
              <a:t>mediana</a:t>
            </a:r>
            <a:r>
              <a:rPr lang="es-MX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66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67381"/>
          </a:xfrm>
        </p:spPr>
        <p:txBody>
          <a:bodyPr>
            <a:normAutofit fontScale="90000"/>
          </a:bodyPr>
          <a:lstStyle/>
          <a:p>
            <a:r>
              <a:rPr lang="es-MX" sz="2800" dirty="0" smtClean="0"/>
              <a:t>Cuartiles, </a:t>
            </a:r>
            <a:r>
              <a:rPr lang="es-MX" sz="2800" dirty="0" err="1" smtClean="0"/>
              <a:t>deciles</a:t>
            </a:r>
            <a:r>
              <a:rPr lang="es-MX" sz="2800" dirty="0" smtClean="0"/>
              <a:t> y percentiles para datos no agrupados</a:t>
            </a:r>
            <a:br>
              <a:rPr lang="es-MX" sz="2800" dirty="0" smtClean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 smtClean="0"/>
              <a:t/>
            </a:r>
            <a:br>
              <a:rPr lang="es-MX" sz="2800" dirty="0" smtClean="0"/>
            </a:b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92382"/>
            <a:ext cx="8915400" cy="45188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/>
              <a:t>1°. Ordenamos </a:t>
            </a:r>
            <a:r>
              <a:rPr lang="es-MX" dirty="0"/>
              <a:t>los datos de menor a mayor.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2°. Buscamos el lugar que ocupa el cuartil, </a:t>
            </a:r>
            <a:r>
              <a:rPr lang="es-MX" dirty="0" err="1" smtClean="0"/>
              <a:t>decil</a:t>
            </a:r>
            <a:r>
              <a:rPr lang="es-MX" dirty="0" smtClean="0"/>
              <a:t> o percentil  dividiendo entre 4 , 10      </a:t>
            </a:r>
            <a:r>
              <a:rPr lang="es-MX" dirty="0"/>
              <a:t> </a:t>
            </a:r>
            <a:r>
              <a:rPr lang="es-MX" dirty="0" smtClean="0"/>
              <a:t> 	o 100     con la fórmula: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	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Número </a:t>
            </a:r>
            <a:r>
              <a:rPr lang="es-MX" dirty="0"/>
              <a:t>impar de </a:t>
            </a:r>
            <a:r>
              <a:rPr lang="es-MX" dirty="0" smtClean="0"/>
              <a:t>datos 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	2</a:t>
            </a:r>
            <a:r>
              <a:rPr lang="es-MX" dirty="0"/>
              <a:t>, 5, 3, 6, 7, 4, </a:t>
            </a:r>
            <a:r>
              <a:rPr lang="es-MX" dirty="0" smtClean="0"/>
              <a:t>9                    ordenados: 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    	Número </a:t>
            </a:r>
            <a:r>
              <a:rPr lang="es-MX" dirty="0"/>
              <a:t>par de datos</a:t>
            </a:r>
          </a:p>
          <a:p>
            <a:pPr marL="0" indent="0">
              <a:buNone/>
            </a:pPr>
            <a:r>
              <a:rPr lang="es-MX" dirty="0" smtClean="0"/>
              <a:t>	2</a:t>
            </a:r>
            <a:r>
              <a:rPr lang="es-MX" dirty="0"/>
              <a:t>, 5, 3, 4, 6, 7, 1, </a:t>
            </a:r>
            <a:r>
              <a:rPr lang="es-MX" dirty="0" smtClean="0"/>
              <a:t>9               ordenados:         </a:t>
            </a:r>
            <a:endParaRPr lang="es-MX" dirty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      </a:t>
            </a:r>
            <a:endParaRPr lang="es-MX" dirty="0"/>
          </a:p>
        </p:txBody>
      </p:sp>
      <p:pic>
        <p:nvPicPr>
          <p:cNvPr id="1026" name="Picture 2" descr="Cálculo de los cuarti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762" y="2583873"/>
            <a:ext cx="121920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8588725" y="774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96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2, 5, 3, 6, 7, 4, 9</a:t>
            </a:r>
            <a:endParaRPr kumimoji="0" lang="es-MX" altLang="es-MX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2" name="Picture 8" descr="cuarti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753" y="3461905"/>
            <a:ext cx="1664291" cy="85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3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auto">
          <a:xfrm>
            <a:off x="468588725" y="774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96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2, 5, 3, 4, 6, 7, 1, 9</a:t>
            </a:r>
            <a:endParaRPr kumimoji="0" lang="es-MX" altLang="es-MX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59" name="Picture 35" descr="cuarti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019" y="4631285"/>
            <a:ext cx="1945761" cy="122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15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Cuartiles para datos </a:t>
            </a:r>
            <a:r>
              <a:rPr lang="es-MX" dirty="0" smtClean="0"/>
              <a:t>agrupados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81943" y="1508166"/>
            <a:ext cx="9022669" cy="44030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/>
              <a:t>En primer lugar buscamos la clase donde se encuentra </a:t>
            </a:r>
            <a:r>
              <a:rPr lang="es-MX" dirty="0" smtClean="0"/>
              <a:t>el cuartil, </a:t>
            </a:r>
            <a:r>
              <a:rPr lang="es-MX" dirty="0"/>
              <a:t>en la tabla de las frecuencias </a:t>
            </a:r>
            <a:r>
              <a:rPr lang="es-MX" dirty="0" smtClean="0"/>
              <a:t>acumuladas y se realiza el mismo procedimiento que la mediana.</a:t>
            </a:r>
            <a:endParaRPr lang="es-MX" dirty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Fórmula </a:t>
            </a:r>
            <a:r>
              <a:rPr lang="es-MX" dirty="0"/>
              <a:t>de los </a:t>
            </a:r>
            <a:r>
              <a:rPr lang="es-MX" dirty="0" smtClean="0"/>
              <a:t>cuartiles </a:t>
            </a:r>
            <a:endParaRPr lang="es-MX" dirty="0"/>
          </a:p>
          <a:p>
            <a:pPr marL="0" indent="0">
              <a:buNone/>
            </a:pPr>
            <a:endParaRPr lang="es-MX" dirty="0"/>
          </a:p>
          <a:p>
            <a:r>
              <a:rPr lang="es-MX" sz="1500" dirty="0"/>
              <a:t>Li es el límite inferior de la clase donde se </a:t>
            </a:r>
            <a:r>
              <a:rPr lang="es-MX" sz="1500" dirty="0" smtClean="0"/>
              <a:t>encuentra el cuartil</a:t>
            </a:r>
            <a:endParaRPr lang="es-MX" sz="1500" dirty="0"/>
          </a:p>
          <a:p>
            <a:endParaRPr lang="es-MX" sz="1500" dirty="0"/>
          </a:p>
          <a:p>
            <a:r>
              <a:rPr lang="es-MX" sz="1500" dirty="0"/>
              <a:t>N es la suma de las </a:t>
            </a:r>
            <a:r>
              <a:rPr lang="es-MX" sz="1500" dirty="0" smtClean="0"/>
              <a:t>frecuencias</a:t>
            </a:r>
            <a:endParaRPr lang="es-MX" sz="1500" dirty="0"/>
          </a:p>
          <a:p>
            <a:endParaRPr lang="es-MX" sz="1500" dirty="0"/>
          </a:p>
          <a:p>
            <a:r>
              <a:rPr lang="es-MX" sz="1500" dirty="0"/>
              <a:t>Fi-1 es la frecuencia acumulada </a:t>
            </a:r>
            <a:r>
              <a:rPr lang="es-MX" sz="1500" dirty="0" smtClean="0"/>
              <a:t>anterior del intervalo que contiene el cuartil</a:t>
            </a:r>
            <a:endParaRPr lang="es-MX" sz="1500" dirty="0"/>
          </a:p>
          <a:p>
            <a:endParaRPr lang="es-MX" sz="1500" dirty="0"/>
          </a:p>
          <a:p>
            <a:r>
              <a:rPr lang="es-MX" sz="1500" dirty="0" smtClean="0"/>
              <a:t>ci </a:t>
            </a:r>
            <a:r>
              <a:rPr lang="es-MX" sz="1500" dirty="0"/>
              <a:t>es la amplitud </a:t>
            </a:r>
            <a:r>
              <a:rPr lang="es-MX" sz="1500" dirty="0" smtClean="0"/>
              <a:t>del intervalo</a:t>
            </a:r>
            <a:endParaRPr lang="es-MX" sz="15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68588725" y="7747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96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acumuladas</a:t>
            </a: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es-MX" altLang="es-MX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4" name="Picture 6" descr="fórmula de los cuarti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028" y="2179456"/>
            <a:ext cx="3476625" cy="92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21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4051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Deciles</a:t>
            </a:r>
            <a:r>
              <a:rPr lang="es-MX" dirty="0" smtClean="0"/>
              <a:t> “D”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15688" y="1782034"/>
            <a:ext cx="8858993" cy="3490610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/>
              <a:t>Los </a:t>
            </a:r>
            <a:r>
              <a:rPr lang="es-MX" sz="2400" b="1" dirty="0" err="1"/>
              <a:t>deciles</a:t>
            </a:r>
            <a:r>
              <a:rPr lang="es-MX" sz="2400" dirty="0"/>
              <a:t> son los </a:t>
            </a:r>
            <a:r>
              <a:rPr lang="es-MX" sz="2400" b="1" dirty="0"/>
              <a:t>nueve valores</a:t>
            </a:r>
            <a:r>
              <a:rPr lang="es-MX" sz="2400" dirty="0"/>
              <a:t> que </a:t>
            </a:r>
            <a:r>
              <a:rPr lang="es-MX" sz="2400" b="1" dirty="0"/>
              <a:t>dividen</a:t>
            </a:r>
            <a:r>
              <a:rPr lang="es-MX" sz="2400" dirty="0"/>
              <a:t> la serie de </a:t>
            </a:r>
            <a:r>
              <a:rPr lang="es-MX" sz="2400" b="1" dirty="0"/>
              <a:t>datos</a:t>
            </a:r>
            <a:r>
              <a:rPr lang="es-MX" sz="2400" dirty="0"/>
              <a:t> en </a:t>
            </a:r>
            <a:r>
              <a:rPr lang="es-MX" sz="2400" b="1" dirty="0"/>
              <a:t>diez partes iguales</a:t>
            </a:r>
            <a:r>
              <a:rPr lang="es-MX" sz="2400" dirty="0"/>
              <a:t>.</a:t>
            </a:r>
          </a:p>
          <a:p>
            <a:pPr marL="0" indent="0">
              <a:buNone/>
            </a:pPr>
            <a:r>
              <a:rPr lang="es-MX" sz="2400" dirty="0"/>
              <a:t>Los </a:t>
            </a:r>
            <a:r>
              <a:rPr lang="es-MX" sz="2400" b="1" dirty="0" err="1"/>
              <a:t>deciles</a:t>
            </a:r>
            <a:r>
              <a:rPr lang="es-MX" sz="2400" dirty="0"/>
              <a:t> dan los valores correspondientes al 10%, al 20%... y al 90% de los datos.</a:t>
            </a:r>
          </a:p>
          <a:p>
            <a:pPr marL="0" indent="0">
              <a:buNone/>
            </a:pPr>
            <a:r>
              <a:rPr lang="es-MX" sz="2400" b="1" dirty="0"/>
              <a:t>D</a:t>
            </a:r>
            <a:r>
              <a:rPr lang="es-MX" sz="2400" b="1" baseline="-25000" dirty="0"/>
              <a:t>5</a:t>
            </a:r>
            <a:r>
              <a:rPr lang="es-MX" sz="2400" dirty="0"/>
              <a:t> coincide con la </a:t>
            </a:r>
            <a:r>
              <a:rPr lang="es-MX" sz="2400" b="1" dirty="0"/>
              <a:t>mediana</a:t>
            </a:r>
            <a:r>
              <a:rPr lang="es-MX" sz="2400" dirty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819397" y="46409"/>
            <a:ext cx="15003232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498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es-MX" altLang="es-MX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r>
              <a:rPr kumimoji="0" lang="es-MX" altLang="es-MX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71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2804"/>
          </a:xfrm>
        </p:spPr>
        <p:txBody>
          <a:bodyPr>
            <a:normAutofit fontScale="90000"/>
          </a:bodyPr>
          <a:lstStyle/>
          <a:p>
            <a:r>
              <a:rPr lang="es-MX" dirty="0"/>
              <a:t>Cálculo de los </a:t>
            </a:r>
            <a:r>
              <a:rPr lang="es-MX" dirty="0" err="1"/>
              <a:t>deciles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79418"/>
            <a:ext cx="8915400" cy="4331804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En </a:t>
            </a:r>
            <a:r>
              <a:rPr lang="es-MX" dirty="0"/>
              <a:t>primer lugar buscamos la clase donde se </a:t>
            </a:r>
            <a:r>
              <a:rPr lang="es-MX" dirty="0" smtClean="0"/>
              <a:t>encuentra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  <a:p>
            <a:r>
              <a:rPr lang="es-MX" b="1" dirty="0"/>
              <a:t>L</a:t>
            </a:r>
            <a:r>
              <a:rPr lang="es-MX" b="1" baseline="-25000" dirty="0"/>
              <a:t>i</a:t>
            </a:r>
            <a:r>
              <a:rPr lang="es-MX" dirty="0"/>
              <a:t> es el límite inferior de la clase donde se encuentra </a:t>
            </a:r>
            <a:r>
              <a:rPr lang="es-MX" dirty="0" smtClean="0"/>
              <a:t>el </a:t>
            </a:r>
            <a:r>
              <a:rPr lang="es-MX" dirty="0" err="1" smtClean="0"/>
              <a:t>decil</a:t>
            </a:r>
            <a:endParaRPr lang="es-MX" dirty="0"/>
          </a:p>
          <a:p>
            <a:r>
              <a:rPr lang="es-MX" dirty="0"/>
              <a:t>N es la suma de las frecuencias </a:t>
            </a:r>
          </a:p>
          <a:p>
            <a:r>
              <a:rPr lang="es-MX" b="1" dirty="0"/>
              <a:t>F</a:t>
            </a:r>
            <a:r>
              <a:rPr lang="es-MX" b="1" baseline="-25000" dirty="0"/>
              <a:t>i-1</a:t>
            </a:r>
            <a:r>
              <a:rPr lang="es-MX" dirty="0"/>
              <a:t> es la </a:t>
            </a:r>
            <a:r>
              <a:rPr lang="es-MX" b="1" dirty="0"/>
              <a:t>frecuencia acumulada</a:t>
            </a:r>
            <a:r>
              <a:rPr lang="es-MX" dirty="0"/>
              <a:t> anterior </a:t>
            </a:r>
            <a:r>
              <a:rPr lang="es-MX" dirty="0" smtClean="0"/>
              <a:t>al intervalo del </a:t>
            </a:r>
            <a:r>
              <a:rPr lang="es-MX" dirty="0" err="1" smtClean="0"/>
              <a:t>decil</a:t>
            </a:r>
            <a:endParaRPr lang="es-MX" dirty="0"/>
          </a:p>
          <a:p>
            <a:r>
              <a:rPr lang="es-MX" b="1" dirty="0"/>
              <a:t>c</a:t>
            </a:r>
            <a:r>
              <a:rPr lang="es-MX" b="1" baseline="-25000" dirty="0" smtClean="0"/>
              <a:t>i</a:t>
            </a:r>
            <a:r>
              <a:rPr lang="es-MX" dirty="0"/>
              <a:t> es la amplitud </a:t>
            </a:r>
            <a:r>
              <a:rPr lang="es-MX" dirty="0" smtClean="0"/>
              <a:t>del intervalo</a:t>
            </a:r>
            <a:endParaRPr lang="es-MX" dirty="0"/>
          </a:p>
          <a:p>
            <a:endParaRPr lang="es-MX" dirty="0"/>
          </a:p>
        </p:txBody>
      </p:sp>
      <p:pic>
        <p:nvPicPr>
          <p:cNvPr id="4" name="Picture 2" descr="Cálculo de los cuarti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999" y="1579418"/>
            <a:ext cx="1664421" cy="49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468588725" y="774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96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acumuladas.</a:t>
            </a:r>
            <a:endParaRPr kumimoji="0" lang="es-MX" altLang="es-MX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14" name="Picture 18" descr="fórmula de los cuarti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266" y="2254331"/>
            <a:ext cx="3581400" cy="80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6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670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Percentiles “P”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932708"/>
            <a:ext cx="8915400" cy="3978513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/>
              <a:t>Los </a:t>
            </a:r>
            <a:r>
              <a:rPr lang="es-MX" sz="2400" b="1" dirty="0"/>
              <a:t>percentiles</a:t>
            </a:r>
            <a:r>
              <a:rPr lang="es-MX" sz="2400" dirty="0"/>
              <a:t> son los </a:t>
            </a:r>
            <a:r>
              <a:rPr lang="es-MX" sz="2400" b="1" dirty="0"/>
              <a:t>99 valores</a:t>
            </a:r>
            <a:r>
              <a:rPr lang="es-MX" sz="2400" dirty="0"/>
              <a:t> que </a:t>
            </a:r>
            <a:r>
              <a:rPr lang="es-MX" sz="2400" b="1" dirty="0"/>
              <a:t>dividen</a:t>
            </a:r>
            <a:r>
              <a:rPr lang="es-MX" sz="2400" dirty="0"/>
              <a:t> la serie de </a:t>
            </a:r>
            <a:r>
              <a:rPr lang="es-MX" sz="2400" b="1" dirty="0"/>
              <a:t>datos </a:t>
            </a:r>
            <a:r>
              <a:rPr lang="es-MX" sz="2400" dirty="0"/>
              <a:t>en </a:t>
            </a:r>
            <a:r>
              <a:rPr lang="es-MX" sz="2400" b="1" dirty="0"/>
              <a:t>100 partes iguales</a:t>
            </a:r>
            <a:r>
              <a:rPr lang="es-MX" sz="2400" dirty="0"/>
              <a:t>.</a:t>
            </a:r>
          </a:p>
          <a:p>
            <a:pPr marL="0" indent="0">
              <a:buNone/>
            </a:pPr>
            <a:r>
              <a:rPr lang="es-MX" sz="2400" dirty="0"/>
              <a:t>Los </a:t>
            </a:r>
            <a:r>
              <a:rPr lang="es-MX" sz="2400" b="1" dirty="0"/>
              <a:t>percentiles</a:t>
            </a:r>
            <a:r>
              <a:rPr lang="es-MX" sz="2400" dirty="0"/>
              <a:t> dan los valores correspondientes al 1%, al 2%... y al 99% de los datos.</a:t>
            </a:r>
          </a:p>
          <a:p>
            <a:pPr marL="0" indent="0">
              <a:buNone/>
            </a:pPr>
            <a:r>
              <a:rPr lang="es-MX" sz="2400" b="1" dirty="0"/>
              <a:t>P</a:t>
            </a:r>
            <a:r>
              <a:rPr lang="es-MX" sz="2400" b="1" baseline="-25000" dirty="0"/>
              <a:t>50</a:t>
            </a:r>
            <a:r>
              <a:rPr lang="es-MX" sz="2400" dirty="0"/>
              <a:t> coincide con la </a:t>
            </a:r>
            <a:r>
              <a:rPr lang="es-MX" sz="2400" b="1" dirty="0"/>
              <a:t>mediana</a:t>
            </a:r>
            <a:r>
              <a:rPr lang="es-MX" sz="2400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99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622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Cálculo de los percentiles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17245"/>
            <a:ext cx="8915400" cy="4393977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En primer lugar buscamos la clase donde se </a:t>
            </a:r>
            <a:r>
              <a:rPr lang="es-MX" dirty="0" smtClean="0"/>
              <a:t>encuentra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r>
              <a:rPr lang="es-MX" b="1" dirty="0"/>
              <a:t>L</a:t>
            </a:r>
            <a:r>
              <a:rPr lang="es-MX" b="1" baseline="-25000" dirty="0"/>
              <a:t>i</a:t>
            </a:r>
            <a:r>
              <a:rPr lang="es-MX" dirty="0"/>
              <a:t> es el límite inferior de la clase donde se encuentra </a:t>
            </a:r>
            <a:r>
              <a:rPr lang="es-MX" dirty="0" smtClean="0"/>
              <a:t>el percentil</a:t>
            </a:r>
            <a:endParaRPr lang="es-MX" dirty="0"/>
          </a:p>
          <a:p>
            <a:r>
              <a:rPr lang="es-MX" dirty="0"/>
              <a:t>N es la suma de las frecuencias absolutas.</a:t>
            </a:r>
          </a:p>
          <a:p>
            <a:r>
              <a:rPr lang="es-MX" b="1" dirty="0"/>
              <a:t>F</a:t>
            </a:r>
            <a:r>
              <a:rPr lang="es-MX" b="1" baseline="-25000" dirty="0"/>
              <a:t>i-1</a:t>
            </a:r>
            <a:r>
              <a:rPr lang="es-MX" dirty="0"/>
              <a:t> es la </a:t>
            </a:r>
            <a:r>
              <a:rPr lang="es-MX" b="1" dirty="0"/>
              <a:t>frecuencia acumulada</a:t>
            </a:r>
            <a:r>
              <a:rPr lang="es-MX" dirty="0"/>
              <a:t> anterior </a:t>
            </a:r>
            <a:r>
              <a:rPr lang="es-MX" dirty="0" smtClean="0"/>
              <a:t>al intervalo del percentil</a:t>
            </a:r>
            <a:endParaRPr lang="es-MX" dirty="0"/>
          </a:p>
          <a:p>
            <a:r>
              <a:rPr lang="es-MX" b="1" dirty="0"/>
              <a:t>c</a:t>
            </a:r>
            <a:r>
              <a:rPr lang="es-MX" b="1" baseline="-25000" dirty="0" smtClean="0"/>
              <a:t>i</a:t>
            </a:r>
            <a:r>
              <a:rPr lang="es-MX" dirty="0"/>
              <a:t> es la amplitud </a:t>
            </a:r>
            <a:r>
              <a:rPr lang="es-MX" dirty="0" smtClean="0"/>
              <a:t>del intervalo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8588725" y="774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96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En primer lugar buscamos la clase donde se encuentra   </a:t>
            </a:r>
            <a:r>
              <a:rPr kumimoji="0" lang="es-MX" altLang="es-MX" sz="2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</a:t>
            </a: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en la tabla de las frecuencias acumuladas.</a:t>
            </a:r>
            <a:endParaRPr kumimoji="0" lang="es-MX" altLang="es-MX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9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5124" name="Picture 4" descr="fórmula de los cuarti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708" y="2507512"/>
            <a:ext cx="3676650" cy="96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8588725" y="1231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96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</a:t>
            </a:r>
            <a:r>
              <a:rPr kumimoji="0" lang="es-MX" altLang="es-MX" sz="900" b="1" i="0" u="none" strike="noStrike" cap="none" normalizeH="0" baseline="-3000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</a:t>
            </a: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es el límite inferior de la clase donde se encuentra la mediana.</a:t>
            </a:r>
            <a:endParaRPr kumimoji="0" lang="es-MX" altLang="es-MX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8588725" y="1231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96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 es la suma de las frecuencias absolutas.</a:t>
            </a:r>
            <a:endParaRPr kumimoji="0" lang="es-MX" altLang="es-MX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68588725" y="1231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96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</a:t>
            </a:r>
            <a:r>
              <a:rPr kumimoji="0" lang="es-MX" altLang="es-MX" sz="900" b="1" i="0" u="none" strike="noStrike" cap="none" normalizeH="0" baseline="-3000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i-1</a:t>
            </a: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es la </a:t>
            </a:r>
            <a:r>
              <a:rPr kumimoji="0" lang="es-MX" altLang="es-MX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frecuencia acumulada</a:t>
            </a: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anterior a la clase mediana.</a:t>
            </a:r>
            <a:endParaRPr kumimoji="0" lang="es-MX" altLang="es-MX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68588725" y="1231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96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</a:t>
            </a:r>
            <a:r>
              <a:rPr kumimoji="0" lang="es-MX" altLang="es-MX" sz="900" b="1" i="0" u="none" strike="noStrike" cap="none" normalizeH="0" baseline="-3000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</a:t>
            </a:r>
            <a:r>
              <a:rPr kumimoji="0" lang="es-MX" altLang="es-MX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es la amplitud de la clase.</a:t>
            </a: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3" name="Picture 3" descr="Cálculo de los cuarti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597" y="1553129"/>
            <a:ext cx="1495425" cy="40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1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295000"/>
            <a:ext cx="8911687" cy="550063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41864" y="1742667"/>
            <a:ext cx="9062748" cy="426048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    </a:t>
            </a:r>
            <a:endParaRPr lang="es-MX" sz="16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848176"/>
              </p:ext>
            </p:extLst>
          </p:nvPr>
        </p:nvGraphicFramePr>
        <p:xfrm>
          <a:off x="4063783" y="2191259"/>
          <a:ext cx="5172798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637"/>
                <a:gridCol w="1690580"/>
                <a:gridCol w="1690581"/>
              </a:tblGrid>
              <a:tr h="376869">
                <a:tc>
                  <a:txBody>
                    <a:bodyPr/>
                    <a:lstStyle/>
                    <a:p>
                      <a:r>
                        <a:rPr lang="es-MX" dirty="0" smtClean="0"/>
                        <a:t>Edad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Frecuencia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Frecuencia</a:t>
                      </a:r>
                      <a:r>
                        <a:rPr lang="es-MX" baseline="0" dirty="0" smtClean="0"/>
                        <a:t> acumulada</a:t>
                      </a:r>
                      <a:endParaRPr lang="es-MX" dirty="0"/>
                    </a:p>
                  </a:txBody>
                  <a:tcPr/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  -  20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</a:t>
                      </a:r>
                      <a:endParaRPr lang="es-MX" dirty="0"/>
                    </a:p>
                  </a:txBody>
                  <a:tcPr/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effectLst/>
                        </a:rPr>
                        <a:t>20  -  25</a:t>
                      </a:r>
                      <a:endParaRPr lang="es-MX" dirty="0">
                        <a:effectLst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effectLst/>
                        </a:rPr>
                        <a:t>45</a:t>
                      </a:r>
                      <a:endParaRPr lang="es-MX" dirty="0">
                        <a:effectLst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effectLst/>
                        </a:rPr>
                        <a:t>95</a:t>
                      </a:r>
                      <a:endParaRPr lang="es-MX" dirty="0">
                        <a:effectLst/>
                      </a:endParaRPr>
                    </a:p>
                  </a:txBody>
                  <a:tcPr>
                    <a:noFill/>
                  </a:tcPr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  -  30 </a:t>
                      </a:r>
                      <a:endParaRPr lang="es-MX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62</a:t>
                      </a:r>
                      <a:endParaRPr lang="es-MX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157</a:t>
                      </a:r>
                      <a:endParaRPr lang="es-MX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  -  35 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182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35 </a:t>
                      </a:r>
                      <a:r>
                        <a:rPr lang="es-MX" baseline="0" dirty="0" smtClean="0"/>
                        <a:t> -  40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194</a:t>
                      </a:r>
                      <a:endParaRPr lang="es-MX" dirty="0"/>
                    </a:p>
                  </a:txBody>
                  <a:tcPr/>
                </a:tc>
              </a:tr>
              <a:tr h="23188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40  -  45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 </a:t>
                      </a:r>
                      <a:endParaRPr lang="es-MX" dirty="0"/>
                    </a:p>
                  </a:txBody>
                  <a:tcPr/>
                </a:tc>
              </a:tr>
              <a:tr h="231888">
                <a:tc>
                  <a:txBody>
                    <a:bodyPr/>
                    <a:lstStyle/>
                    <a:p>
                      <a:r>
                        <a:rPr lang="es-MX" dirty="0" smtClean="0"/>
                        <a:t>              </a:t>
                      </a:r>
                      <a:r>
                        <a:rPr lang="el-GR" dirty="0" smtClean="0"/>
                        <a:t>Σ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ángulo 9"/>
          <p:cNvSpPr/>
          <p:nvPr/>
        </p:nvSpPr>
        <p:spPr>
          <a:xfrm>
            <a:off x="2589211" y="333362"/>
            <a:ext cx="81238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Ejercicio de cuartil, </a:t>
            </a:r>
            <a:r>
              <a:rPr lang="es-MX" sz="2800" dirty="0" err="1"/>
              <a:t>decil</a:t>
            </a:r>
            <a:r>
              <a:rPr lang="es-MX" sz="2800" dirty="0"/>
              <a:t> y percentil para datos agrupados</a:t>
            </a:r>
          </a:p>
        </p:txBody>
      </p:sp>
    </p:spTree>
    <p:extLst>
      <p:ext uri="{BB962C8B-B14F-4D97-AF65-F5344CB8AC3E}">
        <p14:creationId xmlns:p14="http://schemas.microsoft.com/office/powerpoint/2010/main" val="401229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423555"/>
            <a:ext cx="8915400" cy="4487667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El presente material didáctico está elaborado considerando los siguientes aspectos:</a:t>
            </a:r>
          </a:p>
          <a:p>
            <a:r>
              <a:rPr lang="es-MX" dirty="0" smtClean="0"/>
              <a:t>Propósito</a:t>
            </a:r>
            <a:r>
              <a:rPr lang="es-MX" dirty="0"/>
              <a:t>: Calcula las medidas de tendencia central y </a:t>
            </a:r>
            <a:r>
              <a:rPr lang="es-MX" dirty="0" smtClean="0"/>
              <a:t>de posición</a:t>
            </a:r>
            <a:r>
              <a:rPr lang="es-MX" dirty="0"/>
              <a:t>, para resolver problemas de su entorno</a:t>
            </a:r>
            <a:r>
              <a:rPr lang="es-MX" dirty="0" smtClean="0"/>
              <a:t>.</a:t>
            </a:r>
          </a:p>
          <a:p>
            <a:r>
              <a:rPr lang="es-MX" dirty="0" smtClean="0"/>
              <a:t>Competencias genéricas: 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5.0 Desarrolla </a:t>
            </a:r>
            <a:r>
              <a:rPr lang="es-MX" dirty="0"/>
              <a:t>innovaciones y propone </a:t>
            </a:r>
            <a:r>
              <a:rPr lang="es-MX" dirty="0" smtClean="0"/>
              <a:t>soluciones </a:t>
            </a:r>
            <a:r>
              <a:rPr lang="es-MX" dirty="0"/>
              <a:t>a problemas a partir de </a:t>
            </a:r>
            <a:r>
              <a:rPr lang="es-MX" dirty="0" smtClean="0"/>
              <a:t>	métodos </a:t>
            </a:r>
            <a:r>
              <a:rPr lang="es-MX" dirty="0"/>
              <a:t>establecidos. 5.1 Sigue instrucciones y procedimientos de </a:t>
            </a:r>
            <a:r>
              <a:rPr lang="es-MX" dirty="0" smtClean="0"/>
              <a:t>	manera 	reflexiva</a:t>
            </a:r>
            <a:r>
              <a:rPr lang="es-MX" dirty="0"/>
              <a:t>, comprendiendo como cada uno de sus pasos </a:t>
            </a:r>
            <a:r>
              <a:rPr lang="es-MX" dirty="0" smtClean="0"/>
              <a:t>	contribuye </a:t>
            </a:r>
            <a:r>
              <a:rPr lang="es-MX" dirty="0"/>
              <a:t>al alcance </a:t>
            </a:r>
            <a:r>
              <a:rPr lang="es-MX" dirty="0" smtClean="0"/>
              <a:t>	de </a:t>
            </a:r>
            <a:r>
              <a:rPr lang="es-MX" dirty="0"/>
              <a:t>un objetivo. 5.2 Ordena información de </a:t>
            </a:r>
            <a:r>
              <a:rPr lang="es-MX" dirty="0" smtClean="0"/>
              <a:t>	acuerdo </a:t>
            </a:r>
            <a:r>
              <a:rPr lang="es-MX" dirty="0"/>
              <a:t>a categorías, </a:t>
            </a:r>
            <a:r>
              <a:rPr lang="es-MX" dirty="0" smtClean="0"/>
              <a:t>jerarquías </a:t>
            </a:r>
            <a:r>
              <a:rPr lang="es-MX" dirty="0"/>
              <a:t>y </a:t>
            </a:r>
            <a:r>
              <a:rPr lang="es-MX" dirty="0" smtClean="0"/>
              <a:t>	relaciones.</a:t>
            </a:r>
          </a:p>
          <a:p>
            <a:r>
              <a:rPr lang="es-MX" dirty="0" smtClean="0"/>
              <a:t>Estrategias de enseñanza:  Elaboración </a:t>
            </a:r>
            <a:r>
              <a:rPr lang="es-MX" dirty="0"/>
              <a:t>de situaciones problema </a:t>
            </a:r>
            <a:r>
              <a:rPr lang="es-MX" dirty="0" smtClean="0"/>
              <a:t>y  desarrollo </a:t>
            </a:r>
            <a:r>
              <a:rPr lang="es-MX" dirty="0"/>
              <a:t>de serie de </a:t>
            </a:r>
            <a:r>
              <a:rPr lang="es-MX" dirty="0" smtClean="0"/>
              <a:t>ejercicios. Organizador de información en tablas y gráficas.</a:t>
            </a:r>
          </a:p>
          <a:p>
            <a:r>
              <a:rPr lang="es-MX" dirty="0" smtClean="0"/>
              <a:t>Perfil de egreso: El alumno aprende a calcular las medidas de tendencia central y de posición, mediante los procedimientos indicados y realiza la interpretación del resultado. 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4548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797472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  <a:buClr>
                <a:srgbClr val="A53010"/>
              </a:buClr>
            </a:pPr>
            <a:r>
              <a:rPr lang="es-MX" sz="2400" dirty="0" smtClean="0"/>
              <a:t>Calcula el Q2</a:t>
            </a:r>
            <a:br>
              <a:rPr lang="es-MX" sz="2400" dirty="0" smtClean="0"/>
            </a:br>
            <a:r>
              <a:rPr lang="es-MX" sz="1800" dirty="0" smtClean="0"/>
              <a:t>Q2= 2(200)÷4=100</a:t>
            </a: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>	Q2=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 25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+  </a:t>
            </a:r>
            <a:r>
              <a:rPr lang="es-MX" sz="1800" u="sng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100 – </a:t>
            </a:r>
            <a:r>
              <a:rPr lang="es-MX" sz="1800" u="sng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95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  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5 = 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25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+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0.08  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5 =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25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+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.4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= </a:t>
            </a:r>
            <a:r>
              <a:rPr lang="es-MX" sz="2800" dirty="0" smtClean="0">
                <a:solidFill>
                  <a:srgbClr val="FF0000"/>
                </a:solidFill>
                <a:ea typeface="+mn-ea"/>
                <a:cs typeface="+mn-cs"/>
              </a:rPr>
              <a:t>25.4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   </a:t>
            </a:r>
            <a:b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				  62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Calcula el D8</a:t>
            </a:r>
            <a:b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D8=8(200)÷10 = 160 </a:t>
            </a:r>
            <a:b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	</a:t>
            </a:r>
            <a: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D8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 = 30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+  </a:t>
            </a:r>
            <a:r>
              <a:rPr lang="es-MX" sz="1800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160 </a:t>
            </a:r>
            <a:r>
              <a:rPr lang="es-MX" sz="1800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– </a:t>
            </a:r>
            <a:r>
              <a:rPr lang="es-MX" sz="1800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157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5 = 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30 + 0.12  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5 =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30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+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.6 = </a:t>
            </a:r>
            <a:r>
              <a:rPr lang="es-MX" sz="2800" dirty="0" smtClean="0">
                <a:solidFill>
                  <a:srgbClr val="FF0000"/>
                </a:solidFill>
              </a:rPr>
              <a:t>30.6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</a:t>
            </a:r>
            <a:b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				     25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Calcula el P75 </a:t>
            </a: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MX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P75=75(200)÷100=150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				</a:t>
            </a:r>
            <a:b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	</a:t>
            </a:r>
            <a:b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	</a:t>
            </a:r>
            <a:r>
              <a:rPr lang="es-MX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P75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=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25 +  </a:t>
            </a:r>
            <a:r>
              <a:rPr lang="es-MX" sz="1800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150 </a:t>
            </a:r>
            <a:r>
              <a:rPr lang="es-MX" sz="1800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– 95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5 =  25 +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0.88  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5 = 25 + 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4.4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= </a:t>
            </a:r>
            <a:r>
              <a:rPr lang="es-MX" sz="2800" dirty="0" smtClean="0">
                <a:solidFill>
                  <a:srgbClr val="FF0000"/>
                </a:solidFill>
              </a:rPr>
              <a:t>29.4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				</a:t>
            </a:r>
            <a:r>
              <a:rPr lang="es-MX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62</a:t>
            </a: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s-MX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endParaRPr lang="es-MX" sz="2800" dirty="0"/>
          </a:p>
        </p:txBody>
      </p:sp>
      <p:sp>
        <p:nvSpPr>
          <p:cNvPr id="3" name="Abrir corchete 2"/>
          <p:cNvSpPr/>
          <p:nvPr/>
        </p:nvSpPr>
        <p:spPr>
          <a:xfrm>
            <a:off x="4347555" y="1298863"/>
            <a:ext cx="45719" cy="561109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errar corchete 3"/>
          <p:cNvSpPr/>
          <p:nvPr/>
        </p:nvSpPr>
        <p:spPr>
          <a:xfrm>
            <a:off x="5204806" y="1309253"/>
            <a:ext cx="124691" cy="540327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Abrir corchete 4"/>
          <p:cNvSpPr/>
          <p:nvPr/>
        </p:nvSpPr>
        <p:spPr>
          <a:xfrm>
            <a:off x="6173042" y="1257301"/>
            <a:ext cx="45719" cy="374073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errar corchete 5"/>
          <p:cNvSpPr/>
          <p:nvPr/>
        </p:nvSpPr>
        <p:spPr>
          <a:xfrm>
            <a:off x="6663297" y="1257300"/>
            <a:ext cx="45719" cy="37407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Abrir corchete 6"/>
          <p:cNvSpPr/>
          <p:nvPr/>
        </p:nvSpPr>
        <p:spPr>
          <a:xfrm>
            <a:off x="4301836" y="2826655"/>
            <a:ext cx="45719" cy="696191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errar corchete 7"/>
          <p:cNvSpPr/>
          <p:nvPr/>
        </p:nvSpPr>
        <p:spPr>
          <a:xfrm>
            <a:off x="5329497" y="2816264"/>
            <a:ext cx="83127" cy="70658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Abrir corchete 8"/>
          <p:cNvSpPr/>
          <p:nvPr/>
        </p:nvSpPr>
        <p:spPr>
          <a:xfrm>
            <a:off x="6229153" y="2972129"/>
            <a:ext cx="45719" cy="477982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errar corchete 9"/>
          <p:cNvSpPr/>
          <p:nvPr/>
        </p:nvSpPr>
        <p:spPr>
          <a:xfrm>
            <a:off x="6709016" y="2951348"/>
            <a:ext cx="45719" cy="47798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Abrir corchete 10"/>
          <p:cNvSpPr/>
          <p:nvPr/>
        </p:nvSpPr>
        <p:spPr>
          <a:xfrm>
            <a:off x="4197927" y="4582391"/>
            <a:ext cx="45719" cy="737754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errar corchete 11"/>
          <p:cNvSpPr/>
          <p:nvPr/>
        </p:nvSpPr>
        <p:spPr>
          <a:xfrm>
            <a:off x="5081155" y="4582391"/>
            <a:ext cx="45719" cy="737754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Abrir corchete 12"/>
          <p:cNvSpPr/>
          <p:nvPr/>
        </p:nvSpPr>
        <p:spPr>
          <a:xfrm>
            <a:off x="6043354" y="4582391"/>
            <a:ext cx="45719" cy="55071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errar corchete 13"/>
          <p:cNvSpPr/>
          <p:nvPr/>
        </p:nvSpPr>
        <p:spPr>
          <a:xfrm>
            <a:off x="6500554" y="4582391"/>
            <a:ext cx="45719" cy="550718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78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9835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Bibliografía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50818"/>
            <a:ext cx="8915400" cy="4560404"/>
          </a:xfrm>
        </p:spPr>
        <p:txBody>
          <a:bodyPr/>
          <a:lstStyle/>
          <a:p>
            <a:r>
              <a:rPr lang="es-MX" dirty="0" smtClean="0"/>
              <a:t>Antología de Estadística, UAEMEX, (2012)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err="1" smtClean="0"/>
              <a:t>Possani</a:t>
            </a:r>
            <a:r>
              <a:rPr lang="es-MX" dirty="0" smtClean="0"/>
              <a:t>, E. Edgar y Barreiro C. Leticia (2011) . Estadística y Probabilidad, México, Santillana. </a:t>
            </a:r>
          </a:p>
        </p:txBody>
      </p:sp>
    </p:spTree>
    <p:extLst>
      <p:ext uri="{BB962C8B-B14F-4D97-AF65-F5344CB8AC3E}">
        <p14:creationId xmlns:p14="http://schemas.microsoft.com/office/powerpoint/2010/main" val="181750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2799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Mesografía</a:t>
            </a:r>
            <a:r>
              <a:rPr lang="es-MX" dirty="0" smtClean="0"/>
              <a:t> de imágenes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246909"/>
            <a:ext cx="8915400" cy="4664313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endParaRPr lang="es-MX" sz="1100" dirty="0" smtClean="0">
              <a:solidFill>
                <a:prstClr val="black"/>
              </a:solidFill>
              <a:hlinkClick r:id="rId2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endParaRPr lang="es-MX" sz="1100" dirty="0">
              <a:solidFill>
                <a:prstClr val="black"/>
              </a:solidFill>
              <a:hlinkClick r:id="rId2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es-MX" sz="1100" dirty="0" smtClean="0">
                <a:solidFill>
                  <a:prstClr val="black"/>
                </a:solidFill>
                <a:hlinkClick r:id="rId2"/>
              </a:rPr>
              <a:t>https</a:t>
            </a:r>
            <a:r>
              <a:rPr lang="es-MX" sz="1100" dirty="0">
                <a:solidFill>
                  <a:prstClr val="black"/>
                </a:solidFill>
                <a:hlinkClick r:id="rId2"/>
              </a:rPr>
              <a:t>://</a:t>
            </a:r>
            <a:r>
              <a:rPr lang="es-MX" sz="1100" dirty="0" smtClean="0">
                <a:solidFill>
                  <a:prstClr val="black"/>
                </a:solidFill>
                <a:hlinkClick r:id="rId2"/>
              </a:rPr>
              <a:t>www.google.com.mx/search?q=estadistica&amp;espv=2&amp;source</a:t>
            </a:r>
            <a:endParaRPr lang="es-MX" sz="11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endParaRPr lang="es-MX" sz="11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es-MX" sz="1100" dirty="0">
                <a:hlinkClick r:id="rId3"/>
              </a:rPr>
              <a:t>https://</a:t>
            </a:r>
            <a:r>
              <a:rPr lang="es-MX" sz="1100" dirty="0" smtClean="0">
                <a:hlinkClick r:id="rId3"/>
              </a:rPr>
              <a:t>www.google.com.mx/search?q=medidas+de+tendencia+central&amp;rlz=1C1NHXL_esMX738MX738&amp;source=lnms&amp;tbm=isch&amp;sa=X&amp;ved=0ahUKEwjK0vvqrMrVAhUoh1QKHTQKBQYQ_AUICigB&amp;biw=1600&amp;bih=794#imgrc=OHGiK8UHaIc22M</a:t>
            </a:r>
            <a:endParaRPr lang="es-MX" sz="1100" dirty="0" smtClean="0"/>
          </a:p>
          <a:p>
            <a:pPr marL="0" lvl="0" indent="0">
              <a:spcBef>
                <a:spcPts val="0"/>
              </a:spcBef>
              <a:buClrTx/>
              <a:buNone/>
            </a:pP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es-MX" sz="1100" dirty="0">
                <a:hlinkClick r:id="rId4"/>
              </a:rPr>
              <a:t>https://</a:t>
            </a:r>
            <a:r>
              <a:rPr lang="es-MX" sz="1100" dirty="0" smtClean="0">
                <a:hlinkClick r:id="rId4"/>
              </a:rPr>
              <a:t>portaleducativo.net/biblioteca/media_aritmetica_ejemplo.jpg</a:t>
            </a: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es-MX" sz="1100" dirty="0" smtClean="0">
                <a:hlinkClick r:id="rId5"/>
              </a:rPr>
              <a:t>http</a:t>
            </a:r>
            <a:r>
              <a:rPr lang="es-MX" sz="1100" dirty="0">
                <a:hlinkClick r:id="rId5"/>
              </a:rPr>
              <a:t>://</a:t>
            </a:r>
            <a:r>
              <a:rPr lang="es-MX" sz="1100" dirty="0" smtClean="0">
                <a:hlinkClick r:id="rId5"/>
              </a:rPr>
              <a:t>cmapspublic.ihmc.us/rid=1K2SYX3FB-H56K9Y-10N/moda%20de%20datos%20agrupados.7.png</a:t>
            </a: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es-MX" sz="1100" dirty="0">
                <a:hlinkClick r:id="rId6"/>
              </a:rPr>
              <a:t>https://</a:t>
            </a:r>
            <a:r>
              <a:rPr lang="es-MX" sz="1100" dirty="0" smtClean="0">
                <a:hlinkClick r:id="rId6"/>
              </a:rPr>
              <a:t>www.google.com.mx/imgres?imgurl=https%3A%2F%2Fmatelucia.files.wordpress.com%2F2012%2F03%2F3-2-propiedades-de-moda1.png</a:t>
            </a: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 smtClean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/>
          </a:p>
          <a:p>
            <a:pPr marL="0" indent="0">
              <a:spcBef>
                <a:spcPts val="0"/>
              </a:spcBef>
              <a:buClrTx/>
              <a:buNone/>
            </a:pPr>
            <a:endParaRPr lang="es-MX" sz="1100" dirty="0"/>
          </a:p>
          <a:p>
            <a:pPr marL="0" lvl="0" indent="0">
              <a:spcBef>
                <a:spcPts val="0"/>
              </a:spcBef>
              <a:buClrTx/>
              <a:buNone/>
            </a:pPr>
            <a:endParaRPr lang="es-MX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2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Mediante este material, se pretende que el alumno organice información y la represente a través de tablas,  para emplear procedimientos que le permitan calcular las medidas de tendencia central más comunes, como la media aritmética, la mediana y la moda; así como las medidas de posición,  permitiéndole interpretar el resultado conforme a la problemática que se expone en cada uno de los ejercicios,  lo que promueve y desarrolla en ellos la observación, el análisis y la reflexión de sucesos de su entorno cotidiano, mediante la estrategia del aprendizaje basado en problemas, logrando en el estudiante un aprendizaje significativo para  la vida diaria.  </a:t>
            </a:r>
          </a:p>
          <a:p>
            <a:pPr algn="just"/>
            <a:r>
              <a:rPr lang="es-MX" dirty="0" smtClean="0"/>
              <a:t>El empleo de este material didáctico complementa los saberes adquiridos en la clase presencial y constituye una guía práctica para la obtención de las medidas de tendencia central y de posición.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399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4297"/>
          </a:xfrm>
        </p:spPr>
        <p:txBody>
          <a:bodyPr/>
          <a:lstStyle/>
          <a:p>
            <a:r>
              <a:rPr lang="es-MX" b="1" dirty="0" smtClean="0"/>
              <a:t>Medidas de tendencia central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12570" y="1454728"/>
            <a:ext cx="8892041" cy="4778648"/>
          </a:xfrm>
          <a:noFill/>
          <a:ln w="76200">
            <a:noFill/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b="1" dirty="0" smtClean="0"/>
              <a:t>También llamadas de centralización, indican mediante un valor o atributo la localización central de la distribución de frecuencias. Dentro de estas medidas estudiaremos la Media, Mediana y Moda.</a:t>
            </a:r>
          </a:p>
          <a:p>
            <a:pPr algn="just"/>
            <a:endParaRPr lang="es-MX" dirty="0" smtClean="0"/>
          </a:p>
          <a:p>
            <a:pPr marL="0" indent="0" algn="just">
              <a:buNone/>
            </a:pPr>
            <a:r>
              <a:rPr lang="es-MX" sz="2800" b="1" dirty="0" smtClean="0"/>
              <a:t>		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7862" y="3153803"/>
            <a:ext cx="4101811" cy="307957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02228" y="6399697"/>
            <a:ext cx="6096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/>
              <a:t>https://www.google.com.mx/search?q=medidas+de+tendencia+central&amp;rlz=1C1NHXL_esMX738MX738&amp;source=lnms&amp;tbm=isch&amp;sa=X&amp;ved=0ahUKEwjK0vvqrMrVAhUoh1QKHTQKBQYQ_AUICigB&amp;biw=1600&amp;bih=794#imgrc=OHGiK8UHaIc22M</a:t>
            </a:r>
            <a:r>
              <a:rPr lang="es-MX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6532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9835"/>
          </a:xfrm>
        </p:spPr>
        <p:txBody>
          <a:bodyPr/>
          <a:lstStyle/>
          <a:p>
            <a:r>
              <a:rPr lang="es-MX" dirty="0" smtClean="0"/>
              <a:t>Media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14054"/>
            <a:ext cx="8915400" cy="4236028"/>
          </a:xfrm>
        </p:spPr>
        <p:txBody>
          <a:bodyPr/>
          <a:lstStyle/>
          <a:p>
            <a:r>
              <a:rPr lang="es-MX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</a:t>
            </a:r>
            <a:r>
              <a:rPr lang="es-MX" sz="28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 </a:t>
            </a:r>
            <a:r>
              <a:rPr lang="es-MX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el promedio de todos los datos, se denota por 	x  y su valor es representativo de todos los datos</a:t>
            </a:r>
            <a:r>
              <a:rPr lang="es-MX" sz="28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endParaRPr lang="es-MX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3075710" y="2192482"/>
            <a:ext cx="3221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216" y="3130262"/>
            <a:ext cx="6457950" cy="302895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239242" y="6525995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/>
              <a:t>https://portaleducativo.net/biblioteca/media_aritmetica_ejemplo.jpg</a:t>
            </a:r>
          </a:p>
        </p:txBody>
      </p:sp>
    </p:spTree>
    <p:extLst>
      <p:ext uri="{BB962C8B-B14F-4D97-AF65-F5344CB8AC3E}">
        <p14:creationId xmlns:p14="http://schemas.microsoft.com/office/powerpoint/2010/main" val="187010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Media para datos no agrupados</a:t>
            </a:r>
            <a:br>
              <a:rPr lang="es-MX" b="1" dirty="0" smtClean="0"/>
            </a:b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400" b="1" dirty="0" smtClean="0"/>
              <a:t>Se define como la suma de todos los datos dividida entre el número total de datos, es decir:</a:t>
            </a:r>
          </a:p>
          <a:p>
            <a:pPr marL="0" indent="0">
              <a:buNone/>
            </a:pPr>
            <a:r>
              <a:rPr lang="es-MX" sz="2400" b="1" dirty="0" smtClean="0"/>
              <a:t>                     x = </a:t>
            </a:r>
            <a:r>
              <a:rPr lang="es-MX" sz="2400" b="1" u="sng" dirty="0" smtClean="0"/>
              <a:t>∑ xi                    </a:t>
            </a:r>
          </a:p>
          <a:p>
            <a:pPr marL="0" indent="0">
              <a:buNone/>
            </a:pPr>
            <a:r>
              <a:rPr lang="es-MX" sz="2400" b="1" dirty="0" smtClean="0"/>
              <a:t>                             n </a:t>
            </a:r>
          </a:p>
          <a:p>
            <a:pPr marL="0" indent="0">
              <a:buNone/>
            </a:pPr>
            <a:r>
              <a:rPr lang="es-MX" sz="2400" b="1" dirty="0" smtClean="0"/>
              <a:t>O sea:     </a:t>
            </a:r>
            <a:r>
              <a:rPr lang="es-MX" sz="2400" b="1" u="sng" dirty="0" smtClean="0"/>
              <a:t>x1+x2+x3+…+</a:t>
            </a:r>
            <a:r>
              <a:rPr lang="es-MX" sz="2400" b="1" u="sng" dirty="0" err="1" smtClean="0"/>
              <a:t>xn</a:t>
            </a:r>
            <a:endParaRPr lang="es-MX" sz="2400" b="1" u="sng" dirty="0" smtClean="0"/>
          </a:p>
          <a:p>
            <a:pPr marL="0" indent="0">
              <a:buNone/>
            </a:pPr>
            <a:r>
              <a:rPr lang="es-MX" sz="2400" b="1" dirty="0" smtClean="0"/>
              <a:t>                             n</a:t>
            </a:r>
          </a:p>
          <a:p>
            <a:pPr marL="0" indent="0">
              <a:buNone/>
            </a:pPr>
            <a:endParaRPr lang="es-MX" dirty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4502086" y="3078818"/>
            <a:ext cx="1416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87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8376"/>
          </a:xfrm>
        </p:spPr>
        <p:txBody>
          <a:bodyPr/>
          <a:lstStyle/>
          <a:p>
            <a:r>
              <a:rPr lang="es-MX" dirty="0" smtClean="0"/>
              <a:t>Ejercicio para datos no agrupados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4244023" y="3611245"/>
          <a:ext cx="5605780" cy="82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070"/>
                <a:gridCol w="560070"/>
                <a:gridCol w="560705"/>
                <a:gridCol w="560705"/>
                <a:gridCol w="560705"/>
                <a:gridCol w="560705"/>
                <a:gridCol w="560705"/>
                <a:gridCol w="560705"/>
                <a:gridCol w="560705"/>
                <a:gridCol w="56070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16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30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30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45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60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75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75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20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20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16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40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35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50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50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75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75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20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16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16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20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75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50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60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50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50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80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100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100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>
                          <a:effectLst/>
                        </a:rPr>
                        <a:t>25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52700" algn="l"/>
                        </a:tabLst>
                      </a:pPr>
                      <a:r>
                        <a:rPr lang="es-MX" sz="1200" dirty="0">
                          <a:effectLst/>
                        </a:rPr>
                        <a:t>20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1883229" y="2136339"/>
            <a:ext cx="962138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r>
              <a:rPr lang="es-MX" altLang="es-MX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gasto de transporte  diario de  30 alumnos  para trasladarse  a la escuela,    se presenta en la siguiente recopilaci</a:t>
            </a:r>
            <a:r>
              <a:rPr lang="es-MX" altLang="es-MX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ó</a:t>
            </a:r>
            <a:r>
              <a:rPr lang="es-MX" altLang="es-MX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de datos. Determina el gasto promedio diario. </a:t>
            </a:r>
            <a:endParaRPr lang="es-MX" altLang="es-MX" b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endParaRPr lang="es-MX" altLang="es-MX" sz="1200" dirty="0"/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r>
              <a:rPr lang="es-MX" altLang="es-MX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altLang="es-MX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s-MX" altLang="es-MX" sz="1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ó</a:t>
            </a:r>
            <a:r>
              <a:rPr lang="es-MX" altLang="es-MX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rmula:</a:t>
            </a:r>
            <a:endParaRPr lang="es-MX" altLang="es-MX" sz="1200" b="1" dirty="0"/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r>
              <a:rPr lang="es-MX" altLang="es-MX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 = ∑ x1+x2+x3+</a:t>
            </a:r>
            <a:r>
              <a:rPr lang="es-MX" altLang="es-MX" sz="1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</a:t>
            </a:r>
            <a:r>
              <a:rPr lang="es-MX" altLang="es-MX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Xn</a:t>
            </a:r>
            <a:r>
              <a:rPr lang="es-MX" altLang="es-MX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/   n</a:t>
            </a:r>
            <a:endParaRPr lang="es-MX" altLang="es-MX" sz="1200" b="1" dirty="0"/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r>
              <a:rPr lang="es-MX" altLang="es-MX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X=16+30+30+45+60+75+75+20+20+16+40+35+50+50+75+75+20+16+16+20+75+50+60+50+50+80+100+100+25+20  /  30 = 1394 </a:t>
            </a:r>
            <a:endParaRPr lang="es-MX" altLang="es-MX" sz="1200" b="1" dirty="0"/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552700" algn="l"/>
              </a:tabLst>
            </a:pPr>
            <a:r>
              <a:rPr lang="es-MX" altLang="es-MX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X =  1394 / 30  =  46.46</a:t>
            </a:r>
            <a:endParaRPr lang="es-MX" altLang="es-MX" sz="12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0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Media para datos agrupados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MX" sz="2800" b="1" dirty="0" smtClean="0"/>
              <a:t>Se obtiene considerando el punto medio o marca de clase de cada intervalo, a través de la siguiente expresión:</a:t>
            </a:r>
          </a:p>
          <a:p>
            <a:pPr marL="0" indent="0">
              <a:buNone/>
            </a:pPr>
            <a:endParaRPr lang="es-MX" sz="2800" b="1" dirty="0"/>
          </a:p>
          <a:p>
            <a:pPr marL="0" indent="0">
              <a:buNone/>
            </a:pPr>
            <a:endParaRPr lang="es-MX" sz="2800" b="1" dirty="0" smtClean="0"/>
          </a:p>
          <a:p>
            <a:pPr marL="0" indent="0">
              <a:buNone/>
            </a:pPr>
            <a:r>
              <a:rPr lang="es-MX" sz="2800" b="1" dirty="0" smtClean="0"/>
              <a:t>Fórmula</a:t>
            </a:r>
            <a:r>
              <a:rPr lang="es-MX" sz="2800" b="1" dirty="0"/>
              <a:t>:         x = </a:t>
            </a:r>
            <a:r>
              <a:rPr lang="es-MX" sz="2800" b="1" u="sng" dirty="0"/>
              <a:t>∑ </a:t>
            </a:r>
            <a:r>
              <a:rPr lang="es-MX" sz="2800" b="1" u="sng" dirty="0" smtClean="0"/>
              <a:t>fi Mi   </a:t>
            </a:r>
            <a:endParaRPr lang="es-MX" sz="2800" b="1" u="sng" dirty="0"/>
          </a:p>
          <a:p>
            <a:pPr marL="0" indent="0">
              <a:buNone/>
            </a:pPr>
            <a:r>
              <a:rPr lang="es-MX" sz="2200" b="1" dirty="0"/>
              <a:t>						  </a:t>
            </a:r>
            <a:r>
              <a:rPr lang="es-MX" sz="2200" b="1" dirty="0" smtClean="0"/>
              <a:t>  n </a:t>
            </a:r>
            <a:r>
              <a:rPr lang="es-MX" sz="2200" b="1" dirty="0"/>
              <a:t>		Donde: </a:t>
            </a:r>
          </a:p>
          <a:p>
            <a:pPr marL="3657600" lvl="8" indent="0">
              <a:buNone/>
            </a:pPr>
            <a:r>
              <a:rPr lang="es-MX" sz="2200" b="1" dirty="0"/>
              <a:t>fi=   frecuencia</a:t>
            </a:r>
          </a:p>
          <a:p>
            <a:pPr marL="3657600" lvl="8" indent="0">
              <a:buNone/>
            </a:pPr>
            <a:r>
              <a:rPr lang="es-MX" sz="2200" b="1" dirty="0"/>
              <a:t>Mi= marca de clase</a:t>
            </a:r>
          </a:p>
          <a:p>
            <a:pPr marL="3657600" lvl="8" indent="0">
              <a:buNone/>
            </a:pPr>
            <a:r>
              <a:rPr lang="es-MX" sz="2200" b="1" dirty="0"/>
              <a:t>n =  no. total de datos</a:t>
            </a:r>
          </a:p>
          <a:p>
            <a:endParaRPr lang="es-MX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4702628" y="4022411"/>
            <a:ext cx="163286" cy="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00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1159</TotalTime>
  <Words>1220</Words>
  <Application>Microsoft Office PowerPoint</Application>
  <PresentationFormat>Panorámica</PresentationFormat>
  <Paragraphs>348</Paragraphs>
  <Slides>32</Slides>
  <Notes>0</Notes>
  <HiddenSlides>1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Arial</vt:lpstr>
      <vt:lpstr>Calibri</vt:lpstr>
      <vt:lpstr>Century Gothic</vt:lpstr>
      <vt:lpstr>Times New Roman</vt:lpstr>
      <vt:lpstr>Verdana</vt:lpstr>
      <vt:lpstr>Wingdings 3</vt:lpstr>
      <vt:lpstr>Espiral</vt:lpstr>
      <vt:lpstr>  </vt:lpstr>
      <vt:lpstr>Estadística Asignatura obligatoria 5 créditos  CBU 2015  Sexto semestre Módulo II. Medidas de tendencia central  y de posición  </vt:lpstr>
      <vt:lpstr>Guion explicativo</vt:lpstr>
      <vt:lpstr>Guion explicativo</vt:lpstr>
      <vt:lpstr>Medidas de tendencia central</vt:lpstr>
      <vt:lpstr>Media</vt:lpstr>
      <vt:lpstr>Media para datos no agrupados </vt:lpstr>
      <vt:lpstr>Ejercicio para datos no agrupados</vt:lpstr>
      <vt:lpstr>Media para datos agrupados </vt:lpstr>
      <vt:lpstr>Ejercicio para datos agrupados  La siguiente tabla muestra el tiempo en minutos que tardan en  trasladarse  66 alumnos para llegar a la  preparatoria. Calcula el tiempo promedio.               http://cmapspublic.ihmc.us/rid=1K2SYX3FB-H56K9Y-10N/moda%20de%20datos%20agrupados.7.png</vt:lpstr>
      <vt:lpstr>Mediana </vt:lpstr>
      <vt:lpstr>Mediana para datos no agrupados</vt:lpstr>
      <vt:lpstr>Si el número de datos es PAR la mediana es igual al promedio de los datos que se encuentran en el centro de la distribución, una vez que se han ordenado.   Ejemplo:   ordenados:     1  5   7  12  14  15  24  26  28  38  mediana=   14 + 15 = 29 ÷ 2 = 15    </vt:lpstr>
      <vt:lpstr>Mediana para datos agrupados </vt:lpstr>
      <vt:lpstr>Procedimiento para calcular la mediana </vt:lpstr>
      <vt:lpstr>Ejercicio </vt:lpstr>
      <vt:lpstr>Moda </vt:lpstr>
      <vt:lpstr>Moda para datos no agrupados</vt:lpstr>
      <vt:lpstr>Moda para datos agrupados </vt:lpstr>
      <vt:lpstr>Ejercicio </vt:lpstr>
      <vt:lpstr>Medidas de posición </vt:lpstr>
      <vt:lpstr>Cuartiles  “Q” </vt:lpstr>
      <vt:lpstr>Cuartiles, deciles y percentiles para datos no agrupados   </vt:lpstr>
      <vt:lpstr>Cuartiles para datos agrupados</vt:lpstr>
      <vt:lpstr>Deciles “D” </vt:lpstr>
      <vt:lpstr>Cálculo de los deciles </vt:lpstr>
      <vt:lpstr>Percentiles “P” </vt:lpstr>
      <vt:lpstr>Cálculo de los percentiles </vt:lpstr>
      <vt:lpstr> </vt:lpstr>
      <vt:lpstr>Calcula el Q2 Q2= 2(200)÷4=100  Q2= 25 +  100 – 95    5 =  25 + 0.08   5 = 25 + .4 = 25.4          62  Calcula el D8 D8=8(200)÷10 = 160     D8 = 30  +  160 – 157    5 =  30 + 0.12   5 = 30 + .6 = 30.6            25  Calcula el P75  P75=75(200)÷100=150        P75 = 25 +  150 – 95    5 =  25 + 0.88   5 = 25 + 4.4 = 29.4        62  </vt:lpstr>
      <vt:lpstr>Bibliografía</vt:lpstr>
      <vt:lpstr>Mesografía de imágenes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Estadística</dc:title>
  <dc:creator>USUARIO</dc:creator>
  <cp:lastModifiedBy>ana lilia moreno flores</cp:lastModifiedBy>
  <cp:revision>110</cp:revision>
  <dcterms:created xsi:type="dcterms:W3CDTF">2016-09-21T13:40:20Z</dcterms:created>
  <dcterms:modified xsi:type="dcterms:W3CDTF">2017-10-19T00:27:18Z</dcterms:modified>
</cp:coreProperties>
</file>