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335" r:id="rId3"/>
    <p:sldId id="348" r:id="rId4"/>
    <p:sldId id="292" r:id="rId5"/>
    <p:sldId id="327" r:id="rId6"/>
    <p:sldId id="296" r:id="rId7"/>
    <p:sldId id="293" r:id="rId8"/>
    <p:sldId id="320" r:id="rId9"/>
    <p:sldId id="328" r:id="rId10"/>
    <p:sldId id="321" r:id="rId11"/>
    <p:sldId id="322" r:id="rId12"/>
    <p:sldId id="323" r:id="rId13"/>
    <p:sldId id="330" r:id="rId14"/>
    <p:sldId id="324" r:id="rId15"/>
    <p:sldId id="326" r:id="rId16"/>
    <p:sldId id="331" r:id="rId17"/>
    <p:sldId id="332" r:id="rId18"/>
    <p:sldId id="333" r:id="rId19"/>
    <p:sldId id="334" r:id="rId20"/>
    <p:sldId id="337" r:id="rId21"/>
    <p:sldId id="338" r:id="rId22"/>
    <p:sldId id="339" r:id="rId23"/>
    <p:sldId id="340" r:id="rId24"/>
    <p:sldId id="341" r:id="rId25"/>
    <p:sldId id="342" r:id="rId26"/>
    <p:sldId id="345" r:id="rId27"/>
    <p:sldId id="343" r:id="rId28"/>
    <p:sldId id="344" r:id="rId29"/>
    <p:sldId id="346" r:id="rId30"/>
    <p:sldId id="347" r:id="rId31"/>
    <p:sldId id="289" r:id="rId32"/>
    <p:sldId id="336" r:id="rId3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754" autoAdjust="0"/>
    <p:restoredTop sz="94660"/>
  </p:normalViewPr>
  <p:slideViewPr>
    <p:cSldViewPr snapToGrid="0">
      <p:cViewPr varScale="1">
        <p:scale>
          <a:sx n="74" d="100"/>
          <a:sy n="74" d="100"/>
        </p:scale>
        <p:origin x="46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10/18/2017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10/18/2017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‹Nº›</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10/18/2017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10/18/2017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‹Nº›</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10/18/2017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10/18/2017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10/18/2017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10/18/2017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10/18/2017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10/18/2017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10/18/2017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10/18/2017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10/18/2017</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‹Nº›</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https://image.slidesharecdn.com/medidasdedispersin-calculoamano-100809173831-phpapp01/95/medidas-de-dispersin-calculo-a-mano-3-728.jpg?cb=1281376214" TargetMode="External"/><Relationship Id="rId2" Type="http://schemas.openxmlformats.org/officeDocument/2006/relationships/hyperlink" Target="https://enfermeriaunam.files.wordpress.com/2016/04/estadistica.jpg?w=450" TargetMode="External"/><Relationship Id="rId1" Type="http://schemas.openxmlformats.org/officeDocument/2006/relationships/slideLayout" Target="../slideLayouts/slideLayout2.xml"/><Relationship Id="rId5" Type="http://schemas.openxmlformats.org/officeDocument/2006/relationships/hyperlink" Target="http://www.sc.ehu.es/sbweb/fisica/cinematica/regresion/Cine_23.gif" TargetMode="External"/><Relationship Id="rId4" Type="http://schemas.openxmlformats.org/officeDocument/2006/relationships/hyperlink" Target="https://www.google.com.mx/url?sa=i&amp;rct=j&amp;q=&amp;esrc=s&amp;source=images&amp;cd=&amp;cad=rja&amp;uact=8&amp;ved=0ahUKEwjay-6ehNzVAhXE0FQKHfo6C0EQjRwIBw&amp;url=http://slideplayer.es/slide/10119277/&amp;psig=AFQjCNG7cCM7O_z4TsYHSqkHoOYkT3ovqQ&amp;ust=1502981213953163"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589213" y="2514600"/>
            <a:ext cx="8915399" cy="997527"/>
          </a:xfrm>
        </p:spPr>
        <p:txBody>
          <a:bodyPr>
            <a:normAutofit fontScale="90000"/>
          </a:bodyPr>
          <a:lstStyle/>
          <a:p>
            <a:r>
              <a:rPr lang="es-MX" dirty="0" smtClean="0"/>
              <a:t>Estadística</a:t>
            </a:r>
            <a:br>
              <a:rPr lang="es-MX" dirty="0" smtClean="0"/>
            </a:br>
            <a:r>
              <a:rPr lang="es-MX" sz="1600" dirty="0">
                <a:solidFill>
                  <a:prstClr val="black">
                    <a:lumMod val="85000"/>
                    <a:lumOff val="15000"/>
                  </a:prstClr>
                </a:solidFill>
              </a:rPr>
              <a:t>Asignatura obligatoria 5 créditos </a:t>
            </a:r>
            <a:br>
              <a:rPr lang="es-MX" sz="1600" dirty="0">
                <a:solidFill>
                  <a:prstClr val="black">
                    <a:lumMod val="85000"/>
                    <a:lumOff val="15000"/>
                  </a:prstClr>
                </a:solidFill>
              </a:rPr>
            </a:br>
            <a:r>
              <a:rPr lang="es-MX" sz="1600" dirty="0">
                <a:solidFill>
                  <a:prstClr val="black">
                    <a:lumMod val="85000"/>
                    <a:lumOff val="15000"/>
                  </a:prstClr>
                </a:solidFill>
              </a:rPr>
              <a:t>CBU 2015  Sexto semestre</a:t>
            </a:r>
            <a:br>
              <a:rPr lang="es-MX" sz="1600" dirty="0">
                <a:solidFill>
                  <a:prstClr val="black">
                    <a:lumMod val="85000"/>
                    <a:lumOff val="15000"/>
                  </a:prstClr>
                </a:solidFill>
              </a:rPr>
            </a:br>
            <a:r>
              <a:rPr lang="es-MX" sz="2000" b="1" dirty="0">
                <a:solidFill>
                  <a:srgbClr val="E3EACF">
                    <a:lumMod val="50000"/>
                  </a:srgbClr>
                </a:solidFill>
              </a:rPr>
              <a:t>Módulo </a:t>
            </a:r>
            <a:r>
              <a:rPr lang="es-MX" sz="2000" b="1" dirty="0" smtClean="0">
                <a:solidFill>
                  <a:srgbClr val="E3EACF">
                    <a:lumMod val="50000"/>
                  </a:srgbClr>
                </a:solidFill>
              </a:rPr>
              <a:t>III. </a:t>
            </a:r>
            <a:r>
              <a:rPr lang="es-MX" sz="2000" b="1" dirty="0">
                <a:solidFill>
                  <a:srgbClr val="E3EACF">
                    <a:lumMod val="50000"/>
                  </a:srgbClr>
                </a:solidFill>
              </a:rPr>
              <a:t>Medidas de </a:t>
            </a:r>
            <a:r>
              <a:rPr lang="es-MX" sz="2000" b="1" dirty="0" smtClean="0">
                <a:solidFill>
                  <a:srgbClr val="E3EACF">
                    <a:lumMod val="50000"/>
                  </a:srgbClr>
                </a:solidFill>
              </a:rPr>
              <a:t>dispersión y </a:t>
            </a:r>
            <a:br>
              <a:rPr lang="es-MX" sz="2000" b="1" dirty="0" smtClean="0">
                <a:solidFill>
                  <a:srgbClr val="E3EACF">
                    <a:lumMod val="50000"/>
                  </a:srgbClr>
                </a:solidFill>
              </a:rPr>
            </a:br>
            <a:r>
              <a:rPr lang="es-MX" sz="2000" b="1" dirty="0" smtClean="0">
                <a:solidFill>
                  <a:srgbClr val="E3EACF">
                    <a:lumMod val="50000"/>
                  </a:srgbClr>
                </a:solidFill>
              </a:rPr>
              <a:t>Recta de regresión</a:t>
            </a:r>
            <a:endParaRPr lang="es-MX" dirty="0"/>
          </a:p>
        </p:txBody>
      </p:sp>
      <p:sp>
        <p:nvSpPr>
          <p:cNvPr id="3" name="Subtítulo 2"/>
          <p:cNvSpPr>
            <a:spLocks noGrp="1"/>
          </p:cNvSpPr>
          <p:nvPr>
            <p:ph type="subTitle" idx="1"/>
          </p:nvPr>
        </p:nvSpPr>
        <p:spPr>
          <a:xfrm>
            <a:off x="2589213" y="4777379"/>
            <a:ext cx="8915399" cy="1506463"/>
          </a:xfrm>
        </p:spPr>
        <p:txBody>
          <a:bodyPr>
            <a:normAutofit lnSpcReduction="10000"/>
          </a:bodyPr>
          <a:lstStyle/>
          <a:p>
            <a:r>
              <a:rPr lang="es-MX" b="1" dirty="0" smtClean="0">
                <a:solidFill>
                  <a:schemeClr val="bg2">
                    <a:lumMod val="50000"/>
                  </a:schemeClr>
                </a:solidFill>
              </a:rPr>
              <a:t>Universidad Autónoma del Estado de México</a:t>
            </a:r>
          </a:p>
          <a:p>
            <a:r>
              <a:rPr lang="es-MX" b="1" dirty="0" smtClean="0">
                <a:solidFill>
                  <a:schemeClr val="bg2">
                    <a:lumMod val="50000"/>
                  </a:schemeClr>
                </a:solidFill>
              </a:rPr>
              <a:t>Plantel Nezahualcóyotl de la escuela preparatoria no.2</a:t>
            </a:r>
            <a:endParaRPr lang="es-MX" b="1" dirty="0">
              <a:solidFill>
                <a:schemeClr val="bg2">
                  <a:lumMod val="50000"/>
                </a:schemeClr>
              </a:solidFill>
            </a:endParaRPr>
          </a:p>
          <a:p>
            <a:r>
              <a:rPr lang="es-MX" b="1" dirty="0" smtClean="0">
                <a:solidFill>
                  <a:schemeClr val="bg2">
                    <a:lumMod val="50000"/>
                  </a:schemeClr>
                </a:solidFill>
              </a:rPr>
              <a:t>Octubre 2017</a:t>
            </a:r>
            <a:r>
              <a:rPr lang="es-MX" sz="1100" b="1" dirty="0" smtClean="0">
                <a:solidFill>
                  <a:schemeClr val="bg2">
                    <a:lumMod val="50000"/>
                  </a:schemeClr>
                </a:solidFill>
              </a:rPr>
              <a:t>									</a:t>
            </a:r>
          </a:p>
          <a:p>
            <a:r>
              <a:rPr lang="es-MX" sz="1600" b="1" dirty="0" smtClean="0">
                <a:solidFill>
                  <a:schemeClr val="accent1">
                    <a:lumMod val="75000"/>
                  </a:schemeClr>
                </a:solidFill>
              </a:rPr>
              <a:t>					Elaboró: M. en E.  Ana Lilia Moreno Flores</a:t>
            </a:r>
          </a:p>
          <a:p>
            <a:pPr algn="r"/>
            <a:endParaRPr lang="es-MX" sz="1100" b="1" dirty="0">
              <a:solidFill>
                <a:schemeClr val="bg2">
                  <a:lumMod val="50000"/>
                </a:schemeClr>
              </a:solidFill>
            </a:endParaRPr>
          </a:p>
        </p:txBody>
      </p:sp>
      <p:pic>
        <p:nvPicPr>
          <p:cNvPr id="4" name="Imagen 3"/>
          <p:cNvPicPr>
            <a:picLocks noChangeAspect="1"/>
          </p:cNvPicPr>
          <p:nvPr/>
        </p:nvPicPr>
        <p:blipFill>
          <a:blip r:embed="rId2"/>
          <a:stretch>
            <a:fillRect/>
          </a:stretch>
        </p:blipFill>
        <p:spPr>
          <a:xfrm>
            <a:off x="7634192" y="688067"/>
            <a:ext cx="3870420" cy="3456686"/>
          </a:xfrm>
          <a:prstGeom prst="rect">
            <a:avLst/>
          </a:prstGeom>
        </p:spPr>
      </p:pic>
      <p:sp>
        <p:nvSpPr>
          <p:cNvPr id="5" name="Rectángulo 4"/>
          <p:cNvSpPr/>
          <p:nvPr/>
        </p:nvSpPr>
        <p:spPr>
          <a:xfrm>
            <a:off x="7536873" y="3821587"/>
            <a:ext cx="6096000" cy="215444"/>
          </a:xfrm>
          <a:prstGeom prst="rect">
            <a:avLst/>
          </a:prstGeom>
        </p:spPr>
        <p:txBody>
          <a:bodyPr>
            <a:spAutoFit/>
          </a:bodyPr>
          <a:lstStyle/>
          <a:p>
            <a:r>
              <a:rPr lang="es-MX" sz="800" dirty="0"/>
              <a:t>https://enfermeriaunam.files.wordpress.com/2016/04/estadistica.jpg?w=450</a:t>
            </a:r>
          </a:p>
        </p:txBody>
      </p:sp>
    </p:spTree>
    <p:extLst>
      <p:ext uri="{BB962C8B-B14F-4D97-AF65-F5344CB8AC3E}">
        <p14:creationId xmlns:p14="http://schemas.microsoft.com/office/powerpoint/2010/main" val="209710342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Varianza</a:t>
            </a:r>
            <a:br>
              <a:rPr lang="es-MX" dirty="0" smtClean="0"/>
            </a:br>
            <a:endParaRPr lang="es-MX" dirty="0"/>
          </a:p>
        </p:txBody>
      </p:sp>
      <p:sp>
        <p:nvSpPr>
          <p:cNvPr id="3" name="Marcador de contenido 2"/>
          <p:cNvSpPr>
            <a:spLocks noGrp="1"/>
          </p:cNvSpPr>
          <p:nvPr>
            <p:ph idx="1"/>
          </p:nvPr>
        </p:nvSpPr>
        <p:spPr/>
        <p:txBody>
          <a:bodyPr/>
          <a:lstStyle/>
          <a:p>
            <a:pPr marL="0" indent="0">
              <a:buNone/>
            </a:pPr>
            <a:r>
              <a:rPr lang="es-MX" dirty="0" smtClean="0"/>
              <a:t>Es otro parámetro utilizado para medir la dispersión de los valores de una variable respecto a la media. </a:t>
            </a:r>
            <a:endParaRPr lang="es-MX" dirty="0"/>
          </a:p>
          <a:p>
            <a:pPr marL="0" indent="0">
              <a:buNone/>
            </a:pPr>
            <a:r>
              <a:rPr lang="es-MX" dirty="0" smtClean="0"/>
              <a:t>Es el promedio de los cuadrados de las desviaciones respecto  a la media. </a:t>
            </a:r>
          </a:p>
          <a:p>
            <a:pPr marL="0" indent="0">
              <a:buNone/>
            </a:pPr>
            <a:r>
              <a:rPr lang="es-MX" dirty="0" smtClean="0"/>
              <a:t>La denotamos mediante: </a:t>
            </a:r>
            <a:r>
              <a:rPr lang="es-MX" sz="3600" dirty="0" smtClean="0"/>
              <a:t></a:t>
            </a:r>
            <a:r>
              <a:rPr lang="es-MX" sz="2400" dirty="0" smtClean="0"/>
              <a:t>2</a:t>
            </a:r>
          </a:p>
          <a:p>
            <a:pPr marL="0" indent="0">
              <a:buNone/>
            </a:pPr>
            <a:endParaRPr lang="es-MX" sz="2400" dirty="0"/>
          </a:p>
        </p:txBody>
      </p:sp>
      <p:pic>
        <p:nvPicPr>
          <p:cNvPr id="5" name="Imagen 4"/>
          <p:cNvPicPr>
            <a:picLocks noChangeAspect="1"/>
          </p:cNvPicPr>
          <p:nvPr/>
        </p:nvPicPr>
        <p:blipFill>
          <a:blip r:embed="rId2"/>
          <a:stretch>
            <a:fillRect/>
          </a:stretch>
        </p:blipFill>
        <p:spPr>
          <a:xfrm>
            <a:off x="7369752" y="3536130"/>
            <a:ext cx="3467966" cy="2603692"/>
          </a:xfrm>
          <a:prstGeom prst="rect">
            <a:avLst/>
          </a:prstGeom>
        </p:spPr>
      </p:pic>
      <p:sp>
        <p:nvSpPr>
          <p:cNvPr id="6" name="Rectángulo 5"/>
          <p:cNvSpPr/>
          <p:nvPr/>
        </p:nvSpPr>
        <p:spPr>
          <a:xfrm>
            <a:off x="1645228" y="6139822"/>
            <a:ext cx="6096000" cy="461665"/>
          </a:xfrm>
          <a:prstGeom prst="rect">
            <a:avLst/>
          </a:prstGeom>
        </p:spPr>
        <p:txBody>
          <a:bodyPr>
            <a:spAutoFit/>
          </a:bodyPr>
          <a:lstStyle/>
          <a:p>
            <a:r>
              <a:rPr lang="es-MX" sz="800" dirty="0"/>
              <a:t>https://www.google.com.mx/url?sa=i&amp;rct=j&amp;q=&amp;esrc=s&amp;source=images&amp;cd=&amp;cad=rja&amp;uact=8&amp;ved=0ahUKEwjk78-fhtzVAhWqilQKHWbxBOAQjRwIBw&amp;url=https%3A%2F%2Fes.slideshare.net%2Fberestrada%2Fvarianza-y-desviacion-tipica&amp;psig=AFQjCNGAogwfK7zcu3rjYjHGZGcWUX8OZA&amp;ust=1502982941675150</a:t>
            </a:r>
          </a:p>
        </p:txBody>
      </p:sp>
    </p:spTree>
    <p:extLst>
      <p:ext uri="{BB962C8B-B14F-4D97-AF65-F5344CB8AC3E}">
        <p14:creationId xmlns:p14="http://schemas.microsoft.com/office/powerpoint/2010/main" val="15869091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Varianza para datos no agrupados</a:t>
            </a:r>
            <a:endParaRPr lang="es-MX" dirty="0"/>
          </a:p>
        </p:txBody>
      </p:sp>
      <p:sp>
        <p:nvSpPr>
          <p:cNvPr id="3" name="Marcador de contenido 2"/>
          <p:cNvSpPr>
            <a:spLocks noGrp="1"/>
          </p:cNvSpPr>
          <p:nvPr>
            <p:ph idx="1"/>
          </p:nvPr>
        </p:nvSpPr>
        <p:spPr/>
        <p:txBody>
          <a:bodyPr/>
          <a:lstStyle/>
          <a:p>
            <a:pPr marL="0" indent="0">
              <a:buNone/>
            </a:pPr>
            <a:r>
              <a:rPr lang="es-MX" dirty="0" smtClean="0"/>
              <a:t>Del ejemplo anterior de las calificaciones, calcula la varianza.</a:t>
            </a:r>
          </a:p>
          <a:p>
            <a:pPr marL="0" indent="0">
              <a:buNone/>
            </a:pPr>
            <a:r>
              <a:rPr lang="es-MX" dirty="0" smtClean="0"/>
              <a:t>2 = </a:t>
            </a:r>
            <a:r>
              <a:rPr lang="es-MX" sz="1400" dirty="0" smtClean="0"/>
              <a:t>(6.9-7.87)2+(7.5-7.87)2+(10-7.87)2+(6.3-7.87)2+(9.2-7.87)2+(8.7-7.87)2+(6.5-7.87)2</a:t>
            </a:r>
          </a:p>
          <a:p>
            <a:pPr marL="0" indent="0">
              <a:buNone/>
            </a:pPr>
            <a:r>
              <a:rPr lang="es-MX" sz="1400" dirty="0"/>
              <a:t>	</a:t>
            </a:r>
            <a:r>
              <a:rPr lang="es-MX" sz="1400" dirty="0" smtClean="0"/>
              <a:t>							7</a:t>
            </a:r>
          </a:p>
          <a:p>
            <a:pPr marL="0" indent="0">
              <a:buNone/>
            </a:pPr>
            <a:r>
              <a:rPr lang="es-MX" sz="1400" b="1" dirty="0" smtClean="0"/>
              <a:t>2</a:t>
            </a:r>
            <a:r>
              <a:rPr lang="es-MX" sz="1400" dirty="0" smtClean="0"/>
              <a:t>= </a:t>
            </a:r>
            <a:r>
              <a:rPr lang="es-MX" dirty="0" smtClean="0"/>
              <a:t>0.94+0.13+4.53+2.46+1.76+0.68+1.87 </a:t>
            </a:r>
            <a:r>
              <a:rPr lang="es-MX" sz="1400" dirty="0" smtClean="0"/>
              <a:t>= </a:t>
            </a:r>
            <a:r>
              <a:rPr lang="es-MX" sz="2000" dirty="0" smtClean="0"/>
              <a:t>1.76</a:t>
            </a:r>
          </a:p>
          <a:p>
            <a:pPr marL="0" indent="0">
              <a:buNone/>
            </a:pPr>
            <a:r>
              <a:rPr lang="es-MX" sz="1400" dirty="0" smtClean="0"/>
              <a:t>						7</a:t>
            </a:r>
          </a:p>
          <a:p>
            <a:pPr marL="0" indent="0">
              <a:buNone/>
            </a:pPr>
            <a:endParaRPr lang="es-MX" sz="1400" dirty="0"/>
          </a:p>
        </p:txBody>
      </p:sp>
      <p:cxnSp>
        <p:nvCxnSpPr>
          <p:cNvPr id="5" name="Conector recto 4"/>
          <p:cNvCxnSpPr/>
          <p:nvPr/>
        </p:nvCxnSpPr>
        <p:spPr>
          <a:xfrm flipV="1">
            <a:off x="3221182" y="2878282"/>
            <a:ext cx="6847609" cy="10391"/>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Conector recto 6"/>
          <p:cNvCxnSpPr/>
          <p:nvPr/>
        </p:nvCxnSpPr>
        <p:spPr>
          <a:xfrm flipV="1">
            <a:off x="3086100" y="3605645"/>
            <a:ext cx="3844636" cy="2771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158383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92925" y="624110"/>
            <a:ext cx="8911687" cy="768272"/>
          </a:xfrm>
        </p:spPr>
        <p:txBody>
          <a:bodyPr/>
          <a:lstStyle/>
          <a:p>
            <a:r>
              <a:rPr lang="es-MX" dirty="0" smtClean="0"/>
              <a:t>Desviación estándar </a:t>
            </a:r>
            <a:endParaRPr lang="es-MX" dirty="0"/>
          </a:p>
        </p:txBody>
      </p:sp>
      <p:sp>
        <p:nvSpPr>
          <p:cNvPr id="3" name="Marcador de contenido 2"/>
          <p:cNvSpPr>
            <a:spLocks noGrp="1"/>
          </p:cNvSpPr>
          <p:nvPr>
            <p:ph idx="1"/>
          </p:nvPr>
        </p:nvSpPr>
        <p:spPr/>
        <p:txBody>
          <a:bodyPr/>
          <a:lstStyle/>
          <a:p>
            <a:pPr marL="0" indent="0">
              <a:buNone/>
            </a:pPr>
            <a:r>
              <a:rPr lang="es-MX" dirty="0" smtClean="0"/>
              <a:t>Mide el grado de deserción (lejanía)  y distribución de los datos con respecto  a la media.</a:t>
            </a:r>
          </a:p>
          <a:p>
            <a:pPr marL="0" indent="0">
              <a:buNone/>
            </a:pPr>
            <a:r>
              <a:rPr lang="es-MX" dirty="0" smtClean="0"/>
              <a:t>Mientras menor sea la desviación estándar, los datos son más homogéneos, es decir existe menor dispersión, el incremento de los valores de la desviación estándar indica una mayor variabilidad de los datos. </a:t>
            </a:r>
          </a:p>
          <a:p>
            <a:pPr marL="0" indent="0">
              <a:buNone/>
            </a:pPr>
            <a:r>
              <a:rPr lang="es-MX" dirty="0" smtClean="0"/>
              <a:t>La desviación estándar se determina con la raíz cuadrada de la varianza. </a:t>
            </a:r>
          </a:p>
          <a:p>
            <a:pPr marL="0" indent="0">
              <a:buNone/>
            </a:pPr>
            <a:r>
              <a:rPr lang="es-MX" dirty="0" smtClean="0"/>
              <a:t>Su expresión matemática es: </a:t>
            </a:r>
            <a:r>
              <a:rPr lang="es-MX" sz="2800" dirty="0" smtClean="0"/>
              <a:t></a:t>
            </a:r>
          </a:p>
          <a:p>
            <a:pPr marL="0" indent="0">
              <a:buNone/>
            </a:pPr>
            <a:r>
              <a:rPr lang="es-MX" dirty="0"/>
              <a:t>La desviación estándar (</a:t>
            </a:r>
            <a:r>
              <a:rPr lang="es-MX" b="1" dirty="0"/>
              <a:t>σ</a:t>
            </a:r>
            <a:r>
              <a:rPr lang="es-MX" dirty="0"/>
              <a:t>) mide cuánto se separan los datos.</a:t>
            </a:r>
          </a:p>
        </p:txBody>
      </p:sp>
    </p:spTree>
    <p:extLst>
      <p:ext uri="{BB962C8B-B14F-4D97-AF65-F5344CB8AC3E}">
        <p14:creationId xmlns:p14="http://schemas.microsoft.com/office/powerpoint/2010/main" val="32267571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92925" y="624110"/>
            <a:ext cx="8911687" cy="570845"/>
          </a:xfrm>
        </p:spPr>
        <p:txBody>
          <a:bodyPr>
            <a:normAutofit fontScale="90000"/>
          </a:bodyPr>
          <a:lstStyle/>
          <a:p>
            <a:r>
              <a:rPr lang="es-MX" dirty="0" smtClean="0"/>
              <a:t/>
            </a:r>
            <a:br>
              <a:rPr lang="es-MX" dirty="0" smtClean="0"/>
            </a:br>
            <a:r>
              <a:rPr lang="es-MX" dirty="0"/>
              <a:t/>
            </a:r>
            <a:br>
              <a:rPr lang="es-MX" dirty="0"/>
            </a:br>
            <a:endParaRPr lang="es-MX" dirty="0"/>
          </a:p>
        </p:txBody>
      </p:sp>
      <p:pic>
        <p:nvPicPr>
          <p:cNvPr id="4" name="Marcador de contenido 3"/>
          <p:cNvPicPr>
            <a:picLocks noGrp="1" noChangeAspect="1"/>
          </p:cNvPicPr>
          <p:nvPr>
            <p:ph idx="1"/>
          </p:nvPr>
        </p:nvPicPr>
        <p:blipFill>
          <a:blip r:embed="rId2"/>
          <a:stretch>
            <a:fillRect/>
          </a:stretch>
        </p:blipFill>
        <p:spPr>
          <a:xfrm>
            <a:off x="4089400" y="3032125"/>
            <a:ext cx="5915025" cy="1981200"/>
          </a:xfrm>
          <a:prstGeom prst="rect">
            <a:avLst/>
          </a:prstGeom>
        </p:spPr>
      </p:pic>
      <p:sp>
        <p:nvSpPr>
          <p:cNvPr id="5" name="Rectángulo 4"/>
          <p:cNvSpPr/>
          <p:nvPr/>
        </p:nvSpPr>
        <p:spPr>
          <a:xfrm>
            <a:off x="1530927" y="6140450"/>
            <a:ext cx="6096000" cy="461665"/>
          </a:xfrm>
          <a:prstGeom prst="rect">
            <a:avLst/>
          </a:prstGeom>
        </p:spPr>
        <p:txBody>
          <a:bodyPr>
            <a:spAutoFit/>
          </a:bodyPr>
          <a:lstStyle/>
          <a:p>
            <a:r>
              <a:rPr lang="es-MX" sz="800" dirty="0" smtClean="0"/>
              <a:t>https://www.google.com.mx/url?sa=i&amp;rct=j&amp;q=&amp;esrc=s&amp;source=images&amp;cd=&amp;ved=0ahUKEwjKy9XOh9zVAhVLwFQKHbJzBOIQjRwIBw&amp;url=http%3A%2F%2Fwww.disfrutalasmatematicas.com%2Fdatos%2Fdesviacion-estandar.html&amp;psig=AFQjCNGAogwfK7zcu3rjYjHGZGcWUX8OZA&amp;ust=1502982941675150</a:t>
            </a:r>
            <a:endParaRPr lang="es-MX" sz="800" dirty="0"/>
          </a:p>
        </p:txBody>
      </p:sp>
      <p:sp>
        <p:nvSpPr>
          <p:cNvPr id="7" name="Rectángulo 6"/>
          <p:cNvSpPr/>
          <p:nvPr/>
        </p:nvSpPr>
        <p:spPr>
          <a:xfrm>
            <a:off x="2476499" y="704671"/>
            <a:ext cx="8787245" cy="1200329"/>
          </a:xfrm>
          <a:prstGeom prst="rect">
            <a:avLst/>
          </a:prstGeom>
        </p:spPr>
        <p:txBody>
          <a:bodyPr wrap="square">
            <a:spAutoFit/>
          </a:bodyPr>
          <a:lstStyle/>
          <a:p>
            <a:r>
              <a:rPr lang="es-MX" dirty="0" smtClean="0">
                <a:solidFill>
                  <a:srgbClr val="000000"/>
                </a:solidFill>
                <a:latin typeface="Verdana" panose="020B0604030504040204" pitchFamily="34" charset="0"/>
              </a:rPr>
              <a:t>La </a:t>
            </a:r>
            <a:r>
              <a:rPr lang="es-MX" dirty="0">
                <a:solidFill>
                  <a:srgbClr val="000000"/>
                </a:solidFill>
                <a:latin typeface="Verdana" panose="020B0604030504040204" pitchFamily="34" charset="0"/>
              </a:rPr>
              <a:t>desviación estándar </a:t>
            </a:r>
            <a:r>
              <a:rPr lang="es-MX" dirty="0" smtClean="0">
                <a:solidFill>
                  <a:srgbClr val="000000"/>
                </a:solidFill>
                <a:latin typeface="Verdana" panose="020B0604030504040204" pitchFamily="34" charset="0"/>
              </a:rPr>
              <a:t>es </a:t>
            </a:r>
            <a:r>
              <a:rPr lang="es-MX" dirty="0">
                <a:solidFill>
                  <a:srgbClr val="000000"/>
                </a:solidFill>
                <a:latin typeface="Verdana" panose="020B0604030504040204" pitchFamily="34" charset="0"/>
              </a:rPr>
              <a:t>útil: ahora veremos qué alturas están a distancia menos de la desviación estándar (147mm) de la media</a:t>
            </a:r>
            <a:r>
              <a:rPr lang="es-MX" dirty="0" smtClean="0">
                <a:solidFill>
                  <a:srgbClr val="000000"/>
                </a:solidFill>
                <a:latin typeface="Verdana" panose="020B0604030504040204" pitchFamily="34" charset="0"/>
              </a:rPr>
              <a:t>:</a:t>
            </a:r>
          </a:p>
          <a:p>
            <a:r>
              <a:rPr lang="es-MX" dirty="0"/>
              <a:t>Así que usando la desviación estándar tenemos una manera "estándar" de saber qué es normal, o extra grande o extra pequeño.</a:t>
            </a:r>
          </a:p>
        </p:txBody>
      </p:sp>
    </p:spTree>
    <p:extLst>
      <p:ext uri="{BB962C8B-B14F-4D97-AF65-F5344CB8AC3E}">
        <p14:creationId xmlns:p14="http://schemas.microsoft.com/office/powerpoint/2010/main" val="23675663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2800" dirty="0" smtClean="0"/>
              <a:t>Desviación estándar para datos no agrupados</a:t>
            </a:r>
            <a:endParaRPr lang="es-MX" sz="2800" dirty="0"/>
          </a:p>
        </p:txBody>
      </p:sp>
      <p:sp>
        <p:nvSpPr>
          <p:cNvPr id="3" name="Marcador de contenido 2"/>
          <p:cNvSpPr>
            <a:spLocks noGrp="1"/>
          </p:cNvSpPr>
          <p:nvPr>
            <p:ph idx="1"/>
          </p:nvPr>
        </p:nvSpPr>
        <p:spPr/>
        <p:txBody>
          <a:bodyPr/>
          <a:lstStyle/>
          <a:p>
            <a:pPr marL="0" lvl="0" indent="0">
              <a:buClr>
                <a:srgbClr val="A53010"/>
              </a:buClr>
              <a:buNone/>
            </a:pPr>
            <a:r>
              <a:rPr lang="es-MX" dirty="0">
                <a:solidFill>
                  <a:prstClr val="black">
                    <a:lumMod val="75000"/>
                    <a:lumOff val="25000"/>
                  </a:prstClr>
                </a:solidFill>
              </a:rPr>
              <a:t>Del ejemplo anterior de las calificaciones, calcula la varianza.</a:t>
            </a:r>
          </a:p>
          <a:p>
            <a:pPr marL="0" lvl="0" indent="0">
              <a:buClr>
                <a:srgbClr val="A53010"/>
              </a:buClr>
              <a:buNone/>
            </a:pPr>
            <a:r>
              <a:rPr lang="es-MX" dirty="0">
                <a:solidFill>
                  <a:prstClr val="black">
                    <a:lumMod val="75000"/>
                    <a:lumOff val="25000"/>
                  </a:prstClr>
                </a:solidFill>
              </a:rPr>
              <a:t>2 = </a:t>
            </a:r>
            <a:r>
              <a:rPr lang="es-MX" sz="1600" dirty="0">
                <a:solidFill>
                  <a:prstClr val="black">
                    <a:lumMod val="75000"/>
                    <a:lumOff val="25000"/>
                  </a:prstClr>
                </a:solidFill>
              </a:rPr>
              <a:t>(6.9-7.87)2+(7.5-7.87)2+(10-7.87)2+(6.3-7.87)2+(9.2-7.87)2+(8.7-7.87)2+(6.5-7.87)2</a:t>
            </a:r>
          </a:p>
          <a:p>
            <a:pPr marL="0" lvl="0" indent="0">
              <a:buClr>
                <a:srgbClr val="A53010"/>
              </a:buClr>
              <a:buNone/>
            </a:pPr>
            <a:r>
              <a:rPr lang="es-MX" sz="1400" dirty="0">
                <a:solidFill>
                  <a:prstClr val="black">
                    <a:lumMod val="75000"/>
                    <a:lumOff val="25000"/>
                  </a:prstClr>
                </a:solidFill>
              </a:rPr>
              <a:t>								7</a:t>
            </a:r>
          </a:p>
          <a:p>
            <a:pPr marL="0" lvl="0" indent="0">
              <a:buClr>
                <a:srgbClr val="A53010"/>
              </a:buClr>
              <a:buNone/>
            </a:pPr>
            <a:r>
              <a:rPr lang="es-MX" sz="1400" b="1" dirty="0">
                <a:solidFill>
                  <a:prstClr val="black">
                    <a:lumMod val="75000"/>
                    <a:lumOff val="25000"/>
                  </a:prstClr>
                </a:solidFill>
              </a:rPr>
              <a:t>2</a:t>
            </a:r>
            <a:r>
              <a:rPr lang="es-MX" sz="1400" dirty="0">
                <a:solidFill>
                  <a:prstClr val="black">
                    <a:lumMod val="75000"/>
                    <a:lumOff val="25000"/>
                  </a:prstClr>
                </a:solidFill>
              </a:rPr>
              <a:t>= </a:t>
            </a:r>
            <a:r>
              <a:rPr lang="es-MX" sz="1600" dirty="0">
                <a:solidFill>
                  <a:prstClr val="black">
                    <a:lumMod val="75000"/>
                    <a:lumOff val="25000"/>
                  </a:prstClr>
                </a:solidFill>
              </a:rPr>
              <a:t>0.94+0.13+4.53+2.46+1.76+0.68+1.87</a:t>
            </a:r>
            <a:r>
              <a:rPr lang="es-MX" sz="1400" dirty="0">
                <a:solidFill>
                  <a:prstClr val="black">
                    <a:lumMod val="75000"/>
                    <a:lumOff val="25000"/>
                  </a:prstClr>
                </a:solidFill>
              </a:rPr>
              <a:t> = </a:t>
            </a:r>
            <a:r>
              <a:rPr lang="es-MX" sz="2000" dirty="0">
                <a:solidFill>
                  <a:prstClr val="black">
                    <a:lumMod val="75000"/>
                    <a:lumOff val="25000"/>
                  </a:prstClr>
                </a:solidFill>
              </a:rPr>
              <a:t>1.76</a:t>
            </a:r>
          </a:p>
          <a:p>
            <a:pPr marL="0" lvl="0" indent="0">
              <a:buClr>
                <a:srgbClr val="A53010"/>
              </a:buClr>
              <a:buNone/>
            </a:pPr>
            <a:r>
              <a:rPr lang="es-MX" sz="1400" dirty="0">
                <a:solidFill>
                  <a:prstClr val="black">
                    <a:lumMod val="75000"/>
                    <a:lumOff val="25000"/>
                  </a:prstClr>
                </a:solidFill>
              </a:rPr>
              <a:t>				</a:t>
            </a:r>
            <a:r>
              <a:rPr lang="es-MX" sz="1600" dirty="0">
                <a:solidFill>
                  <a:prstClr val="black">
                    <a:lumMod val="75000"/>
                    <a:lumOff val="25000"/>
                  </a:prstClr>
                </a:solidFill>
              </a:rPr>
              <a:t>7</a:t>
            </a:r>
          </a:p>
          <a:p>
            <a:pPr marL="0" indent="0">
              <a:buNone/>
            </a:pPr>
            <a:r>
              <a:rPr lang="es-MX" dirty="0" smtClean="0"/>
              <a:t>Por lo tanto la desviación estándar:  </a:t>
            </a:r>
          </a:p>
          <a:p>
            <a:pPr marL="0" indent="0">
              <a:buNone/>
            </a:pPr>
            <a:r>
              <a:rPr lang="es-MX" dirty="0"/>
              <a:t> </a:t>
            </a:r>
            <a:r>
              <a:rPr lang="es-MX" dirty="0" smtClean="0"/>
              <a:t>              </a:t>
            </a:r>
            <a:r>
              <a:rPr lang="es-MX" b="1" dirty="0" smtClean="0"/>
              <a:t>= √ 1.76 = 1.32</a:t>
            </a:r>
            <a:endParaRPr lang="es-MX" b="1" dirty="0"/>
          </a:p>
        </p:txBody>
      </p:sp>
      <p:cxnSp>
        <p:nvCxnSpPr>
          <p:cNvPr id="5" name="Conector recto 4"/>
          <p:cNvCxnSpPr/>
          <p:nvPr/>
        </p:nvCxnSpPr>
        <p:spPr>
          <a:xfrm flipV="1">
            <a:off x="3117273" y="2909454"/>
            <a:ext cx="7876308" cy="31173"/>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Conector recto 6"/>
          <p:cNvCxnSpPr/>
          <p:nvPr/>
        </p:nvCxnSpPr>
        <p:spPr>
          <a:xfrm>
            <a:off x="3117273" y="3605645"/>
            <a:ext cx="3480954" cy="1039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288113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92925" y="624110"/>
            <a:ext cx="8911687" cy="622799"/>
          </a:xfrm>
        </p:spPr>
        <p:txBody>
          <a:bodyPr>
            <a:normAutofit/>
          </a:bodyPr>
          <a:lstStyle/>
          <a:p>
            <a:r>
              <a:rPr lang="es-MX" sz="2800" b="1" dirty="0" smtClean="0"/>
              <a:t>Desviación media para datos agrupados </a:t>
            </a:r>
            <a:endParaRPr lang="es-MX" sz="2800" b="1" dirty="0"/>
          </a:p>
        </p:txBody>
      </p:sp>
      <p:sp>
        <p:nvSpPr>
          <p:cNvPr id="3" name="Marcador de contenido 2"/>
          <p:cNvSpPr>
            <a:spLocks noGrp="1"/>
          </p:cNvSpPr>
          <p:nvPr>
            <p:ph idx="1"/>
          </p:nvPr>
        </p:nvSpPr>
        <p:spPr/>
        <p:txBody>
          <a:bodyPr>
            <a:normAutofit/>
          </a:bodyPr>
          <a:lstStyle/>
          <a:p>
            <a:r>
              <a:rPr lang="es-MX" dirty="0"/>
              <a:t>Es la media aritmética de los valores absolutos de las diferencias de cada dato respecto a la media</a:t>
            </a:r>
            <a:r>
              <a:rPr lang="es-MX" dirty="0" smtClean="0"/>
              <a:t>.</a:t>
            </a:r>
            <a:endParaRPr lang="es-MX" dirty="0"/>
          </a:p>
          <a:p>
            <a:pPr lvl="8"/>
            <a:r>
              <a:rPr lang="es-MX" sz="2000" dirty="0" smtClean="0"/>
              <a:t>                       </a:t>
            </a:r>
            <a:r>
              <a:rPr lang="es-MX" sz="2000" b="1" dirty="0" smtClean="0"/>
              <a:t>Fi</a:t>
            </a:r>
          </a:p>
          <a:p>
            <a:endParaRPr lang="es-MX" dirty="0"/>
          </a:p>
          <a:p>
            <a:r>
              <a:rPr lang="es-MX" dirty="0"/>
              <a:t>Donde:</a:t>
            </a:r>
          </a:p>
          <a:p>
            <a:r>
              <a:rPr lang="es-MX" sz="1400" dirty="0" smtClean="0"/>
              <a:t>xi: Marca de clase de cada intervalo</a:t>
            </a:r>
          </a:p>
          <a:p>
            <a:r>
              <a:rPr lang="es-MX" sz="1400" dirty="0" smtClean="0"/>
              <a:t>X: Media aritmética</a:t>
            </a:r>
          </a:p>
          <a:p>
            <a:r>
              <a:rPr lang="es-MX" sz="1400" dirty="0" smtClean="0"/>
              <a:t>Fi: Frecuencia de cada intervalo </a:t>
            </a:r>
            <a:endParaRPr lang="es-MX" sz="1400" dirty="0"/>
          </a:p>
          <a:p>
            <a:r>
              <a:rPr lang="es-MX" sz="1400" dirty="0"/>
              <a:t>n: número total de datos</a:t>
            </a:r>
          </a:p>
        </p:txBody>
      </p:sp>
      <p:pic>
        <p:nvPicPr>
          <p:cNvPr id="4" name="Imagen 3"/>
          <p:cNvPicPr>
            <a:picLocks noChangeAspect="1"/>
          </p:cNvPicPr>
          <p:nvPr/>
        </p:nvPicPr>
        <p:blipFill>
          <a:blip r:embed="rId2"/>
          <a:stretch>
            <a:fillRect/>
          </a:stretch>
        </p:blipFill>
        <p:spPr>
          <a:xfrm>
            <a:off x="5769984" y="2702502"/>
            <a:ext cx="2366097" cy="1276941"/>
          </a:xfrm>
          <a:prstGeom prst="rect">
            <a:avLst/>
          </a:prstGeom>
        </p:spPr>
      </p:pic>
      <p:cxnSp>
        <p:nvCxnSpPr>
          <p:cNvPr id="6" name="Conector recto 5"/>
          <p:cNvCxnSpPr/>
          <p:nvPr/>
        </p:nvCxnSpPr>
        <p:spPr>
          <a:xfrm flipV="1">
            <a:off x="2992582" y="4416137"/>
            <a:ext cx="197427" cy="1039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360329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92925" y="624110"/>
            <a:ext cx="8911687" cy="695535"/>
          </a:xfrm>
        </p:spPr>
        <p:txBody>
          <a:bodyPr>
            <a:normAutofit fontScale="90000"/>
          </a:bodyPr>
          <a:lstStyle/>
          <a:p>
            <a:r>
              <a:rPr lang="es-MX" sz="2000" dirty="0" smtClean="0"/>
              <a:t>Ejercicio: Se muestran las edades de 200 obreros. Calcula la desviación media</a:t>
            </a:r>
            <a:br>
              <a:rPr lang="es-MX" sz="2000" dirty="0" smtClean="0"/>
            </a:br>
            <a:r>
              <a:rPr lang="es-MX" sz="2000" dirty="0"/>
              <a:t/>
            </a:r>
            <a:br>
              <a:rPr lang="es-MX" sz="2000" dirty="0"/>
            </a:br>
            <a:r>
              <a:rPr lang="es-MX" sz="2000" dirty="0" smtClean="0"/>
              <a:t/>
            </a:r>
            <a:br>
              <a:rPr lang="es-MX" sz="2000" dirty="0" smtClean="0"/>
            </a:br>
            <a:r>
              <a:rPr lang="es-MX" sz="2000" dirty="0"/>
              <a:t/>
            </a:r>
            <a:br>
              <a:rPr lang="es-MX" sz="2000" dirty="0"/>
            </a:br>
            <a:r>
              <a:rPr lang="es-MX" sz="2000" dirty="0" smtClean="0"/>
              <a:t/>
            </a:r>
            <a:br>
              <a:rPr lang="es-MX" sz="2000" dirty="0" smtClean="0"/>
            </a:br>
            <a:r>
              <a:rPr lang="es-MX" sz="2000" dirty="0"/>
              <a:t/>
            </a:r>
            <a:br>
              <a:rPr lang="es-MX" sz="2000" dirty="0"/>
            </a:br>
            <a:r>
              <a:rPr lang="es-MX" sz="2000" dirty="0" smtClean="0"/>
              <a:t/>
            </a:r>
            <a:br>
              <a:rPr lang="es-MX" sz="2000" dirty="0" smtClean="0"/>
            </a:br>
            <a:r>
              <a:rPr lang="es-MX" sz="2000" dirty="0"/>
              <a:t/>
            </a:r>
            <a:br>
              <a:rPr lang="es-MX" sz="2000" dirty="0"/>
            </a:br>
            <a:r>
              <a:rPr lang="es-MX" sz="2000" dirty="0" smtClean="0"/>
              <a:t/>
            </a:r>
            <a:br>
              <a:rPr lang="es-MX" sz="2000" dirty="0" smtClean="0"/>
            </a:br>
            <a:r>
              <a:rPr lang="es-MX" sz="2000" dirty="0"/>
              <a:t/>
            </a:r>
            <a:br>
              <a:rPr lang="es-MX" sz="2000" dirty="0"/>
            </a:br>
            <a:r>
              <a:rPr lang="es-MX" sz="2000" dirty="0" smtClean="0"/>
              <a:t/>
            </a:r>
            <a:br>
              <a:rPr lang="es-MX" sz="2000" dirty="0" smtClean="0"/>
            </a:br>
            <a:r>
              <a:rPr lang="es-MX" sz="2000" dirty="0"/>
              <a:t/>
            </a:r>
            <a:br>
              <a:rPr lang="es-MX" sz="2000" dirty="0"/>
            </a:br>
            <a:r>
              <a:rPr lang="es-MX" sz="2000" dirty="0" smtClean="0"/>
              <a:t/>
            </a:r>
            <a:br>
              <a:rPr lang="es-MX" sz="2000" dirty="0" smtClean="0"/>
            </a:br>
            <a:r>
              <a:rPr lang="es-MX" sz="2000" dirty="0"/>
              <a:t/>
            </a:r>
            <a:br>
              <a:rPr lang="es-MX" sz="2000" dirty="0"/>
            </a:br>
            <a:r>
              <a:rPr lang="es-MX" sz="2000" dirty="0" smtClean="0"/>
              <a:t/>
            </a:r>
            <a:br>
              <a:rPr lang="es-MX" sz="2000" dirty="0" smtClean="0"/>
            </a:br>
            <a:r>
              <a:rPr lang="es-MX" sz="2000" dirty="0"/>
              <a:t>x</a:t>
            </a:r>
            <a:r>
              <a:rPr lang="es-MX" sz="2000" dirty="0" smtClean="0"/>
              <a:t> = 5,025 ÷ 200 = 25.12</a:t>
            </a:r>
            <a:br>
              <a:rPr lang="es-MX" sz="2000" dirty="0" smtClean="0"/>
            </a:br>
            <a:r>
              <a:rPr lang="es-MX" sz="2000" dirty="0"/>
              <a:t/>
            </a:r>
            <a:br>
              <a:rPr lang="es-MX" sz="2000" dirty="0"/>
            </a:br>
            <a:r>
              <a:rPr lang="es-MX" sz="2000" b="1" dirty="0" smtClean="0"/>
              <a:t>DM</a:t>
            </a:r>
            <a:r>
              <a:rPr lang="es-MX" sz="2000" dirty="0" smtClean="0"/>
              <a:t>= 1,087.88 ÷ 200 = </a:t>
            </a:r>
            <a:r>
              <a:rPr lang="es-MX" sz="2700" b="1" dirty="0" smtClean="0"/>
              <a:t>5.43</a:t>
            </a:r>
            <a:endParaRPr lang="es-MX" sz="2700" b="1"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592977393"/>
              </p:ext>
            </p:extLst>
          </p:nvPr>
        </p:nvGraphicFramePr>
        <p:xfrm>
          <a:off x="2589213" y="1319213"/>
          <a:ext cx="8915400" cy="3175000"/>
        </p:xfrm>
        <a:graphic>
          <a:graphicData uri="http://schemas.openxmlformats.org/drawingml/2006/table">
            <a:tbl>
              <a:tblPr firstRow="1" bandRow="1">
                <a:tableStyleId>{5C22544A-7EE6-4342-B048-85BDC9FD1C3A}</a:tableStyleId>
              </a:tblPr>
              <a:tblGrid>
                <a:gridCol w="1369723"/>
                <a:gridCol w="1371600"/>
                <a:gridCol w="1704109"/>
                <a:gridCol w="1371600"/>
                <a:gridCol w="1549184"/>
                <a:gridCol w="1549184"/>
              </a:tblGrid>
              <a:tr h="370840">
                <a:tc>
                  <a:txBody>
                    <a:bodyPr/>
                    <a:lstStyle/>
                    <a:p>
                      <a:pPr algn="ctr"/>
                      <a:r>
                        <a:rPr lang="es-MX" sz="1600" dirty="0" smtClean="0"/>
                        <a:t>Edad</a:t>
                      </a:r>
                      <a:endParaRPr lang="es-MX" sz="1600" dirty="0"/>
                    </a:p>
                  </a:txBody>
                  <a:tcPr/>
                </a:tc>
                <a:tc>
                  <a:txBody>
                    <a:bodyPr/>
                    <a:lstStyle/>
                    <a:p>
                      <a:pPr algn="ctr"/>
                      <a:r>
                        <a:rPr lang="es-MX" sz="1600" dirty="0" smtClean="0"/>
                        <a:t>Frecuencia</a:t>
                      </a:r>
                      <a:endParaRPr lang="es-MX" sz="1600" dirty="0"/>
                    </a:p>
                  </a:txBody>
                  <a:tcPr/>
                </a:tc>
                <a:tc>
                  <a:txBody>
                    <a:bodyPr/>
                    <a:lstStyle/>
                    <a:p>
                      <a:pPr algn="ctr"/>
                      <a:r>
                        <a:rPr lang="es-MX" sz="1600" dirty="0" smtClean="0"/>
                        <a:t>Marca de clase</a:t>
                      </a:r>
                      <a:endParaRPr lang="es-MX" sz="1600" dirty="0"/>
                    </a:p>
                  </a:txBody>
                  <a:tcPr/>
                </a:tc>
                <a:tc>
                  <a:txBody>
                    <a:bodyPr/>
                    <a:lstStyle/>
                    <a:p>
                      <a:pPr algn="ctr"/>
                      <a:r>
                        <a:rPr lang="es-MX" sz="1600" dirty="0" err="1" smtClean="0"/>
                        <a:t>FiMi</a:t>
                      </a:r>
                      <a:endParaRPr lang="es-MX" sz="1600" dirty="0"/>
                    </a:p>
                  </a:txBody>
                  <a:tcPr/>
                </a:tc>
                <a:tc>
                  <a:txBody>
                    <a:bodyPr/>
                    <a:lstStyle/>
                    <a:p>
                      <a:r>
                        <a:rPr lang="es-MX" dirty="0" smtClean="0"/>
                        <a:t> </a:t>
                      </a:r>
                      <a:r>
                        <a:rPr lang="az-Cyrl-AZ" dirty="0" smtClean="0"/>
                        <a:t>І</a:t>
                      </a:r>
                      <a:r>
                        <a:rPr lang="es-MX" dirty="0" smtClean="0"/>
                        <a:t> Mi – x</a:t>
                      </a:r>
                      <a:r>
                        <a:rPr lang="es-MX" baseline="0" dirty="0" smtClean="0"/>
                        <a:t> </a:t>
                      </a:r>
                      <a:r>
                        <a:rPr lang="es-MX" dirty="0" smtClean="0"/>
                        <a:t> </a:t>
                      </a:r>
                      <a:r>
                        <a:rPr lang="az-Cyrl-AZ" dirty="0" smtClean="0"/>
                        <a:t>І</a:t>
                      </a:r>
                      <a:endParaRPr lang="es-MX" dirty="0"/>
                    </a:p>
                  </a:txBody>
                  <a:tcPr/>
                </a:tc>
                <a:tc>
                  <a:txBody>
                    <a:bodyPr/>
                    <a:lstStyle/>
                    <a:p>
                      <a:r>
                        <a:rPr lang="es-MX" dirty="0" smtClean="0"/>
                        <a:t>Fi </a:t>
                      </a:r>
                      <a:r>
                        <a:rPr lang="az-Cyrl-AZ" dirty="0" smtClean="0"/>
                        <a:t>І</a:t>
                      </a:r>
                      <a:r>
                        <a:rPr lang="es-MX" dirty="0" smtClean="0"/>
                        <a:t> Mi – x  </a:t>
                      </a:r>
                      <a:r>
                        <a:rPr lang="az-Cyrl-AZ" dirty="0" smtClean="0"/>
                        <a:t>І</a:t>
                      </a:r>
                      <a:endParaRPr lang="es-MX" dirty="0"/>
                    </a:p>
                  </a:txBody>
                  <a:tcPr/>
                </a:tc>
              </a:tr>
              <a:tr h="370840">
                <a:tc>
                  <a:txBody>
                    <a:bodyPr/>
                    <a:lstStyle/>
                    <a:p>
                      <a:pPr algn="ctr"/>
                      <a:r>
                        <a:rPr lang="es-MX" dirty="0" smtClean="0"/>
                        <a:t>15 – 20</a:t>
                      </a:r>
                      <a:endParaRPr lang="es-MX" dirty="0"/>
                    </a:p>
                  </a:txBody>
                  <a:tcPr/>
                </a:tc>
                <a:tc>
                  <a:txBody>
                    <a:bodyPr/>
                    <a:lstStyle/>
                    <a:p>
                      <a:pPr algn="ctr"/>
                      <a:r>
                        <a:rPr lang="es-MX" dirty="0" smtClean="0"/>
                        <a:t>50</a:t>
                      </a:r>
                      <a:endParaRPr lang="es-MX" dirty="0"/>
                    </a:p>
                  </a:txBody>
                  <a:tcPr/>
                </a:tc>
                <a:tc>
                  <a:txBody>
                    <a:bodyPr/>
                    <a:lstStyle/>
                    <a:p>
                      <a:pPr algn="ctr"/>
                      <a:r>
                        <a:rPr lang="es-MX" dirty="0" smtClean="0"/>
                        <a:t>17.5</a:t>
                      </a:r>
                      <a:endParaRPr lang="es-MX" dirty="0"/>
                    </a:p>
                  </a:txBody>
                  <a:tcPr/>
                </a:tc>
                <a:tc>
                  <a:txBody>
                    <a:bodyPr/>
                    <a:lstStyle/>
                    <a:p>
                      <a:pPr algn="r"/>
                      <a:r>
                        <a:rPr lang="es-MX" dirty="0" smtClean="0"/>
                        <a:t>875</a:t>
                      </a:r>
                      <a:endParaRPr lang="es-MX" dirty="0"/>
                    </a:p>
                  </a:txBody>
                  <a:tcPr/>
                </a:tc>
                <a:tc>
                  <a:txBody>
                    <a:bodyPr/>
                    <a:lstStyle/>
                    <a:p>
                      <a:pPr algn="r"/>
                      <a:r>
                        <a:rPr lang="es-MX" dirty="0" smtClean="0"/>
                        <a:t>7.62</a:t>
                      </a:r>
                      <a:endParaRPr lang="es-MX" dirty="0"/>
                    </a:p>
                  </a:txBody>
                  <a:tcPr/>
                </a:tc>
                <a:tc>
                  <a:txBody>
                    <a:bodyPr/>
                    <a:lstStyle/>
                    <a:p>
                      <a:pPr algn="r"/>
                      <a:r>
                        <a:rPr lang="es-MX" dirty="0" smtClean="0"/>
                        <a:t>381</a:t>
                      </a:r>
                      <a:endParaRPr lang="es-MX" dirty="0"/>
                    </a:p>
                  </a:txBody>
                  <a:tcPr/>
                </a:tc>
              </a:tr>
              <a:tr h="370840">
                <a:tc>
                  <a:txBody>
                    <a:bodyPr/>
                    <a:lstStyle/>
                    <a:p>
                      <a:pPr algn="ctr"/>
                      <a:r>
                        <a:rPr lang="es-MX" dirty="0" smtClean="0"/>
                        <a:t>20 – 25 </a:t>
                      </a:r>
                      <a:endParaRPr lang="es-MX" dirty="0"/>
                    </a:p>
                  </a:txBody>
                  <a:tcPr/>
                </a:tc>
                <a:tc>
                  <a:txBody>
                    <a:bodyPr/>
                    <a:lstStyle/>
                    <a:p>
                      <a:pPr algn="ctr"/>
                      <a:r>
                        <a:rPr lang="es-MX" dirty="0" smtClean="0"/>
                        <a:t>62</a:t>
                      </a:r>
                      <a:endParaRPr lang="es-MX" dirty="0"/>
                    </a:p>
                  </a:txBody>
                  <a:tcPr/>
                </a:tc>
                <a:tc>
                  <a:txBody>
                    <a:bodyPr/>
                    <a:lstStyle/>
                    <a:p>
                      <a:pPr algn="ctr"/>
                      <a:r>
                        <a:rPr lang="es-MX" dirty="0" smtClean="0"/>
                        <a:t>22.5</a:t>
                      </a:r>
                      <a:endParaRPr lang="es-MX" dirty="0"/>
                    </a:p>
                  </a:txBody>
                  <a:tcPr/>
                </a:tc>
                <a:tc>
                  <a:txBody>
                    <a:bodyPr/>
                    <a:lstStyle/>
                    <a:p>
                      <a:pPr algn="r"/>
                      <a:r>
                        <a:rPr lang="es-MX" dirty="0" smtClean="0"/>
                        <a:t>1395</a:t>
                      </a:r>
                      <a:endParaRPr lang="es-MX" dirty="0"/>
                    </a:p>
                  </a:txBody>
                  <a:tcPr/>
                </a:tc>
                <a:tc>
                  <a:txBody>
                    <a:bodyPr/>
                    <a:lstStyle/>
                    <a:p>
                      <a:pPr algn="r"/>
                      <a:r>
                        <a:rPr lang="es-MX" dirty="0" smtClean="0"/>
                        <a:t>2.62</a:t>
                      </a:r>
                      <a:endParaRPr lang="es-MX" dirty="0"/>
                    </a:p>
                  </a:txBody>
                  <a:tcPr/>
                </a:tc>
                <a:tc>
                  <a:txBody>
                    <a:bodyPr/>
                    <a:lstStyle/>
                    <a:p>
                      <a:pPr algn="r"/>
                      <a:r>
                        <a:rPr lang="es-MX" dirty="0" smtClean="0"/>
                        <a:t>162.44</a:t>
                      </a:r>
                      <a:endParaRPr lang="es-MX" dirty="0"/>
                    </a:p>
                  </a:txBody>
                  <a:tcPr/>
                </a:tc>
              </a:tr>
              <a:tr h="370840">
                <a:tc>
                  <a:txBody>
                    <a:bodyPr/>
                    <a:lstStyle/>
                    <a:p>
                      <a:pPr algn="ctr"/>
                      <a:r>
                        <a:rPr lang="es-MX" dirty="0" smtClean="0"/>
                        <a:t>25 – 30 </a:t>
                      </a:r>
                      <a:endParaRPr lang="es-MX" dirty="0"/>
                    </a:p>
                  </a:txBody>
                  <a:tcPr/>
                </a:tc>
                <a:tc>
                  <a:txBody>
                    <a:bodyPr/>
                    <a:lstStyle/>
                    <a:p>
                      <a:pPr algn="ctr"/>
                      <a:r>
                        <a:rPr lang="es-MX" dirty="0" smtClean="0"/>
                        <a:t>45</a:t>
                      </a:r>
                      <a:endParaRPr lang="es-MX" dirty="0"/>
                    </a:p>
                  </a:txBody>
                  <a:tcPr/>
                </a:tc>
                <a:tc>
                  <a:txBody>
                    <a:bodyPr/>
                    <a:lstStyle/>
                    <a:p>
                      <a:pPr algn="ctr"/>
                      <a:r>
                        <a:rPr lang="es-MX" dirty="0" smtClean="0"/>
                        <a:t>27.5</a:t>
                      </a:r>
                      <a:endParaRPr lang="es-MX" dirty="0"/>
                    </a:p>
                  </a:txBody>
                  <a:tcPr/>
                </a:tc>
                <a:tc>
                  <a:txBody>
                    <a:bodyPr/>
                    <a:lstStyle/>
                    <a:p>
                      <a:pPr algn="r"/>
                      <a:r>
                        <a:rPr lang="es-MX" dirty="0" smtClean="0"/>
                        <a:t>1237.5</a:t>
                      </a:r>
                      <a:endParaRPr lang="es-MX" dirty="0"/>
                    </a:p>
                  </a:txBody>
                  <a:tcPr/>
                </a:tc>
                <a:tc>
                  <a:txBody>
                    <a:bodyPr/>
                    <a:lstStyle/>
                    <a:p>
                      <a:pPr algn="r"/>
                      <a:r>
                        <a:rPr lang="es-MX" dirty="0" smtClean="0"/>
                        <a:t>2.38</a:t>
                      </a:r>
                      <a:endParaRPr lang="es-MX" dirty="0"/>
                    </a:p>
                  </a:txBody>
                  <a:tcPr/>
                </a:tc>
                <a:tc>
                  <a:txBody>
                    <a:bodyPr/>
                    <a:lstStyle/>
                    <a:p>
                      <a:pPr algn="r"/>
                      <a:r>
                        <a:rPr lang="es-MX" dirty="0" smtClean="0"/>
                        <a:t>107.10</a:t>
                      </a:r>
                      <a:endParaRPr lang="es-MX" dirty="0"/>
                    </a:p>
                  </a:txBody>
                  <a:tcPr/>
                </a:tc>
              </a:tr>
              <a:tr h="370840">
                <a:tc>
                  <a:txBody>
                    <a:bodyPr/>
                    <a:lstStyle/>
                    <a:p>
                      <a:pPr algn="ctr"/>
                      <a:r>
                        <a:rPr lang="es-MX" dirty="0" smtClean="0"/>
                        <a:t>30</a:t>
                      </a:r>
                      <a:r>
                        <a:rPr lang="es-MX" baseline="0" dirty="0" smtClean="0"/>
                        <a:t> – 35</a:t>
                      </a:r>
                      <a:endParaRPr lang="es-MX" dirty="0"/>
                    </a:p>
                  </a:txBody>
                  <a:tcPr/>
                </a:tc>
                <a:tc>
                  <a:txBody>
                    <a:bodyPr/>
                    <a:lstStyle/>
                    <a:p>
                      <a:pPr algn="ctr"/>
                      <a:r>
                        <a:rPr lang="es-MX" dirty="0" smtClean="0"/>
                        <a:t>25</a:t>
                      </a:r>
                      <a:endParaRPr lang="es-MX" dirty="0"/>
                    </a:p>
                  </a:txBody>
                  <a:tcPr/>
                </a:tc>
                <a:tc>
                  <a:txBody>
                    <a:bodyPr/>
                    <a:lstStyle/>
                    <a:p>
                      <a:pPr algn="ctr"/>
                      <a:r>
                        <a:rPr lang="es-MX" dirty="0" smtClean="0"/>
                        <a:t>32.5</a:t>
                      </a:r>
                      <a:endParaRPr lang="es-MX" dirty="0"/>
                    </a:p>
                  </a:txBody>
                  <a:tcPr/>
                </a:tc>
                <a:tc>
                  <a:txBody>
                    <a:bodyPr/>
                    <a:lstStyle/>
                    <a:p>
                      <a:pPr algn="r"/>
                      <a:r>
                        <a:rPr lang="es-MX" dirty="0" smtClean="0"/>
                        <a:t>812.5</a:t>
                      </a:r>
                      <a:endParaRPr lang="es-MX" dirty="0"/>
                    </a:p>
                  </a:txBody>
                  <a:tcPr/>
                </a:tc>
                <a:tc>
                  <a:txBody>
                    <a:bodyPr/>
                    <a:lstStyle/>
                    <a:p>
                      <a:pPr algn="r"/>
                      <a:r>
                        <a:rPr lang="es-MX" dirty="0" smtClean="0"/>
                        <a:t>7.38</a:t>
                      </a:r>
                      <a:endParaRPr lang="es-MX" dirty="0"/>
                    </a:p>
                  </a:txBody>
                  <a:tcPr/>
                </a:tc>
                <a:tc>
                  <a:txBody>
                    <a:bodyPr/>
                    <a:lstStyle/>
                    <a:p>
                      <a:pPr algn="r"/>
                      <a:r>
                        <a:rPr lang="es-MX" dirty="0" smtClean="0"/>
                        <a:t>184.50</a:t>
                      </a:r>
                      <a:endParaRPr lang="es-MX" dirty="0"/>
                    </a:p>
                  </a:txBody>
                  <a:tcPr/>
                </a:tc>
              </a:tr>
              <a:tr h="370840">
                <a:tc>
                  <a:txBody>
                    <a:bodyPr/>
                    <a:lstStyle/>
                    <a:p>
                      <a:pPr algn="ctr"/>
                      <a:r>
                        <a:rPr lang="es-MX" dirty="0" smtClean="0"/>
                        <a:t>35</a:t>
                      </a:r>
                      <a:r>
                        <a:rPr lang="es-MX" baseline="0" dirty="0" smtClean="0"/>
                        <a:t> – 40</a:t>
                      </a:r>
                      <a:endParaRPr lang="es-MX" dirty="0"/>
                    </a:p>
                  </a:txBody>
                  <a:tcPr/>
                </a:tc>
                <a:tc>
                  <a:txBody>
                    <a:bodyPr/>
                    <a:lstStyle/>
                    <a:p>
                      <a:pPr algn="ctr"/>
                      <a:r>
                        <a:rPr lang="es-MX" dirty="0" smtClean="0"/>
                        <a:t>12</a:t>
                      </a:r>
                      <a:endParaRPr lang="es-MX" dirty="0"/>
                    </a:p>
                  </a:txBody>
                  <a:tcPr/>
                </a:tc>
                <a:tc>
                  <a:txBody>
                    <a:bodyPr/>
                    <a:lstStyle/>
                    <a:p>
                      <a:pPr algn="ctr"/>
                      <a:r>
                        <a:rPr lang="es-MX" dirty="0" smtClean="0"/>
                        <a:t>37.5</a:t>
                      </a:r>
                      <a:endParaRPr lang="es-MX" dirty="0"/>
                    </a:p>
                  </a:txBody>
                  <a:tcPr/>
                </a:tc>
                <a:tc>
                  <a:txBody>
                    <a:bodyPr/>
                    <a:lstStyle/>
                    <a:p>
                      <a:pPr algn="r"/>
                      <a:r>
                        <a:rPr lang="es-MX" dirty="0" smtClean="0"/>
                        <a:t>450</a:t>
                      </a:r>
                      <a:endParaRPr lang="es-MX" dirty="0"/>
                    </a:p>
                  </a:txBody>
                  <a:tcPr/>
                </a:tc>
                <a:tc>
                  <a:txBody>
                    <a:bodyPr/>
                    <a:lstStyle/>
                    <a:p>
                      <a:pPr algn="r"/>
                      <a:r>
                        <a:rPr lang="es-MX" dirty="0" smtClean="0"/>
                        <a:t>12.38</a:t>
                      </a:r>
                      <a:endParaRPr lang="es-MX" dirty="0"/>
                    </a:p>
                  </a:txBody>
                  <a:tcPr/>
                </a:tc>
                <a:tc>
                  <a:txBody>
                    <a:bodyPr/>
                    <a:lstStyle/>
                    <a:p>
                      <a:pPr algn="r"/>
                      <a:r>
                        <a:rPr lang="es-MX" dirty="0" smtClean="0"/>
                        <a:t>148.56</a:t>
                      </a:r>
                      <a:endParaRPr lang="es-MX" dirty="0"/>
                    </a:p>
                  </a:txBody>
                  <a:tcPr/>
                </a:tc>
              </a:tr>
              <a:tr h="370840">
                <a:tc>
                  <a:txBody>
                    <a:bodyPr/>
                    <a:lstStyle/>
                    <a:p>
                      <a:pPr algn="ctr"/>
                      <a:r>
                        <a:rPr lang="es-MX" dirty="0" smtClean="0"/>
                        <a:t>40</a:t>
                      </a:r>
                      <a:r>
                        <a:rPr lang="es-MX" baseline="0" dirty="0" smtClean="0"/>
                        <a:t> – 45 </a:t>
                      </a:r>
                      <a:endParaRPr lang="es-MX" dirty="0"/>
                    </a:p>
                  </a:txBody>
                  <a:tcPr/>
                </a:tc>
                <a:tc>
                  <a:txBody>
                    <a:bodyPr/>
                    <a:lstStyle/>
                    <a:p>
                      <a:pPr algn="ctr"/>
                      <a:r>
                        <a:rPr lang="es-MX" dirty="0" smtClean="0"/>
                        <a:t>6</a:t>
                      </a:r>
                      <a:endParaRPr lang="es-MX" dirty="0"/>
                    </a:p>
                  </a:txBody>
                  <a:tcPr/>
                </a:tc>
                <a:tc>
                  <a:txBody>
                    <a:bodyPr/>
                    <a:lstStyle/>
                    <a:p>
                      <a:pPr algn="ctr"/>
                      <a:r>
                        <a:rPr lang="es-MX" dirty="0" smtClean="0"/>
                        <a:t>42.5</a:t>
                      </a:r>
                      <a:endParaRPr lang="es-MX" dirty="0"/>
                    </a:p>
                  </a:txBody>
                  <a:tcPr/>
                </a:tc>
                <a:tc>
                  <a:txBody>
                    <a:bodyPr/>
                    <a:lstStyle/>
                    <a:p>
                      <a:pPr algn="r"/>
                      <a:r>
                        <a:rPr lang="es-MX" dirty="0" smtClean="0"/>
                        <a:t>255</a:t>
                      </a:r>
                      <a:endParaRPr lang="es-MX" dirty="0"/>
                    </a:p>
                  </a:txBody>
                  <a:tcPr/>
                </a:tc>
                <a:tc>
                  <a:txBody>
                    <a:bodyPr/>
                    <a:lstStyle/>
                    <a:p>
                      <a:pPr algn="r"/>
                      <a:r>
                        <a:rPr lang="es-MX" dirty="0" smtClean="0"/>
                        <a:t>17.38</a:t>
                      </a:r>
                      <a:endParaRPr lang="es-MX" dirty="0"/>
                    </a:p>
                  </a:txBody>
                  <a:tcPr/>
                </a:tc>
                <a:tc>
                  <a:txBody>
                    <a:bodyPr/>
                    <a:lstStyle/>
                    <a:p>
                      <a:pPr algn="r"/>
                      <a:r>
                        <a:rPr lang="es-MX" dirty="0" smtClean="0"/>
                        <a:t>104.28</a:t>
                      </a:r>
                      <a:endParaRPr lang="es-MX" dirty="0"/>
                    </a:p>
                  </a:txBody>
                  <a:tcPr/>
                </a:tc>
              </a:tr>
              <a:tr h="370840">
                <a:tc>
                  <a:txBody>
                    <a:bodyPr/>
                    <a:lstStyle/>
                    <a:p>
                      <a:pPr algn="ctr"/>
                      <a:r>
                        <a:rPr lang="el-GR" dirty="0" smtClean="0"/>
                        <a:t>Σ</a:t>
                      </a:r>
                      <a:endParaRPr lang="es-MX" dirty="0"/>
                    </a:p>
                  </a:txBody>
                  <a:tcPr/>
                </a:tc>
                <a:tc>
                  <a:txBody>
                    <a:bodyPr/>
                    <a:lstStyle/>
                    <a:p>
                      <a:pPr algn="ctr"/>
                      <a:r>
                        <a:rPr lang="es-MX" dirty="0" smtClean="0"/>
                        <a:t>200</a:t>
                      </a:r>
                      <a:endParaRPr lang="es-MX" dirty="0"/>
                    </a:p>
                  </a:txBody>
                  <a:tcPr/>
                </a:tc>
                <a:tc>
                  <a:txBody>
                    <a:bodyPr/>
                    <a:lstStyle/>
                    <a:p>
                      <a:pPr algn="ctr"/>
                      <a:endParaRPr lang="es-MX" dirty="0"/>
                    </a:p>
                  </a:txBody>
                  <a:tcPr/>
                </a:tc>
                <a:tc>
                  <a:txBody>
                    <a:bodyPr/>
                    <a:lstStyle/>
                    <a:p>
                      <a:pPr algn="r"/>
                      <a:r>
                        <a:rPr lang="es-MX" dirty="0" smtClean="0"/>
                        <a:t>5,025.0</a:t>
                      </a:r>
                    </a:p>
                  </a:txBody>
                  <a:tcPr/>
                </a:tc>
                <a:tc>
                  <a:txBody>
                    <a:bodyPr/>
                    <a:lstStyle/>
                    <a:p>
                      <a:pPr algn="r"/>
                      <a:endParaRPr lang="es-MX" dirty="0"/>
                    </a:p>
                  </a:txBody>
                  <a:tcPr/>
                </a:tc>
                <a:tc>
                  <a:txBody>
                    <a:bodyPr/>
                    <a:lstStyle/>
                    <a:p>
                      <a:pPr algn="r"/>
                      <a:r>
                        <a:rPr lang="es-MX" dirty="0" smtClean="0"/>
                        <a:t>1,087.88</a:t>
                      </a:r>
                      <a:endParaRPr lang="es-MX" dirty="0"/>
                    </a:p>
                  </a:txBody>
                  <a:tcPr/>
                </a:tc>
              </a:tr>
            </a:tbl>
          </a:graphicData>
        </a:graphic>
      </p:graphicFrame>
      <p:cxnSp>
        <p:nvCxnSpPr>
          <p:cNvPr id="6" name="Conector recto 5"/>
          <p:cNvCxnSpPr/>
          <p:nvPr/>
        </p:nvCxnSpPr>
        <p:spPr>
          <a:xfrm flipV="1">
            <a:off x="9071264" y="1402341"/>
            <a:ext cx="290945" cy="432"/>
          </a:xfrm>
          <a:prstGeom prst="line">
            <a:avLst/>
          </a:prstGeom>
        </p:spPr>
        <p:style>
          <a:lnRef idx="1">
            <a:schemeClr val="accent6"/>
          </a:lnRef>
          <a:fillRef idx="0">
            <a:schemeClr val="accent6"/>
          </a:fillRef>
          <a:effectRef idx="0">
            <a:schemeClr val="accent6"/>
          </a:effectRef>
          <a:fontRef idx="minor">
            <a:schemeClr val="tx1"/>
          </a:fontRef>
        </p:style>
      </p:cxnSp>
      <p:cxnSp>
        <p:nvCxnSpPr>
          <p:cNvPr id="9" name="Conector recto 8"/>
          <p:cNvCxnSpPr/>
          <p:nvPr/>
        </p:nvCxnSpPr>
        <p:spPr>
          <a:xfrm>
            <a:off x="10827327" y="1402341"/>
            <a:ext cx="249382" cy="0"/>
          </a:xfrm>
          <a:prstGeom prst="line">
            <a:avLst/>
          </a:prstGeom>
        </p:spPr>
        <p:style>
          <a:lnRef idx="1">
            <a:schemeClr val="accent6"/>
          </a:lnRef>
          <a:fillRef idx="0">
            <a:schemeClr val="accent6"/>
          </a:fillRef>
          <a:effectRef idx="0">
            <a:schemeClr val="accent6"/>
          </a:effectRef>
          <a:fontRef idx="minor">
            <a:schemeClr val="tx1"/>
          </a:fontRef>
        </p:style>
      </p:cxnSp>
      <p:cxnSp>
        <p:nvCxnSpPr>
          <p:cNvPr id="12" name="Conector recto 11"/>
          <p:cNvCxnSpPr/>
          <p:nvPr/>
        </p:nvCxnSpPr>
        <p:spPr>
          <a:xfrm flipV="1">
            <a:off x="2589213" y="4831773"/>
            <a:ext cx="247505" cy="1039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768272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sz="3100" dirty="0" smtClean="0"/>
              <a:t>Fórmulas de varianza y desviación estándar para datos agrupados</a:t>
            </a:r>
            <a:r>
              <a:rPr lang="es-MX" dirty="0" smtClean="0"/>
              <a:t/>
            </a:r>
            <a:br>
              <a:rPr lang="es-MX" dirty="0" smtClean="0"/>
            </a:br>
            <a:r>
              <a:rPr lang="es-MX" dirty="0"/>
              <a:t/>
            </a:r>
            <a:br>
              <a:rPr lang="es-MX" dirty="0"/>
            </a:br>
            <a:r>
              <a:rPr lang="es-MX" dirty="0" smtClean="0"/>
              <a:t>Varianza: </a:t>
            </a:r>
            <a:br>
              <a:rPr lang="es-MX" dirty="0" smtClean="0"/>
            </a:br>
            <a:r>
              <a:rPr lang="es-MX" dirty="0"/>
              <a:t/>
            </a:r>
            <a:br>
              <a:rPr lang="es-MX" dirty="0"/>
            </a:br>
            <a:r>
              <a:rPr lang="es-MX" dirty="0" smtClean="0"/>
              <a:t/>
            </a:r>
            <a:br>
              <a:rPr lang="es-MX" dirty="0" smtClean="0"/>
            </a:br>
            <a:r>
              <a:rPr lang="es-MX" dirty="0"/>
              <a:t/>
            </a:r>
            <a:br>
              <a:rPr lang="es-MX" dirty="0"/>
            </a:br>
            <a:r>
              <a:rPr lang="es-MX" dirty="0" smtClean="0"/>
              <a:t>Desviación estándar:</a:t>
            </a:r>
            <a:br>
              <a:rPr lang="es-MX" dirty="0" smtClean="0"/>
            </a:br>
            <a:r>
              <a:rPr lang="es-MX" dirty="0"/>
              <a:t/>
            </a:r>
            <a:br>
              <a:rPr lang="es-MX" dirty="0"/>
            </a:br>
            <a:r>
              <a:rPr lang="es-MX" dirty="0" smtClean="0"/>
              <a:t>											</a:t>
            </a:r>
            <a:r>
              <a:rPr lang="es-MX" dirty="0"/>
              <a:t> </a:t>
            </a:r>
            <a:r>
              <a:rPr lang="es-MX" dirty="0" smtClean="0"/>
              <a:t>  *</a:t>
            </a:r>
            <a:r>
              <a:rPr lang="es-MX" sz="2700" dirty="0" smtClean="0"/>
              <a:t>fi</a:t>
            </a:r>
            <a:r>
              <a:rPr lang="es-MX" dirty="0" smtClean="0"/>
              <a:t/>
            </a:r>
            <a:br>
              <a:rPr lang="es-MX" dirty="0" smtClean="0"/>
            </a:br>
            <a:r>
              <a:rPr lang="es-MX" dirty="0"/>
              <a:t/>
            </a:r>
            <a:br>
              <a:rPr lang="es-MX" dirty="0"/>
            </a:br>
            <a:r>
              <a:rPr lang="es-MX" dirty="0" smtClean="0"/>
              <a:t/>
            </a:r>
            <a:br>
              <a:rPr lang="es-MX" dirty="0" smtClean="0"/>
            </a:br>
            <a:r>
              <a:rPr lang="es-MX" dirty="0"/>
              <a:t/>
            </a:r>
            <a:br>
              <a:rPr lang="es-MX" dirty="0"/>
            </a:br>
            <a:r>
              <a:rPr lang="es-MX" dirty="0" smtClean="0"/>
              <a:t/>
            </a:r>
            <a:br>
              <a:rPr lang="es-MX" dirty="0" smtClean="0"/>
            </a:br>
            <a:r>
              <a:rPr lang="es-MX" dirty="0" smtClean="0"/>
              <a:t/>
            </a:r>
            <a:br>
              <a:rPr lang="es-MX" dirty="0" smtClean="0"/>
            </a:br>
            <a:endParaRPr lang="es-MX" dirty="0"/>
          </a:p>
        </p:txBody>
      </p:sp>
      <p:pic>
        <p:nvPicPr>
          <p:cNvPr id="4" name="Marcador de contenido 3"/>
          <p:cNvPicPr>
            <a:picLocks noGrp="1" noChangeAspect="1"/>
          </p:cNvPicPr>
          <p:nvPr>
            <p:ph idx="1"/>
          </p:nvPr>
        </p:nvPicPr>
        <p:blipFill>
          <a:blip r:embed="rId2"/>
          <a:stretch>
            <a:fillRect/>
          </a:stretch>
        </p:blipFill>
        <p:spPr>
          <a:xfrm>
            <a:off x="6002627" y="2049318"/>
            <a:ext cx="2400300" cy="933450"/>
          </a:xfrm>
          <a:prstGeom prst="rect">
            <a:avLst/>
          </a:prstGeom>
        </p:spPr>
      </p:pic>
      <p:pic>
        <p:nvPicPr>
          <p:cNvPr id="5" name="Imagen 4"/>
          <p:cNvPicPr>
            <a:picLocks noChangeAspect="1"/>
          </p:cNvPicPr>
          <p:nvPr/>
        </p:nvPicPr>
        <p:blipFill>
          <a:blip r:embed="rId3"/>
          <a:stretch>
            <a:fillRect/>
          </a:stretch>
        </p:blipFill>
        <p:spPr>
          <a:xfrm>
            <a:off x="5834495" y="4643437"/>
            <a:ext cx="2247900" cy="1228725"/>
          </a:xfrm>
          <a:prstGeom prst="rect">
            <a:avLst/>
          </a:prstGeom>
        </p:spPr>
      </p:pic>
    </p:spTree>
    <p:extLst>
      <p:ext uri="{BB962C8B-B14F-4D97-AF65-F5344CB8AC3E}">
        <p14:creationId xmlns:p14="http://schemas.microsoft.com/office/powerpoint/2010/main" val="11107168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92925" y="624110"/>
            <a:ext cx="8911687" cy="766975"/>
          </a:xfrm>
        </p:spPr>
        <p:txBody>
          <a:bodyPr>
            <a:normAutofit fontScale="90000"/>
          </a:bodyPr>
          <a:lstStyle/>
          <a:p>
            <a:r>
              <a:rPr lang="es-MX" sz="2700" dirty="0" smtClean="0"/>
              <a:t>Ejercicio: Calcula la varianza y desviación estándar para </a:t>
            </a:r>
            <a:r>
              <a:rPr lang="es-MX" sz="2800" dirty="0" smtClean="0"/>
              <a:t>las </a:t>
            </a:r>
            <a:r>
              <a:rPr lang="es-MX" sz="2800" dirty="0"/>
              <a:t>edades de 200 obreros. </a:t>
            </a:r>
            <a:r>
              <a:rPr lang="es-MX" sz="2000" dirty="0"/>
              <a:t/>
            </a:r>
            <a:br>
              <a:rPr lang="es-MX" sz="2000" dirty="0"/>
            </a:br>
            <a:r>
              <a:rPr lang="es-MX" sz="2000" dirty="0" smtClean="0"/>
              <a:t/>
            </a:r>
            <a:br>
              <a:rPr lang="es-MX" sz="2000" dirty="0" smtClean="0"/>
            </a:br>
            <a:r>
              <a:rPr lang="es-MX" sz="2000" dirty="0" smtClean="0"/>
              <a:t/>
            </a:r>
            <a:br>
              <a:rPr lang="es-MX" sz="2000" dirty="0" smtClean="0"/>
            </a:br>
            <a:r>
              <a:rPr lang="es-MX" sz="2000" dirty="0"/>
              <a:t/>
            </a:r>
            <a:br>
              <a:rPr lang="es-MX" sz="2000" dirty="0"/>
            </a:br>
            <a:r>
              <a:rPr lang="es-MX" sz="2000" dirty="0" smtClean="0"/>
              <a:t/>
            </a:r>
            <a:br>
              <a:rPr lang="es-MX" sz="2000" dirty="0" smtClean="0"/>
            </a:br>
            <a:r>
              <a:rPr lang="es-MX" sz="2000" dirty="0"/>
              <a:t/>
            </a:r>
            <a:br>
              <a:rPr lang="es-MX" sz="2000" dirty="0"/>
            </a:br>
            <a:r>
              <a:rPr lang="es-MX" sz="2000" dirty="0" smtClean="0"/>
              <a:t/>
            </a:r>
            <a:br>
              <a:rPr lang="es-MX" sz="2000" dirty="0" smtClean="0"/>
            </a:br>
            <a:r>
              <a:rPr lang="es-MX" sz="2000" dirty="0"/>
              <a:t/>
            </a:r>
            <a:br>
              <a:rPr lang="es-MX" sz="2000" dirty="0"/>
            </a:br>
            <a:r>
              <a:rPr lang="es-MX" sz="2000" dirty="0" smtClean="0"/>
              <a:t/>
            </a:r>
            <a:br>
              <a:rPr lang="es-MX" sz="2000" dirty="0" smtClean="0"/>
            </a:br>
            <a:r>
              <a:rPr lang="es-MX" sz="2000" dirty="0"/>
              <a:t/>
            </a:r>
            <a:br>
              <a:rPr lang="es-MX" sz="2000" dirty="0"/>
            </a:br>
            <a:r>
              <a:rPr lang="es-MX" sz="2000" dirty="0" smtClean="0"/>
              <a:t/>
            </a:r>
            <a:br>
              <a:rPr lang="es-MX" sz="2000" dirty="0" smtClean="0"/>
            </a:br>
            <a:r>
              <a:rPr lang="es-MX" sz="2000" dirty="0"/>
              <a:t/>
            </a:r>
            <a:br>
              <a:rPr lang="es-MX" sz="2000" dirty="0"/>
            </a:br>
            <a:r>
              <a:rPr lang="es-MX" sz="2000" dirty="0" smtClean="0"/>
              <a:t/>
            </a:r>
            <a:br>
              <a:rPr lang="es-MX" sz="2000" dirty="0" smtClean="0"/>
            </a:br>
            <a:r>
              <a:rPr lang="es-MX" sz="2000" dirty="0"/>
              <a:t/>
            </a:r>
            <a:br>
              <a:rPr lang="es-MX" sz="2000" dirty="0"/>
            </a:br>
            <a:r>
              <a:rPr lang="es-MX" sz="2000" dirty="0" smtClean="0"/>
              <a:t/>
            </a:r>
            <a:br>
              <a:rPr lang="es-MX" sz="2000" dirty="0" smtClean="0"/>
            </a:br>
            <a:r>
              <a:rPr lang="es-MX" sz="2000" dirty="0"/>
              <a:t>x</a:t>
            </a:r>
            <a:r>
              <a:rPr lang="es-MX" sz="2000" dirty="0" smtClean="0"/>
              <a:t> = 5,025 ÷ 200 = 25.12</a:t>
            </a:r>
            <a:br>
              <a:rPr lang="es-MX" sz="2000" dirty="0" smtClean="0"/>
            </a:br>
            <a:r>
              <a:rPr lang="es-MX" sz="2000" dirty="0"/>
              <a:t/>
            </a:r>
            <a:br>
              <a:rPr lang="es-MX" sz="2000" dirty="0"/>
            </a:br>
            <a:r>
              <a:rPr lang="es-MX" sz="2000" b="1" dirty="0" smtClean="0"/>
              <a:t>2 </a:t>
            </a:r>
            <a:r>
              <a:rPr lang="es-MX" sz="2000" dirty="0" smtClean="0"/>
              <a:t>= 8,596.00 ÷ 200 = </a:t>
            </a:r>
            <a:r>
              <a:rPr lang="es-MX" sz="2000" b="1" dirty="0" smtClean="0"/>
              <a:t>42.98</a:t>
            </a:r>
            <a:br>
              <a:rPr lang="es-MX" sz="2000" b="1" dirty="0" smtClean="0"/>
            </a:br>
            <a:r>
              <a:rPr lang="es-MX" sz="2000" b="1" dirty="0"/>
              <a:t/>
            </a:r>
            <a:br>
              <a:rPr lang="es-MX" sz="2000" b="1" dirty="0"/>
            </a:br>
            <a:r>
              <a:rPr lang="es-MX" sz="2000" b="1" dirty="0" smtClean="0"/>
              <a:t> </a:t>
            </a:r>
            <a:r>
              <a:rPr lang="es-MX" sz="2000" dirty="0" smtClean="0"/>
              <a:t>= √42.98 = </a:t>
            </a:r>
            <a:r>
              <a:rPr lang="es-MX" sz="2000" b="1" dirty="0" smtClean="0"/>
              <a:t>6.55</a:t>
            </a:r>
            <a:endParaRPr lang="es-MX" sz="2000" b="1"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375912580"/>
              </p:ext>
            </p:extLst>
          </p:nvPr>
        </p:nvGraphicFramePr>
        <p:xfrm>
          <a:off x="2591068" y="1551594"/>
          <a:ext cx="8915400" cy="3266440"/>
        </p:xfrm>
        <a:graphic>
          <a:graphicData uri="http://schemas.openxmlformats.org/drawingml/2006/table">
            <a:tbl>
              <a:tblPr firstRow="1" bandRow="1">
                <a:tableStyleId>{5C22544A-7EE6-4342-B048-85BDC9FD1C3A}</a:tableStyleId>
              </a:tblPr>
              <a:tblGrid>
                <a:gridCol w="1369723"/>
                <a:gridCol w="1091046"/>
                <a:gridCol w="1381991"/>
                <a:gridCol w="1298863"/>
                <a:gridCol w="1246909"/>
                <a:gridCol w="1111828"/>
                <a:gridCol w="1415040"/>
              </a:tblGrid>
              <a:tr h="370840">
                <a:tc>
                  <a:txBody>
                    <a:bodyPr/>
                    <a:lstStyle/>
                    <a:p>
                      <a:pPr algn="ctr"/>
                      <a:r>
                        <a:rPr lang="es-MX" sz="1600" dirty="0" smtClean="0"/>
                        <a:t>Edad</a:t>
                      </a:r>
                      <a:endParaRPr lang="es-MX" sz="1600" dirty="0"/>
                    </a:p>
                  </a:txBody>
                  <a:tcPr/>
                </a:tc>
                <a:tc>
                  <a:txBody>
                    <a:bodyPr/>
                    <a:lstStyle/>
                    <a:p>
                      <a:pPr algn="ctr"/>
                      <a:r>
                        <a:rPr lang="es-MX" sz="1200" dirty="0" smtClean="0"/>
                        <a:t>Frecuencia</a:t>
                      </a:r>
                    </a:p>
                    <a:p>
                      <a:pPr algn="ctr"/>
                      <a:endParaRPr lang="es-MX" sz="1200" dirty="0" smtClean="0"/>
                    </a:p>
                    <a:p>
                      <a:pPr algn="ctr"/>
                      <a:r>
                        <a:rPr lang="es-MX" sz="1400" dirty="0" smtClean="0"/>
                        <a:t>fi</a:t>
                      </a:r>
                      <a:endParaRPr lang="es-MX" sz="1400" dirty="0"/>
                    </a:p>
                  </a:txBody>
                  <a:tcPr/>
                </a:tc>
                <a:tc>
                  <a:txBody>
                    <a:bodyPr/>
                    <a:lstStyle/>
                    <a:p>
                      <a:pPr algn="ctr"/>
                      <a:r>
                        <a:rPr lang="es-MX" sz="1600" dirty="0" smtClean="0"/>
                        <a:t>Marca de clase</a:t>
                      </a:r>
                      <a:endParaRPr lang="es-MX" sz="1600" dirty="0"/>
                    </a:p>
                  </a:txBody>
                  <a:tcPr/>
                </a:tc>
                <a:tc>
                  <a:txBody>
                    <a:bodyPr/>
                    <a:lstStyle/>
                    <a:p>
                      <a:pPr algn="ctr"/>
                      <a:r>
                        <a:rPr lang="es-MX" sz="1600" dirty="0" err="1" smtClean="0"/>
                        <a:t>FiMi</a:t>
                      </a:r>
                      <a:endParaRPr lang="es-MX" sz="1600" dirty="0"/>
                    </a:p>
                  </a:txBody>
                  <a:tcPr/>
                </a:tc>
                <a:tc>
                  <a:txBody>
                    <a:bodyPr/>
                    <a:lstStyle/>
                    <a:p>
                      <a:r>
                        <a:rPr lang="es-MX" dirty="0" smtClean="0"/>
                        <a:t>   Mi – x</a:t>
                      </a:r>
                      <a:r>
                        <a:rPr lang="es-MX" baseline="0" dirty="0" smtClean="0"/>
                        <a:t> </a:t>
                      </a:r>
                      <a:endParaRPr lang="es-MX" dirty="0"/>
                    </a:p>
                  </a:txBody>
                  <a:tcPr/>
                </a:tc>
                <a:tc>
                  <a:txBody>
                    <a:bodyPr/>
                    <a:lstStyle/>
                    <a:p>
                      <a:r>
                        <a:rPr lang="es-MX" dirty="0" smtClean="0"/>
                        <a:t>(Mi-x  )2</a:t>
                      </a:r>
                      <a:endParaRPr lang="es-MX" dirty="0"/>
                    </a:p>
                  </a:txBody>
                  <a:tcPr/>
                </a:tc>
                <a:tc>
                  <a:txBody>
                    <a:bodyPr/>
                    <a:lstStyle/>
                    <a:p>
                      <a:r>
                        <a:rPr lang="es-MX" dirty="0" smtClean="0"/>
                        <a:t>fi(Mi-x )2</a:t>
                      </a:r>
                      <a:endParaRPr lang="es-MX" dirty="0"/>
                    </a:p>
                  </a:txBody>
                  <a:tcPr/>
                </a:tc>
              </a:tr>
              <a:tr h="370840">
                <a:tc>
                  <a:txBody>
                    <a:bodyPr/>
                    <a:lstStyle/>
                    <a:p>
                      <a:pPr algn="ctr"/>
                      <a:r>
                        <a:rPr lang="es-MX" dirty="0" smtClean="0"/>
                        <a:t>15 – 20</a:t>
                      </a:r>
                      <a:endParaRPr lang="es-MX" dirty="0"/>
                    </a:p>
                  </a:txBody>
                  <a:tcPr/>
                </a:tc>
                <a:tc>
                  <a:txBody>
                    <a:bodyPr/>
                    <a:lstStyle/>
                    <a:p>
                      <a:pPr algn="ctr"/>
                      <a:r>
                        <a:rPr lang="es-MX" dirty="0" smtClean="0"/>
                        <a:t>50</a:t>
                      </a:r>
                      <a:endParaRPr lang="es-MX" dirty="0"/>
                    </a:p>
                  </a:txBody>
                  <a:tcPr/>
                </a:tc>
                <a:tc>
                  <a:txBody>
                    <a:bodyPr/>
                    <a:lstStyle/>
                    <a:p>
                      <a:pPr algn="ctr"/>
                      <a:r>
                        <a:rPr lang="es-MX" dirty="0" smtClean="0"/>
                        <a:t>17.5</a:t>
                      </a:r>
                      <a:endParaRPr lang="es-MX" dirty="0"/>
                    </a:p>
                  </a:txBody>
                  <a:tcPr/>
                </a:tc>
                <a:tc>
                  <a:txBody>
                    <a:bodyPr/>
                    <a:lstStyle/>
                    <a:p>
                      <a:pPr algn="r"/>
                      <a:r>
                        <a:rPr lang="es-MX" dirty="0" smtClean="0"/>
                        <a:t>875</a:t>
                      </a:r>
                      <a:endParaRPr lang="es-MX" dirty="0"/>
                    </a:p>
                  </a:txBody>
                  <a:tcPr/>
                </a:tc>
                <a:tc>
                  <a:txBody>
                    <a:bodyPr/>
                    <a:lstStyle/>
                    <a:p>
                      <a:pPr algn="r"/>
                      <a:r>
                        <a:rPr lang="es-MX" dirty="0" smtClean="0"/>
                        <a:t>7.62</a:t>
                      </a:r>
                      <a:endParaRPr lang="es-MX" dirty="0"/>
                    </a:p>
                  </a:txBody>
                  <a:tcPr/>
                </a:tc>
                <a:tc>
                  <a:txBody>
                    <a:bodyPr/>
                    <a:lstStyle/>
                    <a:p>
                      <a:pPr algn="r"/>
                      <a:r>
                        <a:rPr lang="es-MX" dirty="0" smtClean="0"/>
                        <a:t>58.06</a:t>
                      </a:r>
                      <a:endParaRPr lang="es-MX" dirty="0"/>
                    </a:p>
                  </a:txBody>
                  <a:tcPr/>
                </a:tc>
                <a:tc>
                  <a:txBody>
                    <a:bodyPr/>
                    <a:lstStyle/>
                    <a:p>
                      <a:pPr algn="r"/>
                      <a:r>
                        <a:rPr lang="es-MX" dirty="0" smtClean="0"/>
                        <a:t>2,903.00</a:t>
                      </a:r>
                      <a:endParaRPr lang="es-MX" dirty="0"/>
                    </a:p>
                  </a:txBody>
                  <a:tcPr/>
                </a:tc>
              </a:tr>
              <a:tr h="370840">
                <a:tc>
                  <a:txBody>
                    <a:bodyPr/>
                    <a:lstStyle/>
                    <a:p>
                      <a:pPr algn="ctr"/>
                      <a:r>
                        <a:rPr lang="es-MX" dirty="0" smtClean="0"/>
                        <a:t>20 – 25 </a:t>
                      </a:r>
                      <a:endParaRPr lang="es-MX" dirty="0"/>
                    </a:p>
                  </a:txBody>
                  <a:tcPr/>
                </a:tc>
                <a:tc>
                  <a:txBody>
                    <a:bodyPr/>
                    <a:lstStyle/>
                    <a:p>
                      <a:pPr algn="ctr"/>
                      <a:r>
                        <a:rPr lang="es-MX" dirty="0" smtClean="0"/>
                        <a:t>62</a:t>
                      </a:r>
                      <a:endParaRPr lang="es-MX" dirty="0"/>
                    </a:p>
                  </a:txBody>
                  <a:tcPr/>
                </a:tc>
                <a:tc>
                  <a:txBody>
                    <a:bodyPr/>
                    <a:lstStyle/>
                    <a:p>
                      <a:pPr algn="ctr"/>
                      <a:r>
                        <a:rPr lang="es-MX" dirty="0" smtClean="0"/>
                        <a:t>22.5</a:t>
                      </a:r>
                      <a:endParaRPr lang="es-MX" dirty="0"/>
                    </a:p>
                  </a:txBody>
                  <a:tcPr/>
                </a:tc>
                <a:tc>
                  <a:txBody>
                    <a:bodyPr/>
                    <a:lstStyle/>
                    <a:p>
                      <a:pPr algn="r"/>
                      <a:r>
                        <a:rPr lang="es-MX" dirty="0" smtClean="0"/>
                        <a:t>1395</a:t>
                      </a:r>
                      <a:endParaRPr lang="es-MX" dirty="0"/>
                    </a:p>
                  </a:txBody>
                  <a:tcPr/>
                </a:tc>
                <a:tc>
                  <a:txBody>
                    <a:bodyPr/>
                    <a:lstStyle/>
                    <a:p>
                      <a:pPr algn="r"/>
                      <a:r>
                        <a:rPr lang="es-MX" dirty="0" smtClean="0"/>
                        <a:t>2.62</a:t>
                      </a:r>
                      <a:endParaRPr lang="es-MX" dirty="0"/>
                    </a:p>
                  </a:txBody>
                  <a:tcPr/>
                </a:tc>
                <a:tc>
                  <a:txBody>
                    <a:bodyPr/>
                    <a:lstStyle/>
                    <a:p>
                      <a:pPr algn="r"/>
                      <a:r>
                        <a:rPr lang="es-MX" dirty="0" smtClean="0"/>
                        <a:t>6.86</a:t>
                      </a:r>
                      <a:endParaRPr lang="es-MX" dirty="0"/>
                    </a:p>
                  </a:txBody>
                  <a:tcPr/>
                </a:tc>
                <a:tc>
                  <a:txBody>
                    <a:bodyPr/>
                    <a:lstStyle/>
                    <a:p>
                      <a:pPr algn="r"/>
                      <a:r>
                        <a:rPr lang="es-MX" dirty="0" smtClean="0"/>
                        <a:t>425.32</a:t>
                      </a:r>
                      <a:endParaRPr lang="es-MX" dirty="0"/>
                    </a:p>
                  </a:txBody>
                  <a:tcPr/>
                </a:tc>
              </a:tr>
              <a:tr h="370840">
                <a:tc>
                  <a:txBody>
                    <a:bodyPr/>
                    <a:lstStyle/>
                    <a:p>
                      <a:pPr algn="ctr"/>
                      <a:r>
                        <a:rPr lang="es-MX" dirty="0" smtClean="0"/>
                        <a:t>25 – 30 </a:t>
                      </a:r>
                      <a:endParaRPr lang="es-MX" dirty="0"/>
                    </a:p>
                  </a:txBody>
                  <a:tcPr/>
                </a:tc>
                <a:tc>
                  <a:txBody>
                    <a:bodyPr/>
                    <a:lstStyle/>
                    <a:p>
                      <a:pPr algn="ctr"/>
                      <a:r>
                        <a:rPr lang="es-MX" dirty="0" smtClean="0"/>
                        <a:t>45</a:t>
                      </a:r>
                      <a:endParaRPr lang="es-MX" dirty="0"/>
                    </a:p>
                  </a:txBody>
                  <a:tcPr/>
                </a:tc>
                <a:tc>
                  <a:txBody>
                    <a:bodyPr/>
                    <a:lstStyle/>
                    <a:p>
                      <a:pPr algn="ctr"/>
                      <a:r>
                        <a:rPr lang="es-MX" dirty="0" smtClean="0"/>
                        <a:t>27.5</a:t>
                      </a:r>
                      <a:endParaRPr lang="es-MX" dirty="0"/>
                    </a:p>
                  </a:txBody>
                  <a:tcPr/>
                </a:tc>
                <a:tc>
                  <a:txBody>
                    <a:bodyPr/>
                    <a:lstStyle/>
                    <a:p>
                      <a:pPr algn="r"/>
                      <a:r>
                        <a:rPr lang="es-MX" dirty="0" smtClean="0"/>
                        <a:t>1237.5</a:t>
                      </a:r>
                      <a:endParaRPr lang="es-MX" dirty="0"/>
                    </a:p>
                  </a:txBody>
                  <a:tcPr/>
                </a:tc>
                <a:tc>
                  <a:txBody>
                    <a:bodyPr/>
                    <a:lstStyle/>
                    <a:p>
                      <a:pPr algn="r"/>
                      <a:r>
                        <a:rPr lang="es-MX" dirty="0" smtClean="0"/>
                        <a:t>2.38</a:t>
                      </a:r>
                      <a:endParaRPr lang="es-MX" dirty="0"/>
                    </a:p>
                  </a:txBody>
                  <a:tcPr/>
                </a:tc>
                <a:tc>
                  <a:txBody>
                    <a:bodyPr/>
                    <a:lstStyle/>
                    <a:p>
                      <a:pPr algn="r"/>
                      <a:r>
                        <a:rPr lang="es-MX" dirty="0" smtClean="0"/>
                        <a:t>5.66</a:t>
                      </a:r>
                      <a:endParaRPr lang="es-MX" dirty="0"/>
                    </a:p>
                  </a:txBody>
                  <a:tcPr/>
                </a:tc>
                <a:tc>
                  <a:txBody>
                    <a:bodyPr/>
                    <a:lstStyle/>
                    <a:p>
                      <a:pPr algn="r"/>
                      <a:r>
                        <a:rPr lang="es-MX" dirty="0" smtClean="0"/>
                        <a:t>254.70</a:t>
                      </a:r>
                      <a:endParaRPr lang="es-MX" dirty="0"/>
                    </a:p>
                  </a:txBody>
                  <a:tcPr/>
                </a:tc>
              </a:tr>
              <a:tr h="370840">
                <a:tc>
                  <a:txBody>
                    <a:bodyPr/>
                    <a:lstStyle/>
                    <a:p>
                      <a:pPr algn="ctr"/>
                      <a:r>
                        <a:rPr lang="es-MX" dirty="0" smtClean="0"/>
                        <a:t>30</a:t>
                      </a:r>
                      <a:r>
                        <a:rPr lang="es-MX" baseline="0" dirty="0" smtClean="0"/>
                        <a:t> – 35</a:t>
                      </a:r>
                      <a:endParaRPr lang="es-MX" dirty="0"/>
                    </a:p>
                  </a:txBody>
                  <a:tcPr/>
                </a:tc>
                <a:tc>
                  <a:txBody>
                    <a:bodyPr/>
                    <a:lstStyle/>
                    <a:p>
                      <a:pPr algn="ctr"/>
                      <a:r>
                        <a:rPr lang="es-MX" dirty="0" smtClean="0"/>
                        <a:t>25</a:t>
                      </a:r>
                      <a:endParaRPr lang="es-MX" dirty="0"/>
                    </a:p>
                  </a:txBody>
                  <a:tcPr/>
                </a:tc>
                <a:tc>
                  <a:txBody>
                    <a:bodyPr/>
                    <a:lstStyle/>
                    <a:p>
                      <a:pPr algn="ctr"/>
                      <a:r>
                        <a:rPr lang="es-MX" dirty="0" smtClean="0"/>
                        <a:t>32.5</a:t>
                      </a:r>
                      <a:endParaRPr lang="es-MX" dirty="0"/>
                    </a:p>
                  </a:txBody>
                  <a:tcPr/>
                </a:tc>
                <a:tc>
                  <a:txBody>
                    <a:bodyPr/>
                    <a:lstStyle/>
                    <a:p>
                      <a:pPr algn="r"/>
                      <a:r>
                        <a:rPr lang="es-MX" dirty="0" smtClean="0"/>
                        <a:t>812.5</a:t>
                      </a:r>
                      <a:endParaRPr lang="es-MX" dirty="0"/>
                    </a:p>
                  </a:txBody>
                  <a:tcPr/>
                </a:tc>
                <a:tc>
                  <a:txBody>
                    <a:bodyPr/>
                    <a:lstStyle/>
                    <a:p>
                      <a:pPr algn="r"/>
                      <a:r>
                        <a:rPr lang="es-MX" dirty="0" smtClean="0"/>
                        <a:t>7.38</a:t>
                      </a:r>
                      <a:endParaRPr lang="es-MX" dirty="0"/>
                    </a:p>
                  </a:txBody>
                  <a:tcPr/>
                </a:tc>
                <a:tc>
                  <a:txBody>
                    <a:bodyPr/>
                    <a:lstStyle/>
                    <a:p>
                      <a:pPr algn="r"/>
                      <a:r>
                        <a:rPr lang="es-MX" dirty="0" smtClean="0"/>
                        <a:t>54.46</a:t>
                      </a:r>
                      <a:endParaRPr lang="es-MX" dirty="0"/>
                    </a:p>
                  </a:txBody>
                  <a:tcPr/>
                </a:tc>
                <a:tc>
                  <a:txBody>
                    <a:bodyPr/>
                    <a:lstStyle/>
                    <a:p>
                      <a:pPr algn="r"/>
                      <a:r>
                        <a:rPr lang="es-MX" dirty="0" smtClean="0"/>
                        <a:t>1,361.50</a:t>
                      </a:r>
                      <a:endParaRPr lang="es-MX" dirty="0"/>
                    </a:p>
                  </a:txBody>
                  <a:tcPr/>
                </a:tc>
              </a:tr>
              <a:tr h="370840">
                <a:tc>
                  <a:txBody>
                    <a:bodyPr/>
                    <a:lstStyle/>
                    <a:p>
                      <a:pPr algn="ctr"/>
                      <a:r>
                        <a:rPr lang="es-MX" dirty="0" smtClean="0"/>
                        <a:t>35</a:t>
                      </a:r>
                      <a:r>
                        <a:rPr lang="es-MX" baseline="0" dirty="0" smtClean="0"/>
                        <a:t> – 40</a:t>
                      </a:r>
                      <a:endParaRPr lang="es-MX" dirty="0"/>
                    </a:p>
                  </a:txBody>
                  <a:tcPr/>
                </a:tc>
                <a:tc>
                  <a:txBody>
                    <a:bodyPr/>
                    <a:lstStyle/>
                    <a:p>
                      <a:pPr algn="ctr"/>
                      <a:r>
                        <a:rPr lang="es-MX" dirty="0" smtClean="0"/>
                        <a:t>12</a:t>
                      </a:r>
                      <a:endParaRPr lang="es-MX" dirty="0"/>
                    </a:p>
                  </a:txBody>
                  <a:tcPr/>
                </a:tc>
                <a:tc>
                  <a:txBody>
                    <a:bodyPr/>
                    <a:lstStyle/>
                    <a:p>
                      <a:pPr algn="ctr"/>
                      <a:r>
                        <a:rPr lang="es-MX" dirty="0" smtClean="0"/>
                        <a:t>37.5</a:t>
                      </a:r>
                      <a:endParaRPr lang="es-MX" dirty="0"/>
                    </a:p>
                  </a:txBody>
                  <a:tcPr/>
                </a:tc>
                <a:tc>
                  <a:txBody>
                    <a:bodyPr/>
                    <a:lstStyle/>
                    <a:p>
                      <a:pPr algn="r"/>
                      <a:r>
                        <a:rPr lang="es-MX" dirty="0" smtClean="0"/>
                        <a:t>450</a:t>
                      </a:r>
                      <a:endParaRPr lang="es-MX" dirty="0"/>
                    </a:p>
                  </a:txBody>
                  <a:tcPr/>
                </a:tc>
                <a:tc>
                  <a:txBody>
                    <a:bodyPr/>
                    <a:lstStyle/>
                    <a:p>
                      <a:pPr algn="r"/>
                      <a:r>
                        <a:rPr lang="es-MX" dirty="0" smtClean="0"/>
                        <a:t>12.38</a:t>
                      </a:r>
                      <a:endParaRPr lang="es-MX" dirty="0"/>
                    </a:p>
                  </a:txBody>
                  <a:tcPr/>
                </a:tc>
                <a:tc>
                  <a:txBody>
                    <a:bodyPr/>
                    <a:lstStyle/>
                    <a:p>
                      <a:pPr algn="r"/>
                      <a:r>
                        <a:rPr lang="es-MX" dirty="0" smtClean="0"/>
                        <a:t>153.26</a:t>
                      </a:r>
                      <a:endParaRPr lang="es-MX" dirty="0"/>
                    </a:p>
                  </a:txBody>
                  <a:tcPr/>
                </a:tc>
                <a:tc>
                  <a:txBody>
                    <a:bodyPr/>
                    <a:lstStyle/>
                    <a:p>
                      <a:pPr algn="r"/>
                      <a:r>
                        <a:rPr lang="es-MX" dirty="0" smtClean="0"/>
                        <a:t>1,839.12</a:t>
                      </a:r>
                      <a:endParaRPr lang="es-MX" dirty="0"/>
                    </a:p>
                  </a:txBody>
                  <a:tcPr/>
                </a:tc>
              </a:tr>
              <a:tr h="370840">
                <a:tc>
                  <a:txBody>
                    <a:bodyPr/>
                    <a:lstStyle/>
                    <a:p>
                      <a:pPr algn="ctr"/>
                      <a:r>
                        <a:rPr lang="es-MX" dirty="0" smtClean="0"/>
                        <a:t>40</a:t>
                      </a:r>
                      <a:r>
                        <a:rPr lang="es-MX" baseline="0" dirty="0" smtClean="0"/>
                        <a:t> – 45 </a:t>
                      </a:r>
                      <a:endParaRPr lang="es-MX" dirty="0"/>
                    </a:p>
                  </a:txBody>
                  <a:tcPr/>
                </a:tc>
                <a:tc>
                  <a:txBody>
                    <a:bodyPr/>
                    <a:lstStyle/>
                    <a:p>
                      <a:pPr algn="ctr"/>
                      <a:r>
                        <a:rPr lang="es-MX" dirty="0" smtClean="0"/>
                        <a:t>6</a:t>
                      </a:r>
                      <a:endParaRPr lang="es-MX" dirty="0"/>
                    </a:p>
                  </a:txBody>
                  <a:tcPr/>
                </a:tc>
                <a:tc>
                  <a:txBody>
                    <a:bodyPr/>
                    <a:lstStyle/>
                    <a:p>
                      <a:pPr algn="ctr"/>
                      <a:r>
                        <a:rPr lang="es-MX" dirty="0" smtClean="0"/>
                        <a:t>42.5</a:t>
                      </a:r>
                      <a:endParaRPr lang="es-MX" dirty="0"/>
                    </a:p>
                  </a:txBody>
                  <a:tcPr/>
                </a:tc>
                <a:tc>
                  <a:txBody>
                    <a:bodyPr/>
                    <a:lstStyle/>
                    <a:p>
                      <a:pPr algn="r"/>
                      <a:r>
                        <a:rPr lang="es-MX" dirty="0" smtClean="0"/>
                        <a:t>255</a:t>
                      </a:r>
                      <a:endParaRPr lang="es-MX" dirty="0"/>
                    </a:p>
                  </a:txBody>
                  <a:tcPr/>
                </a:tc>
                <a:tc>
                  <a:txBody>
                    <a:bodyPr/>
                    <a:lstStyle/>
                    <a:p>
                      <a:pPr algn="r"/>
                      <a:r>
                        <a:rPr lang="es-MX" dirty="0" smtClean="0"/>
                        <a:t>17.38</a:t>
                      </a:r>
                      <a:endParaRPr lang="es-MX" dirty="0"/>
                    </a:p>
                  </a:txBody>
                  <a:tcPr/>
                </a:tc>
                <a:tc>
                  <a:txBody>
                    <a:bodyPr/>
                    <a:lstStyle/>
                    <a:p>
                      <a:pPr algn="r"/>
                      <a:r>
                        <a:rPr lang="es-MX" dirty="0" smtClean="0"/>
                        <a:t>302.06</a:t>
                      </a:r>
                      <a:endParaRPr lang="es-MX" dirty="0"/>
                    </a:p>
                  </a:txBody>
                  <a:tcPr/>
                </a:tc>
                <a:tc>
                  <a:txBody>
                    <a:bodyPr/>
                    <a:lstStyle/>
                    <a:p>
                      <a:pPr algn="r"/>
                      <a:r>
                        <a:rPr lang="es-MX" dirty="0" smtClean="0"/>
                        <a:t>1,812.36</a:t>
                      </a:r>
                      <a:endParaRPr lang="es-MX" dirty="0"/>
                    </a:p>
                  </a:txBody>
                  <a:tcPr/>
                </a:tc>
              </a:tr>
              <a:tr h="370840">
                <a:tc>
                  <a:txBody>
                    <a:bodyPr/>
                    <a:lstStyle/>
                    <a:p>
                      <a:pPr algn="ctr"/>
                      <a:r>
                        <a:rPr lang="el-GR" dirty="0" smtClean="0"/>
                        <a:t>Σ</a:t>
                      </a:r>
                      <a:endParaRPr lang="es-MX" dirty="0"/>
                    </a:p>
                  </a:txBody>
                  <a:tcPr/>
                </a:tc>
                <a:tc>
                  <a:txBody>
                    <a:bodyPr/>
                    <a:lstStyle/>
                    <a:p>
                      <a:pPr algn="ctr"/>
                      <a:r>
                        <a:rPr lang="es-MX" dirty="0" smtClean="0"/>
                        <a:t>200</a:t>
                      </a:r>
                      <a:endParaRPr lang="es-MX" dirty="0"/>
                    </a:p>
                  </a:txBody>
                  <a:tcPr/>
                </a:tc>
                <a:tc>
                  <a:txBody>
                    <a:bodyPr/>
                    <a:lstStyle/>
                    <a:p>
                      <a:pPr algn="ctr"/>
                      <a:endParaRPr lang="es-MX" dirty="0"/>
                    </a:p>
                  </a:txBody>
                  <a:tcPr/>
                </a:tc>
                <a:tc>
                  <a:txBody>
                    <a:bodyPr/>
                    <a:lstStyle/>
                    <a:p>
                      <a:pPr algn="r"/>
                      <a:r>
                        <a:rPr lang="es-MX" dirty="0" smtClean="0"/>
                        <a:t>5,025.0</a:t>
                      </a:r>
                    </a:p>
                  </a:txBody>
                  <a:tcPr/>
                </a:tc>
                <a:tc>
                  <a:txBody>
                    <a:bodyPr/>
                    <a:lstStyle/>
                    <a:p>
                      <a:pPr algn="r"/>
                      <a:endParaRPr lang="es-MX" dirty="0"/>
                    </a:p>
                  </a:txBody>
                  <a:tcPr/>
                </a:tc>
                <a:tc>
                  <a:txBody>
                    <a:bodyPr/>
                    <a:lstStyle/>
                    <a:p>
                      <a:pPr algn="r"/>
                      <a:endParaRPr lang="es-MX" dirty="0"/>
                    </a:p>
                  </a:txBody>
                  <a:tcPr/>
                </a:tc>
                <a:tc>
                  <a:txBody>
                    <a:bodyPr/>
                    <a:lstStyle/>
                    <a:p>
                      <a:pPr algn="r"/>
                      <a:r>
                        <a:rPr lang="es-MX" dirty="0" smtClean="0"/>
                        <a:t>8,596.00</a:t>
                      </a:r>
                      <a:endParaRPr lang="es-MX" dirty="0"/>
                    </a:p>
                  </a:txBody>
                  <a:tcPr/>
                </a:tc>
              </a:tr>
            </a:tbl>
          </a:graphicData>
        </a:graphic>
      </p:graphicFrame>
      <p:cxnSp>
        <p:nvCxnSpPr>
          <p:cNvPr id="6" name="Conector recto 5"/>
          <p:cNvCxnSpPr/>
          <p:nvPr/>
        </p:nvCxnSpPr>
        <p:spPr>
          <a:xfrm flipV="1">
            <a:off x="8406246" y="1401909"/>
            <a:ext cx="290945" cy="432"/>
          </a:xfrm>
          <a:prstGeom prst="line">
            <a:avLst/>
          </a:prstGeom>
          <a:ln>
            <a:solidFill>
              <a:schemeClr val="bg1"/>
            </a:solidFill>
          </a:ln>
        </p:spPr>
        <p:style>
          <a:lnRef idx="1">
            <a:schemeClr val="accent6"/>
          </a:lnRef>
          <a:fillRef idx="0">
            <a:schemeClr val="accent6"/>
          </a:fillRef>
          <a:effectRef idx="0">
            <a:schemeClr val="accent6"/>
          </a:effectRef>
          <a:fontRef idx="minor">
            <a:schemeClr val="tx1"/>
          </a:fontRef>
        </p:style>
      </p:cxnSp>
      <p:cxnSp>
        <p:nvCxnSpPr>
          <p:cNvPr id="9" name="Conector recto 8"/>
          <p:cNvCxnSpPr/>
          <p:nvPr/>
        </p:nvCxnSpPr>
        <p:spPr>
          <a:xfrm>
            <a:off x="9455727" y="1391086"/>
            <a:ext cx="249382" cy="0"/>
          </a:xfrm>
          <a:prstGeom prst="line">
            <a:avLst/>
          </a:prstGeom>
          <a:ln>
            <a:solidFill>
              <a:schemeClr val="bg1"/>
            </a:solidFill>
          </a:ln>
        </p:spPr>
        <p:style>
          <a:lnRef idx="1">
            <a:schemeClr val="accent6"/>
          </a:lnRef>
          <a:fillRef idx="0">
            <a:schemeClr val="accent6"/>
          </a:fillRef>
          <a:effectRef idx="0">
            <a:schemeClr val="accent6"/>
          </a:effectRef>
          <a:fontRef idx="minor">
            <a:schemeClr val="tx1"/>
          </a:fontRef>
        </p:style>
      </p:cxnSp>
      <p:cxnSp>
        <p:nvCxnSpPr>
          <p:cNvPr id="12" name="Conector recto 11"/>
          <p:cNvCxnSpPr/>
          <p:nvPr/>
        </p:nvCxnSpPr>
        <p:spPr>
          <a:xfrm flipV="1">
            <a:off x="2589213" y="5205846"/>
            <a:ext cx="247505" cy="10391"/>
          </a:xfrm>
          <a:prstGeom prst="line">
            <a:avLst/>
          </a:prstGeom>
        </p:spPr>
        <p:style>
          <a:lnRef idx="1">
            <a:schemeClr val="accent1"/>
          </a:lnRef>
          <a:fillRef idx="0">
            <a:schemeClr val="accent1"/>
          </a:fillRef>
          <a:effectRef idx="0">
            <a:schemeClr val="accent1"/>
          </a:effectRef>
          <a:fontRef idx="minor">
            <a:schemeClr val="tx1"/>
          </a:fontRef>
        </p:style>
      </p:cxnSp>
      <p:cxnSp>
        <p:nvCxnSpPr>
          <p:cNvPr id="5" name="Conector recto 4"/>
          <p:cNvCxnSpPr/>
          <p:nvPr/>
        </p:nvCxnSpPr>
        <p:spPr>
          <a:xfrm>
            <a:off x="10702636" y="1401909"/>
            <a:ext cx="187037" cy="0"/>
          </a:xfrm>
          <a:prstGeom prst="line">
            <a:avLst/>
          </a:prstGeom>
          <a:ln>
            <a:solidFill>
              <a:schemeClr val="bg1"/>
            </a:solidFill>
          </a:ln>
        </p:spPr>
        <p:style>
          <a:lnRef idx="1">
            <a:schemeClr val="accent6"/>
          </a:lnRef>
          <a:fillRef idx="0">
            <a:schemeClr val="accent6"/>
          </a:fillRef>
          <a:effectRef idx="0">
            <a:schemeClr val="accent6"/>
          </a:effectRef>
          <a:fontRef idx="minor">
            <a:schemeClr val="tx1"/>
          </a:fontRef>
        </p:style>
      </p:cxnSp>
    </p:spTree>
    <p:extLst>
      <p:ext uri="{BB962C8B-B14F-4D97-AF65-F5344CB8AC3E}">
        <p14:creationId xmlns:p14="http://schemas.microsoft.com/office/powerpoint/2010/main" val="18194685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92925" y="624110"/>
            <a:ext cx="8911687" cy="726708"/>
          </a:xfrm>
        </p:spPr>
        <p:txBody>
          <a:bodyPr>
            <a:normAutofit/>
          </a:bodyPr>
          <a:lstStyle/>
          <a:p>
            <a:r>
              <a:rPr lang="es-MX" sz="2800" dirty="0" smtClean="0"/>
              <a:t>Interpretación de las medidas de dispersión.</a:t>
            </a:r>
            <a:endParaRPr lang="es-MX" sz="2800" dirty="0"/>
          </a:p>
        </p:txBody>
      </p:sp>
      <p:sp>
        <p:nvSpPr>
          <p:cNvPr id="3" name="Marcador de contenido 2"/>
          <p:cNvSpPr>
            <a:spLocks noGrp="1"/>
          </p:cNvSpPr>
          <p:nvPr>
            <p:ph idx="1"/>
          </p:nvPr>
        </p:nvSpPr>
        <p:spPr>
          <a:xfrm>
            <a:off x="2589212" y="1350818"/>
            <a:ext cx="8915400" cy="4560404"/>
          </a:xfrm>
        </p:spPr>
        <p:txBody>
          <a:bodyPr/>
          <a:lstStyle/>
          <a:p>
            <a:pPr algn="just"/>
            <a:r>
              <a:rPr lang="es-MX" sz="2400" dirty="0" smtClean="0"/>
              <a:t>La desviación media de los datos nos indica que las edades de los obreros se alejan en promedio en 5.43 unidades con respecto a la edad media de 25 años.</a:t>
            </a:r>
          </a:p>
          <a:p>
            <a:pPr algn="just"/>
            <a:r>
              <a:rPr lang="es-MX" sz="2400" dirty="0" smtClean="0"/>
              <a:t> La desviación estándar, nos indica que las edades de los obreros se separan en 6.55 unidades con respecto a la edad promedio</a:t>
            </a:r>
            <a:r>
              <a:rPr lang="es-MX" dirty="0" smtClean="0"/>
              <a:t>.  </a:t>
            </a:r>
            <a:endParaRPr lang="es-MX" dirty="0"/>
          </a:p>
        </p:txBody>
      </p:sp>
    </p:spTree>
    <p:extLst>
      <p:ext uri="{BB962C8B-B14F-4D97-AF65-F5344CB8AC3E}">
        <p14:creationId xmlns:p14="http://schemas.microsoft.com/office/powerpoint/2010/main" val="26598425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92925" y="624110"/>
            <a:ext cx="8911687" cy="790020"/>
          </a:xfrm>
        </p:spPr>
        <p:txBody>
          <a:bodyPr/>
          <a:lstStyle/>
          <a:p>
            <a:r>
              <a:rPr lang="es-MX" dirty="0" smtClean="0"/>
              <a:t>Guion explicativo</a:t>
            </a:r>
            <a:endParaRPr lang="es-MX" dirty="0"/>
          </a:p>
        </p:txBody>
      </p:sp>
      <p:sp>
        <p:nvSpPr>
          <p:cNvPr id="3" name="Marcador de contenido 2"/>
          <p:cNvSpPr>
            <a:spLocks noGrp="1"/>
          </p:cNvSpPr>
          <p:nvPr>
            <p:ph idx="1"/>
          </p:nvPr>
        </p:nvSpPr>
        <p:spPr>
          <a:xfrm>
            <a:off x="2589212" y="1414130"/>
            <a:ext cx="8915400" cy="4763386"/>
          </a:xfrm>
        </p:spPr>
        <p:txBody>
          <a:bodyPr>
            <a:normAutofit lnSpcReduction="10000"/>
          </a:bodyPr>
          <a:lstStyle/>
          <a:p>
            <a:pPr lvl="0" algn="just">
              <a:buClr>
                <a:srgbClr val="A53010"/>
              </a:buClr>
            </a:pPr>
            <a:r>
              <a:rPr lang="es-MX" sz="1700" dirty="0">
                <a:solidFill>
                  <a:prstClr val="black">
                    <a:lumMod val="75000"/>
                    <a:lumOff val="25000"/>
                  </a:prstClr>
                </a:solidFill>
              </a:rPr>
              <a:t>El </a:t>
            </a:r>
            <a:r>
              <a:rPr lang="es-MX" sz="1700" dirty="0" smtClean="0">
                <a:solidFill>
                  <a:prstClr val="black">
                    <a:lumMod val="75000"/>
                    <a:lumOff val="25000"/>
                  </a:prstClr>
                </a:solidFill>
              </a:rPr>
              <a:t>presente </a:t>
            </a:r>
            <a:r>
              <a:rPr lang="es-MX" sz="1700" dirty="0">
                <a:solidFill>
                  <a:prstClr val="black">
                    <a:lumMod val="75000"/>
                    <a:lumOff val="25000"/>
                  </a:prstClr>
                </a:solidFill>
              </a:rPr>
              <a:t>material didáctico está elaborado considerando los siguientes aspectos:</a:t>
            </a:r>
          </a:p>
          <a:p>
            <a:pPr lvl="0" algn="just">
              <a:buClr>
                <a:srgbClr val="A53010"/>
              </a:buClr>
            </a:pPr>
            <a:r>
              <a:rPr lang="es-MX" sz="1700" dirty="0" smtClean="0">
                <a:solidFill>
                  <a:prstClr val="black">
                    <a:lumMod val="75000"/>
                    <a:lumOff val="25000"/>
                  </a:prstClr>
                </a:solidFill>
              </a:rPr>
              <a:t>Propósito: </a:t>
            </a:r>
            <a:r>
              <a:rPr lang="es-MX" sz="1600" dirty="0" smtClean="0"/>
              <a:t>Comprende </a:t>
            </a:r>
            <a:r>
              <a:rPr lang="es-MX" sz="1600" dirty="0"/>
              <a:t>el uso y aplicación de la desviación media, varianza, desviación estándar y recta de regresión; para el cálculo y apreciación de la dispersión de los datos para su análisis</a:t>
            </a:r>
            <a:r>
              <a:rPr lang="es-MX" sz="1600" dirty="0" smtClean="0"/>
              <a:t>.</a:t>
            </a:r>
            <a:endParaRPr lang="es-MX" sz="1700" dirty="0">
              <a:solidFill>
                <a:prstClr val="black">
                  <a:lumMod val="75000"/>
                  <a:lumOff val="25000"/>
                </a:prstClr>
              </a:solidFill>
            </a:endParaRPr>
          </a:p>
          <a:p>
            <a:pPr lvl="0" algn="just">
              <a:buClr>
                <a:srgbClr val="A53010"/>
              </a:buClr>
            </a:pPr>
            <a:r>
              <a:rPr lang="es-MX" sz="1700" dirty="0">
                <a:solidFill>
                  <a:prstClr val="black">
                    <a:lumMod val="75000"/>
                    <a:lumOff val="25000"/>
                  </a:prstClr>
                </a:solidFill>
              </a:rPr>
              <a:t>Competencias genéricas: </a:t>
            </a:r>
          </a:p>
          <a:p>
            <a:pPr marL="0" lvl="0" indent="0" algn="just">
              <a:buClr>
                <a:srgbClr val="A53010"/>
              </a:buClr>
              <a:buNone/>
            </a:pPr>
            <a:r>
              <a:rPr lang="es-MX" sz="1700" dirty="0">
                <a:solidFill>
                  <a:prstClr val="black">
                    <a:lumMod val="75000"/>
                    <a:lumOff val="25000"/>
                  </a:prstClr>
                </a:solidFill>
              </a:rPr>
              <a:t>	5.0 Desarrolla innovaciones y propone soluciones a problemas a partir de 	métodos establecidos. 5.1 Sigue instrucciones y procedimientos de 	manera 	reflexiva, comprendiendo como cada uno de sus pasos 	contribuye al alcance 	de un objetivo. 5.2 Ordena información de 	acuerdo a categorías, jerarquías y 	relaciones.</a:t>
            </a:r>
          </a:p>
          <a:p>
            <a:pPr lvl="0" algn="just">
              <a:buClr>
                <a:srgbClr val="A53010"/>
              </a:buClr>
            </a:pPr>
            <a:r>
              <a:rPr lang="es-MX" sz="1700" dirty="0">
                <a:solidFill>
                  <a:prstClr val="black">
                    <a:lumMod val="75000"/>
                    <a:lumOff val="25000"/>
                  </a:prstClr>
                </a:solidFill>
              </a:rPr>
              <a:t>Estrategias de enseñanza:  Elaboración de situaciones problema y  desarrollo de serie de ejercicios. Organizador de información en tablas y gráficas.</a:t>
            </a:r>
          </a:p>
          <a:p>
            <a:pPr lvl="0" algn="just">
              <a:buClr>
                <a:srgbClr val="A53010"/>
              </a:buClr>
            </a:pPr>
            <a:r>
              <a:rPr lang="es-MX" sz="1700" dirty="0">
                <a:solidFill>
                  <a:prstClr val="black">
                    <a:lumMod val="75000"/>
                    <a:lumOff val="25000"/>
                  </a:prstClr>
                </a:solidFill>
              </a:rPr>
              <a:t>Perfil de egreso: El alumno </a:t>
            </a:r>
            <a:r>
              <a:rPr lang="es-MX" sz="1700" dirty="0" smtClean="0">
                <a:solidFill>
                  <a:prstClr val="black">
                    <a:lumMod val="75000"/>
                    <a:lumOff val="25000"/>
                  </a:prstClr>
                </a:solidFill>
              </a:rPr>
              <a:t>calcula </a:t>
            </a:r>
            <a:r>
              <a:rPr lang="es-MX" sz="1700" dirty="0">
                <a:solidFill>
                  <a:prstClr val="black">
                    <a:lumMod val="75000"/>
                    <a:lumOff val="25000"/>
                  </a:prstClr>
                </a:solidFill>
              </a:rPr>
              <a:t>las medidas de </a:t>
            </a:r>
            <a:r>
              <a:rPr lang="es-MX" sz="1700" dirty="0" smtClean="0">
                <a:solidFill>
                  <a:prstClr val="black">
                    <a:lumMod val="75000"/>
                    <a:lumOff val="25000"/>
                  </a:prstClr>
                </a:solidFill>
              </a:rPr>
              <a:t>dispersión e interpreta los resultados con base a la problemática expuesta, analizando como se distribuyen los datos recopilados en una investigación de campo. Así mismo, puede realizar predicciones o pronósticos mediante la recta de regresión.  </a:t>
            </a:r>
            <a:endParaRPr lang="es-MX" sz="1700" dirty="0">
              <a:solidFill>
                <a:prstClr val="black">
                  <a:lumMod val="75000"/>
                  <a:lumOff val="25000"/>
                </a:prstClr>
              </a:solidFill>
            </a:endParaRPr>
          </a:p>
        </p:txBody>
      </p:sp>
    </p:spTree>
    <p:extLst>
      <p:ext uri="{BB962C8B-B14F-4D97-AF65-F5344CB8AC3E}">
        <p14:creationId xmlns:p14="http://schemas.microsoft.com/office/powerpoint/2010/main" val="25619924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Recta de regresión</a:t>
            </a:r>
            <a:br>
              <a:rPr lang="es-MX" dirty="0" smtClean="0"/>
            </a:br>
            <a:endParaRPr lang="es-MX" dirty="0"/>
          </a:p>
        </p:txBody>
      </p:sp>
      <p:sp>
        <p:nvSpPr>
          <p:cNvPr id="3" name="Marcador de contenido 2"/>
          <p:cNvSpPr>
            <a:spLocks noGrp="1"/>
          </p:cNvSpPr>
          <p:nvPr>
            <p:ph idx="1"/>
          </p:nvPr>
        </p:nvSpPr>
        <p:spPr/>
        <p:txBody>
          <a:bodyPr>
            <a:normAutofit lnSpcReduction="10000"/>
          </a:bodyPr>
          <a:lstStyle/>
          <a:p>
            <a:pPr algn="just"/>
            <a:r>
              <a:rPr lang="es-MX" sz="2400" dirty="0" smtClean="0"/>
              <a:t>Una recta de regresión  o de ajuste se obtiene  por el método de mínimos cuadrados. Es una recta que hace mínima la suma de las desviaciones de cada punto con respecto a la recta. </a:t>
            </a:r>
          </a:p>
          <a:p>
            <a:pPr algn="just"/>
            <a:r>
              <a:rPr lang="es-MX" sz="2400" dirty="0" smtClean="0"/>
              <a:t>Una característica importante de la Recta de regresión, es que pasa por el centro de gravedad en el diagrama de dispersión.</a:t>
            </a:r>
          </a:p>
          <a:p>
            <a:pPr algn="just"/>
            <a:r>
              <a:rPr lang="es-MX" sz="2400" dirty="0" smtClean="0"/>
              <a:t>La principal aplicación de una recta de regresión, es la de obtener estimaciones o predicciones sobre un valor a partir del conjunto de datos</a:t>
            </a:r>
            <a:r>
              <a:rPr lang="es-MX" dirty="0" smtClean="0"/>
              <a:t>. </a:t>
            </a:r>
            <a:endParaRPr lang="es-MX" dirty="0"/>
          </a:p>
        </p:txBody>
      </p:sp>
    </p:spTree>
    <p:extLst>
      <p:ext uri="{BB962C8B-B14F-4D97-AF65-F5344CB8AC3E}">
        <p14:creationId xmlns:p14="http://schemas.microsoft.com/office/powerpoint/2010/main" val="384874954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92925" y="505775"/>
            <a:ext cx="8911687" cy="1280890"/>
          </a:xfrm>
        </p:spPr>
        <p:txBody>
          <a:bodyPr/>
          <a:lstStyle/>
          <a:p>
            <a:r>
              <a:rPr lang="es-MX" dirty="0" smtClean="0"/>
              <a:t>Datos </a:t>
            </a:r>
            <a:r>
              <a:rPr lang="es-MX" dirty="0" err="1" smtClean="0"/>
              <a:t>bivariados</a:t>
            </a:r>
            <a:r>
              <a:rPr lang="es-MX" dirty="0" smtClean="0"/>
              <a:t/>
            </a:r>
            <a:br>
              <a:rPr lang="es-MX" dirty="0" smtClean="0"/>
            </a:br>
            <a:endParaRPr lang="es-MX" dirty="0"/>
          </a:p>
        </p:txBody>
      </p:sp>
      <p:sp>
        <p:nvSpPr>
          <p:cNvPr id="3" name="Marcador de contenido 2"/>
          <p:cNvSpPr>
            <a:spLocks noGrp="1"/>
          </p:cNvSpPr>
          <p:nvPr>
            <p:ph idx="1"/>
          </p:nvPr>
        </p:nvSpPr>
        <p:spPr>
          <a:xfrm>
            <a:off x="2610075" y="1639910"/>
            <a:ext cx="8915400" cy="4765002"/>
          </a:xfrm>
        </p:spPr>
        <p:txBody>
          <a:bodyPr/>
          <a:lstStyle/>
          <a:p>
            <a:pPr algn="just"/>
            <a:r>
              <a:rPr lang="es-MX" sz="2400" dirty="0" smtClean="0"/>
              <a:t>Al conjunto de valores asignados a dos variables distintas obtenidas del mismo elemento de una población o muestra, le llamamos datos </a:t>
            </a:r>
            <a:r>
              <a:rPr lang="es-MX" sz="2400" dirty="0" err="1" smtClean="0"/>
              <a:t>bivariados</a:t>
            </a:r>
            <a:r>
              <a:rPr lang="es-MX" sz="2400" dirty="0" smtClean="0"/>
              <a:t>. </a:t>
            </a:r>
          </a:p>
          <a:p>
            <a:pPr algn="just"/>
            <a:r>
              <a:rPr lang="es-MX" sz="2400" dirty="0" smtClean="0"/>
              <a:t>Para todos los casos, a la primera característica le asignamos la variable “x” y a la segunda la variable “y”</a:t>
            </a:r>
          </a:p>
          <a:p>
            <a:endParaRPr lang="es-MX" dirty="0"/>
          </a:p>
        </p:txBody>
      </p:sp>
      <p:graphicFrame>
        <p:nvGraphicFramePr>
          <p:cNvPr id="4" name="Tabla 3"/>
          <p:cNvGraphicFramePr>
            <a:graphicFrameLocks noGrp="1"/>
          </p:cNvGraphicFramePr>
          <p:nvPr>
            <p:extLst>
              <p:ext uri="{D42A27DB-BD31-4B8C-83A1-F6EECF244321}">
                <p14:modId xmlns:p14="http://schemas.microsoft.com/office/powerpoint/2010/main" val="2547363011"/>
              </p:ext>
            </p:extLst>
          </p:nvPr>
        </p:nvGraphicFramePr>
        <p:xfrm>
          <a:off x="5058623" y="4022411"/>
          <a:ext cx="3976578" cy="1463040"/>
        </p:xfrm>
        <a:graphic>
          <a:graphicData uri="http://schemas.openxmlformats.org/drawingml/2006/table">
            <a:tbl>
              <a:tblPr firstRow="1" bandRow="1">
                <a:tableStyleId>{5C22544A-7EE6-4342-B048-85BDC9FD1C3A}</a:tableStyleId>
              </a:tblPr>
              <a:tblGrid>
                <a:gridCol w="1988289"/>
                <a:gridCol w="1988289"/>
              </a:tblGrid>
              <a:tr h="280699">
                <a:tc>
                  <a:txBody>
                    <a:bodyPr/>
                    <a:lstStyle/>
                    <a:p>
                      <a:r>
                        <a:rPr lang="es-MX" dirty="0" smtClean="0"/>
                        <a:t>Edad “ x “ años</a:t>
                      </a:r>
                      <a:endParaRPr lang="es-MX" dirty="0"/>
                    </a:p>
                  </a:txBody>
                  <a:tcPr/>
                </a:tc>
                <a:tc>
                  <a:txBody>
                    <a:bodyPr/>
                    <a:lstStyle/>
                    <a:p>
                      <a:r>
                        <a:rPr lang="es-MX" dirty="0" smtClean="0"/>
                        <a:t>Peso</a:t>
                      </a:r>
                      <a:r>
                        <a:rPr lang="es-MX" baseline="0" dirty="0" smtClean="0"/>
                        <a:t>   “ y “  Kg. </a:t>
                      </a:r>
                      <a:endParaRPr lang="es-MX" dirty="0"/>
                    </a:p>
                  </a:txBody>
                  <a:tcPr/>
                </a:tc>
              </a:tr>
              <a:tr h="280699">
                <a:tc>
                  <a:txBody>
                    <a:bodyPr/>
                    <a:lstStyle/>
                    <a:p>
                      <a:pPr algn="ctr"/>
                      <a:r>
                        <a:rPr lang="es-MX" dirty="0" smtClean="0"/>
                        <a:t>2</a:t>
                      </a:r>
                      <a:endParaRPr lang="es-MX" dirty="0"/>
                    </a:p>
                  </a:txBody>
                  <a:tcPr/>
                </a:tc>
                <a:tc>
                  <a:txBody>
                    <a:bodyPr/>
                    <a:lstStyle/>
                    <a:p>
                      <a:pPr algn="ctr"/>
                      <a:r>
                        <a:rPr lang="es-MX" dirty="0" smtClean="0"/>
                        <a:t>10</a:t>
                      </a:r>
                      <a:endParaRPr lang="es-MX" dirty="0"/>
                    </a:p>
                  </a:txBody>
                  <a:tcPr/>
                </a:tc>
              </a:tr>
              <a:tr h="280699">
                <a:tc>
                  <a:txBody>
                    <a:bodyPr/>
                    <a:lstStyle/>
                    <a:p>
                      <a:pPr algn="ctr"/>
                      <a:r>
                        <a:rPr lang="es-MX" dirty="0" smtClean="0"/>
                        <a:t>4</a:t>
                      </a:r>
                      <a:endParaRPr lang="es-MX" dirty="0"/>
                    </a:p>
                  </a:txBody>
                  <a:tcPr/>
                </a:tc>
                <a:tc>
                  <a:txBody>
                    <a:bodyPr/>
                    <a:lstStyle/>
                    <a:p>
                      <a:pPr algn="ctr"/>
                      <a:r>
                        <a:rPr lang="es-MX" dirty="0" smtClean="0"/>
                        <a:t>14</a:t>
                      </a:r>
                      <a:endParaRPr lang="es-MX" dirty="0"/>
                    </a:p>
                  </a:txBody>
                  <a:tcPr/>
                </a:tc>
              </a:tr>
              <a:tr h="280699">
                <a:tc>
                  <a:txBody>
                    <a:bodyPr/>
                    <a:lstStyle/>
                    <a:p>
                      <a:pPr algn="ctr"/>
                      <a:r>
                        <a:rPr lang="es-MX" dirty="0" smtClean="0"/>
                        <a:t>6</a:t>
                      </a:r>
                      <a:endParaRPr lang="es-MX" dirty="0"/>
                    </a:p>
                  </a:txBody>
                  <a:tcPr/>
                </a:tc>
                <a:tc>
                  <a:txBody>
                    <a:bodyPr/>
                    <a:lstStyle/>
                    <a:p>
                      <a:pPr algn="ctr"/>
                      <a:r>
                        <a:rPr lang="es-MX" dirty="0" smtClean="0"/>
                        <a:t>16</a:t>
                      </a:r>
                      <a:endParaRPr lang="es-MX" dirty="0"/>
                    </a:p>
                  </a:txBody>
                  <a:tcPr/>
                </a:tc>
              </a:tr>
            </a:tbl>
          </a:graphicData>
        </a:graphic>
      </p:graphicFrame>
    </p:spTree>
    <p:extLst>
      <p:ext uri="{BB962C8B-B14F-4D97-AF65-F5344CB8AC3E}">
        <p14:creationId xmlns:p14="http://schemas.microsoft.com/office/powerpoint/2010/main" val="327804427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Diagrama de dispersión</a:t>
            </a:r>
            <a:br>
              <a:rPr lang="es-MX" dirty="0" smtClean="0"/>
            </a:br>
            <a:endParaRPr lang="es-MX" dirty="0"/>
          </a:p>
        </p:txBody>
      </p:sp>
      <p:sp>
        <p:nvSpPr>
          <p:cNvPr id="3" name="Marcador de contenido 2"/>
          <p:cNvSpPr>
            <a:spLocks noGrp="1"/>
          </p:cNvSpPr>
          <p:nvPr>
            <p:ph idx="1"/>
          </p:nvPr>
        </p:nvSpPr>
        <p:spPr>
          <a:xfrm>
            <a:off x="2589212" y="1905000"/>
            <a:ext cx="8915400" cy="4006222"/>
          </a:xfrm>
        </p:spPr>
        <p:txBody>
          <a:bodyPr>
            <a:normAutofit/>
          </a:bodyPr>
          <a:lstStyle/>
          <a:p>
            <a:r>
              <a:rPr lang="es-MX" sz="2400" dirty="0" smtClean="0"/>
              <a:t>Es la representación gráfica en un sistema coordenado rectangular de todos los pares ordenados que forman los datos </a:t>
            </a:r>
            <a:r>
              <a:rPr lang="es-MX" sz="2400" dirty="0" err="1" smtClean="0"/>
              <a:t>bivariados</a:t>
            </a:r>
            <a:r>
              <a:rPr lang="es-MX" sz="2400" dirty="0" smtClean="0"/>
              <a:t>. </a:t>
            </a:r>
          </a:p>
          <a:p>
            <a:endParaRPr lang="es-MX" sz="2400" dirty="0"/>
          </a:p>
        </p:txBody>
      </p:sp>
      <p:pic>
        <p:nvPicPr>
          <p:cNvPr id="4" name="Imagen 3"/>
          <p:cNvPicPr>
            <a:picLocks noChangeAspect="1"/>
          </p:cNvPicPr>
          <p:nvPr/>
        </p:nvPicPr>
        <p:blipFill>
          <a:blip r:embed="rId2"/>
          <a:stretch>
            <a:fillRect/>
          </a:stretch>
        </p:blipFill>
        <p:spPr>
          <a:xfrm>
            <a:off x="4522788" y="3399833"/>
            <a:ext cx="4443227" cy="2511389"/>
          </a:xfrm>
          <a:prstGeom prst="rect">
            <a:avLst/>
          </a:prstGeom>
        </p:spPr>
      </p:pic>
      <p:sp>
        <p:nvSpPr>
          <p:cNvPr id="6" name="Rectángulo 5"/>
          <p:cNvSpPr/>
          <p:nvPr/>
        </p:nvSpPr>
        <p:spPr>
          <a:xfrm>
            <a:off x="2870015" y="6139822"/>
            <a:ext cx="6096000" cy="338554"/>
          </a:xfrm>
          <a:prstGeom prst="rect">
            <a:avLst/>
          </a:prstGeom>
        </p:spPr>
        <p:txBody>
          <a:bodyPr>
            <a:spAutoFit/>
          </a:bodyPr>
          <a:lstStyle/>
          <a:p>
            <a:r>
              <a:rPr lang="es-MX" sz="800" dirty="0"/>
              <a:t>https://encrypted-tbn0.gstatic.com/images?q=tbn:ANd9GcQuHy-9iPhA7DsmrCtg7dODeNIO3cZEuEZoIcy9ICruGBLYQ6F3</a:t>
            </a:r>
          </a:p>
        </p:txBody>
      </p:sp>
    </p:spTree>
    <p:extLst>
      <p:ext uri="{BB962C8B-B14F-4D97-AF65-F5344CB8AC3E}">
        <p14:creationId xmlns:p14="http://schemas.microsoft.com/office/powerpoint/2010/main" val="325551113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92925" y="624110"/>
            <a:ext cx="8911687" cy="844082"/>
          </a:xfrm>
        </p:spPr>
        <p:txBody>
          <a:bodyPr/>
          <a:lstStyle/>
          <a:p>
            <a:r>
              <a:rPr lang="es-MX" dirty="0" smtClean="0"/>
              <a:t>Centro de gravedad o </a:t>
            </a:r>
            <a:r>
              <a:rPr lang="es-MX" dirty="0" err="1" smtClean="0"/>
              <a:t>centroide</a:t>
            </a:r>
            <a:r>
              <a:rPr lang="es-MX" dirty="0" smtClean="0"/>
              <a:t> </a:t>
            </a:r>
            <a:endParaRPr lang="es-MX" dirty="0"/>
          </a:p>
        </p:txBody>
      </p:sp>
      <p:sp>
        <p:nvSpPr>
          <p:cNvPr id="3" name="Marcador de contenido 2"/>
          <p:cNvSpPr>
            <a:spLocks noGrp="1"/>
          </p:cNvSpPr>
          <p:nvPr>
            <p:ph idx="1"/>
          </p:nvPr>
        </p:nvSpPr>
        <p:spPr>
          <a:xfrm>
            <a:off x="2589212" y="1854558"/>
            <a:ext cx="8915400" cy="4056664"/>
          </a:xfrm>
        </p:spPr>
        <p:txBody>
          <a:bodyPr/>
          <a:lstStyle/>
          <a:p>
            <a:r>
              <a:rPr lang="es-MX" sz="2400" dirty="0" smtClean="0"/>
              <a:t>Es el punto de equilibrio de un conjunto de datos en un diagrama de dispersión, sus coordenadas son:</a:t>
            </a:r>
          </a:p>
          <a:p>
            <a:pPr marL="2286000" lvl="5" indent="0">
              <a:buNone/>
            </a:pPr>
            <a:r>
              <a:rPr lang="es-MX" sz="2800" dirty="0" smtClean="0"/>
              <a:t>	( x  ,   y )</a:t>
            </a:r>
          </a:p>
          <a:p>
            <a:pPr marL="2286000" lvl="5" indent="0">
              <a:buNone/>
            </a:pPr>
            <a:endParaRPr lang="es-MX" sz="2800" dirty="0" smtClean="0"/>
          </a:p>
          <a:p>
            <a:pPr marL="2286000" lvl="5" indent="0">
              <a:buNone/>
            </a:pPr>
            <a:r>
              <a:rPr lang="es-MX" sz="1800" dirty="0" smtClean="0"/>
              <a:t>Donde:</a:t>
            </a:r>
          </a:p>
          <a:p>
            <a:pPr marL="2286000" lvl="5" indent="0">
              <a:buNone/>
            </a:pPr>
            <a:r>
              <a:rPr lang="es-MX" sz="1800" dirty="0" smtClean="0"/>
              <a:t>X : Es la media aritmética de los primeros elementos</a:t>
            </a:r>
          </a:p>
          <a:p>
            <a:pPr marL="2286000" lvl="5" indent="0">
              <a:buNone/>
            </a:pPr>
            <a:r>
              <a:rPr lang="es-MX" sz="1800" dirty="0" smtClean="0"/>
              <a:t>Y : Es la media aritmética de los segundos elementos </a:t>
            </a:r>
            <a:endParaRPr lang="es-MX" sz="1800" dirty="0"/>
          </a:p>
        </p:txBody>
      </p:sp>
      <p:cxnSp>
        <p:nvCxnSpPr>
          <p:cNvPr id="5" name="Conector recto 4"/>
          <p:cNvCxnSpPr/>
          <p:nvPr/>
        </p:nvCxnSpPr>
        <p:spPr>
          <a:xfrm>
            <a:off x="5600700" y="2867891"/>
            <a:ext cx="228600" cy="0"/>
          </a:xfrm>
          <a:prstGeom prst="line">
            <a:avLst/>
          </a:prstGeom>
        </p:spPr>
        <p:style>
          <a:lnRef idx="1">
            <a:schemeClr val="dk1"/>
          </a:lnRef>
          <a:fillRef idx="0">
            <a:schemeClr val="dk1"/>
          </a:fillRef>
          <a:effectRef idx="0">
            <a:schemeClr val="dk1"/>
          </a:effectRef>
          <a:fontRef idx="minor">
            <a:schemeClr val="tx1"/>
          </a:fontRef>
        </p:style>
      </p:cxnSp>
      <p:cxnSp>
        <p:nvCxnSpPr>
          <p:cNvPr id="7" name="Conector recto 6"/>
          <p:cNvCxnSpPr/>
          <p:nvPr/>
        </p:nvCxnSpPr>
        <p:spPr>
          <a:xfrm>
            <a:off x="6400800" y="2867891"/>
            <a:ext cx="218209" cy="0"/>
          </a:xfrm>
          <a:prstGeom prst="line">
            <a:avLst/>
          </a:prstGeom>
        </p:spPr>
        <p:style>
          <a:lnRef idx="1">
            <a:schemeClr val="dk1"/>
          </a:lnRef>
          <a:fillRef idx="0">
            <a:schemeClr val="dk1"/>
          </a:fillRef>
          <a:effectRef idx="0">
            <a:schemeClr val="dk1"/>
          </a:effectRef>
          <a:fontRef idx="minor">
            <a:schemeClr val="tx1"/>
          </a:fontRef>
        </p:style>
      </p:cxnSp>
      <p:cxnSp>
        <p:nvCxnSpPr>
          <p:cNvPr id="9" name="Conector recto 8"/>
          <p:cNvCxnSpPr/>
          <p:nvPr/>
        </p:nvCxnSpPr>
        <p:spPr>
          <a:xfrm flipV="1">
            <a:off x="4965171" y="4206708"/>
            <a:ext cx="280555" cy="10391"/>
          </a:xfrm>
          <a:prstGeom prst="line">
            <a:avLst/>
          </a:prstGeom>
        </p:spPr>
        <p:style>
          <a:lnRef idx="1">
            <a:schemeClr val="dk1"/>
          </a:lnRef>
          <a:fillRef idx="0">
            <a:schemeClr val="dk1"/>
          </a:fillRef>
          <a:effectRef idx="0">
            <a:schemeClr val="dk1"/>
          </a:effectRef>
          <a:fontRef idx="minor">
            <a:schemeClr val="tx1"/>
          </a:fontRef>
        </p:style>
      </p:cxnSp>
      <p:cxnSp>
        <p:nvCxnSpPr>
          <p:cNvPr id="11" name="Conector recto 10"/>
          <p:cNvCxnSpPr/>
          <p:nvPr/>
        </p:nvCxnSpPr>
        <p:spPr>
          <a:xfrm>
            <a:off x="4965170" y="4656005"/>
            <a:ext cx="280555" cy="0"/>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96449565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Ecuación de la recta de regresión</a:t>
            </a:r>
            <a:br>
              <a:rPr lang="es-MX" dirty="0" smtClean="0"/>
            </a:br>
            <a:endParaRPr lang="es-MX" dirty="0"/>
          </a:p>
        </p:txBody>
      </p:sp>
      <p:sp>
        <p:nvSpPr>
          <p:cNvPr id="3" name="Marcador de contenido 2"/>
          <p:cNvSpPr>
            <a:spLocks noGrp="1"/>
          </p:cNvSpPr>
          <p:nvPr>
            <p:ph idx="1"/>
          </p:nvPr>
        </p:nvSpPr>
        <p:spPr>
          <a:xfrm>
            <a:off x="2589212" y="1390918"/>
            <a:ext cx="8915400" cy="4520304"/>
          </a:xfrm>
        </p:spPr>
        <p:txBody>
          <a:bodyPr/>
          <a:lstStyle/>
          <a:p>
            <a:pPr algn="just"/>
            <a:r>
              <a:rPr lang="es-MX" sz="2400" dirty="0" smtClean="0"/>
              <a:t>Se determina de acuerdo a las condiciones que cumple el conjunto de puntos que la forman.</a:t>
            </a:r>
          </a:p>
          <a:p>
            <a:pPr algn="just"/>
            <a:r>
              <a:rPr lang="es-MX" sz="2400" dirty="0" smtClean="0"/>
              <a:t>La ecuación de la recta es: </a:t>
            </a:r>
          </a:p>
          <a:p>
            <a:pPr marL="3200400" lvl="7" indent="0">
              <a:buNone/>
            </a:pPr>
            <a:r>
              <a:rPr lang="es-MX" sz="2400" b="1" dirty="0" smtClean="0"/>
              <a:t>Y = mx + b </a:t>
            </a:r>
          </a:p>
          <a:p>
            <a:pPr marL="0" indent="0">
              <a:buNone/>
            </a:pPr>
            <a:r>
              <a:rPr lang="es-MX" dirty="0" smtClean="0"/>
              <a:t>	</a:t>
            </a:r>
            <a:r>
              <a:rPr lang="es-MX" sz="2000" dirty="0" smtClean="0"/>
              <a:t>Donde:</a:t>
            </a:r>
            <a:r>
              <a:rPr lang="es-MX" sz="2000" b="1" dirty="0" smtClean="0"/>
              <a:t> </a:t>
            </a:r>
          </a:p>
          <a:p>
            <a:pPr marL="0" indent="0">
              <a:buNone/>
            </a:pPr>
            <a:r>
              <a:rPr lang="es-MX" sz="2000" b="1" dirty="0" smtClean="0"/>
              <a:t>	m es la pendiente al origen </a:t>
            </a:r>
            <a:r>
              <a:rPr lang="es-MX" sz="2000" dirty="0" smtClean="0"/>
              <a:t>y se determina como la tangente de </a:t>
            </a:r>
            <a:r>
              <a:rPr lang="es-MX" sz="2000" dirty="0" smtClean="0"/>
              <a:t>   	su </a:t>
            </a:r>
            <a:r>
              <a:rPr lang="es-MX" sz="2000" dirty="0" smtClean="0"/>
              <a:t>	ángulo de inclinación de la recta con respecto al eje “X”. </a:t>
            </a:r>
          </a:p>
          <a:p>
            <a:pPr marL="0" indent="0">
              <a:buNone/>
            </a:pPr>
            <a:r>
              <a:rPr lang="es-MX" sz="2000" b="1" dirty="0" smtClean="0"/>
              <a:t>	b es la ordenada al origen, </a:t>
            </a:r>
            <a:r>
              <a:rPr lang="es-MX" sz="2000" dirty="0" smtClean="0"/>
              <a:t>indicando el valor en el cual la recta 	intersecta el eje “y”</a:t>
            </a:r>
          </a:p>
        </p:txBody>
      </p:sp>
    </p:spTree>
    <p:extLst>
      <p:ext uri="{BB962C8B-B14F-4D97-AF65-F5344CB8AC3E}">
        <p14:creationId xmlns:p14="http://schemas.microsoft.com/office/powerpoint/2010/main" val="29337884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200" dirty="0" smtClean="0"/>
              <a:t>Pendiente de la recta y ordenada al origen </a:t>
            </a:r>
            <a:endParaRPr lang="es-MX" sz="3200" dirty="0"/>
          </a:p>
        </p:txBody>
      </p:sp>
      <p:sp>
        <p:nvSpPr>
          <p:cNvPr id="3" name="Marcador de contenido 2"/>
          <p:cNvSpPr>
            <a:spLocks noGrp="1"/>
          </p:cNvSpPr>
          <p:nvPr>
            <p:ph idx="1"/>
          </p:nvPr>
        </p:nvSpPr>
        <p:spPr>
          <a:xfrm>
            <a:off x="2589212" y="1674254"/>
            <a:ext cx="8915400" cy="4236968"/>
          </a:xfrm>
        </p:spPr>
        <p:txBody>
          <a:bodyPr/>
          <a:lstStyle/>
          <a:p>
            <a:r>
              <a:rPr lang="es-MX" sz="2400" dirty="0" smtClean="0"/>
              <a:t>Para obtener los valores de la pendiente de la recta y la ordenada al origen empleamos las siguientes fórmulas:</a:t>
            </a:r>
          </a:p>
          <a:p>
            <a:pPr marL="0" indent="0">
              <a:buNone/>
            </a:pPr>
            <a:endParaRPr lang="es-MX" dirty="0"/>
          </a:p>
          <a:p>
            <a:pPr marL="0" indent="0">
              <a:buNone/>
            </a:pPr>
            <a:r>
              <a:rPr lang="es-MX" dirty="0" smtClean="0"/>
              <a:t>		</a:t>
            </a:r>
            <a:r>
              <a:rPr lang="es-MX" sz="2400" dirty="0" smtClean="0"/>
              <a:t>m = </a:t>
            </a:r>
            <a:r>
              <a:rPr lang="es-MX" sz="2400" dirty="0" err="1" smtClean="0"/>
              <a:t>cov</a:t>
            </a:r>
            <a:r>
              <a:rPr lang="es-MX" sz="2400" dirty="0" smtClean="0"/>
              <a:t>( x y </a:t>
            </a:r>
            <a:r>
              <a:rPr lang="es-MX" sz="2400" dirty="0" smtClean="0"/>
              <a:t>)</a:t>
            </a:r>
          </a:p>
          <a:p>
            <a:pPr marL="0" indent="0">
              <a:buNone/>
            </a:pPr>
            <a:r>
              <a:rPr lang="es-MX" sz="2400" dirty="0" smtClean="0"/>
              <a:t>	    		   </a:t>
            </a:r>
            <a:r>
              <a:rPr lang="es-MX" sz="2400" dirty="0" err="1" smtClean="0"/>
              <a:t>var</a:t>
            </a:r>
            <a:r>
              <a:rPr lang="es-MX" sz="2400" dirty="0" smtClean="0"/>
              <a:t> x </a:t>
            </a:r>
          </a:p>
          <a:p>
            <a:pPr marL="0" indent="0">
              <a:buNone/>
            </a:pPr>
            <a:endParaRPr lang="es-MX" sz="2400" dirty="0"/>
          </a:p>
          <a:p>
            <a:pPr marL="0" indent="0">
              <a:buNone/>
            </a:pPr>
            <a:r>
              <a:rPr lang="es-MX" sz="2400" dirty="0" smtClean="0"/>
              <a:t>		b = y – m x</a:t>
            </a:r>
            <a:endParaRPr lang="es-MX" sz="2400" dirty="0"/>
          </a:p>
        </p:txBody>
      </p:sp>
      <p:cxnSp>
        <p:nvCxnSpPr>
          <p:cNvPr id="5" name="Conector recto 4"/>
          <p:cNvCxnSpPr/>
          <p:nvPr/>
        </p:nvCxnSpPr>
        <p:spPr>
          <a:xfrm flipV="1">
            <a:off x="4177145" y="3464417"/>
            <a:ext cx="1386528" cy="12001"/>
          </a:xfrm>
          <a:prstGeom prst="line">
            <a:avLst/>
          </a:prstGeom>
        </p:spPr>
        <p:style>
          <a:lnRef idx="1">
            <a:schemeClr val="dk1"/>
          </a:lnRef>
          <a:fillRef idx="0">
            <a:schemeClr val="dk1"/>
          </a:fillRef>
          <a:effectRef idx="0">
            <a:schemeClr val="dk1"/>
          </a:effectRef>
          <a:fontRef idx="minor">
            <a:schemeClr val="tx1"/>
          </a:fontRef>
        </p:style>
      </p:cxnSp>
      <p:cxnSp>
        <p:nvCxnSpPr>
          <p:cNvPr id="7" name="Conector recto 6"/>
          <p:cNvCxnSpPr/>
          <p:nvPr/>
        </p:nvCxnSpPr>
        <p:spPr>
          <a:xfrm>
            <a:off x="4118151" y="4514192"/>
            <a:ext cx="228600" cy="10391"/>
          </a:xfrm>
          <a:prstGeom prst="line">
            <a:avLst/>
          </a:prstGeom>
        </p:spPr>
        <p:style>
          <a:lnRef idx="1">
            <a:schemeClr val="dk1"/>
          </a:lnRef>
          <a:fillRef idx="0">
            <a:schemeClr val="dk1"/>
          </a:fillRef>
          <a:effectRef idx="0">
            <a:schemeClr val="dk1"/>
          </a:effectRef>
          <a:fontRef idx="minor">
            <a:schemeClr val="tx1"/>
          </a:fontRef>
        </p:style>
      </p:cxnSp>
      <p:cxnSp>
        <p:nvCxnSpPr>
          <p:cNvPr id="10" name="Conector recto 9"/>
          <p:cNvCxnSpPr/>
          <p:nvPr/>
        </p:nvCxnSpPr>
        <p:spPr>
          <a:xfrm>
            <a:off x="4967447" y="4508996"/>
            <a:ext cx="228600" cy="10391"/>
          </a:xfrm>
          <a:prstGeom prst="line">
            <a:avLst/>
          </a:prstGeom>
        </p:spPr>
        <p:style>
          <a:lnRef idx="1">
            <a:schemeClr val="dk1"/>
          </a:lnRef>
          <a:fillRef idx="0">
            <a:schemeClr val="dk1"/>
          </a:fillRef>
          <a:effectRef idx="0">
            <a:schemeClr val="dk1"/>
          </a:effectRef>
          <a:fontRef idx="minor">
            <a:schemeClr val="tx1"/>
          </a:fontRef>
        </p:style>
      </p:cxnSp>
      <p:pic>
        <p:nvPicPr>
          <p:cNvPr id="13" name="Imagen 12"/>
          <p:cNvPicPr>
            <a:picLocks noChangeAspect="1"/>
          </p:cNvPicPr>
          <p:nvPr/>
        </p:nvPicPr>
        <p:blipFill>
          <a:blip r:embed="rId2"/>
          <a:stretch>
            <a:fillRect/>
          </a:stretch>
        </p:blipFill>
        <p:spPr>
          <a:xfrm>
            <a:off x="6273944" y="3130788"/>
            <a:ext cx="3343275" cy="2562225"/>
          </a:xfrm>
          <a:prstGeom prst="rect">
            <a:avLst/>
          </a:prstGeom>
        </p:spPr>
      </p:pic>
      <p:sp>
        <p:nvSpPr>
          <p:cNvPr id="14" name="Rectángulo 13"/>
          <p:cNvSpPr/>
          <p:nvPr/>
        </p:nvSpPr>
        <p:spPr>
          <a:xfrm>
            <a:off x="6273944" y="6032100"/>
            <a:ext cx="6096000" cy="215444"/>
          </a:xfrm>
          <a:prstGeom prst="rect">
            <a:avLst/>
          </a:prstGeom>
        </p:spPr>
        <p:txBody>
          <a:bodyPr>
            <a:spAutoFit/>
          </a:bodyPr>
          <a:lstStyle/>
          <a:p>
            <a:r>
              <a:rPr lang="es-MX" sz="800" dirty="0"/>
              <a:t>http://www.sc.ehu.es/sbweb/fisica/cinematica/regresion/Cine_23.gif</a:t>
            </a:r>
          </a:p>
        </p:txBody>
      </p:sp>
    </p:spTree>
    <p:extLst>
      <p:ext uri="{BB962C8B-B14F-4D97-AF65-F5344CB8AC3E}">
        <p14:creationId xmlns:p14="http://schemas.microsoft.com/office/powerpoint/2010/main" val="75210526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Series de tiempo</a:t>
            </a:r>
            <a:endParaRPr lang="es-MX" dirty="0"/>
          </a:p>
        </p:txBody>
      </p:sp>
      <p:sp>
        <p:nvSpPr>
          <p:cNvPr id="3" name="Marcador de contenido 2"/>
          <p:cNvSpPr>
            <a:spLocks noGrp="1"/>
          </p:cNvSpPr>
          <p:nvPr>
            <p:ph idx="1"/>
          </p:nvPr>
        </p:nvSpPr>
        <p:spPr>
          <a:xfrm>
            <a:off x="2589212" y="1257299"/>
            <a:ext cx="8915400" cy="4976075"/>
          </a:xfrm>
        </p:spPr>
        <p:txBody>
          <a:bodyPr/>
          <a:lstStyle/>
          <a:p>
            <a:pPr marL="0" indent="0" algn="just">
              <a:buNone/>
            </a:pPr>
            <a:r>
              <a:rPr lang="es-MX" sz="2000" dirty="0" smtClean="0"/>
              <a:t>Una serie de tiempo es un conjunto de datos </a:t>
            </a:r>
            <a:r>
              <a:rPr lang="es-MX" sz="2000" dirty="0" err="1" smtClean="0"/>
              <a:t>bivariados</a:t>
            </a:r>
            <a:r>
              <a:rPr lang="es-MX" sz="2000" dirty="0" smtClean="0"/>
              <a:t> ( x, y ) en los cuales los primeros elementos X corresponden a la variable tiempo, que se expresan en siglos, décadas, años, semestres, meses, semanas, días, horas, minutos, etc.</a:t>
            </a:r>
          </a:p>
          <a:p>
            <a:pPr marL="0" indent="0" algn="just">
              <a:buNone/>
            </a:pPr>
            <a:r>
              <a:rPr lang="es-MX" sz="2000" dirty="0" smtClean="0"/>
              <a:t>El objetivo de realizar estimaciones es para realizar predicciones o pronósticos de lo que puede suceder con base en datos conocidos, ya sean presentes o pasados. </a:t>
            </a:r>
            <a:endParaRPr lang="es-MX" sz="2000" dirty="0"/>
          </a:p>
          <a:p>
            <a:pPr algn="just"/>
            <a:r>
              <a:rPr lang="es-MX" sz="2000" dirty="0" smtClean="0"/>
              <a:t>Para estimar un valor de “y” se sustituye el valor de “x” en la ecuación de la recta de regresión y se obtiene el valor esperado para  “y”. </a:t>
            </a:r>
          </a:p>
          <a:p>
            <a:endParaRPr lang="es-MX" dirty="0"/>
          </a:p>
        </p:txBody>
      </p:sp>
      <p:graphicFrame>
        <p:nvGraphicFramePr>
          <p:cNvPr id="5" name="Tabla 4"/>
          <p:cNvGraphicFramePr>
            <a:graphicFrameLocks noGrp="1"/>
          </p:cNvGraphicFramePr>
          <p:nvPr>
            <p:extLst>
              <p:ext uri="{D42A27DB-BD31-4B8C-83A1-F6EECF244321}">
                <p14:modId xmlns:p14="http://schemas.microsoft.com/office/powerpoint/2010/main" val="265061322"/>
              </p:ext>
            </p:extLst>
          </p:nvPr>
        </p:nvGraphicFramePr>
        <p:xfrm>
          <a:off x="2812398" y="4841784"/>
          <a:ext cx="8128002" cy="1010920"/>
        </p:xfrm>
        <a:graphic>
          <a:graphicData uri="http://schemas.openxmlformats.org/drawingml/2006/table">
            <a:tbl>
              <a:tblPr firstRow="1" bandRow="1">
                <a:tableStyleId>{5C22544A-7EE6-4342-B048-85BDC9FD1C3A}</a:tableStyleId>
              </a:tblPr>
              <a:tblGrid>
                <a:gridCol w="1354667"/>
                <a:gridCol w="1354667"/>
                <a:gridCol w="1354667"/>
                <a:gridCol w="1354667"/>
                <a:gridCol w="1354667"/>
                <a:gridCol w="1354667"/>
              </a:tblGrid>
              <a:tr h="370840">
                <a:tc>
                  <a:txBody>
                    <a:bodyPr/>
                    <a:lstStyle/>
                    <a:p>
                      <a:pPr algn="ctr"/>
                      <a:r>
                        <a:rPr lang="es-MX" dirty="0" smtClean="0"/>
                        <a:t>Año X</a:t>
                      </a:r>
                      <a:endParaRPr lang="es-MX" dirty="0"/>
                    </a:p>
                  </a:txBody>
                  <a:tcPr/>
                </a:tc>
                <a:tc>
                  <a:txBody>
                    <a:bodyPr/>
                    <a:lstStyle/>
                    <a:p>
                      <a:pPr algn="ctr"/>
                      <a:r>
                        <a:rPr lang="es-MX" dirty="0" smtClean="0"/>
                        <a:t>2015</a:t>
                      </a:r>
                      <a:endParaRPr lang="es-MX" dirty="0"/>
                    </a:p>
                  </a:txBody>
                  <a:tcPr/>
                </a:tc>
                <a:tc>
                  <a:txBody>
                    <a:bodyPr/>
                    <a:lstStyle/>
                    <a:p>
                      <a:pPr algn="ctr"/>
                      <a:r>
                        <a:rPr lang="es-MX" dirty="0" smtClean="0"/>
                        <a:t>2016</a:t>
                      </a:r>
                      <a:endParaRPr lang="es-MX" dirty="0"/>
                    </a:p>
                  </a:txBody>
                  <a:tcPr/>
                </a:tc>
                <a:tc>
                  <a:txBody>
                    <a:bodyPr/>
                    <a:lstStyle/>
                    <a:p>
                      <a:pPr algn="ctr"/>
                      <a:r>
                        <a:rPr lang="es-MX" dirty="0" smtClean="0"/>
                        <a:t>2017</a:t>
                      </a:r>
                      <a:endParaRPr lang="es-MX" dirty="0"/>
                    </a:p>
                  </a:txBody>
                  <a:tcPr/>
                </a:tc>
                <a:tc>
                  <a:txBody>
                    <a:bodyPr/>
                    <a:lstStyle/>
                    <a:p>
                      <a:pPr algn="ctr"/>
                      <a:r>
                        <a:rPr lang="es-MX" dirty="0" smtClean="0"/>
                        <a:t>2018</a:t>
                      </a:r>
                      <a:endParaRPr lang="es-MX" dirty="0"/>
                    </a:p>
                  </a:txBody>
                  <a:tcPr/>
                </a:tc>
                <a:tc>
                  <a:txBody>
                    <a:bodyPr/>
                    <a:lstStyle/>
                    <a:p>
                      <a:pPr algn="ctr"/>
                      <a:r>
                        <a:rPr lang="es-MX" dirty="0" smtClean="0"/>
                        <a:t>2019</a:t>
                      </a:r>
                      <a:endParaRPr lang="es-MX" dirty="0"/>
                    </a:p>
                  </a:txBody>
                  <a:tcPr/>
                </a:tc>
              </a:tr>
              <a:tr h="370840">
                <a:tc>
                  <a:txBody>
                    <a:bodyPr/>
                    <a:lstStyle/>
                    <a:p>
                      <a:pPr algn="ctr"/>
                      <a:r>
                        <a:rPr lang="es-MX" dirty="0" smtClean="0"/>
                        <a:t>Venta</a:t>
                      </a:r>
                      <a:r>
                        <a:rPr lang="es-MX" baseline="0" dirty="0" smtClean="0"/>
                        <a:t> autos Y</a:t>
                      </a:r>
                      <a:endParaRPr lang="es-MX" dirty="0"/>
                    </a:p>
                  </a:txBody>
                  <a:tcPr/>
                </a:tc>
                <a:tc>
                  <a:txBody>
                    <a:bodyPr/>
                    <a:lstStyle/>
                    <a:p>
                      <a:pPr algn="ctr"/>
                      <a:r>
                        <a:rPr lang="es-MX" dirty="0" smtClean="0"/>
                        <a:t>150</a:t>
                      </a:r>
                      <a:endParaRPr lang="es-MX" dirty="0"/>
                    </a:p>
                  </a:txBody>
                  <a:tcPr/>
                </a:tc>
                <a:tc>
                  <a:txBody>
                    <a:bodyPr/>
                    <a:lstStyle/>
                    <a:p>
                      <a:pPr algn="ctr"/>
                      <a:r>
                        <a:rPr lang="es-MX" dirty="0" smtClean="0"/>
                        <a:t>175</a:t>
                      </a:r>
                      <a:endParaRPr lang="es-MX" dirty="0"/>
                    </a:p>
                  </a:txBody>
                  <a:tcPr/>
                </a:tc>
                <a:tc>
                  <a:txBody>
                    <a:bodyPr/>
                    <a:lstStyle/>
                    <a:p>
                      <a:pPr algn="ctr"/>
                      <a:r>
                        <a:rPr lang="es-MX" dirty="0" smtClean="0"/>
                        <a:t>200</a:t>
                      </a:r>
                      <a:endParaRPr lang="es-MX" dirty="0"/>
                    </a:p>
                  </a:txBody>
                  <a:tcPr/>
                </a:tc>
                <a:tc>
                  <a:txBody>
                    <a:bodyPr/>
                    <a:lstStyle/>
                    <a:p>
                      <a:pPr algn="ctr"/>
                      <a:r>
                        <a:rPr lang="es-MX" dirty="0" smtClean="0"/>
                        <a:t>250</a:t>
                      </a:r>
                      <a:endParaRPr lang="es-MX" dirty="0"/>
                    </a:p>
                  </a:txBody>
                  <a:tcPr/>
                </a:tc>
                <a:tc>
                  <a:txBody>
                    <a:bodyPr/>
                    <a:lstStyle/>
                    <a:p>
                      <a:pPr algn="ctr"/>
                      <a:r>
                        <a:rPr lang="es-MX" dirty="0" smtClean="0"/>
                        <a:t>300</a:t>
                      </a:r>
                      <a:endParaRPr lang="es-MX" dirty="0"/>
                    </a:p>
                  </a:txBody>
                  <a:tcPr/>
                </a:tc>
              </a:tr>
            </a:tbl>
          </a:graphicData>
        </a:graphic>
      </p:graphicFrame>
    </p:spTree>
    <p:extLst>
      <p:ext uri="{BB962C8B-B14F-4D97-AF65-F5344CB8AC3E}">
        <p14:creationId xmlns:p14="http://schemas.microsoft.com/office/powerpoint/2010/main" val="410700237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Covarianza </a:t>
            </a:r>
            <a:endParaRPr lang="es-MX" dirty="0"/>
          </a:p>
        </p:txBody>
      </p:sp>
      <p:sp>
        <p:nvSpPr>
          <p:cNvPr id="3" name="Marcador de contenido 2"/>
          <p:cNvSpPr>
            <a:spLocks noGrp="1"/>
          </p:cNvSpPr>
          <p:nvPr>
            <p:ph idx="1"/>
          </p:nvPr>
        </p:nvSpPr>
        <p:spPr>
          <a:xfrm>
            <a:off x="2589212" y="1340427"/>
            <a:ext cx="8915400" cy="4957342"/>
          </a:xfrm>
        </p:spPr>
        <p:txBody>
          <a:bodyPr>
            <a:normAutofit lnSpcReduction="10000"/>
          </a:bodyPr>
          <a:lstStyle/>
          <a:p>
            <a:r>
              <a:rPr lang="es-MX" dirty="0" smtClean="0"/>
              <a:t>Es una medida de dispersión conjunta de las dos variables de un conjunto de datos. </a:t>
            </a:r>
          </a:p>
          <a:p>
            <a:r>
              <a:rPr lang="es-MX" dirty="0" smtClean="0"/>
              <a:t>Indica sí existe o no, dependencia o relación entre las dos variables.</a:t>
            </a:r>
          </a:p>
          <a:p>
            <a:r>
              <a:rPr lang="es-MX" dirty="0" smtClean="0"/>
              <a:t>La obtenemos mediante la siguiente fórmula:</a:t>
            </a:r>
          </a:p>
          <a:p>
            <a:pPr marL="0" indent="0">
              <a:buNone/>
            </a:pPr>
            <a:r>
              <a:rPr lang="es-MX" dirty="0" smtClean="0"/>
              <a:t>	</a:t>
            </a:r>
            <a:r>
              <a:rPr lang="es-MX" dirty="0" err="1" smtClean="0"/>
              <a:t>Cov</a:t>
            </a:r>
            <a:r>
              <a:rPr lang="es-MX" dirty="0" smtClean="0"/>
              <a:t>(x y) = 1 </a:t>
            </a:r>
            <a:r>
              <a:rPr lang="el-GR" dirty="0" smtClean="0"/>
              <a:t>Σ</a:t>
            </a:r>
            <a:r>
              <a:rPr lang="es-MX" dirty="0" smtClean="0"/>
              <a:t> ( Xi – x ) (</a:t>
            </a:r>
            <a:r>
              <a:rPr lang="es-MX" dirty="0" err="1" smtClean="0"/>
              <a:t>Yi</a:t>
            </a:r>
            <a:r>
              <a:rPr lang="es-MX" dirty="0" smtClean="0"/>
              <a:t> – y) </a:t>
            </a:r>
          </a:p>
          <a:p>
            <a:pPr marL="1828800" lvl="4" indent="0">
              <a:buNone/>
            </a:pPr>
            <a:r>
              <a:rPr lang="es-MX" sz="1800" dirty="0"/>
              <a:t> </a:t>
            </a:r>
            <a:r>
              <a:rPr lang="es-MX" sz="1800" dirty="0" smtClean="0"/>
              <a:t>           n </a:t>
            </a:r>
          </a:p>
          <a:p>
            <a:pPr marL="1828800" lvl="4" indent="0">
              <a:buNone/>
            </a:pPr>
            <a:r>
              <a:rPr lang="es-MX" sz="1800" dirty="0" smtClean="0"/>
              <a:t>La covarianza puede  resultar positiva, negativa o cero, ya que se obtiene de un producto de dos diferencias. </a:t>
            </a:r>
          </a:p>
          <a:p>
            <a:pPr marL="1828800" lvl="4" indent="0">
              <a:buNone/>
            </a:pPr>
            <a:r>
              <a:rPr lang="es-MX" sz="1800" b="1" dirty="0" smtClean="0"/>
              <a:t>POSITIVA</a:t>
            </a:r>
            <a:r>
              <a:rPr lang="es-MX" sz="1800" dirty="0" smtClean="0"/>
              <a:t>: Los dos factores son del mismo signo, por lo que </a:t>
            </a:r>
            <a:r>
              <a:rPr lang="es-MX" sz="1800" b="1" dirty="0" smtClean="0"/>
              <a:t>mientras el valor de una variable aumenta, el otro también.</a:t>
            </a:r>
          </a:p>
          <a:p>
            <a:pPr marL="1828800" lvl="4" indent="0">
              <a:buNone/>
            </a:pPr>
            <a:r>
              <a:rPr lang="es-MX" sz="1800" b="1" dirty="0" smtClean="0"/>
              <a:t>NEGATIVA</a:t>
            </a:r>
            <a:r>
              <a:rPr lang="es-MX" sz="1800" dirty="0" smtClean="0"/>
              <a:t>: cuando uno de sus factores es negativo, por lo que </a:t>
            </a:r>
            <a:r>
              <a:rPr lang="es-MX" sz="1800" b="1" dirty="0" smtClean="0"/>
              <a:t>mientras el valor de una variable aumenta, el otro disminuye</a:t>
            </a:r>
            <a:r>
              <a:rPr lang="es-MX" sz="1800" dirty="0" smtClean="0"/>
              <a:t>.</a:t>
            </a:r>
          </a:p>
          <a:p>
            <a:pPr marL="1828800" lvl="4" indent="0">
              <a:buNone/>
            </a:pPr>
            <a:r>
              <a:rPr lang="es-MX" sz="1800" b="1" dirty="0" smtClean="0"/>
              <a:t>CERO</a:t>
            </a:r>
            <a:r>
              <a:rPr lang="es-MX" sz="1800" dirty="0" smtClean="0"/>
              <a:t>: Cuando uno de los factores resulta cero, por lo que </a:t>
            </a:r>
            <a:r>
              <a:rPr lang="es-MX" sz="1800" b="1" dirty="0" smtClean="0"/>
              <a:t>no existe ninguna relación entre las variables. </a:t>
            </a:r>
            <a:endParaRPr lang="es-MX" sz="1800" b="1" dirty="0"/>
          </a:p>
          <a:p>
            <a:pPr marL="1828800" lvl="4" indent="0">
              <a:buNone/>
            </a:pPr>
            <a:endParaRPr lang="es-MX" sz="1600" dirty="0" smtClean="0"/>
          </a:p>
          <a:p>
            <a:pPr marL="1828800" lvl="4" indent="0">
              <a:buNone/>
            </a:pPr>
            <a:endParaRPr lang="es-MX" sz="1600" dirty="0"/>
          </a:p>
          <a:p>
            <a:pPr marL="1828800" lvl="4" indent="0">
              <a:buNone/>
            </a:pPr>
            <a:endParaRPr lang="es-MX" sz="1600" dirty="0" smtClean="0"/>
          </a:p>
        </p:txBody>
      </p:sp>
      <p:cxnSp>
        <p:nvCxnSpPr>
          <p:cNvPr id="5" name="Conector recto 4"/>
          <p:cNvCxnSpPr/>
          <p:nvPr/>
        </p:nvCxnSpPr>
        <p:spPr>
          <a:xfrm flipV="1">
            <a:off x="5205844" y="2756145"/>
            <a:ext cx="187037" cy="2"/>
          </a:xfrm>
          <a:prstGeom prst="line">
            <a:avLst/>
          </a:prstGeom>
        </p:spPr>
        <p:style>
          <a:lnRef idx="1">
            <a:schemeClr val="dk1"/>
          </a:lnRef>
          <a:fillRef idx="0">
            <a:schemeClr val="dk1"/>
          </a:fillRef>
          <a:effectRef idx="0">
            <a:schemeClr val="dk1"/>
          </a:effectRef>
          <a:fontRef idx="minor">
            <a:schemeClr val="tx1"/>
          </a:fontRef>
        </p:style>
      </p:cxnSp>
      <p:cxnSp>
        <p:nvCxnSpPr>
          <p:cNvPr id="7" name="Conector recto 6"/>
          <p:cNvCxnSpPr/>
          <p:nvPr/>
        </p:nvCxnSpPr>
        <p:spPr>
          <a:xfrm>
            <a:off x="6120245" y="2756145"/>
            <a:ext cx="145472" cy="0"/>
          </a:xfrm>
          <a:prstGeom prst="line">
            <a:avLst/>
          </a:prstGeom>
        </p:spPr>
        <p:style>
          <a:lnRef idx="1">
            <a:schemeClr val="dk1"/>
          </a:lnRef>
          <a:fillRef idx="0">
            <a:schemeClr val="dk1"/>
          </a:fillRef>
          <a:effectRef idx="0">
            <a:schemeClr val="dk1"/>
          </a:effectRef>
          <a:fontRef idx="minor">
            <a:schemeClr val="tx1"/>
          </a:fontRef>
        </p:style>
      </p:cxnSp>
      <p:cxnSp>
        <p:nvCxnSpPr>
          <p:cNvPr id="13" name="Conector recto 12"/>
          <p:cNvCxnSpPr/>
          <p:nvPr/>
        </p:nvCxnSpPr>
        <p:spPr>
          <a:xfrm>
            <a:off x="4218708" y="3114304"/>
            <a:ext cx="1974273"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5726809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92925" y="624110"/>
            <a:ext cx="8911687" cy="586504"/>
          </a:xfrm>
        </p:spPr>
        <p:txBody>
          <a:bodyPr>
            <a:normAutofit fontScale="90000"/>
          </a:bodyPr>
          <a:lstStyle/>
          <a:p>
            <a:r>
              <a:rPr lang="es-MX" dirty="0" smtClean="0"/>
              <a:t>Correlación lineal </a:t>
            </a:r>
            <a:endParaRPr lang="es-MX" dirty="0"/>
          </a:p>
        </p:txBody>
      </p:sp>
      <p:sp>
        <p:nvSpPr>
          <p:cNvPr id="3" name="Marcador de contenido 2"/>
          <p:cNvSpPr>
            <a:spLocks noGrp="1"/>
          </p:cNvSpPr>
          <p:nvPr>
            <p:ph idx="1"/>
          </p:nvPr>
        </p:nvSpPr>
        <p:spPr>
          <a:xfrm>
            <a:off x="2163651" y="1429555"/>
            <a:ext cx="9340961" cy="4855335"/>
          </a:xfrm>
        </p:spPr>
        <p:txBody>
          <a:bodyPr>
            <a:noAutofit/>
          </a:bodyPr>
          <a:lstStyle/>
          <a:p>
            <a:pPr marL="0" indent="0">
              <a:buNone/>
            </a:pPr>
            <a:r>
              <a:rPr lang="es-MX" sz="2000" dirty="0" smtClean="0"/>
              <a:t>Indica que tan estrecha es la relación entre dos variables en un conjunto de datos.</a:t>
            </a:r>
          </a:p>
          <a:p>
            <a:pPr marL="0" indent="0" algn="just">
              <a:buNone/>
            </a:pPr>
            <a:r>
              <a:rPr lang="es-MX" sz="2000" b="1" dirty="0" smtClean="0"/>
              <a:t>Coeficiente de correlación</a:t>
            </a:r>
            <a:r>
              <a:rPr lang="es-MX" sz="2000" dirty="0" smtClean="0"/>
              <a:t>: Es un número adimensional (no tiene unidades)que oscila entre -1 y 1 , se obtiene con la fórmula:</a:t>
            </a:r>
          </a:p>
          <a:p>
            <a:pPr marL="0" indent="0" algn="just">
              <a:buNone/>
            </a:pPr>
            <a:r>
              <a:rPr lang="es-MX" sz="2000" dirty="0" smtClean="0"/>
              <a:t>							</a:t>
            </a:r>
            <a:r>
              <a:rPr lang="es-MX" sz="2000" b="1" dirty="0" smtClean="0"/>
              <a:t>r = </a:t>
            </a:r>
            <a:r>
              <a:rPr lang="es-MX" sz="2000" b="1" dirty="0" err="1" smtClean="0"/>
              <a:t>Cov</a:t>
            </a:r>
            <a:r>
              <a:rPr lang="es-MX" sz="2000" b="1" dirty="0" smtClean="0"/>
              <a:t> (x y ) </a:t>
            </a:r>
          </a:p>
          <a:p>
            <a:pPr marL="0" indent="0">
              <a:buNone/>
            </a:pPr>
            <a:r>
              <a:rPr lang="es-MX" sz="2000" b="1" dirty="0" smtClean="0"/>
              <a:t>      								 x  y</a:t>
            </a:r>
          </a:p>
          <a:p>
            <a:pPr marL="457200" indent="-457200">
              <a:buAutoNum type="alphaLcParenR"/>
            </a:pPr>
            <a:r>
              <a:rPr lang="es-MX" sz="2000" dirty="0" smtClean="0"/>
              <a:t>Sí r es positivo: indica que la variable “y” aumenta al aumentar “x”</a:t>
            </a:r>
          </a:p>
          <a:p>
            <a:pPr marL="457200" indent="-457200">
              <a:buAutoNum type="alphaLcParenR"/>
            </a:pPr>
            <a:r>
              <a:rPr lang="es-MX" sz="2000" dirty="0" smtClean="0"/>
              <a:t>Sí r es negativo: La variable “y” disminuye al aumentar  “x”</a:t>
            </a:r>
          </a:p>
          <a:p>
            <a:pPr marL="457200" indent="-457200">
              <a:buAutoNum type="alphaLcParenR"/>
            </a:pPr>
            <a:r>
              <a:rPr lang="es-MX" sz="2000" dirty="0" smtClean="0"/>
              <a:t>Sí r es cero: No existe ninguna relación entre las variables</a:t>
            </a:r>
          </a:p>
          <a:p>
            <a:pPr marL="457200" indent="-457200">
              <a:buAutoNum type="alphaLcParenR"/>
            </a:pPr>
            <a:r>
              <a:rPr lang="es-MX" sz="2000" dirty="0" smtClean="0"/>
              <a:t>Sí r es =-1 o =1 : Existe una dependencia lineal entre las 2 variables </a:t>
            </a:r>
          </a:p>
          <a:p>
            <a:pPr marL="457200" indent="-457200">
              <a:buAutoNum type="alphaLcParenR"/>
            </a:pPr>
            <a:r>
              <a:rPr lang="es-MX" sz="2000" dirty="0" smtClean="0"/>
              <a:t>Sí r esta próxima a 0:  Se tiene una correlación débil</a:t>
            </a:r>
          </a:p>
          <a:p>
            <a:pPr marL="457200" indent="-457200">
              <a:buAutoNum type="alphaLcParenR"/>
            </a:pPr>
            <a:r>
              <a:rPr lang="es-MX" sz="2000" dirty="0" smtClean="0"/>
              <a:t>Sí r esta próxima a -1 o 1 : Se tiene una correlación fuerte</a:t>
            </a:r>
          </a:p>
          <a:p>
            <a:pPr marL="0" indent="0">
              <a:buNone/>
            </a:pPr>
            <a:endParaRPr lang="es-MX" sz="2000" dirty="0" smtClean="0"/>
          </a:p>
        </p:txBody>
      </p:sp>
      <p:cxnSp>
        <p:nvCxnSpPr>
          <p:cNvPr id="5" name="Conector recto 4"/>
          <p:cNvCxnSpPr/>
          <p:nvPr/>
        </p:nvCxnSpPr>
        <p:spPr>
          <a:xfrm>
            <a:off x="5873936" y="3389778"/>
            <a:ext cx="1091046" cy="0"/>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31560245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057401" y="624109"/>
            <a:ext cx="9447212" cy="1422899"/>
          </a:xfrm>
        </p:spPr>
        <p:txBody>
          <a:bodyPr>
            <a:noAutofit/>
          </a:bodyPr>
          <a:lstStyle/>
          <a:p>
            <a:r>
              <a:rPr lang="es-MX" sz="2400" dirty="0" smtClean="0"/>
              <a:t>Ejercicio: La demanda de aspirantes en los últimos años para el ingreso a la facultad, se muestran en la tabla. </a:t>
            </a:r>
            <a:br>
              <a:rPr lang="es-MX" sz="2400" dirty="0" smtClean="0"/>
            </a:br>
            <a:r>
              <a:rPr lang="es-MX" sz="2400" dirty="0" smtClean="0"/>
              <a:t>Pronostica la demanda para 2018 y </a:t>
            </a:r>
            <a:r>
              <a:rPr lang="es-MX" sz="2400" dirty="0" smtClean="0"/>
              <a:t> determina el </a:t>
            </a:r>
            <a:r>
              <a:rPr lang="es-MX" sz="2400" dirty="0" smtClean="0"/>
              <a:t>coeficiente de correlación. </a:t>
            </a:r>
            <a:endParaRPr lang="es-MX" sz="2400" dirty="0"/>
          </a:p>
        </p:txBody>
      </p:sp>
      <p:graphicFrame>
        <p:nvGraphicFramePr>
          <p:cNvPr id="6" name="Marcador de contenido 5"/>
          <p:cNvGraphicFramePr>
            <a:graphicFrameLocks noGrp="1"/>
          </p:cNvGraphicFramePr>
          <p:nvPr>
            <p:ph idx="1"/>
            <p:extLst>
              <p:ext uri="{D42A27DB-BD31-4B8C-83A1-F6EECF244321}">
                <p14:modId xmlns:p14="http://schemas.microsoft.com/office/powerpoint/2010/main" val="3436874950"/>
              </p:ext>
            </p:extLst>
          </p:nvPr>
        </p:nvGraphicFramePr>
        <p:xfrm>
          <a:off x="2057400" y="2133600"/>
          <a:ext cx="9447214" cy="3606800"/>
        </p:xfrm>
        <a:graphic>
          <a:graphicData uri="http://schemas.openxmlformats.org/drawingml/2006/table">
            <a:tbl>
              <a:tblPr firstRow="1" bandRow="1">
                <a:tableStyleId>{5C22544A-7EE6-4342-B048-85BDC9FD1C3A}</a:tableStyleId>
              </a:tblPr>
              <a:tblGrid>
                <a:gridCol w="1349602"/>
                <a:gridCol w="1349602"/>
                <a:gridCol w="1349602"/>
                <a:gridCol w="1349602"/>
                <a:gridCol w="1349602"/>
                <a:gridCol w="1349602"/>
                <a:gridCol w="1349602"/>
              </a:tblGrid>
              <a:tr h="370840">
                <a:tc>
                  <a:txBody>
                    <a:bodyPr/>
                    <a:lstStyle/>
                    <a:p>
                      <a:r>
                        <a:rPr lang="es-MX" dirty="0" smtClean="0"/>
                        <a:t>Año X</a:t>
                      </a:r>
                      <a:endParaRPr lang="es-MX" dirty="0"/>
                    </a:p>
                  </a:txBody>
                  <a:tcPr/>
                </a:tc>
                <a:tc>
                  <a:txBody>
                    <a:bodyPr/>
                    <a:lstStyle/>
                    <a:p>
                      <a:r>
                        <a:rPr lang="es-MX" dirty="0" smtClean="0"/>
                        <a:t>Aspirantes</a:t>
                      </a:r>
                      <a:r>
                        <a:rPr lang="es-MX" baseline="0" dirty="0" smtClean="0"/>
                        <a:t> Y</a:t>
                      </a:r>
                      <a:endParaRPr lang="es-MX" dirty="0"/>
                    </a:p>
                  </a:txBody>
                  <a:tcPr/>
                </a:tc>
                <a:tc>
                  <a:txBody>
                    <a:bodyPr/>
                    <a:lstStyle/>
                    <a:p>
                      <a:r>
                        <a:rPr lang="es-MX" dirty="0" smtClean="0"/>
                        <a:t>( x – x )</a:t>
                      </a:r>
                      <a:endParaRPr lang="es-MX" dirty="0"/>
                    </a:p>
                  </a:txBody>
                  <a:tcPr/>
                </a:tc>
                <a:tc>
                  <a:txBody>
                    <a:bodyPr/>
                    <a:lstStyle/>
                    <a:p>
                      <a:r>
                        <a:rPr lang="es-MX" dirty="0" smtClean="0"/>
                        <a:t>(y – y )</a:t>
                      </a:r>
                      <a:endParaRPr lang="es-MX" dirty="0"/>
                    </a:p>
                  </a:txBody>
                  <a:tcPr/>
                </a:tc>
                <a:tc>
                  <a:txBody>
                    <a:bodyPr/>
                    <a:lstStyle/>
                    <a:p>
                      <a:r>
                        <a:rPr lang="es-MX" sz="1600" dirty="0" smtClean="0"/>
                        <a:t>(xi-x) (</a:t>
                      </a:r>
                      <a:r>
                        <a:rPr lang="es-MX" sz="1600" dirty="0" err="1" smtClean="0"/>
                        <a:t>yi</a:t>
                      </a:r>
                      <a:r>
                        <a:rPr lang="es-MX" sz="1600" dirty="0" smtClean="0"/>
                        <a:t>-y)</a:t>
                      </a:r>
                      <a:endParaRPr lang="es-MX" sz="1600"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s-MX" dirty="0" smtClean="0"/>
                        <a:t>( x – x )2</a:t>
                      </a:r>
                    </a:p>
                    <a:p>
                      <a:endParaRPr lang="es-MX"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s-MX" dirty="0" smtClean="0"/>
                        <a:t>(y – y )2</a:t>
                      </a:r>
                    </a:p>
                    <a:p>
                      <a:endParaRPr lang="es-MX" dirty="0"/>
                    </a:p>
                  </a:txBody>
                  <a:tcPr/>
                </a:tc>
              </a:tr>
              <a:tr h="370840">
                <a:tc>
                  <a:txBody>
                    <a:bodyPr/>
                    <a:lstStyle/>
                    <a:p>
                      <a:pPr algn="ctr"/>
                      <a:r>
                        <a:rPr lang="es-MX" dirty="0" smtClean="0"/>
                        <a:t>1998</a:t>
                      </a:r>
                      <a:endParaRPr lang="es-MX" dirty="0"/>
                    </a:p>
                  </a:txBody>
                  <a:tcPr/>
                </a:tc>
                <a:tc>
                  <a:txBody>
                    <a:bodyPr/>
                    <a:lstStyle/>
                    <a:p>
                      <a:pPr algn="ctr"/>
                      <a:r>
                        <a:rPr lang="es-MX" dirty="0" smtClean="0"/>
                        <a:t>167</a:t>
                      </a:r>
                      <a:endParaRPr lang="es-MX" dirty="0"/>
                    </a:p>
                  </a:txBody>
                  <a:tcPr/>
                </a:tc>
                <a:tc>
                  <a:txBody>
                    <a:bodyPr/>
                    <a:lstStyle/>
                    <a:p>
                      <a:pPr algn="ctr"/>
                      <a:r>
                        <a:rPr lang="es-MX" dirty="0" smtClean="0"/>
                        <a:t>-3</a:t>
                      </a:r>
                      <a:endParaRPr lang="es-MX" dirty="0"/>
                    </a:p>
                  </a:txBody>
                  <a:tcPr/>
                </a:tc>
                <a:tc>
                  <a:txBody>
                    <a:bodyPr/>
                    <a:lstStyle/>
                    <a:p>
                      <a:pPr algn="r"/>
                      <a:r>
                        <a:rPr lang="es-MX" dirty="0" smtClean="0"/>
                        <a:t>-43.42</a:t>
                      </a:r>
                      <a:endParaRPr lang="es-MX" dirty="0"/>
                    </a:p>
                  </a:txBody>
                  <a:tcPr/>
                </a:tc>
                <a:tc>
                  <a:txBody>
                    <a:bodyPr/>
                    <a:lstStyle/>
                    <a:p>
                      <a:pPr algn="r"/>
                      <a:r>
                        <a:rPr lang="es-MX" dirty="0" smtClean="0"/>
                        <a:t>130.26</a:t>
                      </a:r>
                      <a:endParaRPr lang="es-MX" dirty="0"/>
                    </a:p>
                  </a:txBody>
                  <a:tcPr/>
                </a:tc>
                <a:tc>
                  <a:txBody>
                    <a:bodyPr/>
                    <a:lstStyle/>
                    <a:p>
                      <a:pPr algn="ctr"/>
                      <a:r>
                        <a:rPr lang="es-MX" dirty="0" smtClean="0"/>
                        <a:t>9</a:t>
                      </a:r>
                      <a:endParaRPr lang="es-MX" dirty="0"/>
                    </a:p>
                  </a:txBody>
                  <a:tcPr/>
                </a:tc>
                <a:tc>
                  <a:txBody>
                    <a:bodyPr/>
                    <a:lstStyle/>
                    <a:p>
                      <a:pPr algn="r"/>
                      <a:r>
                        <a:rPr lang="es-MX" dirty="0" smtClean="0"/>
                        <a:t>1885.29</a:t>
                      </a:r>
                      <a:endParaRPr lang="es-MX" dirty="0"/>
                    </a:p>
                  </a:txBody>
                  <a:tcPr/>
                </a:tc>
              </a:tr>
              <a:tr h="370840">
                <a:tc>
                  <a:txBody>
                    <a:bodyPr/>
                    <a:lstStyle/>
                    <a:p>
                      <a:pPr algn="ctr"/>
                      <a:r>
                        <a:rPr lang="es-MX" dirty="0" smtClean="0"/>
                        <a:t>1999</a:t>
                      </a:r>
                      <a:endParaRPr lang="es-MX" dirty="0"/>
                    </a:p>
                  </a:txBody>
                  <a:tcPr/>
                </a:tc>
                <a:tc>
                  <a:txBody>
                    <a:bodyPr/>
                    <a:lstStyle/>
                    <a:p>
                      <a:pPr algn="ctr"/>
                      <a:r>
                        <a:rPr lang="es-MX" dirty="0" smtClean="0"/>
                        <a:t>195</a:t>
                      </a:r>
                      <a:endParaRPr lang="es-MX" dirty="0"/>
                    </a:p>
                  </a:txBody>
                  <a:tcPr/>
                </a:tc>
                <a:tc>
                  <a:txBody>
                    <a:bodyPr/>
                    <a:lstStyle/>
                    <a:p>
                      <a:pPr algn="ctr"/>
                      <a:r>
                        <a:rPr lang="es-MX" dirty="0" smtClean="0"/>
                        <a:t>-2</a:t>
                      </a:r>
                      <a:endParaRPr lang="es-MX" dirty="0"/>
                    </a:p>
                  </a:txBody>
                  <a:tcPr/>
                </a:tc>
                <a:tc>
                  <a:txBody>
                    <a:bodyPr/>
                    <a:lstStyle/>
                    <a:p>
                      <a:pPr algn="r"/>
                      <a:r>
                        <a:rPr lang="es-MX" dirty="0" smtClean="0"/>
                        <a:t>-15.42</a:t>
                      </a:r>
                      <a:endParaRPr lang="es-MX" dirty="0"/>
                    </a:p>
                  </a:txBody>
                  <a:tcPr/>
                </a:tc>
                <a:tc>
                  <a:txBody>
                    <a:bodyPr/>
                    <a:lstStyle/>
                    <a:p>
                      <a:pPr algn="r"/>
                      <a:r>
                        <a:rPr lang="es-MX" dirty="0" smtClean="0"/>
                        <a:t>30.84</a:t>
                      </a:r>
                      <a:endParaRPr lang="es-MX" dirty="0"/>
                    </a:p>
                  </a:txBody>
                  <a:tcPr/>
                </a:tc>
                <a:tc>
                  <a:txBody>
                    <a:bodyPr/>
                    <a:lstStyle/>
                    <a:p>
                      <a:pPr algn="ctr"/>
                      <a:r>
                        <a:rPr lang="es-MX" dirty="0" smtClean="0"/>
                        <a:t>4</a:t>
                      </a:r>
                      <a:endParaRPr lang="es-MX" dirty="0"/>
                    </a:p>
                  </a:txBody>
                  <a:tcPr/>
                </a:tc>
                <a:tc>
                  <a:txBody>
                    <a:bodyPr/>
                    <a:lstStyle/>
                    <a:p>
                      <a:pPr algn="r"/>
                      <a:r>
                        <a:rPr lang="es-MX" dirty="0" smtClean="0"/>
                        <a:t>237.77</a:t>
                      </a:r>
                      <a:endParaRPr lang="es-MX" dirty="0"/>
                    </a:p>
                  </a:txBody>
                  <a:tcPr/>
                </a:tc>
              </a:tr>
              <a:tr h="370840">
                <a:tc>
                  <a:txBody>
                    <a:bodyPr/>
                    <a:lstStyle/>
                    <a:p>
                      <a:pPr algn="ctr"/>
                      <a:r>
                        <a:rPr lang="es-MX" dirty="0" smtClean="0"/>
                        <a:t>2000</a:t>
                      </a:r>
                      <a:endParaRPr lang="es-MX" dirty="0"/>
                    </a:p>
                  </a:txBody>
                  <a:tcPr/>
                </a:tc>
                <a:tc>
                  <a:txBody>
                    <a:bodyPr/>
                    <a:lstStyle/>
                    <a:p>
                      <a:pPr algn="ctr"/>
                      <a:r>
                        <a:rPr lang="es-MX" dirty="0" smtClean="0"/>
                        <a:t>185</a:t>
                      </a:r>
                      <a:endParaRPr lang="es-MX" dirty="0"/>
                    </a:p>
                  </a:txBody>
                  <a:tcPr/>
                </a:tc>
                <a:tc>
                  <a:txBody>
                    <a:bodyPr/>
                    <a:lstStyle/>
                    <a:p>
                      <a:pPr algn="ctr"/>
                      <a:r>
                        <a:rPr lang="es-MX" dirty="0" smtClean="0"/>
                        <a:t>-1</a:t>
                      </a:r>
                      <a:endParaRPr lang="es-MX" dirty="0"/>
                    </a:p>
                  </a:txBody>
                  <a:tcPr/>
                </a:tc>
                <a:tc>
                  <a:txBody>
                    <a:bodyPr/>
                    <a:lstStyle/>
                    <a:p>
                      <a:pPr algn="r"/>
                      <a:r>
                        <a:rPr lang="es-MX" dirty="0" smtClean="0"/>
                        <a:t>-25.42</a:t>
                      </a:r>
                      <a:endParaRPr lang="es-MX" dirty="0"/>
                    </a:p>
                  </a:txBody>
                  <a:tcPr/>
                </a:tc>
                <a:tc>
                  <a:txBody>
                    <a:bodyPr/>
                    <a:lstStyle/>
                    <a:p>
                      <a:pPr algn="r"/>
                      <a:r>
                        <a:rPr lang="es-MX" dirty="0" smtClean="0"/>
                        <a:t>25.42</a:t>
                      </a:r>
                      <a:endParaRPr lang="es-MX" dirty="0"/>
                    </a:p>
                  </a:txBody>
                  <a:tcPr/>
                </a:tc>
                <a:tc>
                  <a:txBody>
                    <a:bodyPr/>
                    <a:lstStyle/>
                    <a:p>
                      <a:pPr algn="ctr"/>
                      <a:r>
                        <a:rPr lang="es-MX" dirty="0" smtClean="0"/>
                        <a:t>1</a:t>
                      </a:r>
                      <a:endParaRPr lang="es-MX" dirty="0"/>
                    </a:p>
                  </a:txBody>
                  <a:tcPr/>
                </a:tc>
                <a:tc>
                  <a:txBody>
                    <a:bodyPr/>
                    <a:lstStyle/>
                    <a:p>
                      <a:pPr algn="r"/>
                      <a:r>
                        <a:rPr lang="es-MX" dirty="0" smtClean="0"/>
                        <a:t>646.17</a:t>
                      </a:r>
                      <a:endParaRPr lang="es-MX" dirty="0"/>
                    </a:p>
                  </a:txBody>
                  <a:tcPr/>
                </a:tc>
              </a:tr>
              <a:tr h="370840">
                <a:tc>
                  <a:txBody>
                    <a:bodyPr/>
                    <a:lstStyle/>
                    <a:p>
                      <a:pPr algn="ctr"/>
                      <a:r>
                        <a:rPr lang="es-MX" dirty="0" smtClean="0"/>
                        <a:t>2001</a:t>
                      </a:r>
                      <a:endParaRPr lang="es-MX" dirty="0"/>
                    </a:p>
                  </a:txBody>
                  <a:tcPr/>
                </a:tc>
                <a:tc>
                  <a:txBody>
                    <a:bodyPr/>
                    <a:lstStyle/>
                    <a:p>
                      <a:pPr algn="ctr"/>
                      <a:r>
                        <a:rPr lang="es-MX" dirty="0" smtClean="0"/>
                        <a:t>215</a:t>
                      </a:r>
                      <a:endParaRPr lang="es-MX" dirty="0"/>
                    </a:p>
                  </a:txBody>
                  <a:tcPr/>
                </a:tc>
                <a:tc>
                  <a:txBody>
                    <a:bodyPr/>
                    <a:lstStyle/>
                    <a:p>
                      <a:pPr algn="ctr"/>
                      <a:r>
                        <a:rPr lang="es-MX" dirty="0" smtClean="0"/>
                        <a:t>0</a:t>
                      </a:r>
                      <a:endParaRPr lang="es-MX" dirty="0"/>
                    </a:p>
                  </a:txBody>
                  <a:tcPr/>
                </a:tc>
                <a:tc>
                  <a:txBody>
                    <a:bodyPr/>
                    <a:lstStyle/>
                    <a:p>
                      <a:pPr algn="r"/>
                      <a:r>
                        <a:rPr lang="es-MX" dirty="0" smtClean="0"/>
                        <a:t>4.58</a:t>
                      </a:r>
                      <a:endParaRPr lang="es-MX" dirty="0"/>
                    </a:p>
                  </a:txBody>
                  <a:tcPr/>
                </a:tc>
                <a:tc>
                  <a:txBody>
                    <a:bodyPr/>
                    <a:lstStyle/>
                    <a:p>
                      <a:pPr algn="r"/>
                      <a:r>
                        <a:rPr lang="es-MX" dirty="0" smtClean="0"/>
                        <a:t>0</a:t>
                      </a:r>
                      <a:endParaRPr lang="es-MX" dirty="0"/>
                    </a:p>
                  </a:txBody>
                  <a:tcPr/>
                </a:tc>
                <a:tc>
                  <a:txBody>
                    <a:bodyPr/>
                    <a:lstStyle/>
                    <a:p>
                      <a:pPr algn="ctr"/>
                      <a:r>
                        <a:rPr lang="es-MX" dirty="0" smtClean="0"/>
                        <a:t>0</a:t>
                      </a:r>
                      <a:endParaRPr lang="es-MX" dirty="0"/>
                    </a:p>
                  </a:txBody>
                  <a:tcPr/>
                </a:tc>
                <a:tc>
                  <a:txBody>
                    <a:bodyPr/>
                    <a:lstStyle/>
                    <a:p>
                      <a:pPr algn="r"/>
                      <a:r>
                        <a:rPr lang="es-MX" dirty="0" smtClean="0"/>
                        <a:t>20.97</a:t>
                      </a:r>
                      <a:endParaRPr lang="es-MX" dirty="0"/>
                    </a:p>
                  </a:txBody>
                  <a:tcPr/>
                </a:tc>
              </a:tr>
              <a:tr h="370840">
                <a:tc>
                  <a:txBody>
                    <a:bodyPr/>
                    <a:lstStyle/>
                    <a:p>
                      <a:pPr algn="ctr"/>
                      <a:r>
                        <a:rPr lang="es-MX" dirty="0" smtClean="0"/>
                        <a:t>2002</a:t>
                      </a:r>
                      <a:endParaRPr lang="es-MX" dirty="0"/>
                    </a:p>
                  </a:txBody>
                  <a:tcPr/>
                </a:tc>
                <a:tc>
                  <a:txBody>
                    <a:bodyPr/>
                    <a:lstStyle/>
                    <a:p>
                      <a:pPr algn="ctr"/>
                      <a:r>
                        <a:rPr lang="es-MX" dirty="0" smtClean="0"/>
                        <a:t>230</a:t>
                      </a:r>
                      <a:endParaRPr lang="es-MX" dirty="0"/>
                    </a:p>
                  </a:txBody>
                  <a:tcPr/>
                </a:tc>
                <a:tc>
                  <a:txBody>
                    <a:bodyPr/>
                    <a:lstStyle/>
                    <a:p>
                      <a:pPr algn="ctr"/>
                      <a:r>
                        <a:rPr lang="es-MX" dirty="0" smtClean="0"/>
                        <a:t>1</a:t>
                      </a:r>
                      <a:endParaRPr lang="es-MX" dirty="0"/>
                    </a:p>
                  </a:txBody>
                  <a:tcPr/>
                </a:tc>
                <a:tc>
                  <a:txBody>
                    <a:bodyPr/>
                    <a:lstStyle/>
                    <a:p>
                      <a:pPr algn="r"/>
                      <a:r>
                        <a:rPr lang="es-MX" dirty="0" smtClean="0"/>
                        <a:t>19.58</a:t>
                      </a:r>
                      <a:endParaRPr lang="es-MX" dirty="0"/>
                    </a:p>
                  </a:txBody>
                  <a:tcPr/>
                </a:tc>
                <a:tc>
                  <a:txBody>
                    <a:bodyPr/>
                    <a:lstStyle/>
                    <a:p>
                      <a:pPr algn="r"/>
                      <a:r>
                        <a:rPr lang="es-MX" dirty="0" smtClean="0"/>
                        <a:t>19.58</a:t>
                      </a:r>
                      <a:endParaRPr lang="es-MX" dirty="0"/>
                    </a:p>
                  </a:txBody>
                  <a:tcPr/>
                </a:tc>
                <a:tc>
                  <a:txBody>
                    <a:bodyPr/>
                    <a:lstStyle/>
                    <a:p>
                      <a:pPr algn="ctr"/>
                      <a:r>
                        <a:rPr lang="es-MX" dirty="0" smtClean="0"/>
                        <a:t>1</a:t>
                      </a:r>
                      <a:endParaRPr lang="es-MX" dirty="0"/>
                    </a:p>
                  </a:txBody>
                  <a:tcPr/>
                </a:tc>
                <a:tc>
                  <a:txBody>
                    <a:bodyPr/>
                    <a:lstStyle/>
                    <a:p>
                      <a:pPr algn="r"/>
                      <a:r>
                        <a:rPr lang="es-MX" dirty="0" smtClean="0"/>
                        <a:t>383.37</a:t>
                      </a:r>
                      <a:endParaRPr lang="es-MX" dirty="0"/>
                    </a:p>
                  </a:txBody>
                  <a:tcPr/>
                </a:tc>
              </a:tr>
              <a:tr h="370840">
                <a:tc>
                  <a:txBody>
                    <a:bodyPr/>
                    <a:lstStyle/>
                    <a:p>
                      <a:pPr algn="ctr"/>
                      <a:r>
                        <a:rPr lang="es-MX" dirty="0" smtClean="0"/>
                        <a:t>2003</a:t>
                      </a:r>
                      <a:endParaRPr lang="es-MX" dirty="0"/>
                    </a:p>
                  </a:txBody>
                  <a:tcPr/>
                </a:tc>
                <a:tc>
                  <a:txBody>
                    <a:bodyPr/>
                    <a:lstStyle/>
                    <a:p>
                      <a:pPr algn="ctr"/>
                      <a:r>
                        <a:rPr lang="es-MX" dirty="0" smtClean="0"/>
                        <a:t>225</a:t>
                      </a:r>
                      <a:endParaRPr lang="es-MX" dirty="0"/>
                    </a:p>
                  </a:txBody>
                  <a:tcPr/>
                </a:tc>
                <a:tc>
                  <a:txBody>
                    <a:bodyPr/>
                    <a:lstStyle/>
                    <a:p>
                      <a:pPr algn="ctr"/>
                      <a:r>
                        <a:rPr lang="es-MX" dirty="0" smtClean="0"/>
                        <a:t>2</a:t>
                      </a:r>
                      <a:endParaRPr lang="es-MX" dirty="0"/>
                    </a:p>
                  </a:txBody>
                  <a:tcPr/>
                </a:tc>
                <a:tc>
                  <a:txBody>
                    <a:bodyPr/>
                    <a:lstStyle/>
                    <a:p>
                      <a:pPr algn="r"/>
                      <a:r>
                        <a:rPr lang="es-MX" dirty="0" smtClean="0"/>
                        <a:t>14.58</a:t>
                      </a:r>
                      <a:endParaRPr lang="es-MX" dirty="0"/>
                    </a:p>
                  </a:txBody>
                  <a:tcPr/>
                </a:tc>
                <a:tc>
                  <a:txBody>
                    <a:bodyPr/>
                    <a:lstStyle/>
                    <a:p>
                      <a:pPr algn="r"/>
                      <a:r>
                        <a:rPr lang="es-MX" dirty="0" smtClean="0"/>
                        <a:t>29.16</a:t>
                      </a:r>
                      <a:endParaRPr lang="es-MX" dirty="0"/>
                    </a:p>
                  </a:txBody>
                  <a:tcPr/>
                </a:tc>
                <a:tc>
                  <a:txBody>
                    <a:bodyPr/>
                    <a:lstStyle/>
                    <a:p>
                      <a:pPr algn="ctr"/>
                      <a:r>
                        <a:rPr lang="es-MX" dirty="0" smtClean="0"/>
                        <a:t>4</a:t>
                      </a:r>
                      <a:endParaRPr lang="es-MX" dirty="0"/>
                    </a:p>
                  </a:txBody>
                  <a:tcPr/>
                </a:tc>
                <a:tc>
                  <a:txBody>
                    <a:bodyPr/>
                    <a:lstStyle/>
                    <a:p>
                      <a:pPr algn="r"/>
                      <a:r>
                        <a:rPr lang="es-MX" dirty="0" smtClean="0"/>
                        <a:t>212.57</a:t>
                      </a:r>
                      <a:endParaRPr lang="es-MX" dirty="0"/>
                    </a:p>
                  </a:txBody>
                  <a:tcPr/>
                </a:tc>
              </a:tr>
              <a:tr h="370840">
                <a:tc>
                  <a:txBody>
                    <a:bodyPr/>
                    <a:lstStyle/>
                    <a:p>
                      <a:pPr algn="ctr"/>
                      <a:r>
                        <a:rPr lang="es-MX" dirty="0" smtClean="0"/>
                        <a:t>2004</a:t>
                      </a:r>
                      <a:endParaRPr lang="es-MX" dirty="0"/>
                    </a:p>
                  </a:txBody>
                  <a:tcPr/>
                </a:tc>
                <a:tc>
                  <a:txBody>
                    <a:bodyPr/>
                    <a:lstStyle/>
                    <a:p>
                      <a:pPr algn="ctr"/>
                      <a:r>
                        <a:rPr lang="es-MX" dirty="0" smtClean="0"/>
                        <a:t>256</a:t>
                      </a:r>
                      <a:endParaRPr lang="es-MX" dirty="0"/>
                    </a:p>
                  </a:txBody>
                  <a:tcPr/>
                </a:tc>
                <a:tc>
                  <a:txBody>
                    <a:bodyPr/>
                    <a:lstStyle/>
                    <a:p>
                      <a:pPr algn="ctr"/>
                      <a:r>
                        <a:rPr lang="es-MX" dirty="0" smtClean="0"/>
                        <a:t>3</a:t>
                      </a:r>
                      <a:endParaRPr lang="es-MX" dirty="0"/>
                    </a:p>
                  </a:txBody>
                  <a:tcPr/>
                </a:tc>
                <a:tc>
                  <a:txBody>
                    <a:bodyPr/>
                    <a:lstStyle/>
                    <a:p>
                      <a:pPr algn="r"/>
                      <a:r>
                        <a:rPr lang="es-MX" dirty="0" smtClean="0"/>
                        <a:t>45.58</a:t>
                      </a:r>
                      <a:endParaRPr lang="es-MX" dirty="0"/>
                    </a:p>
                  </a:txBody>
                  <a:tcPr/>
                </a:tc>
                <a:tc>
                  <a:txBody>
                    <a:bodyPr/>
                    <a:lstStyle/>
                    <a:p>
                      <a:pPr algn="r"/>
                      <a:r>
                        <a:rPr lang="es-MX" dirty="0" smtClean="0"/>
                        <a:t>136.74</a:t>
                      </a:r>
                      <a:endParaRPr lang="es-MX" dirty="0"/>
                    </a:p>
                  </a:txBody>
                  <a:tcPr/>
                </a:tc>
                <a:tc>
                  <a:txBody>
                    <a:bodyPr/>
                    <a:lstStyle/>
                    <a:p>
                      <a:pPr algn="ctr"/>
                      <a:r>
                        <a:rPr lang="es-MX" dirty="0" smtClean="0"/>
                        <a:t>9</a:t>
                      </a:r>
                      <a:endParaRPr lang="es-MX" dirty="0"/>
                    </a:p>
                  </a:txBody>
                  <a:tcPr/>
                </a:tc>
                <a:tc>
                  <a:txBody>
                    <a:bodyPr/>
                    <a:lstStyle/>
                    <a:p>
                      <a:pPr algn="r"/>
                      <a:r>
                        <a:rPr lang="es-MX" dirty="0" smtClean="0"/>
                        <a:t>2077.53</a:t>
                      </a:r>
                      <a:endParaRPr lang="es-MX" dirty="0"/>
                    </a:p>
                  </a:txBody>
                  <a:tcPr/>
                </a:tc>
              </a:tr>
              <a:tr h="370840">
                <a:tc>
                  <a:txBody>
                    <a:bodyPr/>
                    <a:lstStyle/>
                    <a:p>
                      <a:pPr algn="ctr"/>
                      <a:r>
                        <a:rPr lang="el-GR" dirty="0" smtClean="0"/>
                        <a:t>Σ </a:t>
                      </a:r>
                      <a:r>
                        <a:rPr lang="es-MX" dirty="0" smtClean="0"/>
                        <a:t>14007</a:t>
                      </a:r>
                      <a:endParaRPr lang="es-MX" dirty="0"/>
                    </a:p>
                  </a:txBody>
                  <a:tcPr/>
                </a:tc>
                <a:tc>
                  <a:txBody>
                    <a:bodyPr/>
                    <a:lstStyle/>
                    <a:p>
                      <a:pPr algn="ctr"/>
                      <a:r>
                        <a:rPr lang="es-MX" dirty="0" smtClean="0"/>
                        <a:t>1473</a:t>
                      </a:r>
                      <a:endParaRPr lang="es-MX" dirty="0"/>
                    </a:p>
                  </a:txBody>
                  <a:tcPr/>
                </a:tc>
                <a:tc>
                  <a:txBody>
                    <a:bodyPr/>
                    <a:lstStyle/>
                    <a:p>
                      <a:pPr algn="ctr"/>
                      <a:endParaRPr lang="es-MX" dirty="0"/>
                    </a:p>
                  </a:txBody>
                  <a:tcPr/>
                </a:tc>
                <a:tc>
                  <a:txBody>
                    <a:bodyPr/>
                    <a:lstStyle/>
                    <a:p>
                      <a:pPr algn="r"/>
                      <a:endParaRPr lang="es-MX" dirty="0"/>
                    </a:p>
                  </a:txBody>
                  <a:tcPr/>
                </a:tc>
                <a:tc>
                  <a:txBody>
                    <a:bodyPr/>
                    <a:lstStyle/>
                    <a:p>
                      <a:pPr algn="r"/>
                      <a:r>
                        <a:rPr lang="es-MX" dirty="0" smtClean="0"/>
                        <a:t>372</a:t>
                      </a:r>
                      <a:endParaRPr lang="es-MX" dirty="0"/>
                    </a:p>
                  </a:txBody>
                  <a:tcPr/>
                </a:tc>
                <a:tc>
                  <a:txBody>
                    <a:bodyPr/>
                    <a:lstStyle/>
                    <a:p>
                      <a:pPr algn="ctr"/>
                      <a:r>
                        <a:rPr lang="es-MX" dirty="0" smtClean="0"/>
                        <a:t>28</a:t>
                      </a:r>
                      <a:endParaRPr lang="es-MX" dirty="0"/>
                    </a:p>
                  </a:txBody>
                  <a:tcPr/>
                </a:tc>
                <a:tc>
                  <a:txBody>
                    <a:bodyPr/>
                    <a:lstStyle/>
                    <a:p>
                      <a:pPr algn="r"/>
                      <a:r>
                        <a:rPr lang="es-MX" dirty="0" smtClean="0"/>
                        <a:t>5463.67</a:t>
                      </a:r>
                      <a:endParaRPr lang="es-MX" dirty="0"/>
                    </a:p>
                  </a:txBody>
                  <a:tcPr/>
                </a:tc>
              </a:tr>
            </a:tbl>
          </a:graphicData>
        </a:graphic>
      </p:graphicFrame>
      <p:cxnSp>
        <p:nvCxnSpPr>
          <p:cNvPr id="8" name="Conector recto 7"/>
          <p:cNvCxnSpPr/>
          <p:nvPr/>
        </p:nvCxnSpPr>
        <p:spPr>
          <a:xfrm flipV="1">
            <a:off x="5299364" y="2234045"/>
            <a:ext cx="218209" cy="2"/>
          </a:xfrm>
          <a:prstGeom prst="line">
            <a:avLst/>
          </a:prstGeom>
        </p:spPr>
        <p:style>
          <a:lnRef idx="1">
            <a:schemeClr val="accent6"/>
          </a:lnRef>
          <a:fillRef idx="0">
            <a:schemeClr val="accent6"/>
          </a:fillRef>
          <a:effectRef idx="0">
            <a:schemeClr val="accent6"/>
          </a:effectRef>
          <a:fontRef idx="minor">
            <a:schemeClr val="tx1"/>
          </a:fontRef>
        </p:style>
      </p:cxnSp>
      <p:cxnSp>
        <p:nvCxnSpPr>
          <p:cNvPr id="14" name="Conector recto 13"/>
          <p:cNvCxnSpPr>
            <a:stCxn id="6" idx="0"/>
            <a:endCxn id="6" idx="0"/>
          </p:cNvCxnSpPr>
          <p:nvPr/>
        </p:nvCxnSpPr>
        <p:spPr>
          <a:xfrm>
            <a:off x="6781007" y="2133600"/>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Conector recto 16"/>
          <p:cNvCxnSpPr/>
          <p:nvPr/>
        </p:nvCxnSpPr>
        <p:spPr>
          <a:xfrm>
            <a:off x="6500452" y="2234045"/>
            <a:ext cx="280555" cy="0"/>
          </a:xfrm>
          <a:prstGeom prst="line">
            <a:avLst/>
          </a:prstGeom>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26238271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Guion explicativo</a:t>
            </a:r>
            <a:endParaRPr lang="es-MX" dirty="0"/>
          </a:p>
        </p:txBody>
      </p:sp>
      <p:sp>
        <p:nvSpPr>
          <p:cNvPr id="3" name="Marcador de contenido 2"/>
          <p:cNvSpPr>
            <a:spLocks noGrp="1"/>
          </p:cNvSpPr>
          <p:nvPr>
            <p:ph idx="1"/>
          </p:nvPr>
        </p:nvSpPr>
        <p:spPr>
          <a:xfrm>
            <a:off x="2266682" y="1455313"/>
            <a:ext cx="9237930" cy="4455909"/>
          </a:xfrm>
        </p:spPr>
        <p:txBody>
          <a:bodyPr>
            <a:noAutofit/>
          </a:bodyPr>
          <a:lstStyle/>
          <a:p>
            <a:pPr marL="0" indent="0" algn="just">
              <a:buNone/>
            </a:pPr>
            <a:r>
              <a:rPr lang="es-MX" dirty="0" smtClean="0"/>
              <a:t>Este material permite que </a:t>
            </a:r>
            <a:r>
              <a:rPr lang="es-MX" dirty="0" smtClean="0"/>
              <a:t>el alumno organice información y la represente a través de </a:t>
            </a:r>
            <a:r>
              <a:rPr lang="es-MX" dirty="0" smtClean="0"/>
              <a:t>tablas.  Empleando  procedimientos,  calcula </a:t>
            </a:r>
            <a:r>
              <a:rPr lang="es-MX" dirty="0" smtClean="0"/>
              <a:t>las medidas de </a:t>
            </a:r>
            <a:r>
              <a:rPr lang="es-MX" dirty="0" smtClean="0"/>
              <a:t>dispersión como la varianza, desviación estándar y  coeficiente de correlación, interpretando  </a:t>
            </a:r>
            <a:r>
              <a:rPr lang="es-MX" dirty="0" smtClean="0"/>
              <a:t>el resultado conforme a la </a:t>
            </a:r>
            <a:r>
              <a:rPr lang="es-MX" dirty="0" smtClean="0"/>
              <a:t>estadística inferencial con problemáticas reales y datos recolectados a través de una investigación de campo,  </a:t>
            </a:r>
            <a:r>
              <a:rPr lang="es-MX" dirty="0" smtClean="0"/>
              <a:t>lo que promueve y desarrolla en </a:t>
            </a:r>
            <a:r>
              <a:rPr lang="es-MX" dirty="0" smtClean="0"/>
              <a:t>ellos el análisis,  </a:t>
            </a:r>
            <a:r>
              <a:rPr lang="es-MX" dirty="0" smtClean="0"/>
              <a:t>la reflexión </a:t>
            </a:r>
            <a:r>
              <a:rPr lang="es-MX" dirty="0"/>
              <a:t>y la argumentación </a:t>
            </a:r>
            <a:r>
              <a:rPr lang="es-MX" dirty="0" smtClean="0"/>
              <a:t>crítica,  </a:t>
            </a:r>
            <a:r>
              <a:rPr lang="es-MX" dirty="0"/>
              <a:t>de </a:t>
            </a:r>
            <a:r>
              <a:rPr lang="es-MX" dirty="0" smtClean="0"/>
              <a:t>sucesos de su entorno </a:t>
            </a:r>
            <a:r>
              <a:rPr lang="es-MX" dirty="0" smtClean="0"/>
              <a:t>cotidiano, </a:t>
            </a:r>
            <a:r>
              <a:rPr lang="es-MX" dirty="0" smtClean="0"/>
              <a:t>mediante la estrategia del aprendizaje basado en problemas, logrando en el estudiante un aprendizaje significativo para  la vida diaria.  </a:t>
            </a:r>
            <a:endParaRPr lang="es-MX" dirty="0" smtClean="0"/>
          </a:p>
          <a:p>
            <a:pPr marL="0" indent="0" algn="just">
              <a:buNone/>
            </a:pPr>
            <a:r>
              <a:rPr lang="es-MX" dirty="0" smtClean="0"/>
              <a:t>El </a:t>
            </a:r>
            <a:r>
              <a:rPr lang="es-MX" dirty="0" smtClean="0"/>
              <a:t>empleo de </a:t>
            </a:r>
            <a:r>
              <a:rPr lang="es-MX" dirty="0" smtClean="0"/>
              <a:t>la recta de regresión, permite que el alumno realice predicciones o pronósticos del fenómeno en estudio en determinado tiempo o analizar el comportamiento de los datos en circunstancias específicas. </a:t>
            </a:r>
          </a:p>
          <a:p>
            <a:pPr marL="0" indent="0" algn="just">
              <a:buNone/>
            </a:pPr>
            <a:r>
              <a:rPr lang="es-MX" dirty="0" smtClean="0"/>
              <a:t>A través de este material  </a:t>
            </a:r>
            <a:r>
              <a:rPr lang="es-MX" dirty="0"/>
              <a:t>didáctico </a:t>
            </a:r>
            <a:r>
              <a:rPr lang="es-MX" dirty="0" smtClean="0"/>
              <a:t> se complementan  </a:t>
            </a:r>
            <a:r>
              <a:rPr lang="es-MX" dirty="0"/>
              <a:t>los </a:t>
            </a:r>
            <a:r>
              <a:rPr lang="es-MX" dirty="0" smtClean="0"/>
              <a:t>saberes declarativos, procedimentales y actitudinales,  </a:t>
            </a:r>
            <a:r>
              <a:rPr lang="es-MX" dirty="0"/>
              <a:t>adquiridos en </a:t>
            </a:r>
            <a:r>
              <a:rPr lang="es-MX" dirty="0" smtClean="0"/>
              <a:t>el aula para lograr que el alumno sea competente en </a:t>
            </a:r>
            <a:r>
              <a:rPr lang="es-MX" smtClean="0"/>
              <a:t>diferentes disciplinas.   </a:t>
            </a:r>
            <a:endParaRPr lang="es-MX" dirty="0"/>
          </a:p>
          <a:p>
            <a:pPr marL="0" indent="0" algn="just">
              <a:buNone/>
            </a:pPr>
            <a:endParaRPr lang="es-MX" dirty="0" smtClean="0"/>
          </a:p>
          <a:p>
            <a:pPr marL="0" indent="0" algn="just">
              <a:buNone/>
            </a:pPr>
            <a:r>
              <a:rPr lang="es-MX" dirty="0" smtClean="0"/>
              <a:t>   </a:t>
            </a:r>
            <a:endParaRPr lang="es-MX" dirty="0"/>
          </a:p>
        </p:txBody>
      </p:sp>
    </p:spTree>
    <p:extLst>
      <p:ext uri="{BB962C8B-B14F-4D97-AF65-F5344CB8AC3E}">
        <p14:creationId xmlns:p14="http://schemas.microsoft.com/office/powerpoint/2010/main" val="357100061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76892" y="366533"/>
            <a:ext cx="8911687" cy="741051"/>
          </a:xfrm>
        </p:spPr>
        <p:txBody>
          <a:bodyPr/>
          <a:lstStyle/>
          <a:p>
            <a:r>
              <a:rPr lang="es-MX" dirty="0" smtClean="0"/>
              <a:t>Cálculo de medidas:</a:t>
            </a:r>
            <a:endParaRPr lang="es-MX" dirty="0"/>
          </a:p>
        </p:txBody>
      </p:sp>
      <p:sp>
        <p:nvSpPr>
          <p:cNvPr id="3" name="Marcador de contenido 2"/>
          <p:cNvSpPr>
            <a:spLocks noGrp="1"/>
          </p:cNvSpPr>
          <p:nvPr>
            <p:ph idx="1"/>
          </p:nvPr>
        </p:nvSpPr>
        <p:spPr>
          <a:xfrm>
            <a:off x="2343955" y="1107584"/>
            <a:ext cx="9144624" cy="4803638"/>
          </a:xfrm>
        </p:spPr>
        <p:txBody>
          <a:bodyPr>
            <a:normAutofit/>
          </a:bodyPr>
          <a:lstStyle/>
          <a:p>
            <a:pPr marL="0" indent="0">
              <a:buNone/>
            </a:pPr>
            <a:r>
              <a:rPr lang="es-MX" dirty="0" smtClean="0"/>
              <a:t> </a:t>
            </a:r>
            <a:r>
              <a:rPr lang="es-MX" b="1" dirty="0" smtClean="0"/>
              <a:t>X</a:t>
            </a:r>
            <a:r>
              <a:rPr lang="es-MX" dirty="0" smtClean="0"/>
              <a:t> = 14,007 ÷ 7 = 2001	</a:t>
            </a:r>
            <a:r>
              <a:rPr lang="es-MX" b="1" dirty="0" smtClean="0"/>
              <a:t>Y</a:t>
            </a:r>
            <a:r>
              <a:rPr lang="es-MX" dirty="0" smtClean="0"/>
              <a:t> = 1473 ÷ 7 = 210.42     </a:t>
            </a:r>
            <a:r>
              <a:rPr lang="es-MX" b="1" dirty="0" err="1" smtClean="0"/>
              <a:t>Centroide</a:t>
            </a:r>
            <a:r>
              <a:rPr lang="es-MX" b="1" dirty="0" smtClean="0"/>
              <a:t> ( 2001 , 210.42 )</a:t>
            </a:r>
            <a:endParaRPr lang="es-MX" b="1" dirty="0"/>
          </a:p>
          <a:p>
            <a:pPr marL="0" indent="0">
              <a:buNone/>
            </a:pPr>
            <a:r>
              <a:rPr lang="es-MX" b="1" dirty="0" smtClean="0"/>
              <a:t>Covarianza (x  y </a:t>
            </a:r>
            <a:r>
              <a:rPr lang="es-MX" dirty="0" smtClean="0"/>
              <a:t>)= 372 ÷ 7 = </a:t>
            </a:r>
            <a:r>
              <a:rPr lang="es-MX" sz="2000" dirty="0" smtClean="0"/>
              <a:t>53.14</a:t>
            </a:r>
            <a:r>
              <a:rPr lang="es-MX" dirty="0" smtClean="0"/>
              <a:t>                  </a:t>
            </a:r>
          </a:p>
          <a:p>
            <a:pPr marL="0" indent="0">
              <a:buNone/>
            </a:pPr>
            <a:r>
              <a:rPr lang="es-MX" b="1" dirty="0" smtClean="0"/>
              <a:t>Varianza X </a:t>
            </a:r>
            <a:r>
              <a:rPr lang="es-MX" dirty="0" smtClean="0"/>
              <a:t>= 28 ÷ 7 = 4            				</a:t>
            </a:r>
            <a:r>
              <a:rPr lang="el-GR" b="1" dirty="0" smtClean="0"/>
              <a:t>σ</a:t>
            </a:r>
            <a:r>
              <a:rPr lang="es-MX" b="1" dirty="0" smtClean="0"/>
              <a:t>x </a:t>
            </a:r>
            <a:r>
              <a:rPr lang="es-MX" dirty="0" smtClean="0"/>
              <a:t>= √ 4  = 2</a:t>
            </a:r>
          </a:p>
          <a:p>
            <a:pPr marL="0" indent="0">
              <a:buNone/>
            </a:pPr>
            <a:r>
              <a:rPr lang="es-MX" b="1" dirty="0" smtClean="0"/>
              <a:t>Varianza Y </a:t>
            </a:r>
            <a:r>
              <a:rPr lang="es-MX" dirty="0" smtClean="0"/>
              <a:t>= 5,463.67 ÷ 7 = 780.52 			</a:t>
            </a:r>
            <a:r>
              <a:rPr lang="el-GR" b="1" dirty="0" smtClean="0"/>
              <a:t>σ</a:t>
            </a:r>
            <a:r>
              <a:rPr lang="es-MX" b="1" dirty="0" smtClean="0"/>
              <a:t>y</a:t>
            </a:r>
            <a:r>
              <a:rPr lang="es-MX" dirty="0" smtClean="0"/>
              <a:t> = √780.52 = 27.93</a:t>
            </a:r>
          </a:p>
          <a:p>
            <a:pPr marL="0" indent="0">
              <a:buNone/>
            </a:pPr>
            <a:r>
              <a:rPr lang="es-MX" b="1" dirty="0" smtClean="0"/>
              <a:t>r =</a:t>
            </a:r>
            <a:r>
              <a:rPr lang="es-MX" dirty="0" smtClean="0"/>
              <a:t>         53.14       = 0.95      ES UNA </a:t>
            </a:r>
            <a:r>
              <a:rPr lang="es-MX" b="1" dirty="0" smtClean="0"/>
              <a:t>CORRELACIÓN POSITIVA</a:t>
            </a:r>
            <a:r>
              <a:rPr lang="es-MX" dirty="0" smtClean="0"/>
              <a:t>, LOS ASPIRANTES</a:t>
            </a:r>
          </a:p>
          <a:p>
            <a:pPr marL="0" indent="0">
              <a:buNone/>
            </a:pPr>
            <a:r>
              <a:rPr lang="es-MX" dirty="0" smtClean="0"/>
              <a:t>        ( 2 ) ( 27.93)                 AUMENTAN AL PASAR LOS AÑOS.    </a:t>
            </a:r>
            <a:r>
              <a:rPr lang="es-MX" b="1" dirty="0" smtClean="0"/>
              <a:t>ES FUERTE</a:t>
            </a:r>
            <a:r>
              <a:rPr lang="es-MX" dirty="0" smtClean="0"/>
              <a:t>  SE </a:t>
            </a:r>
          </a:p>
          <a:p>
            <a:pPr marL="0" indent="0">
              <a:buNone/>
            </a:pPr>
            <a:r>
              <a:rPr lang="es-MX" dirty="0"/>
              <a:t> </a:t>
            </a:r>
            <a:r>
              <a:rPr lang="es-MX" dirty="0" smtClean="0"/>
              <a:t>                                            APROXIMA A 1 </a:t>
            </a:r>
          </a:p>
          <a:p>
            <a:pPr marL="0" indent="0">
              <a:buNone/>
            </a:pPr>
            <a:r>
              <a:rPr lang="es-MX" b="1" dirty="0"/>
              <a:t> </a:t>
            </a:r>
            <a:r>
              <a:rPr lang="es-MX" b="1" dirty="0" smtClean="0"/>
              <a:t>m=</a:t>
            </a:r>
            <a:r>
              <a:rPr lang="es-MX" dirty="0" smtClean="0"/>
              <a:t> 53.14 ÷ 4 = 13.28			</a:t>
            </a:r>
            <a:r>
              <a:rPr lang="es-MX" b="1" dirty="0" smtClean="0"/>
              <a:t>b=</a:t>
            </a:r>
            <a:r>
              <a:rPr lang="es-MX" dirty="0" smtClean="0"/>
              <a:t> 210.42 – (13.28)(2001) = -26,362.86</a:t>
            </a:r>
          </a:p>
          <a:p>
            <a:pPr marL="0" indent="0">
              <a:buNone/>
            </a:pPr>
            <a:r>
              <a:rPr lang="es-MX" dirty="0" smtClean="0"/>
              <a:t>                               </a:t>
            </a:r>
            <a:r>
              <a:rPr lang="es-MX" sz="2000" b="1" dirty="0" smtClean="0"/>
              <a:t>y = 13.28 ( x ) + ( - 26,362.86) </a:t>
            </a:r>
          </a:p>
          <a:p>
            <a:pPr marL="0" indent="0">
              <a:buNone/>
            </a:pPr>
            <a:endParaRPr lang="es-MX" sz="2000" b="1" dirty="0" smtClean="0"/>
          </a:p>
          <a:p>
            <a:pPr marL="0" indent="0">
              <a:buNone/>
            </a:pPr>
            <a:r>
              <a:rPr lang="es-MX" sz="2000" b="1" dirty="0" smtClean="0"/>
              <a:t>Pronóstico: y=13.28(2018) + (-26,362.86) = 436.18 aspirantes</a:t>
            </a:r>
          </a:p>
          <a:p>
            <a:pPr marL="0" indent="0">
              <a:buNone/>
            </a:pPr>
            <a:endParaRPr lang="es-MX" sz="2000" b="1" dirty="0" smtClean="0"/>
          </a:p>
          <a:p>
            <a:pPr marL="0" indent="0">
              <a:buNone/>
            </a:pPr>
            <a:endParaRPr lang="es-MX" sz="2000" b="1" dirty="0"/>
          </a:p>
        </p:txBody>
      </p:sp>
      <p:cxnSp>
        <p:nvCxnSpPr>
          <p:cNvPr id="7" name="Conector recto 6"/>
          <p:cNvCxnSpPr/>
          <p:nvPr/>
        </p:nvCxnSpPr>
        <p:spPr>
          <a:xfrm flipV="1">
            <a:off x="2949261" y="3090928"/>
            <a:ext cx="1339403" cy="12879"/>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Conector recto 8"/>
          <p:cNvCxnSpPr/>
          <p:nvPr/>
        </p:nvCxnSpPr>
        <p:spPr>
          <a:xfrm>
            <a:off x="2446986" y="1107584"/>
            <a:ext cx="27045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Conector recto 10"/>
          <p:cNvCxnSpPr/>
          <p:nvPr/>
        </p:nvCxnSpPr>
        <p:spPr>
          <a:xfrm>
            <a:off x="5087155" y="1107584"/>
            <a:ext cx="321972"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0628518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92925" y="624110"/>
            <a:ext cx="8911687" cy="809835"/>
          </a:xfrm>
        </p:spPr>
        <p:txBody>
          <a:bodyPr>
            <a:normAutofit/>
          </a:bodyPr>
          <a:lstStyle/>
          <a:p>
            <a:r>
              <a:rPr lang="es-MX" sz="2800" b="1" dirty="0" smtClean="0"/>
              <a:t>Bibliografía</a:t>
            </a:r>
            <a:endParaRPr lang="es-MX" sz="2800" b="1" dirty="0"/>
          </a:p>
        </p:txBody>
      </p:sp>
      <p:sp>
        <p:nvSpPr>
          <p:cNvPr id="3" name="Marcador de contenido 2"/>
          <p:cNvSpPr>
            <a:spLocks noGrp="1"/>
          </p:cNvSpPr>
          <p:nvPr>
            <p:ph idx="1"/>
          </p:nvPr>
        </p:nvSpPr>
        <p:spPr/>
        <p:txBody>
          <a:bodyPr/>
          <a:lstStyle/>
          <a:p>
            <a:r>
              <a:rPr lang="es-MX" dirty="0" smtClean="0"/>
              <a:t>Antología de Estadística, UAEMEX, (2012)</a:t>
            </a:r>
          </a:p>
          <a:p>
            <a:pPr marL="0" indent="0">
              <a:buNone/>
            </a:pPr>
            <a:endParaRPr lang="es-MX" dirty="0" smtClean="0"/>
          </a:p>
          <a:p>
            <a:r>
              <a:rPr lang="es-MX" dirty="0" err="1" smtClean="0"/>
              <a:t>Possani</a:t>
            </a:r>
            <a:r>
              <a:rPr lang="es-MX" dirty="0" smtClean="0"/>
              <a:t>, E. Edgar y Barreiro C. Leticia (2011) . Estadística y Probabilidad, México, Santillana. </a:t>
            </a:r>
          </a:p>
          <a:p>
            <a:endParaRPr lang="es-MX" dirty="0"/>
          </a:p>
        </p:txBody>
      </p:sp>
    </p:spTree>
    <p:extLst>
      <p:ext uri="{BB962C8B-B14F-4D97-AF65-F5344CB8AC3E}">
        <p14:creationId xmlns:p14="http://schemas.microsoft.com/office/powerpoint/2010/main" val="181750092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smtClean="0"/>
              <a:t>Mesografía</a:t>
            </a:r>
            <a:r>
              <a:rPr lang="es-MX" dirty="0" smtClean="0"/>
              <a:t>:</a:t>
            </a:r>
            <a:br>
              <a:rPr lang="es-MX" dirty="0" smtClean="0"/>
            </a:br>
            <a:endParaRPr lang="es-MX" dirty="0"/>
          </a:p>
        </p:txBody>
      </p:sp>
      <p:sp>
        <p:nvSpPr>
          <p:cNvPr id="3" name="Marcador de contenido 2"/>
          <p:cNvSpPr>
            <a:spLocks noGrp="1"/>
          </p:cNvSpPr>
          <p:nvPr>
            <p:ph idx="1"/>
          </p:nvPr>
        </p:nvSpPr>
        <p:spPr>
          <a:xfrm>
            <a:off x="2589212" y="1298864"/>
            <a:ext cx="8915400" cy="4612358"/>
          </a:xfrm>
        </p:spPr>
        <p:txBody>
          <a:bodyPr/>
          <a:lstStyle/>
          <a:p>
            <a:r>
              <a:rPr lang="es-MX" dirty="0" smtClean="0"/>
              <a:t>Imágenes:</a:t>
            </a:r>
          </a:p>
          <a:p>
            <a:r>
              <a:rPr lang="es-MX" sz="1200" dirty="0">
                <a:hlinkClick r:id="rId2"/>
              </a:rPr>
              <a:t>https://</a:t>
            </a:r>
            <a:r>
              <a:rPr lang="es-MX" sz="1200" dirty="0" smtClean="0">
                <a:hlinkClick r:id="rId2"/>
              </a:rPr>
              <a:t>enfermeriaunam.files.wordpress.com/2016/04/estadistica.jpg?w=450</a:t>
            </a:r>
            <a:endParaRPr lang="es-MX" sz="1200" dirty="0" smtClean="0"/>
          </a:p>
          <a:p>
            <a:r>
              <a:rPr lang="es-MX" sz="1200" dirty="0"/>
              <a:t>https://www.google.com.mx/url?sa=i&amp;rct=j&amp;q=&amp;esrc=s&amp;source=images&amp;cd=&amp;</a:t>
            </a:r>
            <a:r>
              <a:rPr lang="es-MX" sz="1200" dirty="0" smtClean="0"/>
              <a:t>cad=rja&amp;uact=8&amp;ved=0ahUKEwjS47CQg9zVAhWrj1QKHSShCdkQjRwIBw&amp;url=http%3A%2F%2Fcvonline.uaeh.edu.mx%2FCursos%2FBV%2FL0706%2FU4%2Fmc_41_MedidasDdispersion.cmap.html&amp;psig=AFQjCNG7cCM7O_z4TsYHSqkHoOYkT3ovqQ&amp;ust=1502981213953163</a:t>
            </a:r>
          </a:p>
          <a:p>
            <a:r>
              <a:rPr lang="es-MX" sz="1200" dirty="0">
                <a:hlinkClick r:id="rId3"/>
              </a:rPr>
              <a:t>https://</a:t>
            </a:r>
            <a:r>
              <a:rPr lang="es-MX" sz="1200" dirty="0" smtClean="0">
                <a:hlinkClick r:id="rId3"/>
              </a:rPr>
              <a:t>image.slidesharecdn.com/medidasdedispersin-calculoamano-100809173831-phpapp01/95/medidas-de-dispersin-calculo-a-mano-3-728.jpg?cb=1281376214</a:t>
            </a:r>
            <a:endParaRPr lang="es-MX" sz="1200" dirty="0" smtClean="0"/>
          </a:p>
          <a:p>
            <a:r>
              <a:rPr lang="es-MX" sz="1200" dirty="0">
                <a:hlinkClick r:id="rId4"/>
              </a:rPr>
              <a:t>https://www.google.com.mx/url?sa=i&amp;rct=j&amp;q=&amp;esrc=s&amp;source=images&amp;cd=&amp;</a:t>
            </a:r>
            <a:r>
              <a:rPr lang="es-MX" sz="1200" dirty="0" smtClean="0">
                <a:hlinkClick r:id="rId4"/>
              </a:rPr>
              <a:t>cad=rja&amp;uact=8&amp;ved=0ahUKEwjay-6ehNzVAhXE0FQKHfo6C0EQjRwIBw&amp;url=http%3A%2F%2Fslideplayer.es%2Fslide%2F10119277%2F&amp;psig=AFQjCNG7cCM7O_z4TsYHSqkHoOYkT3ovqQ&amp;ust=1502981213953163</a:t>
            </a:r>
            <a:endParaRPr lang="es-MX" sz="1200" dirty="0" smtClean="0"/>
          </a:p>
          <a:p>
            <a:r>
              <a:rPr lang="es-MX" sz="1200" dirty="0"/>
              <a:t>https://www.google.com.mx/url?sa=i&amp;rct=j&amp;q=&amp;esrc=s&amp;source=images&amp;cd=&amp;</a:t>
            </a:r>
            <a:r>
              <a:rPr lang="es-MX" sz="1200" dirty="0" smtClean="0"/>
              <a:t>cad=rja&amp;uact=8&amp;ved=0ahUKEwjk78-fhtzVAhWqilQKHWbxBOAQjRwIBw&amp;url=https%3A%2F%2Fes.slideshare.net%2Fberestrada%2Fvarianza-y-desviacion-tipica&amp;psig=AFQjCNGAogwfK7zcu3rjYjHGZGcWUX8OZA&amp;ust=1502982941675150</a:t>
            </a:r>
          </a:p>
          <a:p>
            <a:r>
              <a:rPr lang="es-MX" sz="1200" dirty="0"/>
              <a:t>https://encrypted-tbn0.gstatic.com/images?q=tbn:ANd9GcQuHy-9iPhA7DsmrCtg7dODeNIO3cZEuEZoIcy9ICruGBLYQ6F3</a:t>
            </a:r>
          </a:p>
          <a:p>
            <a:r>
              <a:rPr lang="es-MX" sz="1200" dirty="0">
                <a:hlinkClick r:id="rId5"/>
              </a:rPr>
              <a:t>http://</a:t>
            </a:r>
            <a:r>
              <a:rPr lang="es-MX" sz="1200" dirty="0" smtClean="0">
                <a:hlinkClick r:id="rId5"/>
              </a:rPr>
              <a:t>www.sc.ehu.es/sbweb/fisica/cinematica/regresion/Cine_23.gif</a:t>
            </a:r>
            <a:endParaRPr lang="es-MX" sz="1200" dirty="0" smtClean="0"/>
          </a:p>
          <a:p>
            <a:endParaRPr lang="es-MX" sz="1200" dirty="0" smtClean="0"/>
          </a:p>
          <a:p>
            <a:endParaRPr lang="es-MX" sz="1200" dirty="0"/>
          </a:p>
          <a:p>
            <a:endParaRPr lang="es-MX" sz="1200" dirty="0" smtClean="0"/>
          </a:p>
          <a:p>
            <a:endParaRPr lang="es-MX" sz="1200" dirty="0"/>
          </a:p>
          <a:p>
            <a:endParaRPr lang="es-MX" sz="1200" dirty="0"/>
          </a:p>
          <a:p>
            <a:endParaRPr lang="es-MX" dirty="0"/>
          </a:p>
        </p:txBody>
      </p:sp>
    </p:spTree>
    <p:extLst>
      <p:ext uri="{BB962C8B-B14F-4D97-AF65-F5344CB8AC3E}">
        <p14:creationId xmlns:p14="http://schemas.microsoft.com/office/powerpoint/2010/main" val="32826808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92925" y="624110"/>
            <a:ext cx="8911687" cy="664297"/>
          </a:xfrm>
        </p:spPr>
        <p:txBody>
          <a:bodyPr/>
          <a:lstStyle/>
          <a:p>
            <a:r>
              <a:rPr lang="es-MX" b="1" dirty="0" smtClean="0"/>
              <a:t>Medidas de dispersión</a:t>
            </a:r>
            <a:endParaRPr lang="es-MX" b="1" dirty="0"/>
          </a:p>
        </p:txBody>
      </p:sp>
      <p:sp>
        <p:nvSpPr>
          <p:cNvPr id="5" name="Marcador de contenido 4"/>
          <p:cNvSpPr>
            <a:spLocks noGrp="1"/>
          </p:cNvSpPr>
          <p:nvPr>
            <p:ph idx="1"/>
          </p:nvPr>
        </p:nvSpPr>
        <p:spPr/>
        <p:txBody>
          <a:bodyPr>
            <a:normAutofit/>
          </a:bodyPr>
          <a:lstStyle/>
          <a:p>
            <a:r>
              <a:rPr lang="es-MX" sz="2400" dirty="0" smtClean="0"/>
              <a:t>Son parámetros estadísticos que indican como se alejan los datos respecto de la media aritmética. Sirven como indicador de la variabilidad de los datos.</a:t>
            </a:r>
          </a:p>
          <a:p>
            <a:r>
              <a:rPr lang="es-MX" sz="2400" dirty="0" smtClean="0"/>
              <a:t>Las medidas de dispersión más usadas son el rango, la desviación media, la desviación estándar y la varianza. </a:t>
            </a:r>
            <a:endParaRPr lang="es-MX" sz="2400" dirty="0"/>
          </a:p>
        </p:txBody>
      </p:sp>
    </p:spTree>
    <p:extLst>
      <p:ext uri="{BB962C8B-B14F-4D97-AF65-F5344CB8AC3E}">
        <p14:creationId xmlns:p14="http://schemas.microsoft.com/office/powerpoint/2010/main" val="96532944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p:cNvPicPr>
            <a:picLocks noChangeAspect="1"/>
          </p:cNvPicPr>
          <p:nvPr/>
        </p:nvPicPr>
        <p:blipFill>
          <a:blip r:embed="rId2"/>
          <a:stretch>
            <a:fillRect/>
          </a:stretch>
        </p:blipFill>
        <p:spPr>
          <a:xfrm>
            <a:off x="3040912" y="802697"/>
            <a:ext cx="6624083" cy="4629150"/>
          </a:xfrm>
          <a:prstGeom prst="rect">
            <a:avLst/>
          </a:prstGeom>
        </p:spPr>
      </p:pic>
      <p:sp>
        <p:nvSpPr>
          <p:cNvPr id="7" name="Rectángulo 6"/>
          <p:cNvSpPr/>
          <p:nvPr/>
        </p:nvSpPr>
        <p:spPr>
          <a:xfrm>
            <a:off x="2848640" y="6201911"/>
            <a:ext cx="6096000" cy="461665"/>
          </a:xfrm>
          <a:prstGeom prst="rect">
            <a:avLst/>
          </a:prstGeom>
        </p:spPr>
        <p:txBody>
          <a:bodyPr>
            <a:spAutoFit/>
          </a:bodyPr>
          <a:lstStyle/>
          <a:p>
            <a:r>
              <a:rPr lang="es-MX" sz="800" dirty="0"/>
              <a:t>https://www.google.com.mx/url?sa=i&amp;rct=j&amp;q=&amp;esrc=s&amp;source=images&amp;cd=&amp;cad=rja&amp;uact=8&amp;ved=0ahUKEwjS47CQg9zVAhWrj1QKHSShCdkQjRwIBw&amp;url=http%3A%2F%2Fcvonline.uaeh.edu.mx%2FCursos%2FBV%2FL0706%2FU4%2Fmc_41_MedidasDdispersion.cmap.html&amp;psig=AFQjCNG7cCM7O_z4TsYHSqkHoOYkT3ovqQ&amp;ust=1502981213953163</a:t>
            </a:r>
          </a:p>
        </p:txBody>
      </p:sp>
    </p:spTree>
    <p:extLst>
      <p:ext uri="{BB962C8B-B14F-4D97-AF65-F5344CB8AC3E}">
        <p14:creationId xmlns:p14="http://schemas.microsoft.com/office/powerpoint/2010/main" val="29301885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92925" y="624110"/>
            <a:ext cx="8911687" cy="809835"/>
          </a:xfrm>
        </p:spPr>
        <p:txBody>
          <a:bodyPr/>
          <a:lstStyle/>
          <a:p>
            <a:r>
              <a:rPr lang="es-MX" dirty="0" smtClean="0"/>
              <a:t>Rango</a:t>
            </a:r>
            <a:endParaRPr lang="es-MX" dirty="0"/>
          </a:p>
        </p:txBody>
      </p:sp>
      <p:sp>
        <p:nvSpPr>
          <p:cNvPr id="3" name="Marcador de contenido 2"/>
          <p:cNvSpPr>
            <a:spLocks noGrp="1"/>
          </p:cNvSpPr>
          <p:nvPr>
            <p:ph idx="1"/>
          </p:nvPr>
        </p:nvSpPr>
        <p:spPr>
          <a:xfrm>
            <a:off x="2589212" y="1614054"/>
            <a:ext cx="8915400" cy="4236028"/>
          </a:xfrm>
        </p:spPr>
        <p:txBody>
          <a:bodyPr/>
          <a:lstStyle/>
          <a:p>
            <a:r>
              <a:rPr lang="es-MX" dirty="0" smtClean="0"/>
              <a:t>Indica la dispersión entre los valores extremos de una variable. Se calcula como la diferencia entre el mayor y el menor valor de la variable.</a:t>
            </a:r>
          </a:p>
          <a:p>
            <a:r>
              <a:rPr lang="es-MX" dirty="0" smtClean="0"/>
              <a:t>Solo determina la variación de un conjunto de datos.</a:t>
            </a:r>
          </a:p>
          <a:p>
            <a:r>
              <a:rPr lang="es-MX" dirty="0" smtClean="0"/>
              <a:t>Se denota como </a:t>
            </a:r>
            <a:r>
              <a:rPr lang="es-MX" b="1" dirty="0" smtClean="0"/>
              <a:t>R</a:t>
            </a:r>
            <a:endParaRPr lang="es-MX" b="1" dirty="0"/>
          </a:p>
        </p:txBody>
      </p:sp>
      <p:pic>
        <p:nvPicPr>
          <p:cNvPr id="4" name="Imagen 3"/>
          <p:cNvPicPr>
            <a:picLocks noChangeAspect="1"/>
          </p:cNvPicPr>
          <p:nvPr/>
        </p:nvPicPr>
        <p:blipFill>
          <a:blip r:embed="rId2"/>
          <a:stretch>
            <a:fillRect/>
          </a:stretch>
        </p:blipFill>
        <p:spPr>
          <a:xfrm>
            <a:off x="4592782" y="3073111"/>
            <a:ext cx="4675909" cy="3506932"/>
          </a:xfrm>
          <a:prstGeom prst="rect">
            <a:avLst/>
          </a:prstGeom>
        </p:spPr>
      </p:pic>
      <p:sp>
        <p:nvSpPr>
          <p:cNvPr id="5" name="Rectángulo 4"/>
          <p:cNvSpPr/>
          <p:nvPr/>
        </p:nvSpPr>
        <p:spPr>
          <a:xfrm>
            <a:off x="1544782" y="6328063"/>
            <a:ext cx="6096000" cy="338554"/>
          </a:xfrm>
          <a:prstGeom prst="rect">
            <a:avLst/>
          </a:prstGeom>
        </p:spPr>
        <p:txBody>
          <a:bodyPr>
            <a:spAutoFit/>
          </a:bodyPr>
          <a:lstStyle/>
          <a:p>
            <a:r>
              <a:rPr lang="es-MX" sz="800" dirty="0"/>
              <a:t>https://image.slidesharecdn.com/medidasdedispersin-calculoamano-100809173831-phpapp01/95/medidas-de-dispersin-calculo-a-mano-3-728.jpg?cb=1281376214</a:t>
            </a:r>
          </a:p>
        </p:txBody>
      </p:sp>
    </p:spTree>
    <p:extLst>
      <p:ext uri="{BB962C8B-B14F-4D97-AF65-F5344CB8AC3E}">
        <p14:creationId xmlns:p14="http://schemas.microsoft.com/office/powerpoint/2010/main" val="18701047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t>Desviación Media </a:t>
            </a:r>
            <a:endParaRPr lang="es-MX" b="1" dirty="0"/>
          </a:p>
        </p:txBody>
      </p:sp>
      <p:sp>
        <p:nvSpPr>
          <p:cNvPr id="3" name="Marcador de contenido 2"/>
          <p:cNvSpPr>
            <a:spLocks noGrp="1"/>
          </p:cNvSpPr>
          <p:nvPr>
            <p:ph idx="1"/>
          </p:nvPr>
        </p:nvSpPr>
        <p:spPr>
          <a:xfrm>
            <a:off x="2589212" y="1548245"/>
            <a:ext cx="8915400" cy="4362977"/>
          </a:xfrm>
        </p:spPr>
        <p:txBody>
          <a:bodyPr>
            <a:normAutofit/>
          </a:bodyPr>
          <a:lstStyle/>
          <a:p>
            <a:pPr marL="0" indent="0" algn="just">
              <a:buNone/>
            </a:pPr>
            <a:r>
              <a:rPr lang="es-MX" sz="2800" dirty="0" smtClean="0"/>
              <a:t>Es el promedio de los “valores absolutos” de las desviaciones de cada dato con respecto a la media.</a:t>
            </a:r>
          </a:p>
          <a:p>
            <a:pPr marL="0" indent="0" algn="just">
              <a:buNone/>
            </a:pPr>
            <a:r>
              <a:rPr lang="es-MX" sz="2800" dirty="0" smtClean="0"/>
              <a:t>Indica en promedio el número de unidades en que los datos se encuentran alejados de la media. </a:t>
            </a:r>
          </a:p>
          <a:p>
            <a:pPr marL="0" indent="0">
              <a:buNone/>
            </a:pPr>
            <a:endParaRPr lang="es-MX" sz="2800" b="1" dirty="0"/>
          </a:p>
          <a:p>
            <a:pPr marL="0" indent="0">
              <a:buNone/>
            </a:pPr>
            <a:endParaRPr lang="es-MX" sz="2800" b="1" dirty="0" smtClean="0"/>
          </a:p>
          <a:p>
            <a:endParaRPr lang="es-MX" dirty="0"/>
          </a:p>
        </p:txBody>
      </p:sp>
    </p:spTree>
    <p:extLst>
      <p:ext uri="{BB962C8B-B14F-4D97-AF65-F5344CB8AC3E}">
        <p14:creationId xmlns:p14="http://schemas.microsoft.com/office/powerpoint/2010/main" val="390100534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92925" y="624110"/>
            <a:ext cx="8911687" cy="695535"/>
          </a:xfrm>
        </p:spPr>
        <p:txBody>
          <a:bodyPr>
            <a:normAutofit fontScale="90000"/>
          </a:bodyPr>
          <a:lstStyle/>
          <a:p>
            <a:r>
              <a:rPr lang="es-MX" sz="2800" dirty="0" smtClean="0"/>
              <a:t>Desviación media para datos no agrupados</a:t>
            </a:r>
            <a:br>
              <a:rPr lang="es-MX" sz="2800" dirty="0" smtClean="0"/>
            </a:br>
            <a:r>
              <a:rPr lang="es-MX" sz="2800" dirty="0" smtClean="0"/>
              <a:t/>
            </a:r>
            <a:br>
              <a:rPr lang="es-MX" sz="2800" dirty="0" smtClean="0"/>
            </a:br>
            <a:r>
              <a:rPr lang="es-MX" sz="2800" dirty="0"/>
              <a:t/>
            </a:r>
            <a:br>
              <a:rPr lang="es-MX" sz="2800" dirty="0"/>
            </a:br>
            <a:r>
              <a:rPr lang="es-MX" dirty="0" smtClean="0"/>
              <a:t/>
            </a:r>
            <a:br>
              <a:rPr lang="es-MX" dirty="0" smtClean="0"/>
            </a:br>
            <a:r>
              <a:rPr lang="es-MX" dirty="0"/>
              <a:t/>
            </a:r>
            <a:br>
              <a:rPr lang="es-MX" dirty="0"/>
            </a:br>
            <a:endParaRPr lang="es-MX" dirty="0"/>
          </a:p>
        </p:txBody>
      </p:sp>
      <p:sp>
        <p:nvSpPr>
          <p:cNvPr id="5" name="Marcador de contenido 4"/>
          <p:cNvSpPr>
            <a:spLocks noGrp="1"/>
          </p:cNvSpPr>
          <p:nvPr>
            <p:ph idx="1"/>
          </p:nvPr>
        </p:nvSpPr>
        <p:spPr>
          <a:xfrm>
            <a:off x="2589212" y="1475509"/>
            <a:ext cx="8915400" cy="4769427"/>
          </a:xfrm>
        </p:spPr>
        <p:txBody>
          <a:bodyPr>
            <a:normAutofit lnSpcReduction="10000"/>
          </a:bodyPr>
          <a:lstStyle/>
          <a:p>
            <a:r>
              <a:rPr lang="es-MX" dirty="0" smtClean="0"/>
              <a:t>Para calcular la desviación media para datos no agrupados se utiliza la siguiente expresión:</a:t>
            </a:r>
          </a:p>
          <a:p>
            <a:endParaRPr lang="es-MX" dirty="0"/>
          </a:p>
          <a:p>
            <a:r>
              <a:rPr lang="es-MX" dirty="0" smtClean="0"/>
              <a:t>DM= </a:t>
            </a:r>
            <a:r>
              <a:rPr lang="el-GR" dirty="0" smtClean="0"/>
              <a:t>Σ</a:t>
            </a:r>
            <a:r>
              <a:rPr lang="es-MX" dirty="0" smtClean="0"/>
              <a:t>	Xi – X 	</a:t>
            </a:r>
          </a:p>
          <a:p>
            <a:pPr marL="914400" lvl="2" indent="0">
              <a:buNone/>
            </a:pPr>
            <a:r>
              <a:rPr lang="es-MX" dirty="0" smtClean="0"/>
              <a:t>              n</a:t>
            </a:r>
            <a:endParaRPr lang="es-MX" dirty="0"/>
          </a:p>
          <a:p>
            <a:pPr marL="914400" lvl="2" indent="0">
              <a:buNone/>
            </a:pPr>
            <a:r>
              <a:rPr lang="es-MX" sz="1600" dirty="0" smtClean="0"/>
              <a:t>Ejemplo:  De las calificaciones obtenidas por un alumno,   calcula la desviación media.</a:t>
            </a:r>
          </a:p>
          <a:p>
            <a:pPr marL="914400" lvl="2" indent="0">
              <a:buNone/>
            </a:pPr>
            <a:r>
              <a:rPr lang="es-MX" sz="1600" dirty="0" smtClean="0"/>
              <a:t>6.9    7.5    10.0    6.3    9.2    8.7    6.5</a:t>
            </a:r>
          </a:p>
          <a:p>
            <a:pPr marL="914400" lvl="2" indent="0">
              <a:buNone/>
            </a:pPr>
            <a:r>
              <a:rPr lang="es-MX" sz="1600" dirty="0" smtClean="0"/>
              <a:t>M=6.9+7.5+10.0+6.3+9.2+8.7+6.5   ÷  7  = 7.87</a:t>
            </a:r>
          </a:p>
          <a:p>
            <a:pPr marL="914400" lvl="2" indent="0">
              <a:buNone/>
            </a:pPr>
            <a:r>
              <a:rPr lang="es-MX" sz="1600" dirty="0" smtClean="0"/>
              <a:t>D.M. = </a:t>
            </a:r>
            <a:r>
              <a:rPr lang="az-Cyrl-AZ" sz="1600" dirty="0" smtClean="0"/>
              <a:t>І</a:t>
            </a:r>
            <a:r>
              <a:rPr lang="es-MX" sz="1600" dirty="0" smtClean="0"/>
              <a:t>6.9-7.87</a:t>
            </a:r>
            <a:r>
              <a:rPr lang="az-Cyrl-AZ" sz="1600" dirty="0" smtClean="0"/>
              <a:t>І</a:t>
            </a:r>
            <a:r>
              <a:rPr lang="es-MX" sz="1600" dirty="0" smtClean="0"/>
              <a:t> + </a:t>
            </a:r>
            <a:r>
              <a:rPr lang="az-Cyrl-AZ" sz="1600" dirty="0" smtClean="0"/>
              <a:t>І</a:t>
            </a:r>
            <a:r>
              <a:rPr lang="es-MX" sz="1600" dirty="0" smtClean="0"/>
              <a:t>7.5-7.87</a:t>
            </a:r>
            <a:r>
              <a:rPr lang="az-Cyrl-AZ" sz="1600" dirty="0" smtClean="0"/>
              <a:t>І</a:t>
            </a:r>
            <a:r>
              <a:rPr lang="es-MX" sz="1600" dirty="0" smtClean="0"/>
              <a:t> + </a:t>
            </a:r>
            <a:r>
              <a:rPr lang="az-Cyrl-AZ" sz="1600" dirty="0" smtClean="0"/>
              <a:t>І</a:t>
            </a:r>
            <a:r>
              <a:rPr lang="es-MX" sz="1600" dirty="0" smtClean="0"/>
              <a:t>10-7.87</a:t>
            </a:r>
            <a:r>
              <a:rPr lang="az-Cyrl-AZ" sz="1600" dirty="0" smtClean="0"/>
              <a:t>І</a:t>
            </a:r>
            <a:r>
              <a:rPr lang="es-MX" sz="1600" dirty="0" smtClean="0"/>
              <a:t> + </a:t>
            </a:r>
            <a:r>
              <a:rPr lang="az-Cyrl-AZ" sz="1600" dirty="0" smtClean="0"/>
              <a:t>І</a:t>
            </a:r>
            <a:r>
              <a:rPr lang="es-MX" sz="1600" dirty="0" smtClean="0"/>
              <a:t>6.3-7.87</a:t>
            </a:r>
            <a:r>
              <a:rPr lang="az-Cyrl-AZ" sz="1600" dirty="0" smtClean="0"/>
              <a:t>І</a:t>
            </a:r>
            <a:r>
              <a:rPr lang="es-MX" sz="1600" dirty="0" smtClean="0"/>
              <a:t> + </a:t>
            </a:r>
            <a:r>
              <a:rPr lang="az-Cyrl-AZ" sz="1600" dirty="0" smtClean="0"/>
              <a:t>І</a:t>
            </a:r>
            <a:r>
              <a:rPr lang="es-MX" sz="1600" dirty="0" smtClean="0"/>
              <a:t>9.2-7.87</a:t>
            </a:r>
            <a:r>
              <a:rPr lang="az-Cyrl-AZ" sz="1600" dirty="0" smtClean="0"/>
              <a:t>І</a:t>
            </a:r>
            <a:r>
              <a:rPr lang="es-MX" sz="1600" dirty="0" smtClean="0"/>
              <a:t> + </a:t>
            </a:r>
            <a:r>
              <a:rPr lang="az-Cyrl-AZ" sz="1600" dirty="0" smtClean="0"/>
              <a:t>І</a:t>
            </a:r>
            <a:r>
              <a:rPr lang="es-MX" sz="1600" dirty="0" smtClean="0"/>
              <a:t>8.7-7.87</a:t>
            </a:r>
            <a:r>
              <a:rPr lang="az-Cyrl-AZ" sz="1600" dirty="0" smtClean="0"/>
              <a:t>І</a:t>
            </a:r>
            <a:r>
              <a:rPr lang="es-MX" sz="1600" dirty="0" smtClean="0"/>
              <a:t> + </a:t>
            </a:r>
            <a:r>
              <a:rPr lang="az-Cyrl-AZ" sz="1600" dirty="0" smtClean="0"/>
              <a:t>І</a:t>
            </a:r>
            <a:r>
              <a:rPr lang="es-MX" sz="1600" dirty="0" smtClean="0"/>
              <a:t>6.5-7.87</a:t>
            </a:r>
            <a:r>
              <a:rPr lang="az-Cyrl-AZ" sz="1600" dirty="0" smtClean="0"/>
              <a:t>І</a:t>
            </a:r>
            <a:r>
              <a:rPr lang="es-MX" sz="1600" dirty="0" smtClean="0"/>
              <a:t> ÷ 7 </a:t>
            </a:r>
          </a:p>
          <a:p>
            <a:pPr marL="914400" lvl="2" indent="0">
              <a:buNone/>
            </a:pPr>
            <a:r>
              <a:rPr lang="es-MX" sz="1600" b="1" dirty="0" smtClean="0"/>
              <a:t>D.M</a:t>
            </a:r>
            <a:r>
              <a:rPr lang="es-MX" sz="1600" dirty="0" smtClean="0"/>
              <a:t>. =  0.97+0.37+2.13+1.57+1.33+0.83+1.37 ÷ 7 = </a:t>
            </a:r>
            <a:r>
              <a:rPr lang="es-MX" sz="1600" b="1" dirty="0" smtClean="0"/>
              <a:t>1.22</a:t>
            </a:r>
          </a:p>
          <a:p>
            <a:pPr marL="914400" lvl="2" indent="0">
              <a:buNone/>
            </a:pPr>
            <a:endParaRPr lang="es-MX" sz="1600" dirty="0" smtClean="0"/>
          </a:p>
          <a:p>
            <a:pPr marL="914400" lvl="2" indent="0">
              <a:buNone/>
            </a:pPr>
            <a:endParaRPr lang="es-MX" sz="1200" dirty="0" smtClean="0"/>
          </a:p>
          <a:p>
            <a:pPr marL="914400" lvl="2" indent="0">
              <a:buNone/>
            </a:pPr>
            <a:r>
              <a:rPr lang="es-MX" sz="1200" dirty="0" smtClean="0"/>
              <a:t>IMPORTANTE: Recuerda que los valores absolutos, siempre son positivos. </a:t>
            </a:r>
            <a:endParaRPr lang="es-MX" sz="1200" dirty="0"/>
          </a:p>
        </p:txBody>
      </p:sp>
      <p:cxnSp>
        <p:nvCxnSpPr>
          <p:cNvPr id="7" name="Conector recto 6"/>
          <p:cNvCxnSpPr/>
          <p:nvPr/>
        </p:nvCxnSpPr>
        <p:spPr>
          <a:xfrm>
            <a:off x="3844636" y="2410691"/>
            <a:ext cx="10391" cy="436418"/>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Conector recto 8"/>
          <p:cNvCxnSpPr/>
          <p:nvPr/>
        </p:nvCxnSpPr>
        <p:spPr>
          <a:xfrm flipV="1">
            <a:off x="4436918" y="2535382"/>
            <a:ext cx="145473" cy="10391"/>
          </a:xfrm>
          <a:prstGeom prst="line">
            <a:avLst/>
          </a:prstGeom>
        </p:spPr>
        <p:style>
          <a:lnRef idx="1">
            <a:schemeClr val="dk1"/>
          </a:lnRef>
          <a:fillRef idx="0">
            <a:schemeClr val="dk1"/>
          </a:fillRef>
          <a:effectRef idx="0">
            <a:schemeClr val="dk1"/>
          </a:effectRef>
          <a:fontRef idx="minor">
            <a:schemeClr val="tx1"/>
          </a:fontRef>
        </p:style>
      </p:cxnSp>
      <p:cxnSp>
        <p:nvCxnSpPr>
          <p:cNvPr id="17" name="Conector recto 16"/>
          <p:cNvCxnSpPr/>
          <p:nvPr/>
        </p:nvCxnSpPr>
        <p:spPr>
          <a:xfrm>
            <a:off x="4748645" y="2410691"/>
            <a:ext cx="0" cy="436418"/>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Conector recto 22"/>
          <p:cNvCxnSpPr/>
          <p:nvPr/>
        </p:nvCxnSpPr>
        <p:spPr>
          <a:xfrm>
            <a:off x="3522518" y="2930236"/>
            <a:ext cx="1392382"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887833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2483427" y="540327"/>
            <a:ext cx="8634846" cy="5174673"/>
          </a:xfrm>
          <a:prstGeom prst="rect">
            <a:avLst/>
          </a:prstGeom>
        </p:spPr>
      </p:pic>
      <p:sp>
        <p:nvSpPr>
          <p:cNvPr id="3" name="Rectángulo 2"/>
          <p:cNvSpPr/>
          <p:nvPr/>
        </p:nvSpPr>
        <p:spPr>
          <a:xfrm>
            <a:off x="1593273" y="5998202"/>
            <a:ext cx="6096000" cy="461665"/>
          </a:xfrm>
          <a:prstGeom prst="rect">
            <a:avLst/>
          </a:prstGeom>
        </p:spPr>
        <p:txBody>
          <a:bodyPr>
            <a:spAutoFit/>
          </a:bodyPr>
          <a:lstStyle/>
          <a:p>
            <a:r>
              <a:rPr lang="es-MX" sz="800" dirty="0"/>
              <a:t>https://www.google.com.mx/url?sa=i&amp;rct=j&amp;q=&amp;esrc=s&amp;source=images&amp;cd=&amp;cad=rja&amp;uact=8&amp;ved=0ahUKEwjay-6ehNzVAhXE0FQKHfo6C0EQjRwIBw&amp;url=http%3A%2F%2Fslideplayer.es%2Fslide%2F10119277%2F&amp;psig=AFQjCNG7cCM7O_z4TsYHSqkHoOYkT3ovqQ&amp;ust=1502981213953163</a:t>
            </a:r>
          </a:p>
        </p:txBody>
      </p:sp>
    </p:spTree>
    <p:extLst>
      <p:ext uri="{BB962C8B-B14F-4D97-AF65-F5344CB8AC3E}">
        <p14:creationId xmlns:p14="http://schemas.microsoft.com/office/powerpoint/2010/main" val="1567332867"/>
      </p:ext>
    </p:extLst>
  </p:cSld>
  <p:clrMapOvr>
    <a:masterClrMapping/>
  </p:clrMapOvr>
</p:sld>
</file>

<file path=ppt/theme/theme1.xml><?xml version="1.0" encoding="utf-8"?>
<a:theme xmlns:a="http://schemas.openxmlformats.org/drawingml/2006/main" name="Espiral">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1453</TotalTime>
  <Words>1657</Words>
  <Application>Microsoft Office PowerPoint</Application>
  <PresentationFormat>Panorámica</PresentationFormat>
  <Paragraphs>360</Paragraphs>
  <Slides>32</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32</vt:i4>
      </vt:variant>
    </vt:vector>
  </HeadingPairs>
  <TitlesOfParts>
    <vt:vector size="37" baseType="lpstr">
      <vt:lpstr>Arial</vt:lpstr>
      <vt:lpstr>Century Gothic</vt:lpstr>
      <vt:lpstr>Verdana</vt:lpstr>
      <vt:lpstr>Wingdings 3</vt:lpstr>
      <vt:lpstr>Espiral</vt:lpstr>
      <vt:lpstr>Estadística Asignatura obligatoria 5 créditos  CBU 2015  Sexto semestre Módulo III. Medidas de dispersión y  Recta de regresión</vt:lpstr>
      <vt:lpstr>Guion explicativo</vt:lpstr>
      <vt:lpstr>Guion explicativo</vt:lpstr>
      <vt:lpstr>Medidas de dispersión</vt:lpstr>
      <vt:lpstr>Presentación de PowerPoint</vt:lpstr>
      <vt:lpstr>Rango</vt:lpstr>
      <vt:lpstr>Desviación Media </vt:lpstr>
      <vt:lpstr>Desviación media para datos no agrupados     </vt:lpstr>
      <vt:lpstr>Presentación de PowerPoint</vt:lpstr>
      <vt:lpstr>Varianza </vt:lpstr>
      <vt:lpstr>Varianza para datos no agrupados</vt:lpstr>
      <vt:lpstr>Desviación estándar </vt:lpstr>
      <vt:lpstr>  </vt:lpstr>
      <vt:lpstr>Desviación estándar para datos no agrupados</vt:lpstr>
      <vt:lpstr>Desviación media para datos agrupados </vt:lpstr>
      <vt:lpstr>Ejercicio: Se muestran las edades de 200 obreros. Calcula la desviación media               x = 5,025 ÷ 200 = 25.12  DM= 1,087.88 ÷ 200 = 5.43</vt:lpstr>
      <vt:lpstr>Fórmulas de varianza y desviación estándar para datos agrupados  Varianza:     Desviación estándar:                *fi      </vt:lpstr>
      <vt:lpstr>Ejercicio: Calcula la varianza y desviación estándar para las edades de 200 obreros.                x = 5,025 ÷ 200 = 25.12  2 = 8,596.00 ÷ 200 = 42.98   = √42.98 = 6.55</vt:lpstr>
      <vt:lpstr>Interpretación de las medidas de dispersión.</vt:lpstr>
      <vt:lpstr>Recta de regresión </vt:lpstr>
      <vt:lpstr>Datos bivariados </vt:lpstr>
      <vt:lpstr>Diagrama de dispersión </vt:lpstr>
      <vt:lpstr>Centro de gravedad o centroide </vt:lpstr>
      <vt:lpstr>Ecuación de la recta de regresión </vt:lpstr>
      <vt:lpstr>Pendiente de la recta y ordenada al origen </vt:lpstr>
      <vt:lpstr>Series de tiempo</vt:lpstr>
      <vt:lpstr>Covarianza </vt:lpstr>
      <vt:lpstr>Correlación lineal </vt:lpstr>
      <vt:lpstr>Ejercicio: La demanda de aspirantes en los últimos años para el ingreso a la facultad, se muestran en la tabla.  Pronostica la demanda para 2018 y  determina el coeficiente de correlación. </vt:lpstr>
      <vt:lpstr>Cálculo de medidas:</vt:lpstr>
      <vt:lpstr>Bibliografía</vt:lpstr>
      <vt:lpstr>Mesografía: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Estadística</dc:title>
  <dc:creator>USUARIO</dc:creator>
  <cp:lastModifiedBy>ana lilia moreno flores</cp:lastModifiedBy>
  <cp:revision>166</cp:revision>
  <dcterms:created xsi:type="dcterms:W3CDTF">2016-09-21T13:40:20Z</dcterms:created>
  <dcterms:modified xsi:type="dcterms:W3CDTF">2017-10-19T00:27:09Z</dcterms:modified>
</cp:coreProperties>
</file>