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88" r:id="rId3"/>
    <p:sldId id="289" r:id="rId4"/>
    <p:sldId id="257" r:id="rId5"/>
    <p:sldId id="258" r:id="rId6"/>
    <p:sldId id="259" r:id="rId7"/>
    <p:sldId id="260" r:id="rId8"/>
    <p:sldId id="261" r:id="rId9"/>
    <p:sldId id="263" r:id="rId10"/>
    <p:sldId id="264" r:id="rId11"/>
    <p:sldId id="265" r:id="rId12"/>
    <p:sldId id="267" r:id="rId13"/>
    <p:sldId id="268" r:id="rId14"/>
    <p:sldId id="266" r:id="rId15"/>
    <p:sldId id="269" r:id="rId16"/>
    <p:sldId id="262" r:id="rId17"/>
    <p:sldId id="270" r:id="rId18"/>
    <p:sldId id="271" r:id="rId19"/>
    <p:sldId id="272" r:id="rId20"/>
    <p:sldId id="273" r:id="rId21"/>
    <p:sldId id="274" r:id="rId22"/>
    <p:sldId id="275" r:id="rId23"/>
    <p:sldId id="276" r:id="rId24"/>
    <p:sldId id="277" r:id="rId25"/>
    <p:sldId id="278" r:id="rId26"/>
    <p:sldId id="281" r:id="rId27"/>
    <p:sldId id="280" r:id="rId28"/>
    <p:sldId id="282" r:id="rId29"/>
    <p:sldId id="283" r:id="rId30"/>
    <p:sldId id="284" r:id="rId31"/>
    <p:sldId id="285" r:id="rId32"/>
    <p:sldId id="286" r:id="rId33"/>
    <p:sldId id="287" r:id="rId34"/>
    <p:sldId id="279" r:id="rId3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8" name="Group 7"/>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10/19/2017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10/19/2017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10/19/2017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10/19/2017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10/19/2017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2A54C80-263E-416B-A8E0-580EDEADCBDC}" type="datetimeFigureOut">
              <a:rPr lang="en-US" dirty="0"/>
              <a:t>10/19/2017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10/19/2017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8" name="Group 7"/>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10/19/2017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‹Nº›</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8.xml"/><Relationship Id="rId5" Type="http://schemas.openxmlformats.org/officeDocument/2006/relationships/image" Target="../media/image5.png"/><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hyperlink" Target="http://contenidosdigitales.ulp.edu.ar/exe/sistemadeinfo_gestionmicro/CONTROL3.gif" TargetMode="External"/><Relationship Id="rId3" Type="http://schemas.openxmlformats.org/officeDocument/2006/relationships/hyperlink" Target="https://image.slidesharecdn.com/motivacinysuperacinpersonal-140114172114-phpapp01/95/motivacin-y-superacin-personal-8-638.jpg?cb=1389720200" TargetMode="External"/><Relationship Id="rId7" Type="http://schemas.openxmlformats.org/officeDocument/2006/relationships/hyperlink" Target="http://2.bp.blogspot.com/-dvUTFeESsTQ/UgQJkD1DZwI/AAAAAAAABrE/uYCNKJeQRNQ/s640/EL+CONTROL.jpg" TargetMode="External"/><Relationship Id="rId2" Type="http://schemas.openxmlformats.org/officeDocument/2006/relationships/hyperlink" Target="https://www.google.com.mx/search?q=proceso+administrativo&amp;rlz=1C1NHXL_esMX738MX738&amp;source=lnms&amp;tbm=isch&amp;sa=X&amp;ved=0ahUKEwjoscf0gq_WAhUOzWMKHby0CskQ_AUICigB&amp;biw=1600&amp;bih=794" TargetMode="External"/><Relationship Id="rId1" Type="http://schemas.openxmlformats.org/officeDocument/2006/relationships/slideLayout" Target="../slideLayouts/slideLayout2.xml"/><Relationship Id="rId6" Type="http://schemas.openxmlformats.org/officeDocument/2006/relationships/hyperlink" Target="https://captaintime.com/wp-content/uploads/2016/04/effective-board-meetings.jpg" TargetMode="External"/><Relationship Id="rId5" Type="http://schemas.openxmlformats.org/officeDocument/2006/relationships/hyperlink" Target="https://encrypted-tbn0.gstatic.com/images?q=tbn:ANd9GcRyl0ZfWDU6raYvkZQWJcvrsljOLKUQ8N7Vg7wbVF1NzSUJPvXh" TargetMode="External"/><Relationship Id="rId4" Type="http://schemas.openxmlformats.org/officeDocument/2006/relationships/hyperlink" Target="https://encrypted-tbn0.gstatic.com/images?q=tbn:ANd9GcRCG67Q8PmdEhSLJpzLz_EaYkpPbfLjVcu--wm6t7rUB7tWBTJi" TargetMode="External"/><Relationship Id="rId9" Type="http://schemas.openxmlformats.org/officeDocument/2006/relationships/hyperlink" Target="https://encrypted-tbn0.gstatic.com/images?q=tbn:ANd9GcTdQ7TCQApEHqzkFKNnZ4W40z_1wobRepiqT0Q9kDc939QgNVVC"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507067" y="1957589"/>
            <a:ext cx="7766936" cy="2093247"/>
          </a:xfrm>
        </p:spPr>
        <p:txBody>
          <a:bodyPr/>
          <a:lstStyle/>
          <a:p>
            <a:r>
              <a:rPr lang="es-MX" dirty="0" smtClean="0"/>
              <a:t>Administración</a:t>
            </a:r>
            <a:br>
              <a:rPr lang="es-MX" dirty="0" smtClean="0"/>
            </a:br>
            <a:r>
              <a:rPr lang="es-MX" sz="3600" dirty="0" smtClean="0"/>
              <a:t>Módulo III El proceso administrativo</a:t>
            </a:r>
            <a:br>
              <a:rPr lang="es-MX" sz="3600" dirty="0" smtClean="0"/>
            </a:br>
            <a:r>
              <a:rPr lang="es-MX" sz="1800" dirty="0" smtClean="0"/>
              <a:t>Asignatura optativa </a:t>
            </a:r>
            <a:br>
              <a:rPr lang="es-MX" sz="1800" dirty="0" smtClean="0"/>
            </a:br>
            <a:r>
              <a:rPr lang="es-MX" sz="1800" dirty="0" smtClean="0"/>
              <a:t>Quinto semestre</a:t>
            </a:r>
            <a:endParaRPr lang="es-MX" sz="1800" dirty="0"/>
          </a:p>
        </p:txBody>
      </p:sp>
      <p:sp>
        <p:nvSpPr>
          <p:cNvPr id="3" name="Subtítulo 2"/>
          <p:cNvSpPr>
            <a:spLocks noGrp="1"/>
          </p:cNvSpPr>
          <p:nvPr>
            <p:ph type="subTitle" idx="1"/>
          </p:nvPr>
        </p:nvSpPr>
        <p:spPr>
          <a:xfrm>
            <a:off x="1520185" y="4759171"/>
            <a:ext cx="7766936" cy="1487083"/>
          </a:xfrm>
        </p:spPr>
        <p:txBody>
          <a:bodyPr>
            <a:noAutofit/>
          </a:bodyPr>
          <a:lstStyle/>
          <a:p>
            <a:r>
              <a:rPr lang="es-MX" sz="2400" dirty="0" smtClean="0"/>
              <a:t>Universidad Autónoma del Estado de México</a:t>
            </a:r>
          </a:p>
          <a:p>
            <a:r>
              <a:rPr lang="es-MX" sz="2400" dirty="0" smtClean="0"/>
              <a:t>Plantel Nezahualcóyotl </a:t>
            </a:r>
          </a:p>
          <a:p>
            <a:r>
              <a:rPr lang="es-MX" sz="2400" dirty="0" smtClean="0"/>
              <a:t>Maestra en </a:t>
            </a:r>
            <a:r>
              <a:rPr lang="es-MX" sz="2400" dirty="0" err="1" smtClean="0"/>
              <a:t>Educ</a:t>
            </a:r>
            <a:r>
              <a:rPr lang="es-MX" sz="2400" dirty="0" smtClean="0"/>
              <a:t>. Ana Lilia Moreno Flores </a:t>
            </a:r>
            <a:endParaRPr lang="es-MX" sz="2400" dirty="0"/>
          </a:p>
        </p:txBody>
      </p:sp>
    </p:spTree>
    <p:extLst>
      <p:ext uri="{BB962C8B-B14F-4D97-AF65-F5344CB8AC3E}">
        <p14:creationId xmlns:p14="http://schemas.microsoft.com/office/powerpoint/2010/main" val="17792528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807076"/>
          </a:xfrm>
        </p:spPr>
        <p:txBody>
          <a:bodyPr/>
          <a:lstStyle/>
          <a:p>
            <a:r>
              <a:rPr lang="es-MX" dirty="0" smtClean="0"/>
              <a:t>Propósitos y Objetivos</a:t>
            </a:r>
            <a:endParaRPr lang="es-MX" dirty="0"/>
          </a:p>
        </p:txBody>
      </p:sp>
      <p:sp>
        <p:nvSpPr>
          <p:cNvPr id="3" name="Marcador de contenido 2"/>
          <p:cNvSpPr>
            <a:spLocks noGrp="1"/>
          </p:cNvSpPr>
          <p:nvPr>
            <p:ph sz="half" idx="1"/>
          </p:nvPr>
        </p:nvSpPr>
        <p:spPr>
          <a:xfrm>
            <a:off x="677334" y="1738648"/>
            <a:ext cx="4184035" cy="4302713"/>
          </a:xfrm>
        </p:spPr>
        <p:txBody>
          <a:bodyPr>
            <a:normAutofit/>
          </a:bodyPr>
          <a:lstStyle/>
          <a:p>
            <a:pPr algn="just"/>
            <a:r>
              <a:rPr lang="es-MX" sz="2400" dirty="0" smtClean="0"/>
              <a:t>Propósitos: Son las aspiraciones cualitativas básicas en el orden moral que mueve a emprender acciones de tipo socioeconómico y se establecen en forma permanente en un grupo social.</a:t>
            </a:r>
            <a:endParaRPr lang="es-MX" sz="2400" dirty="0"/>
          </a:p>
        </p:txBody>
      </p:sp>
      <p:sp>
        <p:nvSpPr>
          <p:cNvPr id="4" name="Marcador de contenido 3"/>
          <p:cNvSpPr>
            <a:spLocks noGrp="1"/>
          </p:cNvSpPr>
          <p:nvPr>
            <p:ph sz="half" idx="2"/>
          </p:nvPr>
        </p:nvSpPr>
        <p:spPr>
          <a:xfrm>
            <a:off x="5089970" y="1738649"/>
            <a:ext cx="4184034" cy="4302714"/>
          </a:xfrm>
        </p:spPr>
        <p:txBody>
          <a:bodyPr/>
          <a:lstStyle/>
          <a:p>
            <a:pPr algn="just"/>
            <a:r>
              <a:rPr lang="es-MX" sz="2400" dirty="0" smtClean="0"/>
              <a:t>Objetivos: Representan los resultados que la empresa espera obtener; son fines por alcanzar cuantitativamente y a realizarse en un tiempo específico</a:t>
            </a:r>
            <a:r>
              <a:rPr lang="es-MX" dirty="0" smtClean="0"/>
              <a:t>. </a:t>
            </a:r>
            <a:endParaRPr lang="es-MX" dirty="0"/>
          </a:p>
        </p:txBody>
      </p:sp>
    </p:spTree>
    <p:extLst>
      <p:ext uri="{BB962C8B-B14F-4D97-AF65-F5344CB8AC3E}">
        <p14:creationId xmlns:p14="http://schemas.microsoft.com/office/powerpoint/2010/main" val="30495505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1077532"/>
          </a:xfrm>
        </p:spPr>
        <p:txBody>
          <a:bodyPr/>
          <a:lstStyle/>
          <a:p>
            <a:r>
              <a:rPr lang="es-MX" dirty="0" smtClean="0"/>
              <a:t>Estrategias y Políticas </a:t>
            </a:r>
            <a:endParaRPr lang="es-MX" dirty="0"/>
          </a:p>
        </p:txBody>
      </p:sp>
      <p:sp>
        <p:nvSpPr>
          <p:cNvPr id="3" name="Marcador de contenido 2"/>
          <p:cNvSpPr>
            <a:spLocks noGrp="1"/>
          </p:cNvSpPr>
          <p:nvPr>
            <p:ph sz="half" idx="1"/>
          </p:nvPr>
        </p:nvSpPr>
        <p:spPr/>
        <p:txBody>
          <a:bodyPr>
            <a:normAutofit/>
          </a:bodyPr>
          <a:lstStyle/>
          <a:p>
            <a:pPr algn="just"/>
            <a:r>
              <a:rPr lang="es-MX" sz="2400" dirty="0" smtClean="0"/>
              <a:t>Estrategias: son cursos de acción o alternativas que señalan la dirección a seguir para lograr los  objetivos.</a:t>
            </a:r>
            <a:endParaRPr lang="es-MX" sz="2400" dirty="0"/>
          </a:p>
        </p:txBody>
      </p:sp>
      <p:sp>
        <p:nvSpPr>
          <p:cNvPr id="4" name="Marcador de contenido 3"/>
          <p:cNvSpPr>
            <a:spLocks noGrp="1"/>
          </p:cNvSpPr>
          <p:nvPr>
            <p:ph sz="half" idx="2"/>
          </p:nvPr>
        </p:nvSpPr>
        <p:spPr>
          <a:xfrm>
            <a:off x="5089970" y="1854559"/>
            <a:ext cx="4184034" cy="4186804"/>
          </a:xfrm>
        </p:spPr>
        <p:txBody>
          <a:bodyPr>
            <a:noAutofit/>
          </a:bodyPr>
          <a:lstStyle/>
          <a:p>
            <a:pPr algn="just"/>
            <a:r>
              <a:rPr lang="es-MX" sz="2400" dirty="0" smtClean="0"/>
              <a:t>Políticas:  las disposiciones del pensamiento administrativo que orientan o regulan la conducta que hay que seguir en la toma de decisiones, acerca de acciones o actividades que se repiten una y otra vez. </a:t>
            </a:r>
            <a:endParaRPr lang="es-MX" sz="2400" dirty="0"/>
          </a:p>
        </p:txBody>
      </p:sp>
    </p:spTree>
    <p:extLst>
      <p:ext uri="{BB962C8B-B14F-4D97-AF65-F5344CB8AC3E}">
        <p14:creationId xmlns:p14="http://schemas.microsoft.com/office/powerpoint/2010/main" val="16153674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Programas y presupuestos</a:t>
            </a:r>
            <a:endParaRPr lang="es-MX" dirty="0"/>
          </a:p>
        </p:txBody>
      </p:sp>
      <p:sp>
        <p:nvSpPr>
          <p:cNvPr id="3" name="Marcador de contenido 2"/>
          <p:cNvSpPr>
            <a:spLocks noGrp="1"/>
          </p:cNvSpPr>
          <p:nvPr>
            <p:ph sz="half" idx="1"/>
          </p:nvPr>
        </p:nvSpPr>
        <p:spPr/>
        <p:txBody>
          <a:bodyPr>
            <a:normAutofit lnSpcReduction="10000"/>
          </a:bodyPr>
          <a:lstStyle/>
          <a:p>
            <a:pPr algn="just"/>
            <a:r>
              <a:rPr lang="es-MX" sz="2400" dirty="0" smtClean="0"/>
              <a:t>Programa: es un esquema que establece la secuencia de actividades a realizar para alcanzar los objetivos y el tiempo requerido para efectuarlas, así como todos los eventos involucrados en su consecución.</a:t>
            </a:r>
          </a:p>
          <a:p>
            <a:r>
              <a:rPr lang="es-MX" dirty="0" smtClean="0"/>
              <a:t> </a:t>
            </a:r>
            <a:endParaRPr lang="es-MX" dirty="0"/>
          </a:p>
        </p:txBody>
      </p:sp>
      <p:sp>
        <p:nvSpPr>
          <p:cNvPr id="4" name="Marcador de contenido 3"/>
          <p:cNvSpPr>
            <a:spLocks noGrp="1"/>
          </p:cNvSpPr>
          <p:nvPr>
            <p:ph sz="half" idx="2"/>
          </p:nvPr>
        </p:nvSpPr>
        <p:spPr/>
        <p:txBody>
          <a:bodyPr>
            <a:normAutofit lnSpcReduction="10000"/>
          </a:bodyPr>
          <a:lstStyle/>
          <a:p>
            <a:pPr algn="just"/>
            <a:r>
              <a:rPr lang="es-MX" sz="2400" dirty="0" smtClean="0"/>
              <a:t>Presupuesto: es un plan de todas o algunas de las fases de la actividad  de la empresa expresado en términos económicos, junto con la comprobación subsecuente de dicho plan. </a:t>
            </a:r>
          </a:p>
        </p:txBody>
      </p:sp>
    </p:spTree>
    <p:extLst>
      <p:ext uri="{BB962C8B-B14F-4D97-AF65-F5344CB8AC3E}">
        <p14:creationId xmlns:p14="http://schemas.microsoft.com/office/powerpoint/2010/main" val="16747733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1129048"/>
          </a:xfrm>
        </p:spPr>
        <p:txBody>
          <a:bodyPr>
            <a:normAutofit fontScale="90000"/>
          </a:bodyPr>
          <a:lstStyle/>
          <a:p>
            <a:pPr algn="ctr"/>
            <a:r>
              <a:rPr lang="es-MX" sz="4000" dirty="0" smtClean="0"/>
              <a:t>Organización</a:t>
            </a:r>
            <a:br>
              <a:rPr lang="es-MX" sz="4000" dirty="0" smtClean="0"/>
            </a:br>
            <a:endParaRPr lang="es-MX" sz="4000" dirty="0"/>
          </a:p>
        </p:txBody>
      </p:sp>
      <p:sp>
        <p:nvSpPr>
          <p:cNvPr id="3" name="Marcador de contenido 2"/>
          <p:cNvSpPr>
            <a:spLocks noGrp="1"/>
          </p:cNvSpPr>
          <p:nvPr>
            <p:ph idx="1"/>
          </p:nvPr>
        </p:nvSpPr>
        <p:spPr>
          <a:xfrm>
            <a:off x="677334" y="1906073"/>
            <a:ext cx="8596668" cy="4135289"/>
          </a:xfrm>
        </p:spPr>
        <p:txBody>
          <a:bodyPr>
            <a:normAutofit/>
          </a:bodyPr>
          <a:lstStyle/>
          <a:p>
            <a:pPr algn="just"/>
            <a:r>
              <a:rPr lang="es-MX" sz="2000" dirty="0" smtClean="0"/>
              <a:t>Es el establecimiento de la estructura necesaria para la coordinación racional de las actividades, mediante la determinación de jerarquías, disposición, correlación y agrupación de actividades, con el fin de poder realizar y simplificar las funciones del grupo social.</a:t>
            </a:r>
          </a:p>
          <a:p>
            <a:pPr algn="just"/>
            <a:r>
              <a:rPr lang="es-MX" sz="2000" dirty="0" smtClean="0"/>
              <a:t>Importancia</a:t>
            </a:r>
          </a:p>
          <a:p>
            <a:pPr algn="just"/>
            <a:r>
              <a:rPr lang="es-MX" sz="2000" dirty="0" smtClean="0"/>
              <a:t>La organización es continua por los cambios constantes que presenta la empresa</a:t>
            </a:r>
          </a:p>
          <a:p>
            <a:pPr algn="just"/>
            <a:r>
              <a:rPr lang="es-MX" sz="2000" dirty="0" smtClean="0"/>
              <a:t>Suministra los métodos para desempeñar las actividades con el menor esfuerzo</a:t>
            </a:r>
          </a:p>
          <a:p>
            <a:pPr algn="just"/>
            <a:r>
              <a:rPr lang="es-MX" sz="2000" dirty="0" smtClean="0"/>
              <a:t>Reduce o elimina la duplicidad de esfuerzos, delimita funciones y responsabilidades</a:t>
            </a:r>
          </a:p>
        </p:txBody>
      </p:sp>
    </p:spTree>
    <p:extLst>
      <p:ext uri="{BB962C8B-B14F-4D97-AF65-F5344CB8AC3E}">
        <p14:creationId xmlns:p14="http://schemas.microsoft.com/office/powerpoint/2010/main" val="25609080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33451" y="514924"/>
            <a:ext cx="3854528" cy="1056299"/>
          </a:xfrm>
        </p:spPr>
        <p:txBody>
          <a:bodyPr>
            <a:normAutofit fontScale="90000"/>
          </a:bodyPr>
          <a:lstStyle/>
          <a:p>
            <a:pPr algn="ctr"/>
            <a:r>
              <a:rPr lang="es-MX" sz="2400" dirty="0" smtClean="0"/>
              <a:t>Principios de la organización</a:t>
            </a:r>
            <a:br>
              <a:rPr lang="es-MX" sz="2400" dirty="0" smtClean="0"/>
            </a:br>
            <a:endParaRPr lang="es-MX" sz="2400" dirty="0"/>
          </a:p>
        </p:txBody>
      </p:sp>
      <p:sp>
        <p:nvSpPr>
          <p:cNvPr id="3" name="Marcador de contenido 2"/>
          <p:cNvSpPr>
            <a:spLocks noGrp="1"/>
          </p:cNvSpPr>
          <p:nvPr>
            <p:ph idx="1"/>
          </p:nvPr>
        </p:nvSpPr>
        <p:spPr>
          <a:xfrm>
            <a:off x="4760461" y="514924"/>
            <a:ext cx="5684305" cy="5847239"/>
          </a:xfrm>
        </p:spPr>
        <p:txBody>
          <a:bodyPr>
            <a:normAutofit/>
          </a:bodyPr>
          <a:lstStyle/>
          <a:p>
            <a:pPr algn="just"/>
            <a:r>
              <a:rPr lang="es-MX" sz="1400" dirty="0" smtClean="0"/>
              <a:t>4</a:t>
            </a:r>
            <a:r>
              <a:rPr lang="es-MX" sz="1600" dirty="0" smtClean="0"/>
              <a:t>. Jerarquía. Establecer centros de autoridad de los que emane la comunicación para lograr los planes, donde la autoridad y la responsabilidad fluyan en una línea clara e ininterrumpida, desde el nivel más alto hasta el más bajo. </a:t>
            </a:r>
          </a:p>
          <a:p>
            <a:pPr algn="just"/>
            <a:r>
              <a:rPr lang="es-MX" sz="1600" dirty="0" smtClean="0"/>
              <a:t>5. Paridad de autoridad y responsabilidad. A cada grado de responsabilidad conferido, corresponde el grado de autoridad necesario para cumplir la responsabilidad.</a:t>
            </a:r>
          </a:p>
          <a:p>
            <a:pPr algn="just"/>
            <a:r>
              <a:rPr lang="es-MX" sz="1600" dirty="0" smtClean="0"/>
              <a:t>6. Difusión. Publicarse y ponerse por escrito a disposición de los miembros de empresa que tengan relación con las mismas,   las obligaciones de cada puesto que cubren responsabilidad y autoridad.</a:t>
            </a:r>
          </a:p>
          <a:p>
            <a:pPr algn="just"/>
            <a:r>
              <a:rPr lang="es-MX" sz="1600" dirty="0" smtClean="0"/>
              <a:t>7. Amplitud o tramo de control. Hay un límite en cuanto al numero de subordinados que deben reportar a un ejecutivo. </a:t>
            </a:r>
          </a:p>
          <a:p>
            <a:pPr algn="just"/>
            <a:r>
              <a:rPr lang="es-MX" sz="1600" dirty="0" smtClean="0"/>
              <a:t>8. De la coordinación. Mantener el equilibrio adecuado  en todas las funciones y en las unidades de la empresa.</a:t>
            </a:r>
          </a:p>
          <a:p>
            <a:pPr algn="just"/>
            <a:r>
              <a:rPr lang="es-MX" sz="1600" dirty="0" smtClean="0"/>
              <a:t>9. Continuidad. La estructura organizacional debe mantenerse, mejorarse y ajustarse a las condiciones del medio.</a:t>
            </a:r>
          </a:p>
          <a:p>
            <a:endParaRPr lang="es-MX" dirty="0"/>
          </a:p>
        </p:txBody>
      </p:sp>
      <p:sp>
        <p:nvSpPr>
          <p:cNvPr id="4" name="Marcador de texto 3"/>
          <p:cNvSpPr>
            <a:spLocks noGrp="1"/>
          </p:cNvSpPr>
          <p:nvPr>
            <p:ph type="body" sz="half" idx="2"/>
          </p:nvPr>
        </p:nvSpPr>
        <p:spPr>
          <a:xfrm>
            <a:off x="677334" y="1571223"/>
            <a:ext cx="3854528" cy="4470138"/>
          </a:xfrm>
        </p:spPr>
        <p:txBody>
          <a:bodyPr>
            <a:noAutofit/>
          </a:bodyPr>
          <a:lstStyle/>
          <a:p>
            <a:pPr marL="342900" indent="-342900" algn="just">
              <a:buAutoNum type="arabicPeriod"/>
            </a:pPr>
            <a:r>
              <a:rPr lang="es-MX" sz="1600" dirty="0" smtClean="0"/>
              <a:t>Del objetivo. Todas las actividades deben relacionarse con los objetivos y propósitos de la empresa.</a:t>
            </a:r>
          </a:p>
          <a:p>
            <a:pPr marL="342900" indent="-342900" algn="just">
              <a:buAutoNum type="arabicPeriod"/>
            </a:pPr>
            <a:r>
              <a:rPr lang="es-MX" sz="1600" dirty="0" smtClean="0"/>
              <a:t>Especialización. El trabajo de una persona debe limitarse, hasta donde sea posible, a la ejecución de una sola actividad. Por lo que debe subdividirse en actividades claramente relacionadas y delimitadas.</a:t>
            </a:r>
          </a:p>
          <a:p>
            <a:pPr marL="342900" indent="-342900" algn="just">
              <a:buAutoNum type="arabicPeriod"/>
            </a:pPr>
            <a:r>
              <a:rPr lang="es-MX" sz="1600" dirty="0" smtClean="0"/>
              <a:t>Unidad de mando. Asignar un solo jefe a un centro de autoridad y decisión para cada función  y que los subordinados deben reportar solo a un jefe.</a:t>
            </a:r>
          </a:p>
          <a:p>
            <a:pPr marL="342900" indent="-342900" algn="just">
              <a:buAutoNum type="arabicPeriod"/>
            </a:pPr>
            <a:endParaRPr lang="es-MX" sz="1600" dirty="0"/>
          </a:p>
        </p:txBody>
      </p:sp>
    </p:spTree>
    <p:extLst>
      <p:ext uri="{BB962C8B-B14F-4D97-AF65-F5344CB8AC3E}">
        <p14:creationId xmlns:p14="http://schemas.microsoft.com/office/powerpoint/2010/main" val="34070497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1180563"/>
          </a:xfrm>
        </p:spPr>
        <p:txBody>
          <a:bodyPr>
            <a:normAutofit fontScale="90000"/>
          </a:bodyPr>
          <a:lstStyle/>
          <a:p>
            <a:r>
              <a:rPr lang="es-MX" dirty="0" smtClean="0"/>
              <a:t>Etapas de organización</a:t>
            </a:r>
            <a:br>
              <a:rPr lang="es-MX" dirty="0" smtClean="0"/>
            </a:br>
            <a:endParaRPr lang="es-MX" dirty="0"/>
          </a:p>
        </p:txBody>
      </p:sp>
      <p:sp>
        <p:nvSpPr>
          <p:cNvPr id="3" name="Marcador de contenido 2"/>
          <p:cNvSpPr>
            <a:spLocks noGrp="1"/>
          </p:cNvSpPr>
          <p:nvPr>
            <p:ph sz="half" idx="1"/>
          </p:nvPr>
        </p:nvSpPr>
        <p:spPr>
          <a:xfrm>
            <a:off x="677334" y="1790163"/>
            <a:ext cx="4184035" cy="4251198"/>
          </a:xfrm>
        </p:spPr>
        <p:txBody>
          <a:bodyPr/>
          <a:lstStyle/>
          <a:p>
            <a:r>
              <a:rPr lang="es-MX" sz="2000" dirty="0" smtClean="0"/>
              <a:t>División del trabajo </a:t>
            </a:r>
          </a:p>
          <a:p>
            <a:pPr marL="0" indent="0">
              <a:buNone/>
            </a:pPr>
            <a:r>
              <a:rPr lang="es-MX" sz="2000" dirty="0"/>
              <a:t>E</a:t>
            </a:r>
            <a:r>
              <a:rPr lang="es-MX" sz="2000" dirty="0" smtClean="0"/>
              <a:t>s la separación y delimitación de las actividades, con  el fin de realizar una función con la mayor precisión, eficiencia y el mínimo esfuerzo, dando lugar a la especialización y perfeccionamiento en el trabajo. </a:t>
            </a:r>
          </a:p>
          <a:p>
            <a:pPr marL="0" indent="0">
              <a:buNone/>
            </a:pPr>
            <a:r>
              <a:rPr lang="es-MX" sz="2000" dirty="0" smtClean="0"/>
              <a:t>a)Jerarquización</a:t>
            </a:r>
          </a:p>
          <a:p>
            <a:pPr marL="0" indent="0">
              <a:buNone/>
            </a:pPr>
            <a:r>
              <a:rPr lang="es-MX" sz="2000" dirty="0" smtClean="0"/>
              <a:t>b)Departamentalización</a:t>
            </a:r>
          </a:p>
          <a:p>
            <a:pPr marL="0" indent="0">
              <a:buNone/>
            </a:pPr>
            <a:r>
              <a:rPr lang="es-MX" sz="2000" dirty="0" smtClean="0"/>
              <a:t>c)Descripción de funciones </a:t>
            </a:r>
          </a:p>
          <a:p>
            <a:pPr marL="0" indent="0">
              <a:buNone/>
            </a:pPr>
            <a:endParaRPr lang="es-MX" dirty="0"/>
          </a:p>
        </p:txBody>
      </p:sp>
      <p:sp>
        <p:nvSpPr>
          <p:cNvPr id="4" name="Marcador de contenido 3"/>
          <p:cNvSpPr>
            <a:spLocks noGrp="1"/>
          </p:cNvSpPr>
          <p:nvPr>
            <p:ph sz="half" idx="2"/>
          </p:nvPr>
        </p:nvSpPr>
        <p:spPr>
          <a:xfrm>
            <a:off x="5089970" y="1790163"/>
            <a:ext cx="4184034" cy="4251199"/>
          </a:xfrm>
        </p:spPr>
        <p:txBody>
          <a:bodyPr>
            <a:normAutofit/>
          </a:bodyPr>
          <a:lstStyle/>
          <a:p>
            <a:r>
              <a:rPr lang="es-MX" sz="2000" dirty="0" smtClean="0"/>
              <a:t>Coordinación</a:t>
            </a:r>
          </a:p>
          <a:p>
            <a:pPr marL="0" indent="0">
              <a:buNone/>
            </a:pPr>
            <a:r>
              <a:rPr lang="es-MX" sz="2000" dirty="0" smtClean="0"/>
              <a:t>Es la sincronización de los recursos y los esfuerzos de un grupo social, con el fin de lograr la oportunidad, unidad, armonía y rapidez en el desarrollo y la consecución de los objetivos. </a:t>
            </a:r>
            <a:endParaRPr lang="es-MX" sz="2000" dirty="0"/>
          </a:p>
        </p:txBody>
      </p:sp>
    </p:spTree>
    <p:extLst>
      <p:ext uri="{BB962C8B-B14F-4D97-AF65-F5344CB8AC3E}">
        <p14:creationId xmlns:p14="http://schemas.microsoft.com/office/powerpoint/2010/main" val="16981422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Tipología de la organización</a:t>
            </a:r>
            <a:br>
              <a:rPr lang="es-MX" dirty="0" smtClean="0"/>
            </a:br>
            <a:endParaRPr lang="es-MX" dirty="0"/>
          </a:p>
        </p:txBody>
      </p:sp>
      <p:sp>
        <p:nvSpPr>
          <p:cNvPr id="3" name="Marcador de contenido 2"/>
          <p:cNvSpPr>
            <a:spLocks noGrp="1"/>
          </p:cNvSpPr>
          <p:nvPr>
            <p:ph idx="1"/>
          </p:nvPr>
        </p:nvSpPr>
        <p:spPr>
          <a:xfrm>
            <a:off x="677334" y="1423555"/>
            <a:ext cx="9587128" cy="5041639"/>
          </a:xfrm>
        </p:spPr>
        <p:txBody>
          <a:bodyPr>
            <a:normAutofit lnSpcReduction="10000"/>
          </a:bodyPr>
          <a:lstStyle/>
          <a:p>
            <a:r>
              <a:rPr lang="es-MX" sz="1900" dirty="0" smtClean="0"/>
              <a:t>Organización lineal: la facultad de toma de decisiones se concentra en una sola persona, quien tiene la responsabilidad básica del mando. Los subordinados reportan a un solo jefe.</a:t>
            </a:r>
          </a:p>
          <a:p>
            <a:r>
              <a:rPr lang="es-MX" sz="1900" dirty="0" smtClean="0"/>
              <a:t>Organización funcional: Existe especialización por parte de los supervisores, que los hace expertos en un conocimiento especial y se conoce como autoridad funcional.</a:t>
            </a:r>
          </a:p>
          <a:p>
            <a:r>
              <a:rPr lang="es-MX" sz="1900" dirty="0" smtClean="0"/>
              <a:t>Organización lineo funcional: se combinan los dos tipos de organización, de la lineal la autoridad y responsabilidad, de la funcional la especialización de cada actividad en una función. </a:t>
            </a:r>
          </a:p>
          <a:p>
            <a:r>
              <a:rPr lang="es-MX" sz="1900" dirty="0" smtClean="0"/>
              <a:t>Organización </a:t>
            </a:r>
            <a:r>
              <a:rPr lang="es-MX" sz="1900" dirty="0" err="1" smtClean="0"/>
              <a:t>staf</a:t>
            </a:r>
            <a:r>
              <a:rPr lang="es-MX" sz="1900" dirty="0" smtClean="0"/>
              <a:t>: para empresas en crecimiento, con especialistas que proporcionan información experta y de asesoría a los departamentos de línea.</a:t>
            </a:r>
          </a:p>
          <a:p>
            <a:r>
              <a:rPr lang="es-MX" sz="1900" dirty="0" smtClean="0"/>
              <a:t>Organización por comités: asignar a los diversos asuntos administrativos a un cuerpo de personas que discutan y decidan en común los problemas encomendados.</a:t>
            </a:r>
          </a:p>
          <a:p>
            <a:r>
              <a:rPr lang="es-MX" sz="1900" dirty="0" smtClean="0"/>
              <a:t>Organización matricial: Combina la departamentalización por proyecto con la de funciones. </a:t>
            </a:r>
          </a:p>
          <a:p>
            <a:endParaRPr lang="es-MX" dirty="0" smtClean="0"/>
          </a:p>
          <a:p>
            <a:endParaRPr lang="es-MX" dirty="0" smtClean="0"/>
          </a:p>
          <a:p>
            <a:endParaRPr lang="es-MX" dirty="0"/>
          </a:p>
        </p:txBody>
      </p:sp>
    </p:spTree>
    <p:extLst>
      <p:ext uri="{BB962C8B-B14F-4D97-AF65-F5344CB8AC3E}">
        <p14:creationId xmlns:p14="http://schemas.microsoft.com/office/powerpoint/2010/main" val="27264142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433057"/>
            <a:ext cx="3854528" cy="1278466"/>
          </a:xfrm>
        </p:spPr>
        <p:txBody>
          <a:bodyPr>
            <a:normAutofit/>
          </a:bodyPr>
          <a:lstStyle/>
          <a:p>
            <a:r>
              <a:rPr lang="es-MX" sz="2800" dirty="0" smtClean="0"/>
              <a:t>Técnicas de organización</a:t>
            </a:r>
            <a:endParaRPr lang="es-MX" sz="2800" dirty="0"/>
          </a:p>
        </p:txBody>
      </p:sp>
      <p:sp>
        <p:nvSpPr>
          <p:cNvPr id="4" name="Marcador de texto 3"/>
          <p:cNvSpPr>
            <a:spLocks noGrp="1"/>
          </p:cNvSpPr>
          <p:nvPr>
            <p:ph type="body" sz="half" idx="2"/>
          </p:nvPr>
        </p:nvSpPr>
        <p:spPr>
          <a:xfrm>
            <a:off x="664455" y="2181225"/>
            <a:ext cx="3854528" cy="2940290"/>
          </a:xfrm>
        </p:spPr>
        <p:txBody>
          <a:bodyPr>
            <a:noAutofit/>
          </a:bodyPr>
          <a:lstStyle/>
          <a:p>
            <a:pPr algn="just"/>
            <a:r>
              <a:rPr lang="es-MX" sz="2000" dirty="0" smtClean="0"/>
              <a:t>Son herramientas necesarias para solucionar problemas organizativos, indispensables durante el proceso de organización y aplicables según las necesidades de la empresa.</a:t>
            </a:r>
          </a:p>
          <a:p>
            <a:pPr algn="just"/>
            <a:r>
              <a:rPr lang="es-MX" sz="2000" dirty="0" smtClean="0"/>
              <a:t>Los principales son: organigramas, manuales, procedimientos, diagramas de flujo, formas, distribución de actividades y descripción de puestos. </a:t>
            </a:r>
            <a:endParaRPr lang="es-MX" sz="2000" dirty="0"/>
          </a:p>
        </p:txBody>
      </p:sp>
      <p:pic>
        <p:nvPicPr>
          <p:cNvPr id="1026" name="Picture 2" descr="Resultado de imagen para organigramas"/>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119653" y="429018"/>
            <a:ext cx="3057525" cy="1495425"/>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n 4"/>
          <p:cNvPicPr>
            <a:picLocks noChangeAspect="1"/>
          </p:cNvPicPr>
          <p:nvPr/>
        </p:nvPicPr>
        <p:blipFill>
          <a:blip r:embed="rId3"/>
          <a:stretch>
            <a:fillRect/>
          </a:stretch>
        </p:blipFill>
        <p:spPr>
          <a:xfrm>
            <a:off x="5181600" y="2181225"/>
            <a:ext cx="1828800" cy="2495550"/>
          </a:xfrm>
          <a:prstGeom prst="rect">
            <a:avLst/>
          </a:prstGeom>
        </p:spPr>
      </p:pic>
      <p:pic>
        <p:nvPicPr>
          <p:cNvPr id="6" name="Imagen 5"/>
          <p:cNvPicPr>
            <a:picLocks noChangeAspect="1"/>
          </p:cNvPicPr>
          <p:nvPr/>
        </p:nvPicPr>
        <p:blipFill>
          <a:blip r:embed="rId4"/>
          <a:stretch>
            <a:fillRect/>
          </a:stretch>
        </p:blipFill>
        <p:spPr>
          <a:xfrm rot="2052812">
            <a:off x="7418676" y="2505075"/>
            <a:ext cx="2466975" cy="1847850"/>
          </a:xfrm>
          <a:prstGeom prst="rect">
            <a:avLst/>
          </a:prstGeom>
        </p:spPr>
      </p:pic>
      <p:pic>
        <p:nvPicPr>
          <p:cNvPr id="7" name="Imagen 6"/>
          <p:cNvPicPr>
            <a:picLocks noChangeAspect="1"/>
          </p:cNvPicPr>
          <p:nvPr/>
        </p:nvPicPr>
        <p:blipFill>
          <a:blip r:embed="rId5"/>
          <a:stretch>
            <a:fillRect/>
          </a:stretch>
        </p:blipFill>
        <p:spPr>
          <a:xfrm>
            <a:off x="6644182" y="4941364"/>
            <a:ext cx="2202873" cy="1652155"/>
          </a:xfrm>
          <a:prstGeom prst="rect">
            <a:avLst/>
          </a:prstGeom>
        </p:spPr>
      </p:pic>
    </p:spTree>
    <p:extLst>
      <p:ext uri="{BB962C8B-B14F-4D97-AF65-F5344CB8AC3E}">
        <p14:creationId xmlns:p14="http://schemas.microsoft.com/office/powerpoint/2010/main" val="15779094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Organigramas y manuales</a:t>
            </a:r>
            <a:br>
              <a:rPr lang="es-MX" dirty="0" smtClean="0"/>
            </a:br>
            <a:endParaRPr lang="es-MX" dirty="0"/>
          </a:p>
        </p:txBody>
      </p:sp>
      <p:sp>
        <p:nvSpPr>
          <p:cNvPr id="3" name="Marcador de contenido 2"/>
          <p:cNvSpPr>
            <a:spLocks noGrp="1"/>
          </p:cNvSpPr>
          <p:nvPr>
            <p:ph sz="half" idx="1"/>
          </p:nvPr>
        </p:nvSpPr>
        <p:spPr>
          <a:xfrm>
            <a:off x="677334" y="1558344"/>
            <a:ext cx="4184035" cy="4483017"/>
          </a:xfrm>
        </p:spPr>
        <p:txBody>
          <a:bodyPr>
            <a:normAutofit lnSpcReduction="10000"/>
          </a:bodyPr>
          <a:lstStyle/>
          <a:p>
            <a:pPr algn="just"/>
            <a:r>
              <a:rPr lang="es-MX" sz="2000" dirty="0" smtClean="0"/>
              <a:t>Organigrama: Representaciones gráficas e la estructura formal de la empresa, muestra interrelaciones, funciones, niveles jerárquicos y líneas de autoridad. </a:t>
            </a:r>
          </a:p>
          <a:p>
            <a:pPr algn="just"/>
            <a:r>
              <a:rPr lang="es-MX" sz="2000" dirty="0" smtClean="0"/>
              <a:t>Formas:</a:t>
            </a:r>
          </a:p>
          <a:p>
            <a:pPr algn="just"/>
            <a:r>
              <a:rPr lang="es-MX" sz="2000" dirty="0" smtClean="0"/>
              <a:t>A)Vertical: niveles jerárquicos de arriba – abajo</a:t>
            </a:r>
          </a:p>
          <a:p>
            <a:pPr algn="just"/>
            <a:r>
              <a:rPr lang="es-MX" sz="2000" dirty="0" smtClean="0"/>
              <a:t>B) Horizontal: niveles jerárquicos de izquierda a derecha</a:t>
            </a:r>
          </a:p>
          <a:p>
            <a:pPr algn="just"/>
            <a:r>
              <a:rPr lang="es-MX" sz="2000" dirty="0" smtClean="0"/>
              <a:t>C) Mixto: por razones de espacio </a:t>
            </a:r>
          </a:p>
          <a:p>
            <a:endParaRPr lang="es-MX" dirty="0"/>
          </a:p>
        </p:txBody>
      </p:sp>
      <p:sp>
        <p:nvSpPr>
          <p:cNvPr id="4" name="Marcador de contenido 3"/>
          <p:cNvSpPr>
            <a:spLocks noGrp="1"/>
          </p:cNvSpPr>
          <p:nvPr>
            <p:ph sz="half" idx="2"/>
          </p:nvPr>
        </p:nvSpPr>
        <p:spPr>
          <a:xfrm>
            <a:off x="5089970" y="1558345"/>
            <a:ext cx="4184034" cy="4483018"/>
          </a:xfrm>
        </p:spPr>
        <p:txBody>
          <a:bodyPr>
            <a:normAutofit lnSpcReduction="10000"/>
          </a:bodyPr>
          <a:lstStyle/>
          <a:p>
            <a:pPr algn="just"/>
            <a:r>
              <a:rPr lang="es-MX" sz="2000" dirty="0" smtClean="0"/>
              <a:t>Manuales: documentos detallados que contienen en forma ordenada y sistemática información de la empresa. </a:t>
            </a:r>
          </a:p>
          <a:p>
            <a:pPr algn="just"/>
            <a:r>
              <a:rPr lang="es-MX" sz="2000" dirty="0" smtClean="0"/>
              <a:t>A) De organización</a:t>
            </a:r>
          </a:p>
          <a:p>
            <a:pPr algn="just"/>
            <a:r>
              <a:rPr lang="es-MX" sz="2000" dirty="0" smtClean="0"/>
              <a:t>B) De descripción de puestos </a:t>
            </a:r>
          </a:p>
          <a:p>
            <a:pPr algn="just"/>
            <a:r>
              <a:rPr lang="es-MX" sz="2000" dirty="0" smtClean="0"/>
              <a:t>C) De procedimientos</a:t>
            </a:r>
          </a:p>
          <a:p>
            <a:pPr marL="0" indent="0" algn="just">
              <a:buNone/>
            </a:pPr>
            <a:r>
              <a:rPr lang="es-MX" sz="2000" dirty="0" smtClean="0"/>
              <a:t> </a:t>
            </a:r>
          </a:p>
        </p:txBody>
      </p:sp>
    </p:spTree>
    <p:extLst>
      <p:ext uri="{BB962C8B-B14F-4D97-AF65-F5344CB8AC3E}">
        <p14:creationId xmlns:p14="http://schemas.microsoft.com/office/powerpoint/2010/main" val="35451393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1103290"/>
          </a:xfrm>
        </p:spPr>
        <p:txBody>
          <a:bodyPr/>
          <a:lstStyle/>
          <a:p>
            <a:r>
              <a:rPr lang="es-MX" dirty="0" smtClean="0"/>
              <a:t>Procedimientos y diagramas de flujo</a:t>
            </a:r>
            <a:endParaRPr lang="es-MX" dirty="0"/>
          </a:p>
        </p:txBody>
      </p:sp>
      <p:sp>
        <p:nvSpPr>
          <p:cNvPr id="3" name="Marcador de contenido 2"/>
          <p:cNvSpPr>
            <a:spLocks noGrp="1"/>
          </p:cNvSpPr>
          <p:nvPr>
            <p:ph sz="half" idx="1"/>
          </p:nvPr>
        </p:nvSpPr>
        <p:spPr>
          <a:xfrm>
            <a:off x="677334" y="1854558"/>
            <a:ext cx="4184035" cy="4186803"/>
          </a:xfrm>
        </p:spPr>
        <p:txBody>
          <a:bodyPr/>
          <a:lstStyle/>
          <a:p>
            <a:pPr algn="just"/>
            <a:r>
              <a:rPr lang="es-MX" sz="2000" dirty="0" smtClean="0"/>
              <a:t>Procedimientos: Establecen el orden cronológico y la secuencia de actividades que deben seguirse en la realización de un trabajo repetitivo.</a:t>
            </a:r>
          </a:p>
          <a:p>
            <a:endParaRPr lang="es-MX" dirty="0" smtClean="0"/>
          </a:p>
        </p:txBody>
      </p:sp>
      <p:sp>
        <p:nvSpPr>
          <p:cNvPr id="4" name="Marcador de contenido 3"/>
          <p:cNvSpPr>
            <a:spLocks noGrp="1"/>
          </p:cNvSpPr>
          <p:nvPr>
            <p:ph sz="half" idx="2"/>
          </p:nvPr>
        </p:nvSpPr>
        <p:spPr>
          <a:xfrm>
            <a:off x="5089970" y="1854559"/>
            <a:ext cx="4184034" cy="4186804"/>
          </a:xfrm>
        </p:spPr>
        <p:txBody>
          <a:bodyPr/>
          <a:lstStyle/>
          <a:p>
            <a:pPr algn="just"/>
            <a:r>
              <a:rPr lang="es-MX" sz="2000" dirty="0" smtClean="0"/>
              <a:t>Diagramas de flujo: Representación simbólica y gráfica de la secuencia lógica que se sigue en un conjunto de actividades, documentos, archivos y los puestos de trabajo que intervienen en un procedimiento. </a:t>
            </a:r>
            <a:endParaRPr lang="es-MX" sz="2000" dirty="0"/>
          </a:p>
        </p:txBody>
      </p:sp>
    </p:spTree>
    <p:extLst>
      <p:ext uri="{BB962C8B-B14F-4D97-AF65-F5344CB8AC3E}">
        <p14:creationId xmlns:p14="http://schemas.microsoft.com/office/powerpoint/2010/main" val="11690657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910107"/>
          </a:xfrm>
        </p:spPr>
        <p:txBody>
          <a:bodyPr>
            <a:normAutofit fontScale="90000"/>
          </a:bodyPr>
          <a:lstStyle/>
          <a:p>
            <a:r>
              <a:rPr lang="es-MX" dirty="0" smtClean="0"/>
              <a:t>Guion explicativo</a:t>
            </a:r>
            <a:br>
              <a:rPr lang="es-MX" dirty="0" smtClean="0"/>
            </a:br>
            <a:endParaRPr lang="es-MX" dirty="0"/>
          </a:p>
        </p:txBody>
      </p:sp>
      <p:sp>
        <p:nvSpPr>
          <p:cNvPr id="3" name="Marcador de contenido 2"/>
          <p:cNvSpPr>
            <a:spLocks noGrp="1"/>
          </p:cNvSpPr>
          <p:nvPr>
            <p:ph idx="1"/>
          </p:nvPr>
        </p:nvSpPr>
        <p:spPr>
          <a:xfrm>
            <a:off x="677334" y="1519707"/>
            <a:ext cx="8596668" cy="4662152"/>
          </a:xfrm>
        </p:spPr>
        <p:txBody>
          <a:bodyPr>
            <a:normAutofit fontScale="92500"/>
          </a:bodyPr>
          <a:lstStyle/>
          <a:p>
            <a:pPr marL="0" indent="0" algn="just">
              <a:buNone/>
            </a:pPr>
            <a:r>
              <a:rPr lang="es-MX" dirty="0" smtClean="0"/>
              <a:t>Esta presentación electrónica se elabora conforme a los siguientes aspectos del CBU 2015 de la Universidad Autónoma del Estado de México.</a:t>
            </a:r>
          </a:p>
          <a:p>
            <a:pPr marL="0" indent="0" algn="just">
              <a:buNone/>
            </a:pPr>
            <a:r>
              <a:rPr lang="es-MX" dirty="0" smtClean="0"/>
              <a:t>Propósito: Analiza </a:t>
            </a:r>
            <a:r>
              <a:rPr lang="es-MX" dirty="0"/>
              <a:t>las diversas etapas del proceso administrativo, como una metodología que permite manejar eficazmente una organización. </a:t>
            </a:r>
            <a:endParaRPr lang="es-MX" dirty="0" smtClean="0"/>
          </a:p>
          <a:p>
            <a:pPr marL="0" indent="0" algn="just">
              <a:buNone/>
            </a:pPr>
            <a:r>
              <a:rPr lang="es-MX" dirty="0" smtClean="0"/>
              <a:t>Competencias</a:t>
            </a:r>
            <a:r>
              <a:rPr lang="es-MX" dirty="0"/>
              <a:t>: Ciencias sociales básicas  6. Analiza con visión emprendedora los factores y elementos fundamentales que intervienen en la productividad y competitividad de una organización y su relación con el entorno socioeconómico. Extendidas 1. Asume un comportamiento ético a través del ejercicio de sus derechos y obligaciones en diferentes escenarios sociales.  7. Aplica principios y estrategias de administración y economía, de acuerdo a los objetivos y metas de su proyecto de vida. </a:t>
            </a:r>
            <a:endParaRPr lang="es-MX" dirty="0" smtClean="0"/>
          </a:p>
          <a:p>
            <a:pPr marL="0" indent="0" algn="just">
              <a:buNone/>
            </a:pPr>
            <a:r>
              <a:rPr lang="es-MX" dirty="0" smtClean="0"/>
              <a:t>Perfil de egreso: El alumno analiza y reflexiona la importancia del proceso administrativo en cualquier actividad del quehacer humano que involucre la consecución de objetivos, despertando en él la iniciativa del emprendimiento empresarial, con una visión de ser un profesionista exitoso y sobre todo que de la aplicabilidad de la administración se obtienen grandes beneficios para su vida diaria.  </a:t>
            </a:r>
            <a:endParaRPr lang="es-MX" dirty="0"/>
          </a:p>
          <a:p>
            <a:pPr marL="0" indent="0">
              <a:buNone/>
            </a:pPr>
            <a:endParaRPr lang="es-MX" dirty="0"/>
          </a:p>
        </p:txBody>
      </p:sp>
    </p:spTree>
    <p:extLst>
      <p:ext uri="{BB962C8B-B14F-4D97-AF65-F5344CB8AC3E}">
        <p14:creationId xmlns:p14="http://schemas.microsoft.com/office/powerpoint/2010/main" val="15396409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Distribución de actividades y análisis de puestos</a:t>
            </a:r>
            <a:endParaRPr lang="es-MX" dirty="0"/>
          </a:p>
        </p:txBody>
      </p:sp>
      <p:sp>
        <p:nvSpPr>
          <p:cNvPr id="3" name="Marcador de contenido 2"/>
          <p:cNvSpPr>
            <a:spLocks noGrp="1"/>
          </p:cNvSpPr>
          <p:nvPr>
            <p:ph sz="half" idx="1"/>
          </p:nvPr>
        </p:nvSpPr>
        <p:spPr/>
        <p:txBody>
          <a:bodyPr>
            <a:normAutofit/>
          </a:bodyPr>
          <a:lstStyle/>
          <a:p>
            <a:pPr algn="just"/>
            <a:r>
              <a:rPr lang="es-MX" sz="2000" dirty="0" smtClean="0"/>
              <a:t>Distribución de actividades: se analizan los puestos que integran un departamento o sección, para lograr la división de funciones. </a:t>
            </a:r>
            <a:endParaRPr lang="es-MX" sz="2000" dirty="0"/>
          </a:p>
        </p:txBody>
      </p:sp>
      <p:sp>
        <p:nvSpPr>
          <p:cNvPr id="4" name="Marcador de contenido 3"/>
          <p:cNvSpPr>
            <a:spLocks noGrp="1"/>
          </p:cNvSpPr>
          <p:nvPr>
            <p:ph sz="half" idx="2"/>
          </p:nvPr>
        </p:nvSpPr>
        <p:spPr>
          <a:xfrm>
            <a:off x="5154363" y="1696950"/>
            <a:ext cx="4775247" cy="4819760"/>
          </a:xfrm>
        </p:spPr>
        <p:txBody>
          <a:bodyPr>
            <a:noAutofit/>
          </a:bodyPr>
          <a:lstStyle/>
          <a:p>
            <a:pPr algn="just"/>
            <a:r>
              <a:rPr lang="es-MX" sz="2000" dirty="0" smtClean="0"/>
              <a:t>Análisis de puestos: es un cuestionario que sirve para obtener información sobre los componentes del puesto, desde el título del puesto, jefe inmediato, subordinados y funciones, indicando los requisitos de las cualidades humanas para desempeñar el puesto. </a:t>
            </a:r>
          </a:p>
          <a:p>
            <a:pPr algn="just"/>
            <a:r>
              <a:rPr lang="es-MX" sz="2000" dirty="0" smtClean="0"/>
              <a:t>Descripción de puesto: indican las labores que se desempeñan en una actividad específica, las características, conocimientos y aptitudes que debe poseer el personal.  </a:t>
            </a:r>
            <a:endParaRPr lang="es-MX" sz="2000" dirty="0"/>
          </a:p>
        </p:txBody>
      </p:sp>
    </p:spTree>
    <p:extLst>
      <p:ext uri="{BB962C8B-B14F-4D97-AF65-F5344CB8AC3E}">
        <p14:creationId xmlns:p14="http://schemas.microsoft.com/office/powerpoint/2010/main" val="14840565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1129048"/>
          </a:xfrm>
        </p:spPr>
        <p:txBody>
          <a:bodyPr>
            <a:normAutofit fontScale="90000"/>
          </a:bodyPr>
          <a:lstStyle/>
          <a:p>
            <a:pPr algn="ctr"/>
            <a:r>
              <a:rPr lang="es-MX" sz="4000" dirty="0" smtClean="0"/>
              <a:t>Dirección</a:t>
            </a:r>
            <a:br>
              <a:rPr lang="es-MX" sz="4000" dirty="0" smtClean="0"/>
            </a:br>
            <a:endParaRPr lang="es-MX" sz="4000" dirty="0"/>
          </a:p>
        </p:txBody>
      </p:sp>
      <p:sp>
        <p:nvSpPr>
          <p:cNvPr id="3" name="Marcador de contenido 2"/>
          <p:cNvSpPr>
            <a:spLocks noGrp="1"/>
          </p:cNvSpPr>
          <p:nvPr>
            <p:ph idx="1"/>
          </p:nvPr>
        </p:nvSpPr>
        <p:spPr>
          <a:xfrm>
            <a:off x="677334" y="1622739"/>
            <a:ext cx="8596668" cy="4418624"/>
          </a:xfrm>
        </p:spPr>
        <p:txBody>
          <a:bodyPr>
            <a:noAutofit/>
          </a:bodyPr>
          <a:lstStyle/>
          <a:p>
            <a:r>
              <a:rPr lang="es-MX" sz="2000" dirty="0" smtClean="0"/>
              <a:t>Es la ejecución de los planes de acuerdo con la estructura organizacional, mediante la guía de los esfuerzos del grupo social a través de la motivación, la comunicación y la supervisión. </a:t>
            </a:r>
          </a:p>
          <a:p>
            <a:r>
              <a:rPr lang="es-MX" sz="2000" dirty="0" smtClean="0"/>
              <a:t>Importancia:</a:t>
            </a:r>
          </a:p>
          <a:p>
            <a:pPr>
              <a:buFont typeface="Wingdings" panose="05000000000000000000" pitchFamily="2" charset="2"/>
              <a:buChar char="q"/>
            </a:pPr>
            <a:r>
              <a:rPr lang="es-MX" sz="2000" dirty="0" smtClean="0"/>
              <a:t>Pone en marcha todos los lineamientos establecidos en la planeación y organización</a:t>
            </a:r>
          </a:p>
          <a:p>
            <a:pPr>
              <a:buFont typeface="Wingdings" panose="05000000000000000000" pitchFamily="2" charset="2"/>
              <a:buChar char="q"/>
            </a:pPr>
            <a:r>
              <a:rPr lang="es-MX" sz="2000" dirty="0" smtClean="0"/>
              <a:t>Logra formas de conducta adecuada en los miembros de la empresa</a:t>
            </a:r>
          </a:p>
          <a:p>
            <a:pPr>
              <a:buFont typeface="Wingdings" panose="05000000000000000000" pitchFamily="2" charset="2"/>
              <a:buChar char="q"/>
            </a:pPr>
            <a:r>
              <a:rPr lang="es-MX" sz="2000" dirty="0" smtClean="0"/>
              <a:t>Es determinante en la moral de los empleados y en la productividad</a:t>
            </a:r>
          </a:p>
          <a:p>
            <a:pPr>
              <a:buFont typeface="Wingdings" panose="05000000000000000000" pitchFamily="2" charset="2"/>
              <a:buChar char="q"/>
            </a:pPr>
            <a:r>
              <a:rPr lang="es-MX" sz="2000" dirty="0" smtClean="0"/>
              <a:t>Su calidad se refleja en el logro de los objetivos, la implementación de métodos y la eficacia de los sistemas de control</a:t>
            </a:r>
          </a:p>
          <a:p>
            <a:pPr>
              <a:buFont typeface="Wingdings" panose="05000000000000000000" pitchFamily="2" charset="2"/>
              <a:buChar char="q"/>
            </a:pPr>
            <a:r>
              <a:rPr lang="es-MX" sz="2000" dirty="0" smtClean="0"/>
              <a:t>Se establece la comunicación necesaria para el funcionamiento de la empresa</a:t>
            </a:r>
            <a:endParaRPr lang="es-MX" sz="2000" dirty="0"/>
          </a:p>
        </p:txBody>
      </p:sp>
    </p:spTree>
    <p:extLst>
      <p:ext uri="{BB962C8B-B14F-4D97-AF65-F5344CB8AC3E}">
        <p14:creationId xmlns:p14="http://schemas.microsoft.com/office/powerpoint/2010/main" val="21398846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Principios de dirección</a:t>
            </a:r>
            <a:br>
              <a:rPr lang="es-MX" dirty="0" smtClean="0"/>
            </a:br>
            <a:endParaRPr lang="es-MX" dirty="0"/>
          </a:p>
        </p:txBody>
      </p:sp>
      <p:sp>
        <p:nvSpPr>
          <p:cNvPr id="3" name="Marcador de contenido 2"/>
          <p:cNvSpPr>
            <a:spLocks noGrp="1"/>
          </p:cNvSpPr>
          <p:nvPr>
            <p:ph idx="1"/>
          </p:nvPr>
        </p:nvSpPr>
        <p:spPr>
          <a:xfrm>
            <a:off x="677333" y="1558344"/>
            <a:ext cx="8930305" cy="4520483"/>
          </a:xfrm>
        </p:spPr>
        <p:txBody>
          <a:bodyPr>
            <a:normAutofit fontScale="92500" lnSpcReduction="10000"/>
          </a:bodyPr>
          <a:lstStyle/>
          <a:p>
            <a:r>
              <a:rPr lang="es-MX" dirty="0" smtClean="0"/>
              <a:t>1. </a:t>
            </a:r>
            <a:r>
              <a:rPr lang="es-MX" sz="2000" dirty="0" smtClean="0"/>
              <a:t>De la armonía de coordinación de intereses: La dirección será eficiente en tanto se encamine hacia el logro de los objetivos.</a:t>
            </a:r>
          </a:p>
          <a:p>
            <a:r>
              <a:rPr lang="es-MX" sz="2000" dirty="0" smtClean="0"/>
              <a:t>2. Impersonalidad de mando: la autoridad y su ejercicio surgen como necesidad de la organización para obtener resultados.</a:t>
            </a:r>
          </a:p>
          <a:p>
            <a:r>
              <a:rPr lang="es-MX" sz="2000" dirty="0" smtClean="0"/>
              <a:t>3. De la supervisión directa: El apoyo y comunicación que brinde el dirigente a  los subordinados durante  la ejecución de los planes facilitan su realización</a:t>
            </a:r>
          </a:p>
          <a:p>
            <a:r>
              <a:rPr lang="es-MX" sz="2000" dirty="0" smtClean="0"/>
              <a:t>4. De la vía jerárquica: Respetar los canales de comunicación establecidos por la organización formal.</a:t>
            </a:r>
          </a:p>
          <a:p>
            <a:r>
              <a:rPr lang="es-MX" sz="2000" dirty="0" smtClean="0"/>
              <a:t>5. De la resolución del conflicto: Resolver los problemas que surjan durante la gestión administrativa desde el momento en que aparecen, para tomar decisiones.</a:t>
            </a:r>
          </a:p>
          <a:p>
            <a:r>
              <a:rPr lang="es-MX" sz="2000" dirty="0" smtClean="0"/>
              <a:t>6. Aprovechamiento del conflicto: Visualizar la posibilidad de adoptar nuevas estrategias y elegir otras alternativas.</a:t>
            </a:r>
          </a:p>
          <a:p>
            <a:endParaRPr lang="es-MX" dirty="0"/>
          </a:p>
        </p:txBody>
      </p:sp>
    </p:spTree>
    <p:extLst>
      <p:ext uri="{BB962C8B-B14F-4D97-AF65-F5344CB8AC3E}">
        <p14:creationId xmlns:p14="http://schemas.microsoft.com/office/powerpoint/2010/main" val="38192182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Etapas de Dirección</a:t>
            </a:r>
            <a:endParaRPr lang="es-MX" dirty="0"/>
          </a:p>
        </p:txBody>
      </p:sp>
      <p:sp>
        <p:nvSpPr>
          <p:cNvPr id="3" name="Marcador de contenido 2"/>
          <p:cNvSpPr>
            <a:spLocks noGrp="1"/>
          </p:cNvSpPr>
          <p:nvPr>
            <p:ph sz="half" idx="1"/>
          </p:nvPr>
        </p:nvSpPr>
        <p:spPr>
          <a:xfrm>
            <a:off x="677334" y="1493949"/>
            <a:ext cx="4913311" cy="4547412"/>
          </a:xfrm>
        </p:spPr>
        <p:txBody>
          <a:bodyPr>
            <a:normAutofit lnSpcReduction="10000"/>
          </a:bodyPr>
          <a:lstStyle/>
          <a:p>
            <a:r>
              <a:rPr lang="es-MX" sz="3200" dirty="0" smtClean="0"/>
              <a:t>Toma de decisiones</a:t>
            </a:r>
            <a:r>
              <a:rPr lang="es-MX" sz="2400" dirty="0" smtClean="0"/>
              <a:t>:</a:t>
            </a:r>
          </a:p>
          <a:p>
            <a:pPr marL="0" indent="0">
              <a:buNone/>
            </a:pPr>
            <a:r>
              <a:rPr lang="es-MX" sz="2400" dirty="0" smtClean="0"/>
              <a:t>Es la elección de un curso de acción entre varias alternativas. Constituye la responsabilidad más importante del administrador.</a:t>
            </a:r>
          </a:p>
          <a:p>
            <a:pPr>
              <a:buAutoNum type="arabicPeriod"/>
            </a:pPr>
            <a:r>
              <a:rPr lang="es-MX" sz="2400" dirty="0" smtClean="0"/>
              <a:t>Identificar el problema</a:t>
            </a:r>
          </a:p>
          <a:p>
            <a:pPr>
              <a:buAutoNum type="arabicPeriod"/>
            </a:pPr>
            <a:r>
              <a:rPr lang="es-MX" sz="2400" dirty="0" smtClean="0"/>
              <a:t>Analizar el problema</a:t>
            </a:r>
          </a:p>
          <a:p>
            <a:pPr>
              <a:buAutoNum type="arabicPeriod"/>
            </a:pPr>
            <a:r>
              <a:rPr lang="es-MX" sz="2400" dirty="0" smtClean="0"/>
              <a:t>Evaluar las alternativas</a:t>
            </a:r>
          </a:p>
          <a:p>
            <a:pPr>
              <a:buAutoNum type="arabicPeriod"/>
            </a:pPr>
            <a:r>
              <a:rPr lang="es-MX" sz="2400" dirty="0" smtClean="0"/>
              <a:t>Elegir entre las alternativas</a:t>
            </a:r>
          </a:p>
          <a:p>
            <a:pPr>
              <a:buAutoNum type="arabicPeriod"/>
            </a:pPr>
            <a:r>
              <a:rPr lang="es-MX" sz="2400" dirty="0" smtClean="0"/>
              <a:t>Aplicar la decisión </a:t>
            </a:r>
            <a:endParaRPr lang="es-MX" sz="2400" dirty="0"/>
          </a:p>
        </p:txBody>
      </p:sp>
      <p:pic>
        <p:nvPicPr>
          <p:cNvPr id="7" name="Marcador de contenido 6"/>
          <p:cNvPicPr>
            <a:picLocks noGrp="1" noChangeAspect="1"/>
          </p:cNvPicPr>
          <p:nvPr>
            <p:ph sz="half" idx="2"/>
          </p:nvPr>
        </p:nvPicPr>
        <p:blipFill>
          <a:blip r:embed="rId2"/>
          <a:stretch>
            <a:fillRect/>
          </a:stretch>
        </p:blipFill>
        <p:spPr>
          <a:xfrm>
            <a:off x="6594475" y="2540265"/>
            <a:ext cx="3683000" cy="2455333"/>
          </a:xfrm>
          <a:prstGeom prst="rect">
            <a:avLst/>
          </a:prstGeom>
        </p:spPr>
      </p:pic>
      <p:sp>
        <p:nvSpPr>
          <p:cNvPr id="8" name="Rectángulo 7"/>
          <p:cNvSpPr/>
          <p:nvPr/>
        </p:nvSpPr>
        <p:spPr>
          <a:xfrm>
            <a:off x="4975668" y="5395030"/>
            <a:ext cx="6096000" cy="276999"/>
          </a:xfrm>
          <a:prstGeom prst="rect">
            <a:avLst/>
          </a:prstGeom>
        </p:spPr>
        <p:txBody>
          <a:bodyPr>
            <a:spAutoFit/>
          </a:bodyPr>
          <a:lstStyle/>
          <a:p>
            <a:r>
              <a:rPr lang="es-MX" sz="1200" dirty="0"/>
              <a:t>https://captaintime.com/wp-content/uploads/2016/04/effective-board-meetings.jpg</a:t>
            </a:r>
          </a:p>
        </p:txBody>
      </p:sp>
    </p:spTree>
    <p:extLst>
      <p:ext uri="{BB962C8B-B14F-4D97-AF65-F5344CB8AC3E}">
        <p14:creationId xmlns:p14="http://schemas.microsoft.com/office/powerpoint/2010/main" val="16782712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755561"/>
          </a:xfrm>
        </p:spPr>
        <p:txBody>
          <a:bodyPr/>
          <a:lstStyle/>
          <a:p>
            <a:r>
              <a:rPr lang="es-MX" dirty="0" smtClean="0">
                <a:solidFill>
                  <a:schemeClr val="tx1"/>
                </a:solidFill>
              </a:rPr>
              <a:t>Integración </a:t>
            </a:r>
            <a:endParaRPr lang="es-MX" dirty="0">
              <a:solidFill>
                <a:schemeClr val="tx1"/>
              </a:solidFill>
            </a:endParaRPr>
          </a:p>
        </p:txBody>
      </p:sp>
      <p:sp>
        <p:nvSpPr>
          <p:cNvPr id="3" name="Marcador de contenido 2"/>
          <p:cNvSpPr>
            <a:spLocks noGrp="1"/>
          </p:cNvSpPr>
          <p:nvPr>
            <p:ph idx="1"/>
          </p:nvPr>
        </p:nvSpPr>
        <p:spPr>
          <a:xfrm>
            <a:off x="677334" y="1519707"/>
            <a:ext cx="9406824" cy="4816699"/>
          </a:xfrm>
        </p:spPr>
        <p:txBody>
          <a:bodyPr>
            <a:normAutofit fontScale="85000" lnSpcReduction="20000"/>
          </a:bodyPr>
          <a:lstStyle/>
          <a:p>
            <a:r>
              <a:rPr lang="es-MX" sz="2400" dirty="0"/>
              <a:t>Integración: El administrador elige y se allega de los recursos necesarios para llevar a cabo las decisiones para ejecutar los planes.</a:t>
            </a:r>
          </a:p>
          <a:p>
            <a:pPr marL="0" indent="0">
              <a:buNone/>
            </a:pPr>
            <a:r>
              <a:rPr lang="es-MX" sz="2400" dirty="0"/>
              <a:t> </a:t>
            </a:r>
            <a:r>
              <a:rPr lang="es-MX" sz="2400" dirty="0" smtClean="0"/>
              <a:t>    Reglas</a:t>
            </a:r>
            <a:r>
              <a:rPr lang="es-MX" sz="2400" dirty="0"/>
              <a:t>:</a:t>
            </a:r>
          </a:p>
          <a:p>
            <a:r>
              <a:rPr lang="es-MX" sz="2400" dirty="0"/>
              <a:t>1. El hombre adecuado para el puesto adecuado</a:t>
            </a:r>
          </a:p>
          <a:p>
            <a:r>
              <a:rPr lang="es-MX" sz="2400" dirty="0"/>
              <a:t>2. De la provisión de elementos necesarios</a:t>
            </a:r>
          </a:p>
          <a:p>
            <a:r>
              <a:rPr lang="es-MX" sz="2400" dirty="0"/>
              <a:t>3. De la importancia de la introducción adecuada </a:t>
            </a:r>
            <a:endParaRPr lang="es-MX" sz="2400" dirty="0" smtClean="0"/>
          </a:p>
          <a:p>
            <a:pPr marL="0" indent="0">
              <a:buNone/>
            </a:pPr>
            <a:r>
              <a:rPr lang="es-MX" sz="2400" dirty="0" smtClean="0"/>
              <a:t>    Etapas de la integración</a:t>
            </a:r>
          </a:p>
          <a:p>
            <a:pPr marL="457200" indent="-457200">
              <a:buAutoNum type="arabicPeriod"/>
            </a:pPr>
            <a:r>
              <a:rPr lang="es-MX" sz="2400" dirty="0" smtClean="0"/>
              <a:t>Reclutamiento: obtención de candidatos para los puestos de la empresa</a:t>
            </a:r>
          </a:p>
          <a:p>
            <a:pPr marL="457200" indent="-457200">
              <a:buAutoNum type="arabicPeriod"/>
            </a:pPr>
            <a:r>
              <a:rPr lang="es-MX" sz="2400" dirty="0" smtClean="0"/>
              <a:t>Selección: elegir el candidato más idóneo</a:t>
            </a:r>
          </a:p>
          <a:p>
            <a:pPr marL="457200" indent="-457200">
              <a:buAutoNum type="arabicPeriod"/>
            </a:pPr>
            <a:r>
              <a:rPr lang="es-MX" sz="2400" dirty="0" smtClean="0"/>
              <a:t>Introducción o inducción: armonizar al nuevo empleado con los objetivos </a:t>
            </a:r>
          </a:p>
          <a:p>
            <a:pPr marL="457200" indent="-457200">
              <a:buAutoNum type="arabicPeriod"/>
            </a:pPr>
            <a:r>
              <a:rPr lang="es-MX" sz="2400" dirty="0" smtClean="0"/>
              <a:t>Capacitación y desarrollo: Lograr el desenvolvimiento de las capacidades del personal </a:t>
            </a:r>
          </a:p>
          <a:p>
            <a:pPr marL="0" indent="0">
              <a:buNone/>
            </a:pPr>
            <a:r>
              <a:rPr lang="es-MX" sz="2400" dirty="0" smtClean="0"/>
              <a:t> </a:t>
            </a:r>
            <a:endParaRPr lang="es-MX" sz="2400" dirty="0"/>
          </a:p>
          <a:p>
            <a:endParaRPr lang="es-MX" dirty="0"/>
          </a:p>
        </p:txBody>
      </p:sp>
    </p:spTree>
    <p:extLst>
      <p:ext uri="{BB962C8B-B14F-4D97-AF65-F5344CB8AC3E}">
        <p14:creationId xmlns:p14="http://schemas.microsoft.com/office/powerpoint/2010/main" val="27974060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59209" y="514924"/>
            <a:ext cx="3854528" cy="682811"/>
          </a:xfrm>
        </p:spPr>
        <p:txBody>
          <a:bodyPr>
            <a:normAutofit/>
          </a:bodyPr>
          <a:lstStyle/>
          <a:p>
            <a:r>
              <a:rPr lang="es-MX" sz="3200" dirty="0" smtClean="0">
                <a:solidFill>
                  <a:schemeClr val="tx1"/>
                </a:solidFill>
              </a:rPr>
              <a:t>Motivación </a:t>
            </a:r>
            <a:endParaRPr lang="es-MX" sz="3200" dirty="0">
              <a:solidFill>
                <a:schemeClr val="tx1"/>
              </a:solidFill>
            </a:endParaRPr>
          </a:p>
        </p:txBody>
      </p:sp>
      <p:sp>
        <p:nvSpPr>
          <p:cNvPr id="3" name="Marcador de contenido 2"/>
          <p:cNvSpPr>
            <a:spLocks noGrp="1"/>
          </p:cNvSpPr>
          <p:nvPr>
            <p:ph idx="1"/>
          </p:nvPr>
        </p:nvSpPr>
        <p:spPr>
          <a:xfrm>
            <a:off x="4760461" y="514924"/>
            <a:ext cx="4975967" cy="5526437"/>
          </a:xfrm>
        </p:spPr>
        <p:txBody>
          <a:bodyPr/>
          <a:lstStyle/>
          <a:p>
            <a:r>
              <a:rPr lang="es-MX" sz="2000" dirty="0" smtClean="0"/>
              <a:t>Teorías de Contenido: especifican lo que impulsa la conducta:</a:t>
            </a:r>
          </a:p>
          <a:p>
            <a:pPr marL="0" indent="0">
              <a:buNone/>
            </a:pPr>
            <a:r>
              <a:rPr lang="es-MX" sz="2000" dirty="0" smtClean="0"/>
              <a:t>1. Jerarquía de las necesidades</a:t>
            </a:r>
          </a:p>
          <a:p>
            <a:pPr marL="0" indent="0">
              <a:buNone/>
            </a:pPr>
            <a:r>
              <a:rPr lang="es-MX" sz="2000" dirty="0" smtClean="0"/>
              <a:t>2. Teoría de la motivación e higiene</a:t>
            </a:r>
          </a:p>
          <a:p>
            <a:pPr marL="0" indent="0">
              <a:buNone/>
            </a:pPr>
            <a:r>
              <a:rPr lang="es-MX" sz="2000" dirty="0" smtClean="0"/>
              <a:t>3. </a:t>
            </a:r>
            <a:r>
              <a:rPr lang="es-MX" sz="2000" dirty="0" smtClean="0"/>
              <a:t>Motivación de grupo</a:t>
            </a:r>
          </a:p>
          <a:p>
            <a:r>
              <a:rPr lang="es-MX" sz="2000" dirty="0" smtClean="0"/>
              <a:t>Teorías del enfoque externo: del aprendizaje, relacionan los efectos que  causa el ambiente externo en las personas. </a:t>
            </a:r>
            <a:endParaRPr lang="es-MX" sz="2000" dirty="0" smtClean="0"/>
          </a:p>
          <a:p>
            <a:pPr marL="0" indent="0">
              <a:buNone/>
            </a:pPr>
            <a:endParaRPr lang="es-MX" dirty="0" smtClean="0"/>
          </a:p>
          <a:p>
            <a:endParaRPr lang="es-MX" dirty="0"/>
          </a:p>
        </p:txBody>
      </p:sp>
      <p:sp>
        <p:nvSpPr>
          <p:cNvPr id="4" name="Marcador de texto 3"/>
          <p:cNvSpPr>
            <a:spLocks noGrp="1"/>
          </p:cNvSpPr>
          <p:nvPr>
            <p:ph type="body" sz="half" idx="2"/>
          </p:nvPr>
        </p:nvSpPr>
        <p:spPr>
          <a:xfrm>
            <a:off x="677334" y="1893195"/>
            <a:ext cx="3854528" cy="3468324"/>
          </a:xfrm>
        </p:spPr>
        <p:txBody>
          <a:bodyPr>
            <a:normAutofit/>
          </a:bodyPr>
          <a:lstStyle/>
          <a:p>
            <a:r>
              <a:rPr lang="es-MX" sz="2000" dirty="0" smtClean="0"/>
              <a:t>Motivar significa mover, conducir, impulsar a la acción.</a:t>
            </a:r>
          </a:p>
          <a:p>
            <a:r>
              <a:rPr lang="es-MX" sz="2000" dirty="0" smtClean="0"/>
              <a:t>Es la actividad más compleja de la dirección, ya que la motivación permite la ejecución del trabajo al logro de los objetivos.  </a:t>
            </a:r>
            <a:endParaRPr lang="es-MX" sz="2000" dirty="0"/>
          </a:p>
        </p:txBody>
      </p:sp>
      <p:pic>
        <p:nvPicPr>
          <p:cNvPr id="5" name="Imagen 4"/>
          <p:cNvPicPr>
            <a:picLocks noChangeAspect="1"/>
          </p:cNvPicPr>
          <p:nvPr/>
        </p:nvPicPr>
        <p:blipFill>
          <a:blip r:embed="rId2"/>
          <a:stretch>
            <a:fillRect/>
          </a:stretch>
        </p:blipFill>
        <p:spPr>
          <a:xfrm>
            <a:off x="4318755" y="3965958"/>
            <a:ext cx="3988117" cy="2500407"/>
          </a:xfrm>
          <a:prstGeom prst="rect">
            <a:avLst/>
          </a:prstGeom>
        </p:spPr>
      </p:pic>
      <p:sp>
        <p:nvSpPr>
          <p:cNvPr id="6" name="Rectángulo 5"/>
          <p:cNvSpPr/>
          <p:nvPr/>
        </p:nvSpPr>
        <p:spPr>
          <a:xfrm>
            <a:off x="536619" y="6519050"/>
            <a:ext cx="6096000" cy="338554"/>
          </a:xfrm>
          <a:prstGeom prst="rect">
            <a:avLst/>
          </a:prstGeom>
        </p:spPr>
        <p:txBody>
          <a:bodyPr>
            <a:spAutoFit/>
          </a:bodyPr>
          <a:lstStyle/>
          <a:p>
            <a:r>
              <a:rPr lang="es-MX" sz="800" dirty="0"/>
              <a:t>https://image.slidesharecdn.com/motivacinysuperacinpersonal-140114172114-phpapp01/95/motivacin-y-superacin-personal-8-638.jpg?cb=1389720200</a:t>
            </a:r>
          </a:p>
        </p:txBody>
      </p:sp>
    </p:spTree>
    <p:extLst>
      <p:ext uri="{BB962C8B-B14F-4D97-AF65-F5344CB8AC3E}">
        <p14:creationId xmlns:p14="http://schemas.microsoft.com/office/powerpoint/2010/main" val="407905270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48545" y="514924"/>
            <a:ext cx="3854528" cy="875994"/>
          </a:xfrm>
        </p:spPr>
        <p:txBody>
          <a:bodyPr>
            <a:normAutofit/>
          </a:bodyPr>
          <a:lstStyle/>
          <a:p>
            <a:r>
              <a:rPr lang="es-MX" sz="3200" dirty="0" smtClean="0">
                <a:solidFill>
                  <a:schemeClr val="tx1"/>
                </a:solidFill>
              </a:rPr>
              <a:t>Comunicación </a:t>
            </a:r>
            <a:endParaRPr lang="es-MX" sz="3200" dirty="0">
              <a:solidFill>
                <a:schemeClr val="tx1"/>
              </a:solidFill>
            </a:endParaRPr>
          </a:p>
        </p:txBody>
      </p:sp>
      <p:sp>
        <p:nvSpPr>
          <p:cNvPr id="3" name="Marcador de contenido 2"/>
          <p:cNvSpPr>
            <a:spLocks noGrp="1"/>
          </p:cNvSpPr>
          <p:nvPr>
            <p:ph idx="1"/>
          </p:nvPr>
        </p:nvSpPr>
        <p:spPr/>
        <p:txBody>
          <a:bodyPr/>
          <a:lstStyle/>
          <a:p>
            <a:r>
              <a:rPr lang="es-MX" dirty="0" smtClean="0"/>
              <a:t>Autoridad: Facultad de que está investida una persona dentro de una organización, para dar órdenes y exigir que sean cumplidas por sus subordinados. </a:t>
            </a:r>
          </a:p>
          <a:p>
            <a:r>
              <a:rPr lang="es-MX" dirty="0" smtClean="0"/>
              <a:t>Delegación: es la concesión de autoridad y responsabilidad para actuar. </a:t>
            </a:r>
          </a:p>
          <a:p>
            <a:r>
              <a:rPr lang="es-MX" dirty="0" smtClean="0"/>
              <a:t>Mando: constituido por las órdenes y las instrucciones. </a:t>
            </a:r>
          </a:p>
          <a:p>
            <a:r>
              <a:rPr lang="es-MX" dirty="0" smtClean="0"/>
              <a:t>Orden es el ejercicio de autoridad, se da una indicación que debe realizarse.</a:t>
            </a:r>
          </a:p>
          <a:p>
            <a:r>
              <a:rPr lang="es-MX" dirty="0" smtClean="0"/>
              <a:t>Instrucciones: Son normas que deben emplearse al transmitir la orden.  </a:t>
            </a:r>
            <a:endParaRPr lang="es-MX" dirty="0"/>
          </a:p>
        </p:txBody>
      </p:sp>
      <p:sp>
        <p:nvSpPr>
          <p:cNvPr id="4" name="Marcador de texto 3"/>
          <p:cNvSpPr>
            <a:spLocks noGrp="1"/>
          </p:cNvSpPr>
          <p:nvPr>
            <p:ph type="body" sz="half" idx="2"/>
          </p:nvPr>
        </p:nvSpPr>
        <p:spPr>
          <a:xfrm>
            <a:off x="548545" y="2112135"/>
            <a:ext cx="3983317" cy="4159876"/>
          </a:xfrm>
        </p:spPr>
        <p:txBody>
          <a:bodyPr>
            <a:normAutofit lnSpcReduction="10000"/>
          </a:bodyPr>
          <a:lstStyle/>
          <a:p>
            <a:r>
              <a:rPr lang="es-MX" sz="1800" dirty="0"/>
              <a:t>Es el proceso a través del cual se transmite y recibe información. Es un aspecto clave en el proceso de dirección. </a:t>
            </a:r>
            <a:endParaRPr lang="es-MX" sz="1800" dirty="0" smtClean="0"/>
          </a:p>
          <a:p>
            <a:endParaRPr lang="es-MX" sz="1800" dirty="0"/>
          </a:p>
          <a:p>
            <a:pPr marL="342900" indent="-342900">
              <a:buAutoNum type="arabicPeriod"/>
            </a:pPr>
            <a:r>
              <a:rPr lang="es-MX" sz="1800" dirty="0" smtClean="0"/>
              <a:t>Comunicación </a:t>
            </a:r>
            <a:r>
              <a:rPr lang="es-MX" sz="1800" dirty="0"/>
              <a:t>formal: Se origina de la estructura jerárquica y fluye a través de los canales organizacionales</a:t>
            </a:r>
            <a:r>
              <a:rPr lang="es-MX" sz="1800" dirty="0" smtClean="0"/>
              <a:t>.</a:t>
            </a:r>
          </a:p>
          <a:p>
            <a:endParaRPr lang="es-MX" sz="1800" dirty="0"/>
          </a:p>
          <a:p>
            <a:r>
              <a:rPr lang="es-MX" sz="1800" dirty="0"/>
              <a:t>2. Comunicación informal: Surge de los grupos informales de la organización y no de la jerarquía. </a:t>
            </a:r>
          </a:p>
          <a:p>
            <a:endParaRPr lang="es-MX" dirty="0"/>
          </a:p>
        </p:txBody>
      </p:sp>
    </p:spTree>
    <p:extLst>
      <p:ext uri="{BB962C8B-B14F-4D97-AF65-F5344CB8AC3E}">
        <p14:creationId xmlns:p14="http://schemas.microsoft.com/office/powerpoint/2010/main" val="15051336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845713"/>
          </a:xfrm>
        </p:spPr>
        <p:txBody>
          <a:bodyPr/>
          <a:lstStyle/>
          <a:p>
            <a:r>
              <a:rPr lang="es-MX" dirty="0" smtClean="0">
                <a:solidFill>
                  <a:schemeClr val="tx1"/>
                </a:solidFill>
              </a:rPr>
              <a:t>Liderazgo - Supervisión</a:t>
            </a:r>
            <a:r>
              <a:rPr lang="es-MX" dirty="0" smtClean="0"/>
              <a:t> </a:t>
            </a:r>
            <a:endParaRPr lang="es-MX" dirty="0"/>
          </a:p>
        </p:txBody>
      </p:sp>
      <p:sp>
        <p:nvSpPr>
          <p:cNvPr id="3" name="Marcador de contenido 2"/>
          <p:cNvSpPr>
            <a:spLocks noGrp="1"/>
          </p:cNvSpPr>
          <p:nvPr>
            <p:ph idx="1"/>
          </p:nvPr>
        </p:nvSpPr>
        <p:spPr>
          <a:xfrm>
            <a:off x="677333" y="1455313"/>
            <a:ext cx="9342429" cy="4816698"/>
          </a:xfrm>
        </p:spPr>
        <p:txBody>
          <a:bodyPr>
            <a:normAutofit/>
          </a:bodyPr>
          <a:lstStyle/>
          <a:p>
            <a:r>
              <a:rPr lang="es-MX" sz="2000" dirty="0" smtClean="0"/>
              <a:t>El liderazgo es la capacidad de conducir a los integrantes de la organización al logro de los objetivos. Un líder es quien guía  a los demás.</a:t>
            </a:r>
          </a:p>
          <a:p>
            <a:r>
              <a:rPr lang="es-MX" sz="2000" dirty="0" smtClean="0"/>
              <a:t>La supervisión consiste en vigilar a los subordinados de tal forma que las actividades se realicen adecuadamente. </a:t>
            </a:r>
            <a:endParaRPr lang="es-MX" sz="2000" dirty="0"/>
          </a:p>
        </p:txBody>
      </p:sp>
      <p:pic>
        <p:nvPicPr>
          <p:cNvPr id="4" name="Imagen 3"/>
          <p:cNvPicPr>
            <a:picLocks noChangeAspect="1"/>
          </p:cNvPicPr>
          <p:nvPr/>
        </p:nvPicPr>
        <p:blipFill>
          <a:blip r:embed="rId2"/>
          <a:stretch>
            <a:fillRect/>
          </a:stretch>
        </p:blipFill>
        <p:spPr>
          <a:xfrm>
            <a:off x="3013657" y="3064256"/>
            <a:ext cx="6014434" cy="3207755"/>
          </a:xfrm>
          <a:prstGeom prst="rect">
            <a:avLst/>
          </a:prstGeom>
        </p:spPr>
      </p:pic>
      <p:sp>
        <p:nvSpPr>
          <p:cNvPr id="5" name="Rectángulo 4"/>
          <p:cNvSpPr/>
          <p:nvPr/>
        </p:nvSpPr>
        <p:spPr>
          <a:xfrm>
            <a:off x="536620" y="6272011"/>
            <a:ext cx="6096000" cy="369332"/>
          </a:xfrm>
          <a:prstGeom prst="rect">
            <a:avLst/>
          </a:prstGeom>
        </p:spPr>
        <p:txBody>
          <a:bodyPr>
            <a:spAutoFit/>
          </a:bodyPr>
          <a:lstStyle/>
          <a:p>
            <a:r>
              <a:rPr lang="es-MX" sz="900" dirty="0"/>
              <a:t>https://encrypted-tbn0.gstatic.com/images?q=tbn:ANd9GcRCG67Q8PmdEhSLJpzLz_EaYkpPbfLjVcu--wm6t7rUB7tWBTJi</a:t>
            </a:r>
          </a:p>
        </p:txBody>
      </p:sp>
    </p:spTree>
    <p:extLst>
      <p:ext uri="{BB962C8B-B14F-4D97-AF65-F5344CB8AC3E}">
        <p14:creationId xmlns:p14="http://schemas.microsoft.com/office/powerpoint/2010/main" val="377487922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4000" dirty="0" smtClean="0"/>
              <a:t>Control </a:t>
            </a:r>
            <a:endParaRPr lang="es-MX" sz="4000" dirty="0"/>
          </a:p>
        </p:txBody>
      </p:sp>
      <p:sp>
        <p:nvSpPr>
          <p:cNvPr id="3" name="Marcador de contenido 2"/>
          <p:cNvSpPr>
            <a:spLocks noGrp="1"/>
          </p:cNvSpPr>
          <p:nvPr>
            <p:ph idx="1"/>
          </p:nvPr>
        </p:nvSpPr>
        <p:spPr>
          <a:xfrm>
            <a:off x="677333" y="1442434"/>
            <a:ext cx="9419704" cy="4984123"/>
          </a:xfrm>
        </p:spPr>
        <p:txBody>
          <a:bodyPr>
            <a:normAutofit fontScale="92500" lnSpcReduction="10000"/>
          </a:bodyPr>
          <a:lstStyle/>
          <a:p>
            <a:pPr marL="0" indent="0">
              <a:buNone/>
            </a:pPr>
            <a:r>
              <a:rPr lang="es-MX" sz="2400" dirty="0" smtClean="0"/>
              <a:t>Es la evaluación y medición de la ejecución de los planes, con el fin de detectar y prever desviaciones, para establecer las medidas correctivas necesarias.  ( </a:t>
            </a:r>
            <a:r>
              <a:rPr lang="es-MX" sz="2400" dirty="0" err="1" smtClean="0"/>
              <a:t>Münch</a:t>
            </a:r>
            <a:r>
              <a:rPr lang="es-MX" sz="2400" dirty="0" smtClean="0"/>
              <a:t>, 2012)</a:t>
            </a:r>
          </a:p>
          <a:p>
            <a:pPr marL="0" indent="0">
              <a:buNone/>
            </a:pPr>
            <a:r>
              <a:rPr lang="es-MX" sz="2400" dirty="0" smtClean="0"/>
              <a:t>Importancia:</a:t>
            </a:r>
          </a:p>
          <a:p>
            <a:pPr marL="457200" indent="-457200">
              <a:buAutoNum type="arabicPeriod"/>
            </a:pPr>
            <a:r>
              <a:rPr lang="es-MX" sz="2400" dirty="0" smtClean="0"/>
              <a:t>Establece medidas para corregir desviaciones, estándares.</a:t>
            </a:r>
          </a:p>
          <a:p>
            <a:pPr marL="457200" indent="-457200">
              <a:buAutoNum type="arabicPeriod"/>
            </a:pPr>
            <a:r>
              <a:rPr lang="es-MX" sz="2400" dirty="0" smtClean="0"/>
              <a:t>Se aplica a todo: personas, cosas o actos</a:t>
            </a:r>
          </a:p>
          <a:p>
            <a:pPr marL="457200" indent="-457200">
              <a:buAutoNum type="arabicPeriod"/>
            </a:pPr>
            <a:r>
              <a:rPr lang="es-MX" sz="2400" dirty="0" smtClean="0"/>
              <a:t>Determina y analiza las causas que originan las desviaciones</a:t>
            </a:r>
          </a:p>
          <a:p>
            <a:pPr marL="457200" indent="-457200">
              <a:buAutoNum type="arabicPeriod"/>
            </a:pPr>
            <a:r>
              <a:rPr lang="es-MX" sz="2400" dirty="0" smtClean="0"/>
              <a:t>Localiza a los sectores responsables de la administración</a:t>
            </a:r>
          </a:p>
          <a:p>
            <a:pPr marL="457200" indent="-457200">
              <a:buAutoNum type="arabicPeriod"/>
            </a:pPr>
            <a:r>
              <a:rPr lang="es-MX" sz="2400" dirty="0" smtClean="0"/>
              <a:t>Proporciona información de la ejecución de los planes}</a:t>
            </a:r>
          </a:p>
          <a:p>
            <a:pPr marL="457200" indent="-457200">
              <a:buAutoNum type="arabicPeriod"/>
            </a:pPr>
            <a:r>
              <a:rPr lang="es-MX" sz="2400" dirty="0" smtClean="0"/>
              <a:t>Reduce costos y ahorra tiempo al evitar errores</a:t>
            </a:r>
          </a:p>
          <a:p>
            <a:pPr marL="457200" indent="-457200">
              <a:buAutoNum type="arabicPeriod"/>
            </a:pPr>
            <a:r>
              <a:rPr lang="es-MX" sz="2400" dirty="0" smtClean="0"/>
              <a:t>Su aplicación incide en la productividad de todos los recursos de la empresa. </a:t>
            </a:r>
          </a:p>
          <a:p>
            <a:endParaRPr lang="es-MX" sz="2400" dirty="0"/>
          </a:p>
        </p:txBody>
      </p:sp>
    </p:spTree>
    <p:extLst>
      <p:ext uri="{BB962C8B-B14F-4D97-AF65-F5344CB8AC3E}">
        <p14:creationId xmlns:p14="http://schemas.microsoft.com/office/powerpoint/2010/main" val="972074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832834"/>
          </a:xfrm>
        </p:spPr>
        <p:txBody>
          <a:bodyPr>
            <a:normAutofit fontScale="90000"/>
          </a:bodyPr>
          <a:lstStyle/>
          <a:p>
            <a:r>
              <a:rPr lang="es-MX" dirty="0" smtClean="0"/>
              <a:t>Principios del control</a:t>
            </a:r>
            <a:br>
              <a:rPr lang="es-MX" dirty="0" smtClean="0"/>
            </a:br>
            <a:endParaRPr lang="es-MX" dirty="0"/>
          </a:p>
        </p:txBody>
      </p:sp>
      <p:sp>
        <p:nvSpPr>
          <p:cNvPr id="3" name="Marcador de contenido 2"/>
          <p:cNvSpPr>
            <a:spLocks noGrp="1"/>
          </p:cNvSpPr>
          <p:nvPr>
            <p:ph idx="1"/>
          </p:nvPr>
        </p:nvSpPr>
        <p:spPr>
          <a:xfrm>
            <a:off x="677334" y="1596981"/>
            <a:ext cx="9793190" cy="4444382"/>
          </a:xfrm>
        </p:spPr>
        <p:txBody>
          <a:bodyPr/>
          <a:lstStyle/>
          <a:p>
            <a:pPr marL="0" indent="0">
              <a:buNone/>
            </a:pPr>
            <a:r>
              <a:rPr lang="es-MX" sz="2400" b="1" dirty="0" smtClean="0"/>
              <a:t>1. Equilibrio</a:t>
            </a:r>
            <a:r>
              <a:rPr lang="es-MX" sz="2400" dirty="0" smtClean="0"/>
              <a:t>: a cada grupo de delegación conferido debe proporcionarse el grado de control correspondiente. </a:t>
            </a:r>
          </a:p>
          <a:p>
            <a:pPr marL="0" indent="0">
              <a:buNone/>
            </a:pPr>
            <a:r>
              <a:rPr lang="es-MX" sz="2400" b="1" dirty="0" smtClean="0"/>
              <a:t>2. </a:t>
            </a:r>
            <a:r>
              <a:rPr lang="es-MX" sz="2400" b="1" dirty="0" err="1" smtClean="0"/>
              <a:t>Costeabilidad</a:t>
            </a:r>
            <a:r>
              <a:rPr lang="es-MX" sz="2400" dirty="0" smtClean="0"/>
              <a:t>: un sistema de control debe justificar el  costo que representa en tiempo y dinero</a:t>
            </a:r>
          </a:p>
          <a:p>
            <a:pPr marL="0" indent="0">
              <a:buNone/>
            </a:pPr>
            <a:r>
              <a:rPr lang="es-MX" sz="2400" dirty="0" smtClean="0"/>
              <a:t>3. De excepción: debe aplicarse a las actividades excepcionales y representativas, para reducir costos y tiempo. </a:t>
            </a:r>
          </a:p>
          <a:p>
            <a:pPr marL="0" indent="0">
              <a:buNone/>
            </a:pPr>
            <a:r>
              <a:rPr lang="es-MX" sz="2400" dirty="0" smtClean="0"/>
              <a:t>4. De la función controlada: la función controladora no debe comprender la función controlad, ya que pierde efectividad el control</a:t>
            </a:r>
          </a:p>
          <a:p>
            <a:pPr marL="0" indent="0">
              <a:buNone/>
            </a:pPr>
            <a:endParaRPr lang="es-MX" dirty="0" smtClean="0"/>
          </a:p>
          <a:p>
            <a:pPr marL="0" indent="0">
              <a:buNone/>
            </a:pPr>
            <a:endParaRPr lang="es-MX" dirty="0"/>
          </a:p>
        </p:txBody>
      </p:sp>
    </p:spTree>
    <p:extLst>
      <p:ext uri="{BB962C8B-B14F-4D97-AF65-F5344CB8AC3E}">
        <p14:creationId xmlns:p14="http://schemas.microsoft.com/office/powerpoint/2010/main" val="14131033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768439"/>
          </a:xfrm>
        </p:spPr>
        <p:txBody>
          <a:bodyPr>
            <a:normAutofit fontScale="90000"/>
          </a:bodyPr>
          <a:lstStyle/>
          <a:p>
            <a:r>
              <a:rPr lang="es-MX" dirty="0" smtClean="0"/>
              <a:t>Finalidad del material didáctico</a:t>
            </a:r>
            <a:br>
              <a:rPr lang="es-MX" dirty="0" smtClean="0"/>
            </a:br>
            <a:endParaRPr lang="es-MX" dirty="0"/>
          </a:p>
        </p:txBody>
      </p:sp>
      <p:sp>
        <p:nvSpPr>
          <p:cNvPr id="3" name="Marcador de contenido 2"/>
          <p:cNvSpPr>
            <a:spLocks noGrp="1"/>
          </p:cNvSpPr>
          <p:nvPr>
            <p:ph idx="1"/>
          </p:nvPr>
        </p:nvSpPr>
        <p:spPr>
          <a:xfrm>
            <a:off x="677334" y="1803043"/>
            <a:ext cx="8596668" cy="4238320"/>
          </a:xfrm>
        </p:spPr>
        <p:txBody>
          <a:bodyPr/>
          <a:lstStyle/>
          <a:p>
            <a:pPr algn="just"/>
            <a:r>
              <a:rPr lang="es-MX" sz="2000" dirty="0" smtClean="0"/>
              <a:t>En la asignatura de Administración como materia optativa, el alumno consolida su interés por la carrera profesional de Administrador de empresas, ya que a través del estudio y aplicación de cada etapa del proceso administrativo, aplica los  conocimientos, habilidades y actitudes adquiridas  durante su permanencia en el nivel medio superior, siendo la administración una función básica en cualquier actividad.</a:t>
            </a:r>
          </a:p>
          <a:p>
            <a:pPr algn="just"/>
            <a:r>
              <a:rPr lang="es-MX" sz="2000" dirty="0" smtClean="0"/>
              <a:t>En cada una de las etapas del proceso: Planeación, Organización, Dirección y Control, se estudian los conceptos,  importancia, principios básicos, etapas y funciones relacionadas con toda actividad empresarial y organizacional, promoviendo que el estudiante logre una adecuada administración de sus recursos, de su tiempo, de sus actividades y sus planes a futuro.  </a:t>
            </a:r>
          </a:p>
        </p:txBody>
      </p:sp>
    </p:spTree>
    <p:extLst>
      <p:ext uri="{BB962C8B-B14F-4D97-AF65-F5344CB8AC3E}">
        <p14:creationId xmlns:p14="http://schemas.microsoft.com/office/powerpoint/2010/main" val="82791682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Etapas de control</a:t>
            </a:r>
            <a:br>
              <a:rPr lang="es-MX" dirty="0" smtClean="0"/>
            </a:br>
            <a:endParaRPr lang="es-MX" dirty="0"/>
          </a:p>
        </p:txBody>
      </p:sp>
      <p:sp>
        <p:nvSpPr>
          <p:cNvPr id="3" name="Marcador de contenido 2"/>
          <p:cNvSpPr>
            <a:spLocks noGrp="1"/>
          </p:cNvSpPr>
          <p:nvPr>
            <p:ph sz="half" idx="1"/>
          </p:nvPr>
        </p:nvSpPr>
        <p:spPr/>
        <p:txBody>
          <a:bodyPr/>
          <a:lstStyle/>
          <a:p>
            <a:r>
              <a:rPr lang="es-MX" sz="2800" dirty="0" smtClean="0"/>
              <a:t>1. Identificación del estándar</a:t>
            </a:r>
          </a:p>
          <a:p>
            <a:pPr marL="0" indent="0">
              <a:buNone/>
            </a:pPr>
            <a:r>
              <a:rPr lang="es-MX" sz="2400" dirty="0" smtClean="0"/>
              <a:t>El estándar establecido sirve como modelo de comparación para evaluarlo. </a:t>
            </a:r>
          </a:p>
          <a:p>
            <a:endParaRPr lang="es-MX" sz="2400" dirty="0"/>
          </a:p>
        </p:txBody>
      </p:sp>
      <p:sp>
        <p:nvSpPr>
          <p:cNvPr id="4" name="Marcador de contenido 3"/>
          <p:cNvSpPr>
            <a:spLocks noGrp="1"/>
          </p:cNvSpPr>
          <p:nvPr>
            <p:ph sz="half" idx="2"/>
          </p:nvPr>
        </p:nvSpPr>
        <p:spPr>
          <a:xfrm>
            <a:off x="5463457" y="1156037"/>
            <a:ext cx="4184034" cy="3880773"/>
          </a:xfrm>
        </p:spPr>
        <p:txBody>
          <a:bodyPr>
            <a:normAutofit/>
          </a:bodyPr>
          <a:lstStyle/>
          <a:p>
            <a:r>
              <a:rPr lang="es-MX" sz="2800" dirty="0" smtClean="0"/>
              <a:t>2. Medición de resultados </a:t>
            </a:r>
          </a:p>
          <a:p>
            <a:pPr marL="0" indent="0">
              <a:buNone/>
            </a:pPr>
            <a:r>
              <a:rPr lang="es-MX" sz="2400" dirty="0" smtClean="0"/>
              <a:t>Medir la ejecución y los resultados mediante la aplicación de unidades de medida definidos de acuerdo con los estándares. </a:t>
            </a:r>
            <a:endParaRPr lang="es-MX" sz="2400" dirty="0"/>
          </a:p>
        </p:txBody>
      </p:sp>
      <p:pic>
        <p:nvPicPr>
          <p:cNvPr id="5" name="Imagen 4"/>
          <p:cNvPicPr>
            <a:picLocks noChangeAspect="1"/>
          </p:cNvPicPr>
          <p:nvPr/>
        </p:nvPicPr>
        <p:blipFill>
          <a:blip r:embed="rId2"/>
          <a:stretch>
            <a:fillRect/>
          </a:stretch>
        </p:blipFill>
        <p:spPr>
          <a:xfrm>
            <a:off x="4526524" y="4757075"/>
            <a:ext cx="3028950" cy="1514475"/>
          </a:xfrm>
          <a:prstGeom prst="rect">
            <a:avLst/>
          </a:prstGeom>
        </p:spPr>
      </p:pic>
      <p:sp>
        <p:nvSpPr>
          <p:cNvPr id="6" name="Rectángulo 5"/>
          <p:cNvSpPr/>
          <p:nvPr/>
        </p:nvSpPr>
        <p:spPr>
          <a:xfrm>
            <a:off x="3551491" y="6407544"/>
            <a:ext cx="6096000" cy="400110"/>
          </a:xfrm>
          <a:prstGeom prst="rect">
            <a:avLst/>
          </a:prstGeom>
        </p:spPr>
        <p:txBody>
          <a:bodyPr>
            <a:spAutoFit/>
          </a:bodyPr>
          <a:lstStyle/>
          <a:p>
            <a:r>
              <a:rPr lang="es-MX" sz="1000" dirty="0"/>
              <a:t>http://2.bp.blogspot.com/-dvUTFeESsTQ/UgQJkD1DZwI/AAAAAAAABrE/uYCNKJeQRNQ/s640/EL+CONTROL.jpg</a:t>
            </a:r>
          </a:p>
        </p:txBody>
      </p:sp>
    </p:spTree>
    <p:extLst>
      <p:ext uri="{BB962C8B-B14F-4D97-AF65-F5344CB8AC3E}">
        <p14:creationId xmlns:p14="http://schemas.microsoft.com/office/powerpoint/2010/main" val="59704920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Etapas de control</a:t>
            </a:r>
            <a:br>
              <a:rPr lang="es-MX" dirty="0" smtClean="0"/>
            </a:br>
            <a:endParaRPr lang="es-MX" dirty="0"/>
          </a:p>
        </p:txBody>
      </p:sp>
      <p:sp>
        <p:nvSpPr>
          <p:cNvPr id="3" name="Marcador de contenido 2"/>
          <p:cNvSpPr>
            <a:spLocks noGrp="1"/>
          </p:cNvSpPr>
          <p:nvPr>
            <p:ph sz="half" idx="1"/>
          </p:nvPr>
        </p:nvSpPr>
        <p:spPr>
          <a:xfrm>
            <a:off x="659209" y="1410495"/>
            <a:ext cx="4184035" cy="3880772"/>
          </a:xfrm>
        </p:spPr>
        <p:txBody>
          <a:bodyPr/>
          <a:lstStyle/>
          <a:p>
            <a:r>
              <a:rPr lang="es-MX" sz="2800" dirty="0" smtClean="0"/>
              <a:t>3. Comparación </a:t>
            </a:r>
          </a:p>
          <a:p>
            <a:pPr marL="0" indent="0">
              <a:buNone/>
            </a:pPr>
            <a:r>
              <a:rPr lang="es-MX" sz="2400" dirty="0" smtClean="0"/>
              <a:t>Una vez efectuada la medición, será necesario comparar los resultados en relación con los estándares. </a:t>
            </a:r>
            <a:endParaRPr lang="es-MX" sz="2400" dirty="0"/>
          </a:p>
        </p:txBody>
      </p:sp>
      <p:sp>
        <p:nvSpPr>
          <p:cNvPr id="4" name="Marcador de contenido 3"/>
          <p:cNvSpPr>
            <a:spLocks noGrp="1"/>
          </p:cNvSpPr>
          <p:nvPr>
            <p:ph sz="half" idx="2"/>
          </p:nvPr>
        </p:nvSpPr>
        <p:spPr>
          <a:xfrm>
            <a:off x="5646755" y="1270000"/>
            <a:ext cx="4184034" cy="3880773"/>
          </a:xfrm>
        </p:spPr>
        <p:txBody>
          <a:bodyPr/>
          <a:lstStyle/>
          <a:p>
            <a:r>
              <a:rPr lang="es-MX" sz="2800" smtClean="0"/>
              <a:t>4. Detección de desviaciones</a:t>
            </a:r>
          </a:p>
          <a:p>
            <a:pPr marL="0" indent="0">
              <a:buNone/>
            </a:pPr>
            <a:r>
              <a:rPr lang="es-MX" sz="2400" smtClean="0"/>
              <a:t>El resultado entre el desempeño real y el estándar nos proporciona la detección de desviaciones, las que deben reportarse de inmediato. </a:t>
            </a:r>
            <a:endParaRPr lang="es-MX" sz="2400" dirty="0"/>
          </a:p>
        </p:txBody>
      </p:sp>
      <p:pic>
        <p:nvPicPr>
          <p:cNvPr id="5" name="Imagen 4"/>
          <p:cNvPicPr>
            <a:picLocks noChangeAspect="1"/>
          </p:cNvPicPr>
          <p:nvPr/>
        </p:nvPicPr>
        <p:blipFill>
          <a:blip r:embed="rId2"/>
          <a:stretch>
            <a:fillRect/>
          </a:stretch>
        </p:blipFill>
        <p:spPr>
          <a:xfrm>
            <a:off x="677334" y="3560434"/>
            <a:ext cx="4388060" cy="2867716"/>
          </a:xfrm>
          <a:prstGeom prst="rect">
            <a:avLst/>
          </a:prstGeom>
        </p:spPr>
      </p:pic>
      <p:sp>
        <p:nvSpPr>
          <p:cNvPr id="6" name="Rectángulo 5"/>
          <p:cNvSpPr/>
          <p:nvPr/>
        </p:nvSpPr>
        <p:spPr>
          <a:xfrm>
            <a:off x="1249250" y="6486304"/>
            <a:ext cx="6096000" cy="253916"/>
          </a:xfrm>
          <a:prstGeom prst="rect">
            <a:avLst/>
          </a:prstGeom>
        </p:spPr>
        <p:txBody>
          <a:bodyPr>
            <a:spAutoFit/>
          </a:bodyPr>
          <a:lstStyle/>
          <a:p>
            <a:r>
              <a:rPr lang="es-MX" sz="1050" dirty="0"/>
              <a:t>http://contenidosdigitales.ulp.edu.ar/exe/sistemadeinfo_gestionmicro/CONTROL3.gif</a:t>
            </a:r>
          </a:p>
        </p:txBody>
      </p:sp>
    </p:spTree>
    <p:extLst>
      <p:ext uri="{BB962C8B-B14F-4D97-AF65-F5344CB8AC3E}">
        <p14:creationId xmlns:p14="http://schemas.microsoft.com/office/powerpoint/2010/main" val="9533139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Proceso de control</a:t>
            </a:r>
            <a:br>
              <a:rPr lang="es-MX" dirty="0" smtClean="0"/>
            </a:br>
            <a:endParaRPr lang="es-MX" dirty="0"/>
          </a:p>
        </p:txBody>
      </p:sp>
      <p:sp>
        <p:nvSpPr>
          <p:cNvPr id="3" name="Marcador de contenido 2"/>
          <p:cNvSpPr>
            <a:spLocks noGrp="1"/>
          </p:cNvSpPr>
          <p:nvPr>
            <p:ph sz="half" idx="1"/>
          </p:nvPr>
        </p:nvSpPr>
        <p:spPr>
          <a:xfrm>
            <a:off x="677334" y="1400735"/>
            <a:ext cx="4184035" cy="3880772"/>
          </a:xfrm>
        </p:spPr>
        <p:txBody>
          <a:bodyPr/>
          <a:lstStyle/>
          <a:p>
            <a:r>
              <a:rPr lang="es-MX" sz="2800" dirty="0" smtClean="0"/>
              <a:t>5. Corrección</a:t>
            </a:r>
          </a:p>
          <a:p>
            <a:pPr marL="0" indent="0">
              <a:buNone/>
            </a:pPr>
            <a:r>
              <a:rPr lang="es-MX" sz="2400" dirty="0" smtClean="0"/>
              <a:t>En la acción correctiva para integrar las desviaciones en relación con los estándares, se encuentra la utilidad concreta y tangible del control. </a:t>
            </a:r>
          </a:p>
          <a:p>
            <a:endParaRPr lang="es-MX" dirty="0"/>
          </a:p>
        </p:txBody>
      </p:sp>
      <p:sp>
        <p:nvSpPr>
          <p:cNvPr id="4" name="Marcador de contenido 3"/>
          <p:cNvSpPr>
            <a:spLocks noGrp="1"/>
          </p:cNvSpPr>
          <p:nvPr>
            <p:ph sz="half" idx="2"/>
          </p:nvPr>
        </p:nvSpPr>
        <p:spPr>
          <a:xfrm>
            <a:off x="5204267" y="1270000"/>
            <a:ext cx="4184034" cy="3880773"/>
          </a:xfrm>
        </p:spPr>
        <p:txBody>
          <a:bodyPr/>
          <a:lstStyle/>
          <a:p>
            <a:r>
              <a:rPr lang="es-MX" sz="2800" dirty="0" smtClean="0"/>
              <a:t>6. Retroalimentación </a:t>
            </a:r>
          </a:p>
          <a:p>
            <a:pPr marL="0" indent="0">
              <a:buNone/>
            </a:pPr>
            <a:r>
              <a:rPr lang="es-MX" sz="2400" dirty="0" smtClean="0"/>
              <a:t>Es básica en el proceso de control, a través de ella la información obtenida se ajusta al sistema administrativo al correr del tiempo</a:t>
            </a:r>
            <a:r>
              <a:rPr lang="es-MX" dirty="0" smtClean="0"/>
              <a:t>. </a:t>
            </a:r>
            <a:endParaRPr lang="es-MX" dirty="0"/>
          </a:p>
        </p:txBody>
      </p:sp>
      <p:pic>
        <p:nvPicPr>
          <p:cNvPr id="5" name="Imagen 4"/>
          <p:cNvPicPr>
            <a:picLocks noChangeAspect="1"/>
          </p:cNvPicPr>
          <p:nvPr/>
        </p:nvPicPr>
        <p:blipFill>
          <a:blip r:embed="rId2"/>
          <a:stretch>
            <a:fillRect/>
          </a:stretch>
        </p:blipFill>
        <p:spPr>
          <a:xfrm>
            <a:off x="3326367" y="4220092"/>
            <a:ext cx="3412902" cy="2122830"/>
          </a:xfrm>
          <a:prstGeom prst="rect">
            <a:avLst/>
          </a:prstGeom>
        </p:spPr>
      </p:pic>
      <p:sp>
        <p:nvSpPr>
          <p:cNvPr id="6" name="Rectángulo 5"/>
          <p:cNvSpPr/>
          <p:nvPr/>
        </p:nvSpPr>
        <p:spPr>
          <a:xfrm>
            <a:off x="2060619" y="6442502"/>
            <a:ext cx="6606862" cy="415498"/>
          </a:xfrm>
          <a:prstGeom prst="rect">
            <a:avLst/>
          </a:prstGeom>
        </p:spPr>
        <p:txBody>
          <a:bodyPr wrap="square">
            <a:spAutoFit/>
          </a:bodyPr>
          <a:lstStyle/>
          <a:p>
            <a:r>
              <a:rPr lang="es-MX" sz="1050" dirty="0"/>
              <a:t>https://encrypted-tbn0.gstatic.com/images?q=tbn:ANd9GcTdQ7TCQApEHqzkFKNnZ4W40z_1wobRepiqT0Q9kDc939QgNVVC</a:t>
            </a:r>
          </a:p>
        </p:txBody>
      </p:sp>
    </p:spTree>
    <p:extLst>
      <p:ext uri="{BB962C8B-B14F-4D97-AF65-F5344CB8AC3E}">
        <p14:creationId xmlns:p14="http://schemas.microsoft.com/office/powerpoint/2010/main" val="134461242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Bibliografía</a:t>
            </a:r>
            <a:br>
              <a:rPr lang="es-MX" dirty="0" smtClean="0"/>
            </a:br>
            <a:endParaRPr lang="es-MX" dirty="0"/>
          </a:p>
        </p:txBody>
      </p:sp>
      <p:sp>
        <p:nvSpPr>
          <p:cNvPr id="3" name="Marcador de contenido 2"/>
          <p:cNvSpPr>
            <a:spLocks noGrp="1"/>
          </p:cNvSpPr>
          <p:nvPr>
            <p:ph idx="1"/>
          </p:nvPr>
        </p:nvSpPr>
        <p:spPr/>
        <p:txBody>
          <a:bodyPr>
            <a:normAutofit/>
          </a:bodyPr>
          <a:lstStyle/>
          <a:p>
            <a:r>
              <a:rPr lang="es-MX" sz="2000" dirty="0" err="1" smtClean="0"/>
              <a:t>Münch</a:t>
            </a:r>
            <a:r>
              <a:rPr lang="es-MX" sz="2000" dirty="0" smtClean="0"/>
              <a:t> L. &amp; García M. José. </a:t>
            </a:r>
            <a:r>
              <a:rPr lang="es-MX" sz="2000" b="1" i="1" dirty="0" smtClean="0"/>
              <a:t>Fundamentos de </a:t>
            </a:r>
            <a:r>
              <a:rPr lang="es-MX" sz="2000" b="1" i="1" dirty="0" err="1" smtClean="0"/>
              <a:t>Administación</a:t>
            </a:r>
            <a:r>
              <a:rPr lang="es-MX" sz="2000" b="1" i="1" dirty="0" smtClean="0"/>
              <a:t>. 2012. México,  Ed. Trillas  9ª edición. </a:t>
            </a:r>
            <a:endParaRPr lang="es-MX" sz="2000" b="1" i="1" dirty="0"/>
          </a:p>
        </p:txBody>
      </p:sp>
    </p:spTree>
    <p:extLst>
      <p:ext uri="{BB962C8B-B14F-4D97-AF65-F5344CB8AC3E}">
        <p14:creationId xmlns:p14="http://schemas.microsoft.com/office/powerpoint/2010/main" val="39610710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Mesografía</a:t>
            </a:r>
            <a:r>
              <a:rPr lang="es-MX" dirty="0" smtClean="0"/>
              <a:t> de imágenes</a:t>
            </a:r>
            <a:endParaRPr lang="es-MX" dirty="0"/>
          </a:p>
        </p:txBody>
      </p:sp>
      <p:sp>
        <p:nvSpPr>
          <p:cNvPr id="3" name="Marcador de contenido 2"/>
          <p:cNvSpPr>
            <a:spLocks noGrp="1"/>
          </p:cNvSpPr>
          <p:nvPr>
            <p:ph idx="1"/>
          </p:nvPr>
        </p:nvSpPr>
        <p:spPr>
          <a:xfrm>
            <a:off x="677334" y="1519707"/>
            <a:ext cx="8596668" cy="4521655"/>
          </a:xfrm>
        </p:spPr>
        <p:txBody>
          <a:bodyPr>
            <a:normAutofit fontScale="92500" lnSpcReduction="20000"/>
          </a:bodyPr>
          <a:lstStyle/>
          <a:p>
            <a:r>
              <a:rPr lang="es-MX" sz="1600" dirty="0">
                <a:hlinkClick r:id="rId2"/>
              </a:rPr>
              <a:t>https://</a:t>
            </a:r>
            <a:r>
              <a:rPr lang="es-MX" sz="1600" dirty="0" smtClean="0">
                <a:hlinkClick r:id="rId2"/>
              </a:rPr>
              <a:t>www.google.com.mx/search?q=proceso+administrativo&amp;rlz=1C1NHXL_esMX738MX738&amp;source=lnms&amp;tbm=isch&amp;sa=X&amp;ved=0ahUKEwjoscf0gq_WAhUOzWMKHby0CskQ_AUICigB&amp;biw=1600&amp;bih=794</a:t>
            </a:r>
            <a:endParaRPr lang="es-MX" sz="1600" dirty="0" smtClean="0"/>
          </a:p>
          <a:p>
            <a:r>
              <a:rPr lang="es-MX" sz="1600" dirty="0" smtClean="0">
                <a:hlinkClick r:id="rId3"/>
              </a:rPr>
              <a:t>https</a:t>
            </a:r>
            <a:r>
              <a:rPr lang="es-MX" sz="1600" dirty="0">
                <a:hlinkClick r:id="rId3"/>
              </a:rPr>
              <a:t>://</a:t>
            </a:r>
            <a:r>
              <a:rPr lang="es-MX" sz="1600" dirty="0" smtClean="0">
                <a:hlinkClick r:id="rId3"/>
              </a:rPr>
              <a:t>image.slidesharecdn.com/motivacinysuperacinpersonal-140114172114-phpapp01/95/motivacin-y-superacin-personal-8-638.jpg?cb=1389720200</a:t>
            </a:r>
            <a:endParaRPr lang="es-MX" sz="1600" dirty="0" smtClean="0"/>
          </a:p>
          <a:p>
            <a:r>
              <a:rPr lang="es-MX" sz="1600" dirty="0">
                <a:hlinkClick r:id="rId4"/>
              </a:rPr>
              <a:t>https://encrypted-tbn0.gstatic.com/images?q=tbn:ANd9GcRCG67Q8PmdEhSLJpzLz_EaYkpPbfLjVcu--</a:t>
            </a:r>
            <a:r>
              <a:rPr lang="es-MX" sz="1600" dirty="0" smtClean="0">
                <a:hlinkClick r:id="rId4"/>
              </a:rPr>
              <a:t>wm6t7rUB7tWBTJi</a:t>
            </a:r>
            <a:endParaRPr lang="es-MX" sz="1600" dirty="0" smtClean="0"/>
          </a:p>
          <a:p>
            <a:r>
              <a:rPr lang="es-MX" sz="1600" dirty="0">
                <a:hlinkClick r:id="rId5"/>
              </a:rPr>
              <a:t>https://</a:t>
            </a:r>
            <a:r>
              <a:rPr lang="es-MX" sz="1600" dirty="0" smtClean="0">
                <a:hlinkClick r:id="rId5"/>
              </a:rPr>
              <a:t>encrypted-tbn0.gstatic.com/images?q=tbn:ANd9GcRyl0ZfWDU6raYvkZQWJcvrsljOLKUQ8N7Vg7wbVF1NzSUJPvXh</a:t>
            </a:r>
            <a:endParaRPr lang="es-MX" sz="1600" dirty="0" smtClean="0"/>
          </a:p>
          <a:p>
            <a:r>
              <a:rPr lang="es-MX" sz="1600" dirty="0" smtClean="0">
                <a:hlinkClick r:id="rId6"/>
              </a:rPr>
              <a:t>https</a:t>
            </a:r>
            <a:r>
              <a:rPr lang="es-MX" sz="1600" dirty="0">
                <a:hlinkClick r:id="rId6"/>
              </a:rPr>
              <a:t>://</a:t>
            </a:r>
            <a:r>
              <a:rPr lang="es-MX" sz="1600" dirty="0" smtClean="0">
                <a:hlinkClick r:id="rId6"/>
              </a:rPr>
              <a:t>captaintime.com/wp-content/uploads/2016/04/effective-board-meetings.jpg</a:t>
            </a:r>
            <a:endParaRPr lang="es-MX" sz="1600" dirty="0" smtClean="0"/>
          </a:p>
          <a:p>
            <a:r>
              <a:rPr lang="es-MX" sz="1600" dirty="0" smtClean="0">
                <a:hlinkClick r:id="rId7"/>
              </a:rPr>
              <a:t>http</a:t>
            </a:r>
            <a:r>
              <a:rPr lang="es-MX" sz="1600" dirty="0">
                <a:hlinkClick r:id="rId7"/>
              </a:rPr>
              <a:t>://2.bp.blogspot.com/-</a:t>
            </a:r>
            <a:r>
              <a:rPr lang="es-MX" sz="1600" dirty="0" smtClean="0">
                <a:hlinkClick r:id="rId7"/>
              </a:rPr>
              <a:t>dvUTFeESsTQ/UgQJkD1DZwI/AAAAAAAABrE/uYCNKJeQRNQ/s640/EL+CONTROL.jpg</a:t>
            </a:r>
            <a:endParaRPr lang="es-MX" sz="1600" dirty="0" smtClean="0"/>
          </a:p>
          <a:p>
            <a:r>
              <a:rPr lang="es-MX" sz="1600" dirty="0" smtClean="0">
                <a:hlinkClick r:id="rId8"/>
              </a:rPr>
              <a:t>http</a:t>
            </a:r>
            <a:r>
              <a:rPr lang="es-MX" sz="1600" dirty="0">
                <a:hlinkClick r:id="rId8"/>
              </a:rPr>
              <a:t>://</a:t>
            </a:r>
            <a:r>
              <a:rPr lang="es-MX" sz="1600" dirty="0" smtClean="0">
                <a:hlinkClick r:id="rId8"/>
              </a:rPr>
              <a:t>contenidosdigitales.ulp.edu.ar/exe/sistemadeinfo_gestionmicro/CONTROL3.gif</a:t>
            </a:r>
            <a:endParaRPr lang="es-MX" sz="1600" dirty="0" smtClean="0"/>
          </a:p>
          <a:p>
            <a:r>
              <a:rPr lang="es-MX" sz="1600" smtClean="0">
                <a:hlinkClick r:id="rId9"/>
              </a:rPr>
              <a:t>https</a:t>
            </a:r>
            <a:r>
              <a:rPr lang="es-MX" sz="1600">
                <a:hlinkClick r:id="rId9"/>
              </a:rPr>
              <a:t>://</a:t>
            </a:r>
            <a:r>
              <a:rPr lang="es-MX" sz="1600" smtClean="0">
                <a:hlinkClick r:id="rId9"/>
              </a:rPr>
              <a:t>encrypted-tbn0.gstatic.com/images?q=tbn:ANd9GcTdQ7TCQApEHqzkFKNnZ4W40z_1wobRepiqT0Q9kDc939QgNVVC</a:t>
            </a:r>
            <a:endParaRPr lang="es-MX" sz="1600" smtClean="0"/>
          </a:p>
          <a:p>
            <a:endParaRPr lang="es-MX" sz="1600"/>
          </a:p>
          <a:p>
            <a:endParaRPr lang="es-MX" sz="1600" dirty="0" smtClean="0"/>
          </a:p>
          <a:p>
            <a:endParaRPr lang="es-MX" sz="1600" dirty="0"/>
          </a:p>
          <a:p>
            <a:endParaRPr lang="es-MX" sz="1600" dirty="0" smtClean="0"/>
          </a:p>
          <a:p>
            <a:endParaRPr lang="es-MX" sz="1600" dirty="0"/>
          </a:p>
          <a:p>
            <a:endParaRPr lang="es-MX" sz="1600" dirty="0" smtClean="0"/>
          </a:p>
          <a:p>
            <a:endParaRPr lang="es-MX" sz="1200" dirty="0"/>
          </a:p>
          <a:p>
            <a:endParaRPr lang="es-MX" sz="1200" dirty="0" smtClean="0"/>
          </a:p>
          <a:p>
            <a:endParaRPr lang="es-MX" sz="1200" dirty="0"/>
          </a:p>
          <a:p>
            <a:endParaRPr lang="es-MX" dirty="0"/>
          </a:p>
        </p:txBody>
      </p:sp>
    </p:spTree>
    <p:extLst>
      <p:ext uri="{BB962C8B-B14F-4D97-AF65-F5344CB8AC3E}">
        <p14:creationId xmlns:p14="http://schemas.microsoft.com/office/powerpoint/2010/main" val="41347259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Módulo III El proceso administrativo</a:t>
            </a:r>
            <a:br>
              <a:rPr lang="es-MX" dirty="0" smtClean="0"/>
            </a:br>
            <a:endParaRPr lang="es-MX" dirty="0"/>
          </a:p>
        </p:txBody>
      </p:sp>
      <p:pic>
        <p:nvPicPr>
          <p:cNvPr id="4" name="Marcador de contenido 3"/>
          <p:cNvPicPr>
            <a:picLocks noGrp="1" noChangeAspect="1"/>
          </p:cNvPicPr>
          <p:nvPr>
            <p:ph idx="1"/>
          </p:nvPr>
        </p:nvPicPr>
        <p:blipFill>
          <a:blip r:embed="rId2"/>
          <a:stretch>
            <a:fillRect/>
          </a:stretch>
        </p:blipFill>
        <p:spPr>
          <a:xfrm>
            <a:off x="2067803" y="1930400"/>
            <a:ext cx="6606328" cy="3878118"/>
          </a:xfrm>
          <a:prstGeom prst="rect">
            <a:avLst/>
          </a:prstGeom>
        </p:spPr>
      </p:pic>
      <p:sp>
        <p:nvSpPr>
          <p:cNvPr id="8" name="Rectángulo 7"/>
          <p:cNvSpPr/>
          <p:nvPr/>
        </p:nvSpPr>
        <p:spPr>
          <a:xfrm>
            <a:off x="2206336" y="6060409"/>
            <a:ext cx="6096000" cy="338554"/>
          </a:xfrm>
          <a:prstGeom prst="rect">
            <a:avLst/>
          </a:prstGeom>
        </p:spPr>
        <p:txBody>
          <a:bodyPr>
            <a:spAutoFit/>
          </a:bodyPr>
          <a:lstStyle/>
          <a:p>
            <a:r>
              <a:rPr lang="es-MX" sz="800" dirty="0"/>
              <a:t>https://www.google.com.mx/search?q=proceso+administrativo&amp;rlz=1C1NHXL_esMX738MX738&amp;source=lnms&amp;tbm=isch&amp;sa=X&amp;ved=0ahUKEwjoscf0gq_WAhUOzWMKHby0CskQ_AUICigB&amp;biw=1600&amp;bih=794</a:t>
            </a:r>
          </a:p>
        </p:txBody>
      </p:sp>
    </p:spTree>
    <p:extLst>
      <p:ext uri="{BB962C8B-B14F-4D97-AF65-F5344CB8AC3E}">
        <p14:creationId xmlns:p14="http://schemas.microsoft.com/office/powerpoint/2010/main" val="20919963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El proceso administrativo:  son las etapas necesarias para ejecutar toda  actividad. </a:t>
            </a:r>
            <a:endParaRPr lang="es-MX" dirty="0"/>
          </a:p>
        </p:txBody>
      </p:sp>
      <p:sp>
        <p:nvSpPr>
          <p:cNvPr id="3" name="Marcador de contenido 2"/>
          <p:cNvSpPr>
            <a:spLocks noGrp="1"/>
          </p:cNvSpPr>
          <p:nvPr>
            <p:ph sz="half" idx="1"/>
          </p:nvPr>
        </p:nvSpPr>
        <p:spPr/>
        <p:txBody>
          <a:bodyPr>
            <a:normAutofit/>
          </a:bodyPr>
          <a:lstStyle/>
          <a:p>
            <a:r>
              <a:rPr lang="es-MX" sz="2000" dirty="0" smtClean="0"/>
              <a:t>Fase mecánica o estructural : es la parte de la administración en la que se establece lo que debe hacerse.</a:t>
            </a:r>
          </a:p>
          <a:p>
            <a:r>
              <a:rPr lang="es-MX" sz="2000" dirty="0" smtClean="0"/>
              <a:t>Planeación: Qué se quiere hacer?</a:t>
            </a:r>
          </a:p>
          <a:p>
            <a:pPr marL="0" indent="0">
              <a:buNone/>
            </a:pPr>
            <a:r>
              <a:rPr lang="es-MX" sz="2000" dirty="0" smtClean="0"/>
              <a:t>    Qué se va hacer?</a:t>
            </a:r>
          </a:p>
          <a:p>
            <a:endParaRPr lang="es-MX" sz="2000" dirty="0"/>
          </a:p>
          <a:p>
            <a:r>
              <a:rPr lang="es-MX" sz="2000" dirty="0" smtClean="0"/>
              <a:t>Organización: Cómo se va hacer?</a:t>
            </a:r>
          </a:p>
          <a:p>
            <a:endParaRPr lang="es-MX" sz="2000" dirty="0"/>
          </a:p>
        </p:txBody>
      </p:sp>
      <p:sp>
        <p:nvSpPr>
          <p:cNvPr id="4" name="Marcador de contenido 3"/>
          <p:cNvSpPr>
            <a:spLocks noGrp="1"/>
          </p:cNvSpPr>
          <p:nvPr>
            <p:ph sz="half" idx="2"/>
          </p:nvPr>
        </p:nvSpPr>
        <p:spPr/>
        <p:txBody>
          <a:bodyPr>
            <a:normAutofit/>
          </a:bodyPr>
          <a:lstStyle/>
          <a:p>
            <a:r>
              <a:rPr lang="es-MX" sz="2000" dirty="0" smtClean="0"/>
              <a:t>Fase dinámica u operativa: se refiere a como manejar la empresa</a:t>
            </a:r>
          </a:p>
          <a:p>
            <a:endParaRPr lang="es-MX" sz="2000" dirty="0"/>
          </a:p>
          <a:p>
            <a:r>
              <a:rPr lang="es-MX" sz="2000" dirty="0" smtClean="0"/>
              <a:t>Dirección: Ver que se haga</a:t>
            </a:r>
          </a:p>
          <a:p>
            <a:endParaRPr lang="es-MX" sz="2000" dirty="0"/>
          </a:p>
          <a:p>
            <a:endParaRPr lang="es-MX" sz="2000" dirty="0" smtClean="0"/>
          </a:p>
          <a:p>
            <a:r>
              <a:rPr lang="es-MX" sz="2000" dirty="0" smtClean="0"/>
              <a:t>Control: Cómo se ha realizado?</a:t>
            </a:r>
          </a:p>
          <a:p>
            <a:pPr marL="0" indent="0">
              <a:buNone/>
            </a:pPr>
            <a:endParaRPr lang="es-MX" sz="2000" dirty="0"/>
          </a:p>
        </p:txBody>
      </p:sp>
    </p:spTree>
    <p:extLst>
      <p:ext uri="{BB962C8B-B14F-4D97-AF65-F5344CB8AC3E}">
        <p14:creationId xmlns:p14="http://schemas.microsoft.com/office/powerpoint/2010/main" val="10532813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652530"/>
          </a:xfrm>
        </p:spPr>
        <p:txBody>
          <a:bodyPr>
            <a:normAutofit fontScale="90000"/>
          </a:bodyPr>
          <a:lstStyle/>
          <a:p>
            <a:pPr algn="ctr"/>
            <a:r>
              <a:rPr lang="es-MX" dirty="0" smtClean="0"/>
              <a:t>Planeación</a:t>
            </a:r>
            <a:br>
              <a:rPr lang="es-MX" dirty="0" smtClean="0"/>
            </a:br>
            <a:endParaRPr lang="es-MX" dirty="0"/>
          </a:p>
        </p:txBody>
      </p:sp>
      <p:sp>
        <p:nvSpPr>
          <p:cNvPr id="3" name="Marcador de contenido 2"/>
          <p:cNvSpPr>
            <a:spLocks noGrp="1"/>
          </p:cNvSpPr>
          <p:nvPr>
            <p:ph idx="1"/>
          </p:nvPr>
        </p:nvSpPr>
        <p:spPr>
          <a:xfrm>
            <a:off x="677334" y="1738649"/>
            <a:ext cx="8596668" cy="4302714"/>
          </a:xfrm>
        </p:spPr>
        <p:txBody>
          <a:bodyPr/>
          <a:lstStyle/>
          <a:p>
            <a:pPr algn="just"/>
            <a:r>
              <a:rPr lang="es-MX" sz="2000" i="1" dirty="0" smtClean="0"/>
              <a:t>Consiste en fijar el curso concreto de acción que ha de seguirse, estableciendo los principios que habrán de orientarlo, la secuencia de operaciones para realizarlo y la determinación de tiempo y números necesarios para su realización.  (Reyes Ponce).</a:t>
            </a:r>
          </a:p>
          <a:p>
            <a:pPr marL="0" indent="0" algn="just">
              <a:buNone/>
            </a:pPr>
            <a:endParaRPr lang="es-MX" sz="2000" i="1" dirty="0" smtClean="0"/>
          </a:p>
          <a:p>
            <a:r>
              <a:rPr lang="es-MX" sz="2000" b="1" i="1" dirty="0" smtClean="0"/>
              <a:t>Importancia de la Planeación: </a:t>
            </a:r>
          </a:p>
          <a:p>
            <a:pPr algn="just">
              <a:buFont typeface="Wingdings" panose="05000000000000000000" pitchFamily="2" charset="2"/>
              <a:buChar char="q"/>
            </a:pPr>
            <a:r>
              <a:rPr lang="es-MX" sz="2000" b="1" i="1" dirty="0" smtClean="0"/>
              <a:t>A través de ella, se prevén las contingencias y cambios que puede deparar el futuro y se establecen las medidas necesarias para afrontarlas.</a:t>
            </a:r>
          </a:p>
          <a:p>
            <a:pPr algn="just">
              <a:buFont typeface="Wingdings" panose="05000000000000000000" pitchFamily="2" charset="2"/>
              <a:buChar char="q"/>
            </a:pPr>
            <a:r>
              <a:rPr lang="es-MX" sz="2000" b="1" i="1" dirty="0" smtClean="0"/>
              <a:t>Al reconocer hacia dónde se dirige la acción permite encaminar y aprovechar mejor los esfuerzos. </a:t>
            </a:r>
          </a:p>
          <a:p>
            <a:pPr>
              <a:buFont typeface="Wingdings" panose="05000000000000000000" pitchFamily="2" charset="2"/>
              <a:buChar char="q"/>
            </a:pPr>
            <a:endParaRPr lang="es-MX" i="1" dirty="0"/>
          </a:p>
        </p:txBody>
      </p:sp>
    </p:spTree>
    <p:extLst>
      <p:ext uri="{BB962C8B-B14F-4D97-AF65-F5344CB8AC3E}">
        <p14:creationId xmlns:p14="http://schemas.microsoft.com/office/powerpoint/2010/main" val="38024379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845713"/>
          </a:xfrm>
        </p:spPr>
        <p:txBody>
          <a:bodyPr>
            <a:normAutofit fontScale="90000"/>
          </a:bodyPr>
          <a:lstStyle/>
          <a:p>
            <a:r>
              <a:rPr lang="es-MX" dirty="0" smtClean="0"/>
              <a:t>Principios de la Planeación</a:t>
            </a:r>
            <a:br>
              <a:rPr lang="es-MX" dirty="0" smtClean="0"/>
            </a:br>
            <a:endParaRPr lang="es-MX" dirty="0"/>
          </a:p>
        </p:txBody>
      </p:sp>
      <p:sp>
        <p:nvSpPr>
          <p:cNvPr id="3" name="Marcador de contenido 2"/>
          <p:cNvSpPr>
            <a:spLocks noGrp="1"/>
          </p:cNvSpPr>
          <p:nvPr>
            <p:ph idx="1"/>
          </p:nvPr>
        </p:nvSpPr>
        <p:spPr>
          <a:xfrm>
            <a:off x="677334" y="1455313"/>
            <a:ext cx="8596668" cy="4586049"/>
          </a:xfrm>
        </p:spPr>
        <p:txBody>
          <a:bodyPr>
            <a:normAutofit lnSpcReduction="10000"/>
          </a:bodyPr>
          <a:lstStyle/>
          <a:p>
            <a:pPr algn="just"/>
            <a:r>
              <a:rPr lang="es-MX" dirty="0" smtClean="0"/>
              <a:t>1</a:t>
            </a:r>
            <a:r>
              <a:rPr lang="es-MX" sz="2000" dirty="0" smtClean="0"/>
              <a:t>. Factibilidad: Lo que se planee debe ser realizable. La planeación debe adaptarse a la realidad y a las condiciones objetivas que actúan en el medio.</a:t>
            </a:r>
          </a:p>
          <a:p>
            <a:pPr algn="just"/>
            <a:r>
              <a:rPr lang="es-MX" sz="2000" dirty="0" smtClean="0"/>
              <a:t>2. Objetividad y cuantificación: Basarse en datos reales, razonamientos precisos y exactos; utilizar datos objetivos. La cuantificación facilita la ejecución y la evaluación del progreso de los planes, dándole confiabilidad.</a:t>
            </a:r>
          </a:p>
          <a:p>
            <a:pPr algn="just"/>
            <a:r>
              <a:rPr lang="es-MX" sz="2000" dirty="0" smtClean="0"/>
              <a:t>3. Flexibilidad: Establecer márgenes de holgura para afrontar situaciones imprevistas y proporcionen nuevos cursos de acción que se ajusten fácilmente a las condiciones.</a:t>
            </a:r>
          </a:p>
          <a:p>
            <a:pPr algn="just"/>
            <a:r>
              <a:rPr lang="es-MX" sz="2000" dirty="0" smtClean="0"/>
              <a:t>4. Unidad: Todos los planes deben integrarse a un plan general y dirigirse al logro de los propósitos y objetivos generales.</a:t>
            </a:r>
          </a:p>
          <a:p>
            <a:pPr algn="just"/>
            <a:r>
              <a:rPr lang="es-MX" sz="2000" dirty="0" smtClean="0"/>
              <a:t>5. Del cambio de estrategias: Cuando un plan se extiende en relación con el tiempo a largo plazo, se tendrá que rehacer completamente. </a:t>
            </a:r>
            <a:endParaRPr lang="es-MX" sz="2000" dirty="0"/>
          </a:p>
        </p:txBody>
      </p:sp>
    </p:spTree>
    <p:extLst>
      <p:ext uri="{BB962C8B-B14F-4D97-AF65-F5344CB8AC3E}">
        <p14:creationId xmlns:p14="http://schemas.microsoft.com/office/powerpoint/2010/main" val="13099740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599"/>
            <a:ext cx="8596668" cy="961623"/>
          </a:xfrm>
        </p:spPr>
        <p:txBody>
          <a:bodyPr>
            <a:normAutofit fontScale="90000"/>
          </a:bodyPr>
          <a:lstStyle/>
          <a:p>
            <a:r>
              <a:rPr lang="es-MX" dirty="0" smtClean="0"/>
              <a:t>Tipología de la Planeación </a:t>
            </a:r>
            <a:br>
              <a:rPr lang="es-MX" dirty="0" smtClean="0"/>
            </a:br>
            <a:endParaRPr lang="es-MX" dirty="0"/>
          </a:p>
        </p:txBody>
      </p:sp>
      <p:sp>
        <p:nvSpPr>
          <p:cNvPr id="3" name="Marcador de contenido 2"/>
          <p:cNvSpPr>
            <a:spLocks noGrp="1"/>
          </p:cNvSpPr>
          <p:nvPr>
            <p:ph idx="1"/>
          </p:nvPr>
        </p:nvSpPr>
        <p:spPr>
          <a:xfrm>
            <a:off x="677334" y="1738648"/>
            <a:ext cx="8596668" cy="4302714"/>
          </a:xfrm>
        </p:spPr>
        <p:txBody>
          <a:bodyPr/>
          <a:lstStyle/>
          <a:p>
            <a:pPr algn="just"/>
            <a:r>
              <a:rPr lang="es-MX" sz="2000" dirty="0" smtClean="0"/>
              <a:t>1. Estratégica: Establece lineamientos generales, que sirvan de base a los planes tácticos y operativos. Son diseñados por los miembros de mayor jerarquía de la empresa. Es a largo plazo y comprende toda la empresa.</a:t>
            </a:r>
          </a:p>
          <a:p>
            <a:pPr algn="just"/>
            <a:r>
              <a:rPr lang="es-MX" sz="2000" dirty="0" smtClean="0"/>
              <a:t>2. Táctica o funcional: Planes específicos de cada uno de los departamentos de la empresa y se subordinan a los planes estratégicos. La coordinan los directivos de nivel medio gerentes funcionales.</a:t>
            </a:r>
          </a:p>
          <a:p>
            <a:pPr algn="just"/>
            <a:r>
              <a:rPr lang="es-MX" sz="2000" dirty="0" smtClean="0"/>
              <a:t>3. Operativa: Lineamientos establecidos por la planeación táctica, consiste en la formulación y asignación de actividades ejecutadas en los últimos niveles jerárquicos. </a:t>
            </a:r>
          </a:p>
          <a:p>
            <a:endParaRPr lang="es-MX" dirty="0"/>
          </a:p>
        </p:txBody>
      </p:sp>
    </p:spTree>
    <p:extLst>
      <p:ext uri="{BB962C8B-B14F-4D97-AF65-F5344CB8AC3E}">
        <p14:creationId xmlns:p14="http://schemas.microsoft.com/office/powerpoint/2010/main" val="37462497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1051775"/>
          </a:xfrm>
        </p:spPr>
        <p:txBody>
          <a:bodyPr/>
          <a:lstStyle/>
          <a:p>
            <a:r>
              <a:rPr lang="es-MX" dirty="0"/>
              <a:t>Planeación: Misión y visión </a:t>
            </a:r>
          </a:p>
        </p:txBody>
      </p:sp>
      <p:sp>
        <p:nvSpPr>
          <p:cNvPr id="3" name="Marcador de contenido 2"/>
          <p:cNvSpPr>
            <a:spLocks noGrp="1"/>
          </p:cNvSpPr>
          <p:nvPr>
            <p:ph sz="half" idx="1"/>
          </p:nvPr>
        </p:nvSpPr>
        <p:spPr>
          <a:xfrm>
            <a:off x="677334" y="1661375"/>
            <a:ext cx="4184035" cy="4379986"/>
          </a:xfrm>
        </p:spPr>
        <p:txBody>
          <a:bodyPr>
            <a:normAutofit fontScale="92500"/>
          </a:bodyPr>
          <a:lstStyle/>
          <a:p>
            <a:r>
              <a:rPr lang="es-MX" sz="2000" dirty="0" smtClean="0"/>
              <a:t>Misión: describe </a:t>
            </a:r>
            <a:r>
              <a:rPr lang="es-MX" sz="2000" dirty="0"/>
              <a:t>la actividad o función básica de producción o servicio que desarrolla la empresa y que es la razón de su existencia; expone a lo que se dedica la empresa.</a:t>
            </a:r>
          </a:p>
          <a:p>
            <a:r>
              <a:rPr lang="es-MX" sz="2000" dirty="0"/>
              <a:t>Contiene los siguientes puntos:</a:t>
            </a:r>
          </a:p>
          <a:p>
            <a:r>
              <a:rPr lang="es-MX" sz="2000" dirty="0"/>
              <a:t>1. Producto y/o servicio. Es la definición de la línea de producto y/o servicio que ofrece. </a:t>
            </a:r>
          </a:p>
          <a:p>
            <a:r>
              <a:rPr lang="es-MX" sz="2000" dirty="0"/>
              <a:t>2. Mercado. Lugar de distribución</a:t>
            </a:r>
          </a:p>
          <a:p>
            <a:r>
              <a:rPr lang="es-MX" sz="2000" dirty="0"/>
              <a:t>3. Valores. Sobre los que debe operar la empresa. </a:t>
            </a:r>
          </a:p>
          <a:p>
            <a:endParaRPr lang="es-MX" dirty="0" smtClean="0"/>
          </a:p>
          <a:p>
            <a:endParaRPr lang="es-MX" dirty="0"/>
          </a:p>
        </p:txBody>
      </p:sp>
      <p:sp>
        <p:nvSpPr>
          <p:cNvPr id="4" name="Marcador de contenido 3"/>
          <p:cNvSpPr>
            <a:spLocks noGrp="1"/>
          </p:cNvSpPr>
          <p:nvPr>
            <p:ph sz="half" idx="2"/>
          </p:nvPr>
        </p:nvSpPr>
        <p:spPr>
          <a:xfrm>
            <a:off x="5089970" y="1790163"/>
            <a:ext cx="4184034" cy="4251199"/>
          </a:xfrm>
        </p:spPr>
        <p:txBody>
          <a:bodyPr>
            <a:normAutofit fontScale="92500"/>
          </a:bodyPr>
          <a:lstStyle/>
          <a:p>
            <a:r>
              <a:rPr lang="es-MX" sz="2000" dirty="0" smtClean="0"/>
              <a:t>Visión: se refiere a lo que desea lograr la empresa en un tiempo futuro.</a:t>
            </a:r>
          </a:p>
          <a:p>
            <a:r>
              <a:rPr lang="es-MX" sz="2000" dirty="0" smtClean="0"/>
              <a:t>Aspiraciones cualitativas: Propósitos</a:t>
            </a:r>
          </a:p>
          <a:p>
            <a:r>
              <a:rPr lang="es-MX" sz="2000" dirty="0" smtClean="0"/>
              <a:t>Aspiraciones cuantitativas: Objetivos</a:t>
            </a:r>
            <a:endParaRPr lang="es-MX" sz="2000" dirty="0"/>
          </a:p>
        </p:txBody>
      </p:sp>
    </p:spTree>
    <p:extLst>
      <p:ext uri="{BB962C8B-B14F-4D97-AF65-F5344CB8AC3E}">
        <p14:creationId xmlns:p14="http://schemas.microsoft.com/office/powerpoint/2010/main" val="3913046067"/>
      </p:ext>
    </p:extLst>
  </p:cSld>
  <p:clrMapOvr>
    <a:masterClrMapping/>
  </p:clrMapOvr>
</p:sld>
</file>

<file path=ppt/theme/theme1.xml><?xml version="1.0" encoding="utf-8"?>
<a:theme xmlns:a="http://schemas.openxmlformats.org/drawingml/2006/main" name="Faceta">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8C59B386-999D-4CB6-B907-9F3997C027CC}"/>
    </a:ext>
  </a:extLst>
</a:theme>
</file>

<file path=docProps/app.xml><?xml version="1.0" encoding="utf-8"?>
<Properties xmlns="http://schemas.openxmlformats.org/officeDocument/2006/extended-properties" xmlns:vt="http://schemas.openxmlformats.org/officeDocument/2006/docPropsVTypes">
  <Template>Facet</Template>
  <TotalTime>897</TotalTime>
  <Words>3003</Words>
  <Application>Microsoft Office PowerPoint</Application>
  <PresentationFormat>Panorámica</PresentationFormat>
  <Paragraphs>226</Paragraphs>
  <Slides>34</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34</vt:i4>
      </vt:variant>
    </vt:vector>
  </HeadingPairs>
  <TitlesOfParts>
    <vt:vector size="39" baseType="lpstr">
      <vt:lpstr>Arial</vt:lpstr>
      <vt:lpstr>Trebuchet MS</vt:lpstr>
      <vt:lpstr>Wingdings</vt:lpstr>
      <vt:lpstr>Wingdings 3</vt:lpstr>
      <vt:lpstr>Faceta</vt:lpstr>
      <vt:lpstr>Administración Módulo III El proceso administrativo Asignatura optativa  Quinto semestre</vt:lpstr>
      <vt:lpstr>Guion explicativo </vt:lpstr>
      <vt:lpstr>Finalidad del material didáctico </vt:lpstr>
      <vt:lpstr>Módulo III El proceso administrativo </vt:lpstr>
      <vt:lpstr>El proceso administrativo:  son las etapas necesarias para ejecutar toda  actividad. </vt:lpstr>
      <vt:lpstr>Planeación </vt:lpstr>
      <vt:lpstr>Principios de la Planeación </vt:lpstr>
      <vt:lpstr>Tipología de la Planeación  </vt:lpstr>
      <vt:lpstr>Planeación: Misión y visión </vt:lpstr>
      <vt:lpstr>Propósitos y Objetivos</vt:lpstr>
      <vt:lpstr>Estrategias y Políticas </vt:lpstr>
      <vt:lpstr>Programas y presupuestos</vt:lpstr>
      <vt:lpstr>Organización </vt:lpstr>
      <vt:lpstr>Principios de la organización </vt:lpstr>
      <vt:lpstr>Etapas de organización </vt:lpstr>
      <vt:lpstr>Tipología de la organización </vt:lpstr>
      <vt:lpstr>Técnicas de organización</vt:lpstr>
      <vt:lpstr>Organigramas y manuales </vt:lpstr>
      <vt:lpstr>Procedimientos y diagramas de flujo</vt:lpstr>
      <vt:lpstr>Distribución de actividades y análisis de puestos</vt:lpstr>
      <vt:lpstr>Dirección </vt:lpstr>
      <vt:lpstr>Principios de dirección </vt:lpstr>
      <vt:lpstr>Etapas de Dirección</vt:lpstr>
      <vt:lpstr>Integración </vt:lpstr>
      <vt:lpstr>Motivación </vt:lpstr>
      <vt:lpstr>Comunicación </vt:lpstr>
      <vt:lpstr>Liderazgo - Supervisión </vt:lpstr>
      <vt:lpstr>Control </vt:lpstr>
      <vt:lpstr>Principios del control </vt:lpstr>
      <vt:lpstr>Etapas de control </vt:lpstr>
      <vt:lpstr>Etapas de control </vt:lpstr>
      <vt:lpstr>Proceso de control </vt:lpstr>
      <vt:lpstr>Bibliografía </vt:lpstr>
      <vt:lpstr>Mesografía de imágenes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Administración</dc:title>
  <dc:creator>USUARIO</dc:creator>
  <cp:lastModifiedBy>ana lilia moreno flores</cp:lastModifiedBy>
  <cp:revision>61</cp:revision>
  <dcterms:created xsi:type="dcterms:W3CDTF">2017-09-18T15:16:14Z</dcterms:created>
  <dcterms:modified xsi:type="dcterms:W3CDTF">2017-10-20T02:12:21Z</dcterms:modified>
</cp:coreProperties>
</file>