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6" r:id="rId3"/>
    <p:sldId id="287" r:id="rId4"/>
    <p:sldId id="275" r:id="rId5"/>
    <p:sldId id="257" r:id="rId6"/>
    <p:sldId id="259" r:id="rId7"/>
    <p:sldId id="260" r:id="rId8"/>
    <p:sldId id="261" r:id="rId9"/>
    <p:sldId id="262" r:id="rId10"/>
    <p:sldId id="263" r:id="rId11"/>
    <p:sldId id="264" r:id="rId12"/>
    <p:sldId id="267" r:id="rId13"/>
    <p:sldId id="258" r:id="rId14"/>
    <p:sldId id="265" r:id="rId15"/>
    <p:sldId id="266" r:id="rId16"/>
    <p:sldId id="268" r:id="rId17"/>
    <p:sldId id="269" r:id="rId18"/>
    <p:sldId id="270" r:id="rId19"/>
    <p:sldId id="271" r:id="rId20"/>
    <p:sldId id="272" r:id="rId21"/>
    <p:sldId id="274" r:id="rId22"/>
    <p:sldId id="273" r:id="rId23"/>
    <p:sldId id="276" r:id="rId24"/>
    <p:sldId id="277" r:id="rId25"/>
    <p:sldId id="278" r:id="rId26"/>
    <p:sldId id="279" r:id="rId27"/>
    <p:sldId id="280" r:id="rId28"/>
    <p:sldId id="281" r:id="rId29"/>
    <p:sldId id="282" r:id="rId30"/>
    <p:sldId id="283" r:id="rId31"/>
    <p:sldId id="285" r:id="rId32"/>
    <p:sldId id="284"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10/19/2017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hyperlink" Target="https://es.slideshare.net/FelipeMangani/el-enfoque-sistmico-de-la-administracin-aportes-de-la-teora-general-de-sistema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3.bp.blogspot.com/-Z3dPKwSyX6o/UDFm99uhAWI/AAAAAAAAAHU/YoOZY5HB2eM/s1600/HUM2.png" TargetMode="External"/><Relationship Id="rId2" Type="http://schemas.openxmlformats.org/officeDocument/2006/relationships/hyperlink" Target="https://creativecommons.org/licenses" TargetMode="External"/><Relationship Id="rId1" Type="http://schemas.openxmlformats.org/officeDocument/2006/relationships/slideLayout" Target="../slideLayouts/slideLayout2.xml"/><Relationship Id="rId6" Type="http://schemas.openxmlformats.org/officeDocument/2006/relationships/hyperlink" Target="https://danteruedasite.files.wordpress.com/2015/06/teor_a_de_sistemas.jpg" TargetMode="External"/><Relationship Id="rId5" Type="http://schemas.openxmlformats.org/officeDocument/2006/relationships/hyperlink" Target="http://3.bp.blogspot.com/_ZIWCNUDXgzQ/Swwh0-dRpvI/AAAAAAAAAB0/J9CZK7Td5Gs/s1600/gestion+1.bmp" TargetMode="External"/><Relationship Id="rId4" Type="http://schemas.openxmlformats.org/officeDocument/2006/relationships/hyperlink" Target="https://image.slidesharecdn.com/escuelasistematicaenviar-130930133404-phpapp02/95/escuela-sistemtica-de-la-administracion-4-638.jpg?cb=1380548089"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smtClean="0">
                <a:solidFill>
                  <a:srgbClr val="C00000"/>
                </a:solidFill>
              </a:rPr>
              <a:t>Administración</a:t>
            </a:r>
            <a:br>
              <a:rPr lang="es-MX" dirty="0" smtClean="0">
                <a:solidFill>
                  <a:srgbClr val="C00000"/>
                </a:solidFill>
              </a:rPr>
            </a:br>
            <a:r>
              <a:rPr lang="es-MX" dirty="0" smtClean="0">
                <a:solidFill>
                  <a:srgbClr val="C00000"/>
                </a:solidFill>
              </a:rPr>
              <a:t/>
            </a:r>
            <a:br>
              <a:rPr lang="es-MX" dirty="0" smtClean="0">
                <a:solidFill>
                  <a:srgbClr val="C00000"/>
                </a:solidFill>
              </a:rPr>
            </a:br>
            <a:r>
              <a:rPr lang="es-MX" sz="3100" dirty="0" smtClean="0">
                <a:solidFill>
                  <a:srgbClr val="C00000"/>
                </a:solidFill>
              </a:rPr>
              <a:t>módulo I y </a:t>
            </a:r>
            <a:r>
              <a:rPr lang="es-MX" sz="3100" dirty="0" err="1" smtClean="0">
                <a:solidFill>
                  <a:srgbClr val="C00000"/>
                </a:solidFill>
              </a:rPr>
              <a:t>Ii</a:t>
            </a:r>
            <a:r>
              <a:rPr lang="es-MX" sz="3100" dirty="0" smtClean="0">
                <a:solidFill>
                  <a:srgbClr val="C00000"/>
                </a:solidFill>
              </a:rPr>
              <a:t> INTRODUCCIÓN Y PERSPECTIVAS DE LA ADMINISTRACIÓN </a:t>
            </a:r>
            <a:br>
              <a:rPr lang="es-MX" sz="3100" dirty="0" smtClean="0">
                <a:solidFill>
                  <a:srgbClr val="C00000"/>
                </a:solidFill>
              </a:rPr>
            </a:br>
            <a:r>
              <a:rPr lang="es-MX" sz="2200" dirty="0" smtClean="0">
                <a:solidFill>
                  <a:srgbClr val="C00000"/>
                </a:solidFill>
              </a:rPr>
              <a:t>ASIGNATURA OPTATIVA.  </a:t>
            </a:r>
            <a:r>
              <a:rPr lang="es-MX" sz="2200" dirty="0">
                <a:solidFill>
                  <a:srgbClr val="C00000"/>
                </a:solidFill>
              </a:rPr>
              <a:t>QUINTO SEMESTRE</a:t>
            </a:r>
            <a:endParaRPr lang="es-MX" sz="2200" dirty="0">
              <a:solidFill>
                <a:srgbClr val="C00000"/>
              </a:solidFill>
            </a:endParaRPr>
          </a:p>
        </p:txBody>
      </p:sp>
      <p:sp>
        <p:nvSpPr>
          <p:cNvPr id="3" name="Subtítulo 2"/>
          <p:cNvSpPr>
            <a:spLocks noGrp="1"/>
          </p:cNvSpPr>
          <p:nvPr>
            <p:ph type="subTitle" idx="1"/>
          </p:nvPr>
        </p:nvSpPr>
        <p:spPr/>
        <p:txBody>
          <a:bodyPr>
            <a:normAutofit fontScale="85000" lnSpcReduction="10000"/>
          </a:bodyPr>
          <a:lstStyle/>
          <a:p>
            <a:r>
              <a:rPr lang="es-MX" dirty="0" smtClean="0">
                <a:solidFill>
                  <a:schemeClr val="accent6">
                    <a:lumMod val="50000"/>
                  </a:schemeClr>
                </a:solidFill>
              </a:rPr>
              <a:t>Universidad autónoma del estado de México</a:t>
            </a:r>
          </a:p>
          <a:p>
            <a:r>
              <a:rPr lang="es-MX" dirty="0" smtClean="0">
                <a:solidFill>
                  <a:schemeClr val="accent6">
                    <a:lumMod val="50000"/>
                  </a:schemeClr>
                </a:solidFill>
              </a:rPr>
              <a:t>Plantel Nezahualcóyotl</a:t>
            </a:r>
          </a:p>
          <a:p>
            <a:pPr algn="l"/>
            <a:r>
              <a:rPr lang="es-MX" dirty="0" smtClean="0">
                <a:solidFill>
                  <a:schemeClr val="accent6">
                    <a:lumMod val="50000"/>
                  </a:schemeClr>
                </a:solidFill>
              </a:rPr>
              <a:t>               OCTUBRE 2017 </a:t>
            </a:r>
            <a:r>
              <a:rPr lang="es-MX" dirty="0">
                <a:solidFill>
                  <a:schemeClr val="accent6">
                    <a:lumMod val="50000"/>
                  </a:schemeClr>
                </a:solidFill>
              </a:rPr>
              <a:t>	</a:t>
            </a:r>
            <a:r>
              <a:rPr lang="es-MX" dirty="0" smtClean="0">
                <a:solidFill>
                  <a:schemeClr val="accent6">
                    <a:lumMod val="50000"/>
                  </a:schemeClr>
                </a:solidFill>
              </a:rPr>
              <a:t>	</a:t>
            </a:r>
            <a:r>
              <a:rPr lang="es-MX" dirty="0" smtClean="0">
                <a:solidFill>
                  <a:schemeClr val="accent6">
                    <a:lumMod val="50000"/>
                  </a:schemeClr>
                </a:solidFill>
              </a:rPr>
              <a:t>              </a:t>
            </a:r>
            <a:r>
              <a:rPr lang="es-MX" sz="1900" dirty="0" smtClean="0">
                <a:solidFill>
                  <a:schemeClr val="accent6">
                    <a:lumMod val="50000"/>
                  </a:schemeClr>
                </a:solidFill>
              </a:rPr>
              <a:t>m</a:t>
            </a:r>
            <a:r>
              <a:rPr lang="es-MX" sz="1900" dirty="0" smtClean="0">
                <a:solidFill>
                  <a:schemeClr val="accent6">
                    <a:lumMod val="50000"/>
                  </a:schemeClr>
                </a:solidFill>
              </a:rPr>
              <a:t>. </a:t>
            </a:r>
            <a:r>
              <a:rPr lang="es-MX" sz="1900" dirty="0" smtClean="0">
                <a:solidFill>
                  <a:schemeClr val="accent6">
                    <a:lumMod val="50000"/>
                  </a:schemeClr>
                </a:solidFill>
              </a:rPr>
              <a:t>En </a:t>
            </a:r>
            <a:r>
              <a:rPr lang="es-MX" sz="1900" dirty="0" err="1" smtClean="0">
                <a:solidFill>
                  <a:schemeClr val="accent6">
                    <a:lumMod val="50000"/>
                  </a:schemeClr>
                </a:solidFill>
              </a:rPr>
              <a:t>educ</a:t>
            </a:r>
            <a:r>
              <a:rPr lang="es-MX" sz="1900" dirty="0" smtClean="0">
                <a:solidFill>
                  <a:schemeClr val="accent6">
                    <a:lumMod val="50000"/>
                  </a:schemeClr>
                </a:solidFill>
              </a:rPr>
              <a:t>.  </a:t>
            </a:r>
            <a:r>
              <a:rPr lang="es-MX" sz="1900" dirty="0" err="1" smtClean="0">
                <a:solidFill>
                  <a:schemeClr val="accent6">
                    <a:lumMod val="50000"/>
                  </a:schemeClr>
                </a:solidFill>
              </a:rPr>
              <a:t>ana</a:t>
            </a:r>
            <a:r>
              <a:rPr lang="es-MX" sz="1900" dirty="0" smtClean="0">
                <a:solidFill>
                  <a:schemeClr val="accent6">
                    <a:lumMod val="50000"/>
                  </a:schemeClr>
                </a:solidFill>
              </a:rPr>
              <a:t> Lilia moreno flores</a:t>
            </a:r>
            <a:endParaRPr lang="es-MX" sz="1900" dirty="0">
              <a:solidFill>
                <a:schemeClr val="accent6">
                  <a:lumMod val="50000"/>
                </a:schemeClr>
              </a:solidFill>
            </a:endParaRPr>
          </a:p>
        </p:txBody>
      </p:sp>
    </p:spTree>
    <p:extLst>
      <p:ext uri="{BB962C8B-B14F-4D97-AF65-F5344CB8AC3E}">
        <p14:creationId xmlns:p14="http://schemas.microsoft.com/office/powerpoint/2010/main" val="264427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611569"/>
          </a:xfrm>
        </p:spPr>
        <p:txBody>
          <a:bodyPr>
            <a:normAutofit/>
          </a:bodyPr>
          <a:lstStyle/>
          <a:p>
            <a:r>
              <a:rPr lang="es-MX" sz="2800" dirty="0" smtClean="0"/>
              <a:t>Revolución industrial</a:t>
            </a:r>
            <a:endParaRPr lang="es-MX" sz="2800" dirty="0"/>
          </a:p>
        </p:txBody>
      </p:sp>
      <p:sp>
        <p:nvSpPr>
          <p:cNvPr id="3" name="Marcador de contenido 2"/>
          <p:cNvSpPr>
            <a:spLocks noGrp="1"/>
          </p:cNvSpPr>
          <p:nvPr>
            <p:ph sz="quarter" idx="13"/>
          </p:nvPr>
        </p:nvSpPr>
        <p:spPr>
          <a:xfrm>
            <a:off x="913774" y="2111830"/>
            <a:ext cx="5106026" cy="3679370"/>
          </a:xfrm>
        </p:spPr>
        <p:txBody>
          <a:bodyPr>
            <a:normAutofit fontScale="92500"/>
          </a:bodyPr>
          <a:lstStyle/>
          <a:p>
            <a:pPr>
              <a:lnSpc>
                <a:spcPct val="100000"/>
              </a:lnSpc>
            </a:pPr>
            <a:r>
              <a:rPr lang="es-MX" cap="none" dirty="0" smtClean="0"/>
              <a:t>Aparición de diversos inventos y descubrimientos como la máquina de vapor</a:t>
            </a:r>
          </a:p>
          <a:p>
            <a:pPr>
              <a:lnSpc>
                <a:spcPct val="100000"/>
              </a:lnSpc>
            </a:pPr>
            <a:r>
              <a:rPr lang="es-MX" cap="none" dirty="0" smtClean="0"/>
              <a:t>Desaparecen los talleres artesanales y se centralizo la producción dando origen a las fábricas</a:t>
            </a:r>
          </a:p>
          <a:p>
            <a:pPr>
              <a:lnSpc>
                <a:spcPct val="100000"/>
              </a:lnSpc>
            </a:pPr>
            <a:r>
              <a:rPr lang="es-MX" cap="none" dirty="0" smtClean="0"/>
              <a:t>El empresario dueño de los medios de producción y el trabajador vende su fuerza de trabajo</a:t>
            </a:r>
          </a:p>
          <a:p>
            <a:pPr>
              <a:lnSpc>
                <a:spcPct val="100000"/>
              </a:lnSpc>
            </a:pPr>
            <a:r>
              <a:rPr lang="es-MX" cap="none" dirty="0" smtClean="0"/>
              <a:t>Surge la producción en serie y la especialización </a:t>
            </a:r>
          </a:p>
          <a:p>
            <a:pPr>
              <a:lnSpc>
                <a:spcPct val="100000"/>
              </a:lnSpc>
            </a:pPr>
            <a:r>
              <a:rPr lang="es-MX" cap="none" dirty="0" smtClean="0"/>
              <a:t>Se concibe la administración como ciencia social</a:t>
            </a:r>
          </a:p>
          <a:p>
            <a:endParaRPr lang="es-MX" cap="none" dirty="0"/>
          </a:p>
        </p:txBody>
      </p:sp>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585204" y="2520251"/>
            <a:ext cx="4279392" cy="2862072"/>
          </a:xfrm>
        </p:spPr>
      </p:pic>
      <p:sp>
        <p:nvSpPr>
          <p:cNvPr id="6" name="Rectángulo 5"/>
          <p:cNvSpPr/>
          <p:nvPr/>
        </p:nvSpPr>
        <p:spPr>
          <a:xfrm>
            <a:off x="6958872" y="5529590"/>
            <a:ext cx="2345514" cy="261610"/>
          </a:xfrm>
          <a:prstGeom prst="rect">
            <a:avLst/>
          </a:prstGeom>
        </p:spPr>
        <p:txBody>
          <a:bodyPr wrap="none">
            <a:spAutoFit/>
          </a:bodyPr>
          <a:lstStyle/>
          <a:p>
            <a:pPr lvl="0"/>
            <a:r>
              <a:rPr lang="es-MX" sz="1100" dirty="0">
                <a:solidFill>
                  <a:prstClr val="black"/>
                </a:solidFill>
              </a:rPr>
              <a:t>https://creativecommons.org/licenses/</a:t>
            </a:r>
          </a:p>
        </p:txBody>
      </p:sp>
    </p:spTree>
    <p:extLst>
      <p:ext uri="{BB962C8B-B14F-4D97-AF65-F5344CB8AC3E}">
        <p14:creationId xmlns:p14="http://schemas.microsoft.com/office/powerpoint/2010/main" val="2772041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796626"/>
          </a:xfrm>
        </p:spPr>
        <p:txBody>
          <a:bodyPr>
            <a:normAutofit/>
          </a:bodyPr>
          <a:lstStyle/>
          <a:p>
            <a:r>
              <a:rPr lang="es-MX" sz="2800" dirty="0" smtClean="0"/>
              <a:t>Siglo xxi</a:t>
            </a:r>
            <a:endParaRPr lang="es-MX" sz="2800" dirty="0"/>
          </a:p>
        </p:txBody>
      </p:sp>
      <p:sp>
        <p:nvSpPr>
          <p:cNvPr id="3" name="Marcador de contenido 2"/>
          <p:cNvSpPr>
            <a:spLocks noGrp="1"/>
          </p:cNvSpPr>
          <p:nvPr>
            <p:ph sz="quarter" idx="13"/>
          </p:nvPr>
        </p:nvSpPr>
        <p:spPr/>
        <p:txBody>
          <a:bodyPr>
            <a:normAutofit lnSpcReduction="10000"/>
          </a:bodyPr>
          <a:lstStyle/>
          <a:p>
            <a:r>
              <a:rPr lang="es-MX" cap="none" dirty="0" smtClean="0"/>
              <a:t>Gran desarrollo tecnológico e industrial</a:t>
            </a:r>
          </a:p>
          <a:p>
            <a:r>
              <a:rPr lang="es-MX" cap="none" dirty="0" smtClean="0"/>
              <a:t>Se consolida el estudio y la aplicación  de la administración, logrando así la eficiencia, la optimización de los recursos y la simplificación del trabajo</a:t>
            </a:r>
          </a:p>
          <a:p>
            <a:r>
              <a:rPr lang="es-MX" cap="none" dirty="0" smtClean="0"/>
              <a:t>Surgen las TIC y el Control de calidad</a:t>
            </a:r>
          </a:p>
          <a:p>
            <a:endParaRPr lang="es-MX" cap="none" dirty="0" smtClean="0"/>
          </a:p>
          <a:p>
            <a:r>
              <a:rPr lang="es-MX" cap="none" dirty="0" smtClean="0"/>
              <a:t> </a:t>
            </a:r>
            <a:endParaRPr lang="es-MX" cap="none" dirty="0"/>
          </a:p>
        </p:txBody>
      </p:sp>
      <p:pic>
        <p:nvPicPr>
          <p:cNvPr id="7" name="Marcador de contenido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838950" y="2712244"/>
            <a:ext cx="3771900" cy="2733675"/>
          </a:xfrm>
        </p:spPr>
      </p:pic>
      <p:sp>
        <p:nvSpPr>
          <p:cNvPr id="8" name="Rectángulo 7"/>
          <p:cNvSpPr/>
          <p:nvPr/>
        </p:nvSpPr>
        <p:spPr>
          <a:xfrm>
            <a:off x="7274557" y="5529589"/>
            <a:ext cx="2345514" cy="261610"/>
          </a:xfrm>
          <a:prstGeom prst="rect">
            <a:avLst/>
          </a:prstGeom>
        </p:spPr>
        <p:txBody>
          <a:bodyPr wrap="none">
            <a:spAutoFit/>
          </a:bodyPr>
          <a:lstStyle/>
          <a:p>
            <a:pPr lvl="0"/>
            <a:r>
              <a:rPr lang="es-MX" sz="1100" dirty="0">
                <a:solidFill>
                  <a:prstClr val="black"/>
                </a:solidFill>
              </a:rPr>
              <a:t>https://creativecommons.org/licenses/</a:t>
            </a:r>
          </a:p>
        </p:txBody>
      </p:sp>
    </p:spTree>
    <p:extLst>
      <p:ext uri="{BB962C8B-B14F-4D97-AF65-F5344CB8AC3E}">
        <p14:creationId xmlns:p14="http://schemas.microsoft.com/office/powerpoint/2010/main" val="4063176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6058" t="1186" r="17461" b="5547"/>
          <a:stretch/>
        </p:blipFill>
        <p:spPr>
          <a:xfrm>
            <a:off x="2405743" y="446314"/>
            <a:ext cx="7184571" cy="5671489"/>
          </a:xfrm>
          <a:prstGeom prst="rect">
            <a:avLst/>
          </a:prstGeom>
        </p:spPr>
      </p:pic>
    </p:spTree>
    <p:extLst>
      <p:ext uri="{BB962C8B-B14F-4D97-AF65-F5344CB8AC3E}">
        <p14:creationId xmlns:p14="http://schemas.microsoft.com/office/powerpoint/2010/main" val="1995588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49286" y="1295400"/>
            <a:ext cx="6727311" cy="4659286"/>
          </a:xfrm>
          <a:prstGeom prst="rect">
            <a:avLst/>
          </a:prstGeom>
        </p:spPr>
      </p:pic>
    </p:spTree>
    <p:extLst>
      <p:ext uri="{BB962C8B-B14F-4D97-AF65-F5344CB8AC3E}">
        <p14:creationId xmlns:p14="http://schemas.microsoft.com/office/powerpoint/2010/main" val="2811701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029979"/>
          </a:xfrm>
        </p:spPr>
        <p:txBody>
          <a:bodyPr>
            <a:normAutofit fontScale="90000"/>
          </a:bodyPr>
          <a:lstStyle/>
          <a:p>
            <a:r>
              <a:rPr lang="es-MX" dirty="0" smtClean="0"/>
              <a:t>Definición de Administración</a:t>
            </a:r>
            <a:r>
              <a:rPr lang="es-MX" dirty="0" smtClean="0"/>
              <a:t/>
            </a:r>
            <a:br>
              <a:rPr lang="es-MX" dirty="0" smtClean="0"/>
            </a:br>
            <a:endParaRPr lang="es-MX" dirty="0"/>
          </a:p>
        </p:txBody>
      </p:sp>
      <p:sp>
        <p:nvSpPr>
          <p:cNvPr id="3" name="Marcador de contenido 2"/>
          <p:cNvSpPr>
            <a:spLocks noGrp="1"/>
          </p:cNvSpPr>
          <p:nvPr>
            <p:ph sz="quarter" idx="13"/>
          </p:nvPr>
        </p:nvSpPr>
        <p:spPr>
          <a:xfrm>
            <a:off x="913774" y="1828800"/>
            <a:ext cx="10363826" cy="3962399"/>
          </a:xfrm>
        </p:spPr>
        <p:txBody>
          <a:bodyPr>
            <a:normAutofit fontScale="92500"/>
          </a:bodyPr>
          <a:lstStyle/>
          <a:p>
            <a:pPr algn="just"/>
            <a:r>
              <a:rPr lang="es-MX" sz="2400" cap="none" dirty="0" smtClean="0"/>
              <a:t>Es la dirección de un organismo social y su efectividad en alcanzar sus objetivos, fundada en la habilidad de conducir a sus integrantes. (</a:t>
            </a:r>
            <a:r>
              <a:rPr lang="es-MX" sz="2400" cap="none" dirty="0" err="1" smtClean="0"/>
              <a:t>Koontz</a:t>
            </a:r>
            <a:r>
              <a:rPr lang="es-MX" sz="2400" cap="none" dirty="0" smtClean="0"/>
              <a:t> y </a:t>
            </a:r>
            <a:r>
              <a:rPr lang="es-MX" sz="2400" cap="none" dirty="0" err="1" smtClean="0"/>
              <a:t>O’donnell</a:t>
            </a:r>
            <a:r>
              <a:rPr lang="es-MX" sz="2400" cap="none" dirty="0" smtClean="0"/>
              <a:t>).</a:t>
            </a:r>
          </a:p>
          <a:p>
            <a:pPr algn="just"/>
            <a:r>
              <a:rPr lang="es-MX" sz="2400" cap="none" dirty="0" smtClean="0"/>
              <a:t>Consiste en lograr un objetivo predeterminado, mediante el esfuerzo ajeno. (Terry, G.)</a:t>
            </a:r>
          </a:p>
          <a:p>
            <a:pPr algn="just"/>
            <a:r>
              <a:rPr lang="es-MX" sz="2400" cap="none" dirty="0" smtClean="0"/>
              <a:t>Es una ciencia social que persigue la satisfacción de objetivos institucionales por medio de una estructura y a través del esfuerzo humano coordinado. (Fernández, José).</a:t>
            </a:r>
          </a:p>
          <a:p>
            <a:pPr algn="just"/>
            <a:r>
              <a:rPr lang="es-MX" sz="2400" cap="none" dirty="0" smtClean="0"/>
              <a:t>Administración: Proceso cuyo objeto es la coordinación eficaz y eficiente de los recursos de una organización formal para lograr sus objetivos a través de otros.  </a:t>
            </a:r>
            <a:r>
              <a:rPr lang="es-MX" sz="2400" cap="none" dirty="0" err="1" smtClean="0"/>
              <a:t>Münch</a:t>
            </a:r>
            <a:r>
              <a:rPr lang="es-MX" sz="2400" cap="none" dirty="0" smtClean="0"/>
              <a:t> &amp; García. </a:t>
            </a:r>
          </a:p>
          <a:p>
            <a:endParaRPr lang="es-MX" cap="none" dirty="0" smtClean="0"/>
          </a:p>
          <a:p>
            <a:endParaRPr lang="es-MX" cap="none" dirty="0" smtClean="0"/>
          </a:p>
          <a:p>
            <a:endParaRPr lang="es-MX" cap="none" dirty="0"/>
          </a:p>
        </p:txBody>
      </p:sp>
    </p:spTree>
    <p:extLst>
      <p:ext uri="{BB962C8B-B14F-4D97-AF65-F5344CB8AC3E}">
        <p14:creationId xmlns:p14="http://schemas.microsoft.com/office/powerpoint/2010/main" val="4276751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796626"/>
          </a:xfrm>
        </p:spPr>
        <p:txBody>
          <a:bodyPr>
            <a:normAutofit/>
          </a:bodyPr>
          <a:lstStyle/>
          <a:p>
            <a:r>
              <a:rPr lang="es-MX" sz="2800" dirty="0" smtClean="0"/>
              <a:t>características</a:t>
            </a:r>
            <a:endParaRPr lang="es-MX" sz="2800" dirty="0"/>
          </a:p>
        </p:txBody>
      </p:sp>
      <p:sp>
        <p:nvSpPr>
          <p:cNvPr id="3" name="Marcador de contenido 2"/>
          <p:cNvSpPr>
            <a:spLocks noGrp="1"/>
          </p:cNvSpPr>
          <p:nvPr>
            <p:ph sz="quarter" idx="13"/>
          </p:nvPr>
        </p:nvSpPr>
        <p:spPr>
          <a:xfrm>
            <a:off x="913774" y="1524000"/>
            <a:ext cx="10363826" cy="4267199"/>
          </a:xfrm>
        </p:spPr>
        <p:txBody>
          <a:bodyPr/>
          <a:lstStyle/>
          <a:p>
            <a:r>
              <a:rPr lang="es-MX" dirty="0" smtClean="0"/>
              <a:t>Universalidad: </a:t>
            </a:r>
            <a:r>
              <a:rPr lang="es-MX" cap="none" dirty="0" smtClean="0"/>
              <a:t>Existe en cualquier grupo social </a:t>
            </a:r>
          </a:p>
          <a:p>
            <a:r>
              <a:rPr lang="es-MX" cap="none" dirty="0" smtClean="0"/>
              <a:t>VALOR INSTRUMENTAL: Es un medio para alcanzar un fin y no un fin en sí misma</a:t>
            </a:r>
          </a:p>
          <a:p>
            <a:r>
              <a:rPr lang="es-MX" cap="none" dirty="0" smtClean="0"/>
              <a:t>UNIDAD TEMPORAL: Es un proceso dinámico en el que todas sus partes existen simultáneamente</a:t>
            </a:r>
          </a:p>
          <a:p>
            <a:r>
              <a:rPr lang="es-MX" cap="none" dirty="0" smtClean="0"/>
              <a:t>AMPLITUD DE EJERCICIO: Se aplica en todos los niveles o subsistemas de una organización formal</a:t>
            </a:r>
          </a:p>
          <a:p>
            <a:r>
              <a:rPr lang="es-MX" cap="none" dirty="0" smtClean="0"/>
              <a:t>ESPECIFICIDAD: Tiene características propias, así que no puede confundirse con otras </a:t>
            </a:r>
            <a:r>
              <a:rPr lang="es-MX" cap="none" dirty="0" err="1" smtClean="0"/>
              <a:t>discíplinas</a:t>
            </a:r>
            <a:endParaRPr lang="es-MX" cap="none" dirty="0" smtClean="0"/>
          </a:p>
          <a:p>
            <a:r>
              <a:rPr lang="es-MX" cap="none" dirty="0" smtClean="0"/>
              <a:t>INTERDISCIPLINARIEDAD: Es afín a todas las ciencias y técnicas relacionadas con la eficiencia en el trabajo</a:t>
            </a:r>
          </a:p>
          <a:p>
            <a:r>
              <a:rPr lang="es-MX" cap="none" dirty="0" smtClean="0"/>
              <a:t>FLEXIBILIDAD: Los principios administrativos se adaptan a las necesidades propias de cada grupo social. </a:t>
            </a:r>
            <a:endParaRPr lang="es-MX" cap="none" dirty="0"/>
          </a:p>
        </p:txBody>
      </p:sp>
    </p:spTree>
    <p:extLst>
      <p:ext uri="{BB962C8B-B14F-4D97-AF65-F5344CB8AC3E}">
        <p14:creationId xmlns:p14="http://schemas.microsoft.com/office/powerpoint/2010/main" val="3136540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535369"/>
          </a:xfrm>
        </p:spPr>
        <p:txBody>
          <a:bodyPr>
            <a:normAutofit fontScale="90000"/>
          </a:bodyPr>
          <a:lstStyle/>
          <a:p>
            <a:r>
              <a:rPr lang="es-MX" dirty="0" smtClean="0"/>
              <a:t/>
            </a:r>
            <a:br>
              <a:rPr lang="es-MX" dirty="0" smtClean="0"/>
            </a:br>
            <a:r>
              <a:rPr lang="es-MX" dirty="0" smtClean="0"/>
              <a:t>Ámbitos de aplicación</a:t>
            </a:r>
            <a:br>
              <a:rPr lang="es-MX" dirty="0" smtClean="0"/>
            </a:br>
            <a:endParaRPr lang="es-MX" dirty="0"/>
          </a:p>
        </p:txBody>
      </p:sp>
      <p:pic>
        <p:nvPicPr>
          <p:cNvPr id="4" name="Marcador de contenido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938404" y="1278392"/>
            <a:ext cx="5737509" cy="4954567"/>
          </a:xfrm>
        </p:spPr>
      </p:pic>
    </p:spTree>
    <p:extLst>
      <p:ext uri="{BB962C8B-B14F-4D97-AF65-F5344CB8AC3E}">
        <p14:creationId xmlns:p14="http://schemas.microsoft.com/office/powerpoint/2010/main" val="197133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731312"/>
          </a:xfrm>
        </p:spPr>
        <p:txBody>
          <a:bodyPr/>
          <a:lstStyle/>
          <a:p>
            <a:r>
              <a:rPr lang="es-MX" dirty="0" smtClean="0"/>
              <a:t>Relación con las ciencias</a:t>
            </a:r>
            <a:endParaRPr lang="es-MX" dirty="0"/>
          </a:p>
        </p:txBody>
      </p:sp>
      <p:sp>
        <p:nvSpPr>
          <p:cNvPr id="3" name="Marcador de contenido 2"/>
          <p:cNvSpPr>
            <a:spLocks noGrp="1"/>
          </p:cNvSpPr>
          <p:nvPr>
            <p:ph sz="quarter" idx="13"/>
          </p:nvPr>
        </p:nvSpPr>
        <p:spPr/>
        <p:txBody>
          <a:bodyPr>
            <a:normAutofit fontScale="92500"/>
          </a:bodyPr>
          <a:lstStyle/>
          <a:p>
            <a:r>
              <a:rPr lang="es-MX" sz="3000" dirty="0" smtClean="0"/>
              <a:t>Ciencias sociales</a:t>
            </a:r>
          </a:p>
          <a:p>
            <a:pPr>
              <a:buFont typeface="Wingdings" panose="05000000000000000000" pitchFamily="2" charset="2"/>
              <a:buChar char="Ø"/>
            </a:pPr>
            <a:r>
              <a:rPr lang="es-MX" cap="none" dirty="0" smtClean="0"/>
              <a:t>SOCIOLOGÍA: Estudio sobre la estructura social de la empresa</a:t>
            </a:r>
          </a:p>
          <a:p>
            <a:pPr>
              <a:buFont typeface="Wingdings" panose="05000000000000000000" pitchFamily="2" charset="2"/>
              <a:buChar char="Ø"/>
            </a:pPr>
            <a:r>
              <a:rPr lang="es-MX" cap="none" dirty="0" smtClean="0"/>
              <a:t>PSICOLOGÍA: Estudio del comportamiento humano en el trabajo</a:t>
            </a:r>
          </a:p>
          <a:p>
            <a:pPr>
              <a:buFont typeface="Wingdings" panose="05000000000000000000" pitchFamily="2" charset="2"/>
              <a:buChar char="Ø"/>
            </a:pPr>
            <a:r>
              <a:rPr lang="es-MX" cap="none" dirty="0" smtClean="0"/>
              <a:t>DERECHO: Delimita la acción de la administración, respetando el marco legal en que se desarrolla</a:t>
            </a:r>
          </a:p>
          <a:p>
            <a:pPr>
              <a:buFont typeface="Wingdings" panose="05000000000000000000" pitchFamily="2" charset="2"/>
              <a:buChar char="Ø"/>
            </a:pPr>
            <a:r>
              <a:rPr lang="es-MX" cap="none" dirty="0" smtClean="0"/>
              <a:t>ECONOMÍA: Las leyes y relaciones con la producción, distribución y consumo de los bienes y servicios</a:t>
            </a:r>
          </a:p>
          <a:p>
            <a:pPr>
              <a:buFont typeface="Wingdings" panose="05000000000000000000" pitchFamily="2" charset="2"/>
              <a:buChar char="Ø"/>
            </a:pPr>
            <a:r>
              <a:rPr lang="es-MX" cap="none" dirty="0" smtClean="0"/>
              <a:t>ANTROPOLOGÍA: Conocimientos profundos sobre el comportamiento humano, sus intereses de grupo religiosos, étnicos, culturales,  ubicando adecuadamente al elemento humano.  </a:t>
            </a:r>
          </a:p>
          <a:p>
            <a:endParaRPr lang="es-MX" cap="none" dirty="0"/>
          </a:p>
        </p:txBody>
      </p:sp>
    </p:spTree>
    <p:extLst>
      <p:ext uri="{BB962C8B-B14F-4D97-AF65-F5344CB8AC3E}">
        <p14:creationId xmlns:p14="http://schemas.microsoft.com/office/powerpoint/2010/main" val="4069713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63969"/>
          </a:xfrm>
        </p:spPr>
        <p:txBody>
          <a:bodyPr>
            <a:normAutofit/>
          </a:bodyPr>
          <a:lstStyle/>
          <a:p>
            <a:r>
              <a:rPr lang="es-MX" sz="2800" dirty="0" smtClean="0"/>
              <a:t>CIENCIAS EXACTAS</a:t>
            </a:r>
            <a:endParaRPr lang="es-MX" sz="2800" dirty="0"/>
          </a:p>
        </p:txBody>
      </p:sp>
      <p:sp>
        <p:nvSpPr>
          <p:cNvPr id="3" name="Marcador de contenido 2"/>
          <p:cNvSpPr>
            <a:spLocks noGrp="1"/>
          </p:cNvSpPr>
          <p:nvPr>
            <p:ph sz="quarter" idx="13"/>
          </p:nvPr>
        </p:nvSpPr>
        <p:spPr/>
        <p:txBody>
          <a:bodyPr/>
          <a:lstStyle/>
          <a:p>
            <a:pPr>
              <a:buFont typeface="Wingdings" panose="05000000000000000000" pitchFamily="2" charset="2"/>
              <a:buChar char="Ø"/>
            </a:pPr>
            <a:r>
              <a:rPr lang="es-MX" dirty="0" smtClean="0"/>
              <a:t>MATEMÁTICAS: E</a:t>
            </a:r>
            <a:r>
              <a:rPr lang="es-MX" cap="none" dirty="0" smtClean="0"/>
              <a:t>n el área de matemáticas aplicadas, modelos probabilísticos, simulación, investigación de operaciones, estadística, etc. </a:t>
            </a:r>
          </a:p>
          <a:p>
            <a:pPr marL="0" indent="0">
              <a:buNone/>
            </a:pPr>
            <a:r>
              <a:rPr lang="es-MX" cap="none" dirty="0" smtClean="0"/>
              <a:t> </a:t>
            </a:r>
            <a:endParaRPr lang="es-MX" dirty="0"/>
          </a:p>
        </p:txBody>
      </p:sp>
    </p:spTree>
    <p:extLst>
      <p:ext uri="{BB962C8B-B14F-4D97-AF65-F5344CB8AC3E}">
        <p14:creationId xmlns:p14="http://schemas.microsoft.com/office/powerpoint/2010/main" val="2275202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796626"/>
          </a:xfrm>
        </p:spPr>
        <p:txBody>
          <a:bodyPr>
            <a:normAutofit/>
          </a:bodyPr>
          <a:lstStyle/>
          <a:p>
            <a:r>
              <a:rPr lang="es-MX" sz="2800" dirty="0" smtClean="0"/>
              <a:t>Relación con las técnicas</a:t>
            </a:r>
            <a:endParaRPr lang="es-MX" sz="2800" dirty="0"/>
          </a:p>
        </p:txBody>
      </p:sp>
      <p:sp>
        <p:nvSpPr>
          <p:cNvPr id="3" name="Marcador de contenido 2"/>
          <p:cNvSpPr>
            <a:spLocks noGrp="1"/>
          </p:cNvSpPr>
          <p:nvPr>
            <p:ph sz="quarter" idx="13"/>
          </p:nvPr>
        </p:nvSpPr>
        <p:spPr/>
        <p:txBody>
          <a:bodyPr/>
          <a:lstStyle/>
          <a:p>
            <a:pPr>
              <a:buFont typeface="Wingdings" panose="05000000000000000000" pitchFamily="2" charset="2"/>
              <a:buChar char="Ø"/>
            </a:pPr>
            <a:r>
              <a:rPr lang="es-MX" dirty="0" smtClean="0"/>
              <a:t>Ingeniería industrial: C</a:t>
            </a:r>
            <a:r>
              <a:rPr lang="es-MX" cap="none" dirty="0" smtClean="0"/>
              <a:t>onocimientos para el óptimo aprovechamiento de los recursos del área productiva. </a:t>
            </a:r>
          </a:p>
          <a:p>
            <a:pPr>
              <a:buFont typeface="Wingdings" panose="05000000000000000000" pitchFamily="2" charset="2"/>
              <a:buChar char="Ø"/>
            </a:pPr>
            <a:r>
              <a:rPr lang="es-MX" cap="none" dirty="0" smtClean="0"/>
              <a:t>CONTABILIDAD: Registra y clasifica los movimientos financieros, para informar e interpretar los resultados de la misma.</a:t>
            </a:r>
          </a:p>
          <a:p>
            <a:pPr>
              <a:buFont typeface="Wingdings" panose="05000000000000000000" pitchFamily="2" charset="2"/>
              <a:buChar char="Ø"/>
            </a:pPr>
            <a:r>
              <a:rPr lang="es-MX" cap="none" dirty="0" smtClean="0"/>
              <a:t>ERGONOMÍA: La interrelación existente entre las máquinas, instrumentos, ambiente de trabajo y el hombre, relacionados con la eficiencia.</a:t>
            </a:r>
          </a:p>
          <a:p>
            <a:pPr>
              <a:buFont typeface="Wingdings" panose="05000000000000000000" pitchFamily="2" charset="2"/>
              <a:buChar char="Ø"/>
            </a:pPr>
            <a:r>
              <a:rPr lang="es-MX" cap="none" dirty="0" smtClean="0"/>
              <a:t>CIBERNÉTICA: Aporta conocimientos referentes a los sistemas de computación e información, aplicados a los procesos productivos y a la administración.</a:t>
            </a:r>
            <a:endParaRPr lang="es-MX" cap="none" dirty="0"/>
          </a:p>
        </p:txBody>
      </p:sp>
    </p:spTree>
    <p:extLst>
      <p:ext uri="{BB962C8B-B14F-4D97-AF65-F5344CB8AC3E}">
        <p14:creationId xmlns:p14="http://schemas.microsoft.com/office/powerpoint/2010/main" val="1691816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33765"/>
          </a:xfrm>
        </p:spPr>
        <p:txBody>
          <a:bodyPr/>
          <a:lstStyle/>
          <a:p>
            <a:r>
              <a:rPr lang="es-MX" cap="none" dirty="0" smtClean="0"/>
              <a:t>Guion explicativo </a:t>
            </a:r>
            <a:endParaRPr lang="es-MX" cap="none" dirty="0"/>
          </a:p>
        </p:txBody>
      </p:sp>
      <p:sp>
        <p:nvSpPr>
          <p:cNvPr id="3" name="Marcador de contenido 2"/>
          <p:cNvSpPr>
            <a:spLocks noGrp="1"/>
          </p:cNvSpPr>
          <p:nvPr>
            <p:ph sz="quarter" idx="13"/>
          </p:nvPr>
        </p:nvSpPr>
        <p:spPr>
          <a:xfrm>
            <a:off x="913774" y="1352282"/>
            <a:ext cx="10363826" cy="4739425"/>
          </a:xfrm>
        </p:spPr>
        <p:txBody>
          <a:bodyPr>
            <a:normAutofit/>
          </a:bodyPr>
          <a:lstStyle/>
          <a:p>
            <a:r>
              <a:rPr lang="es-MX" cap="none" dirty="0" smtClean="0"/>
              <a:t>El presente material didáctico fue elaborado con base en el CBU 2015 de la Universidad Autónoma del Estado de México, considerando los siguientes criterios:</a:t>
            </a:r>
          </a:p>
          <a:p>
            <a:r>
              <a:rPr lang="es-MX" cap="none" dirty="0" smtClean="0"/>
              <a:t>PROPÓSITOS: </a:t>
            </a:r>
          </a:p>
          <a:p>
            <a:pPr>
              <a:buFont typeface="Wingdings" panose="05000000000000000000" pitchFamily="2" charset="2"/>
              <a:buChar char="v"/>
            </a:pPr>
            <a:r>
              <a:rPr lang="es-MX" cap="none" dirty="0" smtClean="0"/>
              <a:t>Explica </a:t>
            </a:r>
            <a:r>
              <a:rPr lang="es-MX" cap="none" dirty="0"/>
              <a:t>las características y desarrollo histórico de la </a:t>
            </a:r>
            <a:r>
              <a:rPr lang="es-MX" cap="none" dirty="0" smtClean="0"/>
              <a:t>Administración</a:t>
            </a:r>
          </a:p>
          <a:p>
            <a:pPr>
              <a:buFont typeface="Wingdings" panose="05000000000000000000" pitchFamily="2" charset="2"/>
              <a:buChar char="v"/>
            </a:pPr>
            <a:r>
              <a:rPr lang="es-MX" cap="none" dirty="0"/>
              <a:t>Analiza las aportaciones y relación que existe entre los diferentes enfoques de la administración </a:t>
            </a:r>
            <a:endParaRPr lang="es-MX" cap="none" dirty="0" smtClean="0"/>
          </a:p>
          <a:p>
            <a:r>
              <a:rPr lang="es-MX" cap="none" dirty="0"/>
              <a:t>COMPETENCIAS</a:t>
            </a:r>
            <a:r>
              <a:rPr lang="es-MX" cap="none" dirty="0" smtClean="0"/>
              <a:t>: Ciencias </a:t>
            </a:r>
            <a:r>
              <a:rPr lang="es-MX" cap="none" dirty="0"/>
              <a:t>sociales básicas  6. Analiza con visión emprendedora los factores y elementos fundamentales que intervienen en la productividad y competitividad de una organización y su relación con el entorno socioeconómico. 10. Valora distintas prácticas sociales mediante el reconocimiento de sus significados dentro de un sistema cultural, con una actitud de respeto. 7. Aplica principios y estrategias de administración y economía, de acuerdo a los objetivos y metas de su proyecto de vida. </a:t>
            </a:r>
          </a:p>
          <a:p>
            <a:endParaRPr lang="es-MX" cap="none" dirty="0"/>
          </a:p>
        </p:txBody>
      </p:sp>
    </p:spTree>
    <p:extLst>
      <p:ext uri="{BB962C8B-B14F-4D97-AF65-F5344CB8AC3E}">
        <p14:creationId xmlns:p14="http://schemas.microsoft.com/office/powerpoint/2010/main" val="20163073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237940" y="979716"/>
            <a:ext cx="7429935" cy="4180794"/>
          </a:xfrm>
          <a:prstGeom prst="rect">
            <a:avLst/>
          </a:prstGeom>
        </p:spPr>
      </p:pic>
      <p:sp>
        <p:nvSpPr>
          <p:cNvPr id="3" name="Rectángulo 2"/>
          <p:cNvSpPr/>
          <p:nvPr/>
        </p:nvSpPr>
        <p:spPr>
          <a:xfrm>
            <a:off x="2237940" y="5688763"/>
            <a:ext cx="6096000" cy="215444"/>
          </a:xfrm>
          <a:prstGeom prst="rect">
            <a:avLst/>
          </a:prstGeom>
        </p:spPr>
        <p:txBody>
          <a:bodyPr>
            <a:spAutoFit/>
          </a:bodyPr>
          <a:lstStyle/>
          <a:p>
            <a:r>
              <a:rPr lang="es-MX" sz="800" dirty="0"/>
              <a:t>https://image.slidesharecdn.com/administracin-140811152339-phpapp01/95/administracin-y-su-definicin-7-638.jpg?cb=1407781080</a:t>
            </a:r>
          </a:p>
        </p:txBody>
      </p:sp>
    </p:spTree>
    <p:extLst>
      <p:ext uri="{BB962C8B-B14F-4D97-AF65-F5344CB8AC3E}">
        <p14:creationId xmlns:p14="http://schemas.microsoft.com/office/powerpoint/2010/main" val="201384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828563"/>
            <a:ext cx="10351752" cy="826065"/>
          </a:xfrm>
        </p:spPr>
        <p:txBody>
          <a:bodyPr/>
          <a:lstStyle/>
          <a:p>
            <a:r>
              <a:rPr lang="es-MX" dirty="0" smtClean="0"/>
              <a:t>Módulo ii  </a:t>
            </a:r>
            <a:r>
              <a:rPr lang="es-MX" sz="2800" dirty="0" smtClean="0"/>
              <a:t>perspectivas de la administración</a:t>
            </a:r>
            <a:endParaRPr lang="es-MX" sz="2800" dirty="0"/>
          </a:p>
        </p:txBody>
      </p:sp>
      <p:pic>
        <p:nvPicPr>
          <p:cNvPr id="4" name="Imagen 3"/>
          <p:cNvPicPr>
            <a:picLocks noChangeAspect="1"/>
          </p:cNvPicPr>
          <p:nvPr/>
        </p:nvPicPr>
        <p:blipFill>
          <a:blip r:embed="rId2"/>
          <a:stretch>
            <a:fillRect/>
          </a:stretch>
        </p:blipFill>
        <p:spPr>
          <a:xfrm>
            <a:off x="3461657" y="1883230"/>
            <a:ext cx="5715000" cy="3962400"/>
          </a:xfrm>
          <a:prstGeom prst="rect">
            <a:avLst/>
          </a:prstGeom>
        </p:spPr>
      </p:pic>
      <p:sp>
        <p:nvSpPr>
          <p:cNvPr id="3" name="Marcador de texto 2"/>
          <p:cNvSpPr>
            <a:spLocks noGrp="1"/>
          </p:cNvSpPr>
          <p:nvPr>
            <p:ph type="body" idx="1"/>
          </p:nvPr>
        </p:nvSpPr>
        <p:spPr>
          <a:xfrm>
            <a:off x="913774" y="1883229"/>
            <a:ext cx="10351752" cy="4550227"/>
          </a:xfrm>
        </p:spPr>
        <p:txBody>
          <a:bodyPr>
            <a:normAutofit/>
          </a:bodyPr>
          <a:lstStyle/>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r>
              <a:rPr lang="es-MX" sz="800" dirty="0" smtClean="0">
                <a:solidFill>
                  <a:schemeClr val="tx1"/>
                </a:solidFill>
              </a:rPr>
              <a:t>https</a:t>
            </a:r>
            <a:r>
              <a:rPr lang="es-MX" sz="800" dirty="0">
                <a:solidFill>
                  <a:schemeClr val="tx1"/>
                </a:solidFill>
              </a:rPr>
              <a:t>://www.google.com.mx/url?sa=i&amp;rct=j&amp;q=&amp;esrc=s&amp;source=images&amp;cd=&amp;cad=rja&amp;uact=8&amp;ved=0ahUKEwiHvZi9z53WAhWIs1QKHdK1DEYQjRwIBw&amp;url=http%3A%2F%2Fwww.losrecursoshumanos.com%2Fprincipales-teorias-administrativas-enfoques-y-representantes%2F&amp;psig=AFQjCNFmpIYLO0sd7ykoF27mO3GOvFpn2A&amp;ust=1505235975015348</a:t>
            </a:r>
          </a:p>
        </p:txBody>
      </p:sp>
    </p:spTree>
    <p:extLst>
      <p:ext uri="{BB962C8B-B14F-4D97-AF65-F5344CB8AC3E}">
        <p14:creationId xmlns:p14="http://schemas.microsoft.com/office/powerpoint/2010/main" val="1302600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Teoría de la administración científica</a:t>
            </a:r>
            <a:br>
              <a:rPr lang="es-MX" dirty="0" smtClean="0"/>
            </a:br>
            <a:r>
              <a:rPr lang="es-MX" sz="2200" dirty="0" smtClean="0"/>
              <a:t>Taylor &amp; </a:t>
            </a:r>
            <a:r>
              <a:rPr lang="es-MX" sz="2200" dirty="0" err="1" smtClean="0"/>
              <a:t>gantt</a:t>
            </a:r>
            <a:r>
              <a:rPr lang="es-MX" dirty="0" smtClean="0"/>
              <a:t/>
            </a:r>
            <a:br>
              <a:rPr lang="es-MX" dirty="0" smtClean="0"/>
            </a:br>
            <a:endParaRPr lang="es-MX" dirty="0"/>
          </a:p>
        </p:txBody>
      </p:sp>
      <p:pic>
        <p:nvPicPr>
          <p:cNvPr id="5" name="Marcador de contenido 4"/>
          <p:cNvPicPr>
            <a:picLocks noGrp="1" noChangeAspect="1"/>
          </p:cNvPicPr>
          <p:nvPr>
            <p:ph sz="quarter" idx="13"/>
          </p:nvPr>
        </p:nvPicPr>
        <p:blipFill>
          <a:blip r:embed="rId2"/>
          <a:stretch>
            <a:fillRect/>
          </a:stretch>
        </p:blipFill>
        <p:spPr>
          <a:xfrm>
            <a:off x="5078413" y="1062749"/>
            <a:ext cx="6199187" cy="4275301"/>
          </a:xfrm>
          <a:prstGeom prst="rect">
            <a:avLst/>
          </a:prstGeom>
        </p:spPr>
      </p:pic>
      <p:sp>
        <p:nvSpPr>
          <p:cNvPr id="4" name="Marcador de texto 3"/>
          <p:cNvSpPr>
            <a:spLocks noGrp="1"/>
          </p:cNvSpPr>
          <p:nvPr>
            <p:ph type="body" sz="half" idx="2"/>
          </p:nvPr>
        </p:nvSpPr>
        <p:spPr/>
        <p:txBody>
          <a:bodyPr/>
          <a:lstStyle/>
          <a:p>
            <a:pPr algn="l">
              <a:lnSpc>
                <a:spcPct val="100000"/>
              </a:lnSpc>
            </a:pPr>
            <a:r>
              <a:rPr lang="es-MX" cap="none" dirty="0" smtClean="0"/>
              <a:t>* Aplica métodos de ingeniería a la administración </a:t>
            </a:r>
          </a:p>
          <a:p>
            <a:pPr>
              <a:lnSpc>
                <a:spcPct val="100000"/>
              </a:lnSpc>
            </a:pPr>
            <a:r>
              <a:rPr lang="es-MX" cap="none" dirty="0" smtClean="0"/>
              <a:t>*Principios y normas para mayor rendimiento de la mano de obra y ahorro de materiales</a:t>
            </a:r>
          </a:p>
          <a:p>
            <a:pPr>
              <a:lnSpc>
                <a:spcPct val="100000"/>
              </a:lnSpc>
            </a:pPr>
            <a:r>
              <a:rPr lang="es-MX" cap="none" dirty="0" smtClean="0"/>
              <a:t>*Estudio de tiempos y movimientos, selección de obreros, incentivos, especialización</a:t>
            </a:r>
          </a:p>
          <a:p>
            <a:pPr algn="l">
              <a:lnSpc>
                <a:spcPct val="100000"/>
              </a:lnSpc>
            </a:pPr>
            <a:r>
              <a:rPr lang="es-MX" cap="none" dirty="0" smtClean="0"/>
              <a:t>*Prioridad al éxito económico sobre el bienestar físico y mental del trabajador</a:t>
            </a:r>
          </a:p>
          <a:p>
            <a:pPr algn="l">
              <a:lnSpc>
                <a:spcPct val="100000"/>
              </a:lnSpc>
            </a:pPr>
            <a:endParaRPr lang="es-MX" cap="none" dirty="0" smtClean="0"/>
          </a:p>
          <a:p>
            <a:pPr>
              <a:lnSpc>
                <a:spcPct val="100000"/>
              </a:lnSpc>
            </a:pPr>
            <a:endParaRPr lang="es-MX" cap="none" dirty="0" smtClean="0"/>
          </a:p>
          <a:p>
            <a:endParaRPr lang="es-MX" cap="none" dirty="0"/>
          </a:p>
        </p:txBody>
      </p:sp>
      <p:sp>
        <p:nvSpPr>
          <p:cNvPr id="6" name="Rectángulo 5"/>
          <p:cNvSpPr/>
          <p:nvPr/>
        </p:nvSpPr>
        <p:spPr>
          <a:xfrm>
            <a:off x="5078413" y="5560367"/>
            <a:ext cx="6096000" cy="769441"/>
          </a:xfrm>
          <a:prstGeom prst="rect">
            <a:avLst/>
          </a:prstGeom>
        </p:spPr>
        <p:txBody>
          <a:bodyPr>
            <a:spAutoFit/>
          </a:bodyPr>
          <a:lstStyle/>
          <a:p>
            <a:r>
              <a:rPr lang="es-MX" sz="1100" dirty="0"/>
              <a:t>https://www.google.com.mx/url?sa=i&amp;rct=j&amp;q=&amp;esrc=s&amp;source=images&amp;cd=&amp;cad=rja&amp;uact=8&amp;ved=0ahUKEwjr9d7S053WAhUrwFQKHbpnCEkQjRwIBw&amp;url=http%3A%2F%2Fmanagingcompany.blogspot.com%2Fp%2Fblog-page.html&amp;psig=AFQjCNH7a_ocPyhOxqHN8GkIPX9xkyRRjQ&amp;ust=1505237020509186</a:t>
            </a:r>
          </a:p>
        </p:txBody>
      </p:sp>
    </p:spTree>
    <p:extLst>
      <p:ext uri="{BB962C8B-B14F-4D97-AF65-F5344CB8AC3E}">
        <p14:creationId xmlns:p14="http://schemas.microsoft.com/office/powerpoint/2010/main" val="1566674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del proceso administrativo </a:t>
            </a:r>
            <a:br>
              <a:rPr lang="es-MX" dirty="0" smtClean="0"/>
            </a:br>
            <a:r>
              <a:rPr lang="es-MX" sz="2000" dirty="0" smtClean="0"/>
              <a:t>h. Fayol, g. </a:t>
            </a:r>
            <a:r>
              <a:rPr lang="es-MX" sz="2000" dirty="0" err="1" smtClean="0"/>
              <a:t>terry</a:t>
            </a:r>
            <a:r>
              <a:rPr lang="es-MX" sz="2000" dirty="0"/>
              <a:t> </a:t>
            </a:r>
          </a:p>
        </p:txBody>
      </p:sp>
      <p:sp>
        <p:nvSpPr>
          <p:cNvPr id="3" name="Marcador de contenido 2"/>
          <p:cNvSpPr>
            <a:spLocks noGrp="1"/>
          </p:cNvSpPr>
          <p:nvPr>
            <p:ph sz="quarter" idx="13"/>
          </p:nvPr>
        </p:nvSpPr>
        <p:spPr/>
        <p:txBody>
          <a:bodyPr>
            <a:normAutofit fontScale="77500" lnSpcReduction="20000"/>
          </a:bodyPr>
          <a:lstStyle/>
          <a:p>
            <a:r>
              <a:rPr lang="es-MX" dirty="0" smtClean="0"/>
              <a:t>1. División del trabajo</a:t>
            </a:r>
          </a:p>
          <a:p>
            <a:r>
              <a:rPr lang="es-MX" dirty="0" smtClean="0"/>
              <a:t>2. Autoridad – responsabilidad</a:t>
            </a:r>
          </a:p>
          <a:p>
            <a:r>
              <a:rPr lang="es-MX" dirty="0" smtClean="0"/>
              <a:t>3. disciplina</a:t>
            </a:r>
          </a:p>
          <a:p>
            <a:r>
              <a:rPr lang="es-MX" dirty="0" smtClean="0"/>
              <a:t>4. unidad de mando</a:t>
            </a:r>
          </a:p>
          <a:p>
            <a:r>
              <a:rPr lang="es-MX" dirty="0" smtClean="0"/>
              <a:t>5. unidad de dirección</a:t>
            </a:r>
          </a:p>
          <a:p>
            <a:r>
              <a:rPr lang="es-MX" dirty="0" smtClean="0"/>
              <a:t>6. subordinación del interés individual al general</a:t>
            </a:r>
          </a:p>
          <a:p>
            <a:r>
              <a:rPr lang="es-MX" dirty="0" smtClean="0"/>
              <a:t>7. remuneración del personal</a:t>
            </a:r>
          </a:p>
          <a:p>
            <a:r>
              <a:rPr lang="es-MX" dirty="0" smtClean="0"/>
              <a:t>8. centralización</a:t>
            </a:r>
          </a:p>
          <a:p>
            <a:r>
              <a:rPr lang="es-MX" dirty="0" smtClean="0"/>
              <a:t>9. línea de autoridad</a:t>
            </a:r>
          </a:p>
          <a:p>
            <a:r>
              <a:rPr lang="es-MX" dirty="0" smtClean="0"/>
              <a:t>10. orden</a:t>
            </a:r>
          </a:p>
          <a:p>
            <a:r>
              <a:rPr lang="es-MX" dirty="0" smtClean="0"/>
              <a:t>11. equidad</a:t>
            </a:r>
          </a:p>
          <a:p>
            <a:r>
              <a:rPr lang="es-MX" dirty="0" smtClean="0"/>
              <a:t>12. estabilidad personal</a:t>
            </a:r>
          </a:p>
          <a:p>
            <a:r>
              <a:rPr lang="es-MX" dirty="0" smtClean="0"/>
              <a:t>13. iniciativa</a:t>
            </a:r>
          </a:p>
          <a:p>
            <a:r>
              <a:rPr lang="es-MX" dirty="0" smtClean="0"/>
              <a:t>14. solidaridad </a:t>
            </a:r>
            <a:endParaRPr lang="es-MX" dirty="0"/>
          </a:p>
        </p:txBody>
      </p:sp>
      <p:sp>
        <p:nvSpPr>
          <p:cNvPr id="4" name="Marcador de texto 3"/>
          <p:cNvSpPr>
            <a:spLocks noGrp="1"/>
          </p:cNvSpPr>
          <p:nvPr>
            <p:ph type="body" sz="half" idx="2"/>
          </p:nvPr>
        </p:nvSpPr>
        <p:spPr/>
        <p:txBody>
          <a:bodyPr/>
          <a:lstStyle/>
          <a:p>
            <a:pPr algn="l">
              <a:lnSpc>
                <a:spcPct val="100000"/>
              </a:lnSpc>
            </a:pPr>
            <a:r>
              <a:rPr lang="es-MX" cap="none" dirty="0" smtClean="0"/>
              <a:t>*Se identifican las primeras áreas funcionales:</a:t>
            </a:r>
          </a:p>
          <a:p>
            <a:pPr algn="l">
              <a:lnSpc>
                <a:spcPct val="100000"/>
              </a:lnSpc>
            </a:pPr>
            <a:r>
              <a:rPr lang="es-MX" cap="none" dirty="0" smtClean="0"/>
              <a:t>Técnicas, Comerciales, Financieras, Seguridad, Contabilidad y Gerencia</a:t>
            </a:r>
          </a:p>
          <a:p>
            <a:pPr algn="l">
              <a:lnSpc>
                <a:spcPct val="100000"/>
              </a:lnSpc>
            </a:pPr>
            <a:r>
              <a:rPr lang="es-MX" cap="none" dirty="0" smtClean="0"/>
              <a:t>*Se determinan las funciones de Planeación, Organización y Control como etapas de la administración. </a:t>
            </a:r>
          </a:p>
          <a:p>
            <a:pPr algn="l">
              <a:lnSpc>
                <a:spcPct val="100000"/>
              </a:lnSpc>
            </a:pPr>
            <a:r>
              <a:rPr lang="es-MX" cap="none" dirty="0" smtClean="0"/>
              <a:t>*Se establecen 14  principios de administración, que fundamentan la aplicación del proceso administrativo. </a:t>
            </a:r>
          </a:p>
          <a:p>
            <a:pPr algn="l">
              <a:lnSpc>
                <a:spcPct val="100000"/>
              </a:lnSpc>
            </a:pPr>
            <a:endParaRPr lang="es-MX" cap="none" dirty="0" smtClean="0"/>
          </a:p>
          <a:p>
            <a:endParaRPr lang="es-MX" cap="none" dirty="0"/>
          </a:p>
        </p:txBody>
      </p:sp>
    </p:spTree>
    <p:extLst>
      <p:ext uri="{BB962C8B-B14F-4D97-AF65-F5344CB8AC3E}">
        <p14:creationId xmlns:p14="http://schemas.microsoft.com/office/powerpoint/2010/main" val="1216773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556657"/>
          </a:xfrm>
        </p:spPr>
        <p:txBody>
          <a:bodyPr>
            <a:normAutofit fontScale="90000"/>
          </a:bodyPr>
          <a:lstStyle/>
          <a:p>
            <a:r>
              <a:rPr lang="es-MX" dirty="0" smtClean="0"/>
              <a:t>Teoría del comportamiento humano </a:t>
            </a:r>
            <a:br>
              <a:rPr lang="es-MX" dirty="0" smtClean="0"/>
            </a:br>
            <a:r>
              <a:rPr lang="es-MX" sz="2000" dirty="0" smtClean="0"/>
              <a:t>e. mayo</a:t>
            </a:r>
            <a:endParaRPr lang="es-MX" sz="2000" dirty="0"/>
          </a:p>
        </p:txBody>
      </p:sp>
      <p:pic>
        <p:nvPicPr>
          <p:cNvPr id="5" name="Marcador de contenido 4"/>
          <p:cNvPicPr>
            <a:picLocks noGrp="1" noChangeAspect="1"/>
          </p:cNvPicPr>
          <p:nvPr>
            <p:ph sz="quarter" idx="13"/>
          </p:nvPr>
        </p:nvPicPr>
        <p:blipFill>
          <a:blip r:embed="rId2"/>
          <a:stretch>
            <a:fillRect/>
          </a:stretch>
        </p:blipFill>
        <p:spPr>
          <a:xfrm>
            <a:off x="5892006" y="1132114"/>
            <a:ext cx="5385594" cy="4430486"/>
          </a:xfrm>
          <a:prstGeom prst="rect">
            <a:avLst/>
          </a:prstGeom>
        </p:spPr>
      </p:pic>
      <p:sp>
        <p:nvSpPr>
          <p:cNvPr id="4" name="Marcador de texto 3"/>
          <p:cNvSpPr>
            <a:spLocks noGrp="1"/>
          </p:cNvSpPr>
          <p:nvPr>
            <p:ph type="body" sz="half" idx="2"/>
          </p:nvPr>
        </p:nvSpPr>
        <p:spPr>
          <a:xfrm>
            <a:off x="913774" y="2166257"/>
            <a:ext cx="3935689" cy="3951514"/>
          </a:xfrm>
        </p:spPr>
        <p:txBody>
          <a:bodyPr>
            <a:normAutofit fontScale="92500"/>
          </a:bodyPr>
          <a:lstStyle/>
          <a:p>
            <a:pPr algn="just"/>
            <a:r>
              <a:rPr lang="es-MX" dirty="0" smtClean="0"/>
              <a:t>*</a:t>
            </a:r>
            <a:r>
              <a:rPr lang="es-MX" cap="none" dirty="0" smtClean="0"/>
              <a:t>Se otorga mayor importancia al hombre, haciendo de su conducta el punto central de la acción administrativa.</a:t>
            </a:r>
          </a:p>
          <a:p>
            <a:pPr algn="just"/>
            <a:r>
              <a:rPr lang="es-MX" cap="none" dirty="0" smtClean="0"/>
              <a:t> *El aspecto afectivo y social elevan la moral de los trabajadores, otorgándole reconocimiento.</a:t>
            </a:r>
          </a:p>
          <a:p>
            <a:pPr algn="just"/>
            <a:r>
              <a:rPr lang="es-MX" cap="none" dirty="0" smtClean="0"/>
              <a:t>*Ocuparse de los aspectos éticos e ideológicos para respetar la dignidad del hombre</a:t>
            </a:r>
          </a:p>
          <a:p>
            <a:pPr algn="just"/>
            <a:r>
              <a:rPr lang="es-MX" cap="none" dirty="0" smtClean="0"/>
              <a:t>*Mejorar las relaciones humanas a través de la aplicación de las ciencias de la conducta.</a:t>
            </a:r>
          </a:p>
          <a:p>
            <a:pPr algn="just"/>
            <a:r>
              <a:rPr lang="es-MX" cap="none" dirty="0" smtClean="0"/>
              <a:t>*Satisfacción de las necesidades psicológicas y de grupo, a través de la motivación, participación, etc.</a:t>
            </a:r>
            <a:endParaRPr lang="es-MX" dirty="0"/>
          </a:p>
        </p:txBody>
      </p:sp>
      <p:sp>
        <p:nvSpPr>
          <p:cNvPr id="6" name="Rectángulo 5"/>
          <p:cNvSpPr/>
          <p:nvPr/>
        </p:nvSpPr>
        <p:spPr>
          <a:xfrm>
            <a:off x="5892006" y="5797621"/>
            <a:ext cx="6096000" cy="415498"/>
          </a:xfrm>
          <a:prstGeom prst="rect">
            <a:avLst/>
          </a:prstGeom>
        </p:spPr>
        <p:txBody>
          <a:bodyPr>
            <a:spAutoFit/>
          </a:bodyPr>
          <a:lstStyle/>
          <a:p>
            <a:r>
              <a:rPr lang="es-MX" sz="1050" dirty="0"/>
              <a:t>http://3.bp.blogspot.com/-Z3dPKwSyX6o/UDFm99uhAWI/AAAAAAAAAHU/YoOZY5HB2eM/s1600/HUM2.png</a:t>
            </a:r>
          </a:p>
        </p:txBody>
      </p:sp>
    </p:spTree>
    <p:extLst>
      <p:ext uri="{BB962C8B-B14F-4D97-AF65-F5344CB8AC3E}">
        <p14:creationId xmlns:p14="http://schemas.microsoft.com/office/powerpoint/2010/main" val="3411033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338943"/>
          </a:xfrm>
        </p:spPr>
        <p:txBody>
          <a:bodyPr/>
          <a:lstStyle/>
          <a:p>
            <a:r>
              <a:rPr lang="es-MX" dirty="0" smtClean="0"/>
              <a:t>Desarrollo organizacional</a:t>
            </a:r>
            <a:br>
              <a:rPr lang="es-MX" dirty="0" smtClean="0"/>
            </a:br>
            <a:r>
              <a:rPr lang="es-MX" sz="2000" dirty="0" err="1" smtClean="0"/>
              <a:t>bennis</a:t>
            </a:r>
            <a:r>
              <a:rPr lang="es-MX" sz="2000" dirty="0" smtClean="0"/>
              <a:t> &amp; </a:t>
            </a:r>
            <a:r>
              <a:rPr lang="es-MX" sz="2000" dirty="0" err="1" smtClean="0"/>
              <a:t>Beckhard</a:t>
            </a:r>
            <a:endParaRPr lang="es-MX" sz="2000" dirty="0"/>
          </a:p>
        </p:txBody>
      </p:sp>
      <p:pic>
        <p:nvPicPr>
          <p:cNvPr id="5" name="Marcador de contenido 4"/>
          <p:cNvPicPr>
            <a:picLocks noGrp="1" noChangeAspect="1"/>
          </p:cNvPicPr>
          <p:nvPr>
            <p:ph sz="quarter" idx="13"/>
          </p:nvPr>
        </p:nvPicPr>
        <p:blipFill>
          <a:blip r:embed="rId2"/>
          <a:stretch>
            <a:fillRect/>
          </a:stretch>
        </p:blipFill>
        <p:spPr>
          <a:xfrm>
            <a:off x="5139531" y="816430"/>
            <a:ext cx="6421098" cy="5355770"/>
          </a:xfrm>
          <a:prstGeom prst="rect">
            <a:avLst/>
          </a:prstGeom>
        </p:spPr>
      </p:pic>
      <p:sp>
        <p:nvSpPr>
          <p:cNvPr id="4" name="Marcador de texto 3"/>
          <p:cNvSpPr>
            <a:spLocks noGrp="1"/>
          </p:cNvSpPr>
          <p:nvPr>
            <p:ph type="body" sz="half" idx="2"/>
          </p:nvPr>
        </p:nvSpPr>
        <p:spPr>
          <a:xfrm>
            <a:off x="913774" y="2590800"/>
            <a:ext cx="3935689" cy="3581400"/>
          </a:xfrm>
        </p:spPr>
        <p:txBody>
          <a:bodyPr>
            <a:normAutofit/>
          </a:bodyPr>
          <a:lstStyle/>
          <a:p>
            <a:pPr algn="just"/>
            <a:r>
              <a:rPr lang="es-MX" dirty="0" smtClean="0"/>
              <a:t>*I</a:t>
            </a:r>
            <a:r>
              <a:rPr lang="es-MX" cap="none" dirty="0" smtClean="0"/>
              <a:t>mplica la reestructuración de los sistemas tradicionales de la organización, incluyendo la participación y desarrollo de los recursos humanos.</a:t>
            </a:r>
          </a:p>
          <a:p>
            <a:pPr algn="just"/>
            <a:r>
              <a:rPr lang="es-MX" cap="none" dirty="0" smtClean="0"/>
              <a:t>*Se implementa para satisfacer problemas de crecimiento, revitalización, satisfacción y desarrollo humano y problemas de eficiencia organizacional.</a:t>
            </a:r>
          </a:p>
          <a:p>
            <a:pPr algn="just"/>
            <a:r>
              <a:rPr lang="es-MX" cap="none" dirty="0" smtClean="0"/>
              <a:t>*Eficiencia en la capacidad de los grupos funcionales y desarrollar mejores métodos de solución de conflictos. </a:t>
            </a:r>
            <a:endParaRPr lang="es-MX" cap="none" dirty="0"/>
          </a:p>
        </p:txBody>
      </p:sp>
      <p:sp>
        <p:nvSpPr>
          <p:cNvPr id="6" name="Rectángulo 5"/>
          <p:cNvSpPr/>
          <p:nvPr/>
        </p:nvSpPr>
        <p:spPr>
          <a:xfrm>
            <a:off x="5061857" y="6172200"/>
            <a:ext cx="6096000" cy="430887"/>
          </a:xfrm>
          <a:prstGeom prst="rect">
            <a:avLst/>
          </a:prstGeom>
        </p:spPr>
        <p:txBody>
          <a:bodyPr>
            <a:spAutoFit/>
          </a:bodyPr>
          <a:lstStyle/>
          <a:p>
            <a:r>
              <a:rPr lang="es-MX" sz="1100" dirty="0"/>
              <a:t>https://image.slidesharecdn.com/teoriadeadministracion-150208003911-conversion-gate02/95/teoria-de-administracion-5-638.jpg?cb=1423356006</a:t>
            </a:r>
          </a:p>
        </p:txBody>
      </p:sp>
    </p:spTree>
    <p:extLst>
      <p:ext uri="{BB962C8B-B14F-4D97-AF65-F5344CB8AC3E}">
        <p14:creationId xmlns:p14="http://schemas.microsoft.com/office/powerpoint/2010/main" val="2520229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382486"/>
          </a:xfrm>
        </p:spPr>
        <p:txBody>
          <a:bodyPr>
            <a:normAutofit fontScale="90000"/>
          </a:bodyPr>
          <a:lstStyle/>
          <a:p>
            <a:r>
              <a:rPr lang="es-MX" dirty="0" smtClean="0"/>
              <a:t>Administración japonesa </a:t>
            </a:r>
            <a:br>
              <a:rPr lang="es-MX" dirty="0" smtClean="0"/>
            </a:br>
            <a:r>
              <a:rPr lang="es-MX" dirty="0" smtClean="0"/>
              <a:t>teoría z</a:t>
            </a:r>
            <a:endParaRPr lang="es-MX" dirty="0"/>
          </a:p>
        </p:txBody>
      </p:sp>
      <p:pic>
        <p:nvPicPr>
          <p:cNvPr id="5" name="Marcador de contenido 4"/>
          <p:cNvPicPr>
            <a:picLocks noGrp="1" noChangeAspect="1"/>
          </p:cNvPicPr>
          <p:nvPr>
            <p:ph sz="quarter" idx="13"/>
          </p:nvPr>
        </p:nvPicPr>
        <p:blipFill>
          <a:blip r:embed="rId2"/>
          <a:stretch>
            <a:fillRect/>
          </a:stretch>
        </p:blipFill>
        <p:spPr>
          <a:xfrm>
            <a:off x="5139530" y="1490662"/>
            <a:ext cx="5975965" cy="3865109"/>
          </a:xfrm>
          <a:prstGeom prst="rect">
            <a:avLst/>
          </a:prstGeom>
        </p:spPr>
      </p:pic>
      <p:sp>
        <p:nvSpPr>
          <p:cNvPr id="4" name="Marcador de texto 3"/>
          <p:cNvSpPr>
            <a:spLocks noGrp="1"/>
          </p:cNvSpPr>
          <p:nvPr>
            <p:ph type="body" sz="half" idx="2"/>
          </p:nvPr>
        </p:nvSpPr>
        <p:spPr>
          <a:xfrm>
            <a:off x="718458" y="2100943"/>
            <a:ext cx="4131006" cy="3940628"/>
          </a:xfrm>
        </p:spPr>
        <p:txBody>
          <a:bodyPr>
            <a:normAutofit fontScale="92500"/>
          </a:bodyPr>
          <a:lstStyle/>
          <a:p>
            <a:pPr algn="just"/>
            <a:r>
              <a:rPr lang="es-MX" dirty="0" smtClean="0"/>
              <a:t>*S</a:t>
            </a:r>
            <a:r>
              <a:rPr lang="es-MX" cap="none" dirty="0" smtClean="0"/>
              <a:t>e consigue mayor productividad al implicar a los trabajadores en el proceso de la empresa, basados en la confianza, la sutileza, la intimidad. </a:t>
            </a:r>
          </a:p>
          <a:p>
            <a:pPr algn="just"/>
            <a:r>
              <a:rPr lang="es-MX" cap="none" dirty="0" smtClean="0"/>
              <a:t>*Propiciar una actitud favorable para la cooperación, el rendimiento, la confianza y la seguridad que deposita el trabajador en sus compañeros y en la organización.</a:t>
            </a:r>
          </a:p>
          <a:p>
            <a:pPr algn="just"/>
            <a:r>
              <a:rPr lang="es-MX" cap="none" dirty="0" smtClean="0"/>
              <a:t>*El trabajador al tener empleo de por vida, tiene seguridad de su trabajo. </a:t>
            </a:r>
          </a:p>
          <a:p>
            <a:pPr algn="just"/>
            <a:r>
              <a:rPr lang="es-MX" cap="none" dirty="0" smtClean="0"/>
              <a:t>*Se que el trabajador sea experto en el conocimiento de sus funciones y responde ante la organización y la cooperación con los demás.  </a:t>
            </a:r>
          </a:p>
          <a:p>
            <a:endParaRPr lang="es-MX" cap="none" dirty="0"/>
          </a:p>
        </p:txBody>
      </p:sp>
      <p:sp>
        <p:nvSpPr>
          <p:cNvPr id="6" name="Rectángulo 5"/>
          <p:cNvSpPr/>
          <p:nvPr/>
        </p:nvSpPr>
        <p:spPr>
          <a:xfrm>
            <a:off x="5019495" y="5558135"/>
            <a:ext cx="6096000" cy="415498"/>
          </a:xfrm>
          <a:prstGeom prst="rect">
            <a:avLst/>
          </a:prstGeom>
        </p:spPr>
        <p:txBody>
          <a:bodyPr>
            <a:spAutoFit/>
          </a:bodyPr>
          <a:lstStyle/>
          <a:p>
            <a:r>
              <a:rPr lang="es-MX" sz="1050" dirty="0"/>
              <a:t>https://image.slidesharecdn.com/teoraz-170422224531/95/teora-z-william-ouchi-9-638.jpg?cb=1492901270</a:t>
            </a:r>
          </a:p>
        </p:txBody>
      </p:sp>
    </p:spTree>
    <p:extLst>
      <p:ext uri="{BB962C8B-B14F-4D97-AF65-F5344CB8AC3E}">
        <p14:creationId xmlns:p14="http://schemas.microsoft.com/office/powerpoint/2010/main" val="2838374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257837"/>
          </a:xfrm>
        </p:spPr>
        <p:txBody>
          <a:bodyPr/>
          <a:lstStyle/>
          <a:p>
            <a:r>
              <a:rPr lang="es-MX" dirty="0" smtClean="0"/>
              <a:t>Enfoque sistémico</a:t>
            </a:r>
            <a:br>
              <a:rPr lang="es-MX" dirty="0" smtClean="0"/>
            </a:br>
            <a:endParaRPr lang="es-MX" dirty="0"/>
          </a:p>
        </p:txBody>
      </p:sp>
      <p:pic>
        <p:nvPicPr>
          <p:cNvPr id="7" name="Marcador de contenido 6"/>
          <p:cNvPicPr>
            <a:picLocks noGrp="1" noChangeAspect="1"/>
          </p:cNvPicPr>
          <p:nvPr>
            <p:ph sz="quarter" idx="13"/>
          </p:nvPr>
        </p:nvPicPr>
        <p:blipFill>
          <a:blip r:embed="rId2"/>
          <a:stretch>
            <a:fillRect/>
          </a:stretch>
        </p:blipFill>
        <p:spPr>
          <a:xfrm>
            <a:off x="5139531" y="919162"/>
            <a:ext cx="6076950" cy="4562475"/>
          </a:xfrm>
          <a:prstGeom prst="rect">
            <a:avLst/>
          </a:prstGeom>
        </p:spPr>
      </p:pic>
      <p:sp>
        <p:nvSpPr>
          <p:cNvPr id="4" name="Marcador de texto 3"/>
          <p:cNvSpPr>
            <a:spLocks noGrp="1"/>
          </p:cNvSpPr>
          <p:nvPr>
            <p:ph type="body" sz="half" idx="2"/>
          </p:nvPr>
        </p:nvSpPr>
        <p:spPr>
          <a:xfrm>
            <a:off x="913774" y="1867437"/>
            <a:ext cx="3935689" cy="4339261"/>
          </a:xfrm>
        </p:spPr>
        <p:txBody>
          <a:bodyPr>
            <a:noAutofit/>
          </a:bodyPr>
          <a:lstStyle/>
          <a:p>
            <a:r>
              <a:rPr lang="es-MX" sz="1800" cap="none" dirty="0"/>
              <a:t>La Organización es un sistema creado por el hombre y mantiene una dinámica interacción con su medio ambiente (clientes, proveedores, competidores, entidades y agentes externos). Influye sobre el medio ambiente y recibe influencia de él. Es un sistema integrado por diversas partes o unidades relacionadas entre sí, que trabajan en armonía (</a:t>
            </a:r>
            <a:r>
              <a:rPr lang="es-MX" sz="1800" cap="none" dirty="0" err="1"/>
              <a:t>sinergía</a:t>
            </a:r>
            <a:r>
              <a:rPr lang="es-MX" sz="1800" cap="none" dirty="0"/>
              <a:t>) con la finalidad de alcanzar una serie de objetivos, tanto de la organización como de sus participantes. </a:t>
            </a:r>
            <a:endParaRPr lang="es-MX" sz="1800" cap="none" dirty="0"/>
          </a:p>
        </p:txBody>
      </p:sp>
      <p:sp>
        <p:nvSpPr>
          <p:cNvPr id="8" name="Rectángulo 7"/>
          <p:cNvSpPr/>
          <p:nvPr/>
        </p:nvSpPr>
        <p:spPr>
          <a:xfrm>
            <a:off x="5185174" y="5791200"/>
            <a:ext cx="6096000" cy="415498"/>
          </a:xfrm>
          <a:prstGeom prst="rect">
            <a:avLst/>
          </a:prstGeom>
        </p:spPr>
        <p:txBody>
          <a:bodyPr>
            <a:spAutoFit/>
          </a:bodyPr>
          <a:lstStyle/>
          <a:p>
            <a:r>
              <a:rPr lang="es-MX" sz="1050" dirty="0"/>
              <a:t>https://image.slidesharecdn.com/escuelasistematicaenviar-130930133404-phpapp02/95/escuela-sistemtica-de-la-administracion-4-638.jpg?cb=1380548089</a:t>
            </a:r>
          </a:p>
        </p:txBody>
      </p:sp>
    </p:spTree>
    <p:extLst>
      <p:ext uri="{BB962C8B-B14F-4D97-AF65-F5344CB8AC3E}">
        <p14:creationId xmlns:p14="http://schemas.microsoft.com/office/powerpoint/2010/main" val="3466858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129048"/>
          </a:xfrm>
        </p:spPr>
        <p:txBody>
          <a:bodyPr/>
          <a:lstStyle/>
          <a:p>
            <a:r>
              <a:rPr lang="es-MX" dirty="0" smtClean="0"/>
              <a:t>Tecnología y administración </a:t>
            </a:r>
            <a:endParaRPr lang="es-MX" dirty="0"/>
          </a:p>
        </p:txBody>
      </p:sp>
      <p:pic>
        <p:nvPicPr>
          <p:cNvPr id="5" name="Marcador de contenido 4"/>
          <p:cNvPicPr>
            <a:picLocks noGrp="1" noChangeAspect="1"/>
          </p:cNvPicPr>
          <p:nvPr>
            <p:ph sz="quarter" idx="13"/>
          </p:nvPr>
        </p:nvPicPr>
        <p:blipFill>
          <a:blip r:embed="rId2"/>
          <a:stretch>
            <a:fillRect/>
          </a:stretch>
        </p:blipFill>
        <p:spPr>
          <a:xfrm>
            <a:off x="5733648" y="1239514"/>
            <a:ext cx="5814409" cy="4234007"/>
          </a:xfrm>
          <a:prstGeom prst="rect">
            <a:avLst/>
          </a:prstGeom>
        </p:spPr>
      </p:pic>
      <p:sp>
        <p:nvSpPr>
          <p:cNvPr id="4" name="Marcador de texto 3"/>
          <p:cNvSpPr>
            <a:spLocks noGrp="1"/>
          </p:cNvSpPr>
          <p:nvPr>
            <p:ph type="body" sz="half" idx="2"/>
          </p:nvPr>
        </p:nvSpPr>
        <p:spPr>
          <a:xfrm>
            <a:off x="669702" y="1906073"/>
            <a:ext cx="4179762" cy="4121240"/>
          </a:xfrm>
        </p:spPr>
        <p:txBody>
          <a:bodyPr>
            <a:normAutofit fontScale="92500"/>
          </a:bodyPr>
          <a:lstStyle/>
          <a:p>
            <a:r>
              <a:rPr lang="es-MX" cap="none" dirty="0" smtClean="0"/>
              <a:t>Es la aplicación de un conjunto de prácticas que le permiten establecer una estrategia en materia de tecnología congruente con sus planes de negocio.</a:t>
            </a:r>
          </a:p>
          <a:p>
            <a:r>
              <a:rPr lang="es-MX" cap="none" dirty="0" smtClean="0"/>
              <a:t>   En el ambiente empresarial la gestión tecnológica se revela en sus planes, políticas y estrategias tecnológicas para la adquisición, uso y creación de tecnología, así como cuando se asume la innovación como eje de las estrategias de desarrollo de los negocios. También es evidente cuando en la cultura de las empresas se ha logrado "crear una mentalidad innovadora, enfocada hacia el aprendizaje permanente que sirva de sustento al crecimiento de la competitividad en el largo plazo" </a:t>
            </a:r>
            <a:endParaRPr lang="es-MX" cap="none" dirty="0"/>
          </a:p>
        </p:txBody>
      </p:sp>
      <p:sp>
        <p:nvSpPr>
          <p:cNvPr id="6" name="Rectángulo 5"/>
          <p:cNvSpPr/>
          <p:nvPr/>
        </p:nvSpPr>
        <p:spPr>
          <a:xfrm>
            <a:off x="5452057" y="5578579"/>
            <a:ext cx="6096000" cy="415498"/>
          </a:xfrm>
          <a:prstGeom prst="rect">
            <a:avLst/>
          </a:prstGeom>
        </p:spPr>
        <p:txBody>
          <a:bodyPr>
            <a:spAutoFit/>
          </a:bodyPr>
          <a:lstStyle/>
          <a:p>
            <a:r>
              <a:rPr lang="es-MX" sz="1050" dirty="0"/>
              <a:t>http://3.bp.blogspot.com/_ZIWCNUDXgzQ/Swwh0-dRpvI/AAAAAAAAAB0/J9CZK7Td5Gs/s1600/gestion+1.bmp</a:t>
            </a:r>
          </a:p>
        </p:txBody>
      </p:sp>
    </p:spTree>
    <p:extLst>
      <p:ext uri="{BB962C8B-B14F-4D97-AF65-F5344CB8AC3E}">
        <p14:creationId xmlns:p14="http://schemas.microsoft.com/office/powerpoint/2010/main" val="14884706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1347989"/>
          </a:xfrm>
        </p:spPr>
        <p:txBody>
          <a:bodyPr/>
          <a:lstStyle/>
          <a:p>
            <a:r>
              <a:rPr lang="es-MX" dirty="0" smtClean="0"/>
              <a:t>Teoría matemática</a:t>
            </a:r>
            <a:br>
              <a:rPr lang="es-MX" dirty="0" smtClean="0"/>
            </a:br>
            <a:endParaRPr lang="es-MX" dirty="0"/>
          </a:p>
        </p:txBody>
      </p:sp>
      <p:sp>
        <p:nvSpPr>
          <p:cNvPr id="4" name="Marcador de texto 3"/>
          <p:cNvSpPr>
            <a:spLocks noGrp="1"/>
          </p:cNvSpPr>
          <p:nvPr>
            <p:ph type="body" sz="half" idx="2"/>
          </p:nvPr>
        </p:nvSpPr>
        <p:spPr>
          <a:xfrm>
            <a:off x="913774" y="2047741"/>
            <a:ext cx="3935689" cy="3743459"/>
          </a:xfrm>
        </p:spPr>
        <p:txBody>
          <a:bodyPr>
            <a:normAutofit/>
          </a:bodyPr>
          <a:lstStyle/>
          <a:p>
            <a:r>
              <a:rPr lang="es-MX" sz="1800" cap="none" dirty="0" smtClean="0"/>
              <a:t>La administración es una entidad lógica expresable a través de símbolos matemáticos como relaciones y datos que se pueden medir</a:t>
            </a:r>
          </a:p>
          <a:p>
            <a:r>
              <a:rPr lang="es-MX" sz="1800" cap="none" dirty="0" smtClean="0"/>
              <a:t>Su aplicación es básica en la toma de decisiones </a:t>
            </a:r>
          </a:p>
          <a:p>
            <a:r>
              <a:rPr lang="es-MX" sz="1800" cap="none" dirty="0" smtClean="0"/>
              <a:t>Es de gran utilidad en el control de inventarios, de producción, </a:t>
            </a:r>
            <a:r>
              <a:rPr lang="es-MX" sz="1800" cap="none" dirty="0" err="1" smtClean="0"/>
              <a:t>prefactibilidad</a:t>
            </a:r>
            <a:r>
              <a:rPr lang="es-MX" sz="1800" cap="none" dirty="0" smtClean="0"/>
              <a:t>,  de ventas.  </a:t>
            </a:r>
          </a:p>
          <a:p>
            <a:endParaRPr lang="es-MX" dirty="0"/>
          </a:p>
        </p:txBody>
      </p:sp>
      <p:sp>
        <p:nvSpPr>
          <p:cNvPr id="6" name="Rectángulo 5"/>
          <p:cNvSpPr/>
          <p:nvPr/>
        </p:nvSpPr>
        <p:spPr>
          <a:xfrm>
            <a:off x="5340440" y="5565699"/>
            <a:ext cx="6096000" cy="461665"/>
          </a:xfrm>
          <a:prstGeom prst="rect">
            <a:avLst/>
          </a:prstGeom>
        </p:spPr>
        <p:txBody>
          <a:bodyPr>
            <a:spAutoFit/>
          </a:bodyPr>
          <a:lstStyle/>
          <a:p>
            <a:endParaRPr lang="es-MX" sz="1200" dirty="0" smtClean="0"/>
          </a:p>
          <a:p>
            <a:endParaRPr lang="es-MX" sz="1200" dirty="0"/>
          </a:p>
        </p:txBody>
      </p:sp>
      <p:sp>
        <p:nvSpPr>
          <p:cNvPr id="7" name="Marcador de contenido 6"/>
          <p:cNvSpPr>
            <a:spLocks noGrp="1"/>
          </p:cNvSpPr>
          <p:nvPr>
            <p:ph sz="quarter" idx="13"/>
          </p:nvPr>
        </p:nvSpPr>
        <p:spPr/>
        <p:txBody>
          <a:bodyPr>
            <a:normAutofit lnSpcReduction="10000"/>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pPr marL="0" indent="0">
              <a:buNone/>
            </a:pPr>
            <a:endParaRPr lang="es-MX" sz="1200" dirty="0" smtClean="0"/>
          </a:p>
          <a:p>
            <a:pPr marL="0" indent="0">
              <a:buNone/>
            </a:pPr>
            <a:endParaRPr lang="es-MX" sz="1200" dirty="0"/>
          </a:p>
          <a:p>
            <a:pPr marL="0" indent="0">
              <a:buNone/>
            </a:pPr>
            <a:endParaRPr lang="es-MX" sz="1200" dirty="0" smtClean="0"/>
          </a:p>
          <a:p>
            <a:pPr marL="0" indent="0">
              <a:buNone/>
            </a:pPr>
            <a:endParaRPr lang="es-MX" sz="1200" dirty="0"/>
          </a:p>
          <a:p>
            <a:pPr marL="0" indent="0">
              <a:buNone/>
            </a:pPr>
            <a:r>
              <a:rPr lang="es-MX" sz="1200" dirty="0" smtClean="0"/>
              <a:t>http</a:t>
            </a:r>
            <a:r>
              <a:rPr lang="es-MX" sz="1200" dirty="0"/>
              <a:t>://4.bp.blogspot.com/--5strBVAIAA/TamlGJaU_GI/AAAAAAAAAHU/3p6eON6HH-I/s1600/TEORIA+DE+MATEMATICA+2.png</a:t>
            </a:r>
          </a:p>
        </p:txBody>
      </p:sp>
      <p:pic>
        <p:nvPicPr>
          <p:cNvPr id="8" name="Imagen 7"/>
          <p:cNvPicPr>
            <a:picLocks noChangeAspect="1"/>
          </p:cNvPicPr>
          <p:nvPr/>
        </p:nvPicPr>
        <p:blipFill>
          <a:blip r:embed="rId2"/>
          <a:stretch>
            <a:fillRect/>
          </a:stretch>
        </p:blipFill>
        <p:spPr>
          <a:xfrm>
            <a:off x="5340440" y="1051714"/>
            <a:ext cx="5116682" cy="4037527"/>
          </a:xfrm>
          <a:prstGeom prst="rect">
            <a:avLst/>
          </a:prstGeom>
        </p:spPr>
      </p:pic>
    </p:spTree>
    <p:extLst>
      <p:ext uri="{BB962C8B-B14F-4D97-AF65-F5344CB8AC3E}">
        <p14:creationId xmlns:p14="http://schemas.microsoft.com/office/powerpoint/2010/main" val="906763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094373"/>
          </a:xfrm>
        </p:spPr>
        <p:txBody>
          <a:bodyPr/>
          <a:lstStyle/>
          <a:p>
            <a:r>
              <a:rPr lang="es-MX" cap="none" dirty="0"/>
              <a:t>Guion explicativo </a:t>
            </a:r>
            <a:endParaRPr lang="es-MX" dirty="0"/>
          </a:p>
        </p:txBody>
      </p:sp>
      <p:sp>
        <p:nvSpPr>
          <p:cNvPr id="3" name="Marcador de contenido 2"/>
          <p:cNvSpPr>
            <a:spLocks noGrp="1"/>
          </p:cNvSpPr>
          <p:nvPr>
            <p:ph sz="quarter" idx="13"/>
          </p:nvPr>
        </p:nvSpPr>
        <p:spPr>
          <a:xfrm>
            <a:off x="913774" y="1841680"/>
            <a:ext cx="10363826" cy="3949520"/>
          </a:xfrm>
        </p:spPr>
        <p:txBody>
          <a:bodyPr>
            <a:normAutofit/>
          </a:bodyPr>
          <a:lstStyle/>
          <a:p>
            <a:pPr algn="just"/>
            <a:r>
              <a:rPr lang="es-MX" cap="none" dirty="0" smtClean="0"/>
              <a:t>Con este material se presentan conceptos básicos de la administración , desde su evolución histórica hasta los enfoques de las diferentes teorías administrativas.</a:t>
            </a:r>
          </a:p>
          <a:p>
            <a:pPr algn="just"/>
            <a:r>
              <a:rPr lang="es-MX" cap="none" dirty="0" smtClean="0"/>
              <a:t>El alumno a través del análisis y reflexión de los conceptos, esta en posibilidades de argumentar que tipo de administración  emplea  cada negociación de su entorno, distinguiendo claramente sus principios, tipología, características y enfoque administrativo. </a:t>
            </a:r>
          </a:p>
          <a:p>
            <a:pPr algn="just"/>
            <a:r>
              <a:rPr lang="es-MX" cap="none" dirty="0" smtClean="0"/>
              <a:t>Con estos  conocimientos se promueve en el estudiante las diferentes dimensiones declarativas y actitudinales para decidir la elección de su carrera profesional desarrollando las competencias disciplinares en el área de ciencias sociales y  desarrollar  una cultura emprendedora para su vida diaria.</a:t>
            </a:r>
            <a:endParaRPr lang="es-MX" cap="none" dirty="0"/>
          </a:p>
        </p:txBody>
      </p:sp>
    </p:spTree>
    <p:extLst>
      <p:ext uri="{BB962C8B-B14F-4D97-AF65-F5344CB8AC3E}">
        <p14:creationId xmlns:p14="http://schemas.microsoft.com/office/powerpoint/2010/main" val="6259081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de los sistemas </a:t>
            </a:r>
            <a:endParaRPr lang="es-MX" dirty="0"/>
          </a:p>
        </p:txBody>
      </p:sp>
      <p:pic>
        <p:nvPicPr>
          <p:cNvPr id="5" name="Marcador de contenido 4"/>
          <p:cNvPicPr>
            <a:picLocks noGrp="1" noChangeAspect="1"/>
          </p:cNvPicPr>
          <p:nvPr>
            <p:ph sz="quarter" idx="13"/>
          </p:nvPr>
        </p:nvPicPr>
        <p:blipFill>
          <a:blip r:embed="rId2"/>
          <a:stretch>
            <a:fillRect/>
          </a:stretch>
        </p:blipFill>
        <p:spPr>
          <a:xfrm>
            <a:off x="5614416" y="1581771"/>
            <a:ext cx="5127180" cy="3237257"/>
          </a:xfrm>
          <a:prstGeom prst="rect">
            <a:avLst/>
          </a:prstGeom>
        </p:spPr>
      </p:pic>
      <p:sp>
        <p:nvSpPr>
          <p:cNvPr id="4" name="Marcador de texto 3"/>
          <p:cNvSpPr>
            <a:spLocks noGrp="1"/>
          </p:cNvSpPr>
          <p:nvPr>
            <p:ph type="body" sz="half" idx="2"/>
          </p:nvPr>
        </p:nvSpPr>
        <p:spPr>
          <a:xfrm>
            <a:off x="843507" y="2632852"/>
            <a:ext cx="3935689" cy="3158348"/>
          </a:xfrm>
        </p:spPr>
        <p:txBody>
          <a:bodyPr/>
          <a:lstStyle/>
          <a:p>
            <a:r>
              <a:rPr lang="es-MX" cap="none" dirty="0"/>
              <a:t>Los sistemas son el punto fundamental en el que se basa la administración </a:t>
            </a:r>
          </a:p>
          <a:p>
            <a:r>
              <a:rPr lang="es-MX" cap="none" dirty="0"/>
              <a:t>La organización no se diseña en base a la división departamental, sino en base a los requerimientos de los sistemas individuales</a:t>
            </a:r>
          </a:p>
          <a:p>
            <a:r>
              <a:rPr lang="es-MX" cap="none" dirty="0"/>
              <a:t>El funcionamiento de la administración esta ayudado por el procesamiento de datos </a:t>
            </a:r>
          </a:p>
          <a:p>
            <a:endParaRPr lang="es-MX" dirty="0"/>
          </a:p>
        </p:txBody>
      </p:sp>
      <p:sp>
        <p:nvSpPr>
          <p:cNvPr id="6" name="Rectángulo 5"/>
          <p:cNvSpPr/>
          <p:nvPr/>
        </p:nvSpPr>
        <p:spPr>
          <a:xfrm>
            <a:off x="5125713" y="5652700"/>
            <a:ext cx="6104586" cy="276999"/>
          </a:xfrm>
          <a:prstGeom prst="rect">
            <a:avLst/>
          </a:prstGeom>
        </p:spPr>
        <p:txBody>
          <a:bodyPr wrap="square">
            <a:spAutoFit/>
          </a:bodyPr>
          <a:lstStyle/>
          <a:p>
            <a:r>
              <a:rPr lang="es-MX" sz="1200" dirty="0"/>
              <a:t>https://danteruedasite.files.wordpress.com/2015/06/teor_a_de_sistemas.jpg</a:t>
            </a:r>
          </a:p>
        </p:txBody>
      </p:sp>
    </p:spTree>
    <p:extLst>
      <p:ext uri="{BB962C8B-B14F-4D97-AF65-F5344CB8AC3E}">
        <p14:creationId xmlns:p14="http://schemas.microsoft.com/office/powerpoint/2010/main" val="1120729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72401"/>
          </a:xfrm>
        </p:spPr>
        <p:txBody>
          <a:bodyPr/>
          <a:lstStyle/>
          <a:p>
            <a:r>
              <a:rPr lang="es-MX" cap="none" dirty="0" smtClean="0"/>
              <a:t>Bibliografía</a:t>
            </a:r>
            <a:endParaRPr lang="es-MX" cap="none" dirty="0"/>
          </a:p>
        </p:txBody>
      </p:sp>
      <p:sp>
        <p:nvSpPr>
          <p:cNvPr id="3" name="Marcador de contenido 2"/>
          <p:cNvSpPr>
            <a:spLocks noGrp="1"/>
          </p:cNvSpPr>
          <p:nvPr>
            <p:ph sz="quarter" idx="13"/>
          </p:nvPr>
        </p:nvSpPr>
        <p:spPr>
          <a:xfrm>
            <a:off x="913774" y="1584102"/>
            <a:ext cx="10363826" cy="4207098"/>
          </a:xfrm>
        </p:spPr>
        <p:txBody>
          <a:bodyPr/>
          <a:lstStyle/>
          <a:p>
            <a:r>
              <a:rPr lang="es-MX" dirty="0" err="1" smtClean="0"/>
              <a:t>Münch</a:t>
            </a:r>
            <a:r>
              <a:rPr lang="es-MX" dirty="0" smtClean="0"/>
              <a:t> L. &amp; García j. 2012. fundamentos de administración. México, ed. Trillas</a:t>
            </a:r>
          </a:p>
          <a:p>
            <a:pPr marL="0" indent="0">
              <a:buNone/>
            </a:pPr>
            <a:r>
              <a:rPr lang="es-MX" dirty="0"/>
              <a:t> </a:t>
            </a:r>
            <a:r>
              <a:rPr lang="es-MX" dirty="0" smtClean="0"/>
              <a:t>  9ª edición.  </a:t>
            </a:r>
          </a:p>
          <a:p>
            <a:r>
              <a:rPr lang="es-MX" dirty="0" err="1" smtClean="0"/>
              <a:t>Mangani</a:t>
            </a:r>
            <a:r>
              <a:rPr lang="es-MX" dirty="0" smtClean="0"/>
              <a:t> f.  el enfoque sistémico de la administración. Disponible en:  </a:t>
            </a:r>
            <a:r>
              <a:rPr lang="es-MX" dirty="0" smtClean="0">
                <a:hlinkClick r:id="rId2"/>
              </a:rPr>
              <a:t>https</a:t>
            </a:r>
            <a:r>
              <a:rPr lang="es-MX" dirty="0">
                <a:hlinkClick r:id="rId2"/>
              </a:rPr>
              <a:t>://</a:t>
            </a:r>
            <a:r>
              <a:rPr lang="es-MX" dirty="0" smtClean="0">
                <a:hlinkClick r:id="rId2"/>
              </a:rPr>
              <a:t>es.slideshare.net/FelipeMangani/el-enfoque-sistmico-de-la-administracin-aportes-de-la-teora-general-de-sistemas</a:t>
            </a:r>
            <a:endParaRPr lang="es-MX" dirty="0" smtClean="0"/>
          </a:p>
          <a:p>
            <a:endParaRPr lang="es-MX" dirty="0"/>
          </a:p>
        </p:txBody>
      </p:sp>
    </p:spTree>
    <p:extLst>
      <p:ext uri="{BB962C8B-B14F-4D97-AF65-F5344CB8AC3E}">
        <p14:creationId xmlns:p14="http://schemas.microsoft.com/office/powerpoint/2010/main" val="10106219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08007"/>
          </a:xfrm>
        </p:spPr>
        <p:txBody>
          <a:bodyPr/>
          <a:lstStyle/>
          <a:p>
            <a:r>
              <a:rPr lang="es-MX" cap="none" dirty="0" err="1" smtClean="0"/>
              <a:t>Mesografía</a:t>
            </a:r>
            <a:r>
              <a:rPr lang="es-MX" cap="none" dirty="0" smtClean="0"/>
              <a:t> de imágenes</a:t>
            </a:r>
            <a:endParaRPr lang="es-MX" cap="none" dirty="0"/>
          </a:p>
        </p:txBody>
      </p:sp>
      <p:sp>
        <p:nvSpPr>
          <p:cNvPr id="3" name="Marcador de contenido 2"/>
          <p:cNvSpPr>
            <a:spLocks noGrp="1"/>
          </p:cNvSpPr>
          <p:nvPr>
            <p:ph sz="quarter" idx="13"/>
          </p:nvPr>
        </p:nvSpPr>
        <p:spPr>
          <a:xfrm>
            <a:off x="913774" y="1481070"/>
            <a:ext cx="10363826" cy="4662153"/>
          </a:xfrm>
        </p:spPr>
        <p:txBody>
          <a:bodyPr>
            <a:normAutofit fontScale="85000" lnSpcReduction="10000"/>
          </a:bodyPr>
          <a:lstStyle/>
          <a:p>
            <a:pPr marL="0" indent="0">
              <a:buNone/>
            </a:pPr>
            <a:r>
              <a:rPr lang="es-MX" sz="1200" dirty="0" smtClean="0"/>
              <a:t>https</a:t>
            </a:r>
            <a:r>
              <a:rPr lang="es-MX" sz="1200" dirty="0"/>
              <a:t>://www.google.com.mx/url?sa=i&amp;rct=j&amp;q=&amp;esrc=s&amp;source=images&amp;cd=&amp;</a:t>
            </a:r>
            <a:r>
              <a:rPr lang="es-MX" sz="1200" dirty="0" smtClean="0"/>
              <a:t>cad=rja&amp;uact=8&amp;ved=0ahUKEwiEuqXeyJ3WAhVEzlQKHQRhAcAQjRwIBQ&amp;url=http%3A%2F%2Fceavirtual.ceauniversidad.com%2Fmaterial%2F5%2Fadmon1%2F535.pdf&amp;psig=AFQjCNFvWMJGPXVdN6YTG9Ez-KEDJcyFHg&amp;ust=1505232752341025</a:t>
            </a:r>
          </a:p>
          <a:p>
            <a:r>
              <a:rPr lang="es-MX" sz="1200" dirty="0">
                <a:hlinkClick r:id="rId2"/>
              </a:rPr>
              <a:t>https://</a:t>
            </a:r>
            <a:r>
              <a:rPr lang="es-MX" sz="1200" dirty="0" smtClean="0">
                <a:hlinkClick r:id="rId2"/>
              </a:rPr>
              <a:t>creativecommons.org/licenses</a:t>
            </a:r>
            <a:endParaRPr lang="es-MX" sz="1200" dirty="0" smtClean="0"/>
          </a:p>
          <a:p>
            <a:r>
              <a:rPr lang="es-MX" sz="1200" dirty="0"/>
              <a:t>https://image.slidesharecdn.com/administracin-140811152339-phpapp01/95/administracin-y-su-definicin-7-638.jpg?cb=1407781080</a:t>
            </a:r>
          </a:p>
          <a:p>
            <a:r>
              <a:rPr lang="es-MX" sz="1200" dirty="0"/>
              <a:t>https://www.google.com.mx/url?sa=i&amp;rct=j&amp;q=&amp;esrc=s&amp;source=images&amp;cd=&amp;</a:t>
            </a:r>
            <a:r>
              <a:rPr lang="es-MX" sz="1200" dirty="0" smtClean="0"/>
              <a:t>cad=rja&amp;uact=8&amp;ved=0ahUKEwiHvZi9z53WAhWIs1QKHdK1DEYQjRwIBw&amp;url=http%3A%2F%2Fwww.losrecursoshumanos.com%2Fprincipales-teorias-administrativas-enfoques-y-representantes%2F&amp;psig=AFQjCNFmpIYLO0sd7ykoF27mO3GOvFpn2A&amp;ust=1505235975015348</a:t>
            </a:r>
            <a:endParaRPr lang="es-MX" sz="1200" dirty="0"/>
          </a:p>
          <a:p>
            <a:r>
              <a:rPr lang="es-MX" sz="1200" dirty="0" smtClean="0"/>
              <a:t>https</a:t>
            </a:r>
            <a:r>
              <a:rPr lang="es-MX" sz="1200" dirty="0"/>
              <a:t>://www.google.com.mx/url?sa=i&amp;rct=j&amp;q=&amp;esrc=s&amp;source=images&amp;cd=&amp;</a:t>
            </a:r>
            <a:r>
              <a:rPr lang="es-MX" sz="1200" dirty="0" smtClean="0"/>
              <a:t>cad=rja&amp;uact=8&amp;ved=0ahUKEwjr9d7S053WAhUrwFQKHbpnCEkQjRwIBw&amp;url=http%3A%2F%2Fmanagingcompany.blogspot.com%2Fp%2Fblog-page.html&amp;psig=AFQjCNH7a_ocPyhOxqHN8GkIPX9xkyRRjQ&amp;ust=1505237020509186</a:t>
            </a:r>
            <a:endParaRPr lang="es-MX" sz="1200" dirty="0"/>
          </a:p>
          <a:p>
            <a:r>
              <a:rPr lang="es-MX" sz="1200" dirty="0">
                <a:hlinkClick r:id="rId3"/>
              </a:rPr>
              <a:t>http://3.bp.blogspot.com/-</a:t>
            </a:r>
            <a:r>
              <a:rPr lang="es-MX" sz="1200" dirty="0" smtClean="0">
                <a:hlinkClick r:id="rId3"/>
              </a:rPr>
              <a:t>Z3dPKwSyX6o/UDFm99uhAWI/AAAAAAAAAHU/YoOZY5HB2eM/s1600/HUM2.png</a:t>
            </a:r>
            <a:endParaRPr lang="es-MX" sz="1200" dirty="0" smtClean="0"/>
          </a:p>
          <a:p>
            <a:r>
              <a:rPr lang="es-MX" sz="1200" dirty="0"/>
              <a:t>https://image.slidesharecdn.com/teoriadeadministracion-150208003911-conversion-gate02/95/teoria-de-administracion-5-638.jpg?cb=1423356006</a:t>
            </a:r>
          </a:p>
          <a:p>
            <a:r>
              <a:rPr lang="es-MX" sz="1200" dirty="0"/>
              <a:t>https://</a:t>
            </a:r>
            <a:r>
              <a:rPr lang="es-MX" sz="1200" dirty="0" smtClean="0"/>
              <a:t>image.slidesharecdn.com/teoraz-170422224531/95/teora-z-william-ouchi-9-638.jpg?cb=1492901270</a:t>
            </a:r>
          </a:p>
          <a:p>
            <a:r>
              <a:rPr lang="es-MX" sz="1200" dirty="0" smtClean="0">
                <a:hlinkClick r:id="rId4"/>
              </a:rPr>
              <a:t>https</a:t>
            </a:r>
            <a:r>
              <a:rPr lang="es-MX" sz="1200" dirty="0">
                <a:hlinkClick r:id="rId4"/>
              </a:rPr>
              <a:t>://</a:t>
            </a:r>
            <a:r>
              <a:rPr lang="es-MX" sz="1200" dirty="0" smtClean="0">
                <a:hlinkClick r:id="rId4"/>
              </a:rPr>
              <a:t>image.slidesharecdn.com/escuelasistematicaenviar-130930133404-phpapp02/95/escuela-sistemtica-de-la-administracion-4-638.jpg?cb=1380548089</a:t>
            </a:r>
            <a:endParaRPr lang="es-MX" sz="1200" dirty="0" smtClean="0"/>
          </a:p>
          <a:p>
            <a:r>
              <a:rPr lang="es-MX" sz="1200" dirty="0" smtClean="0">
                <a:hlinkClick r:id="rId5"/>
              </a:rPr>
              <a:t>http</a:t>
            </a:r>
            <a:r>
              <a:rPr lang="es-MX" sz="1200" dirty="0">
                <a:hlinkClick r:id="rId5"/>
              </a:rPr>
              <a:t>://3.bp.blogspot.com/_</a:t>
            </a:r>
            <a:r>
              <a:rPr lang="es-MX" sz="1200" dirty="0" smtClean="0">
                <a:hlinkClick r:id="rId5"/>
              </a:rPr>
              <a:t>ZIWCNUDXgzQ/Swwh0-dRpvI/AAAAAAAAAB0/J9CZK7Td5Gs/s1600/gestion+1.bmp</a:t>
            </a:r>
            <a:endParaRPr lang="es-MX" sz="1200" dirty="0" smtClean="0"/>
          </a:p>
          <a:p>
            <a:r>
              <a:rPr lang="es-MX" sz="1200" dirty="0"/>
              <a:t>http://4.bp.blogspot.com/--</a:t>
            </a:r>
            <a:r>
              <a:rPr lang="es-MX" sz="1200" dirty="0" smtClean="0"/>
              <a:t>5strBVAIAA/TamlGJaU_GI/AAAAAAAAAHU/3p6eON6HH-I/s1600/TEORIA+DE+MATEMATICA+2.png</a:t>
            </a:r>
          </a:p>
          <a:p>
            <a:r>
              <a:rPr lang="es-MX" sz="1200" dirty="0">
                <a:hlinkClick r:id="rId6"/>
              </a:rPr>
              <a:t>https://</a:t>
            </a:r>
            <a:r>
              <a:rPr lang="es-MX" sz="1200" dirty="0" smtClean="0">
                <a:hlinkClick r:id="rId6"/>
              </a:rPr>
              <a:t>danteruedasite.files.wordpress.com/2015/06/teor_a_de_sistemas.jpg</a:t>
            </a:r>
            <a:endParaRPr lang="es-MX" sz="1200" dirty="0" smtClean="0"/>
          </a:p>
          <a:p>
            <a:endParaRPr lang="es-MX" sz="1200" dirty="0" smtClean="0"/>
          </a:p>
          <a:p>
            <a:endParaRPr lang="es-MX" sz="1200" dirty="0"/>
          </a:p>
          <a:p>
            <a:endParaRPr lang="es-MX" sz="1200" dirty="0"/>
          </a:p>
        </p:txBody>
      </p:sp>
    </p:spTree>
    <p:extLst>
      <p:ext uri="{BB962C8B-B14F-4D97-AF65-F5344CB8AC3E}">
        <p14:creationId xmlns:p14="http://schemas.microsoft.com/office/powerpoint/2010/main" val="2400145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371363"/>
            <a:ext cx="10351752" cy="1228837"/>
          </a:xfrm>
        </p:spPr>
        <p:txBody>
          <a:bodyPr/>
          <a:lstStyle/>
          <a:p>
            <a:r>
              <a:rPr lang="es-MX" dirty="0" smtClean="0"/>
              <a:t>Módulo I </a:t>
            </a:r>
            <a:r>
              <a:rPr lang="es-MX" sz="2800" dirty="0" smtClean="0"/>
              <a:t>introducción a la administración</a:t>
            </a:r>
            <a:endParaRPr lang="es-MX" sz="2800" dirty="0"/>
          </a:p>
        </p:txBody>
      </p:sp>
      <p:pic>
        <p:nvPicPr>
          <p:cNvPr id="4" name="Imagen 3"/>
          <p:cNvPicPr>
            <a:picLocks noChangeAspect="1"/>
          </p:cNvPicPr>
          <p:nvPr/>
        </p:nvPicPr>
        <p:blipFill>
          <a:blip r:embed="rId2"/>
          <a:stretch>
            <a:fillRect/>
          </a:stretch>
        </p:blipFill>
        <p:spPr>
          <a:xfrm>
            <a:off x="2971800" y="1459874"/>
            <a:ext cx="5768007" cy="4320439"/>
          </a:xfrm>
          <a:prstGeom prst="rect">
            <a:avLst/>
          </a:prstGeom>
        </p:spPr>
      </p:pic>
      <p:sp>
        <p:nvSpPr>
          <p:cNvPr id="3" name="Marcador de texto 2"/>
          <p:cNvSpPr>
            <a:spLocks noGrp="1"/>
          </p:cNvSpPr>
          <p:nvPr>
            <p:ph type="body" idx="1"/>
          </p:nvPr>
        </p:nvSpPr>
        <p:spPr>
          <a:xfrm>
            <a:off x="913774" y="1676400"/>
            <a:ext cx="10351752" cy="4865913"/>
          </a:xfrm>
        </p:spPr>
        <p:txBody>
          <a:bodyPr>
            <a:normAutofit lnSpcReduction="10000"/>
          </a:bodyPr>
          <a:lstStyle/>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endParaRPr lang="es-MX" sz="800" dirty="0"/>
          </a:p>
          <a:p>
            <a:endParaRPr lang="es-MX" sz="800" dirty="0" smtClean="0"/>
          </a:p>
          <a:p>
            <a:r>
              <a:rPr lang="es-MX" sz="800" dirty="0" smtClean="0">
                <a:solidFill>
                  <a:schemeClr val="tx1"/>
                </a:solidFill>
              </a:rPr>
              <a:t>https</a:t>
            </a:r>
            <a:r>
              <a:rPr lang="es-MX" sz="800" dirty="0">
                <a:solidFill>
                  <a:schemeClr val="tx1"/>
                </a:solidFill>
              </a:rPr>
              <a:t>://www.google.com.mx/url?sa=i&amp;rct=j&amp;q=&amp;esrc=s&amp;source=images&amp;cd=&amp;cad=rja&amp;uact=8&amp;ved=0ahUKEwiEuqXeyJ3WAhVEzlQKHQRhAcAQjRwIBQ&amp;url=http%3A%2F%2Fceavirtual.ceauniversidad.com%2Fmaterial%2F5%2Fadmon1%2F535.pdf&amp;psig=AFQjCNFvWMJGPXVdN6YTG9Ez-KEDJcyFHg&amp;ust=1505232752341025</a:t>
            </a:r>
          </a:p>
        </p:txBody>
      </p:sp>
    </p:spTree>
    <p:extLst>
      <p:ext uri="{BB962C8B-B14F-4D97-AF65-F5344CB8AC3E}">
        <p14:creationId xmlns:p14="http://schemas.microsoft.com/office/powerpoint/2010/main" val="1019950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3" name="Marcador de contenido 2"/>
          <p:cNvSpPr>
            <a:spLocks noGrp="1"/>
          </p:cNvSpPr>
          <p:nvPr>
            <p:ph sz="quarter" idx="13"/>
          </p:nvPr>
        </p:nvSpPr>
        <p:spPr/>
        <p:txBody>
          <a:bodyPr>
            <a:normAutofit/>
          </a:bodyPr>
          <a:lstStyle/>
          <a:p>
            <a:pPr marL="0" indent="0" algn="just">
              <a:buNone/>
            </a:pPr>
            <a:r>
              <a:rPr lang="es-MX" sz="2800" cap="none" dirty="0" smtClean="0">
                <a:latin typeface="Baskerville Old Face" panose="02020602080505020303" pitchFamily="18" charset="0"/>
              </a:rPr>
              <a:t>Todos los seres humanos a lo largo de la historia, han tenido que trabajar para subsistir desempeñando las actividades colectivamente para lograr la mayor efectividad posible.</a:t>
            </a:r>
          </a:p>
          <a:p>
            <a:pPr marL="0" indent="0" algn="just">
              <a:buNone/>
            </a:pPr>
            <a:r>
              <a:rPr lang="es-MX" sz="2800" cap="none" dirty="0" smtClean="0">
                <a:latin typeface="Baskerville Old Face" panose="02020602080505020303" pitchFamily="18" charset="0"/>
              </a:rPr>
              <a:t>Las relaciones de trabajo evolucionan constantemente, lo que propicia que el quehacer administrativo se vaya adaptando a las necesidades del medio y de las personas, con la finalidad de lograr sus objetivos.  </a:t>
            </a:r>
            <a:endParaRPr lang="es-MX" sz="2800" cap="none" dirty="0">
              <a:latin typeface="Baskerville Old Face" panose="02020602080505020303" pitchFamily="18" charset="0"/>
            </a:endParaRPr>
          </a:p>
        </p:txBody>
      </p:sp>
    </p:spTree>
    <p:extLst>
      <p:ext uri="{BB962C8B-B14F-4D97-AF65-F5344CB8AC3E}">
        <p14:creationId xmlns:p14="http://schemas.microsoft.com/office/powerpoint/2010/main" val="4019677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1373568"/>
          </a:xfrm>
        </p:spPr>
        <p:txBody>
          <a:bodyPr>
            <a:normAutofit fontScale="90000"/>
          </a:bodyPr>
          <a:lstStyle/>
          <a:p>
            <a:pPr marL="228600" lvl="0" indent="-228600">
              <a:lnSpc>
                <a:spcPct val="120000"/>
              </a:lnSpc>
              <a:spcBef>
                <a:spcPts val="1000"/>
              </a:spcBef>
              <a:buClr>
                <a:prstClr val="black"/>
              </a:buClr>
              <a:buFont typeface="Arial" panose="020B0604020202020204" pitchFamily="34" charset="0"/>
              <a:buChar char="•"/>
            </a:pPr>
            <a:r>
              <a:rPr lang="es-MX" dirty="0" smtClean="0"/>
              <a:t>Desarrollo histórico</a:t>
            </a:r>
            <a:br>
              <a:rPr lang="es-MX" dirty="0" smtClean="0"/>
            </a:br>
            <a:r>
              <a:rPr lang="es-MX" sz="2700" dirty="0">
                <a:solidFill>
                  <a:prstClr val="black"/>
                </a:solidFill>
                <a:ea typeface="+mn-ea"/>
                <a:cs typeface="+mn-cs"/>
              </a:rPr>
              <a:t>época primitiva</a:t>
            </a:r>
            <a:r>
              <a:rPr lang="es-MX" sz="2000" dirty="0">
                <a:solidFill>
                  <a:prstClr val="black"/>
                </a:solidFill>
                <a:ea typeface="+mn-ea"/>
                <a:cs typeface="+mn-cs"/>
              </a:rPr>
              <a:t/>
            </a:r>
            <a:br>
              <a:rPr lang="es-MX" sz="2000" dirty="0">
                <a:solidFill>
                  <a:prstClr val="black"/>
                </a:solidFill>
                <a:ea typeface="+mn-ea"/>
                <a:cs typeface="+mn-cs"/>
              </a:rPr>
            </a:br>
            <a:endParaRPr lang="es-MX" dirty="0"/>
          </a:p>
        </p:txBody>
      </p:sp>
      <p:sp>
        <p:nvSpPr>
          <p:cNvPr id="3" name="Marcador de contenido 2"/>
          <p:cNvSpPr>
            <a:spLocks noGrp="1"/>
          </p:cNvSpPr>
          <p:nvPr>
            <p:ph sz="quarter" idx="13"/>
          </p:nvPr>
        </p:nvSpPr>
        <p:spPr/>
        <p:txBody>
          <a:bodyPr/>
          <a:lstStyle/>
          <a:p>
            <a:r>
              <a:rPr lang="es-MX" cap="none" dirty="0" smtClean="0"/>
              <a:t>Realizaban actividades de caza, pesca y recolección.</a:t>
            </a:r>
          </a:p>
          <a:p>
            <a:r>
              <a:rPr lang="es-MX" cap="none" dirty="0" smtClean="0"/>
              <a:t>Los jefes de familia ejercían la autoridad y tomaban las decisiones</a:t>
            </a:r>
          </a:p>
          <a:p>
            <a:r>
              <a:rPr lang="es-MX" cap="none" dirty="0" smtClean="0"/>
              <a:t>Trabajaban en grupo, surgiendo una asociación de esfuerzos para un fin determinado </a:t>
            </a:r>
          </a:p>
          <a:p>
            <a:endParaRPr lang="es-MX" dirty="0"/>
          </a:p>
        </p:txBody>
      </p:sp>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7019469" y="2366963"/>
            <a:ext cx="3410861" cy="3424237"/>
          </a:xfrm>
        </p:spPr>
      </p:pic>
      <p:sp>
        <p:nvSpPr>
          <p:cNvPr id="6" name="Rectángulo 5"/>
          <p:cNvSpPr/>
          <p:nvPr/>
        </p:nvSpPr>
        <p:spPr>
          <a:xfrm>
            <a:off x="7811519" y="6035272"/>
            <a:ext cx="2345514" cy="261610"/>
          </a:xfrm>
          <a:prstGeom prst="rect">
            <a:avLst/>
          </a:prstGeom>
        </p:spPr>
        <p:txBody>
          <a:bodyPr wrap="none">
            <a:spAutoFit/>
          </a:bodyPr>
          <a:lstStyle/>
          <a:p>
            <a:r>
              <a:rPr lang="es-MX" sz="1100" dirty="0"/>
              <a:t>https://creativecommons.org/licenses/</a:t>
            </a:r>
          </a:p>
        </p:txBody>
      </p:sp>
    </p:spTree>
    <p:extLst>
      <p:ext uri="{BB962C8B-B14F-4D97-AF65-F5344CB8AC3E}">
        <p14:creationId xmlns:p14="http://schemas.microsoft.com/office/powerpoint/2010/main" val="138054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840169"/>
          </a:xfrm>
        </p:spPr>
        <p:txBody>
          <a:bodyPr>
            <a:normAutofit/>
          </a:bodyPr>
          <a:lstStyle/>
          <a:p>
            <a:r>
              <a:rPr lang="es-MX" sz="2800" dirty="0" smtClean="0"/>
              <a:t>época agrícola</a:t>
            </a:r>
            <a:endParaRPr lang="es-MX" sz="2800" dirty="0"/>
          </a:p>
        </p:txBody>
      </p:sp>
      <p:sp>
        <p:nvSpPr>
          <p:cNvPr id="3" name="Marcador de contenido 2"/>
          <p:cNvSpPr>
            <a:spLocks noGrp="1"/>
          </p:cNvSpPr>
          <p:nvPr>
            <p:ph sz="quarter" idx="13"/>
          </p:nvPr>
        </p:nvSpPr>
        <p:spPr/>
        <p:txBody>
          <a:bodyPr>
            <a:normAutofit lnSpcReduction="10000"/>
          </a:bodyPr>
          <a:lstStyle/>
          <a:p>
            <a:r>
              <a:rPr lang="es-MX" cap="none" dirty="0" smtClean="0"/>
              <a:t>Aparece la agricultura y la vida sedentaria</a:t>
            </a:r>
          </a:p>
          <a:p>
            <a:r>
              <a:rPr lang="es-MX" cap="none" dirty="0" smtClean="0"/>
              <a:t>División del trabajo por edad y sexo</a:t>
            </a:r>
          </a:p>
          <a:p>
            <a:r>
              <a:rPr lang="es-MX" cap="none" dirty="0" smtClean="0"/>
              <a:t>Aparición del Estado, inicia la civilización, surge la ciencia,  la literatura,  la religión, la escritura y la organización política </a:t>
            </a:r>
          </a:p>
          <a:p>
            <a:r>
              <a:rPr lang="es-MX" cap="none" dirty="0" smtClean="0"/>
              <a:t>El control del trabajo colectivo y el pago de tributos en especie </a:t>
            </a:r>
          </a:p>
          <a:p>
            <a:r>
              <a:rPr lang="es-MX" cap="none" dirty="0" smtClean="0"/>
              <a:t>Surgen las clases sociales</a:t>
            </a:r>
            <a:endParaRPr lang="es-MX" cap="none" dirty="0"/>
          </a:p>
        </p:txBody>
      </p:sp>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7200900" y="2390489"/>
            <a:ext cx="3048000" cy="3377184"/>
          </a:xfrm>
        </p:spPr>
      </p:pic>
      <p:sp>
        <p:nvSpPr>
          <p:cNvPr id="6" name="Rectángulo 5"/>
          <p:cNvSpPr/>
          <p:nvPr/>
        </p:nvSpPr>
        <p:spPr>
          <a:xfrm>
            <a:off x="7360146" y="5954877"/>
            <a:ext cx="2345514" cy="261610"/>
          </a:xfrm>
          <a:prstGeom prst="rect">
            <a:avLst/>
          </a:prstGeom>
        </p:spPr>
        <p:txBody>
          <a:bodyPr wrap="none">
            <a:spAutoFit/>
          </a:bodyPr>
          <a:lstStyle/>
          <a:p>
            <a:r>
              <a:rPr lang="es-MX" sz="1100" dirty="0"/>
              <a:t>https://creativecommons.org/licenses/</a:t>
            </a:r>
          </a:p>
        </p:txBody>
      </p:sp>
    </p:spTree>
    <p:extLst>
      <p:ext uri="{BB962C8B-B14F-4D97-AF65-F5344CB8AC3E}">
        <p14:creationId xmlns:p14="http://schemas.microsoft.com/office/powerpoint/2010/main" val="3591899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1003454"/>
          </a:xfrm>
        </p:spPr>
        <p:txBody>
          <a:bodyPr>
            <a:normAutofit/>
          </a:bodyPr>
          <a:lstStyle/>
          <a:p>
            <a:r>
              <a:rPr lang="es-MX" sz="2800" dirty="0" smtClean="0"/>
              <a:t>Época grecolatina </a:t>
            </a:r>
            <a:endParaRPr lang="es-MX" sz="2800" dirty="0"/>
          </a:p>
        </p:txBody>
      </p:sp>
      <p:sp>
        <p:nvSpPr>
          <p:cNvPr id="3" name="Marcador de contenido 2"/>
          <p:cNvSpPr>
            <a:spLocks noGrp="1"/>
          </p:cNvSpPr>
          <p:nvPr>
            <p:ph sz="quarter" idx="13"/>
          </p:nvPr>
        </p:nvSpPr>
        <p:spPr>
          <a:xfrm>
            <a:off x="1040989" y="2367092"/>
            <a:ext cx="5106026" cy="3424107"/>
          </a:xfrm>
        </p:spPr>
        <p:txBody>
          <a:bodyPr/>
          <a:lstStyle/>
          <a:p>
            <a:r>
              <a:rPr lang="es-MX" cap="none" dirty="0" smtClean="0"/>
              <a:t>Aparece el esclavismo</a:t>
            </a:r>
          </a:p>
          <a:p>
            <a:r>
              <a:rPr lang="es-MX" cap="none" dirty="0" smtClean="0"/>
              <a:t>Estricta supervisión del trabajo y el castigo corporal como disciplina</a:t>
            </a:r>
          </a:p>
          <a:p>
            <a:r>
              <a:rPr lang="es-MX" cap="none" dirty="0" smtClean="0"/>
              <a:t>Bajo rendimiento productivo por las imposiciones laborales</a:t>
            </a:r>
          </a:p>
          <a:p>
            <a:r>
              <a:rPr lang="es-MX" cap="none" dirty="0" smtClean="0"/>
              <a:t>Causa de caída del imperio romano</a:t>
            </a:r>
            <a:endParaRPr lang="es-MX" cap="none" dirty="0"/>
          </a:p>
        </p:txBody>
      </p:sp>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618750" y="2366963"/>
            <a:ext cx="4212299" cy="3424237"/>
          </a:xfrm>
        </p:spPr>
      </p:pic>
      <p:sp>
        <p:nvSpPr>
          <p:cNvPr id="6" name="Rectángulo 5"/>
          <p:cNvSpPr/>
          <p:nvPr/>
        </p:nvSpPr>
        <p:spPr>
          <a:xfrm>
            <a:off x="6870288" y="5921828"/>
            <a:ext cx="2345514" cy="261610"/>
          </a:xfrm>
          <a:prstGeom prst="rect">
            <a:avLst/>
          </a:prstGeom>
        </p:spPr>
        <p:txBody>
          <a:bodyPr wrap="none">
            <a:spAutoFit/>
          </a:bodyPr>
          <a:lstStyle/>
          <a:p>
            <a:r>
              <a:rPr lang="es-MX" sz="1100" dirty="0"/>
              <a:t>https://creativecommons.org/licenses/</a:t>
            </a:r>
          </a:p>
        </p:txBody>
      </p:sp>
    </p:spTree>
    <p:extLst>
      <p:ext uri="{BB962C8B-B14F-4D97-AF65-F5344CB8AC3E}">
        <p14:creationId xmlns:p14="http://schemas.microsoft.com/office/powerpoint/2010/main" val="3601636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53083"/>
          </a:xfrm>
        </p:spPr>
        <p:txBody>
          <a:bodyPr>
            <a:normAutofit/>
          </a:bodyPr>
          <a:lstStyle/>
          <a:p>
            <a:r>
              <a:rPr lang="es-MX" sz="2800" dirty="0" smtClean="0"/>
              <a:t>Época feudal</a:t>
            </a:r>
            <a:endParaRPr lang="es-MX" sz="2800" dirty="0"/>
          </a:p>
        </p:txBody>
      </p:sp>
      <p:sp>
        <p:nvSpPr>
          <p:cNvPr id="3" name="Marcador de contenido 2"/>
          <p:cNvSpPr>
            <a:spLocks noGrp="1"/>
          </p:cNvSpPr>
          <p:nvPr>
            <p:ph sz="quarter" idx="13"/>
          </p:nvPr>
        </p:nvSpPr>
        <p:spPr/>
        <p:txBody>
          <a:bodyPr>
            <a:normAutofit fontScale="85000" lnSpcReduction="10000"/>
          </a:bodyPr>
          <a:lstStyle/>
          <a:p>
            <a:r>
              <a:rPr lang="es-MX" cap="none" dirty="0" smtClean="0"/>
              <a:t>Las relaciones sociales fueron de servidumbre</a:t>
            </a:r>
          </a:p>
          <a:p>
            <a:r>
              <a:rPr lang="es-MX" cap="none" dirty="0" smtClean="0"/>
              <a:t>El señor feudal ejercía control sobre la producción del siervo</a:t>
            </a:r>
          </a:p>
          <a:p>
            <a:r>
              <a:rPr lang="es-MX" cap="none" dirty="0" smtClean="0"/>
              <a:t>Los siervos se convierten en trabajadores independientes y se organizan los talleres artesanales</a:t>
            </a:r>
          </a:p>
          <a:p>
            <a:r>
              <a:rPr lang="es-MX" cap="none" dirty="0" smtClean="0"/>
              <a:t>Por el comercio la economía familiar se convierte en economía de ciudad</a:t>
            </a:r>
          </a:p>
          <a:p>
            <a:r>
              <a:rPr lang="es-MX" cap="none" dirty="0" smtClean="0"/>
              <a:t>Aparecieron las corporaciones o gremios dando origen  a los actuales sindicatos.</a:t>
            </a:r>
            <a:endParaRPr lang="es-MX" cap="none" dirty="0"/>
          </a:p>
        </p:txBody>
      </p:sp>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596062" y="2826544"/>
            <a:ext cx="4257675" cy="2505075"/>
          </a:xfrm>
        </p:spPr>
      </p:pic>
      <p:pic>
        <p:nvPicPr>
          <p:cNvPr id="4" name="Imagen 3"/>
          <p:cNvPicPr>
            <a:picLocks noChangeAspect="1"/>
          </p:cNvPicPr>
          <p:nvPr/>
        </p:nvPicPr>
        <p:blipFill>
          <a:blip r:embed="rId3"/>
          <a:stretch>
            <a:fillRect/>
          </a:stretch>
        </p:blipFill>
        <p:spPr>
          <a:xfrm>
            <a:off x="7010735" y="5492469"/>
            <a:ext cx="2328874" cy="298730"/>
          </a:xfrm>
          <a:prstGeom prst="rect">
            <a:avLst/>
          </a:prstGeom>
        </p:spPr>
      </p:pic>
    </p:spTree>
    <p:extLst>
      <p:ext uri="{BB962C8B-B14F-4D97-AF65-F5344CB8AC3E}">
        <p14:creationId xmlns:p14="http://schemas.microsoft.com/office/powerpoint/2010/main" val="3474158104"/>
      </p:ext>
    </p:extLst>
  </p:cSld>
  <p:clrMapOvr>
    <a:masterClrMapping/>
  </p:clrMapOvr>
</p:sld>
</file>

<file path=ppt/theme/theme1.xml><?xml version="1.0" encoding="utf-8"?>
<a:theme xmlns:a="http://schemas.openxmlformats.org/drawingml/2006/main" name="Got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TM04033925[[fn=Gota]]</Template>
  <TotalTime>580</TotalTime>
  <Words>1900</Words>
  <Application>Microsoft Office PowerPoint</Application>
  <PresentationFormat>Panorámica</PresentationFormat>
  <Paragraphs>212</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Baskerville Old Face</vt:lpstr>
      <vt:lpstr>Tw Cen MT</vt:lpstr>
      <vt:lpstr>Wingdings</vt:lpstr>
      <vt:lpstr>Gota</vt:lpstr>
      <vt:lpstr>Administración  módulo I y Ii INTRODUCCIÓN Y PERSPECTIVAS DE LA ADMINISTRACIÓN  ASIGNATURA OPTATIVA.  QUINTO SEMESTRE</vt:lpstr>
      <vt:lpstr>Guion explicativo </vt:lpstr>
      <vt:lpstr>Guion explicativo </vt:lpstr>
      <vt:lpstr>Módulo I introducción a la administración</vt:lpstr>
      <vt:lpstr>Introducción </vt:lpstr>
      <vt:lpstr>Desarrollo histórico época primitiva </vt:lpstr>
      <vt:lpstr>época agrícola</vt:lpstr>
      <vt:lpstr>Época grecolatina </vt:lpstr>
      <vt:lpstr>Época feudal</vt:lpstr>
      <vt:lpstr>Revolución industrial</vt:lpstr>
      <vt:lpstr>Siglo xxi</vt:lpstr>
      <vt:lpstr>Presentación de PowerPoint</vt:lpstr>
      <vt:lpstr>Presentación de PowerPoint</vt:lpstr>
      <vt:lpstr>Definición de Administración </vt:lpstr>
      <vt:lpstr>características</vt:lpstr>
      <vt:lpstr> Ámbitos de aplicación </vt:lpstr>
      <vt:lpstr>Relación con las ciencias</vt:lpstr>
      <vt:lpstr>CIENCIAS EXACTAS</vt:lpstr>
      <vt:lpstr>Relación con las técnicas</vt:lpstr>
      <vt:lpstr>Presentación de PowerPoint</vt:lpstr>
      <vt:lpstr>Módulo ii  perspectivas de la administración</vt:lpstr>
      <vt:lpstr>Teoría de la administración científica Taylor &amp; gantt </vt:lpstr>
      <vt:lpstr>Teoría del proceso administrativo  h. Fayol, g. terry </vt:lpstr>
      <vt:lpstr>Teoría del comportamiento humano  e. mayo</vt:lpstr>
      <vt:lpstr>Desarrollo organizacional bennis &amp; Beckhard</vt:lpstr>
      <vt:lpstr>Administración japonesa  teoría z</vt:lpstr>
      <vt:lpstr>Enfoque sistémico </vt:lpstr>
      <vt:lpstr>Tecnología y administración </vt:lpstr>
      <vt:lpstr>Teoría matemática </vt:lpstr>
      <vt:lpstr>Teoría de los sistemas </vt:lpstr>
      <vt:lpstr>Bibliografía</vt:lpstr>
      <vt:lpstr>Mesografía de imágenes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administración</dc:title>
  <dc:creator>USUARIO</dc:creator>
  <cp:lastModifiedBy>ana lilia moreno flores</cp:lastModifiedBy>
  <cp:revision>50</cp:revision>
  <dcterms:created xsi:type="dcterms:W3CDTF">2017-09-04T15:12:23Z</dcterms:created>
  <dcterms:modified xsi:type="dcterms:W3CDTF">2017-10-20T03:47:55Z</dcterms:modified>
</cp:coreProperties>
</file>