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5" r:id="rId1"/>
  </p:sldMasterIdLst>
  <p:notesMasterIdLst>
    <p:notesMasterId r:id="rId48"/>
  </p:notesMasterIdLst>
  <p:sldIdLst>
    <p:sldId id="257" r:id="rId2"/>
    <p:sldId id="298" r:id="rId3"/>
    <p:sldId id="299" r:id="rId4"/>
    <p:sldId id="300" r:id="rId5"/>
    <p:sldId id="301" r:id="rId6"/>
    <p:sldId id="302" r:id="rId7"/>
    <p:sldId id="303" r:id="rId8"/>
    <p:sldId id="307" r:id="rId9"/>
    <p:sldId id="356" r:id="rId10"/>
    <p:sldId id="309" r:id="rId11"/>
    <p:sldId id="320" r:id="rId12"/>
    <p:sldId id="319" r:id="rId13"/>
    <p:sldId id="308" r:id="rId14"/>
    <p:sldId id="316" r:id="rId15"/>
    <p:sldId id="315" r:id="rId16"/>
    <p:sldId id="322" r:id="rId17"/>
    <p:sldId id="323" r:id="rId18"/>
    <p:sldId id="317" r:id="rId19"/>
    <p:sldId id="324" r:id="rId20"/>
    <p:sldId id="327" r:id="rId21"/>
    <p:sldId id="328" r:id="rId22"/>
    <p:sldId id="332" r:id="rId23"/>
    <p:sldId id="330" r:id="rId24"/>
    <p:sldId id="333" r:id="rId25"/>
    <p:sldId id="335" r:id="rId26"/>
    <p:sldId id="336" r:id="rId27"/>
    <p:sldId id="337" r:id="rId28"/>
    <p:sldId id="341" r:id="rId29"/>
    <p:sldId id="342" r:id="rId30"/>
    <p:sldId id="343" r:id="rId31"/>
    <p:sldId id="344" r:id="rId32"/>
    <p:sldId id="345" r:id="rId33"/>
    <p:sldId id="346" r:id="rId34"/>
    <p:sldId id="349" r:id="rId35"/>
    <p:sldId id="350" r:id="rId36"/>
    <p:sldId id="351" r:id="rId37"/>
    <p:sldId id="352" r:id="rId38"/>
    <p:sldId id="354" r:id="rId39"/>
    <p:sldId id="355" r:id="rId40"/>
    <p:sldId id="357" r:id="rId41"/>
    <p:sldId id="358" r:id="rId42"/>
    <p:sldId id="365" r:id="rId43"/>
    <p:sldId id="360" r:id="rId44"/>
    <p:sldId id="362" r:id="rId45"/>
    <p:sldId id="363" r:id="rId46"/>
    <p:sldId id="310" r:id="rId4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uario" initials="U" lastIdx="0" clrIdx="0">
    <p:extLst>
      <p:ext uri="{19B8F6BF-5375-455C-9EA6-DF929625EA0E}">
        <p15:presenceInfo xmlns:p15="http://schemas.microsoft.com/office/powerpoint/2012/main" userId="Usuari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750" autoAdjust="0"/>
    <p:restoredTop sz="94660"/>
  </p:normalViewPr>
  <p:slideViewPr>
    <p:cSldViewPr snapToGrid="0">
      <p:cViewPr varScale="1">
        <p:scale>
          <a:sx n="74" d="100"/>
          <a:sy n="74" d="100"/>
        </p:scale>
        <p:origin x="42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19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8D61E8-96F7-49D9-945B-EA865ABD4F1C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A5CD64-F543-4E2E-B23C-2BF45329175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60739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0178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7582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4815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6106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9562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837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262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7100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3259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61BEF0D-F0BB-DE4B-95CE-6DB70DBA9567}" type="datetimeFigureOut">
              <a:rPr lang="en-US" smtClean="0"/>
              <a:pPr/>
              <a:t>10/20/2017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7602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343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9520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4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4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45473" y="1561244"/>
            <a:ext cx="11918372" cy="49859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es-MX" sz="14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ctr"/>
            <a:endParaRPr lang="es-MX" sz="14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ctr"/>
            <a:r>
              <a:rPr lang="es-MX" sz="36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Plantel  “Ignacio Ramírez Calzada” </a:t>
            </a:r>
          </a:p>
          <a:p>
            <a:pPr algn="ctr"/>
            <a:r>
              <a:rPr lang="es-MX" sz="36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Nivel Medio Superior</a:t>
            </a:r>
          </a:p>
          <a:p>
            <a:endParaRPr lang="es-MX" sz="2800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s-MX" sz="28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	Asignatura: Apreciación y Expresión del </a:t>
            </a:r>
            <a:r>
              <a:rPr lang="es-MX" sz="28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Arte</a:t>
            </a:r>
          </a:p>
          <a:p>
            <a:r>
              <a:rPr lang="es-MX" sz="2800" smtClean="0">
                <a:latin typeface="Andalus" panose="02020603050405020304" pitchFamily="18" charset="-78"/>
                <a:cs typeface="Andalus" panose="02020603050405020304" pitchFamily="18" charset="-78"/>
              </a:rPr>
              <a:t>	Tema</a:t>
            </a:r>
            <a:r>
              <a:rPr lang="es-MX" sz="28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:  Teoría de </a:t>
            </a:r>
            <a:r>
              <a:rPr lang="es-MX" sz="2800" smtClean="0">
                <a:latin typeface="Andalus" panose="02020603050405020304" pitchFamily="18" charset="-78"/>
                <a:cs typeface="Andalus" panose="02020603050405020304" pitchFamily="18" charset="-78"/>
              </a:rPr>
              <a:t>la imagen</a:t>
            </a:r>
            <a:endParaRPr lang="es-MX" sz="28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r"/>
            <a:endParaRPr lang="es-MX" sz="4400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r"/>
            <a:r>
              <a:rPr lang="es-MX" sz="2400" b="1" i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M. En EDP Víctor Manuel Pineda Velázquez</a:t>
            </a:r>
          </a:p>
          <a:p>
            <a:pPr algn="r"/>
            <a:endParaRPr lang="es-MX" b="1" i="1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r"/>
            <a:endParaRPr lang="es-MX" b="1" i="1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r"/>
            <a:r>
              <a:rPr lang="es-MX" b="1" i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Octubre de 2017</a:t>
            </a:r>
          </a:p>
          <a:p>
            <a:pPr algn="r"/>
            <a:endParaRPr lang="es-MX" sz="1200" b="1" i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45473" y="145472"/>
            <a:ext cx="11918372" cy="141577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endParaRPr lang="es-MX" b="1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ctr"/>
            <a:r>
              <a:rPr lang="es-MX" sz="44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Universidad </a:t>
            </a:r>
            <a:r>
              <a:rPr lang="es-MX" sz="4400" b="1" dirty="0">
                <a:latin typeface="Andalus" panose="02020603050405020304" pitchFamily="18" charset="-78"/>
                <a:cs typeface="Andalus" panose="02020603050405020304" pitchFamily="18" charset="-78"/>
              </a:rPr>
              <a:t>Autónoma del Estado de </a:t>
            </a:r>
            <a:r>
              <a:rPr lang="es-MX" sz="44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México</a:t>
            </a:r>
          </a:p>
          <a:p>
            <a:pPr algn="ctr"/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3231740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332509" y="228600"/>
            <a:ext cx="11700164" cy="58477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>
                <a:latin typeface="Andalus" panose="02020603050405020304" pitchFamily="18" charset="-78"/>
                <a:cs typeface="Andalus" panose="02020603050405020304" pitchFamily="18" charset="-78"/>
              </a:rPr>
              <a:t>Elementos morfológicos:</a:t>
            </a:r>
          </a:p>
        </p:txBody>
      </p:sp>
      <p:sp>
        <p:nvSpPr>
          <p:cNvPr id="3" name="Rectángulo 2"/>
          <p:cNvSpPr/>
          <p:nvPr/>
        </p:nvSpPr>
        <p:spPr>
          <a:xfrm>
            <a:off x="332509" y="1109990"/>
            <a:ext cx="11700164" cy="95410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lvl="2" algn="just"/>
            <a:r>
              <a:rPr lang="es-MX" sz="2800" dirty="0">
                <a:latin typeface="Andalus" panose="02020603050405020304" pitchFamily="18" charset="-78"/>
                <a:cs typeface="Andalus" panose="02020603050405020304" pitchFamily="18" charset="-78"/>
              </a:rPr>
              <a:t>1.1 Centro geométrico. </a:t>
            </a:r>
            <a:r>
              <a:rPr lang="es-MX" sz="28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En una composición plástica, la parte central es la más importante. </a:t>
            </a:r>
            <a:endParaRPr lang="es-MX" sz="28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1028" name="Picture 4" descr="Resultado de imagen para centro geometric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509" y="2158307"/>
            <a:ext cx="4762500" cy="35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esultado de imagen para centro geometric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0673" y="2158307"/>
            <a:ext cx="4572000" cy="35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332509" y="5969173"/>
            <a:ext cx="1170016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50" dirty="0"/>
              <a:t>https://www.google.com.mx/search?q=centro+geometrico&amp;source=lnms&amp;tbm=isch&amp;sa=X&amp;ved=0ahUKEwiR25Pc8-3WAhWLw1QKHeDzDhkQ_AUICigB&amp;biw=1600&amp;bih=794#imgrc=V40siQ4MA593lM:</a:t>
            </a:r>
          </a:p>
        </p:txBody>
      </p:sp>
    </p:spTree>
    <p:extLst>
      <p:ext uri="{BB962C8B-B14F-4D97-AF65-F5344CB8AC3E}">
        <p14:creationId xmlns:p14="http://schemas.microsoft.com/office/powerpoint/2010/main" val="2190166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332509" y="228600"/>
            <a:ext cx="11700164" cy="58477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>
                <a:latin typeface="Andalus" panose="02020603050405020304" pitchFamily="18" charset="-78"/>
                <a:cs typeface="Andalus" panose="02020603050405020304" pitchFamily="18" charset="-78"/>
              </a:rPr>
              <a:t>Elementos morfológicos:</a:t>
            </a:r>
          </a:p>
        </p:txBody>
      </p:sp>
      <p:sp>
        <p:nvSpPr>
          <p:cNvPr id="3" name="Rectángulo 2"/>
          <p:cNvSpPr/>
          <p:nvPr/>
        </p:nvSpPr>
        <p:spPr>
          <a:xfrm>
            <a:off x="332509" y="1141163"/>
            <a:ext cx="11700164" cy="95410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lvl="2"/>
            <a:r>
              <a:rPr lang="es-MX" sz="2800" dirty="0">
                <a:latin typeface="Andalus" panose="02020603050405020304" pitchFamily="18" charset="-78"/>
                <a:cs typeface="Andalus" panose="02020603050405020304" pitchFamily="18" charset="-78"/>
              </a:rPr>
              <a:t>1.2 Puntos de fuga</a:t>
            </a:r>
            <a:r>
              <a:rPr lang="es-MX" sz="28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. </a:t>
            </a:r>
          </a:p>
          <a:p>
            <a:pPr lvl="2"/>
            <a:r>
              <a:rPr lang="es-MX" sz="28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Es el elemento más importante para realizar las perspectivas. </a:t>
            </a:r>
            <a:endParaRPr lang="es-MX" sz="28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2050" name="Picture 2" descr="Resultado de imagen para puntos de fug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357" y="2491467"/>
            <a:ext cx="4987636" cy="3204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Resultado de imagen para 2 puntos de fug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2981" y="2337834"/>
            <a:ext cx="5189604" cy="3252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332509" y="5986672"/>
            <a:ext cx="117001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900" dirty="0"/>
              <a:t>https://www.google.com.mx/</a:t>
            </a:r>
            <a:r>
              <a:rPr lang="es-MX" sz="900" dirty="0" err="1"/>
              <a:t>search?biw</a:t>
            </a:r>
            <a:r>
              <a:rPr lang="es-MX" sz="900" dirty="0"/>
              <a:t>=1600&amp;bih=794&amp;tbm=</a:t>
            </a:r>
            <a:r>
              <a:rPr lang="es-MX" sz="900" dirty="0" err="1"/>
              <a:t>isch&amp;sa</a:t>
            </a:r>
            <a:r>
              <a:rPr lang="es-MX" sz="900" dirty="0"/>
              <a:t>=1&amp;q=2+puntos+de+fuga&amp;oq=2+puntos+de+fuga&amp;gs_l=psy-ab.1.0.0i67k1j0l8j0i67k1.49103.49543.0.51187.2.2.0.0.0.0.179.290.0j2.2.0....0...1.1.64.psy-ab..0.2.290...0i10k1j0i7i30k1.0.z69-qJzNa1A#imgrc=i9qda3tC2eO1EM:</a:t>
            </a:r>
          </a:p>
        </p:txBody>
      </p:sp>
    </p:spTree>
    <p:extLst>
      <p:ext uri="{BB962C8B-B14F-4D97-AF65-F5344CB8AC3E}">
        <p14:creationId xmlns:p14="http://schemas.microsoft.com/office/powerpoint/2010/main" val="24187783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332509" y="228600"/>
            <a:ext cx="11700164" cy="58477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>
                <a:latin typeface="Andalus" panose="02020603050405020304" pitchFamily="18" charset="-78"/>
                <a:cs typeface="Andalus" panose="02020603050405020304" pitchFamily="18" charset="-78"/>
              </a:rPr>
              <a:t>Elementos morfológicos:</a:t>
            </a:r>
          </a:p>
        </p:txBody>
      </p:sp>
      <p:sp>
        <p:nvSpPr>
          <p:cNvPr id="3" name="Rectángulo 2"/>
          <p:cNvSpPr/>
          <p:nvPr/>
        </p:nvSpPr>
        <p:spPr>
          <a:xfrm>
            <a:off x="332509" y="1109990"/>
            <a:ext cx="11700164" cy="95410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lvl="2"/>
            <a:r>
              <a:rPr lang="es-MX" sz="2800" dirty="0">
                <a:latin typeface="Andalus" panose="02020603050405020304" pitchFamily="18" charset="-78"/>
                <a:cs typeface="Andalus" panose="02020603050405020304" pitchFamily="18" charset="-78"/>
              </a:rPr>
              <a:t>1.3 </a:t>
            </a:r>
            <a:r>
              <a:rPr lang="es-MX" sz="28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Puntos, focos </a:t>
            </a:r>
            <a:r>
              <a:rPr lang="es-MX" sz="2800" dirty="0">
                <a:latin typeface="Andalus" panose="02020603050405020304" pitchFamily="18" charset="-78"/>
                <a:cs typeface="Andalus" panose="02020603050405020304" pitchFamily="18" charset="-78"/>
              </a:rPr>
              <a:t>o centros de atención</a:t>
            </a:r>
            <a:r>
              <a:rPr lang="es-MX" sz="28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.</a:t>
            </a:r>
          </a:p>
          <a:p>
            <a:pPr lvl="2"/>
            <a:r>
              <a:rPr lang="es-MX" sz="28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Son elementos de la imagen que atraen la mirada del</a:t>
            </a:r>
            <a:endParaRPr lang="es-MX" sz="28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3074" name="Picture 2" descr="Resultado de imagen para centros de atencion en una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509" y="2360712"/>
            <a:ext cx="4665807" cy="2970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9388" y="2441422"/>
            <a:ext cx="5063285" cy="2809198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415636" y="5828390"/>
            <a:ext cx="11700163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50" dirty="0"/>
              <a:t>https://www.google.com.mx/</a:t>
            </a:r>
            <a:r>
              <a:rPr lang="es-MX" sz="1050" dirty="0" err="1"/>
              <a:t>search?biw</a:t>
            </a:r>
            <a:r>
              <a:rPr lang="es-MX" sz="1050" dirty="0"/>
              <a:t>=1600&amp;bih=794&amp;tbm=</a:t>
            </a:r>
            <a:r>
              <a:rPr lang="es-MX" sz="1050" dirty="0" err="1"/>
              <a:t>isch&amp;sa</a:t>
            </a:r>
            <a:r>
              <a:rPr lang="es-MX" sz="1050" dirty="0"/>
              <a:t>=1&amp;q=</a:t>
            </a:r>
            <a:r>
              <a:rPr lang="es-MX" sz="1050" dirty="0" err="1"/>
              <a:t>puntos+de+atencion+en+una+imagen&amp;oq</a:t>
            </a:r>
            <a:r>
              <a:rPr lang="es-MX" sz="1050" dirty="0"/>
              <a:t>=</a:t>
            </a:r>
            <a:r>
              <a:rPr lang="es-MX" sz="1050" dirty="0" err="1"/>
              <a:t>puntos+de+atencion+en+una+imagen&amp;gs_l</a:t>
            </a:r>
            <a:r>
              <a:rPr lang="es-MX" sz="1050" dirty="0"/>
              <a:t>=psy-ab.3...19577.21024.0.21541.6.6.0.0.0.0.173.595.3j2.5.0....0...1.1.64.psy-ab..1.0.0....0.zXw-gGKD_9o</a:t>
            </a:r>
          </a:p>
        </p:txBody>
      </p:sp>
    </p:spTree>
    <p:extLst>
      <p:ext uri="{BB962C8B-B14F-4D97-AF65-F5344CB8AC3E}">
        <p14:creationId xmlns:p14="http://schemas.microsoft.com/office/powerpoint/2010/main" val="31767910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76645" y="1007918"/>
            <a:ext cx="11783291" cy="332398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lvl="2"/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2.- La línea.</a:t>
            </a:r>
          </a:p>
          <a:p>
            <a:pPr lvl="2"/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Es un elemento importante en la composición visual, se define en una sola dimensión y delimita el contorno de los elementos.</a:t>
            </a:r>
          </a:p>
          <a:p>
            <a:pPr lvl="2"/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Puede ser recta curva o compuesta. </a:t>
            </a:r>
          </a:p>
          <a:p>
            <a:pPr lvl="2"/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Cuando es recta, es horizontal, vertical u oblicua.</a:t>
            </a:r>
          </a:p>
          <a:p>
            <a:pPr lvl="2"/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La compuesta es quebrada, ondulada o mixta </a:t>
            </a:r>
          </a:p>
          <a:p>
            <a:endParaRPr lang="es-MX" dirty="0"/>
          </a:p>
        </p:txBody>
      </p:sp>
      <p:sp>
        <p:nvSpPr>
          <p:cNvPr id="3" name="CuadroTexto 2"/>
          <p:cNvSpPr txBox="1"/>
          <p:nvPr/>
        </p:nvSpPr>
        <p:spPr>
          <a:xfrm>
            <a:off x="176645" y="135082"/>
            <a:ext cx="11783291" cy="76944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>
                <a:latin typeface="Andalus" panose="02020603050405020304" pitchFamily="18" charset="-78"/>
                <a:cs typeface="Andalus" panose="02020603050405020304" pitchFamily="18" charset="-78"/>
              </a:rPr>
              <a:t>Elementos morfológicos:</a:t>
            </a:r>
          </a:p>
          <a:p>
            <a:pPr algn="ctr"/>
            <a:endParaRPr lang="es-MX" sz="12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1135" y="3562797"/>
            <a:ext cx="1812745" cy="272198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2713" y="4430803"/>
            <a:ext cx="2637390" cy="1760463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4463" y="4430802"/>
            <a:ext cx="2696677" cy="1760463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6645" y="4435300"/>
            <a:ext cx="2635078" cy="1755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3063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76645" y="1007918"/>
            <a:ext cx="11783291" cy="261610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lvl="2"/>
            <a:endParaRPr lang="es-MX" sz="32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lvl="2"/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3.- El plano. </a:t>
            </a:r>
          </a:p>
          <a:p>
            <a:pPr lvl="2"/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El plano </a:t>
            </a:r>
            <a:r>
              <a:rPr lang="es-MX" sz="3200" dirty="0">
                <a:latin typeface="Andalus" panose="02020603050405020304" pitchFamily="18" charset="-78"/>
                <a:cs typeface="Andalus" panose="02020603050405020304" pitchFamily="18" charset="-78"/>
              </a:rPr>
              <a:t>es un elemento que sólo cuenta con dos dimensiones y que alberga infinitos puntos y </a:t>
            </a:r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rectas, tiene posición y dirección.</a:t>
            </a:r>
          </a:p>
          <a:p>
            <a:endParaRPr lang="es-MX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s-MX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76645" y="135082"/>
            <a:ext cx="11783291" cy="76944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>
                <a:latin typeface="Andalus" panose="02020603050405020304" pitchFamily="18" charset="-78"/>
                <a:cs typeface="Andalus" panose="02020603050405020304" pitchFamily="18" charset="-78"/>
              </a:rPr>
              <a:t>Elementos morfológicos:</a:t>
            </a:r>
          </a:p>
          <a:p>
            <a:pPr algn="ctr"/>
            <a:endParaRPr lang="es-MX" sz="12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9553" y="3856919"/>
            <a:ext cx="2641323" cy="218149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9763" y="3877898"/>
            <a:ext cx="2150917" cy="2160519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7139" y="3847456"/>
            <a:ext cx="3028344" cy="2190961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176645" y="6144359"/>
            <a:ext cx="11783291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50" dirty="0"/>
              <a:t>https://www.google.com.mx/search?q=el+plano+en+dibujo&amp;source=lnms&amp;tbm=isch&amp;sa=X&amp;ved=0ahUKEwip4PKfoO7WAhVCwVQKHW7CCx8Q_AUICigB&amp;biw=1600&amp;bih=794</a:t>
            </a:r>
          </a:p>
        </p:txBody>
      </p:sp>
    </p:spTree>
    <p:extLst>
      <p:ext uri="{BB962C8B-B14F-4D97-AF65-F5344CB8AC3E}">
        <p14:creationId xmlns:p14="http://schemas.microsoft.com/office/powerpoint/2010/main" val="12372089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76645" y="1007918"/>
            <a:ext cx="11783291" cy="486287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lvl="2"/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4.- La textura. </a:t>
            </a:r>
          </a:p>
          <a:p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Se denomina  textura no </a:t>
            </a:r>
            <a:r>
              <a:rPr lang="es-MX" sz="3200" dirty="0">
                <a:latin typeface="Andalus" panose="02020603050405020304" pitchFamily="18" charset="-78"/>
                <a:cs typeface="Andalus" panose="02020603050405020304" pitchFamily="18" charset="-78"/>
              </a:rPr>
              <a:t>sólo a la apariencia externa de la estructura de los materiales, sino al tratamiento que puede darse a una superficie a través de los materiales.</a:t>
            </a:r>
          </a:p>
          <a:p>
            <a:r>
              <a:rPr lang="es-MX" sz="3200" dirty="0">
                <a:latin typeface="Andalus" panose="02020603050405020304" pitchFamily="18" charset="-78"/>
                <a:cs typeface="Andalus" panose="02020603050405020304" pitchFamily="18" charset="-78"/>
              </a:rPr>
              <a:t>Puede ser táctil, cuando presenta diferencias que responden al </a:t>
            </a:r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tacto, </a:t>
            </a:r>
            <a:r>
              <a:rPr lang="es-MX" sz="3200" dirty="0">
                <a:latin typeface="Andalus" panose="02020603050405020304" pitchFamily="18" charset="-78"/>
                <a:cs typeface="Andalus" panose="02020603050405020304" pitchFamily="18" charset="-78"/>
              </a:rPr>
              <a:t>y a la </a:t>
            </a:r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visión, </a:t>
            </a:r>
            <a:r>
              <a:rPr lang="es-MX" sz="3200" dirty="0">
                <a:latin typeface="Andalus" panose="02020603050405020304" pitchFamily="18" charset="-78"/>
                <a:cs typeface="Andalus" panose="02020603050405020304" pitchFamily="18" charset="-78"/>
              </a:rPr>
              <a:t>puede ser: rugosa, áspera, suave, etc.</a:t>
            </a:r>
          </a:p>
          <a:p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La textura es expresiva, significativa y trasmite de por sí reacciones variables en el espectador.</a:t>
            </a:r>
          </a:p>
          <a:p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Existen dos tipos de texturas, las naturales y las artificiales.</a:t>
            </a:r>
          </a:p>
          <a:p>
            <a:r>
              <a:rPr lang="es-MX" sz="1100" dirty="0">
                <a:latin typeface="Andalus" panose="02020603050405020304" pitchFamily="18" charset="-78"/>
                <a:cs typeface="Andalus" panose="02020603050405020304" pitchFamily="18" charset="-78"/>
              </a:rPr>
              <a:t>https://www.ecured.cu/Textura_(Artes_visuales)</a:t>
            </a:r>
          </a:p>
          <a:p>
            <a:endParaRPr lang="es-MX" sz="1100" dirty="0"/>
          </a:p>
        </p:txBody>
      </p:sp>
      <p:sp>
        <p:nvSpPr>
          <p:cNvPr id="3" name="CuadroTexto 2"/>
          <p:cNvSpPr txBox="1"/>
          <p:nvPr/>
        </p:nvSpPr>
        <p:spPr>
          <a:xfrm>
            <a:off x="176645" y="135082"/>
            <a:ext cx="11783291" cy="76944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>
                <a:latin typeface="Andalus" panose="02020603050405020304" pitchFamily="18" charset="-78"/>
                <a:cs typeface="Andalus" panose="02020603050405020304" pitchFamily="18" charset="-78"/>
              </a:rPr>
              <a:t>Elementos morfológicos:</a:t>
            </a:r>
          </a:p>
          <a:p>
            <a:pPr algn="ctr"/>
            <a:endParaRPr lang="es-MX" sz="1200" dirty="0"/>
          </a:p>
        </p:txBody>
      </p:sp>
    </p:spTree>
    <p:extLst>
      <p:ext uri="{BB962C8B-B14F-4D97-AF65-F5344CB8AC3E}">
        <p14:creationId xmlns:p14="http://schemas.microsoft.com/office/powerpoint/2010/main" val="39011565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76645" y="1007918"/>
            <a:ext cx="11783291" cy="149271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lvl="2"/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4.1Texturas naturales</a:t>
            </a:r>
          </a:p>
          <a:p>
            <a:pPr lvl="2"/>
            <a:r>
              <a:rPr lang="es-MX" sz="2400" dirty="0">
                <a:latin typeface="Andalus" panose="02020603050405020304" pitchFamily="18" charset="-78"/>
                <a:cs typeface="Andalus" panose="02020603050405020304" pitchFamily="18" charset="-78"/>
              </a:rPr>
              <a:t>Es propia de los distintos materiales que conforman los objetos, esto incluye tanto las texturas de la naturaleza (la arena, la piel, las cortezas, los </a:t>
            </a:r>
            <a:r>
              <a:rPr lang="es-MX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pelajes etc.)</a:t>
            </a:r>
            <a:endParaRPr lang="es-MX" sz="3200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s-MX" sz="1100" dirty="0" smtClean="0"/>
              <a:t>																	http</a:t>
            </a:r>
            <a:r>
              <a:rPr lang="es-MX" sz="1100" dirty="0"/>
              <a:t>://www.areadedibujo.es/documentos/1-eso/1eso-texturas.pdf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176645" y="135082"/>
            <a:ext cx="11783291" cy="76944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>
                <a:latin typeface="Andalus" panose="02020603050405020304" pitchFamily="18" charset="-78"/>
                <a:cs typeface="Andalus" panose="02020603050405020304" pitchFamily="18" charset="-78"/>
              </a:rPr>
              <a:t>Elementos morfológicos:</a:t>
            </a:r>
          </a:p>
          <a:p>
            <a:pPr algn="ctr"/>
            <a:endParaRPr lang="es-MX" sz="12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645" y="2989867"/>
            <a:ext cx="3803506" cy="284895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2899" y="2989867"/>
            <a:ext cx="3803506" cy="2848958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29152" y="2989867"/>
            <a:ext cx="3830783" cy="2848958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176643" y="6035677"/>
            <a:ext cx="1178329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dirty="0"/>
              <a:t>https://www.google.com.mx/search?q=la+forma+en+el+arte+visual&amp;source=lnms&amp;tbm=isch&amp;sa=X&amp;ved=0ahUKEwig28uiru7WAhXR31QKHQfvABkQ_AUICigB&amp;biw=1600&amp;bih=794</a:t>
            </a:r>
          </a:p>
        </p:txBody>
      </p:sp>
    </p:spTree>
    <p:extLst>
      <p:ext uri="{BB962C8B-B14F-4D97-AF65-F5344CB8AC3E}">
        <p14:creationId xmlns:p14="http://schemas.microsoft.com/office/powerpoint/2010/main" val="21786187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176645" y="135082"/>
            <a:ext cx="11783291" cy="76944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>
                <a:latin typeface="Andalus" panose="02020603050405020304" pitchFamily="18" charset="-78"/>
                <a:cs typeface="Andalus" panose="02020603050405020304" pitchFamily="18" charset="-78"/>
              </a:rPr>
              <a:t>Elementos morfológicos:</a:t>
            </a:r>
          </a:p>
          <a:p>
            <a:pPr algn="ctr"/>
            <a:endParaRPr lang="es-MX" sz="1200" dirty="0"/>
          </a:p>
        </p:txBody>
      </p:sp>
      <p:sp>
        <p:nvSpPr>
          <p:cNvPr id="5" name="CuadroTexto 4"/>
          <p:cNvSpPr txBox="1"/>
          <p:nvPr/>
        </p:nvSpPr>
        <p:spPr>
          <a:xfrm>
            <a:off x="176646" y="1194955"/>
            <a:ext cx="11783290" cy="10156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4.2 Texturas</a:t>
            </a:r>
            <a:r>
              <a:rPr lang="es-MX" dirty="0" smtClean="0"/>
              <a:t> </a:t>
            </a:r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artificiales. </a:t>
            </a:r>
            <a:r>
              <a:rPr lang="es-MX" sz="2800" dirty="0">
                <a:latin typeface="Andalus" panose="02020603050405020304" pitchFamily="18" charset="-78"/>
                <a:cs typeface="Andalus" panose="02020603050405020304" pitchFamily="18" charset="-78"/>
              </a:rPr>
              <a:t>S</a:t>
            </a:r>
            <a:r>
              <a:rPr lang="es-MX" sz="28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on </a:t>
            </a:r>
            <a:r>
              <a:rPr lang="es-MX" sz="2800" dirty="0">
                <a:latin typeface="Andalus" panose="02020603050405020304" pitchFamily="18" charset="-78"/>
                <a:cs typeface="Andalus" panose="02020603050405020304" pitchFamily="18" charset="-78"/>
              </a:rPr>
              <a:t>aquellas superficies que tienen los objetos fabricados por el ser </a:t>
            </a:r>
            <a:r>
              <a:rPr lang="es-MX" sz="28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humano.</a:t>
            </a:r>
            <a:endParaRPr lang="es-MX" sz="28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554" y="2397948"/>
            <a:ext cx="5465619" cy="3670343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2340" y="2386444"/>
            <a:ext cx="5907596" cy="3681847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176643" y="6035677"/>
            <a:ext cx="1178329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dirty="0"/>
              <a:t>https://www.google.com.mx/search?q=la+forma+en+el+arte+visual&amp;source=lnms&amp;tbm=isch&amp;sa=X&amp;ved=0ahUKEwig28uiru7WAhXR31QKHQfvABkQ_AUICigB&amp;biw=1600&amp;bih=794</a:t>
            </a:r>
          </a:p>
        </p:txBody>
      </p:sp>
    </p:spTree>
    <p:extLst>
      <p:ext uri="{BB962C8B-B14F-4D97-AF65-F5344CB8AC3E}">
        <p14:creationId xmlns:p14="http://schemas.microsoft.com/office/powerpoint/2010/main" val="29899385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76645" y="1007918"/>
            <a:ext cx="11783291" cy="264687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lvl="2"/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5.- El color y la forma. </a:t>
            </a:r>
          </a:p>
          <a:p>
            <a:pPr lvl="2"/>
            <a:r>
              <a:rPr lang="es-MX" sz="28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El </a:t>
            </a:r>
            <a:r>
              <a:rPr lang="es-MX" sz="2800" dirty="0">
                <a:latin typeface="Andalus" panose="02020603050405020304" pitchFamily="18" charset="-78"/>
                <a:cs typeface="Andalus" panose="02020603050405020304" pitchFamily="18" charset="-78"/>
              </a:rPr>
              <a:t>color es una interpretación de las longitudes de onda de la luz emitida o reflejada por un cuerpo y captada por el sistema visual. Esto quiere decir que el color es una sensación que se produce en el cerebro como reacción a la incidencia de los rayos de luz en los ojos.</a:t>
            </a:r>
            <a:endParaRPr lang="es-MX" sz="28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s-MX" sz="1100" dirty="0"/>
              <a:t>https://www.aboutespanol.com/color-luz-y-pigmento-que-es-y-como-se-percibe-180130</a:t>
            </a:r>
          </a:p>
          <a:p>
            <a:endParaRPr lang="es-MX" sz="1100" dirty="0"/>
          </a:p>
        </p:txBody>
      </p:sp>
      <p:sp>
        <p:nvSpPr>
          <p:cNvPr id="3" name="CuadroTexto 2"/>
          <p:cNvSpPr txBox="1"/>
          <p:nvPr/>
        </p:nvSpPr>
        <p:spPr>
          <a:xfrm>
            <a:off x="176645" y="135082"/>
            <a:ext cx="11783291" cy="76944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>
                <a:latin typeface="Andalus" panose="02020603050405020304" pitchFamily="18" charset="-78"/>
                <a:cs typeface="Andalus" panose="02020603050405020304" pitchFamily="18" charset="-78"/>
              </a:rPr>
              <a:t>Elementos morfológicos:</a:t>
            </a:r>
          </a:p>
          <a:p>
            <a:pPr algn="ctr"/>
            <a:endParaRPr lang="es-MX" sz="12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7533" y="3758191"/>
            <a:ext cx="2431474" cy="2431474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9007" y="3758191"/>
            <a:ext cx="2431474" cy="2431474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6841111" y="3907560"/>
            <a:ext cx="2431475" cy="2132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3157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76643" y="1014675"/>
            <a:ext cx="11783292" cy="185435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lvl="2"/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5.1 La forma. </a:t>
            </a:r>
          </a:p>
          <a:p>
            <a:pPr lvl="2"/>
            <a:r>
              <a:rPr lang="es-MX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Todo lo visible tiene una forma, es la configuración externa que poseen los objetos, la cual junto con el color y la textura, nos permite identificarlos. </a:t>
            </a:r>
            <a:r>
              <a:rPr lang="es-MX" sz="1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(piña 2009)</a:t>
            </a:r>
          </a:p>
          <a:p>
            <a:pPr lvl="2"/>
            <a:r>
              <a:rPr lang="es-MX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Se clasifican en orgánicas, artificiales regulares e irregulares.</a:t>
            </a:r>
          </a:p>
          <a:p>
            <a:pPr lvl="2"/>
            <a:endParaRPr lang="es-MX" sz="1050" dirty="0"/>
          </a:p>
        </p:txBody>
      </p:sp>
      <p:sp>
        <p:nvSpPr>
          <p:cNvPr id="3" name="CuadroTexto 2"/>
          <p:cNvSpPr txBox="1"/>
          <p:nvPr/>
        </p:nvSpPr>
        <p:spPr>
          <a:xfrm>
            <a:off x="176645" y="135082"/>
            <a:ext cx="11783291" cy="76944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>
                <a:latin typeface="Andalus" panose="02020603050405020304" pitchFamily="18" charset="-78"/>
                <a:cs typeface="Andalus" panose="02020603050405020304" pitchFamily="18" charset="-78"/>
              </a:rPr>
              <a:t>Elementos morfológicos:</a:t>
            </a:r>
          </a:p>
          <a:p>
            <a:pPr algn="ctr"/>
            <a:endParaRPr lang="es-MX" sz="1200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6352" y="2892430"/>
            <a:ext cx="5185062" cy="3231535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176643" y="6035677"/>
            <a:ext cx="1178329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dirty="0"/>
              <a:t>https://www.google.com.mx/search?q=la+forma+en+el+arte+visual&amp;source=lnms&amp;tbm=isch&amp;sa=X&amp;ved=0ahUKEwig28uiru7WAhXR31QKHQfvABkQ_AUICigB&amp;biw=1600&amp;bih=794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4106" y="2892430"/>
            <a:ext cx="4714556" cy="3137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8590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/>
          <p:cNvSpPr txBox="1"/>
          <p:nvPr/>
        </p:nvSpPr>
        <p:spPr>
          <a:xfrm>
            <a:off x="311728" y="2284537"/>
            <a:ext cx="11585862" cy="141577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s-MX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ctr"/>
            <a:r>
              <a:rPr lang="es-MX" sz="3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3.1 Teoría de la imagen</a:t>
            </a:r>
          </a:p>
          <a:p>
            <a:r>
              <a:rPr lang="es-MX" sz="3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 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311728" y="1174171"/>
            <a:ext cx="11585863" cy="92333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>
                <a:latin typeface="Andalus" panose="02020603050405020304" pitchFamily="18" charset="-78"/>
                <a:cs typeface="Andalus" panose="02020603050405020304" pitchFamily="18" charset="-78"/>
              </a:rPr>
              <a:t>Módulo 3 Imagen y composición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9992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76644" y="962720"/>
            <a:ext cx="4923390" cy="403187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lvl="2"/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5.1.1Formas orgánicas.</a:t>
            </a:r>
          </a:p>
          <a:p>
            <a:pPr lvl="2"/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Son aquellas que pertenecen a la naturaleza y a las que el hombre recurre para sus creaciones artísticas.</a:t>
            </a:r>
          </a:p>
          <a:p>
            <a:pPr lvl="2"/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176643" y="193279"/>
            <a:ext cx="11783291" cy="76944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>
                <a:latin typeface="Andalus" panose="02020603050405020304" pitchFamily="18" charset="-78"/>
                <a:cs typeface="Andalus" panose="02020603050405020304" pitchFamily="18" charset="-78"/>
              </a:rPr>
              <a:t>Elementos morfológicos:</a:t>
            </a:r>
          </a:p>
          <a:p>
            <a:pPr algn="ctr"/>
            <a:endParaRPr lang="es-MX" sz="1200" dirty="0"/>
          </a:p>
        </p:txBody>
      </p:sp>
      <p:sp>
        <p:nvSpPr>
          <p:cNvPr id="8" name="Rectángulo 7"/>
          <p:cNvSpPr/>
          <p:nvPr/>
        </p:nvSpPr>
        <p:spPr>
          <a:xfrm>
            <a:off x="176643" y="6035677"/>
            <a:ext cx="1178329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dirty="0"/>
              <a:t>https://www.google.com.mx/search?q=la+forma+en+el+arte+visual&amp;source=lnms&amp;tbm=isch&amp;sa=X&amp;ved=0ahUKEwig28uiru7WAhXR31QKHQfvABkQ_AUICigB&amp;biw=1600&amp;bih=794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9563" y="1610266"/>
            <a:ext cx="4269180" cy="3257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8025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76645" y="962720"/>
            <a:ext cx="4073384" cy="403187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lvl="2"/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5.1.2 Formas artificiales. </a:t>
            </a:r>
            <a:r>
              <a:rPr lang="es-MX" sz="3200" dirty="0">
                <a:latin typeface="Andalus" panose="02020603050405020304" pitchFamily="18" charset="-78"/>
                <a:cs typeface="Andalus" panose="02020603050405020304" pitchFamily="18" charset="-78"/>
              </a:rPr>
              <a:t>S</a:t>
            </a:r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on las que el hombre ha modificado para darles un uso práctico o para un goce estético.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176645" y="135082"/>
            <a:ext cx="11783291" cy="76944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>
                <a:latin typeface="Andalus" panose="02020603050405020304" pitchFamily="18" charset="-78"/>
                <a:cs typeface="Andalus" panose="02020603050405020304" pitchFamily="18" charset="-78"/>
              </a:rPr>
              <a:t>Elementos morfológicos:</a:t>
            </a:r>
          </a:p>
          <a:p>
            <a:pPr algn="ctr"/>
            <a:endParaRPr lang="es-MX" sz="12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9253" y="1057619"/>
            <a:ext cx="4359901" cy="4975416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4146997" y="6016854"/>
            <a:ext cx="793338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600" dirty="0"/>
              <a:t>https://www.bing.com/images/search?q=formas+artificiales+en+dibujo&amp;FORM=HDRSC2</a:t>
            </a:r>
          </a:p>
        </p:txBody>
      </p:sp>
    </p:spTree>
    <p:extLst>
      <p:ext uri="{BB962C8B-B14F-4D97-AF65-F5344CB8AC3E}">
        <p14:creationId xmlns:p14="http://schemas.microsoft.com/office/powerpoint/2010/main" val="11841213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76645" y="1127048"/>
            <a:ext cx="5528696" cy="35394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lvl="2"/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5.1.3 Formas regulares.</a:t>
            </a:r>
          </a:p>
          <a:p>
            <a:pPr lvl="2"/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Son formas geométricas como el círculo, el cuadrado, y triángulo equilátero. Sirven para conformar formas más complejas.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176645" y="135082"/>
            <a:ext cx="11783291" cy="76944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>
                <a:latin typeface="Andalus" panose="02020603050405020304" pitchFamily="18" charset="-78"/>
                <a:cs typeface="Andalus" panose="02020603050405020304" pitchFamily="18" charset="-78"/>
              </a:rPr>
              <a:t>Elementos morfológicos:</a:t>
            </a:r>
          </a:p>
          <a:p>
            <a:pPr algn="ctr"/>
            <a:endParaRPr lang="es-MX" sz="12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8539" y="1216616"/>
            <a:ext cx="5061397" cy="4434747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176644" y="5963456"/>
            <a:ext cx="117832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smtClean="0"/>
              <a:t>htts</a:t>
            </a:r>
            <a:r>
              <a:rPr lang="es-MX" sz="1200" dirty="0"/>
              <a:t>://www.bing.com/images/search?q=formas%20regulares%20en%20arquitectura&amp;qs=n&amp;form=QBIRMH&amp;sp=-1&amp;pq=formas%20regulares%20en%20arquitectura&amp;sc=0-32&amp;sk=&amp;cvid=5E9358573F4843799572CF06A8AF0A18p</a:t>
            </a:r>
          </a:p>
        </p:txBody>
      </p:sp>
    </p:spTree>
    <p:extLst>
      <p:ext uri="{BB962C8B-B14F-4D97-AF65-F5344CB8AC3E}">
        <p14:creationId xmlns:p14="http://schemas.microsoft.com/office/powerpoint/2010/main" val="20147040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76644" y="1256099"/>
            <a:ext cx="5631727" cy="255454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lvl="2"/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5.1.4 Formas irregulares. Se definen como las que no tienen regla alguna, son la unión de rectas curvas y cuerpos geométricos.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176645" y="135082"/>
            <a:ext cx="11783291" cy="76944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>
                <a:latin typeface="Andalus" panose="02020603050405020304" pitchFamily="18" charset="-78"/>
                <a:cs typeface="Andalus" panose="02020603050405020304" pitchFamily="18" charset="-78"/>
              </a:rPr>
              <a:t>Elementos morfológicos:</a:t>
            </a:r>
          </a:p>
          <a:p>
            <a:pPr algn="ctr"/>
            <a:endParaRPr lang="es-MX" sz="12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355" y="1256099"/>
            <a:ext cx="4612112" cy="4409179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1030311" y="5801410"/>
            <a:ext cx="1056067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dirty="0"/>
              <a:t>https://www.bing.com/images/search?view=detailV2&amp;ccid=IhcDKnDe&amp;id=53C2A9687CCB7DFD264F7F913AB9D8F418AC4B73&amp;thid=OIP.IhcDKnDe2LIs340lzL3K7wE2DJ&amp;q=formas+irregulares+en+dibujo&amp;simid=608040029473999832&amp;selectedIndex=24&amp;ajaxhist=0</a:t>
            </a:r>
          </a:p>
        </p:txBody>
      </p:sp>
    </p:spTree>
    <p:extLst>
      <p:ext uri="{BB962C8B-B14F-4D97-AF65-F5344CB8AC3E}">
        <p14:creationId xmlns:p14="http://schemas.microsoft.com/office/powerpoint/2010/main" val="35857050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76644" y="1783306"/>
            <a:ext cx="11783292" cy="1569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lvl="2"/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Los elementos dinámicos dan la impresión de movimiento. </a:t>
            </a:r>
          </a:p>
          <a:p>
            <a:pPr lvl="2"/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Dichos elementos están representados por los siguientes conceptos:  Movimiento, Tensión, Ritmo.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176645" y="135082"/>
            <a:ext cx="11783291" cy="76944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>
                <a:latin typeface="Andalus" panose="02020603050405020304" pitchFamily="18" charset="-78"/>
                <a:cs typeface="Andalus" panose="02020603050405020304" pitchFamily="18" charset="-78"/>
              </a:rPr>
              <a:t>Elementos </a:t>
            </a:r>
            <a:r>
              <a:rPr lang="es-MX" sz="32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dinámicos:</a:t>
            </a:r>
            <a:endParaRPr lang="es-MX" sz="32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ctr"/>
            <a:endParaRPr lang="es-MX" sz="1200" dirty="0"/>
          </a:p>
        </p:txBody>
      </p:sp>
    </p:spTree>
    <p:extLst>
      <p:ext uri="{BB962C8B-B14F-4D97-AF65-F5344CB8AC3E}">
        <p14:creationId xmlns:p14="http://schemas.microsoft.com/office/powerpoint/2010/main" val="5811711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76644" y="1256099"/>
            <a:ext cx="5631727" cy="403187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1428750" lvl="2" indent="-514350">
              <a:buAutoNum type="arabicPeriod"/>
            </a:pPr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Movimiento. </a:t>
            </a:r>
          </a:p>
          <a:p>
            <a:pPr lvl="2"/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Se logra con el uso adecuado del color, punto, línea, textura y las leyes compositivas, dando intensión de movimiento visual a una obra. </a:t>
            </a:r>
            <a:r>
              <a:rPr lang="es-MX" sz="28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(Cortes,2013)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176645" y="135082"/>
            <a:ext cx="11783291" cy="76944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>
                <a:latin typeface="Andalus" panose="02020603050405020304" pitchFamily="18" charset="-78"/>
                <a:cs typeface="Andalus" panose="02020603050405020304" pitchFamily="18" charset="-78"/>
              </a:rPr>
              <a:t>Elementos </a:t>
            </a:r>
            <a:r>
              <a:rPr lang="es-MX" sz="32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dinámicos:</a:t>
            </a:r>
            <a:endParaRPr lang="es-MX" sz="32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ctr"/>
            <a:endParaRPr lang="es-MX" sz="12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9498" y="1256099"/>
            <a:ext cx="4208393" cy="4230778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6289498" y="5953476"/>
            <a:ext cx="857944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/>
              <a:t>https://www.bing.com/images/search?q=movimiento+en+el+arte&amp;FORM=HDRSC2</a:t>
            </a:r>
          </a:p>
        </p:txBody>
      </p:sp>
    </p:spTree>
    <p:extLst>
      <p:ext uri="{BB962C8B-B14F-4D97-AF65-F5344CB8AC3E}">
        <p14:creationId xmlns:p14="http://schemas.microsoft.com/office/powerpoint/2010/main" val="18288957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60612" y="998476"/>
            <a:ext cx="12015355" cy="1569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lvl="2"/>
            <a:r>
              <a:rPr lang="es-MX" sz="3200" dirty="0">
                <a:latin typeface="Andalus" panose="02020603050405020304" pitchFamily="18" charset="-78"/>
                <a:cs typeface="Andalus" panose="02020603050405020304" pitchFamily="18" charset="-78"/>
              </a:rPr>
              <a:t>2</a:t>
            </a:r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. Tensión.</a:t>
            </a:r>
          </a:p>
          <a:p>
            <a:pPr lvl="2"/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Es sinónimos de deformación, no tiene que ver con el estado psicológico del artista o del observador </a:t>
            </a:r>
            <a:r>
              <a:rPr lang="es-MX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(Cortes 2013)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176645" y="135082"/>
            <a:ext cx="11783291" cy="76944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>
                <a:latin typeface="Andalus" panose="02020603050405020304" pitchFamily="18" charset="-78"/>
                <a:cs typeface="Andalus" panose="02020603050405020304" pitchFamily="18" charset="-78"/>
              </a:rPr>
              <a:t>Elementos </a:t>
            </a:r>
            <a:r>
              <a:rPr lang="es-MX" sz="32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dinámicos:</a:t>
            </a:r>
            <a:endParaRPr lang="es-MX" sz="32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ctr"/>
            <a:endParaRPr lang="es-MX" sz="12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6376" y="2507912"/>
            <a:ext cx="3683743" cy="3699221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905514" y="6021136"/>
            <a:ext cx="1178329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https://www.bing.com/images/search?q=tensi%C3%B3n%20en%20el%20arte&amp;qs=n&amp;form=QBIR&amp;sp=-1&amp;pq=tensi%C3%B3n%20en%20el%20arte&amp;sc=0-18&amp;sk=&amp;cvid=E440D37F209642D4B72B00AFB292060C</a:t>
            </a:r>
          </a:p>
        </p:txBody>
      </p:sp>
    </p:spTree>
    <p:extLst>
      <p:ext uri="{BB962C8B-B14F-4D97-AF65-F5344CB8AC3E}">
        <p14:creationId xmlns:p14="http://schemas.microsoft.com/office/powerpoint/2010/main" val="61444127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76644" y="1256099"/>
            <a:ext cx="11783292" cy="107721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lvl="2"/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3. Ritmo. Lo identificamos cuando una o más formas se repiten en una composición visual </a:t>
            </a:r>
            <a:r>
              <a:rPr lang="es-MX" sz="20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(Cortes, 2013)  </a:t>
            </a:r>
            <a:endParaRPr lang="es-MX" sz="32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76645" y="135082"/>
            <a:ext cx="11783291" cy="76944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>
                <a:latin typeface="Andalus" panose="02020603050405020304" pitchFamily="18" charset="-78"/>
                <a:cs typeface="Andalus" panose="02020603050405020304" pitchFamily="18" charset="-78"/>
              </a:rPr>
              <a:t>Elementos </a:t>
            </a:r>
            <a:r>
              <a:rPr lang="es-MX" sz="32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dinámicos:</a:t>
            </a:r>
            <a:endParaRPr lang="es-MX" sz="32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ctr"/>
            <a:endParaRPr lang="es-MX" sz="12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113" y="2478283"/>
            <a:ext cx="4157965" cy="3489201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176644" y="6112450"/>
            <a:ext cx="1178329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dirty="0"/>
              <a:t>https://www.bing.com/search?q=ritmo+en+el+arte&amp;qs=n&amp;form=QBRE&amp;sp=-1&amp;pq=ritmo+en+el+arte&amp;sc=1-16&amp;sk=&amp;cvid=A9C1D221CCC44727B1FD234F3E584A2F</a:t>
            </a:r>
          </a:p>
        </p:txBody>
      </p:sp>
    </p:spTree>
    <p:extLst>
      <p:ext uri="{BB962C8B-B14F-4D97-AF65-F5344CB8AC3E}">
        <p14:creationId xmlns:p14="http://schemas.microsoft.com/office/powerpoint/2010/main" val="35782213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76644" y="2382373"/>
            <a:ext cx="11783291" cy="107721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lvl="2"/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De acuerdo a </a:t>
            </a:r>
            <a:r>
              <a:rPr lang="es-MX" sz="3200" dirty="0" err="1" smtClean="0">
                <a:latin typeface="Andalus" panose="02020603050405020304" pitchFamily="18" charset="-78"/>
                <a:cs typeface="Andalus" panose="02020603050405020304" pitchFamily="18" charset="-78"/>
              </a:rPr>
              <a:t>Wucius</a:t>
            </a:r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Wong (1979), son cuatro los elementos de relación: Dirección, Posición, Espacio y Gravedad.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176645" y="135082"/>
            <a:ext cx="11783291" cy="76944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>
                <a:latin typeface="Andalus" panose="02020603050405020304" pitchFamily="18" charset="-78"/>
                <a:cs typeface="Andalus" panose="02020603050405020304" pitchFamily="18" charset="-78"/>
              </a:rPr>
              <a:t>Elementos </a:t>
            </a:r>
            <a:r>
              <a:rPr lang="es-MX" sz="32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de relación:</a:t>
            </a:r>
            <a:endParaRPr lang="es-MX" sz="32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ctr"/>
            <a:endParaRPr lang="es-MX" sz="1200" dirty="0"/>
          </a:p>
        </p:txBody>
      </p:sp>
    </p:spTree>
    <p:extLst>
      <p:ext uri="{BB962C8B-B14F-4D97-AF65-F5344CB8AC3E}">
        <p14:creationId xmlns:p14="http://schemas.microsoft.com/office/powerpoint/2010/main" val="264866772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76645" y="2438130"/>
            <a:ext cx="11783291" cy="226215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lvl="2"/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1.Dirección.</a:t>
            </a:r>
          </a:p>
          <a:p>
            <a:pPr lvl="2"/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La dirección en una composición visual, depende de la relación de esta con la ubicación del observador. Existen tres direcciones primarias: Vertical, Horizontal y Oblicua.</a:t>
            </a:r>
            <a:r>
              <a:rPr lang="es-MX" sz="3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3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sz="11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endParaRPr lang="es-MX" sz="2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76645" y="135082"/>
            <a:ext cx="11783291" cy="76944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>
                <a:latin typeface="Andalus" panose="02020603050405020304" pitchFamily="18" charset="-78"/>
                <a:cs typeface="Andalus" panose="02020603050405020304" pitchFamily="18" charset="-78"/>
              </a:rPr>
              <a:t>Elementos </a:t>
            </a:r>
            <a:r>
              <a:rPr lang="es-MX" sz="32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de relación:</a:t>
            </a:r>
            <a:endParaRPr lang="es-MX" sz="32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ctr"/>
            <a:endParaRPr lang="es-MX" sz="1200" dirty="0"/>
          </a:p>
        </p:txBody>
      </p:sp>
    </p:spTree>
    <p:extLst>
      <p:ext uri="{BB962C8B-B14F-4D97-AF65-F5344CB8AC3E}">
        <p14:creationId xmlns:p14="http://schemas.microsoft.com/office/powerpoint/2010/main" val="246213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779319" y="1440505"/>
            <a:ext cx="10681855" cy="273921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s-MX" sz="36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s-MX" sz="3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Busca, identifica y selecciona la información de diversas fuentes para conocer e identificar los elementos básicos que constituyen y soportan la imágenes en diferentes manifestaciones artísticas. </a:t>
            </a:r>
            <a:endParaRPr lang="es-MX" sz="34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779320" y="330138"/>
            <a:ext cx="10681854" cy="92333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>
                <a:latin typeface="Andalus" panose="02020603050405020304" pitchFamily="18" charset="-78"/>
                <a:cs typeface="Andalus" panose="02020603050405020304" pitchFamily="18" charset="-78"/>
              </a:rPr>
              <a:t>Propósito del tema: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9884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76645" y="1267251"/>
            <a:ext cx="11606646" cy="5847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lvl="2"/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1.1 Vertical. Indica sentidos ascendentes y descendentes.  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176645" y="135082"/>
            <a:ext cx="11783291" cy="76944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>
                <a:latin typeface="Andalus" panose="02020603050405020304" pitchFamily="18" charset="-78"/>
                <a:cs typeface="Andalus" panose="02020603050405020304" pitchFamily="18" charset="-78"/>
              </a:rPr>
              <a:t>Elementos </a:t>
            </a:r>
            <a:r>
              <a:rPr lang="es-MX" sz="32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de relación:</a:t>
            </a:r>
            <a:endParaRPr lang="es-MX" sz="32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ctr"/>
            <a:endParaRPr lang="es-MX" sz="1200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412" y="2033008"/>
            <a:ext cx="4860527" cy="3308426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6949" y="2033008"/>
            <a:ext cx="3760860" cy="3308426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176645" y="6045071"/>
            <a:ext cx="1160664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dirty="0"/>
              <a:t>https://www.bing.com/images/search?q=monumentos%20descendente&amp;qs=n&amp;form=QBIR&amp;sp=-1&amp;pq=undefined&amp;sc=0-22&amp;sk=&amp;cvid=D18726681DB14C80941999BA4E8B24EC</a:t>
            </a:r>
          </a:p>
        </p:txBody>
      </p:sp>
    </p:spTree>
    <p:extLst>
      <p:ext uri="{BB962C8B-B14F-4D97-AF65-F5344CB8AC3E}">
        <p14:creationId xmlns:p14="http://schemas.microsoft.com/office/powerpoint/2010/main" val="69427732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76644" y="1122285"/>
            <a:ext cx="11783291" cy="5847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lvl="2"/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1.2 Horizontal. </a:t>
            </a:r>
            <a:r>
              <a:rPr lang="es-MX" sz="3200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Sentidos izquierda y derecha.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176645" y="135082"/>
            <a:ext cx="11783291" cy="76944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>
                <a:latin typeface="Andalus" panose="02020603050405020304" pitchFamily="18" charset="-78"/>
                <a:cs typeface="Andalus" panose="02020603050405020304" pitchFamily="18" charset="-78"/>
              </a:rPr>
              <a:t>Elementos </a:t>
            </a:r>
            <a:r>
              <a:rPr lang="es-MX" sz="32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de relación:</a:t>
            </a:r>
            <a:endParaRPr lang="es-MX" sz="32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ctr"/>
            <a:endParaRPr lang="es-MX" sz="12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0244" y="2526733"/>
            <a:ext cx="4603130" cy="2455003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76643" y="6084992"/>
            <a:ext cx="11783291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50" dirty="0"/>
              <a:t>https://www.bing.com/images/search?q=horzontal%20en%20el%20arte&amp;qs=n&amp;form=QBIR&amp;sp=-1&amp;ghc=1&amp;pq=horzontal%20en%20el%20arte&amp;sc=0-20&amp;sk=&amp;cvid=D62B0DAF93044F57B20F165CFF120693</a:t>
            </a:r>
          </a:p>
        </p:txBody>
      </p:sp>
    </p:spTree>
    <p:extLst>
      <p:ext uri="{BB962C8B-B14F-4D97-AF65-F5344CB8AC3E}">
        <p14:creationId xmlns:p14="http://schemas.microsoft.com/office/powerpoint/2010/main" val="223585871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76645" y="1222646"/>
            <a:ext cx="11783291" cy="5847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lvl="2"/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1.3 Oblicua. Sugiere sentidos hacia el frente y hacia atrás 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176645" y="135082"/>
            <a:ext cx="11783291" cy="76944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>
                <a:latin typeface="Andalus" panose="02020603050405020304" pitchFamily="18" charset="-78"/>
                <a:cs typeface="Andalus" panose="02020603050405020304" pitchFamily="18" charset="-78"/>
              </a:rPr>
              <a:t>Elementos </a:t>
            </a:r>
            <a:r>
              <a:rPr lang="es-MX" sz="32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de relación:</a:t>
            </a:r>
            <a:endParaRPr lang="es-MX" sz="32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ctr"/>
            <a:endParaRPr lang="es-MX" sz="12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0334" y="1976437"/>
            <a:ext cx="4748291" cy="3532265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76645" y="5508702"/>
            <a:ext cx="117832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https://www.bing.com/images/search?view=detailV2&amp;ccid=JE%2f1NJHK&amp;id=4CDBF9CAD91166F95A08A4C4B1C2B39E0E09AC6C&amp;thid=OIP.JE_1NJHKJGAdYPtX7AO1FQEsDf&amp;q=sentidos+hacia+el+frente+y+hacia+atras+el+arte&amp;simid=607998535752355534&amp;selectedIndex=55&amp;ajaxhist=0</a:t>
            </a:r>
          </a:p>
        </p:txBody>
      </p:sp>
    </p:spTree>
    <p:extLst>
      <p:ext uri="{BB962C8B-B14F-4D97-AF65-F5344CB8AC3E}">
        <p14:creationId xmlns:p14="http://schemas.microsoft.com/office/powerpoint/2010/main" val="85383161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76645" y="1222646"/>
            <a:ext cx="11783291" cy="304698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lvl="2"/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2. Posición. </a:t>
            </a:r>
          </a:p>
          <a:p>
            <a:pPr lvl="2"/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La posición de un elemento en una composición es mas o menos importantes dependiendo del lugar en donde este ubicada. </a:t>
            </a:r>
          </a:p>
          <a:p>
            <a:pPr lvl="2"/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Los elementos visuales de mayor importancia pueden situarse dentro de la composición a la derecha, a la izquierda, arriba y por ultimo en la parte de abajo.  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176645" y="135082"/>
            <a:ext cx="11783291" cy="76944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>
                <a:latin typeface="Andalus" panose="02020603050405020304" pitchFamily="18" charset="-78"/>
                <a:cs typeface="Andalus" panose="02020603050405020304" pitchFamily="18" charset="-78"/>
              </a:rPr>
              <a:t>Elementos </a:t>
            </a:r>
            <a:r>
              <a:rPr lang="es-MX" sz="32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de relación:</a:t>
            </a:r>
            <a:endParaRPr lang="es-MX" sz="32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ctr"/>
            <a:endParaRPr lang="es-MX" sz="1200" dirty="0"/>
          </a:p>
        </p:txBody>
      </p:sp>
    </p:spTree>
    <p:extLst>
      <p:ext uri="{BB962C8B-B14F-4D97-AF65-F5344CB8AC3E}">
        <p14:creationId xmlns:p14="http://schemas.microsoft.com/office/powerpoint/2010/main" val="61068333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176645" y="135082"/>
            <a:ext cx="11783291" cy="76944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>
                <a:latin typeface="Andalus" panose="02020603050405020304" pitchFamily="18" charset="-78"/>
                <a:cs typeface="Andalus" panose="02020603050405020304" pitchFamily="18" charset="-78"/>
              </a:rPr>
              <a:t>Elementos </a:t>
            </a:r>
            <a:r>
              <a:rPr lang="es-MX" sz="32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de relación:</a:t>
            </a:r>
            <a:endParaRPr lang="es-MX" sz="32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ctr"/>
            <a:endParaRPr lang="es-MX" sz="12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718DB9D6-8AC6-453F-ACA7-9B1D20E69D5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0964" t="9251" b="19876"/>
          <a:stretch/>
        </p:blipFill>
        <p:spPr>
          <a:xfrm rot="16200000">
            <a:off x="993302" y="1506112"/>
            <a:ext cx="3230499" cy="3755955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268641" y="4537675"/>
            <a:ext cx="421788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MX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Cuando los situamos a la derecha, poseen un mayor peso visual, se adelantan ópticamente y dan idea de proyección y avance en la composición.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B780E9C5-B21A-49EA-B0E6-6F7AC2E26E9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503" t="16458" r="75882" b="30343"/>
          <a:stretch/>
        </p:blipFill>
        <p:spPr>
          <a:xfrm>
            <a:off x="7925966" y="1673964"/>
            <a:ext cx="2775691" cy="2931470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7250806" y="4935529"/>
            <a:ext cx="41598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Cuando se sitúan a la izquierda, transmiten una sensación de ligereza visual más acentuada.</a:t>
            </a:r>
          </a:p>
        </p:txBody>
      </p:sp>
      <p:sp>
        <p:nvSpPr>
          <p:cNvPr id="8" name="Rectángulo 7"/>
          <p:cNvSpPr/>
          <p:nvPr/>
        </p:nvSpPr>
        <p:spPr>
          <a:xfrm>
            <a:off x="0" y="5914211"/>
            <a:ext cx="1178329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dirty="0"/>
              <a:t>https://www.bing.com/images/search?view=detailV2&amp;ccid=JE%2f1NJHK&amp;id=4CDBF9CAD91166F95A08A4C4B1C2B39E0E09AC6C&amp;thid=OIP.JE_1NJHKJGAdYPtX7AO1FQEsDf&amp;q=sentidos+hacia+el+frente+y+hacia+atras+el+arte&amp;simid=607998535752355534&amp;selectedIndex=55&amp;ajaxhist=0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850006" y="1152016"/>
            <a:ext cx="45076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/>
              <a:t>2.1</a:t>
            </a:r>
            <a:endParaRPr lang="es-MX" dirty="0"/>
          </a:p>
        </p:txBody>
      </p:sp>
      <p:sp>
        <p:nvSpPr>
          <p:cNvPr id="9" name="CuadroTexto 8"/>
          <p:cNvSpPr txBox="1"/>
          <p:nvPr/>
        </p:nvSpPr>
        <p:spPr>
          <a:xfrm>
            <a:off x="7366715" y="1124152"/>
            <a:ext cx="15325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/>
              <a:t>2.2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329970503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176645" y="135082"/>
            <a:ext cx="11783291" cy="76944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>
                <a:latin typeface="Andalus" panose="02020603050405020304" pitchFamily="18" charset="-78"/>
                <a:cs typeface="Andalus" panose="02020603050405020304" pitchFamily="18" charset="-78"/>
              </a:rPr>
              <a:t>Elementos </a:t>
            </a:r>
            <a:r>
              <a:rPr lang="es-MX" sz="32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de relación:</a:t>
            </a:r>
            <a:endParaRPr lang="es-MX" sz="32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ctr"/>
            <a:endParaRPr lang="es-MX" sz="12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19B3480B-63A2-434F-9D82-775191A4460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678" r="44330" b="21608"/>
          <a:stretch/>
        </p:blipFill>
        <p:spPr>
          <a:xfrm rot="5400000">
            <a:off x="651916" y="1238780"/>
            <a:ext cx="3952557" cy="3692686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550033" y="4879212"/>
            <a:ext cx="36356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s-MX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zona que posee mayor ligereza visual es la superior .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6259" y="1468656"/>
            <a:ext cx="3142445" cy="3410703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7096259" y="4879212"/>
            <a:ext cx="43015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s-MX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Ocurre lo contrario si ubicamos los elementos en el límite inferior.</a:t>
            </a:r>
          </a:p>
        </p:txBody>
      </p:sp>
      <p:sp>
        <p:nvSpPr>
          <p:cNvPr id="9" name="Rectángulo 8"/>
          <p:cNvSpPr/>
          <p:nvPr/>
        </p:nvSpPr>
        <p:spPr>
          <a:xfrm>
            <a:off x="0" y="5920959"/>
            <a:ext cx="119599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MX" sz="1000" dirty="0">
                <a:solidFill>
                  <a:srgbClr val="000000"/>
                </a:solidFill>
              </a:rPr>
              <a:t>https://www.bing.com/images/search?view=detailV2&amp;ccid=JE%2f1NJHK&amp;id=4CDBF9CAD91166F95A08A4C4B1C2B39E0E09AC6C&amp;thid=OIP.JE_1NJHKJGAdYPtX7AO1FQEsDf&amp;q=sentidos+hacia+el+frente+y+hacia+atras+el+arte&amp;simid=607998535752355534&amp;selectedIndex=55&amp;ajaxhist=0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682580" y="1287887"/>
            <a:ext cx="2047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/>
              <a:t>2.3</a:t>
            </a:r>
            <a:endParaRPr lang="es-MX" dirty="0"/>
          </a:p>
        </p:txBody>
      </p:sp>
      <p:sp>
        <p:nvSpPr>
          <p:cNvPr id="6" name="CuadroTexto 5"/>
          <p:cNvSpPr txBox="1"/>
          <p:nvPr/>
        </p:nvSpPr>
        <p:spPr>
          <a:xfrm>
            <a:off x="6787166" y="1287887"/>
            <a:ext cx="7727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/>
              <a:t>2.4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9382105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176645" y="135082"/>
            <a:ext cx="11783291" cy="76944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>
                <a:latin typeface="Andalus" panose="02020603050405020304" pitchFamily="18" charset="-78"/>
                <a:cs typeface="Andalus" panose="02020603050405020304" pitchFamily="18" charset="-78"/>
              </a:rPr>
              <a:t>Elementos </a:t>
            </a:r>
            <a:r>
              <a:rPr lang="es-MX" sz="32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de relación:</a:t>
            </a:r>
            <a:endParaRPr lang="es-MX" sz="32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ctr"/>
            <a:endParaRPr lang="es-MX" sz="1200" dirty="0"/>
          </a:p>
        </p:txBody>
      </p:sp>
      <p:sp>
        <p:nvSpPr>
          <p:cNvPr id="4" name="CuadroTexto 3"/>
          <p:cNvSpPr txBox="1"/>
          <p:nvPr/>
        </p:nvSpPr>
        <p:spPr>
          <a:xfrm>
            <a:off x="176645" y="1222646"/>
            <a:ext cx="11783291" cy="206210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lvl="2"/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3. Espacio</a:t>
            </a:r>
          </a:p>
          <a:p>
            <a:pPr lvl="2"/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Par </a:t>
            </a:r>
            <a:r>
              <a:rPr lang="es-MX" sz="3200" dirty="0" err="1" smtClean="0">
                <a:latin typeface="Andalus" panose="02020603050405020304" pitchFamily="18" charset="-78"/>
                <a:cs typeface="Andalus" panose="02020603050405020304" pitchFamily="18" charset="-78"/>
              </a:rPr>
              <a:t>Wucius</a:t>
            </a:r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(1979) todas las formas por mas pequeñas que sean, ocupan un lugar en el espacio, el cual puede ser visible o ilusorio.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4928" y="3284749"/>
            <a:ext cx="3893298" cy="2787420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1425262" y="5977656"/>
            <a:ext cx="78475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https://</a:t>
            </a:r>
            <a:r>
              <a:rPr lang="es-MX" sz="1200" dirty="0"/>
              <a:t>www.bing.com/images/search?q=Espacio+visuaL&amp;FORM=HDRSC2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3248113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76645" y="1222646"/>
            <a:ext cx="11783291" cy="35394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lvl="2"/>
            <a:endParaRPr lang="es-MX" sz="32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lvl="2"/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Los elementos escalares son aquellos que definen los aspectos cuantitativos de la representación de la realidad. </a:t>
            </a:r>
          </a:p>
          <a:p>
            <a:pPr lvl="2"/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Las características que definen  a los elementos escalares son su naturaleza cuantitativa y naturaleza relacional</a:t>
            </a:r>
            <a:r>
              <a:rPr lang="es-MX" sz="3200" dirty="0">
                <a:latin typeface="Andalus" panose="02020603050405020304" pitchFamily="18" charset="-78"/>
                <a:cs typeface="Andalus" panose="02020603050405020304" pitchFamily="18" charset="-78"/>
              </a:rPr>
              <a:t>. </a:t>
            </a:r>
            <a:r>
              <a:rPr lang="es-MX" sz="2000" dirty="0">
                <a:latin typeface="Andalus" panose="02020603050405020304" pitchFamily="18" charset="-78"/>
                <a:cs typeface="Andalus" panose="02020603050405020304" pitchFamily="18" charset="-78"/>
              </a:rPr>
              <a:t>(Cortes, 2013)</a:t>
            </a:r>
          </a:p>
          <a:p>
            <a:pPr lvl="2"/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Dentro de los elementos escalares, podemos encontrar a la dimensión, formato, escala y proporción.</a:t>
            </a:r>
            <a:endParaRPr lang="es-MX" sz="20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76645" y="135082"/>
            <a:ext cx="11783291" cy="76944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>
                <a:latin typeface="Andalus" panose="02020603050405020304" pitchFamily="18" charset="-78"/>
                <a:cs typeface="Andalus" panose="02020603050405020304" pitchFamily="18" charset="-78"/>
              </a:rPr>
              <a:t>Elementos </a:t>
            </a:r>
            <a:r>
              <a:rPr lang="es-MX" sz="32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Escalares</a:t>
            </a:r>
            <a:endParaRPr lang="es-MX" sz="32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ctr"/>
            <a:endParaRPr lang="es-MX" sz="1200" dirty="0"/>
          </a:p>
        </p:txBody>
      </p:sp>
    </p:spTree>
    <p:extLst>
      <p:ext uri="{BB962C8B-B14F-4D97-AF65-F5344CB8AC3E}">
        <p14:creationId xmlns:p14="http://schemas.microsoft.com/office/powerpoint/2010/main" val="257001322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76645" y="1222646"/>
            <a:ext cx="11783291" cy="206210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lvl="2"/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1. Dimensión. </a:t>
            </a:r>
          </a:p>
          <a:p>
            <a:pPr lvl="2"/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La dimensión de una composición visual esta ligada con la percepción del observador, disminuye o aumenta el tamaño del objeto según la distancia en que se encuentre.</a:t>
            </a:r>
            <a:endParaRPr lang="es-MX" sz="20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76645" y="135082"/>
            <a:ext cx="11783291" cy="58477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>
                <a:latin typeface="Andalus" panose="02020603050405020304" pitchFamily="18" charset="-78"/>
                <a:cs typeface="Andalus" panose="02020603050405020304" pitchFamily="18" charset="-78"/>
              </a:rPr>
              <a:t>Elementos </a:t>
            </a:r>
            <a:r>
              <a:rPr lang="es-MX" sz="32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Escalares</a:t>
            </a:r>
            <a:endParaRPr lang="es-MX" sz="12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5715" y="3284749"/>
            <a:ext cx="4444173" cy="291834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5676912" y="5926090"/>
            <a:ext cx="6096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1200" dirty="0"/>
              <a:t>https://www.bing.com/images/search?q=dimensi%c3%b3n+en+el+arte&amp;FORM=HDRSC2</a:t>
            </a:r>
          </a:p>
        </p:txBody>
      </p:sp>
    </p:spTree>
    <p:extLst>
      <p:ext uri="{BB962C8B-B14F-4D97-AF65-F5344CB8AC3E}">
        <p14:creationId xmlns:p14="http://schemas.microsoft.com/office/powerpoint/2010/main" val="188359119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76644" y="1065424"/>
            <a:ext cx="11783291" cy="273921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lvl="2"/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2. Formato.</a:t>
            </a:r>
          </a:p>
          <a:p>
            <a:pPr lvl="2"/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Se le denomina formato al tamaño del lienzo en donde se realiza una composición visual. Lo podemos definir según la proporción de nuestro dibujo en horizontal, vertical, cuadrado, ovalado, etc.</a:t>
            </a:r>
          </a:p>
          <a:p>
            <a:pPr lvl="2"/>
            <a:endParaRPr lang="es-MX" sz="9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76645" y="135082"/>
            <a:ext cx="11783291" cy="76944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>
                <a:latin typeface="Andalus" panose="02020603050405020304" pitchFamily="18" charset="-78"/>
                <a:cs typeface="Andalus" panose="02020603050405020304" pitchFamily="18" charset="-78"/>
              </a:rPr>
              <a:t>T</a:t>
            </a:r>
            <a:r>
              <a:rPr lang="es-MX" sz="32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eoría de la </a:t>
            </a:r>
            <a:r>
              <a:rPr lang="es-MX" sz="3200" b="1" dirty="0" err="1" smtClean="0">
                <a:latin typeface="Andalus" panose="02020603050405020304" pitchFamily="18" charset="-78"/>
                <a:cs typeface="Andalus" panose="02020603050405020304" pitchFamily="18" charset="-78"/>
              </a:rPr>
              <a:t>imágen</a:t>
            </a:r>
            <a:endParaRPr lang="es-MX" sz="32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ctr"/>
            <a:endParaRPr lang="es-MX" sz="12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3777" y="2983671"/>
            <a:ext cx="3152038" cy="3152038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76644" y="5904877"/>
            <a:ext cx="117832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/>
              <a:t>https://www.bing.com/images/search?q=formato%20en%20un%20cuadro&amp;qs=n&amp;form=QBIRMH&amp;sp=-1&amp;pq=formato%20en%20un%20cuadro&amp;sc=0-20&amp;sk=&amp;cvid=E456C8CE48884FA6B6122393B2CCE53C</a:t>
            </a:r>
          </a:p>
        </p:txBody>
      </p:sp>
    </p:spTree>
    <p:extLst>
      <p:ext uri="{BB962C8B-B14F-4D97-AF65-F5344CB8AC3E}">
        <p14:creationId xmlns:p14="http://schemas.microsoft.com/office/powerpoint/2010/main" val="42899314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363682" y="831273"/>
            <a:ext cx="11658600" cy="64633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Dominios</a:t>
            </a:r>
            <a:r>
              <a:rPr lang="es-MX" sz="32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de Aprendizaje </a:t>
            </a:r>
            <a:endParaRPr lang="es-MX" sz="32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6241097"/>
              </p:ext>
            </p:extLst>
          </p:nvPr>
        </p:nvGraphicFramePr>
        <p:xfrm>
          <a:off x="363682" y="2074574"/>
          <a:ext cx="11627426" cy="2715260"/>
        </p:xfrm>
        <a:graphic>
          <a:graphicData uri="http://schemas.openxmlformats.org/drawingml/2006/table">
            <a:tbl>
              <a:tblPr/>
              <a:tblGrid>
                <a:gridCol w="3312843"/>
                <a:gridCol w="2980411"/>
                <a:gridCol w="2980411"/>
                <a:gridCol w="2353761"/>
              </a:tblGrid>
              <a:tr h="173355"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s-MX" sz="1800" b="1" dirty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TEMÁTICA</a:t>
                      </a:r>
                      <a:endParaRPr lang="es-MX" sz="1800" dirty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ea typeface="Calibri" panose="020F0502020204030204" pitchFamily="34" charset="0"/>
                        <a:cs typeface="Andalus" panose="02020603050405020304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s-MX" sz="1800" b="1" dirty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DOMINIOS DE LOS APRENDIZAJES</a:t>
                      </a:r>
                      <a:endParaRPr lang="es-MX" sz="1800" dirty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ea typeface="Calibri" panose="020F0502020204030204" pitchFamily="34" charset="0"/>
                        <a:cs typeface="Andalus" panose="02020603050405020304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45974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s-MX" sz="1800" b="1" dirty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CONCEPTUAL</a:t>
                      </a:r>
                      <a:endParaRPr lang="es-MX" sz="1800" dirty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ea typeface="Calibri" panose="020F0502020204030204" pitchFamily="34" charset="0"/>
                        <a:cs typeface="Andalus" panose="02020603050405020304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s-MX" sz="1800" b="1" dirty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PROCEDIMENTAL</a:t>
                      </a:r>
                      <a:endParaRPr lang="es-MX" sz="1800" dirty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ea typeface="Calibri" panose="020F0502020204030204" pitchFamily="34" charset="0"/>
                        <a:cs typeface="Andalus" panose="02020603050405020304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s-MX" sz="1800" b="1" dirty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ACTITUDINAL</a:t>
                      </a:r>
                      <a:endParaRPr lang="es-MX" sz="1800" dirty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ea typeface="Calibri" panose="020F0502020204030204" pitchFamily="34" charset="0"/>
                        <a:cs typeface="Andalus" panose="02020603050405020304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213995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600"/>
                        </a:spcAft>
                        <a:buFont typeface="+mj-lt"/>
                        <a:buAutoNum type="arabicPeriod"/>
                      </a:pPr>
                      <a:r>
                        <a:rPr lang="es-MX" sz="2400" dirty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Teoría de la imagen</a:t>
                      </a:r>
                    </a:p>
                    <a:p>
                      <a:pPr marL="742950" lvl="1" indent="-285750" algn="just">
                        <a:spcAft>
                          <a:spcPts val="600"/>
                        </a:spcAft>
                        <a:buFont typeface="+mj-lt"/>
                        <a:buAutoNum type="arabicPeriod"/>
                      </a:pPr>
                      <a:r>
                        <a:rPr lang="es-MX" sz="2400" dirty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Elementos </a:t>
                      </a:r>
                      <a:r>
                        <a:rPr lang="es-MX" sz="2400" dirty="0" smtClean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morfológicos</a:t>
                      </a:r>
                      <a:r>
                        <a:rPr lang="es-ES" sz="2400" dirty="0">
                          <a:effectLst/>
                          <a:latin typeface="Andalus" panose="02020603050405020304" pitchFamily="18" charset="-78"/>
                          <a:ea typeface="Times New Roman" panose="02020603050405020304" pitchFamily="18" charset="0"/>
                          <a:cs typeface="Andalus" panose="02020603050405020304" pitchFamily="18" charset="-78"/>
                        </a:rPr>
                        <a:t> </a:t>
                      </a:r>
                      <a:endParaRPr lang="es-MX" sz="2400" dirty="0">
                        <a:effectLst/>
                        <a:latin typeface="Andalus" panose="02020603050405020304" pitchFamily="18" charset="-78"/>
                        <a:ea typeface="Times New Roman" panose="02020603050405020304" pitchFamily="18" charset="0"/>
                        <a:cs typeface="Andalus" panose="02020603050405020304" pitchFamily="18" charset="-78"/>
                      </a:endParaRPr>
                    </a:p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s-ES" sz="2400" dirty="0">
                          <a:effectLst/>
                          <a:latin typeface="Andalus" panose="02020603050405020304" pitchFamily="18" charset="-78"/>
                          <a:ea typeface="Times New Roman" panose="02020603050405020304" pitchFamily="18" charset="0"/>
                          <a:cs typeface="Andalus" panose="02020603050405020304" pitchFamily="18" charset="-78"/>
                        </a:rPr>
                        <a:t> </a:t>
                      </a:r>
                      <a:endParaRPr lang="es-MX" sz="2400" dirty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ea typeface="Calibri" panose="020F0502020204030204" pitchFamily="34" charset="0"/>
                        <a:cs typeface="Andalus" panose="02020603050405020304" pitchFamily="18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s-MX" sz="2400" dirty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Identifica los conceptos de la teoría de la imagen</a:t>
                      </a:r>
                    </a:p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s-MX" sz="2400" dirty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 </a:t>
                      </a:r>
                    </a:p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s-MX" sz="2400" dirty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 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s-MX" sz="2400" dirty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Utiliza los elementos de la teoría de la imagen en una composición plástica.</a:t>
                      </a:r>
                    </a:p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s-MX" sz="2400" dirty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 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s-MX" sz="2400" dirty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Aprecia los logros obtenidos en su composición plástica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0522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76644" y="1016584"/>
            <a:ext cx="11783291" cy="270843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lvl="2"/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3. Escala.</a:t>
            </a:r>
          </a:p>
          <a:p>
            <a:pPr lvl="2"/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La escala es un factor importante para el dibujo y el diseño, debido a que nos permite ampliar o disminuir un objeto real a la proporción requerida. La escala es la relación matemática que existe entre las dimensiones reales y las del dibujo </a:t>
            </a:r>
            <a:r>
              <a:rPr lang="es-MX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(Cortes,2013)</a:t>
            </a:r>
          </a:p>
          <a:p>
            <a:pPr lvl="2"/>
            <a:endParaRPr lang="es-MX" sz="10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76645" y="135082"/>
            <a:ext cx="11783291" cy="76944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>
                <a:latin typeface="Andalus" panose="02020603050405020304" pitchFamily="18" charset="-78"/>
                <a:cs typeface="Andalus" panose="02020603050405020304" pitchFamily="18" charset="-78"/>
              </a:rPr>
              <a:t>T</a:t>
            </a:r>
            <a:r>
              <a:rPr lang="es-MX" sz="32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eoría de la </a:t>
            </a:r>
            <a:r>
              <a:rPr lang="es-MX" sz="3200" b="1" dirty="0" err="1" smtClean="0">
                <a:latin typeface="Andalus" panose="02020603050405020304" pitchFamily="18" charset="-78"/>
                <a:cs typeface="Andalus" panose="02020603050405020304" pitchFamily="18" charset="-78"/>
              </a:rPr>
              <a:t>imágen</a:t>
            </a:r>
            <a:endParaRPr lang="es-MX" sz="32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ctr"/>
            <a:endParaRPr lang="es-MX" sz="12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7387" y="3441683"/>
            <a:ext cx="2905106" cy="2650024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2149569" y="6011617"/>
            <a:ext cx="1178329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/>
              <a:t>https://www.bing.com/images/search?q=escala&amp;qs=n&amp;form=QBIR&amp;sp=-1&amp;pq=escala&amp;sc=8-6&amp;sk=&amp;cvid=4D4DC515E7E942D581E70C96D2A87CF1</a:t>
            </a:r>
          </a:p>
        </p:txBody>
      </p:sp>
    </p:spTree>
    <p:extLst>
      <p:ext uri="{BB962C8B-B14F-4D97-AF65-F5344CB8AC3E}">
        <p14:creationId xmlns:p14="http://schemas.microsoft.com/office/powerpoint/2010/main" val="100686254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76645" y="1145373"/>
            <a:ext cx="11783291" cy="33547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lvl="2"/>
            <a:endParaRPr lang="es-MX" sz="32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lvl="2"/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4. Proporción.</a:t>
            </a:r>
          </a:p>
          <a:p>
            <a:pPr lvl="2"/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La proporción nos ayuda a relacionar  los objetos que percibimos. Pueden ser grandes o pequeños y con un peso visual determinado. </a:t>
            </a:r>
          </a:p>
          <a:p>
            <a:pPr lvl="2"/>
            <a:endParaRPr lang="es-MX" sz="32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lvl="2"/>
            <a:endParaRPr lang="es-MX" sz="20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76645" y="135082"/>
            <a:ext cx="11783291" cy="76944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>
                <a:latin typeface="Andalus" panose="02020603050405020304" pitchFamily="18" charset="-78"/>
                <a:cs typeface="Andalus" panose="02020603050405020304" pitchFamily="18" charset="-78"/>
              </a:rPr>
              <a:t>T</a:t>
            </a:r>
            <a:r>
              <a:rPr lang="es-MX" sz="32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eoría de la imagen</a:t>
            </a:r>
            <a:endParaRPr lang="es-MX" sz="32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ctr"/>
            <a:endParaRPr lang="es-MX" sz="1200" dirty="0"/>
          </a:p>
        </p:txBody>
      </p:sp>
    </p:spTree>
    <p:extLst>
      <p:ext uri="{BB962C8B-B14F-4D97-AF65-F5344CB8AC3E}">
        <p14:creationId xmlns:p14="http://schemas.microsoft.com/office/powerpoint/2010/main" val="190372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76645" y="1145373"/>
            <a:ext cx="11783291" cy="483209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lvl="2"/>
            <a:endParaRPr lang="es-MX" sz="32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lvl="2"/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Actividad 1:</a:t>
            </a:r>
          </a:p>
          <a:p>
            <a:pPr lvl="2"/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Elabora una perspectiva a dos puntos de fuga en donde puedas representar al menos 5 elementos morfológico.</a:t>
            </a:r>
          </a:p>
          <a:p>
            <a:pPr lvl="2"/>
            <a:endParaRPr lang="es-MX" sz="3200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lvl="2"/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Actividad 2: </a:t>
            </a:r>
          </a:p>
          <a:p>
            <a:pPr lvl="2"/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Elabora un dibujo a escala 1:20 del escritorio de tu salón.</a:t>
            </a:r>
          </a:p>
          <a:p>
            <a:pPr lvl="2"/>
            <a:endParaRPr lang="es-MX" sz="32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lvl="2"/>
            <a:endParaRPr lang="es-MX" sz="32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lvl="2"/>
            <a:endParaRPr lang="es-MX" sz="20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76645" y="135082"/>
            <a:ext cx="11783291" cy="76944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>
                <a:latin typeface="Andalus" panose="02020603050405020304" pitchFamily="18" charset="-78"/>
                <a:cs typeface="Andalus" panose="02020603050405020304" pitchFamily="18" charset="-78"/>
              </a:rPr>
              <a:t>T</a:t>
            </a:r>
            <a:r>
              <a:rPr lang="es-MX" sz="32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eoría de la imagen</a:t>
            </a:r>
            <a:endParaRPr lang="es-MX" sz="32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ctr"/>
            <a:endParaRPr lang="es-MX" sz="1200" dirty="0"/>
          </a:p>
        </p:txBody>
      </p:sp>
    </p:spTree>
    <p:extLst>
      <p:ext uri="{BB962C8B-B14F-4D97-AF65-F5344CB8AC3E}">
        <p14:creationId xmlns:p14="http://schemas.microsoft.com/office/powerpoint/2010/main" val="360081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249526" y="910475"/>
            <a:ext cx="1194964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 smtClean="0"/>
              <a:t>https</a:t>
            </a:r>
            <a:r>
              <a:rPr lang="es-MX" sz="1200" dirty="0" smtClean="0"/>
              <a:t>://www.google.com.mx/</a:t>
            </a:r>
            <a:r>
              <a:rPr lang="es-MX" sz="1200" dirty="0" err="1" smtClean="0"/>
              <a:t>search?biw</a:t>
            </a:r>
            <a:r>
              <a:rPr lang="es-MX" sz="1200" dirty="0" smtClean="0"/>
              <a:t>=1600&amp;bih=794&amp;tbm=</a:t>
            </a:r>
            <a:r>
              <a:rPr lang="es-MX" sz="1200" dirty="0" err="1" smtClean="0"/>
              <a:t>isch&amp;sa</a:t>
            </a:r>
            <a:r>
              <a:rPr lang="es-MX" sz="1200" dirty="0" smtClean="0"/>
              <a:t>=1&amp;q=</a:t>
            </a:r>
            <a:r>
              <a:rPr lang="es-MX" sz="1200" dirty="0" err="1" smtClean="0"/>
              <a:t>puntos+de+atencion+en+una+imagen&amp;oq</a:t>
            </a:r>
            <a:r>
              <a:rPr lang="es-MX" sz="1200" dirty="0" smtClean="0"/>
              <a:t>=</a:t>
            </a:r>
            <a:r>
              <a:rPr lang="es-MX" sz="1200" dirty="0" err="1" smtClean="0"/>
              <a:t>puntos+de+atencion+en+una+imagen&amp;gs_l</a:t>
            </a:r>
            <a:r>
              <a:rPr lang="es-MX" sz="1200" dirty="0" smtClean="0"/>
              <a:t>=psy-ab.3</a:t>
            </a:r>
            <a:r>
              <a:rPr lang="es-MX" sz="1400" dirty="0" smtClean="0"/>
              <a:t>...</a:t>
            </a:r>
            <a:endParaRPr lang="es-MX" sz="14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526" y="1181635"/>
            <a:ext cx="9608129" cy="280440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42358" y="1384443"/>
            <a:ext cx="31800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i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https://</a:t>
            </a:r>
            <a:r>
              <a:rPr lang="es-MX" sz="1200" i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www.ecured.cu/Textura</a:t>
            </a:r>
            <a:r>
              <a:rPr lang="es-MX" sz="11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_(Artes_visuales</a:t>
            </a:r>
            <a:r>
              <a:rPr lang="es-MX" dirty="0" smtClean="0">
                <a:latin typeface="Andalus" panose="02020603050405020304" pitchFamily="18" charset="-78"/>
                <a:cs typeface="Andalus" panose="02020603050405020304" pitchFamily="18" charset="-78"/>
              </a:rPr>
              <a:t>)</a:t>
            </a:r>
            <a:endParaRPr lang="es-MX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49528" y="1692744"/>
            <a:ext cx="1128423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smtClean="0"/>
              <a:t>http://www.areadedibujo.es/documentos/1-eso/1eso-texturas.pdf</a:t>
            </a:r>
            <a:endParaRPr lang="es-MX" sz="1200" dirty="0"/>
          </a:p>
        </p:txBody>
      </p:sp>
      <p:sp>
        <p:nvSpPr>
          <p:cNvPr id="9" name="Rectángulo 8"/>
          <p:cNvSpPr/>
          <p:nvPr/>
        </p:nvSpPr>
        <p:spPr>
          <a:xfrm>
            <a:off x="249528" y="2116093"/>
            <a:ext cx="1178329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dirty="0" smtClean="0"/>
              <a:t>https://www.google.com.mx/search?q=la+forma+en+el+arte+visual&amp;source=lnms&amp;tbm=isch&amp;sa=X&amp;ved=0ahUKEwig28uiru7WAhXR31QKHQfvABkQ_AUICigB&amp;biw=1600&amp;bih=794</a:t>
            </a:r>
            <a:endParaRPr lang="es-MX" sz="1100" dirty="0"/>
          </a:p>
        </p:txBody>
      </p:sp>
      <p:sp>
        <p:nvSpPr>
          <p:cNvPr id="10" name="Rectángulo 9"/>
          <p:cNvSpPr/>
          <p:nvPr/>
        </p:nvSpPr>
        <p:spPr>
          <a:xfrm>
            <a:off x="249528" y="2419666"/>
            <a:ext cx="11486929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smtClean="0"/>
              <a:t>https://www.aboutespanol.com/color-luz-y-pigmento-que-es-y-como-se-percibe-180130</a:t>
            </a:r>
          </a:p>
          <a:p>
            <a:endParaRPr lang="es-MX" sz="100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528" y="2843963"/>
            <a:ext cx="10321423" cy="298730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527" y="3108852"/>
            <a:ext cx="10321423" cy="298730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249526" y="3420869"/>
            <a:ext cx="793338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smtClean="0"/>
              <a:t>hts</a:t>
            </a:r>
            <a:r>
              <a:rPr lang="es-MX" sz="1200" dirty="0"/>
              <a:t>://</a:t>
            </a:r>
            <a:r>
              <a:rPr lang="es-MX" sz="1200" dirty="0" smtClean="0"/>
              <a:t>www.bing.com/images/search?q=formas+artificiales+en+dibujo&amp;FORM=HDRSC2tp</a:t>
            </a:r>
            <a:endParaRPr lang="es-MX" sz="1200" dirty="0"/>
          </a:p>
        </p:txBody>
      </p:sp>
      <p:sp>
        <p:nvSpPr>
          <p:cNvPr id="14" name="Rectángulo 13"/>
          <p:cNvSpPr/>
          <p:nvPr/>
        </p:nvSpPr>
        <p:spPr>
          <a:xfrm>
            <a:off x="239067" y="3767960"/>
            <a:ext cx="117832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/>
              <a:t>https://www.bing.com/images/search?q=formas%20regulares%20en%20arquitectura&amp;qs=n&amp;form=QBIRMH&amp;sp=-1&amp;pq=formas%20regulares%20en%20arquitectura&amp;sc=0-32&amp;sk=&amp;cvid=5E9358573F4843799572CF06A8AF0A18</a:t>
            </a:r>
          </a:p>
        </p:txBody>
      </p:sp>
      <p:sp>
        <p:nvSpPr>
          <p:cNvPr id="17" name="Rectángulo 16"/>
          <p:cNvSpPr/>
          <p:nvPr/>
        </p:nvSpPr>
        <p:spPr>
          <a:xfrm>
            <a:off x="239067" y="4281890"/>
            <a:ext cx="857944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https://www.bing.com/images/search?q=movimiento+en+el+arte&amp;FORM=HDRSC2</a:t>
            </a:r>
          </a:p>
        </p:txBody>
      </p:sp>
      <p:sp>
        <p:nvSpPr>
          <p:cNvPr id="18" name="Rectángulo 17"/>
          <p:cNvSpPr/>
          <p:nvPr/>
        </p:nvSpPr>
        <p:spPr>
          <a:xfrm>
            <a:off x="239066" y="4524531"/>
            <a:ext cx="11783291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https://www.bing.com/images/search?q=tensi%C3%B3n%20en%20el%20arte&amp;qs=n&amp;form=QBIR&amp;sp=-1&amp;pq=tensi%C3%B3n%20en%20el%20arte&amp;sc=0-18&amp;sk=&amp;cvid=E440D37F209642D4B72B00AFB292060C</a:t>
            </a:r>
          </a:p>
        </p:txBody>
      </p:sp>
      <p:sp>
        <p:nvSpPr>
          <p:cNvPr id="19" name="Rectángulo 18"/>
          <p:cNvSpPr/>
          <p:nvPr/>
        </p:nvSpPr>
        <p:spPr>
          <a:xfrm>
            <a:off x="239065" y="4826515"/>
            <a:ext cx="1178329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https://</a:t>
            </a:r>
            <a:r>
              <a:rPr kumimoji="0" lang="es-MX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www.bing.com/search?q=ritmo+en+el+arte&amp;qs=n&amp;form=QBRE&amp;sp</a:t>
            </a:r>
            <a:r>
              <a:rPr kumimoji="0" lang="es-MX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=-1&amp;pq=ritmo+en+el+arte&amp;sc=1-16&amp;sk=&amp;cvid=A9C1D221CCC44727B1FD234F3E584A2F</a:t>
            </a:r>
          </a:p>
        </p:txBody>
      </p:sp>
      <p:sp>
        <p:nvSpPr>
          <p:cNvPr id="20" name="Rectángulo 19"/>
          <p:cNvSpPr/>
          <p:nvPr/>
        </p:nvSpPr>
        <p:spPr>
          <a:xfrm>
            <a:off x="249526" y="5121567"/>
            <a:ext cx="1160664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https://www.bing.com/images/search?q=monumentos%20descendente&amp;qs=n&amp;form=QBIR&amp;sp=-1&amp;pq=undefined&amp;sc=0-22&amp;sk=&amp;cvid=D18726681DB14C80941999BA4E8B24EC</a:t>
            </a:r>
          </a:p>
        </p:txBody>
      </p:sp>
      <p:sp>
        <p:nvSpPr>
          <p:cNvPr id="21" name="Rectángulo 20"/>
          <p:cNvSpPr/>
          <p:nvPr/>
        </p:nvSpPr>
        <p:spPr>
          <a:xfrm>
            <a:off x="249528" y="5450443"/>
            <a:ext cx="117832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https://www.bing.com/images/search?q=horzontal%20en%20el%20arte&amp;qs=n&amp;form=QBIR&amp;sp=-1&amp;ghc=1&amp;pq=horzontal%20en%20el%20arte&amp;sc=0-20&amp;sk=&amp;cvid=D62B0DAF93044F57B20F165CFF120693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347730" y="75028"/>
            <a:ext cx="11186032" cy="52322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/>
              <a:t>FUENTES</a:t>
            </a:r>
            <a:endParaRPr lang="es-MX" sz="28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9065" y="644065"/>
            <a:ext cx="4365114" cy="323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68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17715" y="2490173"/>
            <a:ext cx="1178329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https://www.bing.com/images/search?view=detailV2&amp;ccid=JE%2f1NJHK&amp;id=4CDBF9CAD91166F95A08A4C4B1C2B39E0E09AC6C&amp;thid=OIP.JE_1NJHKJGAdYPtX7AO1FQEsDf&amp;q=sentidos+hacia+el+frente+y+hacia+atras+el+arte&amp;simid=607998535752355534&amp;selectedIndex=55&amp;ajaxhist=0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714" y="2921060"/>
            <a:ext cx="4078577" cy="323116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714" y="2162417"/>
            <a:ext cx="11579333" cy="323116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217715" y="1696112"/>
            <a:ext cx="117832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https://www.bing.com/images/search?view=detailV2&amp;ccid=JE%2f1NJHK&amp;id=4CDBF9CAD91166F95A08A4C4B1C2B39E0E09AC6C&amp;thid=OIP.JE_1NJHKJGAdYPtX7AO1FQEsDf&amp;q=sentidos+hacia+el+frente+y+hacia+atras+el+arte&amp;simid=607998535752355534&amp;selectedIndex=55&amp;ajaxhist=0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557050" y="867001"/>
            <a:ext cx="11423560" cy="52322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/>
              <a:t>FUENTES</a:t>
            </a:r>
            <a:endParaRPr lang="es-MX" sz="2800" dirty="0"/>
          </a:p>
        </p:txBody>
      </p:sp>
      <p:sp>
        <p:nvSpPr>
          <p:cNvPr id="7" name="Rectángulo 6"/>
          <p:cNvSpPr/>
          <p:nvPr/>
        </p:nvSpPr>
        <p:spPr>
          <a:xfrm>
            <a:off x="217713" y="3082618"/>
            <a:ext cx="50409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MX" sz="1100" dirty="0">
                <a:solidFill>
                  <a:srgbClr val="000000"/>
                </a:solidFill>
              </a:rPr>
              <a:t>https</a:t>
            </a:r>
            <a:r>
              <a:rPr lang="es-MX" dirty="0">
                <a:solidFill>
                  <a:srgbClr val="000000"/>
                </a:solidFill>
              </a:rPr>
              <a:t>://</a:t>
            </a:r>
            <a:r>
              <a:rPr lang="es-MX" sz="1200" dirty="0">
                <a:solidFill>
                  <a:srgbClr val="000000"/>
                </a:solidFill>
              </a:rPr>
              <a:t>www.bing.com/images/search?q=Espacio+visuaL&amp;FORM=HDRSC2</a:t>
            </a:r>
            <a:endParaRPr lang="es-MX" dirty="0">
              <a:solidFill>
                <a:srgbClr val="000000"/>
              </a:solidFill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7713" y="3405734"/>
            <a:ext cx="6096528" cy="323116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9924" y="3681902"/>
            <a:ext cx="11790686" cy="512108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217715" y="4122822"/>
            <a:ext cx="1178329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/>
              <a:t>https://www.bing.com/images/search?q=escala&amp;qs=n&amp;form=QBIR&amp;sp=-1&amp;pq=escala&amp;sc=8-6&amp;sk=&amp;cvid=4D4DC515E7E942D581E70C96D2A87CF1</a:t>
            </a:r>
          </a:p>
        </p:txBody>
      </p:sp>
    </p:spTree>
    <p:extLst>
      <p:ext uri="{BB962C8B-B14F-4D97-AF65-F5344CB8AC3E}">
        <p14:creationId xmlns:p14="http://schemas.microsoft.com/office/powerpoint/2010/main" val="229854965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76645" y="1145373"/>
            <a:ext cx="11783291" cy="273921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lvl="2"/>
            <a:endParaRPr lang="es-MX" sz="32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lvl="2"/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La morfología es la disciplina “que se ocupa del estudios y  la descripción de las formas externas de un objeto”.</a:t>
            </a:r>
          </a:p>
          <a:p>
            <a:pPr lvl="2"/>
            <a:r>
              <a:rPr lang="es-MX" dirty="0" smtClean="0">
                <a:latin typeface="Andalus" panose="02020603050405020304" pitchFamily="18" charset="-78"/>
                <a:cs typeface="Andalus" panose="02020603050405020304" pitchFamily="18" charset="-78"/>
              </a:rPr>
              <a:t>																		http://bit.ly/2rGhmr</a:t>
            </a:r>
          </a:p>
          <a:p>
            <a:pPr lvl="2"/>
            <a:endParaRPr lang="es-MX" sz="32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lvl="2"/>
            <a:endParaRPr lang="es-MX" sz="20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76645" y="135082"/>
            <a:ext cx="11783291" cy="76944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>
                <a:latin typeface="Andalus" panose="02020603050405020304" pitchFamily="18" charset="-78"/>
                <a:cs typeface="Andalus" panose="02020603050405020304" pitchFamily="18" charset="-78"/>
              </a:rPr>
              <a:t>T</a:t>
            </a:r>
            <a:r>
              <a:rPr lang="es-MX" sz="32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eoría de la imagen</a:t>
            </a:r>
            <a:endParaRPr lang="es-MX" sz="32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ctr"/>
            <a:endParaRPr lang="es-MX" sz="1200" dirty="0"/>
          </a:p>
        </p:txBody>
      </p:sp>
      <p:sp>
        <p:nvSpPr>
          <p:cNvPr id="4" name="Botón de acción: Hacia delante o Siguiente 3">
            <a:hlinkClick r:id="rId2" action="ppaction://hlinksldjump" highlightClick="1"/>
          </p:cNvPr>
          <p:cNvSpPr/>
          <p:nvPr/>
        </p:nvSpPr>
        <p:spPr>
          <a:xfrm>
            <a:off x="9903852" y="3206839"/>
            <a:ext cx="759081" cy="501504"/>
          </a:xfrm>
          <a:prstGeom prst="actionButtonForwardNex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95360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7426" y="207818"/>
            <a:ext cx="5590310" cy="5632311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endParaRPr lang="es-MX" sz="2400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just"/>
            <a:r>
              <a:rPr lang="es-MX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El punto es </a:t>
            </a:r>
            <a:r>
              <a:rPr lang="es-MX" sz="2400" dirty="0">
                <a:latin typeface="Andalus" panose="02020603050405020304" pitchFamily="18" charset="-78"/>
                <a:cs typeface="Andalus" panose="02020603050405020304" pitchFamily="18" charset="-78"/>
              </a:rPr>
              <a:t>el elemento primario de la </a:t>
            </a:r>
            <a:r>
              <a:rPr lang="es-MX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expresión </a:t>
            </a:r>
            <a:r>
              <a:rPr lang="es-MX" sz="2400" dirty="0">
                <a:latin typeface="Andalus" panose="02020603050405020304" pitchFamily="18" charset="-78"/>
                <a:cs typeface="Andalus" panose="02020603050405020304" pitchFamily="18" charset="-78"/>
              </a:rPr>
              <a:t>plástica. </a:t>
            </a:r>
            <a:endParaRPr lang="es-MX" sz="24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just"/>
            <a:r>
              <a:rPr lang="es-MX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No </a:t>
            </a:r>
            <a:r>
              <a:rPr lang="es-MX" sz="2400" dirty="0">
                <a:latin typeface="Andalus" panose="02020603050405020304" pitchFamily="18" charset="-78"/>
                <a:cs typeface="Andalus" panose="02020603050405020304" pitchFamily="18" charset="-78"/>
              </a:rPr>
              <a:t>tiene dimensiones, </a:t>
            </a:r>
            <a:r>
              <a:rPr lang="es-MX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solo tiene </a:t>
            </a:r>
            <a:r>
              <a:rPr lang="es-MX" sz="2400" dirty="0">
                <a:latin typeface="Andalus" panose="02020603050405020304" pitchFamily="18" charset="-78"/>
                <a:cs typeface="Andalus" panose="02020603050405020304" pitchFamily="18" charset="-78"/>
              </a:rPr>
              <a:t>posición</a:t>
            </a:r>
            <a:r>
              <a:rPr lang="es-MX" sz="2400" b="1" dirty="0">
                <a:latin typeface="Andalus" panose="02020603050405020304" pitchFamily="18" charset="-78"/>
                <a:cs typeface="Andalus" panose="02020603050405020304" pitchFamily="18" charset="-78"/>
              </a:rPr>
              <a:t>. </a:t>
            </a:r>
            <a:r>
              <a:rPr lang="es-MX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Al </a:t>
            </a:r>
            <a:r>
              <a:rPr lang="es-MX" sz="2400" dirty="0">
                <a:latin typeface="Andalus" panose="02020603050405020304" pitchFamily="18" charset="-78"/>
                <a:cs typeface="Andalus" panose="02020603050405020304" pitchFamily="18" charset="-78"/>
              </a:rPr>
              <a:t>no tener dimensiones, implica la </a:t>
            </a:r>
            <a:r>
              <a:rPr lang="es-MX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ocupación </a:t>
            </a:r>
            <a:r>
              <a:rPr lang="es-MX" sz="2400" dirty="0">
                <a:latin typeface="Andalus" panose="02020603050405020304" pitchFamily="18" charset="-78"/>
                <a:cs typeface="Andalus" panose="02020603050405020304" pitchFamily="18" charset="-78"/>
              </a:rPr>
              <a:t>o concreción de un espacio </a:t>
            </a:r>
            <a:r>
              <a:rPr lang="es-MX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mínimo</a:t>
            </a:r>
            <a:r>
              <a:rPr lang="es-MX" sz="2400" dirty="0">
                <a:latin typeface="Andalus" panose="02020603050405020304" pitchFamily="18" charset="-78"/>
                <a:cs typeface="Andalus" panose="02020603050405020304" pitchFamily="18" charset="-78"/>
              </a:rPr>
              <a:t>. Pero puede aumentar su tamaño </a:t>
            </a:r>
            <a:r>
              <a:rPr lang="es-MX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tanto </a:t>
            </a:r>
            <a:r>
              <a:rPr lang="es-MX" sz="2400" dirty="0">
                <a:latin typeface="Andalus" panose="02020603050405020304" pitchFamily="18" charset="-78"/>
                <a:cs typeface="Andalus" panose="02020603050405020304" pitchFamily="18" charset="-78"/>
              </a:rPr>
              <a:t>como se quiera.</a:t>
            </a:r>
          </a:p>
          <a:p>
            <a:pPr algn="just"/>
            <a:r>
              <a:rPr lang="es-MX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Puede </a:t>
            </a:r>
            <a:r>
              <a:rPr lang="es-MX" sz="2400" dirty="0">
                <a:latin typeface="Andalus" panose="02020603050405020304" pitchFamily="18" charset="-78"/>
                <a:cs typeface="Andalus" panose="02020603050405020304" pitchFamily="18" charset="-78"/>
              </a:rPr>
              <a:t>expresar: Precisión, intersección, </a:t>
            </a:r>
            <a:endParaRPr lang="es-MX" sz="24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just"/>
            <a:r>
              <a:rPr lang="es-MX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interrupción</a:t>
            </a:r>
            <a:r>
              <a:rPr lang="es-MX" sz="2400" dirty="0">
                <a:latin typeface="Andalus" panose="02020603050405020304" pitchFamily="18" charset="-78"/>
                <a:cs typeface="Andalus" panose="02020603050405020304" pitchFamily="18" charset="-78"/>
              </a:rPr>
              <a:t>. Puede configurar formas </a:t>
            </a:r>
            <a:r>
              <a:rPr lang="es-MX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(</a:t>
            </a:r>
            <a:r>
              <a:rPr lang="es-MX" sz="2400" dirty="0">
                <a:latin typeface="Andalus" panose="02020603050405020304" pitchFamily="18" charset="-78"/>
                <a:cs typeface="Andalus" panose="02020603050405020304" pitchFamily="18" charset="-78"/>
              </a:rPr>
              <a:t>puntillismo), texturas, ornamentaciones.</a:t>
            </a:r>
          </a:p>
          <a:p>
            <a:pPr algn="just"/>
            <a:r>
              <a:rPr lang="es-MX" sz="32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   </a:t>
            </a:r>
            <a:r>
              <a:rPr lang="es-MX" sz="3200" b="1" dirty="0">
                <a:latin typeface="Andalus" panose="02020603050405020304" pitchFamily="18" charset="-78"/>
                <a:cs typeface="Andalus" panose="02020603050405020304" pitchFamily="18" charset="-78"/>
              </a:rPr>
              <a:t>						</a:t>
            </a:r>
            <a:r>
              <a:rPr lang="es-MX" sz="32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										</a:t>
            </a:r>
            <a:endParaRPr lang="es-MX" sz="32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s-MX" sz="12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(</a:t>
            </a:r>
            <a:r>
              <a:rPr lang="es-MX" sz="1200" b="1" dirty="0">
                <a:latin typeface="Andalus" panose="02020603050405020304" pitchFamily="18" charset="-78"/>
                <a:cs typeface="Andalus" panose="02020603050405020304" pitchFamily="18" charset="-78"/>
              </a:rPr>
              <a:t>http://</a:t>
            </a:r>
            <a:r>
              <a:rPr lang="es-MX" sz="12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arsvisui.blogspot.mx/2012/03/punto-linea-y-plano.html</a:t>
            </a:r>
          </a:p>
          <a:p>
            <a:endParaRPr lang="es-MX" sz="1200" dirty="0" smtClean="0"/>
          </a:p>
          <a:p>
            <a:endParaRPr lang="es-MX" sz="8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0938" y="207818"/>
            <a:ext cx="3509852" cy="5693866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 rot="16200000">
            <a:off x="7377059" y="2870085"/>
            <a:ext cx="5693866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s-MX" dirty="0"/>
              <a:t>Georges Seurat - ''La </a:t>
            </a:r>
            <a:r>
              <a:rPr lang="es-MX" dirty="0" err="1"/>
              <a:t>Parade</a:t>
            </a:r>
            <a:r>
              <a:rPr lang="es-MX" dirty="0"/>
              <a:t>''(detalle), 1889</a:t>
            </a:r>
          </a:p>
        </p:txBody>
      </p:sp>
      <p:sp>
        <p:nvSpPr>
          <p:cNvPr id="5" name="Botón de acción: Hacia atrás o Anterior 4">
            <a:hlinkClick r:id="rId3" action="ppaction://hlinksldjump" highlightClick="1"/>
          </p:cNvPr>
          <p:cNvSpPr/>
          <p:nvPr/>
        </p:nvSpPr>
        <p:spPr>
          <a:xfrm>
            <a:off x="4530436" y="4644737"/>
            <a:ext cx="945573" cy="768927"/>
          </a:xfrm>
          <a:prstGeom prst="actionButtonBackPreviou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6274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0262916"/>
              </p:ext>
            </p:extLst>
          </p:nvPr>
        </p:nvGraphicFramePr>
        <p:xfrm>
          <a:off x="259773" y="1080652"/>
          <a:ext cx="11720945" cy="5160264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11720945"/>
              </a:tblGrid>
              <a:tr h="2346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MX" sz="2200" b="1" dirty="0" smtClean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ea typeface="Calibri" panose="020F0502020204030204" pitchFamily="34" charset="0"/>
                        <a:cs typeface="Andalus" panose="02020603050405020304" pitchFamily="18" charset="-78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Competencias Genéricas Y Atributos: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s-MX" sz="2200" dirty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ea typeface="Calibri" panose="020F0502020204030204" pitchFamily="34" charset="0"/>
                        <a:cs typeface="Andalus" panose="02020603050405020304" pitchFamily="18" charset="-78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53721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2200" b="1" dirty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2.</a:t>
                      </a:r>
                      <a:r>
                        <a:rPr lang="es-MX" sz="2200" dirty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 Es sensible al arte y participa en la apreciación e interpretación de sus expresiones en distintos géneros.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2200" b="1" dirty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2.3</a:t>
                      </a:r>
                      <a:r>
                        <a:rPr lang="es-MX" sz="2200" dirty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 Participa en prácticas relacionadas con el arte.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2200" b="1" dirty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4.</a:t>
                      </a:r>
                      <a:r>
                        <a:rPr lang="es-MX" sz="2200" dirty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 Escucha, interpreta y emite mensajes pertinentes en distintos contextos mediante la utilización de medios, códigos y herramientas apropiados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2200" b="1" dirty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4.1</a:t>
                      </a:r>
                      <a:r>
                        <a:rPr lang="es-MX" sz="2200" dirty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 Expresa ideas y conceptos mediante representaciones lingüísticas, matemáticas o gráficas.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2200" b="1" dirty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5.</a:t>
                      </a:r>
                      <a:r>
                        <a:rPr lang="es-MX" sz="2200" dirty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 Desarrolla innovaciones y propone soluciones a problemas a partir de métodos establecidos.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2200" b="1" dirty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5.6</a:t>
                      </a:r>
                      <a:r>
                        <a:rPr lang="es-MX" sz="2200" dirty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 Utiliza las tecnologías de la información y comunicación para procesar e interpretar información.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2200" b="1" dirty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7.</a:t>
                      </a:r>
                      <a:r>
                        <a:rPr lang="es-MX" sz="2200" dirty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 Aprende por iniciativa e interés</a:t>
                      </a:r>
                      <a:r>
                        <a:rPr lang="es-MX" sz="2200" b="1" dirty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 </a:t>
                      </a:r>
                      <a:r>
                        <a:rPr lang="es-MX" sz="2200" dirty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propio a lo largo de su vida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200" b="1" dirty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7.2</a:t>
                      </a:r>
                      <a:r>
                        <a:rPr lang="es-MX" sz="2200" dirty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 Identifica las actividades que le resultan de mayor y menor interés y dificultad, reconociendo y controlando sus reacciones frente a retos y obstáculos.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2576945" y="270164"/>
            <a:ext cx="7169727" cy="64633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s-MX" sz="36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Competencias Genéricas y Atributos </a:t>
            </a:r>
            <a:endParaRPr lang="es-MX" sz="36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06867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6456175"/>
              </p:ext>
            </p:extLst>
          </p:nvPr>
        </p:nvGraphicFramePr>
        <p:xfrm>
          <a:off x="197428" y="1399454"/>
          <a:ext cx="11731336" cy="4389120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11731336"/>
              </a:tblGrid>
              <a:tr h="3016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MX" sz="2400" b="1" dirty="0" smtClean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ea typeface="Calibri" panose="020F0502020204030204" pitchFamily="34" charset="0"/>
                        <a:cs typeface="Andalus" panose="02020603050405020304" pitchFamily="18" charset="-78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Competencias Disciplinares Básicas: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s-MX" sz="2400" dirty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ea typeface="Calibri" panose="020F0502020204030204" pitchFamily="34" charset="0"/>
                        <a:cs typeface="Andalus" panose="02020603050405020304" pitchFamily="18" charset="-78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53721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2400" b="1" dirty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Humanidades Básicas</a:t>
                      </a:r>
                      <a:endParaRPr lang="es-MX" sz="2400" dirty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ea typeface="Calibri" panose="020F0502020204030204" pitchFamily="34" charset="0"/>
                        <a:cs typeface="Andalus" panose="02020603050405020304" pitchFamily="18" charset="-78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2400" b="1" dirty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10.</a:t>
                      </a:r>
                      <a:r>
                        <a:rPr lang="es-MX" sz="2400" dirty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 Asume una posición personal (crítica, respetuosa y digna) y objetiva, basada en la razón (lógica y epistemológica), en la ética y en los valores, frente a las diversas manifestaciones del arte.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2400" b="1" dirty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12.</a:t>
                      </a:r>
                      <a:r>
                        <a:rPr lang="es-MX" sz="2400" dirty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 Desarrolla su potencial artístico como una manifestación de su personalidad y arraigo de la identidad, considerando elementos objetivos de apreciación estética.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2400" b="1" dirty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Extendidas</a:t>
                      </a:r>
                      <a:endParaRPr lang="es-MX" sz="2400" dirty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ea typeface="Calibri" panose="020F0502020204030204" pitchFamily="34" charset="0"/>
                        <a:cs typeface="Andalus" panose="02020603050405020304" pitchFamily="18" charset="-78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2400" b="1" dirty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4.</a:t>
                      </a:r>
                      <a:r>
                        <a:rPr lang="es-MX" sz="2400" dirty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 Comparte expresiones artísticas para reconstruir su identidad en un contexto de diversidad cultural.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187036" y="509154"/>
            <a:ext cx="11741728" cy="64633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Competencias Disciplinares  Básicas </a:t>
            </a:r>
            <a:endParaRPr lang="es-MX" sz="36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12931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49383" y="2056225"/>
            <a:ext cx="11617037" cy="92333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Índice</a:t>
            </a:r>
            <a:r>
              <a:rPr lang="es-MX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</a:p>
          <a:p>
            <a:endParaRPr lang="es-MX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249383" y="3106881"/>
            <a:ext cx="11617036" cy="30162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lvl="0"/>
            <a:r>
              <a:rPr lang="es-MX" sz="3400" dirty="0">
                <a:latin typeface="Andalus" panose="02020603050405020304" pitchFamily="18" charset="-78"/>
                <a:cs typeface="Andalus" panose="02020603050405020304" pitchFamily="18" charset="-78"/>
              </a:rPr>
              <a:t>Teoría de la </a:t>
            </a:r>
            <a:r>
              <a:rPr lang="es-MX" sz="3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imagen:</a:t>
            </a:r>
          </a:p>
          <a:p>
            <a:pPr lvl="0"/>
            <a:endParaRPr lang="es-MX" sz="1000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s-MX" sz="3200" dirty="0">
                <a:latin typeface="Andalus" panose="02020603050405020304" pitchFamily="18" charset="-78"/>
                <a:cs typeface="Andalus" panose="02020603050405020304" pitchFamily="18" charset="-78"/>
              </a:rPr>
              <a:t>Elementos </a:t>
            </a:r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morfológicos.      	 Definición de Morfología</a:t>
            </a:r>
            <a:endParaRPr lang="es-MX" sz="3200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Elementos dinámicos.</a:t>
            </a:r>
            <a:endParaRPr lang="es-MX" sz="3200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s-MX" sz="3200" dirty="0">
                <a:latin typeface="Andalus" panose="02020603050405020304" pitchFamily="18" charset="-78"/>
                <a:cs typeface="Andalus" panose="02020603050405020304" pitchFamily="18" charset="-78"/>
              </a:rPr>
              <a:t>Elementos de </a:t>
            </a:r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relación.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s-MX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Elementos escalares</a:t>
            </a:r>
            <a:endParaRPr lang="es-MX" sz="3200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>
            <a:off x="249383" y="469068"/>
            <a:ext cx="11617035" cy="10772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sz="32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Instrucciones: Para encontrar las definiciones de estos conceptos, deberás  dar clic a los botones correspondientes.</a:t>
            </a:r>
            <a:endParaRPr lang="es-MX" sz="32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6" name="Botón de acción: Hacia atrás o Anterior 5">
            <a:hlinkClick r:id="" action="ppaction://noaction" highlightClick="1"/>
          </p:cNvPr>
          <p:cNvSpPr/>
          <p:nvPr/>
        </p:nvSpPr>
        <p:spPr>
          <a:xfrm>
            <a:off x="8380267" y="955964"/>
            <a:ext cx="566306" cy="343048"/>
          </a:xfrm>
          <a:prstGeom prst="actionButtonBackPreviou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Botón de acción: Hacia delante o Siguiente 6">
            <a:hlinkClick r:id="" action="ppaction://noaction" highlightClick="1"/>
          </p:cNvPr>
          <p:cNvSpPr/>
          <p:nvPr/>
        </p:nvSpPr>
        <p:spPr>
          <a:xfrm>
            <a:off x="9227128" y="955964"/>
            <a:ext cx="561107" cy="343048"/>
          </a:xfrm>
          <a:prstGeom prst="actionButtonForwardNex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Botón de acción: Hacia delante o Siguiente 4">
            <a:hlinkClick r:id="rId2" action="ppaction://hlinksldjump" highlightClick="1"/>
          </p:cNvPr>
          <p:cNvSpPr/>
          <p:nvPr/>
        </p:nvSpPr>
        <p:spPr>
          <a:xfrm>
            <a:off x="10640291" y="3761509"/>
            <a:ext cx="862445" cy="457200"/>
          </a:xfrm>
          <a:prstGeom prst="actionButtonForwardNex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05658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45473" y="187037"/>
            <a:ext cx="11835246" cy="255454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endParaRPr lang="es-MX" sz="1200" b="1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s-MX" sz="32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Elementos morfológicos:</a:t>
            </a:r>
          </a:p>
          <a:p>
            <a:r>
              <a:rPr lang="es-MX" sz="2800" dirty="0">
                <a:latin typeface="Andalus" panose="02020603050405020304" pitchFamily="18" charset="-78"/>
                <a:cs typeface="Andalus" panose="02020603050405020304" pitchFamily="18" charset="-78"/>
              </a:rPr>
              <a:t>Dentro de la teoría de la imagen, de acuerdo con Justo Villafañe en su texto introducción a la teoría de la imagen (1992), se encuentra la siguiente clasificación</a:t>
            </a:r>
            <a:r>
              <a:rPr lang="es-MX" sz="28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: el punto, la línea, el plano, el color, la forma y la textura.</a:t>
            </a:r>
            <a:endParaRPr lang="es-MX" sz="2800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s-MX" sz="32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09105" y="3431480"/>
            <a:ext cx="11871614" cy="17081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sz="4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1.- El Punto:</a:t>
            </a:r>
            <a:r>
              <a:rPr lang="es-MX" sz="4400" dirty="0"/>
              <a:t> </a:t>
            </a:r>
            <a:r>
              <a:rPr lang="es-MX" sz="3600" dirty="0" smtClean="0"/>
              <a:t>(definición)</a:t>
            </a:r>
          </a:p>
          <a:p>
            <a:endParaRPr lang="es-MX" sz="4400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1371600" lvl="2" indent="-457200">
              <a:buFont typeface="Wingdings" panose="05000000000000000000" pitchFamily="2" charset="2"/>
              <a:buChar char="ü"/>
            </a:pPr>
            <a:endParaRPr lang="es-MX" sz="800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lvl="2"/>
            <a:endParaRPr lang="es-MX" sz="9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9" name="Botón de acción: Hacia delante o Siguiente 8">
            <a:hlinkClick r:id="rId2" action="ppaction://hlinksldjump" highlightClick="1"/>
          </p:cNvPr>
          <p:cNvSpPr/>
          <p:nvPr/>
        </p:nvSpPr>
        <p:spPr>
          <a:xfrm>
            <a:off x="5506450" y="3685114"/>
            <a:ext cx="841665" cy="353290"/>
          </a:xfrm>
          <a:prstGeom prst="actionButtonForwardNex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81316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45473" y="187037"/>
            <a:ext cx="11835246" cy="64633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>
                <a:latin typeface="Andalus" panose="02020603050405020304" pitchFamily="18" charset="-78"/>
                <a:cs typeface="Andalus" panose="02020603050405020304" pitchFamily="18" charset="-78"/>
              </a:rPr>
              <a:t>Elementos</a:t>
            </a:r>
            <a:r>
              <a:rPr lang="es-MX" sz="3600" b="1" dirty="0">
                <a:latin typeface="Andalus" panose="02020603050405020304" pitchFamily="18" charset="-78"/>
                <a:cs typeface="Andalus" panose="02020603050405020304" pitchFamily="18" charset="-78"/>
              </a:rPr>
              <a:t> morfológicos: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320386" y="1264140"/>
            <a:ext cx="11871614" cy="324704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endParaRPr lang="es-MX" sz="3200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s-MX" sz="36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Tipos de punto: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s-MX" sz="36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1371600" lvl="2" indent="-457200">
              <a:buFont typeface="Wingdings" panose="05000000000000000000" pitchFamily="2" charset="2"/>
              <a:buChar char="ü"/>
            </a:pPr>
            <a:r>
              <a:rPr lang="es-MX" sz="28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1.1 Centro geométrico.      </a:t>
            </a:r>
          </a:p>
          <a:p>
            <a:pPr marL="1371600" lvl="2" indent="-457200">
              <a:buFont typeface="Wingdings" panose="05000000000000000000" pitchFamily="2" charset="2"/>
              <a:buChar char="ü"/>
            </a:pPr>
            <a:r>
              <a:rPr lang="es-MX" sz="28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1.2 Puntos </a:t>
            </a:r>
            <a:r>
              <a:rPr lang="es-MX" sz="2800" dirty="0">
                <a:latin typeface="Andalus" panose="02020603050405020304" pitchFamily="18" charset="-78"/>
                <a:cs typeface="Andalus" panose="02020603050405020304" pitchFamily="18" charset="-78"/>
              </a:rPr>
              <a:t>de </a:t>
            </a:r>
            <a:r>
              <a:rPr lang="es-MX" sz="28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fuga</a:t>
            </a:r>
            <a:r>
              <a:rPr lang="es-MX" sz="2800" dirty="0">
                <a:latin typeface="Andalus" panose="02020603050405020304" pitchFamily="18" charset="-78"/>
                <a:cs typeface="Andalus" panose="02020603050405020304" pitchFamily="18" charset="-78"/>
              </a:rPr>
              <a:t>.</a:t>
            </a:r>
            <a:endParaRPr lang="es-MX" sz="28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1371600" lvl="2" indent="-457200">
              <a:buFont typeface="Wingdings" panose="05000000000000000000" pitchFamily="2" charset="2"/>
              <a:buChar char="ü"/>
            </a:pPr>
            <a:r>
              <a:rPr lang="es-MX" sz="28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1.3 Puntos, focos </a:t>
            </a:r>
            <a:r>
              <a:rPr lang="es-MX" sz="2800" dirty="0">
                <a:latin typeface="Andalus" panose="02020603050405020304" pitchFamily="18" charset="-78"/>
                <a:cs typeface="Andalus" panose="02020603050405020304" pitchFamily="18" charset="-78"/>
              </a:rPr>
              <a:t>o </a:t>
            </a:r>
            <a:r>
              <a:rPr lang="es-MX" sz="28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centros </a:t>
            </a:r>
            <a:r>
              <a:rPr lang="es-MX" sz="2800" dirty="0">
                <a:latin typeface="Andalus" panose="02020603050405020304" pitchFamily="18" charset="-78"/>
                <a:cs typeface="Andalus" panose="02020603050405020304" pitchFamily="18" charset="-78"/>
              </a:rPr>
              <a:t>de </a:t>
            </a:r>
            <a:r>
              <a:rPr lang="es-MX" sz="28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atención.</a:t>
            </a:r>
          </a:p>
          <a:p>
            <a:pPr marL="1371600" lvl="2" indent="-457200">
              <a:buFont typeface="Wingdings" panose="05000000000000000000" pitchFamily="2" charset="2"/>
              <a:buChar char="ü"/>
            </a:pPr>
            <a:endParaRPr lang="es-MX" sz="800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lvl="2"/>
            <a:endParaRPr lang="es-MX" sz="9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94855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ción">
  <a:themeElements>
    <a:clrScheme name="Retrospección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ció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1612</TotalTime>
  <Words>1873</Words>
  <Application>Microsoft Office PowerPoint</Application>
  <PresentationFormat>Panorámica</PresentationFormat>
  <Paragraphs>243</Paragraphs>
  <Slides>46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46</vt:i4>
      </vt:variant>
    </vt:vector>
  </HeadingPairs>
  <TitlesOfParts>
    <vt:vector size="53" baseType="lpstr">
      <vt:lpstr>Andalus</vt:lpstr>
      <vt:lpstr>Arial</vt:lpstr>
      <vt:lpstr>Calibri</vt:lpstr>
      <vt:lpstr>Calibri Light</vt:lpstr>
      <vt:lpstr>Times New Roman</vt:lpstr>
      <vt:lpstr>Wingdings</vt:lpstr>
      <vt:lpstr>Retrospección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FORMACIÓN CIUDADANA</dc:title>
  <dc:creator>USUARIO</dc:creator>
  <cp:lastModifiedBy>Usuario</cp:lastModifiedBy>
  <cp:revision>202</cp:revision>
  <dcterms:created xsi:type="dcterms:W3CDTF">2015-04-23T00:21:45Z</dcterms:created>
  <dcterms:modified xsi:type="dcterms:W3CDTF">2017-10-21T00:46:01Z</dcterms:modified>
</cp:coreProperties>
</file>