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7" r:id="rId2"/>
    <p:sldId id="256" r:id="rId3"/>
    <p:sldId id="257" r:id="rId4"/>
    <p:sldId id="267" r:id="rId5"/>
    <p:sldId id="258" r:id="rId6"/>
    <p:sldId id="259" r:id="rId7"/>
    <p:sldId id="263" r:id="rId8"/>
    <p:sldId id="261" r:id="rId9"/>
    <p:sldId id="264" r:id="rId10"/>
    <p:sldId id="262" r:id="rId11"/>
    <p:sldId id="265"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8" r:id="rId34"/>
    <p:sldId id="289" r:id="rId35"/>
    <p:sldId id="290" r:id="rId36"/>
    <p:sldId id="291" r:id="rId37"/>
    <p:sldId id="292" r:id="rId38"/>
    <p:sldId id="293" r:id="rId39"/>
    <p:sldId id="294" r:id="rId40"/>
    <p:sldId id="295"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10/20/2017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04210" y="1641765"/>
            <a:ext cx="7252854" cy="1744900"/>
          </a:xfrm>
        </p:spPr>
        <p:txBody>
          <a:bodyPr/>
          <a:lstStyle/>
          <a:p>
            <a:r>
              <a:rPr lang="es-MX" sz="2400" dirty="0">
                <a:solidFill>
                  <a:schemeClr val="accent2">
                    <a:lumMod val="50000"/>
                  </a:schemeClr>
                </a:solidFill>
              </a:rPr>
              <a:t>UNIVERSIDAD AUTÓNOMA DEL ESTADO DE MÉXICO</a:t>
            </a:r>
            <a:br>
              <a:rPr lang="es-MX" sz="2400" dirty="0">
                <a:solidFill>
                  <a:schemeClr val="accent2">
                    <a:lumMod val="50000"/>
                  </a:schemeClr>
                </a:solidFill>
              </a:rPr>
            </a:br>
            <a:r>
              <a:rPr lang="es-MX" sz="2400" dirty="0" smtClean="0">
                <a:solidFill>
                  <a:schemeClr val="accent2">
                    <a:lumMod val="50000"/>
                  </a:schemeClr>
                </a:solidFill>
              </a:rPr>
              <a:t>PLANTEL</a:t>
            </a:r>
            <a:br>
              <a:rPr lang="es-MX" sz="2400" dirty="0" smtClean="0">
                <a:solidFill>
                  <a:schemeClr val="accent2">
                    <a:lumMod val="50000"/>
                  </a:schemeClr>
                </a:solidFill>
              </a:rPr>
            </a:br>
            <a:r>
              <a:rPr lang="es-MX" sz="2400" dirty="0">
                <a:solidFill>
                  <a:schemeClr val="accent2">
                    <a:lumMod val="50000"/>
                  </a:schemeClr>
                </a:solidFill>
              </a:rPr>
              <a:t>“LIC. ADOLFO López Mateos” de la Escuela </a:t>
            </a:r>
            <a:r>
              <a:rPr lang="es-MX" sz="2400" dirty="0" smtClean="0">
                <a:solidFill>
                  <a:schemeClr val="accent2">
                    <a:lumMod val="50000"/>
                  </a:schemeClr>
                </a:solidFill>
              </a:rPr>
              <a:t>Preparatoria”</a:t>
            </a:r>
            <a:endParaRPr lang="es-MX" sz="2400" dirty="0"/>
          </a:p>
        </p:txBody>
      </p:sp>
      <p:sp>
        <p:nvSpPr>
          <p:cNvPr id="3" name="Subtítulo 2"/>
          <p:cNvSpPr>
            <a:spLocks noGrp="1"/>
          </p:cNvSpPr>
          <p:nvPr>
            <p:ph type="subTitle" idx="1"/>
          </p:nvPr>
        </p:nvSpPr>
        <p:spPr>
          <a:xfrm>
            <a:off x="2400300" y="3657596"/>
            <a:ext cx="7356764" cy="1704113"/>
          </a:xfrm>
        </p:spPr>
        <p:txBody>
          <a:bodyPr>
            <a:normAutofit fontScale="92500" lnSpcReduction="20000"/>
          </a:bodyPr>
          <a:lstStyle/>
          <a:p>
            <a:pPr algn="l"/>
            <a:r>
              <a:rPr lang="es-MX" sz="2000" b="1" dirty="0"/>
              <a:t>TÍTULO: Modulo </a:t>
            </a:r>
            <a:r>
              <a:rPr lang="es-MX" sz="2000" b="1" dirty="0" smtClean="0"/>
              <a:t>II “Filosofía Medieval”</a:t>
            </a:r>
            <a:endParaRPr lang="es-MX" sz="2000" b="1" dirty="0"/>
          </a:p>
          <a:p>
            <a:pPr algn="l"/>
            <a:r>
              <a:rPr lang="es-MX" sz="2000" b="1" dirty="0"/>
              <a:t>PROGRAMA EDUCATIVO:</a:t>
            </a:r>
            <a:r>
              <a:rPr lang="es-MX" b="1" dirty="0"/>
              <a:t> </a:t>
            </a:r>
            <a:r>
              <a:rPr lang="es-MX" b="1" dirty="0" smtClean="0"/>
              <a:t>FILOSOFÍA     </a:t>
            </a:r>
          </a:p>
          <a:p>
            <a:pPr algn="l"/>
            <a:r>
              <a:rPr lang="es-MX" sz="2000" b="1" dirty="0" smtClean="0"/>
              <a:t>NIVEL </a:t>
            </a:r>
            <a:r>
              <a:rPr lang="es-MX" sz="2000" b="1" dirty="0"/>
              <a:t>EDUCATIVO DONDE SE IMPARTE</a:t>
            </a:r>
            <a:r>
              <a:rPr lang="es-MX" b="1" dirty="0"/>
              <a:t>: Medio Superior de la </a:t>
            </a:r>
            <a:r>
              <a:rPr lang="es-MX" b="1" dirty="0" err="1" smtClean="0"/>
              <a:t>UAEMex</a:t>
            </a:r>
            <a:r>
              <a:rPr lang="es-MX" b="1" dirty="0" smtClean="0"/>
              <a:t>.</a:t>
            </a:r>
          </a:p>
          <a:p>
            <a:pPr algn="l"/>
            <a:r>
              <a:rPr lang="es-MX" sz="2000" b="1" dirty="0" smtClean="0"/>
              <a:t>SEMESTRE</a:t>
            </a:r>
            <a:r>
              <a:rPr lang="es-MX" b="1" dirty="0"/>
              <a:t>: Segundo </a:t>
            </a:r>
            <a:r>
              <a:rPr lang="es-MX" b="1" dirty="0" smtClean="0"/>
              <a:t>Semestre</a:t>
            </a:r>
            <a:endParaRPr lang="es-MX" b="1" dirty="0"/>
          </a:p>
        </p:txBody>
      </p:sp>
      <p:sp>
        <p:nvSpPr>
          <p:cNvPr id="7" name="CuadroTexto 6"/>
          <p:cNvSpPr txBox="1"/>
          <p:nvPr/>
        </p:nvSpPr>
        <p:spPr>
          <a:xfrm>
            <a:off x="644236" y="5601466"/>
            <a:ext cx="7491845" cy="923330"/>
          </a:xfrm>
          <a:prstGeom prst="rect">
            <a:avLst/>
          </a:prstGeom>
          <a:noFill/>
        </p:spPr>
        <p:txBody>
          <a:bodyPr wrap="square" rtlCol="0">
            <a:spAutoFit/>
          </a:bodyPr>
          <a:lstStyle/>
          <a:p>
            <a:r>
              <a:rPr lang="es-MX" b="1" dirty="0"/>
              <a:t>RESPONSABLE DE LA ELABORACIÓN:  </a:t>
            </a:r>
          </a:p>
          <a:p>
            <a:r>
              <a:rPr lang="es-MX" b="1" dirty="0"/>
              <a:t> M. EN D. Camerino Juárez Toledo</a:t>
            </a:r>
          </a:p>
          <a:p>
            <a:r>
              <a:rPr lang="es-MX" b="1" dirty="0"/>
              <a:t>Profesor de Tiempo Completo del Plantel “Lic. Adolfo López Mateos”</a:t>
            </a:r>
            <a:endParaRPr lang="es-MX" dirty="0"/>
          </a:p>
        </p:txBody>
      </p:sp>
      <p:pic>
        <p:nvPicPr>
          <p:cNvPr id="8" name="Imagen 7"/>
          <p:cNvPicPr>
            <a:picLocks noChangeAspect="1"/>
          </p:cNvPicPr>
          <p:nvPr/>
        </p:nvPicPr>
        <p:blipFill>
          <a:blip r:embed="rId2"/>
          <a:stretch>
            <a:fillRect/>
          </a:stretch>
        </p:blipFill>
        <p:spPr>
          <a:xfrm>
            <a:off x="316498" y="339640"/>
            <a:ext cx="1798476" cy="1731414"/>
          </a:xfrm>
          <a:prstGeom prst="rect">
            <a:avLst/>
          </a:prstGeom>
        </p:spPr>
      </p:pic>
      <p:pic>
        <p:nvPicPr>
          <p:cNvPr id="9" name="Imagen 8"/>
          <p:cNvPicPr>
            <a:picLocks noChangeAspect="1"/>
          </p:cNvPicPr>
          <p:nvPr/>
        </p:nvPicPr>
        <p:blipFill>
          <a:blip r:embed="rId3"/>
          <a:stretch>
            <a:fillRect/>
          </a:stretch>
        </p:blipFill>
        <p:spPr>
          <a:xfrm>
            <a:off x="10125518" y="360420"/>
            <a:ext cx="1822862" cy="1798476"/>
          </a:xfrm>
          <a:prstGeom prst="rect">
            <a:avLst/>
          </a:prstGeom>
        </p:spPr>
      </p:pic>
    </p:spTree>
    <p:extLst>
      <p:ext uri="{BB962C8B-B14F-4D97-AF65-F5344CB8AC3E}">
        <p14:creationId xmlns:p14="http://schemas.microsoft.com/office/powerpoint/2010/main" val="3643873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pruebas de la existencia de Dios</a:t>
            </a:r>
          </a:p>
        </p:txBody>
      </p:sp>
      <p:sp>
        <p:nvSpPr>
          <p:cNvPr id="3" name="Marcador de contenido 2"/>
          <p:cNvSpPr>
            <a:spLocks noGrp="1"/>
          </p:cNvSpPr>
          <p:nvPr>
            <p:ph idx="1"/>
          </p:nvPr>
        </p:nvSpPr>
        <p:spPr>
          <a:xfrm>
            <a:off x="1295401" y="2556932"/>
            <a:ext cx="7162799" cy="3318936"/>
          </a:xfrm>
        </p:spPr>
        <p:txBody>
          <a:bodyPr/>
          <a:lstStyle/>
          <a:p>
            <a:pPr marL="0" indent="0" algn="just">
              <a:buNone/>
            </a:pPr>
            <a:r>
              <a:rPr lang="es-MX" dirty="0"/>
              <a:t>La mente posee verdades inmutables, es decir verdades "que no son tuyas ni mías, ni de ningún otro, sino que están presentes en todos por igual". Hay conocimientos que se imponen necesariamente al hombre, y que transcendiendo la razón finita humana deben fundarse en el SER. </a:t>
            </a:r>
          </a:p>
        </p:txBody>
      </p:sp>
      <p:pic>
        <p:nvPicPr>
          <p:cNvPr id="4" name="Imagen 3"/>
          <p:cNvPicPr>
            <a:picLocks noChangeAspect="1"/>
          </p:cNvPicPr>
          <p:nvPr/>
        </p:nvPicPr>
        <p:blipFill>
          <a:blip r:embed="rId2"/>
          <a:stretch>
            <a:fillRect/>
          </a:stretch>
        </p:blipFill>
        <p:spPr>
          <a:xfrm>
            <a:off x="8229600" y="2774756"/>
            <a:ext cx="3028110" cy="2883287"/>
          </a:xfrm>
          <a:prstGeom prst="rect">
            <a:avLst/>
          </a:prstGeom>
        </p:spPr>
      </p:pic>
    </p:spTree>
    <p:extLst>
      <p:ext uri="{BB962C8B-B14F-4D97-AF65-F5344CB8AC3E}">
        <p14:creationId xmlns:p14="http://schemas.microsoft.com/office/powerpoint/2010/main" val="3286796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Las pruebas de la existencia de Dios</a:t>
            </a:r>
          </a:p>
        </p:txBody>
      </p:sp>
      <p:sp>
        <p:nvSpPr>
          <p:cNvPr id="3" name="Marcador de contenido 2"/>
          <p:cNvSpPr>
            <a:spLocks noGrp="1"/>
          </p:cNvSpPr>
          <p:nvPr>
            <p:ph idx="1"/>
          </p:nvPr>
        </p:nvSpPr>
        <p:spPr/>
        <p:txBody>
          <a:bodyPr/>
          <a:lstStyle/>
          <a:p>
            <a:pPr marL="0" indent="0">
              <a:buNone/>
            </a:pPr>
            <a:r>
              <a:rPr lang="es-MX" dirty="0"/>
              <a:t>Si hay conocimientos universales y necesarios y ningún ser particular y contingente puede ser su fundamento es porque refleja la necesidad de Dios, es decir se presentan como la entrada para la demostración de su existencia. </a:t>
            </a:r>
          </a:p>
          <a:p>
            <a:pPr marL="0" indent="0">
              <a:buNone/>
            </a:pPr>
            <a:endParaRPr lang="es-MX" dirty="0"/>
          </a:p>
        </p:txBody>
      </p:sp>
      <p:pic>
        <p:nvPicPr>
          <p:cNvPr id="4" name="Imagen 3"/>
          <p:cNvPicPr>
            <a:picLocks noChangeAspect="1"/>
          </p:cNvPicPr>
          <p:nvPr/>
        </p:nvPicPr>
        <p:blipFill>
          <a:blip r:embed="rId2"/>
          <a:stretch>
            <a:fillRect/>
          </a:stretch>
        </p:blipFill>
        <p:spPr>
          <a:xfrm>
            <a:off x="3661062" y="3715399"/>
            <a:ext cx="4755574" cy="2675010"/>
          </a:xfrm>
          <a:prstGeom prst="rect">
            <a:avLst/>
          </a:prstGeom>
        </p:spPr>
      </p:pic>
    </p:spTree>
    <p:extLst>
      <p:ext uri="{BB962C8B-B14F-4D97-AF65-F5344CB8AC3E}">
        <p14:creationId xmlns:p14="http://schemas.microsoft.com/office/powerpoint/2010/main" val="1069627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ANSELMO DE CANTERBURY</a:t>
            </a:r>
            <a:endParaRPr lang="es-MX" dirty="0"/>
          </a:p>
        </p:txBody>
      </p:sp>
      <p:pic>
        <p:nvPicPr>
          <p:cNvPr id="4" name="Marcador de contenido 3"/>
          <p:cNvPicPr>
            <a:picLocks noGrp="1" noChangeAspect="1"/>
          </p:cNvPicPr>
          <p:nvPr>
            <p:ph idx="1"/>
          </p:nvPr>
        </p:nvPicPr>
        <p:blipFill>
          <a:blip r:embed="rId2"/>
          <a:stretch>
            <a:fillRect/>
          </a:stretch>
        </p:blipFill>
        <p:spPr>
          <a:xfrm>
            <a:off x="8042562" y="2613290"/>
            <a:ext cx="2628901" cy="3312415"/>
          </a:xfrm>
          <a:prstGeom prst="rect">
            <a:avLst/>
          </a:prstGeom>
        </p:spPr>
      </p:pic>
      <p:sp>
        <p:nvSpPr>
          <p:cNvPr id="5" name="Rectángulo 4"/>
          <p:cNvSpPr/>
          <p:nvPr/>
        </p:nvSpPr>
        <p:spPr>
          <a:xfrm>
            <a:off x="1295402" y="2846338"/>
            <a:ext cx="6456216" cy="2677656"/>
          </a:xfrm>
          <a:prstGeom prst="rect">
            <a:avLst/>
          </a:prstGeom>
        </p:spPr>
        <p:txBody>
          <a:bodyPr wrap="square">
            <a:spAutoFit/>
          </a:bodyPr>
          <a:lstStyle/>
          <a:p>
            <a:pPr algn="just"/>
            <a:r>
              <a:rPr lang="es-MX" sz="2400" b="1" dirty="0">
                <a:solidFill>
                  <a:schemeClr val="tx1">
                    <a:lumMod val="95000"/>
                    <a:lumOff val="5000"/>
                  </a:schemeClr>
                </a:solidFill>
                <a:latin typeface="Arial" panose="020B0604020202020204" pitchFamily="34" charset="0"/>
              </a:rPr>
              <a:t>San Anselmo de Canterbury </a:t>
            </a:r>
            <a:r>
              <a:rPr lang="es-MX" sz="2400" dirty="0" smtClean="0">
                <a:solidFill>
                  <a:schemeClr val="tx1">
                    <a:lumMod val="95000"/>
                    <a:lumOff val="5000"/>
                  </a:schemeClr>
                </a:solidFill>
                <a:latin typeface="Arial" panose="020B0604020202020204" pitchFamily="34" charset="0"/>
              </a:rPr>
              <a:t>(Aosta,</a:t>
            </a:r>
            <a:r>
              <a:rPr lang="es-MX" sz="2400" dirty="0">
                <a:solidFill>
                  <a:schemeClr val="tx1">
                    <a:lumMod val="95000"/>
                    <a:lumOff val="5000"/>
                  </a:schemeClr>
                </a:solidFill>
                <a:latin typeface="Arial" panose="020B0604020202020204" pitchFamily="34" charset="0"/>
              </a:rPr>
              <a:t> 1033-Canterbury, 1109). Se le conoce también como Anselmo de Aosta, por el lugar donde </a:t>
            </a:r>
            <a:r>
              <a:rPr lang="es-MX" sz="2400" dirty="0" smtClean="0">
                <a:solidFill>
                  <a:schemeClr val="tx1">
                    <a:lumMod val="95000"/>
                    <a:lumOff val="5000"/>
                  </a:schemeClr>
                </a:solidFill>
                <a:latin typeface="Arial" panose="020B0604020202020204" pitchFamily="34" charset="0"/>
              </a:rPr>
              <a:t>nació. </a:t>
            </a:r>
            <a:r>
              <a:rPr lang="es-MX" sz="2400" dirty="0">
                <a:solidFill>
                  <a:schemeClr val="tx1">
                    <a:lumMod val="95000"/>
                    <a:lumOff val="5000"/>
                  </a:schemeClr>
                </a:solidFill>
                <a:latin typeface="Arial" panose="020B0604020202020204" pitchFamily="34" charset="0"/>
              </a:rPr>
              <a:t>Fue un monje benedictino que fungió como arzobispo de Canterbury durante el periodo 1093-1109. Destacó como teólogo y filósofo escolástico. Doctor de la Iglesia.</a:t>
            </a:r>
            <a:endParaRPr lang="es-MX" sz="2400" dirty="0">
              <a:solidFill>
                <a:schemeClr val="tx1">
                  <a:lumMod val="95000"/>
                  <a:lumOff val="5000"/>
                </a:schemeClr>
              </a:solidFill>
            </a:endParaRPr>
          </a:p>
        </p:txBody>
      </p:sp>
    </p:spTree>
    <p:extLst>
      <p:ext uri="{BB962C8B-B14F-4D97-AF65-F5344CB8AC3E}">
        <p14:creationId xmlns:p14="http://schemas.microsoft.com/office/powerpoint/2010/main" val="191710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Obras </a:t>
            </a:r>
            <a:endParaRPr lang="es-MX" dirty="0"/>
          </a:p>
        </p:txBody>
      </p:sp>
      <p:sp>
        <p:nvSpPr>
          <p:cNvPr id="3" name="Marcador de contenido 2"/>
          <p:cNvSpPr>
            <a:spLocks noGrp="1"/>
          </p:cNvSpPr>
          <p:nvPr>
            <p:ph idx="1"/>
          </p:nvPr>
        </p:nvSpPr>
        <p:spPr>
          <a:xfrm>
            <a:off x="1295401" y="2556932"/>
            <a:ext cx="6373090" cy="3318936"/>
          </a:xfrm>
        </p:spPr>
        <p:txBody>
          <a:bodyPr>
            <a:normAutofit/>
          </a:bodyPr>
          <a:lstStyle/>
          <a:p>
            <a:r>
              <a:rPr lang="es-MX" sz="2800" dirty="0" err="1" smtClean="0"/>
              <a:t>Proslogio</a:t>
            </a:r>
            <a:r>
              <a:rPr lang="es-MX" sz="2800" dirty="0" smtClean="0"/>
              <a:t> y </a:t>
            </a:r>
            <a:r>
              <a:rPr lang="es-MX" sz="2800" dirty="0" err="1" smtClean="0"/>
              <a:t>Monologio</a:t>
            </a:r>
            <a:r>
              <a:rPr lang="es-MX" sz="2800" dirty="0" smtClean="0"/>
              <a:t>: </a:t>
            </a:r>
            <a:r>
              <a:rPr lang="es-MX" sz="2800" dirty="0"/>
              <a:t> una meditación u oración dirigida a Dios. Su importancia radica en que en ella se expone el llamado argumento ontológico sobre la existencia de Dios.</a:t>
            </a:r>
            <a:r>
              <a:rPr lang="es-MX" sz="2800" dirty="0" smtClean="0"/>
              <a:t> </a:t>
            </a:r>
            <a:endParaRPr lang="es-MX" sz="2800" dirty="0"/>
          </a:p>
        </p:txBody>
      </p:sp>
      <p:sp>
        <p:nvSpPr>
          <p:cNvPr id="4" name="AutoShape 2" descr="Resultado de imagen para proslogi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8" name="Picture 4" descr="http://ecx.images-amazon.com/images/I/31jMGLzCikL._BO1,204,203,2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6611" y="2950827"/>
            <a:ext cx="1309544" cy="219541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7841672" y="2950827"/>
            <a:ext cx="1386576" cy="2195412"/>
          </a:xfrm>
          <a:prstGeom prst="rect">
            <a:avLst/>
          </a:prstGeom>
        </p:spPr>
      </p:pic>
    </p:spTree>
    <p:extLst>
      <p:ext uri="{BB962C8B-B14F-4D97-AF65-F5344CB8AC3E}">
        <p14:creationId xmlns:p14="http://schemas.microsoft.com/office/powerpoint/2010/main" val="667833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RAZÓN Y FE</a:t>
            </a:r>
            <a:endParaRPr lang="es-MX" dirty="0"/>
          </a:p>
        </p:txBody>
      </p:sp>
      <p:sp>
        <p:nvSpPr>
          <p:cNvPr id="3" name="Marcador de contenido 2"/>
          <p:cNvSpPr>
            <a:spLocks noGrp="1"/>
          </p:cNvSpPr>
          <p:nvPr>
            <p:ph idx="1"/>
          </p:nvPr>
        </p:nvSpPr>
        <p:spPr>
          <a:xfrm>
            <a:off x="1295402" y="2453023"/>
            <a:ext cx="9601196" cy="3318936"/>
          </a:xfrm>
        </p:spPr>
        <p:txBody>
          <a:bodyPr/>
          <a:lstStyle/>
          <a:p>
            <a:r>
              <a:rPr lang="es-MX" dirty="0"/>
              <a:t>l</a:t>
            </a:r>
            <a:r>
              <a:rPr lang="es-MX" dirty="0" smtClean="0"/>
              <a:t>a </a:t>
            </a:r>
            <a:r>
              <a:rPr lang="es-MX" dirty="0"/>
              <a:t>búsqueda del entendimiento racional de aquello que, por la fe, ha sido revelado. En el sentir de Anselmo, no se trata de remover el misterio de los dogmas, ni de desacralizarlos; tampoco significa un vano intento de comprenderlos en su profundidad, sino tratar de entenderlos, en la medida en que esto es posible al ser humano.</a:t>
            </a:r>
          </a:p>
        </p:txBody>
      </p:sp>
      <p:pic>
        <p:nvPicPr>
          <p:cNvPr id="4" name="Imagen 3"/>
          <p:cNvPicPr>
            <a:picLocks noChangeAspect="1"/>
          </p:cNvPicPr>
          <p:nvPr/>
        </p:nvPicPr>
        <p:blipFill>
          <a:blip r:embed="rId2"/>
          <a:stretch>
            <a:fillRect/>
          </a:stretch>
        </p:blipFill>
        <p:spPr>
          <a:xfrm>
            <a:off x="7441623" y="4038359"/>
            <a:ext cx="2413881" cy="2035706"/>
          </a:xfrm>
          <a:prstGeom prst="rect">
            <a:avLst/>
          </a:prstGeom>
        </p:spPr>
      </p:pic>
    </p:spTree>
    <p:extLst>
      <p:ext uri="{BB962C8B-B14F-4D97-AF65-F5344CB8AC3E}">
        <p14:creationId xmlns:p14="http://schemas.microsoft.com/office/powerpoint/2010/main" val="994746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RAZÓN Y FE</a:t>
            </a:r>
          </a:p>
        </p:txBody>
      </p:sp>
      <p:sp>
        <p:nvSpPr>
          <p:cNvPr id="3" name="Marcador de contenido 2"/>
          <p:cNvSpPr>
            <a:spLocks noGrp="1"/>
          </p:cNvSpPr>
          <p:nvPr>
            <p:ph idx="1"/>
          </p:nvPr>
        </p:nvSpPr>
        <p:spPr/>
        <p:txBody>
          <a:bodyPr/>
          <a:lstStyle/>
          <a:p>
            <a:pPr marL="0" indent="0">
              <a:buNone/>
            </a:pPr>
            <a:r>
              <a:rPr lang="es-MX" dirty="0"/>
              <a:t>"creyente que pregunta a la razón" provoca que en varios de sus textos las preguntas fundamentales queden sin respuestas. La fe ya será la encargada de dárselas. </a:t>
            </a:r>
          </a:p>
        </p:txBody>
      </p:sp>
      <p:pic>
        <p:nvPicPr>
          <p:cNvPr id="4" name="Imagen 3"/>
          <p:cNvPicPr>
            <a:picLocks noChangeAspect="1"/>
          </p:cNvPicPr>
          <p:nvPr/>
        </p:nvPicPr>
        <p:blipFill>
          <a:blip r:embed="rId2"/>
          <a:stretch>
            <a:fillRect/>
          </a:stretch>
        </p:blipFill>
        <p:spPr>
          <a:xfrm>
            <a:off x="4133849" y="3346843"/>
            <a:ext cx="3919106" cy="2602532"/>
          </a:xfrm>
          <a:prstGeom prst="rect">
            <a:avLst/>
          </a:prstGeom>
        </p:spPr>
      </p:pic>
    </p:spTree>
    <p:extLst>
      <p:ext uri="{BB962C8B-B14F-4D97-AF65-F5344CB8AC3E}">
        <p14:creationId xmlns:p14="http://schemas.microsoft.com/office/powerpoint/2010/main" val="763305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Tomas de Aquino</a:t>
            </a:r>
            <a:endParaRPr lang="es-MX" dirty="0"/>
          </a:p>
        </p:txBody>
      </p:sp>
      <p:sp>
        <p:nvSpPr>
          <p:cNvPr id="3" name="Marcador de contenido 2"/>
          <p:cNvSpPr>
            <a:spLocks noGrp="1"/>
          </p:cNvSpPr>
          <p:nvPr>
            <p:ph idx="1"/>
          </p:nvPr>
        </p:nvSpPr>
        <p:spPr/>
        <p:txBody>
          <a:bodyPr>
            <a:normAutofit/>
          </a:bodyPr>
          <a:lstStyle/>
          <a:p>
            <a:pPr algn="just"/>
            <a:r>
              <a:rPr lang="es-MX" b="1" dirty="0"/>
              <a:t>Tomás de Aquino</a:t>
            </a:r>
            <a:r>
              <a:rPr lang="es-MX" dirty="0"/>
              <a:t> (en italiano, </a:t>
            </a:r>
            <a:r>
              <a:rPr lang="es-MX" i="1" dirty="0"/>
              <a:t>Tommaso </a:t>
            </a:r>
            <a:r>
              <a:rPr lang="es-MX" i="1" dirty="0" err="1"/>
              <a:t>D'Aquino</a:t>
            </a:r>
            <a:r>
              <a:rPr lang="es-MX" dirty="0"/>
              <a:t>; </a:t>
            </a:r>
            <a:r>
              <a:rPr lang="es-MX" dirty="0" err="1"/>
              <a:t>Roccasecca</a:t>
            </a:r>
            <a:r>
              <a:rPr lang="es-MX" dirty="0" smtClean="0"/>
              <a:t>,</a:t>
            </a:r>
            <a:r>
              <a:rPr lang="es-MX" dirty="0"/>
              <a:t> Italia, 1224/1225-Abadía de </a:t>
            </a:r>
            <a:r>
              <a:rPr lang="es-MX" dirty="0" err="1"/>
              <a:t>Fossanuova</a:t>
            </a:r>
            <a:r>
              <a:rPr lang="es-MX" dirty="0"/>
              <a:t>, 7 de marzo de 1274) fue un teólogo y filósofo católico perteneciente a la Orden de Predicadores, el principal representante de la enseñanza </a:t>
            </a:r>
            <a:r>
              <a:rPr lang="es-MX" dirty="0" smtClean="0"/>
              <a:t>escolástica.</a:t>
            </a:r>
          </a:p>
          <a:p>
            <a:pPr algn="just"/>
            <a:endParaRPr lang="es-MX" dirty="0"/>
          </a:p>
        </p:txBody>
      </p:sp>
      <p:pic>
        <p:nvPicPr>
          <p:cNvPr id="4" name="Imagen 3"/>
          <p:cNvPicPr>
            <a:picLocks noChangeAspect="1"/>
          </p:cNvPicPr>
          <p:nvPr/>
        </p:nvPicPr>
        <p:blipFill>
          <a:blip r:embed="rId2"/>
          <a:stretch>
            <a:fillRect/>
          </a:stretch>
        </p:blipFill>
        <p:spPr>
          <a:xfrm>
            <a:off x="5000624" y="4060826"/>
            <a:ext cx="2190750" cy="2085975"/>
          </a:xfrm>
          <a:prstGeom prst="rect">
            <a:avLst/>
          </a:prstGeom>
        </p:spPr>
      </p:pic>
    </p:spTree>
    <p:extLst>
      <p:ext uri="{BB962C8B-B14F-4D97-AF65-F5344CB8AC3E}">
        <p14:creationId xmlns:p14="http://schemas.microsoft.com/office/powerpoint/2010/main" val="367937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Escolástica</a:t>
            </a:r>
            <a:endParaRPr lang="es-MX" dirty="0"/>
          </a:p>
        </p:txBody>
      </p:sp>
      <p:sp>
        <p:nvSpPr>
          <p:cNvPr id="3" name="Marcador de contenido 2"/>
          <p:cNvSpPr>
            <a:spLocks noGrp="1"/>
          </p:cNvSpPr>
          <p:nvPr>
            <p:ph idx="1"/>
          </p:nvPr>
        </p:nvSpPr>
        <p:spPr>
          <a:xfrm>
            <a:off x="1295400" y="2556932"/>
            <a:ext cx="5292435" cy="3708786"/>
          </a:xfrm>
        </p:spPr>
        <p:txBody>
          <a:bodyPr>
            <a:normAutofit fontScale="85000" lnSpcReduction="10000"/>
          </a:bodyPr>
          <a:lstStyle/>
          <a:p>
            <a:pPr marL="0" indent="0" algn="just">
              <a:buNone/>
            </a:pPr>
            <a:r>
              <a:rPr lang="es-MX" dirty="0" smtClean="0"/>
              <a:t>(del</a:t>
            </a:r>
            <a:r>
              <a:rPr lang="es-MX" dirty="0"/>
              <a:t> latín </a:t>
            </a:r>
            <a:r>
              <a:rPr lang="es-MX" i="1" dirty="0" err="1"/>
              <a:t>scholasticus</a:t>
            </a:r>
            <a:r>
              <a:rPr lang="es-MX" dirty="0"/>
              <a:t>, y éste a su vez del griego </a:t>
            </a:r>
            <a:r>
              <a:rPr lang="es-MX" dirty="0" err="1"/>
              <a:t>σχολ</a:t>
            </a:r>
            <a:r>
              <a:rPr lang="es-MX" dirty="0"/>
              <a:t>αστικός </a:t>
            </a:r>
            <a:r>
              <a:rPr lang="es-MX" dirty="0" smtClean="0"/>
              <a:t>(aquel </a:t>
            </a:r>
            <a:r>
              <a:rPr lang="es-MX" dirty="0"/>
              <a:t>que pertenece a la </a:t>
            </a:r>
            <a:r>
              <a:rPr lang="es-MX" dirty="0" smtClean="0"/>
              <a:t>escuela) </a:t>
            </a:r>
            <a:r>
              <a:rPr lang="es-MX" dirty="0"/>
              <a:t>es una corriente teológica y filosófica que utilizó parte de la filosofía grecolatina clásica para comprender la </a:t>
            </a:r>
            <a:r>
              <a:rPr lang="es-MX" dirty="0" smtClean="0"/>
              <a:t>revelació </a:t>
            </a:r>
            <a:r>
              <a:rPr lang="es-MX" dirty="0"/>
              <a:t>religiosa del </a:t>
            </a:r>
            <a:r>
              <a:rPr lang="es-MX" dirty="0" smtClean="0"/>
              <a:t>cristianismo.</a:t>
            </a:r>
          </a:p>
          <a:p>
            <a:pPr marL="0" indent="0" algn="just">
              <a:buNone/>
            </a:pPr>
            <a:r>
              <a:rPr lang="es-MX" dirty="0" smtClean="0"/>
              <a:t>Fue </a:t>
            </a:r>
            <a:r>
              <a:rPr lang="es-MX" dirty="0"/>
              <a:t>la corriente teológico-filosófica dominante del pensamiento medieval, tras la patrística de la Antigüedad tardía, y se basó en la coordinación entre fe y razón, que en cualquier caso siempre suponía una clara subordinación de la razón a la </a:t>
            </a:r>
            <a:r>
              <a:rPr lang="es-MX" dirty="0" smtClean="0"/>
              <a:t>fe</a:t>
            </a:r>
            <a:endParaRPr lang="es-MX" dirty="0"/>
          </a:p>
        </p:txBody>
      </p:sp>
      <p:pic>
        <p:nvPicPr>
          <p:cNvPr id="4" name="Imagen 3"/>
          <p:cNvPicPr>
            <a:picLocks noChangeAspect="1"/>
          </p:cNvPicPr>
          <p:nvPr/>
        </p:nvPicPr>
        <p:blipFill>
          <a:blip r:embed="rId2"/>
          <a:stretch>
            <a:fillRect/>
          </a:stretch>
        </p:blipFill>
        <p:spPr>
          <a:xfrm>
            <a:off x="6841135" y="2826327"/>
            <a:ext cx="4055463" cy="2734541"/>
          </a:xfrm>
          <a:prstGeom prst="rect">
            <a:avLst/>
          </a:prstGeom>
        </p:spPr>
      </p:pic>
    </p:spTree>
    <p:extLst>
      <p:ext uri="{BB962C8B-B14F-4D97-AF65-F5344CB8AC3E}">
        <p14:creationId xmlns:p14="http://schemas.microsoft.com/office/powerpoint/2010/main" val="2517909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Tomas de Aquino</a:t>
            </a:r>
            <a:endParaRPr lang="es-MX" dirty="0"/>
          </a:p>
        </p:txBody>
      </p:sp>
      <p:sp>
        <p:nvSpPr>
          <p:cNvPr id="3" name="Marcador de contenido 2"/>
          <p:cNvSpPr>
            <a:spLocks noGrp="1"/>
          </p:cNvSpPr>
          <p:nvPr>
            <p:ph idx="1"/>
          </p:nvPr>
        </p:nvSpPr>
        <p:spPr>
          <a:xfrm>
            <a:off x="872837" y="2556932"/>
            <a:ext cx="5413664" cy="3318936"/>
          </a:xfrm>
        </p:spPr>
        <p:txBody>
          <a:bodyPr>
            <a:normAutofit fontScale="92500" lnSpcReduction="20000"/>
          </a:bodyPr>
          <a:lstStyle/>
          <a:p>
            <a:pPr algn="just"/>
            <a:r>
              <a:rPr lang="es-MX" dirty="0"/>
              <a:t>una de las mayores figuras de la teología sistemática y, a su vez, una de las fuentes más citadas de su época en metafísica, hasta el punto de que, después de muerto, sea el referente de varias escuelas del pensamiento: tomista </a:t>
            </a:r>
            <a:r>
              <a:rPr lang="es-MX" dirty="0" smtClean="0"/>
              <a:t>y </a:t>
            </a:r>
            <a:r>
              <a:rPr lang="es-MX" dirty="0" err="1" smtClean="0"/>
              <a:t>neotomista</a:t>
            </a:r>
            <a:r>
              <a:rPr lang="es-MX" dirty="0"/>
              <a:t>. Es conocido también como </a:t>
            </a:r>
            <a:r>
              <a:rPr lang="es-MX" i="1" dirty="0"/>
              <a:t>Doctor Angélico</a:t>
            </a:r>
            <a:r>
              <a:rPr lang="es-MX" dirty="0"/>
              <a:t>, </a:t>
            </a:r>
            <a:r>
              <a:rPr lang="es-MX" i="1" dirty="0"/>
              <a:t>Doctor Común</a:t>
            </a:r>
            <a:r>
              <a:rPr lang="es-MX" dirty="0"/>
              <a:t> y </a:t>
            </a:r>
            <a:r>
              <a:rPr lang="es-MX" i="1" dirty="0"/>
              <a:t>Doctor de la Humanidad</a:t>
            </a:r>
            <a:r>
              <a:rPr lang="es-MX" dirty="0"/>
              <a:t>, apodos dados por la </a:t>
            </a:r>
            <a:r>
              <a:rPr lang="es-MX" dirty="0" smtClean="0"/>
              <a:t>Iglesia </a:t>
            </a:r>
            <a:r>
              <a:rPr lang="es-MX" dirty="0"/>
              <a:t>católica, la cual lo recomienda para los estudios de filosofía y teología.</a:t>
            </a:r>
          </a:p>
          <a:p>
            <a:endParaRPr lang="es-MX" dirty="0"/>
          </a:p>
        </p:txBody>
      </p:sp>
      <p:pic>
        <p:nvPicPr>
          <p:cNvPr id="4" name="Imagen 3"/>
          <p:cNvPicPr>
            <a:picLocks noChangeAspect="1"/>
          </p:cNvPicPr>
          <p:nvPr/>
        </p:nvPicPr>
        <p:blipFill>
          <a:blip r:embed="rId2"/>
          <a:stretch>
            <a:fillRect/>
          </a:stretch>
        </p:blipFill>
        <p:spPr>
          <a:xfrm>
            <a:off x="6743700" y="2867891"/>
            <a:ext cx="4707660" cy="2353830"/>
          </a:xfrm>
          <a:prstGeom prst="rect">
            <a:avLst/>
          </a:prstGeom>
        </p:spPr>
      </p:pic>
    </p:spTree>
    <p:extLst>
      <p:ext uri="{BB962C8B-B14F-4D97-AF65-F5344CB8AC3E}">
        <p14:creationId xmlns:p14="http://schemas.microsoft.com/office/powerpoint/2010/main" val="2496218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a:t>
            </a:r>
            <a:r>
              <a:rPr lang="es-MX" dirty="0"/>
              <a:t>S</a:t>
            </a:r>
            <a:r>
              <a:rPr lang="es-MX" dirty="0" smtClean="0"/>
              <a:t>uma </a:t>
            </a:r>
            <a:r>
              <a:rPr lang="es-MX" dirty="0"/>
              <a:t>T</a:t>
            </a:r>
            <a:r>
              <a:rPr lang="es-MX" dirty="0" smtClean="0"/>
              <a:t>eológica</a:t>
            </a:r>
            <a:endParaRPr lang="es-MX" dirty="0"/>
          </a:p>
        </p:txBody>
      </p:sp>
      <p:sp>
        <p:nvSpPr>
          <p:cNvPr id="3" name="Marcador de contenido 2"/>
          <p:cNvSpPr>
            <a:spLocks noGrp="1"/>
          </p:cNvSpPr>
          <p:nvPr>
            <p:ph idx="1"/>
          </p:nvPr>
        </p:nvSpPr>
        <p:spPr>
          <a:xfrm>
            <a:off x="1156856" y="2556932"/>
            <a:ext cx="6023262" cy="3318936"/>
          </a:xfrm>
        </p:spPr>
        <p:txBody>
          <a:bodyPr>
            <a:normAutofit/>
          </a:bodyPr>
          <a:lstStyle/>
          <a:p>
            <a:r>
              <a:rPr lang="es-MX" dirty="0"/>
              <a:t>compendio de la doctrina católica en la cual trata 495 cuestiones divididas en artículos, y la </a:t>
            </a:r>
            <a:r>
              <a:rPr lang="es-MX" i="1" dirty="0" err="1"/>
              <a:t>Summa</a:t>
            </a:r>
            <a:r>
              <a:rPr lang="es-MX" i="1" dirty="0"/>
              <a:t> contra gentiles</a:t>
            </a:r>
            <a:r>
              <a:rPr lang="es-MX" dirty="0"/>
              <a:t>, compendio de apología filosófica de la fe católica, que consta de 410 capítulos agrupados en 4 libros, redactado a petición de Raimundo de </a:t>
            </a:r>
            <a:r>
              <a:rPr lang="es-MX" dirty="0" smtClean="0"/>
              <a:t>Peñafort</a:t>
            </a:r>
            <a:r>
              <a:rPr lang="es-MX" dirty="0"/>
              <a:t>.</a:t>
            </a:r>
          </a:p>
          <a:p>
            <a:endParaRPr lang="es-MX" dirty="0"/>
          </a:p>
        </p:txBody>
      </p:sp>
      <p:pic>
        <p:nvPicPr>
          <p:cNvPr id="4" name="Imagen 3"/>
          <p:cNvPicPr>
            <a:picLocks noChangeAspect="1"/>
          </p:cNvPicPr>
          <p:nvPr/>
        </p:nvPicPr>
        <p:blipFill>
          <a:blip r:embed="rId2"/>
          <a:stretch>
            <a:fillRect/>
          </a:stretch>
        </p:blipFill>
        <p:spPr>
          <a:xfrm>
            <a:off x="7563718" y="2694670"/>
            <a:ext cx="2369992" cy="3181198"/>
          </a:xfrm>
          <a:prstGeom prst="rect">
            <a:avLst/>
          </a:prstGeom>
        </p:spPr>
      </p:pic>
    </p:spTree>
    <p:extLst>
      <p:ext uri="{BB962C8B-B14F-4D97-AF65-F5344CB8AC3E}">
        <p14:creationId xmlns:p14="http://schemas.microsoft.com/office/powerpoint/2010/main" val="33136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SEGUNDO MODULO DE FILOSOFÍA</a:t>
            </a:r>
            <a:endParaRPr lang="es-MX" dirty="0"/>
          </a:p>
        </p:txBody>
      </p:sp>
      <p:sp>
        <p:nvSpPr>
          <p:cNvPr id="3" name="Subtítulo 2"/>
          <p:cNvSpPr>
            <a:spLocks noGrp="1"/>
          </p:cNvSpPr>
          <p:nvPr>
            <p:ph type="subTitle" idx="1"/>
          </p:nvPr>
        </p:nvSpPr>
        <p:spPr/>
        <p:txBody>
          <a:bodyPr/>
          <a:lstStyle/>
          <a:p>
            <a:r>
              <a:rPr lang="es-MX" dirty="0" smtClean="0"/>
              <a:t>FILOSOFÍA MEDIEVAL</a:t>
            </a:r>
            <a:endParaRPr lang="es-MX" dirty="0"/>
          </a:p>
        </p:txBody>
      </p:sp>
      <p:pic>
        <p:nvPicPr>
          <p:cNvPr id="4" name="Imagen 3"/>
          <p:cNvPicPr>
            <a:picLocks noChangeAspect="1"/>
          </p:cNvPicPr>
          <p:nvPr/>
        </p:nvPicPr>
        <p:blipFill>
          <a:blip r:embed="rId2"/>
          <a:stretch>
            <a:fillRect/>
          </a:stretch>
        </p:blipFill>
        <p:spPr>
          <a:xfrm>
            <a:off x="1201448" y="4366050"/>
            <a:ext cx="2528889" cy="2025126"/>
          </a:xfrm>
          <a:prstGeom prst="rect">
            <a:avLst/>
          </a:prstGeom>
        </p:spPr>
      </p:pic>
      <p:pic>
        <p:nvPicPr>
          <p:cNvPr id="5" name="Imagen 4"/>
          <p:cNvPicPr>
            <a:picLocks noChangeAspect="1"/>
          </p:cNvPicPr>
          <p:nvPr/>
        </p:nvPicPr>
        <p:blipFill>
          <a:blip r:embed="rId3"/>
          <a:stretch>
            <a:fillRect/>
          </a:stretch>
        </p:blipFill>
        <p:spPr>
          <a:xfrm>
            <a:off x="4742919" y="4608938"/>
            <a:ext cx="2714625" cy="1685925"/>
          </a:xfrm>
          <a:prstGeom prst="rect">
            <a:avLst/>
          </a:prstGeom>
        </p:spPr>
      </p:pic>
      <p:pic>
        <p:nvPicPr>
          <p:cNvPr id="6" name="Imagen 5"/>
          <p:cNvPicPr>
            <a:picLocks noChangeAspect="1"/>
          </p:cNvPicPr>
          <p:nvPr/>
        </p:nvPicPr>
        <p:blipFill>
          <a:blip r:embed="rId4"/>
          <a:stretch>
            <a:fillRect/>
          </a:stretch>
        </p:blipFill>
        <p:spPr>
          <a:xfrm>
            <a:off x="8609875" y="4083649"/>
            <a:ext cx="2186279" cy="2307739"/>
          </a:xfrm>
          <a:prstGeom prst="rect">
            <a:avLst/>
          </a:prstGeom>
        </p:spPr>
      </p:pic>
    </p:spTree>
    <p:extLst>
      <p:ext uri="{BB962C8B-B14F-4D97-AF65-F5344CB8AC3E}">
        <p14:creationId xmlns:p14="http://schemas.microsoft.com/office/powerpoint/2010/main" val="533549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suma Teológica</a:t>
            </a:r>
            <a:endParaRPr lang="es-MX" dirty="0"/>
          </a:p>
        </p:txBody>
      </p:sp>
      <p:sp>
        <p:nvSpPr>
          <p:cNvPr id="3" name="Marcador de contenido 2"/>
          <p:cNvSpPr>
            <a:spLocks noGrp="1"/>
          </p:cNvSpPr>
          <p:nvPr>
            <p:ph idx="1"/>
          </p:nvPr>
        </p:nvSpPr>
        <p:spPr>
          <a:xfrm>
            <a:off x="1295401" y="2556932"/>
            <a:ext cx="5219699" cy="3318936"/>
          </a:xfrm>
        </p:spPr>
        <p:txBody>
          <a:bodyPr>
            <a:normAutofit lnSpcReduction="10000"/>
          </a:bodyPr>
          <a:lstStyle/>
          <a:p>
            <a:pPr algn="just"/>
            <a:r>
              <a:rPr lang="es-MX" dirty="0"/>
              <a:t>Asimismo, fue muy popular por su aceptación y comentarios de las obras de Aristóteles, señalando, por primera vez en la historia, que eran compatibles con la fe católica. A Tomás se le debe un rescate y reinterpretación de la metafísica y una obra de teología aún sin parangón, así como una teoría del </a:t>
            </a:r>
            <a:r>
              <a:rPr lang="es-MX" dirty="0" smtClean="0"/>
              <a:t>Derecho</a:t>
            </a:r>
            <a:r>
              <a:rPr lang="es-MX" dirty="0"/>
              <a:t>.</a:t>
            </a:r>
          </a:p>
        </p:txBody>
      </p:sp>
      <p:pic>
        <p:nvPicPr>
          <p:cNvPr id="4" name="Imagen 3"/>
          <p:cNvPicPr>
            <a:picLocks noChangeAspect="1"/>
          </p:cNvPicPr>
          <p:nvPr/>
        </p:nvPicPr>
        <p:blipFill>
          <a:blip r:embed="rId2"/>
          <a:stretch>
            <a:fillRect/>
          </a:stretch>
        </p:blipFill>
        <p:spPr>
          <a:xfrm>
            <a:off x="6964507" y="2616864"/>
            <a:ext cx="4340802" cy="3259004"/>
          </a:xfrm>
          <a:prstGeom prst="rect">
            <a:avLst/>
          </a:prstGeom>
        </p:spPr>
      </p:pic>
    </p:spTree>
    <p:extLst>
      <p:ext uri="{BB962C8B-B14F-4D97-AF65-F5344CB8AC3E}">
        <p14:creationId xmlns:p14="http://schemas.microsoft.com/office/powerpoint/2010/main" val="1763907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Las Cinco Vías de la Demostración de la Existencia de Dios</a:t>
            </a:r>
            <a:endParaRPr lang="es-MX" dirty="0"/>
          </a:p>
        </p:txBody>
      </p:sp>
      <p:sp>
        <p:nvSpPr>
          <p:cNvPr id="3" name="Marcador de contenido 2"/>
          <p:cNvSpPr>
            <a:spLocks noGrp="1"/>
          </p:cNvSpPr>
          <p:nvPr>
            <p:ph idx="1"/>
          </p:nvPr>
        </p:nvSpPr>
        <p:spPr>
          <a:xfrm>
            <a:off x="1007919" y="2556932"/>
            <a:ext cx="5392882" cy="3318936"/>
          </a:xfrm>
        </p:spPr>
        <p:txBody>
          <a:bodyPr/>
          <a:lstStyle/>
          <a:p>
            <a:pPr marL="0" indent="0" algn="just">
              <a:buNone/>
            </a:pPr>
            <a:r>
              <a:rPr lang="es-MX" dirty="0"/>
              <a:t>Las cinco vías de la demostración de la existencia de Dios</a:t>
            </a:r>
          </a:p>
          <a:p>
            <a:pPr marL="0" indent="0" algn="just">
              <a:buNone/>
            </a:pPr>
            <a:r>
              <a:rPr lang="es-MX" dirty="0"/>
              <a:t>En la "Suma Teológica", primera parte, capítulos 2 y 3, encontramos formuladas las cinco pruebas tomistas de la demostración de la existencia de Dios, (conocidas como las "cinco vías"), que se exponen a continuación:</a:t>
            </a:r>
          </a:p>
          <a:p>
            <a:endParaRPr lang="es-MX" dirty="0"/>
          </a:p>
        </p:txBody>
      </p:sp>
      <p:pic>
        <p:nvPicPr>
          <p:cNvPr id="4" name="Imagen 3"/>
          <p:cNvPicPr>
            <a:picLocks noChangeAspect="1"/>
          </p:cNvPicPr>
          <p:nvPr/>
        </p:nvPicPr>
        <p:blipFill>
          <a:blip r:embed="rId2"/>
          <a:stretch>
            <a:fillRect/>
          </a:stretch>
        </p:blipFill>
        <p:spPr>
          <a:xfrm>
            <a:off x="6494318" y="2692013"/>
            <a:ext cx="4894118" cy="3318936"/>
          </a:xfrm>
          <a:prstGeom prst="rect">
            <a:avLst/>
          </a:prstGeom>
        </p:spPr>
      </p:pic>
    </p:spTree>
    <p:extLst>
      <p:ext uri="{BB962C8B-B14F-4D97-AF65-F5344CB8AC3E}">
        <p14:creationId xmlns:p14="http://schemas.microsoft.com/office/powerpoint/2010/main" val="3274312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Primera </a:t>
            </a:r>
            <a:r>
              <a:rPr lang="es-MX" dirty="0" smtClean="0"/>
              <a:t>vía </a:t>
            </a:r>
            <a:r>
              <a:rPr lang="es-MX" b="1" dirty="0" smtClean="0"/>
              <a:t>Movimiento</a:t>
            </a:r>
            <a:r>
              <a:rPr lang="es-MX" b="1" dirty="0"/>
              <a:t>:</a:t>
            </a:r>
            <a:endParaRPr lang="es-MX" dirty="0"/>
          </a:p>
        </p:txBody>
      </p:sp>
      <p:sp>
        <p:nvSpPr>
          <p:cNvPr id="3" name="Marcador de contenido 2"/>
          <p:cNvSpPr>
            <a:spLocks noGrp="1"/>
          </p:cNvSpPr>
          <p:nvPr>
            <p:ph idx="1"/>
          </p:nvPr>
        </p:nvSpPr>
        <p:spPr>
          <a:xfrm>
            <a:off x="1295401" y="2556932"/>
            <a:ext cx="4596244" cy="3318936"/>
          </a:xfrm>
        </p:spPr>
        <p:txBody>
          <a:bodyPr>
            <a:normAutofit lnSpcReduction="10000"/>
          </a:bodyPr>
          <a:lstStyle/>
          <a:p>
            <a:r>
              <a:rPr lang="es-MX" dirty="0" smtClean="0"/>
              <a:t>Nos </a:t>
            </a:r>
            <a:r>
              <a:rPr lang="es-MX" dirty="0"/>
              <a:t>consta por los sentidos que hay seres de este mundo que se mueven; pero todo lo que se mueve es movido por otro, y como una serie infinita de causas es imposible hemos de admitir la existencia de un primer motor no movido por otro, inmóvil. Y ese primer motor inmóvil es Dios.</a:t>
            </a:r>
          </a:p>
          <a:p>
            <a:endParaRPr lang="es-MX" dirty="0"/>
          </a:p>
        </p:txBody>
      </p:sp>
      <p:pic>
        <p:nvPicPr>
          <p:cNvPr id="4" name="Imagen 3"/>
          <p:cNvPicPr>
            <a:picLocks noChangeAspect="1"/>
          </p:cNvPicPr>
          <p:nvPr/>
        </p:nvPicPr>
        <p:blipFill>
          <a:blip r:embed="rId2"/>
          <a:stretch>
            <a:fillRect/>
          </a:stretch>
        </p:blipFill>
        <p:spPr>
          <a:xfrm>
            <a:off x="7036135" y="2682003"/>
            <a:ext cx="3104989" cy="3479805"/>
          </a:xfrm>
          <a:prstGeom prst="rect">
            <a:avLst/>
          </a:prstGeom>
        </p:spPr>
      </p:pic>
    </p:spTree>
    <p:extLst>
      <p:ext uri="{BB962C8B-B14F-4D97-AF65-F5344CB8AC3E}">
        <p14:creationId xmlns:p14="http://schemas.microsoft.com/office/powerpoint/2010/main" val="18622969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Segunda </a:t>
            </a:r>
            <a:r>
              <a:rPr lang="es-MX" dirty="0" smtClean="0"/>
              <a:t>vía </a:t>
            </a:r>
            <a:r>
              <a:rPr lang="es-MX" b="1" dirty="0" smtClean="0"/>
              <a:t>Eficiencia</a:t>
            </a:r>
            <a:r>
              <a:rPr lang="es-MX" b="1" dirty="0"/>
              <a:t>:</a:t>
            </a:r>
            <a:endParaRPr lang="es-MX" dirty="0"/>
          </a:p>
        </p:txBody>
      </p:sp>
      <p:sp>
        <p:nvSpPr>
          <p:cNvPr id="3" name="Marcador de contenido 2"/>
          <p:cNvSpPr>
            <a:spLocks noGrp="1"/>
          </p:cNvSpPr>
          <p:nvPr>
            <p:ph idx="1"/>
          </p:nvPr>
        </p:nvSpPr>
        <p:spPr>
          <a:xfrm>
            <a:off x="1295401" y="2556932"/>
            <a:ext cx="4897581" cy="3318936"/>
          </a:xfrm>
        </p:spPr>
        <p:txBody>
          <a:bodyPr>
            <a:normAutofit lnSpcReduction="10000"/>
          </a:bodyPr>
          <a:lstStyle/>
          <a:p>
            <a:pPr marL="0" indent="0" algn="just">
              <a:buNone/>
            </a:pPr>
            <a:r>
              <a:rPr lang="es-MX" dirty="0"/>
              <a:t>N</a:t>
            </a:r>
            <a:r>
              <a:rPr lang="es-MX" dirty="0" smtClean="0"/>
              <a:t>os </a:t>
            </a:r>
            <a:r>
              <a:rPr lang="es-MX" dirty="0"/>
              <a:t>consta la existencia de causas eficientes que no pueden ser causa de sí mismas, ya que para ello tendrían que haber existido antes de existir, lo cual es imposible. Además, tampoco podemos admitir una serie infinita de causas eficiente, por lo que tiene que existir una primera causa eficiente </a:t>
            </a:r>
            <a:r>
              <a:rPr lang="es-MX" dirty="0" err="1"/>
              <a:t>incausada</a:t>
            </a:r>
            <a:r>
              <a:rPr lang="es-MX" dirty="0"/>
              <a:t>. Y esa causa </a:t>
            </a:r>
            <a:r>
              <a:rPr lang="es-MX" dirty="0" err="1"/>
              <a:t>incausada</a:t>
            </a:r>
            <a:r>
              <a:rPr lang="es-MX" dirty="0"/>
              <a:t> es Dios.</a:t>
            </a:r>
          </a:p>
          <a:p>
            <a:endParaRPr lang="es-MX" dirty="0"/>
          </a:p>
        </p:txBody>
      </p:sp>
      <p:pic>
        <p:nvPicPr>
          <p:cNvPr id="4" name="Imagen 3"/>
          <p:cNvPicPr>
            <a:picLocks noChangeAspect="1"/>
          </p:cNvPicPr>
          <p:nvPr/>
        </p:nvPicPr>
        <p:blipFill>
          <a:blip r:embed="rId2"/>
          <a:stretch>
            <a:fillRect/>
          </a:stretch>
        </p:blipFill>
        <p:spPr>
          <a:xfrm>
            <a:off x="6393872" y="2688648"/>
            <a:ext cx="4502726" cy="2814204"/>
          </a:xfrm>
          <a:prstGeom prst="rect">
            <a:avLst/>
          </a:prstGeom>
        </p:spPr>
      </p:pic>
    </p:spTree>
    <p:extLst>
      <p:ext uri="{BB962C8B-B14F-4D97-AF65-F5344CB8AC3E}">
        <p14:creationId xmlns:p14="http://schemas.microsoft.com/office/powerpoint/2010/main" val="41281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Tercera </a:t>
            </a:r>
            <a:r>
              <a:rPr lang="es-MX" dirty="0" smtClean="0"/>
              <a:t>vía </a:t>
            </a:r>
            <a:r>
              <a:rPr lang="es-MX" b="1" dirty="0" smtClean="0"/>
              <a:t>Contingencia</a:t>
            </a:r>
            <a:r>
              <a:rPr lang="es-MX" b="1" dirty="0"/>
              <a:t>:</a:t>
            </a:r>
            <a:endParaRPr lang="es-MX" dirty="0"/>
          </a:p>
        </p:txBody>
      </p:sp>
      <p:sp>
        <p:nvSpPr>
          <p:cNvPr id="3" name="Marcador de contenido 2"/>
          <p:cNvSpPr>
            <a:spLocks noGrp="1"/>
          </p:cNvSpPr>
          <p:nvPr>
            <p:ph idx="1"/>
          </p:nvPr>
        </p:nvSpPr>
        <p:spPr>
          <a:xfrm>
            <a:off x="1295401" y="2556932"/>
            <a:ext cx="4752108" cy="3318936"/>
          </a:xfrm>
        </p:spPr>
        <p:txBody>
          <a:bodyPr>
            <a:normAutofit fontScale="92500"/>
          </a:bodyPr>
          <a:lstStyle/>
          <a:p>
            <a:pPr marL="0" indent="0" algn="just">
              <a:buNone/>
            </a:pPr>
            <a:r>
              <a:rPr lang="es-MX" dirty="0" smtClean="0"/>
              <a:t>Hay </a:t>
            </a:r>
            <a:r>
              <a:rPr lang="es-MX" dirty="0"/>
              <a:t>seres que comienzan a existir y que perecen, es decir, que no son necesarios; si todos los seres fueran contingentes, no existiría ninguno, pero existen, por lo que deben tener su causa, pues, en un primer ser necesario , ya que una serie causal infinita de seres contingentes es imposible. Y este ser necesario es Dios.</a:t>
            </a:r>
          </a:p>
          <a:p>
            <a:endParaRPr lang="es-MX" dirty="0"/>
          </a:p>
        </p:txBody>
      </p:sp>
      <p:pic>
        <p:nvPicPr>
          <p:cNvPr id="4" name="Imagen 3"/>
          <p:cNvPicPr>
            <a:picLocks noChangeAspect="1"/>
          </p:cNvPicPr>
          <p:nvPr/>
        </p:nvPicPr>
        <p:blipFill rotWithShape="1">
          <a:blip r:embed="rId2"/>
          <a:srcRect t="4535" b="7060"/>
          <a:stretch/>
        </p:blipFill>
        <p:spPr>
          <a:xfrm>
            <a:off x="6174797" y="2556932"/>
            <a:ext cx="4923287" cy="3267750"/>
          </a:xfrm>
          <a:prstGeom prst="rect">
            <a:avLst/>
          </a:prstGeom>
        </p:spPr>
      </p:pic>
    </p:spTree>
    <p:extLst>
      <p:ext uri="{BB962C8B-B14F-4D97-AF65-F5344CB8AC3E}">
        <p14:creationId xmlns:p14="http://schemas.microsoft.com/office/powerpoint/2010/main" val="766351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Cuarta </a:t>
            </a:r>
            <a:r>
              <a:rPr lang="es-MX" dirty="0" smtClean="0"/>
              <a:t>vía </a:t>
            </a:r>
            <a:r>
              <a:rPr lang="es-MX" b="1" dirty="0" smtClean="0"/>
              <a:t>Grados </a:t>
            </a:r>
            <a:r>
              <a:rPr lang="es-MX" b="1" dirty="0"/>
              <a:t>de perfección:</a:t>
            </a:r>
            <a:endParaRPr lang="es-MX" dirty="0"/>
          </a:p>
        </p:txBody>
      </p:sp>
      <p:sp>
        <p:nvSpPr>
          <p:cNvPr id="3" name="Marcador de contenido 2"/>
          <p:cNvSpPr>
            <a:spLocks noGrp="1"/>
          </p:cNvSpPr>
          <p:nvPr>
            <p:ph idx="1"/>
          </p:nvPr>
        </p:nvSpPr>
        <p:spPr>
          <a:xfrm>
            <a:off x="1295402" y="2556932"/>
            <a:ext cx="4502726" cy="3573704"/>
          </a:xfrm>
        </p:spPr>
        <p:txBody>
          <a:bodyPr>
            <a:normAutofit/>
          </a:bodyPr>
          <a:lstStyle/>
          <a:p>
            <a:pPr marL="0" indent="0" algn="just">
              <a:buNone/>
            </a:pPr>
            <a:r>
              <a:rPr lang="es-MX" dirty="0"/>
              <a:t>O</a:t>
            </a:r>
            <a:r>
              <a:rPr lang="es-MX" dirty="0" smtClean="0"/>
              <a:t>bservamos </a:t>
            </a:r>
            <a:r>
              <a:rPr lang="es-MX" dirty="0"/>
              <a:t>distintos grados de perfección en los seres de este mundo (bondad, belleza,...) Y ello implica la existencia de un modelo con respecto al cual establecemos la comparación, un ser óptimo, máximamente verdadero, un ser supremo. Y ese ser supremo es Dios.</a:t>
            </a:r>
          </a:p>
        </p:txBody>
      </p:sp>
      <p:pic>
        <p:nvPicPr>
          <p:cNvPr id="4" name="Imagen 3"/>
          <p:cNvPicPr>
            <a:picLocks noChangeAspect="1"/>
          </p:cNvPicPr>
          <p:nvPr/>
        </p:nvPicPr>
        <p:blipFill>
          <a:blip r:embed="rId2"/>
          <a:stretch>
            <a:fillRect/>
          </a:stretch>
        </p:blipFill>
        <p:spPr>
          <a:xfrm>
            <a:off x="6005945" y="2556932"/>
            <a:ext cx="5424055" cy="3418861"/>
          </a:xfrm>
          <a:prstGeom prst="rect">
            <a:avLst/>
          </a:prstGeom>
        </p:spPr>
      </p:pic>
    </p:spTree>
    <p:extLst>
      <p:ext uri="{BB962C8B-B14F-4D97-AF65-F5344CB8AC3E}">
        <p14:creationId xmlns:p14="http://schemas.microsoft.com/office/powerpoint/2010/main" val="803970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0" indent="0"/>
            <a:r>
              <a:rPr lang="es-MX" dirty="0"/>
              <a:t>Quinta </a:t>
            </a:r>
            <a:r>
              <a:rPr lang="es-MX" dirty="0" smtClean="0"/>
              <a:t>vía </a:t>
            </a:r>
            <a:r>
              <a:rPr lang="es-MX" b="1" dirty="0" smtClean="0"/>
              <a:t>Finalidad</a:t>
            </a:r>
            <a:r>
              <a:rPr lang="es-MX" b="1" dirty="0"/>
              <a:t>:</a:t>
            </a:r>
            <a:endParaRPr lang="es-MX" dirty="0"/>
          </a:p>
        </p:txBody>
      </p:sp>
      <p:sp>
        <p:nvSpPr>
          <p:cNvPr id="3" name="Marcador de contenido 2"/>
          <p:cNvSpPr>
            <a:spLocks noGrp="1"/>
          </p:cNvSpPr>
          <p:nvPr>
            <p:ph idx="1"/>
          </p:nvPr>
        </p:nvSpPr>
        <p:spPr>
          <a:xfrm>
            <a:off x="1295400" y="2556932"/>
            <a:ext cx="4876799" cy="3318936"/>
          </a:xfrm>
        </p:spPr>
        <p:txBody>
          <a:bodyPr>
            <a:normAutofit lnSpcReduction="10000"/>
          </a:bodyPr>
          <a:lstStyle/>
          <a:p>
            <a:pPr marL="0" indent="0">
              <a:buNone/>
            </a:pPr>
            <a:r>
              <a:rPr lang="es-MX" dirty="0" smtClean="0"/>
              <a:t>Observamos </a:t>
            </a:r>
            <a:r>
              <a:rPr lang="es-MX" dirty="0"/>
              <a:t>que seres inorgánicos actúan con un fin; pero al carecer de conocimiento e inteligencia sólo pueden tender a un fin si son dirigidos por un ser inteligente. Luego debe haber un ser sumamente inteligente que ordena todas las cosas naturales dirigiéndolas a su fin . Y ese ser inteligente es Dios.</a:t>
            </a:r>
          </a:p>
          <a:p>
            <a:endParaRPr lang="es-MX" dirty="0"/>
          </a:p>
        </p:txBody>
      </p:sp>
      <p:pic>
        <p:nvPicPr>
          <p:cNvPr id="4" name="Imagen 3"/>
          <p:cNvPicPr>
            <a:picLocks noChangeAspect="1"/>
          </p:cNvPicPr>
          <p:nvPr/>
        </p:nvPicPr>
        <p:blipFill>
          <a:blip r:embed="rId2"/>
          <a:stretch>
            <a:fillRect/>
          </a:stretch>
        </p:blipFill>
        <p:spPr>
          <a:xfrm>
            <a:off x="6570519" y="2771256"/>
            <a:ext cx="4419598" cy="2872739"/>
          </a:xfrm>
          <a:prstGeom prst="rect">
            <a:avLst/>
          </a:prstGeom>
        </p:spPr>
      </p:pic>
    </p:spTree>
    <p:extLst>
      <p:ext uri="{BB962C8B-B14F-4D97-AF65-F5344CB8AC3E}">
        <p14:creationId xmlns:p14="http://schemas.microsoft.com/office/powerpoint/2010/main" val="1912149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WILLIAM OCKHAM</a:t>
            </a:r>
            <a:endParaRPr lang="es-MX" dirty="0"/>
          </a:p>
        </p:txBody>
      </p:sp>
      <p:sp>
        <p:nvSpPr>
          <p:cNvPr id="3" name="Marcador de contenido 2"/>
          <p:cNvSpPr>
            <a:spLocks noGrp="1"/>
          </p:cNvSpPr>
          <p:nvPr>
            <p:ph idx="1"/>
          </p:nvPr>
        </p:nvSpPr>
        <p:spPr/>
        <p:txBody>
          <a:bodyPr/>
          <a:lstStyle/>
          <a:p>
            <a:pPr algn="just"/>
            <a:r>
              <a:rPr lang="es-MX" b="1" dirty="0"/>
              <a:t>Guillermo de </a:t>
            </a:r>
            <a:r>
              <a:rPr lang="es-MX" b="1" dirty="0" err="1"/>
              <a:t>Ockham</a:t>
            </a:r>
            <a:r>
              <a:rPr lang="es-MX" dirty="0"/>
              <a:t>, también </a:t>
            </a:r>
            <a:r>
              <a:rPr lang="es-MX" b="1" dirty="0" err="1"/>
              <a:t>Occam</a:t>
            </a:r>
            <a:r>
              <a:rPr lang="es-MX" dirty="0"/>
              <a:t>, </a:t>
            </a:r>
            <a:r>
              <a:rPr lang="es-MX" b="1" dirty="0" err="1"/>
              <a:t>Ockam</a:t>
            </a:r>
            <a:r>
              <a:rPr lang="es-MX" dirty="0"/>
              <a:t>, o varias otras grafías (en inglés: </a:t>
            </a:r>
            <a:r>
              <a:rPr lang="es-MX" b="1" dirty="0"/>
              <a:t>William of </a:t>
            </a:r>
            <a:r>
              <a:rPr lang="es-MX" b="1" dirty="0" err="1"/>
              <a:t>Ockham</a:t>
            </a:r>
            <a:r>
              <a:rPr lang="es-MX" dirty="0"/>
              <a:t>) (c. 1280/1288 – 1349) fue un fraile franciscano, filósofo y </a:t>
            </a:r>
            <a:r>
              <a:rPr lang="es-MX" dirty="0" err="1"/>
              <a:t>lógicoescolástico</a:t>
            </a:r>
            <a:r>
              <a:rPr lang="es-MX" dirty="0"/>
              <a:t> inglés, oriundo de </a:t>
            </a:r>
            <a:r>
              <a:rPr lang="es-MX" dirty="0" err="1"/>
              <a:t>Ockham</a:t>
            </a:r>
            <a:r>
              <a:rPr lang="es-MX" dirty="0"/>
              <a:t>, un pequeño pueblo de Surrey, cerca de East </a:t>
            </a:r>
            <a:r>
              <a:rPr lang="es-MX" dirty="0" err="1"/>
              <a:t>Horsley</a:t>
            </a:r>
            <a:r>
              <a:rPr lang="es-MX" dirty="0"/>
              <a:t>. </a:t>
            </a:r>
          </a:p>
        </p:txBody>
      </p:sp>
      <p:pic>
        <p:nvPicPr>
          <p:cNvPr id="4" name="Imagen 3"/>
          <p:cNvPicPr>
            <a:picLocks noChangeAspect="1"/>
          </p:cNvPicPr>
          <p:nvPr/>
        </p:nvPicPr>
        <p:blipFill>
          <a:blip r:embed="rId2"/>
          <a:stretch>
            <a:fillRect/>
          </a:stretch>
        </p:blipFill>
        <p:spPr>
          <a:xfrm>
            <a:off x="4658590" y="4231905"/>
            <a:ext cx="2978727" cy="1914896"/>
          </a:xfrm>
          <a:prstGeom prst="rect">
            <a:avLst/>
          </a:prstGeom>
        </p:spPr>
      </p:pic>
    </p:spTree>
    <p:extLst>
      <p:ext uri="{BB962C8B-B14F-4D97-AF65-F5344CB8AC3E}">
        <p14:creationId xmlns:p14="http://schemas.microsoft.com/office/powerpoint/2010/main" val="2846209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WILLIAM OCKHAM</a:t>
            </a:r>
          </a:p>
        </p:txBody>
      </p:sp>
      <p:sp>
        <p:nvSpPr>
          <p:cNvPr id="3" name="Marcador de contenido 2"/>
          <p:cNvSpPr>
            <a:spLocks noGrp="1"/>
          </p:cNvSpPr>
          <p:nvPr>
            <p:ph idx="1"/>
          </p:nvPr>
        </p:nvSpPr>
        <p:spPr>
          <a:xfrm>
            <a:off x="1295402" y="2484195"/>
            <a:ext cx="4232562" cy="3318936"/>
          </a:xfrm>
        </p:spPr>
        <p:txBody>
          <a:bodyPr>
            <a:normAutofit lnSpcReduction="10000"/>
          </a:bodyPr>
          <a:lstStyle/>
          <a:p>
            <a:r>
              <a:rPr lang="es-MX" dirty="0"/>
              <a:t>Como miembro de la Orden Franciscana dedicó la vida a la pobreza extrema. Murió a causa de la peste negra. Se le conoce principalmente por la Navaja de </a:t>
            </a:r>
            <a:r>
              <a:rPr lang="es-MX" dirty="0" err="1"/>
              <a:t>Ockham</a:t>
            </a:r>
            <a:r>
              <a:rPr lang="es-MX" dirty="0"/>
              <a:t>, un principio metodológico, y por sus obras significativas en lógica, medicina y </a:t>
            </a:r>
            <a:r>
              <a:rPr lang="es-MX" u="sng" dirty="0" smtClean="0"/>
              <a:t>teología</a:t>
            </a:r>
            <a:r>
              <a:rPr lang="es-MX" dirty="0" smtClean="0"/>
              <a:t>.</a:t>
            </a:r>
            <a:endParaRPr lang="es-MX" dirty="0"/>
          </a:p>
        </p:txBody>
      </p:sp>
      <p:pic>
        <p:nvPicPr>
          <p:cNvPr id="4" name="Imagen 3"/>
          <p:cNvPicPr>
            <a:picLocks noChangeAspect="1"/>
          </p:cNvPicPr>
          <p:nvPr/>
        </p:nvPicPr>
        <p:blipFill>
          <a:blip r:embed="rId2"/>
          <a:stretch>
            <a:fillRect/>
          </a:stretch>
        </p:blipFill>
        <p:spPr>
          <a:xfrm>
            <a:off x="5866386" y="2857500"/>
            <a:ext cx="5709086" cy="2686629"/>
          </a:xfrm>
          <a:prstGeom prst="rect">
            <a:avLst/>
          </a:prstGeom>
        </p:spPr>
      </p:pic>
    </p:spTree>
    <p:extLst>
      <p:ext uri="{BB962C8B-B14F-4D97-AF65-F5344CB8AC3E}">
        <p14:creationId xmlns:p14="http://schemas.microsoft.com/office/powerpoint/2010/main" val="4271332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navaja de </a:t>
            </a:r>
            <a:r>
              <a:rPr lang="es-MX" dirty="0" err="1" smtClean="0"/>
              <a:t>Ockham</a:t>
            </a:r>
            <a:endParaRPr lang="es-MX" dirty="0"/>
          </a:p>
        </p:txBody>
      </p:sp>
      <p:sp>
        <p:nvSpPr>
          <p:cNvPr id="4" name="Rectangle 1"/>
          <p:cNvSpPr>
            <a:spLocks noGrp="1" noChangeArrowheads="1"/>
          </p:cNvSpPr>
          <p:nvPr>
            <p:ph idx="1"/>
          </p:nvPr>
        </p:nvSpPr>
        <p:spPr bwMode="auto">
          <a:xfrm>
            <a:off x="1295402" y="2550221"/>
            <a:ext cx="9469579"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3200" b="0" i="0" u="none" strike="noStrike" cap="none" normalizeH="0" baseline="0" dirty="0" smtClean="0">
                <a:ln>
                  <a:noFill/>
                </a:ln>
                <a:solidFill>
                  <a:schemeClr val="tx1"/>
                </a:solidFill>
                <a:effectLst/>
                <a:latin typeface="Arial" panose="020B0604020202020204" pitchFamily="34" charset="0"/>
              </a:rPr>
              <a:t>"en igualdad de condiciones, la explicación más sencilla suele ser la más probable".</a:t>
            </a:r>
            <a:endParaRPr kumimoji="0" lang="es-MX" altLang="es-MX" sz="1600" b="0" i="0" u="none" strike="noStrike" cap="none" normalizeH="0" baseline="0" dirty="0" smtClean="0">
              <a:ln>
                <a:noFill/>
              </a:ln>
              <a:solidFill>
                <a:schemeClr val="tx1"/>
              </a:solidFill>
              <a:effectLst/>
              <a:latin typeface="Arial" panose="020B0604020202020204" pitchFamily="34" charset="0"/>
            </a:endParaRPr>
          </a:p>
        </p:txBody>
      </p:sp>
      <p:pic>
        <p:nvPicPr>
          <p:cNvPr id="5" name="Imagen 4"/>
          <p:cNvPicPr>
            <a:picLocks noChangeAspect="1"/>
          </p:cNvPicPr>
          <p:nvPr/>
        </p:nvPicPr>
        <p:blipFill>
          <a:blip r:embed="rId2"/>
          <a:stretch>
            <a:fillRect/>
          </a:stretch>
        </p:blipFill>
        <p:spPr>
          <a:xfrm>
            <a:off x="7065818" y="3627439"/>
            <a:ext cx="3543299" cy="2509490"/>
          </a:xfrm>
          <a:prstGeom prst="rect">
            <a:avLst/>
          </a:prstGeom>
        </p:spPr>
      </p:pic>
      <p:sp>
        <p:nvSpPr>
          <p:cNvPr id="6" name="CuadroTexto 5"/>
          <p:cNvSpPr txBox="1"/>
          <p:nvPr/>
        </p:nvSpPr>
        <p:spPr>
          <a:xfrm>
            <a:off x="969818" y="4000500"/>
            <a:ext cx="5337464" cy="1200329"/>
          </a:xfrm>
          <a:prstGeom prst="rect">
            <a:avLst/>
          </a:prstGeom>
          <a:noFill/>
        </p:spPr>
        <p:txBody>
          <a:bodyPr wrap="square" rtlCol="0">
            <a:spAutoFit/>
          </a:bodyPr>
          <a:lstStyle/>
          <a:p>
            <a:pPr lvl="0" defTabSz="914400" eaLnBrk="0" fontAlgn="base" hangingPunct="0">
              <a:spcBef>
                <a:spcPct val="0"/>
              </a:spcBef>
              <a:spcAft>
                <a:spcPct val="0"/>
              </a:spcAft>
            </a:pPr>
            <a:r>
              <a:rPr lang="es-MX" altLang="es-MX" dirty="0">
                <a:solidFill>
                  <a:srgbClr val="252525"/>
                </a:solidFill>
                <a:latin typeface="Arial" panose="020B0604020202020204" pitchFamily="34" charset="0"/>
              </a:rPr>
              <a:t>Esto implica que, cuando dos teorías en igualdad de condiciones tienen las mismas consecuencias, la teoría más simple tiene más probabilidades de ser correcta que la compleja.</a:t>
            </a:r>
            <a:endParaRPr lang="es-MX" altLang="es-MX" dirty="0">
              <a:latin typeface="Arial" panose="020B0604020202020204" pitchFamily="34" charset="0"/>
            </a:endParaRPr>
          </a:p>
        </p:txBody>
      </p:sp>
    </p:spTree>
    <p:extLst>
      <p:ext uri="{BB962C8B-B14F-4D97-AF65-F5344CB8AC3E}">
        <p14:creationId xmlns:p14="http://schemas.microsoft.com/office/powerpoint/2010/main" val="175093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AGUNTÍN DE HIPONA</a:t>
            </a:r>
            <a:endParaRPr lang="es-MX" dirty="0"/>
          </a:p>
        </p:txBody>
      </p:sp>
      <p:sp>
        <p:nvSpPr>
          <p:cNvPr id="3" name="Marcador de contenido 2"/>
          <p:cNvSpPr>
            <a:spLocks noGrp="1"/>
          </p:cNvSpPr>
          <p:nvPr>
            <p:ph idx="1"/>
          </p:nvPr>
        </p:nvSpPr>
        <p:spPr>
          <a:xfrm>
            <a:off x="1295400" y="2556932"/>
            <a:ext cx="6705599" cy="3636050"/>
          </a:xfrm>
        </p:spPr>
        <p:txBody>
          <a:bodyPr>
            <a:normAutofit/>
          </a:bodyPr>
          <a:lstStyle/>
          <a:p>
            <a:pPr algn="just"/>
            <a:r>
              <a:rPr lang="es-MX" b="1" dirty="0">
                <a:solidFill>
                  <a:schemeClr val="tx1">
                    <a:lumMod val="95000"/>
                    <a:lumOff val="5000"/>
                  </a:schemeClr>
                </a:solidFill>
                <a:latin typeface="Arial" panose="020B0604020202020204" pitchFamily="34" charset="0"/>
                <a:cs typeface="Arial" panose="020B0604020202020204" pitchFamily="34" charset="0"/>
              </a:rPr>
              <a:t>Agustín de Hipona o san Agustín (nombre completo en </a:t>
            </a:r>
            <a:r>
              <a:rPr lang="es-MX" b="1" dirty="0" smtClean="0">
                <a:solidFill>
                  <a:schemeClr val="tx1">
                    <a:lumMod val="95000"/>
                    <a:lumOff val="5000"/>
                  </a:schemeClr>
                </a:solidFill>
                <a:latin typeface="Arial" panose="020B0604020202020204" pitchFamily="34" charset="0"/>
                <a:cs typeface="Arial" panose="020B0604020202020204" pitchFamily="34" charset="0"/>
              </a:rPr>
              <a:t>latín,</a:t>
            </a:r>
            <a:r>
              <a:rPr lang="es-MX" b="1" dirty="0">
                <a:solidFill>
                  <a:schemeClr val="tx1">
                    <a:lumMod val="95000"/>
                    <a:lumOff val="5000"/>
                  </a:schemeClr>
                </a:solidFill>
                <a:latin typeface="Arial" panose="020B0604020202020204" pitchFamily="34" charset="0"/>
                <a:cs typeface="Arial" panose="020B0604020202020204" pitchFamily="34" charset="0"/>
              </a:rPr>
              <a:t> </a:t>
            </a:r>
            <a:r>
              <a:rPr lang="es-MX" b="1" dirty="0" err="1">
                <a:solidFill>
                  <a:schemeClr val="tx1">
                    <a:lumMod val="95000"/>
                    <a:lumOff val="5000"/>
                  </a:schemeClr>
                </a:solidFill>
                <a:latin typeface="Arial" panose="020B0604020202020204" pitchFamily="34" charset="0"/>
                <a:cs typeface="Arial" panose="020B0604020202020204" pitchFamily="34" charset="0"/>
              </a:rPr>
              <a:t>Aurelius</a:t>
            </a:r>
            <a:r>
              <a:rPr lang="es-MX" b="1" dirty="0">
                <a:solidFill>
                  <a:schemeClr val="tx1">
                    <a:lumMod val="95000"/>
                    <a:lumOff val="5000"/>
                  </a:schemeClr>
                </a:solidFill>
                <a:latin typeface="Arial" panose="020B0604020202020204" pitchFamily="34" charset="0"/>
                <a:cs typeface="Arial" panose="020B0604020202020204" pitchFamily="34" charset="0"/>
              </a:rPr>
              <a:t> </a:t>
            </a:r>
            <a:r>
              <a:rPr lang="es-MX" b="1" dirty="0" err="1">
                <a:solidFill>
                  <a:schemeClr val="tx1">
                    <a:lumMod val="95000"/>
                    <a:lumOff val="5000"/>
                  </a:schemeClr>
                </a:solidFill>
                <a:latin typeface="Arial" panose="020B0604020202020204" pitchFamily="34" charset="0"/>
                <a:cs typeface="Arial" panose="020B0604020202020204" pitchFamily="34" charset="0"/>
              </a:rPr>
              <a:t>Augustinus</a:t>
            </a:r>
            <a:r>
              <a:rPr lang="es-MX" b="1" dirty="0">
                <a:solidFill>
                  <a:schemeClr val="tx1">
                    <a:lumMod val="95000"/>
                    <a:lumOff val="5000"/>
                  </a:schemeClr>
                </a:solidFill>
                <a:latin typeface="Arial" panose="020B0604020202020204" pitchFamily="34" charset="0"/>
                <a:cs typeface="Arial" panose="020B0604020202020204" pitchFamily="34" charset="0"/>
              </a:rPr>
              <a:t> </a:t>
            </a:r>
            <a:r>
              <a:rPr lang="es-MX" b="1" dirty="0" err="1">
                <a:solidFill>
                  <a:schemeClr val="tx1">
                    <a:lumMod val="95000"/>
                    <a:lumOff val="5000"/>
                  </a:schemeClr>
                </a:solidFill>
                <a:latin typeface="Arial" panose="020B0604020202020204" pitchFamily="34" charset="0"/>
                <a:cs typeface="Arial" panose="020B0604020202020204" pitchFamily="34" charset="0"/>
              </a:rPr>
              <a:t>Hipponensis</a:t>
            </a:r>
            <a:r>
              <a:rPr lang="es-MX" b="1" dirty="0">
                <a:solidFill>
                  <a:schemeClr val="tx1">
                    <a:lumMod val="95000"/>
                    <a:lumOff val="5000"/>
                  </a:schemeClr>
                </a:solidFill>
                <a:latin typeface="Arial" panose="020B0604020202020204" pitchFamily="34" charset="0"/>
                <a:cs typeface="Arial" panose="020B0604020202020204" pitchFamily="34" charset="0"/>
              </a:rPr>
              <a:t>; </a:t>
            </a:r>
            <a:r>
              <a:rPr lang="es-MX" b="1" dirty="0" err="1">
                <a:solidFill>
                  <a:schemeClr val="tx1">
                    <a:lumMod val="95000"/>
                    <a:lumOff val="5000"/>
                  </a:schemeClr>
                </a:solidFill>
                <a:latin typeface="Arial" panose="020B0604020202020204" pitchFamily="34" charset="0"/>
                <a:cs typeface="Arial" panose="020B0604020202020204" pitchFamily="34" charset="0"/>
              </a:rPr>
              <a:t>Tagaste</a:t>
            </a:r>
            <a:r>
              <a:rPr lang="es-MX" b="1" dirty="0">
                <a:solidFill>
                  <a:schemeClr val="tx1">
                    <a:lumMod val="95000"/>
                    <a:lumOff val="5000"/>
                  </a:schemeClr>
                </a:solidFill>
                <a:latin typeface="Arial" panose="020B0604020202020204" pitchFamily="34" charset="0"/>
                <a:cs typeface="Arial" panose="020B0604020202020204" pitchFamily="34" charset="0"/>
              </a:rPr>
              <a:t>, 13 de noviembre de 354 – </a:t>
            </a:r>
            <a:r>
              <a:rPr lang="es-MX" b="1" dirty="0" err="1" smtClean="0">
                <a:solidFill>
                  <a:schemeClr val="tx1">
                    <a:lumMod val="95000"/>
                    <a:lumOff val="5000"/>
                  </a:schemeClr>
                </a:solidFill>
                <a:latin typeface="Arial" panose="020B0604020202020204" pitchFamily="34" charset="0"/>
                <a:cs typeface="Arial" panose="020B0604020202020204" pitchFamily="34" charset="0"/>
              </a:rPr>
              <a:t>Hipp</a:t>
            </a:r>
            <a:r>
              <a:rPr lang="es-MX" b="1" dirty="0" smtClean="0">
                <a:solidFill>
                  <a:schemeClr val="tx1">
                    <a:lumMod val="95000"/>
                    <a:lumOff val="5000"/>
                  </a:schemeClr>
                </a:solidFill>
                <a:latin typeface="Arial" panose="020B0604020202020204" pitchFamily="34" charset="0"/>
                <a:cs typeface="Arial" panose="020B0604020202020204" pitchFamily="34" charset="0"/>
              </a:rPr>
              <a:t> </a:t>
            </a:r>
            <a:r>
              <a:rPr lang="es-MX" b="1" dirty="0" err="1">
                <a:solidFill>
                  <a:schemeClr val="tx1">
                    <a:lumMod val="95000"/>
                    <a:lumOff val="5000"/>
                  </a:schemeClr>
                </a:solidFill>
                <a:latin typeface="Arial" panose="020B0604020202020204" pitchFamily="34" charset="0"/>
                <a:cs typeface="Arial" panose="020B0604020202020204" pitchFamily="34" charset="0"/>
              </a:rPr>
              <a:t>Regius</a:t>
            </a:r>
            <a:r>
              <a:rPr lang="es-MX" b="1" dirty="0">
                <a:solidFill>
                  <a:schemeClr val="tx1">
                    <a:lumMod val="95000"/>
                    <a:lumOff val="5000"/>
                  </a:schemeClr>
                </a:solidFill>
                <a:latin typeface="Arial" panose="020B0604020202020204" pitchFamily="34" charset="0"/>
                <a:cs typeface="Arial" panose="020B0604020202020204" pitchFamily="34" charset="0"/>
              </a:rPr>
              <a:t>, también </a:t>
            </a:r>
            <a:r>
              <a:rPr lang="es-MX" b="1" dirty="0" smtClean="0">
                <a:solidFill>
                  <a:schemeClr val="tx1">
                    <a:lumMod val="95000"/>
                    <a:lumOff val="5000"/>
                  </a:schemeClr>
                </a:solidFill>
                <a:latin typeface="Arial" panose="020B0604020202020204" pitchFamily="34" charset="0"/>
                <a:cs typeface="Arial" panose="020B0604020202020204" pitchFamily="34" charset="0"/>
              </a:rPr>
              <a:t>llamada Hipona</a:t>
            </a:r>
            <a:r>
              <a:rPr lang="es-MX" b="1" dirty="0">
                <a:solidFill>
                  <a:schemeClr val="tx1">
                    <a:lumMod val="95000"/>
                    <a:lumOff val="5000"/>
                  </a:schemeClr>
                </a:solidFill>
                <a:latin typeface="Arial" panose="020B0604020202020204" pitchFamily="34" charset="0"/>
                <a:cs typeface="Arial" panose="020B0604020202020204" pitchFamily="34" charset="0"/>
              </a:rPr>
              <a:t>, 28 de agosto de 430</a:t>
            </a:r>
            <a:r>
              <a:rPr lang="es-MX" b="1" dirty="0" smtClean="0">
                <a:solidFill>
                  <a:schemeClr val="tx1">
                    <a:lumMod val="95000"/>
                    <a:lumOff val="5000"/>
                  </a:schemeClr>
                </a:solidFill>
                <a:latin typeface="Arial" panose="020B0604020202020204" pitchFamily="34" charset="0"/>
                <a:cs typeface="Arial" panose="020B0604020202020204" pitchFamily="34" charset="0"/>
              </a:rPr>
              <a:t>)</a:t>
            </a:r>
            <a:r>
              <a:rPr lang="es-MX" b="1" dirty="0">
                <a:solidFill>
                  <a:schemeClr val="tx1">
                    <a:lumMod val="95000"/>
                    <a:lumOff val="5000"/>
                  </a:schemeClr>
                </a:solidFill>
                <a:latin typeface="Arial" panose="020B0604020202020204" pitchFamily="34" charset="0"/>
                <a:cs typeface="Arial" panose="020B0604020202020204" pitchFamily="34" charset="0"/>
              </a:rPr>
              <a:t> es un santo, padre y doctor de la Iglesia católica</a:t>
            </a:r>
            <a:r>
              <a:rPr lang="es-MX" b="1" dirty="0" smtClean="0">
                <a:solidFill>
                  <a:schemeClr val="tx1">
                    <a:lumMod val="95000"/>
                    <a:lumOff val="5000"/>
                  </a:schemeClr>
                </a:solidFill>
                <a:latin typeface="Arial" panose="020B0604020202020204" pitchFamily="34" charset="0"/>
                <a:cs typeface="Arial" panose="020B0604020202020204" pitchFamily="34" charset="0"/>
              </a:rPr>
              <a:t>.</a:t>
            </a:r>
          </a:p>
          <a:p>
            <a:r>
              <a:rPr lang="es-MX" b="1" dirty="0">
                <a:solidFill>
                  <a:schemeClr val="tx1">
                    <a:lumMod val="95000"/>
                    <a:lumOff val="5000"/>
                  </a:schemeClr>
                </a:solidFill>
                <a:latin typeface="Arial" panose="020B0604020202020204" pitchFamily="34" charset="0"/>
                <a:cs typeface="Arial" panose="020B0604020202020204" pitchFamily="34" charset="0"/>
              </a:rPr>
              <a:t> Confesiones y La ciudad de Dios sus obras más destacadas.</a:t>
            </a:r>
          </a:p>
        </p:txBody>
      </p:sp>
      <p:pic>
        <p:nvPicPr>
          <p:cNvPr id="4" name="Imagen 3"/>
          <p:cNvPicPr>
            <a:picLocks noChangeAspect="1"/>
          </p:cNvPicPr>
          <p:nvPr/>
        </p:nvPicPr>
        <p:blipFill>
          <a:blip r:embed="rId2"/>
          <a:stretch>
            <a:fillRect/>
          </a:stretch>
        </p:blipFill>
        <p:spPr>
          <a:xfrm>
            <a:off x="8162923" y="2065868"/>
            <a:ext cx="2733675" cy="3810000"/>
          </a:xfrm>
          <a:prstGeom prst="rect">
            <a:avLst/>
          </a:prstGeom>
        </p:spPr>
      </p:pic>
    </p:spTree>
    <p:extLst>
      <p:ext uri="{BB962C8B-B14F-4D97-AF65-F5344CB8AC3E}">
        <p14:creationId xmlns:p14="http://schemas.microsoft.com/office/powerpoint/2010/main" val="22775439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navaja de </a:t>
            </a:r>
            <a:r>
              <a:rPr lang="es-MX" dirty="0" err="1"/>
              <a:t>Ockham</a:t>
            </a:r>
            <a:endParaRPr lang="es-MX" dirty="0"/>
          </a:p>
        </p:txBody>
      </p:sp>
      <p:sp>
        <p:nvSpPr>
          <p:cNvPr id="3" name="Marcador de contenido 2"/>
          <p:cNvSpPr>
            <a:spLocks noGrp="1"/>
          </p:cNvSpPr>
          <p:nvPr>
            <p:ph idx="1"/>
          </p:nvPr>
        </p:nvSpPr>
        <p:spPr>
          <a:xfrm>
            <a:off x="841665" y="2556932"/>
            <a:ext cx="5424054" cy="3318936"/>
          </a:xfrm>
        </p:spPr>
        <p:txBody>
          <a:bodyPr>
            <a:normAutofit fontScale="92500" lnSpcReduction="10000"/>
          </a:bodyPr>
          <a:lstStyle/>
          <a:p>
            <a:pPr algn="just"/>
            <a:r>
              <a:rPr lang="es-MX" dirty="0"/>
              <a:t>La denominación de navaja de </a:t>
            </a:r>
            <a:r>
              <a:rPr lang="es-MX" dirty="0" err="1"/>
              <a:t>Ockham</a:t>
            </a:r>
            <a:r>
              <a:rPr lang="es-MX" dirty="0"/>
              <a:t> apareció en el siglo XVI, y con ella se expresaba que mediante ese principio, </a:t>
            </a:r>
            <a:r>
              <a:rPr lang="es-MX" dirty="0" err="1"/>
              <a:t>Ockham</a:t>
            </a:r>
            <a:r>
              <a:rPr lang="es-MX" dirty="0"/>
              <a:t> «</a:t>
            </a:r>
            <a:r>
              <a:rPr lang="es-MX" i="1" dirty="0"/>
              <a:t>afeitaba como una navaja las barbas de Platón</a:t>
            </a:r>
            <a:r>
              <a:rPr lang="es-MX" dirty="0"/>
              <a:t>», ya que de su aplicación se obtenía una notable simplicidad ontológica, por contraposición a la filosofía platónica que «llenaba» su ontología de entidades (además de los entes físicos, Platón admitía los entes matemáticos y las ideas). </a:t>
            </a:r>
          </a:p>
        </p:txBody>
      </p:sp>
      <p:pic>
        <p:nvPicPr>
          <p:cNvPr id="4" name="Imagen 3"/>
          <p:cNvPicPr>
            <a:picLocks noChangeAspect="1"/>
          </p:cNvPicPr>
          <p:nvPr/>
        </p:nvPicPr>
        <p:blipFill>
          <a:blip r:embed="rId2"/>
          <a:stretch>
            <a:fillRect/>
          </a:stretch>
        </p:blipFill>
        <p:spPr>
          <a:xfrm>
            <a:off x="7180117" y="2753591"/>
            <a:ext cx="3514016" cy="2899063"/>
          </a:xfrm>
          <a:prstGeom prst="rect">
            <a:avLst/>
          </a:prstGeom>
        </p:spPr>
      </p:pic>
    </p:spTree>
    <p:extLst>
      <p:ext uri="{BB962C8B-B14F-4D97-AF65-F5344CB8AC3E}">
        <p14:creationId xmlns:p14="http://schemas.microsoft.com/office/powerpoint/2010/main" val="2777645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Juan </a:t>
            </a:r>
            <a:r>
              <a:rPr lang="es-MX" dirty="0" err="1" smtClean="0"/>
              <a:t>Duns</a:t>
            </a:r>
            <a:r>
              <a:rPr lang="es-MX" dirty="0" smtClean="0"/>
              <a:t> </a:t>
            </a:r>
            <a:r>
              <a:rPr lang="es-MX" dirty="0" err="1" smtClean="0"/>
              <a:t>Scoto</a:t>
            </a:r>
            <a:endParaRPr lang="es-MX" dirty="0"/>
          </a:p>
        </p:txBody>
      </p:sp>
      <p:sp>
        <p:nvSpPr>
          <p:cNvPr id="3" name="Marcador de contenido 2"/>
          <p:cNvSpPr>
            <a:spLocks noGrp="1"/>
          </p:cNvSpPr>
          <p:nvPr>
            <p:ph idx="1"/>
          </p:nvPr>
        </p:nvSpPr>
        <p:spPr>
          <a:xfrm>
            <a:off x="1295401" y="2556932"/>
            <a:ext cx="6102926" cy="3318936"/>
          </a:xfrm>
        </p:spPr>
        <p:txBody>
          <a:bodyPr>
            <a:normAutofit fontScale="92500" lnSpcReduction="10000"/>
          </a:bodyPr>
          <a:lstStyle/>
          <a:p>
            <a:pPr algn="just"/>
            <a:r>
              <a:rPr lang="es-MX" b="1" dirty="0"/>
              <a:t>Juan </a:t>
            </a:r>
            <a:r>
              <a:rPr lang="es-MX" b="1" dirty="0" err="1"/>
              <a:t>Duns</a:t>
            </a:r>
            <a:r>
              <a:rPr lang="es-MX" b="1" dirty="0"/>
              <a:t> </a:t>
            </a:r>
            <a:r>
              <a:rPr lang="es-MX" b="1" dirty="0" err="1"/>
              <a:t>Scoto</a:t>
            </a:r>
            <a:r>
              <a:rPr lang="es-MX" dirty="0"/>
              <a:t> (en inglés: </a:t>
            </a:r>
            <a:r>
              <a:rPr lang="es-MX" b="1" dirty="0"/>
              <a:t>John </a:t>
            </a:r>
            <a:r>
              <a:rPr lang="es-MX" b="1" dirty="0" err="1"/>
              <a:t>Duns</a:t>
            </a:r>
            <a:r>
              <a:rPr lang="es-MX" b="1" dirty="0"/>
              <a:t> </a:t>
            </a:r>
            <a:r>
              <a:rPr lang="es-MX" b="1" dirty="0" err="1"/>
              <a:t>Scotus</a:t>
            </a:r>
            <a:r>
              <a:rPr lang="es-MX" dirty="0"/>
              <a:t>) (</a:t>
            </a:r>
            <a:r>
              <a:rPr lang="es-MX" dirty="0" err="1"/>
              <a:t>Duns</a:t>
            </a:r>
            <a:r>
              <a:rPr lang="es-MX" dirty="0"/>
              <a:t>, Escocia, 1266-Colonia, Alemania, 8 de noviembre de 1308) fue un teólogo escocés perteneciente a </a:t>
            </a:r>
            <a:r>
              <a:rPr lang="es-MX" dirty="0" smtClean="0"/>
              <a:t>la escolástica</a:t>
            </a:r>
            <a:r>
              <a:rPr lang="es-MX" dirty="0"/>
              <a:t>. Ingresó en la orden franciscana y estudió en Cambridge, Oxford y París; fue profesor en estas dos últimas universidades. La sutileza de sus análisis le valió el sobrenombre de «Doctor Sutil</a:t>
            </a:r>
            <a:r>
              <a:rPr lang="es-MX" dirty="0" smtClean="0"/>
              <a:t>». </a:t>
            </a:r>
            <a:r>
              <a:rPr lang="es-MX" dirty="0"/>
              <a:t>El 20 de </a:t>
            </a:r>
            <a:r>
              <a:rPr lang="es-MX" dirty="0" smtClean="0"/>
              <a:t>marzo</a:t>
            </a:r>
            <a:r>
              <a:rPr lang="es-MX" dirty="0"/>
              <a:t> </a:t>
            </a:r>
            <a:r>
              <a:rPr lang="es-MX" dirty="0" smtClean="0"/>
              <a:t>de</a:t>
            </a:r>
            <a:r>
              <a:rPr lang="es-MX" dirty="0"/>
              <a:t> 1993 el Papa Juan Pablo II confirmó su culto como beato.</a:t>
            </a:r>
          </a:p>
        </p:txBody>
      </p:sp>
      <p:pic>
        <p:nvPicPr>
          <p:cNvPr id="4" name="Imagen 3"/>
          <p:cNvPicPr>
            <a:picLocks noChangeAspect="1"/>
          </p:cNvPicPr>
          <p:nvPr/>
        </p:nvPicPr>
        <p:blipFill>
          <a:blip r:embed="rId2"/>
          <a:stretch>
            <a:fillRect/>
          </a:stretch>
        </p:blipFill>
        <p:spPr>
          <a:xfrm>
            <a:off x="7686242" y="2603502"/>
            <a:ext cx="2226685" cy="3272366"/>
          </a:xfrm>
          <a:prstGeom prst="rect">
            <a:avLst/>
          </a:prstGeom>
        </p:spPr>
      </p:pic>
    </p:spTree>
    <p:extLst>
      <p:ext uri="{BB962C8B-B14F-4D97-AF65-F5344CB8AC3E}">
        <p14:creationId xmlns:p14="http://schemas.microsoft.com/office/powerpoint/2010/main" val="1442061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Juan </a:t>
            </a:r>
            <a:r>
              <a:rPr lang="es-MX" dirty="0" err="1" smtClean="0"/>
              <a:t>Duns</a:t>
            </a:r>
            <a:r>
              <a:rPr lang="es-MX" dirty="0" smtClean="0"/>
              <a:t> </a:t>
            </a:r>
            <a:r>
              <a:rPr lang="es-MX" dirty="0" err="1" smtClean="0"/>
              <a:t>Scoto</a:t>
            </a:r>
            <a:endParaRPr lang="es-MX" dirty="0"/>
          </a:p>
        </p:txBody>
      </p:sp>
      <p:sp>
        <p:nvSpPr>
          <p:cNvPr id="3" name="Marcador de contenido 2"/>
          <p:cNvSpPr>
            <a:spLocks noGrp="1"/>
          </p:cNvSpPr>
          <p:nvPr>
            <p:ph idx="1"/>
          </p:nvPr>
        </p:nvSpPr>
        <p:spPr>
          <a:xfrm>
            <a:off x="831273" y="2556931"/>
            <a:ext cx="6047509" cy="3625659"/>
          </a:xfrm>
        </p:spPr>
        <p:txBody>
          <a:bodyPr>
            <a:normAutofit fontScale="77500" lnSpcReduction="20000"/>
          </a:bodyPr>
          <a:lstStyle/>
          <a:p>
            <a:pPr algn="just"/>
            <a:r>
              <a:rPr lang="es-MX" dirty="0"/>
              <a:t>Entre sus obras destacan </a:t>
            </a:r>
            <a:r>
              <a:rPr lang="es-MX" i="1" dirty="0" err="1"/>
              <a:t>Ordinatio</a:t>
            </a:r>
            <a:r>
              <a:rPr lang="es-MX" i="1" dirty="0"/>
              <a:t> (Opus oxoniense)</a:t>
            </a:r>
            <a:r>
              <a:rPr lang="es-MX" dirty="0"/>
              <a:t> y </a:t>
            </a:r>
            <a:r>
              <a:rPr lang="es-MX" i="1" dirty="0" err="1"/>
              <a:t>Reportata</a:t>
            </a:r>
            <a:r>
              <a:rPr lang="es-MX" i="1" dirty="0"/>
              <a:t> </a:t>
            </a:r>
            <a:r>
              <a:rPr lang="es-MX" i="1" dirty="0" err="1"/>
              <a:t>parisiensa</a:t>
            </a:r>
            <a:r>
              <a:rPr lang="es-MX" i="1" dirty="0"/>
              <a:t> (Opus parisiense)</a:t>
            </a:r>
            <a:r>
              <a:rPr lang="es-MX" dirty="0"/>
              <a:t>. Respecto a sus obras menores, la de mayor trascendencia es </a:t>
            </a:r>
            <a:r>
              <a:rPr lang="es-MX" i="1" dirty="0"/>
              <a:t>Tratado del Primer Principio</a:t>
            </a:r>
            <a:r>
              <a:rPr lang="es-MX" dirty="0"/>
              <a:t>. En ella, utilizando la aplicación de la lógica deductiva en el terreno metafísico, intenta demostrar la existencia de Dios y la de sus atributos fundamentales. Sus argumentos giran alrededor de las esencias, los inteligibles y el orden ontológico que se puede establecer entre ellos. Uno de los aspectos más interesantes es la agudeza con que demuestra que el Primer Principio (Primer Eficiente o Causa </a:t>
            </a:r>
            <a:r>
              <a:rPr lang="es-MX" dirty="0" err="1"/>
              <a:t>Incausada</a:t>
            </a:r>
            <a:r>
              <a:rPr lang="es-MX" dirty="0"/>
              <a:t>), por ser infinito, por su propia naturaleza, está dotado no sólo de inteligencia, sino también de voluntad. Con lo cual la Creación no es un acto de necesidad metafísica, sino de plena libertad divina. </a:t>
            </a:r>
          </a:p>
        </p:txBody>
      </p:sp>
      <p:pic>
        <p:nvPicPr>
          <p:cNvPr id="4" name="Imagen 3"/>
          <p:cNvPicPr>
            <a:picLocks noChangeAspect="1"/>
          </p:cNvPicPr>
          <p:nvPr/>
        </p:nvPicPr>
        <p:blipFill>
          <a:blip r:embed="rId2"/>
          <a:stretch>
            <a:fillRect/>
          </a:stretch>
        </p:blipFill>
        <p:spPr>
          <a:xfrm>
            <a:off x="7299613" y="2828821"/>
            <a:ext cx="3808268" cy="2627705"/>
          </a:xfrm>
          <a:prstGeom prst="rect">
            <a:avLst/>
          </a:prstGeom>
        </p:spPr>
      </p:pic>
    </p:spTree>
    <p:extLst>
      <p:ext uri="{BB962C8B-B14F-4D97-AF65-F5344CB8AC3E}">
        <p14:creationId xmlns:p14="http://schemas.microsoft.com/office/powerpoint/2010/main" val="2583889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Resumen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99874453"/>
              </p:ext>
            </p:extLst>
          </p:nvPr>
        </p:nvGraphicFramePr>
        <p:xfrm>
          <a:off x="1295400" y="2557463"/>
          <a:ext cx="9601200" cy="2865163"/>
        </p:xfrm>
        <a:graphic>
          <a:graphicData uri="http://schemas.openxmlformats.org/drawingml/2006/table">
            <a:tbl>
              <a:tblPr firstRow="1" bandRow="1">
                <a:tableStyleId>{5C22544A-7EE6-4342-B048-85BDC9FD1C3A}</a:tableStyleId>
              </a:tblPr>
              <a:tblGrid>
                <a:gridCol w="4800600"/>
                <a:gridCol w="4800600"/>
              </a:tblGrid>
              <a:tr h="1402123">
                <a:tc>
                  <a:txBody>
                    <a:bodyPr/>
                    <a:lstStyle/>
                    <a:p>
                      <a:r>
                        <a:rPr lang="es-MX" dirty="0" smtClean="0"/>
                        <a:t>Agustín de Hipona:</a:t>
                      </a:r>
                    </a:p>
                    <a:p>
                      <a:r>
                        <a:rPr lang="es-ES" sz="1800" b="1" kern="1200" dirty="0" smtClean="0">
                          <a:solidFill>
                            <a:schemeClr val="lt1"/>
                          </a:solidFill>
                          <a:effectLst/>
                          <a:latin typeface="+mn-lt"/>
                          <a:ea typeface="+mn-ea"/>
                          <a:cs typeface="+mn-cs"/>
                        </a:rPr>
                        <a:t>"creer para entender y entender para creer"</a:t>
                      </a:r>
                      <a:endParaRPr lang="es-MX" dirty="0" smtClean="0"/>
                    </a:p>
                  </a:txBody>
                  <a:tcPr/>
                </a:tc>
                <a:tc>
                  <a:txBody>
                    <a:bodyPr/>
                    <a:lstStyle/>
                    <a:p>
                      <a:r>
                        <a:rPr lang="es-MX" dirty="0" smtClean="0"/>
                        <a:t>Anselmo de Canterbury: </a:t>
                      </a:r>
                      <a:r>
                        <a:rPr lang="es-ES" sz="1800" b="1" kern="1200" dirty="0" smtClean="0">
                          <a:solidFill>
                            <a:schemeClr val="lt1"/>
                          </a:solidFill>
                          <a:effectLst/>
                          <a:latin typeface="+mn-lt"/>
                          <a:ea typeface="+mn-ea"/>
                          <a:cs typeface="+mn-cs"/>
                        </a:rPr>
                        <a:t>“La verdad está en tu corazón”</a:t>
                      </a:r>
                      <a:endParaRPr lang="es-MX" dirty="0"/>
                    </a:p>
                  </a:txBody>
                  <a:tcPr/>
                </a:tc>
              </a:tr>
              <a:tr h="1402123">
                <a:tc>
                  <a:txBody>
                    <a:bodyPr/>
                    <a:lstStyle/>
                    <a:p>
                      <a:endParaRPr lang="es-MX" dirty="0" smtClean="0"/>
                    </a:p>
                    <a:p>
                      <a:endParaRPr lang="es-MX" dirty="0" smtClean="0"/>
                    </a:p>
                    <a:p>
                      <a:r>
                        <a:rPr lang="es-MX" dirty="0" smtClean="0"/>
                        <a:t>Tomas de Aquino:</a:t>
                      </a:r>
                    </a:p>
                    <a:p>
                      <a:pPr marL="0" marR="0" indent="0" algn="l" defTabSz="457200" rtl="0" eaLnBrk="1" fontAlgn="auto" latinLnBrk="0" hangingPunct="1">
                        <a:lnSpc>
                          <a:spcPct val="100000"/>
                        </a:lnSpc>
                        <a:spcBef>
                          <a:spcPts val="0"/>
                        </a:spcBef>
                        <a:spcAft>
                          <a:spcPts val="0"/>
                        </a:spcAft>
                        <a:buClrTx/>
                        <a:buSzTx/>
                        <a:buFontTx/>
                        <a:buNone/>
                        <a:tabLst/>
                        <a:defRPr/>
                      </a:pPr>
                      <a:r>
                        <a:rPr lang="es-ES" sz="1800" kern="1200" dirty="0" smtClean="0">
                          <a:solidFill>
                            <a:schemeClr val="dk1"/>
                          </a:solidFill>
                          <a:effectLst/>
                          <a:latin typeface="+mn-lt"/>
                          <a:ea typeface="+mn-ea"/>
                          <a:cs typeface="+mn-cs"/>
                        </a:rPr>
                        <a:t>Filosofo autor de la Suma Teológica</a:t>
                      </a:r>
                      <a:endParaRPr lang="es-MX" dirty="0" smtClean="0"/>
                    </a:p>
                    <a:p>
                      <a:endParaRPr lang="es-MX" dirty="0"/>
                    </a:p>
                  </a:txBody>
                  <a:tcPr/>
                </a:tc>
                <a:tc>
                  <a:txBody>
                    <a:bodyPr/>
                    <a:lstStyle/>
                    <a:p>
                      <a:endParaRPr lang="es-MX"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s-MX"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William </a:t>
                      </a:r>
                      <a:r>
                        <a:rPr lang="es-MX" dirty="0" err="1" smtClean="0"/>
                        <a:t>Ocham</a:t>
                      </a:r>
                      <a:r>
                        <a:rPr lang="es-MX" dirty="0" smtClean="0"/>
                        <a:t>: </a:t>
                      </a:r>
                      <a:r>
                        <a:rPr lang="es-ES" sz="1800" kern="1200" dirty="0" smtClean="0">
                          <a:solidFill>
                            <a:schemeClr val="dk1"/>
                          </a:solidFill>
                          <a:effectLst/>
                          <a:latin typeface="+mn-lt"/>
                          <a:ea typeface="+mn-ea"/>
                          <a:cs typeface="+mn-cs"/>
                        </a:rPr>
                        <a:t>“En igualdad de condiciones, la explicación más sencilla suele ser la correcta.”</a:t>
                      </a:r>
                      <a:endParaRPr lang="es-MX" dirty="0"/>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551685836"/>
              </p:ext>
            </p:extLst>
          </p:nvPr>
        </p:nvGraphicFramePr>
        <p:xfrm>
          <a:off x="3522518" y="3574471"/>
          <a:ext cx="5465618" cy="806720"/>
        </p:xfrm>
        <a:graphic>
          <a:graphicData uri="http://schemas.openxmlformats.org/drawingml/2006/table">
            <a:tbl>
              <a:tblPr firstRow="1" bandRow="1">
                <a:tableStyleId>{5C22544A-7EE6-4342-B048-85BDC9FD1C3A}</a:tableStyleId>
              </a:tblPr>
              <a:tblGrid>
                <a:gridCol w="5465618"/>
              </a:tblGrid>
              <a:tr h="403360">
                <a:tc>
                  <a:txBody>
                    <a:bodyPr/>
                    <a:lstStyle/>
                    <a:p>
                      <a:pPr algn="ctr"/>
                      <a:r>
                        <a:rPr lang="es-MX" dirty="0" smtClean="0"/>
                        <a:t>Estos filósofos</a:t>
                      </a:r>
                      <a:r>
                        <a:rPr lang="es-MX" baseline="0" dirty="0" smtClean="0"/>
                        <a:t> colocan a la f</a:t>
                      </a:r>
                      <a:r>
                        <a:rPr lang="es-MX" dirty="0" smtClean="0"/>
                        <a:t>e sobre la razón</a:t>
                      </a:r>
                      <a:endParaRPr lang="es-MX" dirty="0"/>
                    </a:p>
                  </a:txBody>
                  <a:tcPr/>
                </a:tc>
              </a:tr>
              <a:tr h="403360">
                <a:tc>
                  <a:txBody>
                    <a:bodyPr/>
                    <a:lstStyle/>
                    <a:p>
                      <a:pPr algn="ctr"/>
                      <a:r>
                        <a:rPr lang="es-MX" dirty="0" smtClean="0"/>
                        <a:t>Estos filósofos colocan a la razón sobre la fe</a:t>
                      </a:r>
                      <a:endParaRPr lang="es-MX" dirty="0"/>
                    </a:p>
                  </a:txBody>
                  <a:tcPr/>
                </a:tc>
              </a:tr>
            </a:tbl>
          </a:graphicData>
        </a:graphic>
      </p:graphicFrame>
    </p:spTree>
    <p:extLst>
      <p:ext uri="{BB962C8B-B14F-4D97-AF65-F5344CB8AC3E}">
        <p14:creationId xmlns:p14="http://schemas.microsoft.com/office/powerpoint/2010/main" val="3649043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p:txBody>
          <a:bodyPr>
            <a:normAutofit/>
          </a:bodyPr>
          <a:lstStyle/>
          <a:p>
            <a:pPr>
              <a:buFont typeface="Wingdings" panose="05000000000000000000" pitchFamily="2" charset="2"/>
              <a:buChar char="§"/>
            </a:pPr>
            <a:r>
              <a:rPr lang="es-MX" dirty="0" err="1" smtClean="0">
                <a:solidFill>
                  <a:schemeClr val="tx1"/>
                </a:solidFill>
                <a:latin typeface="Arial" panose="020B0604020202020204" pitchFamily="34" charset="0"/>
              </a:rPr>
              <a:t>Xirau</a:t>
            </a:r>
            <a:r>
              <a:rPr lang="es-MX" dirty="0">
                <a:solidFill>
                  <a:schemeClr val="tx1"/>
                </a:solidFill>
                <a:latin typeface="Arial" panose="020B0604020202020204" pitchFamily="34" charset="0"/>
              </a:rPr>
              <a:t>, Ramón Introducción a la historia de la filosofía, UNAM 2014.</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a:solidFill>
                  <a:schemeClr val="tx1"/>
                </a:solidFill>
                <a:latin typeface="Arial" panose="020B0604020202020204" pitchFamily="34" charset="0"/>
              </a:rPr>
              <a:t>Abad Pascual Juan José, (2004) </a:t>
            </a:r>
            <a:r>
              <a:rPr lang="es-MX" altLang="es-MX" dirty="0" smtClean="0">
                <a:solidFill>
                  <a:schemeClr val="tx1"/>
                </a:solidFill>
                <a:latin typeface="Arial" panose="020B0604020202020204" pitchFamily="34" charset="0"/>
              </a:rPr>
              <a:t>Historia </a:t>
            </a:r>
            <a:r>
              <a:rPr lang="es-MX" altLang="es-MX" dirty="0">
                <a:solidFill>
                  <a:schemeClr val="tx1"/>
                </a:solidFill>
                <a:latin typeface="Arial" panose="020B0604020202020204" pitchFamily="34" charset="0"/>
              </a:rPr>
              <a:t>de la Filosofía, Mc. Graw Hill, México</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a:solidFill>
                  <a:schemeClr val="tx1"/>
                </a:solidFill>
                <a:latin typeface="Arial" panose="020B0604020202020204" pitchFamily="34" charset="0"/>
              </a:rPr>
              <a:t>García Bacca (2001) Los presocráticos, Fondo de Cultura Económica, México.</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err="1">
                <a:solidFill>
                  <a:schemeClr val="tx1"/>
                </a:solidFill>
                <a:latin typeface="Arial" panose="020B0604020202020204" pitchFamily="34" charset="0"/>
              </a:rPr>
              <a:t>Jaeger</a:t>
            </a:r>
            <a:r>
              <a:rPr lang="es-MX" altLang="es-MX" dirty="0">
                <a:solidFill>
                  <a:schemeClr val="tx1"/>
                </a:solidFill>
                <a:latin typeface="Arial" panose="020B0604020202020204" pitchFamily="34" charset="0"/>
              </a:rPr>
              <a:t> W. (2000) La Teoría de los primeros filósofos </a:t>
            </a:r>
            <a:r>
              <a:rPr lang="es-MX" altLang="es-MX" dirty="0" smtClean="0">
                <a:solidFill>
                  <a:schemeClr val="tx1"/>
                </a:solidFill>
                <a:latin typeface="Arial" panose="020B0604020202020204" pitchFamily="34" charset="0"/>
              </a:rPr>
              <a:t>Griegos</a:t>
            </a:r>
            <a:r>
              <a:rPr lang="es-MX" altLang="es-MX" dirty="0">
                <a:solidFill>
                  <a:schemeClr val="tx1"/>
                </a:solidFill>
                <a:latin typeface="Arial" panose="020B0604020202020204" pitchFamily="34" charset="0"/>
              </a:rPr>
              <a:t>, Fondo de cultura económica.</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a:solidFill>
                  <a:schemeClr val="tx1"/>
                </a:solidFill>
                <a:latin typeface="Arial" panose="020B0604020202020204" pitchFamily="34" charset="0"/>
              </a:rPr>
              <a:t>Hampton J (1997) Filosofía Política ISBN 9780813308586</a:t>
            </a:r>
          </a:p>
          <a:p>
            <a:endParaRPr lang="es-MX" dirty="0"/>
          </a:p>
        </p:txBody>
      </p:sp>
    </p:spTree>
    <p:extLst>
      <p:ext uri="{BB962C8B-B14F-4D97-AF65-F5344CB8AC3E}">
        <p14:creationId xmlns:p14="http://schemas.microsoft.com/office/powerpoint/2010/main" val="42435103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2837" y="982132"/>
            <a:ext cx="10390908"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lnSpcReduction="10000"/>
          </a:bodyPr>
          <a:lstStyle/>
          <a:p>
            <a:pPr algn="just"/>
            <a:r>
              <a:rPr lang="es-MX" dirty="0"/>
              <a:t>La asignatura de </a:t>
            </a:r>
            <a:r>
              <a:rPr lang="es-MX" i="1" dirty="0"/>
              <a:t>Filosofía </a:t>
            </a:r>
            <a:r>
              <a:rPr lang="es-MX" dirty="0"/>
              <a:t>busca lograr que el estudiante desarrolle las competencias específicas del campo disciplinar de las humanidades. Con este propósito se contemplan los conceptos y las doctrinas filosóficas que le permiten al estudiante analizar, comprender y asumir una postura crítica sobre su entorno y, asimismo, solucionar los problemas teóricos que se le presenten.   </a:t>
            </a:r>
          </a:p>
          <a:p>
            <a:pPr algn="just"/>
            <a:r>
              <a:rPr lang="es-MX" dirty="0"/>
              <a:t>El </a:t>
            </a:r>
            <a:r>
              <a:rPr lang="es-MX" dirty="0" smtClean="0"/>
              <a:t>segundo Módulo es una visión general de la filosofía medieval, a partir de cuatro filósofos referenciales, Agustín de Hipona, Tomas de Aquino, Anselmo de Canterbury y Guillermo de </a:t>
            </a:r>
            <a:r>
              <a:rPr lang="es-MX" dirty="0" err="1" smtClean="0"/>
              <a:t>Ockham</a:t>
            </a:r>
            <a:r>
              <a:rPr lang="es-MX" dirty="0" smtClean="0"/>
              <a:t>.</a:t>
            </a:r>
            <a:endParaRPr lang="es-MX" dirty="0"/>
          </a:p>
          <a:p>
            <a:endParaRPr lang="es-MX" dirty="0"/>
          </a:p>
        </p:txBody>
      </p:sp>
    </p:spTree>
    <p:extLst>
      <p:ext uri="{BB962C8B-B14F-4D97-AF65-F5344CB8AC3E}">
        <p14:creationId xmlns:p14="http://schemas.microsoft.com/office/powerpoint/2010/main" val="15937248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2835" y="982132"/>
            <a:ext cx="10494819"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a:bodyPr>
          <a:lstStyle/>
          <a:p>
            <a:r>
              <a:rPr lang="es-MX" dirty="0"/>
              <a:t>Esta presentación de ninguna manera pretende ser exhaustivo, sino que, por el contrario, sólo señala algunos temas fundamentales quedando el docente en libertad de enriquecer su trabajo con aquellos tópicos de la filosofía que, de acuerdo a su experiencia, contribuyan al logro competencias genéricas, disciplinares básicas y extendidas, por tanto, al perfil de egreso del nivel medio superior de la Universidad Autónoma del Estado de México.</a:t>
            </a:r>
          </a:p>
          <a:p>
            <a:r>
              <a:rPr lang="es-MX" dirty="0" smtClean="0"/>
              <a:t>Las </a:t>
            </a:r>
            <a:r>
              <a:rPr lang="es-MX" dirty="0"/>
              <a:t>presentes diapositivas se centran al desarrollo del Módulo II en cuanto a la Filosofía Medieval</a:t>
            </a:r>
          </a:p>
          <a:p>
            <a:endParaRPr lang="es-MX" dirty="0"/>
          </a:p>
        </p:txBody>
      </p:sp>
    </p:spTree>
    <p:extLst>
      <p:ext uri="{BB962C8B-B14F-4D97-AF65-F5344CB8AC3E}">
        <p14:creationId xmlns:p14="http://schemas.microsoft.com/office/powerpoint/2010/main" val="10477736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5409" y="982132"/>
            <a:ext cx="10702636"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fontScale="55000" lnSpcReduction="20000"/>
          </a:bodyPr>
          <a:lstStyle/>
          <a:p>
            <a:pPr marL="0" indent="0">
              <a:buNone/>
            </a:pPr>
            <a:r>
              <a:rPr lang="es-MX" dirty="0">
                <a:solidFill>
                  <a:schemeClr val="tx1"/>
                </a:solidFill>
              </a:rPr>
              <a:t>PROPÓSITO GENERAL </a:t>
            </a:r>
          </a:p>
          <a:p>
            <a:pPr marL="0" indent="0">
              <a:buNone/>
            </a:pPr>
            <a:r>
              <a:rPr lang="es-MX" dirty="0">
                <a:solidFill>
                  <a:schemeClr val="tx1"/>
                </a:solidFill>
              </a:rPr>
              <a:t>Relaciona su realidad con las aportaciones teóricas de los principales filósofos, de acuerdo a las diferentes épocas para desarrollar el pensamiento analítico, crítico y reflexivo. </a:t>
            </a:r>
          </a:p>
          <a:p>
            <a:pPr marL="0" indent="0">
              <a:buNone/>
            </a:pPr>
            <a:r>
              <a:rPr lang="es-MX" dirty="0">
                <a:solidFill>
                  <a:schemeClr val="tx1"/>
                </a:solidFill>
              </a:rPr>
              <a:t>Perfil de Egreso</a:t>
            </a:r>
          </a:p>
          <a:p>
            <a:pPr marL="0" indent="0">
              <a:buNone/>
            </a:pPr>
            <a:r>
              <a:rPr lang="es-MX" dirty="0">
                <a:solidFill>
                  <a:schemeClr val="tx1"/>
                </a:solidFill>
              </a:rPr>
              <a:t>A. Humana. Formación personal social</a:t>
            </a:r>
          </a:p>
          <a:p>
            <a:pPr marL="0" indent="0">
              <a:buNone/>
            </a:pPr>
            <a:r>
              <a:rPr lang="es-MX" dirty="0">
                <a:solidFill>
                  <a:schemeClr val="tx1"/>
                </a:solidFill>
              </a:rPr>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 </a:t>
            </a:r>
          </a:p>
          <a:p>
            <a:endParaRPr lang="es-MX" dirty="0">
              <a:solidFill>
                <a:schemeClr val="tx1"/>
              </a:solidFill>
            </a:endParaRPr>
          </a:p>
          <a:p>
            <a:pPr marL="0" indent="0">
              <a:buNone/>
            </a:pPr>
            <a:r>
              <a:rPr lang="es-MX" dirty="0">
                <a:solidFill>
                  <a:schemeClr val="tx1"/>
                </a:solidFill>
              </a:rPr>
              <a:t>B. Intelectual. Cultura-Ciencia-tecnología-humanidades. La que promueve el desarrollo de las siguientes competencias:</a:t>
            </a:r>
          </a:p>
          <a:p>
            <a:pPr marL="0" indent="0">
              <a:buNone/>
            </a:pPr>
            <a:r>
              <a:rPr lang="es-MX" dirty="0">
                <a:solidFill>
                  <a:schemeClr val="tx1"/>
                </a:solidFill>
              </a:rPr>
              <a:t>Humanidades</a:t>
            </a:r>
          </a:p>
          <a:p>
            <a:pPr marL="0" indent="0">
              <a:buNone/>
            </a:pPr>
            <a:r>
              <a:rPr lang="es-MX" dirty="0">
                <a:solidFill>
                  <a:schemeClr val="tx1"/>
                </a:solidFill>
              </a:rPr>
              <a:t>Desarrolla un pensamiento crítico e independiente a partir de los temas, debates y los problemas que plantea la filosofía tanto histórico, conceptual, lógico, axiológico y ético, considerando el conocimiento del ser humano y del mundo desde perspectivas distintas a la suya, para reconocer formas de sentir, pensar y actuar que favorezcan formas de vida y convivencia que sean armónicas, responsables y justas.</a:t>
            </a:r>
          </a:p>
          <a:p>
            <a:endParaRPr lang="es-MX" dirty="0"/>
          </a:p>
        </p:txBody>
      </p:sp>
    </p:spTree>
    <p:extLst>
      <p:ext uri="{BB962C8B-B14F-4D97-AF65-F5344CB8AC3E}">
        <p14:creationId xmlns:p14="http://schemas.microsoft.com/office/powerpoint/2010/main" val="37513418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0491" y="982132"/>
            <a:ext cx="10723418"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a:xfrm>
            <a:off x="3934692" y="2567323"/>
            <a:ext cx="5198917" cy="3521750"/>
          </a:xfrm>
        </p:spPr>
        <p:txBody>
          <a:bodyPr>
            <a:normAutofit fontScale="62500" lnSpcReduction="20000"/>
          </a:bodyPr>
          <a:lstStyle/>
          <a:p>
            <a:pPr marL="0" indent="0">
              <a:buNone/>
            </a:pPr>
            <a:r>
              <a:rPr lang="es-MX" dirty="0" smtClean="0"/>
              <a:t>MODULO II: FILOSOFÍA MEDIEVAL</a:t>
            </a:r>
          </a:p>
          <a:p>
            <a:pPr marL="0" indent="0">
              <a:buNone/>
            </a:pPr>
            <a:r>
              <a:rPr lang="es-MX" dirty="0" smtClean="0"/>
              <a:t>1.- Agustín de Hipona</a:t>
            </a:r>
          </a:p>
          <a:p>
            <a:r>
              <a:rPr lang="es-MX" dirty="0" smtClean="0"/>
              <a:t>El conocimiento y la Existencia de Dios</a:t>
            </a:r>
          </a:p>
          <a:p>
            <a:pPr marL="0" indent="0">
              <a:buNone/>
            </a:pPr>
            <a:r>
              <a:rPr lang="es-MX" dirty="0" smtClean="0"/>
              <a:t>2.- Anselmo de Canterbury</a:t>
            </a:r>
          </a:p>
          <a:p>
            <a:r>
              <a:rPr lang="es-MX" dirty="0" smtClean="0"/>
              <a:t>La Razón y la Fe</a:t>
            </a:r>
          </a:p>
          <a:p>
            <a:pPr marL="0" indent="0">
              <a:buNone/>
            </a:pPr>
            <a:r>
              <a:rPr lang="es-MX" dirty="0" smtClean="0"/>
              <a:t>3.- Tomás de Aquino:</a:t>
            </a:r>
          </a:p>
          <a:p>
            <a:r>
              <a:rPr lang="es-MX" dirty="0" smtClean="0"/>
              <a:t>Pruebas para demostrar la existencia de Dios</a:t>
            </a:r>
          </a:p>
          <a:p>
            <a:pPr marL="0" indent="0">
              <a:buNone/>
            </a:pPr>
            <a:r>
              <a:rPr lang="es-MX" dirty="0" smtClean="0"/>
              <a:t>4.- William </a:t>
            </a:r>
            <a:r>
              <a:rPr lang="es-MX" dirty="0" err="1" smtClean="0"/>
              <a:t>Ockham</a:t>
            </a:r>
            <a:endParaRPr lang="es-MX" dirty="0" smtClean="0"/>
          </a:p>
          <a:p>
            <a:r>
              <a:rPr lang="es-MX" dirty="0" smtClean="0"/>
              <a:t>La navaja de </a:t>
            </a:r>
            <a:r>
              <a:rPr lang="es-MX" dirty="0" err="1" smtClean="0"/>
              <a:t>Ockham</a:t>
            </a:r>
            <a:endParaRPr lang="es-MX" dirty="0" smtClean="0"/>
          </a:p>
          <a:p>
            <a:pPr marL="0" indent="0">
              <a:buNone/>
            </a:pPr>
            <a:r>
              <a:rPr lang="es-MX" dirty="0" smtClean="0"/>
              <a:t>5.- Juan </a:t>
            </a:r>
            <a:r>
              <a:rPr lang="es-MX" dirty="0" err="1" smtClean="0"/>
              <a:t>Duns</a:t>
            </a:r>
            <a:r>
              <a:rPr lang="es-MX" dirty="0" smtClean="0"/>
              <a:t> </a:t>
            </a:r>
            <a:r>
              <a:rPr lang="es-MX" dirty="0" err="1" smtClean="0"/>
              <a:t>Scoto</a:t>
            </a:r>
            <a:endParaRPr lang="es-MX" dirty="0" smtClean="0"/>
          </a:p>
          <a:p>
            <a:r>
              <a:rPr lang="es-MX" dirty="0" smtClean="0"/>
              <a:t>Razón y Fe</a:t>
            </a:r>
            <a:endParaRPr lang="es-MX" dirty="0"/>
          </a:p>
        </p:txBody>
      </p:sp>
    </p:spTree>
    <p:extLst>
      <p:ext uri="{BB962C8B-B14F-4D97-AF65-F5344CB8AC3E}">
        <p14:creationId xmlns:p14="http://schemas.microsoft.com/office/powerpoint/2010/main" val="3867579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1273" y="982132"/>
            <a:ext cx="10598727"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fontScale="70000" lnSpcReduction="20000"/>
          </a:bodyPr>
          <a:lstStyle/>
          <a:p>
            <a:r>
              <a:rPr lang="es-MX" dirty="0"/>
              <a:t>Competencias Genéricas</a:t>
            </a:r>
          </a:p>
          <a:p>
            <a:r>
              <a:rPr lang="es-MX" dirty="0"/>
              <a:t>5. Desarrolla innovaciones y propone soluciones a problemas a partir de métodos establecidos.</a:t>
            </a:r>
          </a:p>
          <a:p>
            <a:r>
              <a:rPr lang="es-MX" dirty="0"/>
              <a:t>5.6 Utiliza las tecnologías de la información y comunicación para procesar e interpretar información.</a:t>
            </a:r>
          </a:p>
          <a:p>
            <a:r>
              <a:rPr lang="es-MX" dirty="0"/>
              <a:t>6. Sustenta una postura personal sobre temas de interés y relevancia general, considerando otros puntos de vista de manera crítica y reflexiva.</a:t>
            </a:r>
          </a:p>
          <a:p>
            <a:r>
              <a:rPr lang="es-MX" dirty="0"/>
              <a:t>6.4 Estructura ideas y argumentos de manera clara, coherente y sintética.</a:t>
            </a:r>
          </a:p>
          <a:p>
            <a:r>
              <a:rPr lang="es-MX" dirty="0"/>
              <a:t>8. Participa y colabora de manera efectiva en equipos diversos.</a:t>
            </a:r>
          </a:p>
          <a:p>
            <a:r>
              <a:rPr lang="es-MX" dirty="0"/>
              <a:t>8.1 Propone maneras de solucionar un problema o desarrollar un proyecto en equipo, definiendo un curso de acción con pasos específicos.</a:t>
            </a:r>
          </a:p>
          <a:p>
            <a:pPr marL="0" indent="0">
              <a:buNone/>
            </a:pPr>
            <a:r>
              <a:rPr lang="es-MX" dirty="0"/>
              <a:t>	</a:t>
            </a:r>
          </a:p>
          <a:p>
            <a:endParaRPr lang="es-MX" dirty="0"/>
          </a:p>
        </p:txBody>
      </p:sp>
    </p:spTree>
    <p:extLst>
      <p:ext uri="{BB962C8B-B14F-4D97-AF65-F5344CB8AC3E}">
        <p14:creationId xmlns:p14="http://schemas.microsoft.com/office/powerpoint/2010/main" val="58065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Razón y Fe</a:t>
            </a:r>
            <a:endParaRPr lang="es-MX" dirty="0"/>
          </a:p>
        </p:txBody>
      </p:sp>
      <p:sp>
        <p:nvSpPr>
          <p:cNvPr id="3" name="Marcador de contenido 2"/>
          <p:cNvSpPr>
            <a:spLocks noGrp="1"/>
          </p:cNvSpPr>
          <p:nvPr>
            <p:ph idx="1"/>
          </p:nvPr>
        </p:nvSpPr>
        <p:spPr>
          <a:xfrm>
            <a:off x="1295401" y="2556931"/>
            <a:ext cx="5115790" cy="3490577"/>
          </a:xfrm>
        </p:spPr>
        <p:txBody>
          <a:bodyPr/>
          <a:lstStyle/>
          <a:p>
            <a:pPr marL="0" indent="0" algn="just">
              <a:buNone/>
            </a:pPr>
            <a:r>
              <a:rPr lang="es-MX" dirty="0"/>
              <a:t>Como para S. Agustín lo importante es explicar la relación entre el alma humana y Dios, entonces fe y razón no son más que medios o instrumentos que se exigen mutuamente para encontrar la verdad. </a:t>
            </a:r>
            <a:r>
              <a:rPr lang="es-MX" dirty="0" smtClean="0"/>
              <a:t>Por </a:t>
            </a:r>
            <a:r>
              <a:rPr lang="es-MX" dirty="0"/>
              <a:t>lo tanto fe y razón no se excluyen, sino que se </a:t>
            </a:r>
            <a:r>
              <a:rPr lang="es-MX" dirty="0" smtClean="0"/>
              <a:t>complementan.</a:t>
            </a:r>
            <a:endParaRPr lang="es-MX" dirty="0"/>
          </a:p>
        </p:txBody>
      </p:sp>
      <p:pic>
        <p:nvPicPr>
          <p:cNvPr id="4" name="Imagen 3"/>
          <p:cNvPicPr>
            <a:picLocks noChangeAspect="1"/>
          </p:cNvPicPr>
          <p:nvPr/>
        </p:nvPicPr>
        <p:blipFill>
          <a:blip r:embed="rId2"/>
          <a:stretch>
            <a:fillRect/>
          </a:stretch>
        </p:blipFill>
        <p:spPr>
          <a:xfrm>
            <a:off x="6809509" y="2842464"/>
            <a:ext cx="4263734" cy="2878020"/>
          </a:xfrm>
          <a:prstGeom prst="rect">
            <a:avLst/>
          </a:prstGeom>
        </p:spPr>
      </p:pic>
    </p:spTree>
    <p:extLst>
      <p:ext uri="{BB962C8B-B14F-4D97-AF65-F5344CB8AC3E}">
        <p14:creationId xmlns:p14="http://schemas.microsoft.com/office/powerpoint/2010/main" val="26706492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8927" y="982132"/>
            <a:ext cx="10484428" cy="1303867"/>
          </a:xfrm>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lvl="0" indent="0" algn="ctr">
              <a:buNone/>
            </a:pPr>
            <a:r>
              <a:rPr lang="es-MX" dirty="0"/>
              <a:t>Competencias Disciplinarias</a:t>
            </a:r>
          </a:p>
          <a:p>
            <a:pPr lvl="0"/>
            <a:r>
              <a:rPr lang="es-MX" dirty="0"/>
              <a:t>Analiza y evalúa la importancia de la filosofía en su formación personal y colectiva.</a:t>
            </a:r>
          </a:p>
          <a:p>
            <a:endParaRPr lang="es-MX" dirty="0"/>
          </a:p>
          <a:p>
            <a:pPr lvl="0"/>
            <a:r>
              <a:rPr lang="es-MX" dirty="0"/>
              <a:t>Caracteriza las cosmovisiones de su comunidad.</a:t>
            </a:r>
          </a:p>
          <a:p>
            <a:endParaRPr lang="es-MX" dirty="0"/>
          </a:p>
        </p:txBody>
      </p:sp>
    </p:spTree>
    <p:extLst>
      <p:ext uri="{BB962C8B-B14F-4D97-AF65-F5344CB8AC3E}">
        <p14:creationId xmlns:p14="http://schemas.microsoft.com/office/powerpoint/2010/main" val="3138130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La historia del encuentro con un niño junto al mar</a:t>
            </a:r>
            <a:endParaRPr lang="es-MX" dirty="0"/>
          </a:p>
        </p:txBody>
      </p:sp>
      <p:sp>
        <p:nvSpPr>
          <p:cNvPr id="3" name="Marcador de contenido 2"/>
          <p:cNvSpPr>
            <a:spLocks noGrp="1"/>
          </p:cNvSpPr>
          <p:nvPr>
            <p:ph idx="1"/>
          </p:nvPr>
        </p:nvSpPr>
        <p:spPr/>
        <p:txBody>
          <a:bodyPr>
            <a:normAutofit/>
          </a:bodyPr>
          <a:lstStyle/>
          <a:p>
            <a:r>
              <a:rPr lang="es-MX" dirty="0" smtClean="0"/>
              <a:t>Cierto </a:t>
            </a:r>
            <a:r>
              <a:rPr lang="es-MX" dirty="0"/>
              <a:t>día, San Agustín paseaba por la orilla del mar, junto a la playa, dando vueltas en su cabeza a muchas de las doctrinas sobre la realidad de Dios, una de ellas la doctrina de la Trinidad. De pronto, al alzar la vista ve a un hermoso niño, que está jugando en la arena. Le observa más de cerca y ve que el niño corre hacia el mar, llena el cubo de agua del mar, y vuelve donde estaba antes y vacía el agua en un hoyo. </a:t>
            </a:r>
          </a:p>
          <a:p>
            <a:endParaRPr lang="es-MX" dirty="0" smtClean="0"/>
          </a:p>
          <a:p>
            <a:endParaRPr lang="es-MX" dirty="0"/>
          </a:p>
          <a:p>
            <a:endParaRPr lang="es-MX" dirty="0"/>
          </a:p>
        </p:txBody>
      </p:sp>
    </p:spTree>
    <p:extLst>
      <p:ext uri="{BB962C8B-B14F-4D97-AF65-F5344CB8AC3E}">
        <p14:creationId xmlns:p14="http://schemas.microsoft.com/office/powerpoint/2010/main" val="2341319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La historia del encuentro con un niño junto al mar</a:t>
            </a:r>
            <a:endParaRPr lang="es-MX" dirty="0"/>
          </a:p>
        </p:txBody>
      </p:sp>
      <p:sp>
        <p:nvSpPr>
          <p:cNvPr id="3" name="Marcador de contenido 2"/>
          <p:cNvSpPr>
            <a:spLocks noGrp="1"/>
          </p:cNvSpPr>
          <p:nvPr>
            <p:ph idx="1"/>
          </p:nvPr>
        </p:nvSpPr>
        <p:spPr>
          <a:xfrm>
            <a:off x="1295401" y="2556931"/>
            <a:ext cx="6819899" cy="3532141"/>
          </a:xfrm>
        </p:spPr>
        <p:txBody>
          <a:bodyPr>
            <a:normAutofit fontScale="92500"/>
          </a:bodyPr>
          <a:lstStyle/>
          <a:p>
            <a:pPr marL="0" indent="0">
              <a:buNone/>
            </a:pPr>
            <a:r>
              <a:rPr lang="es-MX" sz="2800" dirty="0"/>
              <a:t>El niño hace esto una y otra vez, hasta que Agustín, sumido en una gran curiosidad, se acerca al niño y le pregunta: «¿Qué haces?» Y el niño le responde: «Estoy sacando toda el agua del mar y la voy a poner en este hoyo». </a:t>
            </a:r>
            <a:r>
              <a:rPr lang="es-MX" sz="2800" dirty="0" smtClean="0"/>
              <a:t>Y </a:t>
            </a:r>
            <a:r>
              <a:rPr lang="es-MX" sz="2800" dirty="0"/>
              <a:t>San Agustín dice: «¡Pero, eso es imposible!». A lo que el niño le respondió: «Más difícil es que llegues a entender el misterio de la Santísima Trinidad</a:t>
            </a:r>
            <a:r>
              <a:rPr lang="es-MX" sz="2800" dirty="0" smtClean="0"/>
              <a:t>».</a:t>
            </a:r>
          </a:p>
          <a:p>
            <a:pPr marL="0" indent="0">
              <a:buNone/>
            </a:pPr>
            <a:endParaRPr lang="es-MX" sz="2800" dirty="0"/>
          </a:p>
          <a:p>
            <a:endParaRPr lang="es-MX" dirty="0"/>
          </a:p>
        </p:txBody>
      </p:sp>
      <p:pic>
        <p:nvPicPr>
          <p:cNvPr id="4" name="Imagen 3"/>
          <p:cNvPicPr>
            <a:picLocks noChangeAspect="1"/>
          </p:cNvPicPr>
          <p:nvPr/>
        </p:nvPicPr>
        <p:blipFill>
          <a:blip r:embed="rId2"/>
          <a:stretch>
            <a:fillRect/>
          </a:stretch>
        </p:blipFill>
        <p:spPr>
          <a:xfrm>
            <a:off x="8331900" y="2766951"/>
            <a:ext cx="3118881" cy="3108917"/>
          </a:xfrm>
          <a:prstGeom prst="rect">
            <a:avLst/>
          </a:prstGeom>
        </p:spPr>
      </p:pic>
    </p:spTree>
    <p:extLst>
      <p:ext uri="{BB962C8B-B14F-4D97-AF65-F5344CB8AC3E}">
        <p14:creationId xmlns:p14="http://schemas.microsoft.com/office/powerpoint/2010/main" val="2766951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92283" y="672812"/>
            <a:ext cx="10910454" cy="5621482"/>
          </a:xfrm>
          <a:prstGeom prst="rect">
            <a:avLst/>
          </a:prstGeom>
        </p:spPr>
      </p:pic>
    </p:spTree>
    <p:extLst>
      <p:ext uri="{BB962C8B-B14F-4D97-AF65-F5344CB8AC3E}">
        <p14:creationId xmlns:p14="http://schemas.microsoft.com/office/powerpoint/2010/main" val="3505078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88002" y="947610"/>
            <a:ext cx="10358871" cy="4874763"/>
          </a:xfrm>
          <a:prstGeom prst="rect">
            <a:avLst/>
          </a:prstGeom>
        </p:spPr>
      </p:pic>
    </p:spTree>
    <p:extLst>
      <p:ext uri="{BB962C8B-B14F-4D97-AF65-F5344CB8AC3E}">
        <p14:creationId xmlns:p14="http://schemas.microsoft.com/office/powerpoint/2010/main" val="471753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pruebas de la existencia de Dios</a:t>
            </a:r>
            <a:endParaRPr lang="es-MX" dirty="0"/>
          </a:p>
        </p:txBody>
      </p:sp>
      <p:sp>
        <p:nvSpPr>
          <p:cNvPr id="3" name="Marcador de contenido 2"/>
          <p:cNvSpPr>
            <a:spLocks noGrp="1"/>
          </p:cNvSpPr>
          <p:nvPr>
            <p:ph idx="1"/>
          </p:nvPr>
        </p:nvSpPr>
        <p:spPr/>
        <p:txBody>
          <a:bodyPr>
            <a:normAutofit/>
          </a:bodyPr>
          <a:lstStyle/>
          <a:p>
            <a:pPr marL="0" indent="0">
              <a:buNone/>
            </a:pPr>
            <a:r>
              <a:rPr lang="es-MX" dirty="0"/>
              <a:t>Si Dios no es objeto de experiencia inmediata se requiere una prueba de su existencia. S. Agustín aporta una serie de argumentos entre los que destaca el de las verdades eternas. </a:t>
            </a:r>
          </a:p>
        </p:txBody>
      </p:sp>
      <p:pic>
        <p:nvPicPr>
          <p:cNvPr id="4" name="Imagen 3"/>
          <p:cNvPicPr>
            <a:picLocks noChangeAspect="1"/>
          </p:cNvPicPr>
          <p:nvPr/>
        </p:nvPicPr>
        <p:blipFill>
          <a:blip r:embed="rId2"/>
          <a:stretch>
            <a:fillRect/>
          </a:stretch>
        </p:blipFill>
        <p:spPr>
          <a:xfrm>
            <a:off x="1831288" y="3969329"/>
            <a:ext cx="8529421" cy="1719504"/>
          </a:xfrm>
          <a:prstGeom prst="rect">
            <a:avLst/>
          </a:prstGeom>
        </p:spPr>
      </p:pic>
    </p:spTree>
    <p:extLst>
      <p:ext uri="{BB962C8B-B14F-4D97-AF65-F5344CB8AC3E}">
        <p14:creationId xmlns:p14="http://schemas.microsoft.com/office/powerpoint/2010/main" val="304626483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619</TotalTime>
  <Words>1866</Words>
  <Application>Microsoft Office PowerPoint</Application>
  <PresentationFormat>Panorámica</PresentationFormat>
  <Paragraphs>132</Paragraphs>
  <Slides>40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40</vt:i4>
      </vt:variant>
    </vt:vector>
  </HeadingPairs>
  <TitlesOfParts>
    <vt:vector size="44" baseType="lpstr">
      <vt:lpstr>Arial</vt:lpstr>
      <vt:lpstr>Garamond</vt:lpstr>
      <vt:lpstr>Wingdings</vt:lpstr>
      <vt:lpstr>Orgánico</vt:lpstr>
      <vt:lpstr>UNIVERSIDAD AUTÓNOMA DEL ESTADO DE MÉXICO PLANTEL “LIC. ADOLFO López Mateos” de la Escuela Preparatoria”</vt:lpstr>
      <vt:lpstr>SEGUNDO MODULO DE FILOSOFÍA</vt:lpstr>
      <vt:lpstr>AGUNTÍN DE HIPONA</vt:lpstr>
      <vt:lpstr>Razón y Fe</vt:lpstr>
      <vt:lpstr>La historia del encuentro con un niño junto al mar</vt:lpstr>
      <vt:lpstr>La historia del encuentro con un niño junto al mar</vt:lpstr>
      <vt:lpstr>Presentación de PowerPoint</vt:lpstr>
      <vt:lpstr>Presentación de PowerPoint</vt:lpstr>
      <vt:lpstr>Las pruebas de la existencia de Dios</vt:lpstr>
      <vt:lpstr>Las pruebas de la existencia de Dios</vt:lpstr>
      <vt:lpstr>Las pruebas de la existencia de Dios</vt:lpstr>
      <vt:lpstr>ANSELMO DE CANTERBURY</vt:lpstr>
      <vt:lpstr>Obras </vt:lpstr>
      <vt:lpstr>RAZÓN Y FE</vt:lpstr>
      <vt:lpstr>RAZÓN Y FE</vt:lpstr>
      <vt:lpstr>Tomas de Aquino</vt:lpstr>
      <vt:lpstr>Escolástica</vt:lpstr>
      <vt:lpstr>Tomas de Aquino</vt:lpstr>
      <vt:lpstr>La Suma Teológica</vt:lpstr>
      <vt:lpstr>La suma Teológica</vt:lpstr>
      <vt:lpstr>Las Cinco Vías de la Demostración de la Existencia de Dios</vt:lpstr>
      <vt:lpstr>Primera vía Movimiento:</vt:lpstr>
      <vt:lpstr>Segunda vía Eficiencia:</vt:lpstr>
      <vt:lpstr>Tercera vía Contingencia:</vt:lpstr>
      <vt:lpstr>Cuarta vía Grados de perfección:</vt:lpstr>
      <vt:lpstr>Quinta vía Finalidad:</vt:lpstr>
      <vt:lpstr>WILLIAM OCKHAM</vt:lpstr>
      <vt:lpstr>WILLIAM OCKHAM</vt:lpstr>
      <vt:lpstr>La navaja de Ockham</vt:lpstr>
      <vt:lpstr>La navaja de Ockham</vt:lpstr>
      <vt:lpstr>Juan Duns Scoto</vt:lpstr>
      <vt:lpstr>Juan Duns Scoto</vt:lpstr>
      <vt:lpstr>Resumen</vt:lpstr>
      <vt:lpstr>Referencias</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SEGUNDO MODULO DE FILOSOFÍA</dc:title>
  <dc:creator>camerino juarez</dc:creator>
  <cp:lastModifiedBy>Alma Rosa Lara Contreras</cp:lastModifiedBy>
  <cp:revision>27</cp:revision>
  <dcterms:created xsi:type="dcterms:W3CDTF">2016-03-07T16:13:37Z</dcterms:created>
  <dcterms:modified xsi:type="dcterms:W3CDTF">2017-10-20T16:08:13Z</dcterms:modified>
</cp:coreProperties>
</file>